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05" r:id="rId3"/>
    <p:sldId id="306" r:id="rId4"/>
    <p:sldId id="307" r:id="rId5"/>
    <p:sldId id="312" r:id="rId6"/>
    <p:sldId id="313" r:id="rId7"/>
    <p:sldId id="314" r:id="rId8"/>
    <p:sldId id="308" r:id="rId9"/>
    <p:sldId id="315" r:id="rId10"/>
    <p:sldId id="316" r:id="rId11"/>
    <p:sldId id="317" r:id="rId12"/>
    <p:sldId id="318" r:id="rId13"/>
    <p:sldId id="309" r:id="rId14"/>
    <p:sldId id="319" r:id="rId15"/>
    <p:sldId id="311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2" d="100"/>
          <a:sy n="82" d="100"/>
        </p:scale>
        <p:origin x="3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2.xml" /><Relationship Id="rId18" Type="http://schemas.openxmlformats.org/officeDocument/2006/relationships/presProps" Target="presProps.xml" /><Relationship Id="rId19" Type="http://schemas.openxmlformats.org/officeDocument/2006/relationships/viewProps" Target="viewProps.xml" /><Relationship Id="rId2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21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E43E61-1D5A-44FE-AB51-1E9F8258E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004294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tags" Target="../tags/tag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Relationship Id="rId3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8FCD77E-BCD0-4E60-B723-765A140A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r="11111" b="-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ACE89CD-309D-432D-8967-7F8FE1BBB18C}"/>
              </a:ext>
            </a:extLst>
          </p:cNvPr>
          <p:cNvSpPr txBox="1"/>
          <p:nvPr/>
        </p:nvSpPr>
        <p:spPr>
          <a:xfrm>
            <a:off x="2422822" y="2094882"/>
            <a:ext cx="73463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7.4</a:t>
            </a:r>
            <a:r>
              <a:rPr lang="zh-CN" altLang="en-US" sz="8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探究物体受力时怎样运动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6BF51BD-1D60-4776-AA69-0DC139E74B9E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xmlns="" id="{D20B9033-98B6-4AE1-9086-7B006CD691FC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19-838349">
            <a:extLst>
              <a:ext uri="{FF2B5EF4-FFF2-40B4-BE49-F238E27FC236}">
                <a16:creationId xmlns:a16="http://schemas.microsoft.com/office/drawing/2014/main" xmlns="" id="{3AE690E1-94E5-40F6-853B-E0F7F8DF6A46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9BF12C1-1ECD-4CC4-974C-8343E156969E}"/>
              </a:ext>
            </a:extLst>
          </p:cNvPr>
          <p:cNvSpPr txBox="1"/>
          <p:nvPr/>
        </p:nvSpPr>
        <p:spPr>
          <a:xfrm>
            <a:off x="626020" y="2321004"/>
            <a:ext cx="353943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>
                <a:solidFill>
                  <a:schemeClr val="bg1"/>
                </a:solidFill>
              </a:rPr>
              <a:t>IBAOTU.COM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0" name="iconfont-11255-5323814">
            <a:extLst>
              <a:ext uri="{FF2B5EF4-FFF2-40B4-BE49-F238E27FC236}">
                <a16:creationId xmlns:a16="http://schemas.microsoft.com/office/drawing/2014/main" xmlns="" id="{E3818F76-0048-46AF-9E6C-CFBF5FA7E696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1" name="iconfont-11253-5330692">
            <a:extLst>
              <a:ext uri="{FF2B5EF4-FFF2-40B4-BE49-F238E27FC236}">
                <a16:creationId xmlns:a16="http://schemas.microsoft.com/office/drawing/2014/main" xmlns="" id="{7FB03A89-3F06-408A-B373-73FB01B658BB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B3145DC-1FF2-4026-89BF-FF2C8B227052}"/>
              </a:ext>
            </a:extLst>
          </p:cNvPr>
          <p:cNvGrpSpPr/>
          <p:nvPr/>
        </p:nvGrpSpPr>
        <p:grpSpPr>
          <a:xfrm>
            <a:off x="2255620" y="1868760"/>
            <a:ext cx="7680762" cy="136411"/>
            <a:chOff x="2791887" y="4057517"/>
            <a:chExt cx="6587243" cy="11699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B06182D-F8AC-4554-9A55-E6FCF72A6DD9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15ABA870-2E54-4833-AC80-FCAA08A4A742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0ECFFA37-3D75-4B1C-9C5C-C11186BAF443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04A6DD2-90F1-411F-A989-FAA514CE8033}"/>
              </a:ext>
            </a:extLst>
          </p:cNvPr>
          <p:cNvGrpSpPr/>
          <p:nvPr/>
        </p:nvGrpSpPr>
        <p:grpSpPr>
          <a:xfrm>
            <a:off x="2255619" y="4164295"/>
            <a:ext cx="7680762" cy="136411"/>
            <a:chOff x="2791887" y="4057517"/>
            <a:chExt cx="6587243" cy="116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7831C3-3A31-410B-8D2C-769870B15963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23B28D44-C572-44A0-B641-FD6AEFE00145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679CCFAF-D264-46C7-BA51-52C1A8FA4728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4EF09E9D-08E6-413B-8D11-55F3F8A5F0B1}"/>
              </a:ext>
            </a:extLst>
          </p:cNvPr>
          <p:cNvSpPr/>
          <p:nvPr/>
        </p:nvSpPr>
        <p:spPr>
          <a:xfrm>
            <a:off x="3748555" y="4804118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1975805F-EAE8-4CD9-8ABA-D4DFF14C0F22}"/>
              </a:ext>
            </a:extLst>
          </p:cNvPr>
          <p:cNvSpPr/>
          <p:nvPr/>
        </p:nvSpPr>
        <p:spPr>
          <a:xfrm>
            <a:off x="8339856" y="4804118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595629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21D110B-6E06-427F-9093-D6F5D5450EF7}"/>
              </a:ext>
            </a:extLst>
          </p:cNvPr>
          <p:cNvSpPr/>
          <p:nvPr/>
        </p:nvSpPr>
        <p:spPr>
          <a:xfrm>
            <a:off x="1950307" y="3718562"/>
            <a:ext cx="1698172" cy="668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790F7A9-1757-44F6-B2B9-09C5145A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052" y="2510633"/>
            <a:ext cx="13239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0611E839-153D-4D43-AFA6-547B6D6C9F75}"/>
              </a:ext>
            </a:extLst>
          </p:cNvPr>
          <p:cNvCxnSpPr/>
          <p:nvPr/>
        </p:nvCxnSpPr>
        <p:spPr>
          <a:xfrm>
            <a:off x="1051130" y="4386945"/>
            <a:ext cx="35295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F579B67F-4D8E-4856-B63B-95C14F02488F}"/>
              </a:ext>
            </a:extLst>
          </p:cNvPr>
          <p:cNvSpPr/>
          <p:nvPr/>
        </p:nvSpPr>
        <p:spPr>
          <a:xfrm>
            <a:off x="969540" y="364026"/>
            <a:ext cx="2218407" cy="62870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F2DB9CE-4912-4852-B776-80C938E560E0}"/>
              </a:ext>
            </a:extLst>
          </p:cNvPr>
          <p:cNvSpPr txBox="1"/>
          <p:nvPr/>
        </p:nvSpPr>
        <p:spPr>
          <a:xfrm>
            <a:off x="1114092" y="469513"/>
            <a:ext cx="20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区分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B5D68EE3-A9A6-40CE-9E0F-2D0C003E2553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9836432-5051-426E-B596-C8C2903E70F4}"/>
              </a:ext>
            </a:extLst>
          </p:cNvPr>
          <p:cNvSpPr txBox="1"/>
          <p:nvPr/>
        </p:nvSpPr>
        <p:spPr>
          <a:xfrm>
            <a:off x="1725135" y="1965103"/>
            <a:ext cx="273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一本书放在桌子上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2975687C-B5A4-4121-A52C-A9045FD3D862}"/>
              </a:ext>
            </a:extLst>
          </p:cNvPr>
          <p:cNvSpPr txBox="1"/>
          <p:nvPr/>
        </p:nvSpPr>
        <p:spPr>
          <a:xfrm>
            <a:off x="5017887" y="2011270"/>
            <a:ext cx="5717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书的重力和桌子对书的支持力是一对平衡力</a:t>
            </a:r>
            <a:endParaRPr lang="en-US" altLang="zh-CN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书对桌子的压力和桌子对书的支持力是一对相互作用力</a:t>
            </a:r>
          </a:p>
        </p:txBody>
      </p:sp>
      <p:sp>
        <p:nvSpPr>
          <p:cNvPr id="14" name="ïśľidè">
            <a:extLst>
              <a:ext uri="{FF2B5EF4-FFF2-40B4-BE49-F238E27FC236}">
                <a16:creationId xmlns:a16="http://schemas.microsoft.com/office/drawing/2014/main" xmlns="" id="{F5C53D31-8024-4A15-B952-E35039A80A59}"/>
              </a:ext>
            </a:extLst>
          </p:cNvPr>
          <p:cNvSpPr/>
          <p:nvPr/>
        </p:nvSpPr>
        <p:spPr>
          <a:xfrm>
            <a:off x="5549341" y="3539736"/>
            <a:ext cx="644169" cy="644169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ïṣḻíḑè" descr="Line arrow: Straight">
            <a:extLst>
              <a:ext uri="{FF2B5EF4-FFF2-40B4-BE49-F238E27FC236}">
                <a16:creationId xmlns:a16="http://schemas.microsoft.com/office/drawing/2014/main" xmlns="" id="{BB2D3CC9-B103-49CD-9099-D1194C791336}"/>
              </a:ext>
            </a:extLst>
          </p:cNvPr>
          <p:cNvSpPr/>
          <p:nvPr/>
        </p:nvSpPr>
        <p:spPr>
          <a:xfrm rot="10800000">
            <a:off x="5758438" y="3818963"/>
            <a:ext cx="225975" cy="85715"/>
          </a:xfrm>
          <a:custGeom>
            <a:gdLst>
              <a:gd name="connsiteX0" fmla="*/ 326921 w 334612"/>
              <a:gd name="connsiteY0" fmla="*/ 53846 h 126922"/>
              <a:gd name="connsiteX1" fmla="*/ 39230 w 334612"/>
              <a:gd name="connsiteY1" fmla="*/ 53846 h 126922"/>
              <a:gd name="connsiteX2" fmla="*/ 73461 w 334612"/>
              <a:gd name="connsiteY2" fmla="*/ 19615 h 126922"/>
              <a:gd name="connsiteX3" fmla="*/ 73461 w 334612"/>
              <a:gd name="connsiteY3" fmla="*/ 3462 h 126922"/>
              <a:gd name="connsiteX4" fmla="*/ 57307 w 334612"/>
              <a:gd name="connsiteY4" fmla="*/ 3462 h 126922"/>
              <a:gd name="connsiteX5" fmla="*/ 3462 w 334612"/>
              <a:gd name="connsiteY5" fmla="*/ 57307 h 126922"/>
              <a:gd name="connsiteX6" fmla="*/ 3462 w 334612"/>
              <a:gd name="connsiteY6" fmla="*/ 73461 h 126922"/>
              <a:gd name="connsiteX7" fmla="*/ 57307 w 334612"/>
              <a:gd name="connsiteY7" fmla="*/ 127307 h 126922"/>
              <a:gd name="connsiteX8" fmla="*/ 65384 w 334612"/>
              <a:gd name="connsiteY8" fmla="*/ 130768 h 126922"/>
              <a:gd name="connsiteX9" fmla="*/ 73461 w 334612"/>
              <a:gd name="connsiteY9" fmla="*/ 127307 h 126922"/>
              <a:gd name="connsiteX10" fmla="*/ 73461 w 334612"/>
              <a:gd name="connsiteY10" fmla="*/ 111153 h 126922"/>
              <a:gd name="connsiteX11" fmla="*/ 39230 w 334612"/>
              <a:gd name="connsiteY11" fmla="*/ 76923 h 126922"/>
              <a:gd name="connsiteX12" fmla="*/ 326921 w 334612"/>
              <a:gd name="connsiteY12" fmla="*/ 76923 h 126922"/>
              <a:gd name="connsiteX13" fmla="*/ 338459 w 334612"/>
              <a:gd name="connsiteY13" fmla="*/ 65384 h 126922"/>
              <a:gd name="connsiteX14" fmla="*/ 326921 w 334612"/>
              <a:gd name="connsiteY14" fmla="*/ 53846 h 1269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612" h="126921">
                <a:moveTo>
                  <a:pt x="326921" y="53846"/>
                </a:moveTo>
                <a:lnTo>
                  <a:pt x="39230" y="53846"/>
                </a:lnTo>
                <a:lnTo>
                  <a:pt x="73461" y="19615"/>
                </a:lnTo>
                <a:cubicBezTo>
                  <a:pt x="78076" y="15000"/>
                  <a:pt x="78076" y="7692"/>
                  <a:pt x="73461" y="3462"/>
                </a:cubicBezTo>
                <a:cubicBezTo>
                  <a:pt x="68846" y="-1154"/>
                  <a:pt x="61538" y="-1154"/>
                  <a:pt x="57307" y="3462"/>
                </a:cubicBezTo>
                <a:lnTo>
                  <a:pt x="3462" y="57307"/>
                </a:lnTo>
                <a:cubicBezTo>
                  <a:pt x="-1154" y="61923"/>
                  <a:pt x="-1154" y="69230"/>
                  <a:pt x="3462" y="73461"/>
                </a:cubicBezTo>
                <a:lnTo>
                  <a:pt x="57307" y="127307"/>
                </a:lnTo>
                <a:cubicBezTo>
                  <a:pt x="59615" y="129614"/>
                  <a:pt x="62692" y="130768"/>
                  <a:pt x="65384" y="130768"/>
                </a:cubicBezTo>
                <a:cubicBezTo>
                  <a:pt x="68076" y="130768"/>
                  <a:pt x="71153" y="129614"/>
                  <a:pt x="73461" y="127307"/>
                </a:cubicBezTo>
                <a:cubicBezTo>
                  <a:pt x="78076" y="122691"/>
                  <a:pt x="78076" y="115384"/>
                  <a:pt x="73461" y="111153"/>
                </a:cubicBezTo>
                <a:lnTo>
                  <a:pt x="39230" y="76923"/>
                </a:lnTo>
                <a:lnTo>
                  <a:pt x="326921" y="76923"/>
                </a:lnTo>
                <a:cubicBezTo>
                  <a:pt x="333459" y="76923"/>
                  <a:pt x="338459" y="71923"/>
                  <a:pt x="338459" y="65384"/>
                </a:cubicBezTo>
                <a:cubicBezTo>
                  <a:pt x="338459" y="58846"/>
                  <a:pt x="333459" y="53846"/>
                  <a:pt x="326921" y="53846"/>
                </a:cubicBezTo>
                <a:close/>
              </a:path>
            </a:pathLst>
          </a:custGeom>
          <a:solidFill>
            <a:schemeClr val="bg1"/>
          </a:solidFill>
          <a:ln w="377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EE6C9C24-6E22-48F6-A793-5233BC8AD52E}"/>
              </a:ext>
            </a:extLst>
          </p:cNvPr>
          <p:cNvCxnSpPr/>
          <p:nvPr/>
        </p:nvCxnSpPr>
        <p:spPr>
          <a:xfrm flipH="1">
            <a:off x="7773651" y="3708598"/>
            <a:ext cx="0" cy="3921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5C4A9EC8-7B09-48D9-ACF7-EDB7E9CA1907}"/>
              </a:ext>
            </a:extLst>
          </p:cNvPr>
          <p:cNvSpPr txBox="1"/>
          <p:nvPr/>
        </p:nvSpPr>
        <p:spPr>
          <a:xfrm>
            <a:off x="6262059" y="3676928"/>
            <a:ext cx="144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rgbClr val="2B3544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不同点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4252225-0012-43E4-8BE4-E496EDDC47D5}"/>
              </a:ext>
            </a:extLst>
          </p:cNvPr>
          <p:cNvSpPr txBox="1"/>
          <p:nvPr/>
        </p:nvSpPr>
        <p:spPr>
          <a:xfrm>
            <a:off x="7841650" y="3551376"/>
            <a:ext cx="2684915" cy="116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华文宋体" panose="02010600040101010101" pitchFamily="2" charset="-122"/>
                <a:ea typeface="华文宋体" panose="02010600040101010101" pitchFamily="2" charset="-122"/>
              </a:rPr>
              <a:t>相互作用力作用在两个物体上，而平衡力作用在一个物体上</a:t>
            </a:r>
          </a:p>
        </p:txBody>
      </p:sp>
      <p:sp>
        <p:nvSpPr>
          <p:cNvPr id="19" name="ïśľïďê">
            <a:extLst>
              <a:ext uri="{FF2B5EF4-FFF2-40B4-BE49-F238E27FC236}">
                <a16:creationId xmlns:a16="http://schemas.microsoft.com/office/drawing/2014/main" xmlns="" id="{8C35A8F6-32A0-4FB8-A63F-6932D86B02D8}"/>
              </a:ext>
            </a:extLst>
          </p:cNvPr>
          <p:cNvSpPr/>
          <p:nvPr/>
        </p:nvSpPr>
        <p:spPr>
          <a:xfrm>
            <a:off x="5558043" y="4980192"/>
            <a:ext cx="644169" cy="644169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íṣḷídê" descr="Line arrow: Straight">
            <a:extLst>
              <a:ext uri="{FF2B5EF4-FFF2-40B4-BE49-F238E27FC236}">
                <a16:creationId xmlns:a16="http://schemas.microsoft.com/office/drawing/2014/main" xmlns="" id="{451F4930-1006-46C8-BE12-B0A33942A379}"/>
              </a:ext>
            </a:extLst>
          </p:cNvPr>
          <p:cNvSpPr/>
          <p:nvPr/>
        </p:nvSpPr>
        <p:spPr>
          <a:xfrm rot="10800000">
            <a:off x="5767140" y="5259419"/>
            <a:ext cx="225975" cy="85715"/>
          </a:xfrm>
          <a:custGeom>
            <a:gdLst>
              <a:gd name="connsiteX0" fmla="*/ 326921 w 334612"/>
              <a:gd name="connsiteY0" fmla="*/ 53846 h 126922"/>
              <a:gd name="connsiteX1" fmla="*/ 39230 w 334612"/>
              <a:gd name="connsiteY1" fmla="*/ 53846 h 126922"/>
              <a:gd name="connsiteX2" fmla="*/ 73461 w 334612"/>
              <a:gd name="connsiteY2" fmla="*/ 19615 h 126922"/>
              <a:gd name="connsiteX3" fmla="*/ 73461 w 334612"/>
              <a:gd name="connsiteY3" fmla="*/ 3462 h 126922"/>
              <a:gd name="connsiteX4" fmla="*/ 57307 w 334612"/>
              <a:gd name="connsiteY4" fmla="*/ 3462 h 126922"/>
              <a:gd name="connsiteX5" fmla="*/ 3462 w 334612"/>
              <a:gd name="connsiteY5" fmla="*/ 57307 h 126922"/>
              <a:gd name="connsiteX6" fmla="*/ 3462 w 334612"/>
              <a:gd name="connsiteY6" fmla="*/ 73461 h 126922"/>
              <a:gd name="connsiteX7" fmla="*/ 57307 w 334612"/>
              <a:gd name="connsiteY7" fmla="*/ 127307 h 126922"/>
              <a:gd name="connsiteX8" fmla="*/ 65384 w 334612"/>
              <a:gd name="connsiteY8" fmla="*/ 130768 h 126922"/>
              <a:gd name="connsiteX9" fmla="*/ 73461 w 334612"/>
              <a:gd name="connsiteY9" fmla="*/ 127307 h 126922"/>
              <a:gd name="connsiteX10" fmla="*/ 73461 w 334612"/>
              <a:gd name="connsiteY10" fmla="*/ 111153 h 126922"/>
              <a:gd name="connsiteX11" fmla="*/ 39230 w 334612"/>
              <a:gd name="connsiteY11" fmla="*/ 76923 h 126922"/>
              <a:gd name="connsiteX12" fmla="*/ 326921 w 334612"/>
              <a:gd name="connsiteY12" fmla="*/ 76923 h 126922"/>
              <a:gd name="connsiteX13" fmla="*/ 338459 w 334612"/>
              <a:gd name="connsiteY13" fmla="*/ 65384 h 126922"/>
              <a:gd name="connsiteX14" fmla="*/ 326921 w 334612"/>
              <a:gd name="connsiteY14" fmla="*/ 53846 h 1269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612" h="126921">
                <a:moveTo>
                  <a:pt x="326921" y="53846"/>
                </a:moveTo>
                <a:lnTo>
                  <a:pt x="39230" y="53846"/>
                </a:lnTo>
                <a:lnTo>
                  <a:pt x="73461" y="19615"/>
                </a:lnTo>
                <a:cubicBezTo>
                  <a:pt x="78076" y="15000"/>
                  <a:pt x="78076" y="7692"/>
                  <a:pt x="73461" y="3462"/>
                </a:cubicBezTo>
                <a:cubicBezTo>
                  <a:pt x="68846" y="-1154"/>
                  <a:pt x="61538" y="-1154"/>
                  <a:pt x="57307" y="3462"/>
                </a:cubicBezTo>
                <a:lnTo>
                  <a:pt x="3462" y="57307"/>
                </a:lnTo>
                <a:cubicBezTo>
                  <a:pt x="-1154" y="61923"/>
                  <a:pt x="-1154" y="69230"/>
                  <a:pt x="3462" y="73461"/>
                </a:cubicBezTo>
                <a:lnTo>
                  <a:pt x="57307" y="127307"/>
                </a:lnTo>
                <a:cubicBezTo>
                  <a:pt x="59615" y="129614"/>
                  <a:pt x="62692" y="130768"/>
                  <a:pt x="65384" y="130768"/>
                </a:cubicBezTo>
                <a:cubicBezTo>
                  <a:pt x="68076" y="130768"/>
                  <a:pt x="71153" y="129614"/>
                  <a:pt x="73461" y="127307"/>
                </a:cubicBezTo>
                <a:cubicBezTo>
                  <a:pt x="78076" y="122691"/>
                  <a:pt x="78076" y="115384"/>
                  <a:pt x="73461" y="111153"/>
                </a:cubicBezTo>
                <a:lnTo>
                  <a:pt x="39230" y="76923"/>
                </a:lnTo>
                <a:lnTo>
                  <a:pt x="326921" y="76923"/>
                </a:lnTo>
                <a:cubicBezTo>
                  <a:pt x="333459" y="76923"/>
                  <a:pt x="338459" y="71923"/>
                  <a:pt x="338459" y="65384"/>
                </a:cubicBezTo>
                <a:cubicBezTo>
                  <a:pt x="338459" y="58846"/>
                  <a:pt x="333459" y="53846"/>
                  <a:pt x="326921" y="53846"/>
                </a:cubicBezTo>
                <a:close/>
              </a:path>
            </a:pathLst>
          </a:custGeom>
          <a:solidFill>
            <a:schemeClr val="bg1"/>
          </a:solidFill>
          <a:ln w="377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13E0A872-B5E7-4807-94A3-4F7A56EA6776}"/>
              </a:ext>
            </a:extLst>
          </p:cNvPr>
          <p:cNvCxnSpPr/>
          <p:nvPr/>
        </p:nvCxnSpPr>
        <p:spPr>
          <a:xfrm flipH="1">
            <a:off x="7782353" y="5149054"/>
            <a:ext cx="0" cy="3921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875B1349-171D-42C7-8B7D-FECE3ED8EE71}"/>
              </a:ext>
            </a:extLst>
          </p:cNvPr>
          <p:cNvSpPr txBox="1"/>
          <p:nvPr/>
        </p:nvSpPr>
        <p:spPr>
          <a:xfrm>
            <a:off x="6270761" y="5105744"/>
            <a:ext cx="1443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>
                <a:solidFill>
                  <a:srgbClr val="2B3544"/>
                </a:solidFill>
                <a:latin typeface="仓耳玄三M W05" panose="02020400000000000000" pitchFamily="18" charset="-122"/>
                <a:ea typeface="仓耳玄三M W05" panose="02020400000000000000" pitchFamily="18" charset="-122"/>
              </a:rPr>
              <a:t>相同点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898E58D7-5F67-46FF-B678-00974A801DCC}"/>
              </a:ext>
            </a:extLst>
          </p:cNvPr>
          <p:cNvSpPr txBox="1"/>
          <p:nvPr/>
        </p:nvSpPr>
        <p:spPr>
          <a:xfrm>
            <a:off x="7850352" y="4980192"/>
            <a:ext cx="2684915" cy="79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华文宋体" panose="02010600040101010101" pitchFamily="2" charset="-122"/>
                <a:ea typeface="华文宋体" panose="02010600040101010101" pitchFamily="2" charset="-122"/>
              </a:rPr>
              <a:t>大小相等，方向相反，作用在同一 直线上</a:t>
            </a:r>
          </a:p>
        </p:txBody>
      </p:sp>
    </p:spTree>
    <p:extLst>
      <p:ext uri="{BB962C8B-B14F-4D97-AF65-F5344CB8AC3E}">
        <p14:creationId xmlns:p14="http://schemas.microsoft.com/office/powerpoint/2010/main" val="328885873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2B342189-FCE7-45C8-BF9E-1F326827A41B}"/>
              </a:ext>
            </a:extLst>
          </p:cNvPr>
          <p:cNvSpPr/>
          <p:nvPr/>
        </p:nvSpPr>
        <p:spPr>
          <a:xfrm>
            <a:off x="969540" y="364026"/>
            <a:ext cx="2218407" cy="62870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134E844-3BA2-4DAD-9092-CB5827DDC5AB}"/>
              </a:ext>
            </a:extLst>
          </p:cNvPr>
          <p:cNvSpPr txBox="1"/>
          <p:nvPr/>
        </p:nvSpPr>
        <p:spPr>
          <a:xfrm>
            <a:off x="1114092" y="469513"/>
            <a:ext cx="20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归纳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09699F8-3D61-4516-BA1D-D37CE736C2E8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3EFF31B-EC44-4936-A965-BF6DC4C9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12" y="1526722"/>
            <a:ext cx="8873715" cy="41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09399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61F481-BBE6-4518-BA41-36748091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EBCACF5-0024-46C8-A6F9-1F9DB35B3167}"/>
              </a:ext>
            </a:extLst>
          </p:cNvPr>
          <p:cNvSpPr txBox="1"/>
          <p:nvPr/>
        </p:nvSpPr>
        <p:spPr>
          <a:xfrm>
            <a:off x="2212358" y="2356916"/>
            <a:ext cx="635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受非平衡力时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96CA6FD-33B7-4570-95E7-8DE38C268AD4}"/>
              </a:ext>
            </a:extLst>
          </p:cNvPr>
          <p:cNvGrpSpPr/>
          <p:nvPr/>
        </p:nvGrpSpPr>
        <p:grpSpPr>
          <a:xfrm>
            <a:off x="1827069" y="3552506"/>
            <a:ext cx="6587243" cy="116990"/>
            <a:chOff x="2791887" y="4057517"/>
            <a:chExt cx="6587243" cy="11699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26C07052-3A98-47A8-B1BB-038B9A1BE9C9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838CCB3-AA63-4D94-A480-E7D66AF8808F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C0F82C19-B569-4E6C-8832-757A301EDDD0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90F6428-EE12-40D7-8E57-29E340DFB287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iconfont-1054-809968">
            <a:extLst>
              <a:ext uri="{FF2B5EF4-FFF2-40B4-BE49-F238E27FC236}">
                <a16:creationId xmlns:a16="http://schemas.microsoft.com/office/drawing/2014/main" xmlns="" id="{735E9DEF-9864-4FEB-BA6E-93A8E721D6FD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" name="iconfont-1119-838349">
            <a:extLst>
              <a:ext uri="{FF2B5EF4-FFF2-40B4-BE49-F238E27FC236}">
                <a16:creationId xmlns:a16="http://schemas.microsoft.com/office/drawing/2014/main" xmlns="" id="{1323936F-25DE-4844-AFD9-397114FDE15E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4" name="iconfont-11255-5323814">
            <a:extLst>
              <a:ext uri="{FF2B5EF4-FFF2-40B4-BE49-F238E27FC236}">
                <a16:creationId xmlns:a16="http://schemas.microsoft.com/office/drawing/2014/main" xmlns="" id="{987F2906-1E16-497F-9997-BED47CEB18C3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5" name="iconfont-11253-5330692">
            <a:extLst>
              <a:ext uri="{FF2B5EF4-FFF2-40B4-BE49-F238E27FC236}">
                <a16:creationId xmlns:a16="http://schemas.microsoft.com/office/drawing/2014/main" xmlns="" id="{893F64B8-04ED-4992-9D03-351F716DE759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4036749692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C34E86A-0807-494F-AED2-FA2B24053541}"/>
              </a:ext>
            </a:extLst>
          </p:cNvPr>
          <p:cNvSpPr/>
          <p:nvPr/>
        </p:nvSpPr>
        <p:spPr>
          <a:xfrm>
            <a:off x="969540" y="364026"/>
            <a:ext cx="3706963" cy="73419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8E03D385-3E72-4B6A-8221-EEB68BBD0DB5}"/>
              </a:ext>
            </a:extLst>
          </p:cNvPr>
          <p:cNvSpPr txBox="1"/>
          <p:nvPr/>
        </p:nvSpPr>
        <p:spPr>
          <a:xfrm>
            <a:off x="1114091" y="469513"/>
            <a:ext cx="334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3.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运动状态发生改变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9A47BFD-33D3-48DF-B538-5D6FE092EF5C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971059BB-F6D3-4E90-9F49-C5DA528E4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575" y="1943100"/>
            <a:ext cx="23241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DE8C6CD-1167-4787-98AE-BBF7881C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21" y="1943100"/>
            <a:ext cx="3429000" cy="18383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70052EFA-4761-4D8D-A0CE-0AD80CD76282}"/>
              </a:ext>
            </a:extLst>
          </p:cNvPr>
          <p:cNvSpPr txBox="1"/>
          <p:nvPr/>
        </p:nvSpPr>
        <p:spPr>
          <a:xfrm>
            <a:off x="2215053" y="5264331"/>
            <a:ext cx="141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自由落体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4D9AAEAA-5065-428C-8E74-78E368C2C6FD}"/>
              </a:ext>
            </a:extLst>
          </p:cNvPr>
          <p:cNvSpPr txBox="1"/>
          <p:nvPr/>
        </p:nvSpPr>
        <p:spPr>
          <a:xfrm>
            <a:off x="7106927" y="3596759"/>
            <a:ext cx="130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平抛运动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F7BFFC2-01DF-4F41-9C99-168D6D9B48AC}"/>
              </a:ext>
            </a:extLst>
          </p:cNvPr>
          <p:cNvSpPr txBox="1"/>
          <p:nvPr/>
        </p:nvSpPr>
        <p:spPr>
          <a:xfrm>
            <a:off x="5098868" y="4619897"/>
            <a:ext cx="513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当物体受非平衡力时，运动状态发生改变</a:t>
            </a:r>
          </a:p>
        </p:txBody>
      </p:sp>
    </p:spTree>
    <p:extLst>
      <p:ext uri="{BB962C8B-B14F-4D97-AF65-F5344CB8AC3E}">
        <p14:creationId xmlns:p14="http://schemas.microsoft.com/office/powerpoint/2010/main" val="3206955246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8FCD77E-BCD0-4E60-B723-765A140A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" r="11111" b="-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ACE89CD-309D-432D-8967-7F8FE1BBB18C}"/>
              </a:ext>
            </a:extLst>
          </p:cNvPr>
          <p:cNvSpPr txBox="1"/>
          <p:nvPr/>
        </p:nvSpPr>
        <p:spPr>
          <a:xfrm>
            <a:off x="2422822" y="2094882"/>
            <a:ext cx="73463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谢谢大家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6BF51BD-1D60-4776-AA69-0DC139E74B9E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7" name="iconfont-1054-809968">
            <a:extLst>
              <a:ext uri="{FF2B5EF4-FFF2-40B4-BE49-F238E27FC236}">
                <a16:creationId xmlns:a16="http://schemas.microsoft.com/office/drawing/2014/main" xmlns="" id="{D20B9033-98B6-4AE1-9086-7B006CD691FC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8" name="iconfont-1119-838349">
            <a:extLst>
              <a:ext uri="{FF2B5EF4-FFF2-40B4-BE49-F238E27FC236}">
                <a16:creationId xmlns:a16="http://schemas.microsoft.com/office/drawing/2014/main" xmlns="" id="{3AE690E1-94E5-40F6-853B-E0F7F8DF6A46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0" name="iconfont-11255-5323814">
            <a:extLst>
              <a:ext uri="{FF2B5EF4-FFF2-40B4-BE49-F238E27FC236}">
                <a16:creationId xmlns:a16="http://schemas.microsoft.com/office/drawing/2014/main" xmlns="" id="{E3818F76-0048-46AF-9E6C-CFBF5FA7E696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1" name="iconfont-11253-5330692">
            <a:extLst>
              <a:ext uri="{FF2B5EF4-FFF2-40B4-BE49-F238E27FC236}">
                <a16:creationId xmlns:a16="http://schemas.microsoft.com/office/drawing/2014/main" xmlns="" id="{7FB03A89-3F06-408A-B373-73FB01B658BB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DB3145DC-1FF2-4026-89BF-FF2C8B227052}"/>
              </a:ext>
            </a:extLst>
          </p:cNvPr>
          <p:cNvGrpSpPr/>
          <p:nvPr/>
        </p:nvGrpSpPr>
        <p:grpSpPr>
          <a:xfrm>
            <a:off x="2255620" y="1868760"/>
            <a:ext cx="7680762" cy="136411"/>
            <a:chOff x="2791887" y="4057517"/>
            <a:chExt cx="6587243" cy="116990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FB06182D-F8AC-4554-9A55-E6FCF72A6DD9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15ABA870-2E54-4833-AC80-FCAA08A4A742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0ECFFA37-3D75-4B1C-9C5C-C11186BAF443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04A6DD2-90F1-411F-A989-FAA514CE8033}"/>
              </a:ext>
            </a:extLst>
          </p:cNvPr>
          <p:cNvGrpSpPr/>
          <p:nvPr/>
        </p:nvGrpSpPr>
        <p:grpSpPr>
          <a:xfrm>
            <a:off x="2255619" y="4164295"/>
            <a:ext cx="7680762" cy="136411"/>
            <a:chOff x="2791887" y="4057517"/>
            <a:chExt cx="6587243" cy="116990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F47831C3-3A31-410B-8D2C-769870B15963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23B28D44-C572-44A0-B641-FD6AEFE00145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679CCFAF-D264-46C7-BA51-52C1A8FA4728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4EF09E9D-08E6-413B-8D11-55F3F8A5F0B1}"/>
              </a:ext>
            </a:extLst>
          </p:cNvPr>
          <p:cNvSpPr/>
          <p:nvPr/>
        </p:nvSpPr>
        <p:spPr>
          <a:xfrm>
            <a:off x="3748555" y="4804118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1975805F-EAE8-4CD9-8ABA-D4DFF14C0F22}"/>
              </a:ext>
            </a:extLst>
          </p:cNvPr>
          <p:cNvSpPr/>
          <p:nvPr/>
        </p:nvSpPr>
        <p:spPr>
          <a:xfrm>
            <a:off x="8339856" y="4804118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036300" y="10299700"/>
            <a:ext cx="3429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218059774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43F6696-6496-408F-947D-8509C359CB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E73DF61A-FF28-4123-AC6A-A93F8741A7FB}"/>
              </a:ext>
            </a:extLst>
          </p:cNvPr>
          <p:cNvSpPr/>
          <p:nvPr/>
        </p:nvSpPr>
        <p:spPr>
          <a:xfrm>
            <a:off x="6775896" y="1491753"/>
            <a:ext cx="3343909" cy="7341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0463E12-131F-408C-B25C-CF4ED5886C63}"/>
              </a:ext>
            </a:extLst>
          </p:cNvPr>
          <p:cNvSpPr txBox="1"/>
          <p:nvPr/>
        </p:nvSpPr>
        <p:spPr>
          <a:xfrm>
            <a:off x="6920447" y="1597240"/>
            <a:ext cx="305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1.</a:t>
            </a:r>
            <a:r>
              <a:rPr lang="zh-CN" altLang="en-US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二力平衡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E7BB805C-76DD-4108-BB76-15454F09D6F1}"/>
              </a:ext>
            </a:extLst>
          </p:cNvPr>
          <p:cNvSpPr/>
          <p:nvPr/>
        </p:nvSpPr>
        <p:spPr>
          <a:xfrm>
            <a:off x="6261578" y="1698734"/>
            <a:ext cx="320233" cy="3202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912A4D7A-B51E-4832-807C-14B923C7E196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0" name="iconfont-1054-809968">
            <a:extLst>
              <a:ext uri="{FF2B5EF4-FFF2-40B4-BE49-F238E27FC236}">
                <a16:creationId xmlns:a16="http://schemas.microsoft.com/office/drawing/2014/main" xmlns="" id="{AD5FF73D-563C-41D0-9C76-D3D27702483C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iconfont-1119-838349">
            <a:extLst>
              <a:ext uri="{FF2B5EF4-FFF2-40B4-BE49-F238E27FC236}">
                <a16:creationId xmlns:a16="http://schemas.microsoft.com/office/drawing/2014/main" xmlns="" id="{67631F76-971B-402A-B564-4EDB508ED2F3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iconfont-11255-5323814">
            <a:extLst>
              <a:ext uri="{FF2B5EF4-FFF2-40B4-BE49-F238E27FC236}">
                <a16:creationId xmlns:a16="http://schemas.microsoft.com/office/drawing/2014/main" xmlns="" id="{CA95749C-D985-4212-8539-1F3CFAC72E0D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4" name="iconfont-11253-5330692">
            <a:extLst>
              <a:ext uri="{FF2B5EF4-FFF2-40B4-BE49-F238E27FC236}">
                <a16:creationId xmlns:a16="http://schemas.microsoft.com/office/drawing/2014/main" xmlns="" id="{648B493E-D324-43B0-8B77-10514FFA94BE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B204AA00-3B2B-4184-9775-4EBA95E8F59C}"/>
              </a:ext>
            </a:extLst>
          </p:cNvPr>
          <p:cNvSpPr/>
          <p:nvPr/>
        </p:nvSpPr>
        <p:spPr>
          <a:xfrm>
            <a:off x="6775896" y="2643231"/>
            <a:ext cx="3343909" cy="7341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4A761A5B-365D-4B2B-8A77-C71A924BF3C4}"/>
              </a:ext>
            </a:extLst>
          </p:cNvPr>
          <p:cNvSpPr txBox="1"/>
          <p:nvPr/>
        </p:nvSpPr>
        <p:spPr>
          <a:xfrm>
            <a:off x="6920447" y="2748718"/>
            <a:ext cx="305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2.</a:t>
            </a:r>
            <a:r>
              <a:rPr lang="zh-CN" altLang="en-US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二力平衡的条件</a:t>
            </a: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4424D1F8-FADA-4FD4-B577-093EFBEADA94}"/>
              </a:ext>
            </a:extLst>
          </p:cNvPr>
          <p:cNvSpPr/>
          <p:nvPr/>
        </p:nvSpPr>
        <p:spPr>
          <a:xfrm>
            <a:off x="6261578" y="2850212"/>
            <a:ext cx="320233" cy="3202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01306AED-1BD2-4F51-808E-CACE4C20C9E0}"/>
              </a:ext>
            </a:extLst>
          </p:cNvPr>
          <p:cNvSpPr/>
          <p:nvPr/>
        </p:nvSpPr>
        <p:spPr>
          <a:xfrm>
            <a:off x="6775896" y="3840051"/>
            <a:ext cx="3343909" cy="73419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5ABD87B8-D02C-4986-ADC8-242054AB00B3}"/>
              </a:ext>
            </a:extLst>
          </p:cNvPr>
          <p:cNvSpPr txBox="1"/>
          <p:nvPr/>
        </p:nvSpPr>
        <p:spPr>
          <a:xfrm>
            <a:off x="6920447" y="3945538"/>
            <a:ext cx="3054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3.</a:t>
            </a:r>
            <a:r>
              <a:rPr lang="zh-CN" altLang="en-US" sz="2800">
                <a:solidFill>
                  <a:srgbClr val="2B35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物体受非平衡力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ACE91EE8-1545-4FF4-8FEF-64A28F976D53}"/>
              </a:ext>
            </a:extLst>
          </p:cNvPr>
          <p:cNvSpPr/>
          <p:nvPr/>
        </p:nvSpPr>
        <p:spPr>
          <a:xfrm>
            <a:off x="6261578" y="4047032"/>
            <a:ext cx="320233" cy="3202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rgbClr val="2B3544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8E13C6B-9302-4D32-8FB9-1B63720D772C}"/>
              </a:ext>
            </a:extLst>
          </p:cNvPr>
          <p:cNvGrpSpPr/>
          <p:nvPr/>
        </p:nvGrpSpPr>
        <p:grpSpPr>
          <a:xfrm>
            <a:off x="2127413" y="2548325"/>
            <a:ext cx="2574261" cy="45719"/>
            <a:chOff x="2791887" y="4057517"/>
            <a:chExt cx="6587243" cy="116990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8D2C1147-0A2F-44CA-B5E2-70E2CC3A8F92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62285C36-D70D-4A8B-8413-9E719FB181C1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xmlns="" id="{9A2436FA-7EDE-44D6-B2FA-1ED518E483BC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3AEB37F1-B52A-40D8-B356-0FF1F6336E4D}"/>
              </a:ext>
            </a:extLst>
          </p:cNvPr>
          <p:cNvGrpSpPr/>
          <p:nvPr/>
        </p:nvGrpSpPr>
        <p:grpSpPr>
          <a:xfrm>
            <a:off x="2081694" y="4817409"/>
            <a:ext cx="2574261" cy="45719"/>
            <a:chOff x="2791887" y="4057517"/>
            <a:chExt cx="6587243" cy="11699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90D60907-253A-44DB-AE8E-F8F4B7B3F407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xmlns="" id="{203658A5-AD89-4761-9415-C4224AAAA27A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xmlns="" id="{907E099C-9C1E-41EA-B32C-11F7C0EA9797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66FC938C-D2AB-4A2C-B738-C48EE3DCD13E}"/>
              </a:ext>
            </a:extLst>
          </p:cNvPr>
          <p:cNvSpPr txBox="1"/>
          <p:nvPr/>
        </p:nvSpPr>
        <p:spPr>
          <a:xfrm>
            <a:off x="2219672" y="2918332"/>
            <a:ext cx="2351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目录</a:t>
            </a: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60D7CCFD-D50B-4D62-A5DD-306DF327D9B4}"/>
              </a:ext>
            </a:extLst>
          </p:cNvPr>
          <p:cNvSpPr/>
          <p:nvPr/>
        </p:nvSpPr>
        <p:spPr>
          <a:xfrm>
            <a:off x="2012494" y="3433488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xmlns="" id="{64962BE9-3C74-47C5-9C67-F917124DAD4F}"/>
              </a:ext>
            </a:extLst>
          </p:cNvPr>
          <p:cNvSpPr/>
          <p:nvPr/>
        </p:nvSpPr>
        <p:spPr>
          <a:xfrm>
            <a:off x="4618934" y="3465033"/>
            <a:ext cx="207178" cy="2071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72C3E4CD-375E-4FF6-B825-3CBBC638F47F}"/>
              </a:ext>
            </a:extLst>
          </p:cNvPr>
          <p:cNvSpPr txBox="1"/>
          <p:nvPr/>
        </p:nvSpPr>
        <p:spPr>
          <a:xfrm>
            <a:off x="2219671" y="4127252"/>
            <a:ext cx="23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玄三M W05" panose="02020400000000000000" pitchFamily="18" charset="-122"/>
                <a:ea typeface="仓耳玄三M W05" panose="02020400000000000000" pitchFamily="18" charset="-122"/>
              </a:rPr>
              <a:t>CONTENTS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176989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  <p:bldP spid="18" grpId="0"/>
      <p:bldP spid="19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61F481-BBE6-4518-BA41-36748091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EBCACF5-0024-46C8-A6F9-1F9DB35B3167}"/>
              </a:ext>
            </a:extLst>
          </p:cNvPr>
          <p:cNvSpPr txBox="1"/>
          <p:nvPr/>
        </p:nvSpPr>
        <p:spPr>
          <a:xfrm>
            <a:off x="2212358" y="2464903"/>
            <a:ext cx="6354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二力平衡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96CA6FD-33B7-4570-95E7-8DE38C268AD4}"/>
              </a:ext>
            </a:extLst>
          </p:cNvPr>
          <p:cNvGrpSpPr/>
          <p:nvPr/>
        </p:nvGrpSpPr>
        <p:grpSpPr>
          <a:xfrm>
            <a:off x="1827069" y="3660493"/>
            <a:ext cx="6587243" cy="116990"/>
            <a:chOff x="2791887" y="4057517"/>
            <a:chExt cx="6587243" cy="11699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26C07052-3A98-47A8-B1BB-038B9A1BE9C9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838CCB3-AA63-4D94-A480-E7D66AF8808F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C0F82C19-B569-4E6C-8832-757A301EDDD0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90F6428-EE12-40D7-8E57-29E340DFB287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iconfont-1054-809968">
            <a:extLst>
              <a:ext uri="{FF2B5EF4-FFF2-40B4-BE49-F238E27FC236}">
                <a16:creationId xmlns:a16="http://schemas.microsoft.com/office/drawing/2014/main" xmlns="" id="{735E9DEF-9864-4FEB-BA6E-93A8E721D6FD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" name="iconfont-1119-838349">
            <a:extLst>
              <a:ext uri="{FF2B5EF4-FFF2-40B4-BE49-F238E27FC236}">
                <a16:creationId xmlns:a16="http://schemas.microsoft.com/office/drawing/2014/main" xmlns="" id="{1323936F-25DE-4844-AFD9-397114FDE15E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D766095-D7AC-421C-BB3C-D6B51E910699}"/>
              </a:ext>
            </a:extLst>
          </p:cNvPr>
          <p:cNvSpPr txBox="1"/>
          <p:nvPr/>
        </p:nvSpPr>
        <p:spPr>
          <a:xfrm>
            <a:off x="626020" y="2321004"/>
            <a:ext cx="353943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100">
                <a:solidFill>
                  <a:schemeClr val="bg1"/>
                </a:solidFill>
              </a:rPr>
              <a:t>IBAOTU.COM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14" name="iconfont-11255-5323814">
            <a:extLst>
              <a:ext uri="{FF2B5EF4-FFF2-40B4-BE49-F238E27FC236}">
                <a16:creationId xmlns:a16="http://schemas.microsoft.com/office/drawing/2014/main" xmlns="" id="{987F2906-1E16-497F-9997-BED47CEB18C3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5" name="iconfont-11253-5330692">
            <a:extLst>
              <a:ext uri="{FF2B5EF4-FFF2-40B4-BE49-F238E27FC236}">
                <a16:creationId xmlns:a16="http://schemas.microsoft.com/office/drawing/2014/main" xmlns="" id="{893F64B8-04ED-4992-9D03-351F716DE759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884947346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ïṥliḋê">
            <a:extLst>
              <a:ext uri="{FF2B5EF4-FFF2-40B4-BE49-F238E27FC236}">
                <a16:creationId xmlns:a16="http://schemas.microsoft.com/office/drawing/2014/main" xmlns="" id="{D0629F17-DA68-4F52-A84E-CE7C995B75F4}"/>
              </a:ext>
            </a:extLst>
          </p:cNvPr>
          <p:cNvSpPr txBox="1"/>
          <p:nvPr/>
        </p:nvSpPr>
        <p:spPr bwMode="auto">
          <a:xfrm>
            <a:off x="1864837" y="1869962"/>
            <a:ext cx="1078661" cy="361763"/>
          </a:xfrm>
          <a:prstGeom prst="roundRect">
            <a:avLst>
              <a:gd name="adj" fmla="val 50000"/>
            </a:avLst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r>
              <a:rPr lang="zh-CN" altLang="en-US"/>
              <a:t>复习</a:t>
            </a:r>
            <a:endParaRPr lang="en-US" altLang="zh-CN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5749D10-40EA-409E-93EF-8D888654530D}"/>
              </a:ext>
            </a:extLst>
          </p:cNvPr>
          <p:cNvSpPr txBox="1"/>
          <p:nvPr/>
        </p:nvSpPr>
        <p:spPr>
          <a:xfrm>
            <a:off x="3071949" y="1869962"/>
            <a:ext cx="742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牛顿第一定律：一切物体在没有受到力的作用时，总保持静止或匀速直线运动状态，直到外力迫使它改变这种状态。</a:t>
            </a:r>
            <a:endParaRPr lang="zh-CN" altLang="en-US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5512936B-2915-4EDC-BA01-F318C41A4759}"/>
              </a:ext>
            </a:extLst>
          </p:cNvPr>
          <p:cNvSpPr/>
          <p:nvPr/>
        </p:nvSpPr>
        <p:spPr>
          <a:xfrm>
            <a:off x="3187947" y="3326671"/>
            <a:ext cx="1497273" cy="522514"/>
          </a:xfrm>
          <a:prstGeom prst="roundRect">
            <a:avLst/>
          </a:prstGeom>
          <a:solidFill>
            <a:srgbClr val="2B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物体不受力</a:t>
            </a:r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xmlns="" id="{7504ED13-B65D-4D7D-86DC-1496E55C3F4F}"/>
              </a:ext>
            </a:extLst>
          </p:cNvPr>
          <p:cNvSpPr/>
          <p:nvPr/>
        </p:nvSpPr>
        <p:spPr>
          <a:xfrm>
            <a:off x="5024854" y="3487422"/>
            <a:ext cx="792480" cy="222426"/>
          </a:xfrm>
          <a:prstGeom prst="rightArrow">
            <a:avLst/>
          </a:prstGeom>
          <a:solidFill>
            <a:srgbClr val="2B354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="" id="{5C920859-2E5C-4F7D-93DC-51ADB3A9380B}"/>
              </a:ext>
            </a:extLst>
          </p:cNvPr>
          <p:cNvSpPr/>
          <p:nvPr/>
        </p:nvSpPr>
        <p:spPr>
          <a:xfrm>
            <a:off x="6087300" y="3337276"/>
            <a:ext cx="2307771" cy="522514"/>
          </a:xfrm>
          <a:prstGeom prst="roundRect">
            <a:avLst/>
          </a:prstGeom>
          <a:solidFill>
            <a:srgbClr val="2B3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静止或匀速直线运动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0DF9325-AD2A-4A43-85EA-3F47B46C0A4B}"/>
              </a:ext>
            </a:extLst>
          </p:cNvPr>
          <p:cNvSpPr txBox="1"/>
          <p:nvPr/>
        </p:nvSpPr>
        <p:spPr>
          <a:xfrm>
            <a:off x="6439997" y="4028102"/>
            <a:ext cx="176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运动状态不变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15F43D3-675E-4757-AF8C-A115BDDDF67F}"/>
              </a:ext>
            </a:extLst>
          </p:cNvPr>
          <p:cNvSpPr txBox="1"/>
          <p:nvPr/>
        </p:nvSpPr>
        <p:spPr>
          <a:xfrm>
            <a:off x="3518272" y="4026564"/>
            <a:ext cx="98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不存在</a:t>
            </a:r>
          </a:p>
        </p:txBody>
      </p:sp>
      <p:sp>
        <p:nvSpPr>
          <p:cNvPr id="10" name="ïṥliḋê">
            <a:extLst>
              <a:ext uri="{FF2B5EF4-FFF2-40B4-BE49-F238E27FC236}">
                <a16:creationId xmlns:a16="http://schemas.microsoft.com/office/drawing/2014/main" xmlns="" id="{AB6A3838-42A7-4FBD-B844-23F530B821DD}"/>
              </a:ext>
            </a:extLst>
          </p:cNvPr>
          <p:cNvSpPr txBox="1"/>
          <p:nvPr/>
        </p:nvSpPr>
        <p:spPr bwMode="auto">
          <a:xfrm>
            <a:off x="1860487" y="5052954"/>
            <a:ext cx="1078661" cy="361763"/>
          </a:xfrm>
          <a:prstGeom prst="roundRect">
            <a:avLst>
              <a:gd name="adj" fmla="val 50000"/>
            </a:avLst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r>
              <a:rPr lang="zh-CN" altLang="en-US"/>
              <a:t>思考</a:t>
            </a:r>
            <a:endParaRPr lang="en-US" altLang="zh-CN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A324E5-CD6C-4854-96DF-3379E748CB3D}"/>
              </a:ext>
            </a:extLst>
          </p:cNvPr>
          <p:cNvSpPr txBox="1"/>
          <p:nvPr/>
        </p:nvSpPr>
        <p:spPr>
          <a:xfrm>
            <a:off x="3257310" y="5052954"/>
            <a:ext cx="5555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物体受到力还能保持静止上或匀速直线运动状态吗？</a:t>
            </a:r>
            <a:endParaRPr lang="zh-CN" altLang="en-US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8B879009-D958-4FD3-A942-B94F050455EF}"/>
              </a:ext>
            </a:extLst>
          </p:cNvPr>
          <p:cNvSpPr/>
          <p:nvPr/>
        </p:nvSpPr>
        <p:spPr>
          <a:xfrm>
            <a:off x="969540" y="364026"/>
            <a:ext cx="2218407" cy="73419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3CCA2F1-0740-4166-8446-E5D15A044E5D}"/>
              </a:ext>
            </a:extLst>
          </p:cNvPr>
          <p:cNvSpPr txBox="1"/>
          <p:nvPr/>
        </p:nvSpPr>
        <p:spPr>
          <a:xfrm>
            <a:off x="1114092" y="469513"/>
            <a:ext cx="20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二力平衡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FA5F0932-82B1-4585-95B0-DEC0E2A335CD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777985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íşḻíḑè">
            <a:extLst>
              <a:ext uri="{FF2B5EF4-FFF2-40B4-BE49-F238E27FC236}">
                <a16:creationId xmlns:a16="http://schemas.microsoft.com/office/drawing/2014/main" xmlns="" id="{DE449A52-F1BC-47C2-B5BC-57E764821C9D}"/>
              </a:ext>
            </a:extLst>
          </p:cNvPr>
          <p:cNvSpPr/>
          <p:nvPr/>
        </p:nvSpPr>
        <p:spPr>
          <a:xfrm>
            <a:off x="969540" y="1604223"/>
            <a:ext cx="2783772" cy="3649553"/>
          </a:xfrm>
          <a:prstGeom prst="roundRect">
            <a:avLst>
              <a:gd name="adj" fmla="val 2981"/>
            </a:avLst>
          </a:prstGeom>
          <a:solidFill>
            <a:schemeClr val="bg1"/>
          </a:solidFill>
          <a:ln w="25400">
            <a:solidFill>
              <a:srgbClr val="2B35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îṣḷïḍe">
            <a:extLst>
              <a:ext uri="{FF2B5EF4-FFF2-40B4-BE49-F238E27FC236}">
                <a16:creationId xmlns:a16="http://schemas.microsoft.com/office/drawing/2014/main" xmlns="" id="{9AF20690-D687-4A51-A075-784B7E47391A}"/>
              </a:ext>
            </a:extLst>
          </p:cNvPr>
          <p:cNvSpPr txBox="1"/>
          <p:nvPr/>
        </p:nvSpPr>
        <p:spPr>
          <a:xfrm>
            <a:off x="1638215" y="2283169"/>
            <a:ext cx="144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¥</a:t>
            </a:r>
            <a:r>
              <a:rPr lang="en-US" altLang="zh-CN" sz="100" b="1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 48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17" name="îṡḻïḑe">
            <a:extLst>
              <a:ext uri="{FF2B5EF4-FFF2-40B4-BE49-F238E27FC236}">
                <a16:creationId xmlns:a16="http://schemas.microsoft.com/office/drawing/2014/main" xmlns="" id="{955C7135-7033-4AC4-A813-ACD96EB5D79E}"/>
              </a:ext>
            </a:extLst>
          </p:cNvPr>
          <p:cNvSpPr/>
          <p:nvPr/>
        </p:nvSpPr>
        <p:spPr>
          <a:xfrm>
            <a:off x="4712940" y="731123"/>
            <a:ext cx="3020128" cy="3959418"/>
          </a:xfrm>
          <a:prstGeom prst="roundRect">
            <a:avLst>
              <a:gd name="adj" fmla="val 2981"/>
            </a:avLst>
          </a:prstGeom>
          <a:solidFill>
            <a:schemeClr val="bg1"/>
          </a:solidFill>
          <a:ln w="25400">
            <a:solidFill>
              <a:srgbClr val="2B35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îṡḻidé">
            <a:extLst>
              <a:ext uri="{FF2B5EF4-FFF2-40B4-BE49-F238E27FC236}">
                <a16:creationId xmlns:a16="http://schemas.microsoft.com/office/drawing/2014/main" xmlns="" id="{1F84886F-0519-469D-A255-C986D9EBC480}"/>
              </a:ext>
            </a:extLst>
          </p:cNvPr>
          <p:cNvSpPr txBox="1"/>
          <p:nvPr/>
        </p:nvSpPr>
        <p:spPr>
          <a:xfrm>
            <a:off x="5148686" y="2141067"/>
            <a:ext cx="1569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¥</a:t>
            </a:r>
            <a:r>
              <a:rPr lang="en-US" altLang="zh-CN" sz="100" b="1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 80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7" name="îṡļiḑe">
            <a:extLst>
              <a:ext uri="{FF2B5EF4-FFF2-40B4-BE49-F238E27FC236}">
                <a16:creationId xmlns:a16="http://schemas.microsoft.com/office/drawing/2014/main" xmlns="" id="{829B8F2B-586C-45C3-B128-41C5390C67A6}"/>
              </a:ext>
            </a:extLst>
          </p:cNvPr>
          <p:cNvSpPr/>
          <p:nvPr/>
        </p:nvSpPr>
        <p:spPr>
          <a:xfrm>
            <a:off x="8469094" y="1604223"/>
            <a:ext cx="2783772" cy="3649553"/>
          </a:xfrm>
          <a:prstGeom prst="roundRect">
            <a:avLst>
              <a:gd name="adj" fmla="val 2981"/>
            </a:avLst>
          </a:prstGeom>
          <a:solidFill>
            <a:schemeClr val="bg1"/>
          </a:solidFill>
          <a:ln w="25400">
            <a:solidFill>
              <a:srgbClr val="2B354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ïṡ1ïḓé">
            <a:extLst>
              <a:ext uri="{FF2B5EF4-FFF2-40B4-BE49-F238E27FC236}">
                <a16:creationId xmlns:a16="http://schemas.microsoft.com/office/drawing/2014/main" xmlns="" id="{5E9B013F-9D62-4F8A-84F8-70DB8ED0AB55}"/>
              </a:ext>
            </a:extLst>
          </p:cNvPr>
          <p:cNvSpPr txBox="1"/>
          <p:nvPr/>
        </p:nvSpPr>
        <p:spPr>
          <a:xfrm>
            <a:off x="9137771" y="2283169"/>
            <a:ext cx="144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¥ 1</a:t>
            </a:r>
            <a:r>
              <a:rPr lang="en-US" altLang="zh-CN" sz="100" b="1">
                <a:solidFill>
                  <a:schemeClr val="bg1"/>
                </a:solidFill>
              </a:rPr>
              <a:t> </a:t>
            </a:r>
            <a:r>
              <a:rPr lang="en-US" altLang="zh-CN" sz="3200" b="1">
                <a:solidFill>
                  <a:schemeClr val="bg1"/>
                </a:solidFill>
              </a:rPr>
              <a:t>70</a:t>
            </a:r>
            <a:endParaRPr lang="id-ID" sz="3200" b="1">
              <a:solidFill>
                <a:schemeClr val="bg1"/>
              </a:solidFill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5A698C22-066C-4602-82B6-8698E5073E17}"/>
              </a:ext>
            </a:extLst>
          </p:cNvPr>
          <p:cNvSpPr/>
          <p:nvPr/>
        </p:nvSpPr>
        <p:spPr>
          <a:xfrm>
            <a:off x="969540" y="364026"/>
            <a:ext cx="2206635" cy="73419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B981BF0-E0F5-41D7-ADAA-E1136369AD59}"/>
              </a:ext>
            </a:extLst>
          </p:cNvPr>
          <p:cNvSpPr txBox="1"/>
          <p:nvPr/>
        </p:nvSpPr>
        <p:spPr>
          <a:xfrm>
            <a:off x="1114092" y="469513"/>
            <a:ext cx="1970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平衡状态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98A1B7B0-D133-4276-8D6A-1CB53E799E43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64E577A0-7372-45AF-BC00-4C79894CC777}"/>
              </a:ext>
            </a:extLst>
          </p:cNvPr>
          <p:cNvSpPr txBox="1"/>
          <p:nvPr/>
        </p:nvSpPr>
        <p:spPr>
          <a:xfrm>
            <a:off x="1295665" y="4538011"/>
            <a:ext cx="2070709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华文宋体" panose="02010600040101010101" pitchFamily="2" charset="-122"/>
                <a:ea typeface="华文宋体" panose="02010600040101010101" pitchFamily="2" charset="-122"/>
              </a:rPr>
              <a:t>静止的吊灯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DA9F2145-1DA2-4A07-B9CF-51F83DD80EC8}"/>
              </a:ext>
            </a:extLst>
          </p:cNvPr>
          <p:cNvSpPr txBox="1"/>
          <p:nvPr/>
        </p:nvSpPr>
        <p:spPr>
          <a:xfrm>
            <a:off x="5213045" y="3721791"/>
            <a:ext cx="2070709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华文宋体" panose="02010600040101010101" pitchFamily="2" charset="-122"/>
                <a:ea typeface="华文宋体" panose="02010600040101010101" pitchFamily="2" charset="-122"/>
              </a:rPr>
              <a:t>匀速行驶的汽车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25126E6F-A928-4749-BB81-721DF98CF80E}"/>
              </a:ext>
            </a:extLst>
          </p:cNvPr>
          <p:cNvSpPr txBox="1"/>
          <p:nvPr/>
        </p:nvSpPr>
        <p:spPr>
          <a:xfrm>
            <a:off x="8825626" y="4486605"/>
            <a:ext cx="2070709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>
                <a:latin typeface="华文宋体" panose="02010600040101010101" pitchFamily="2" charset="-122"/>
                <a:ea typeface="华文宋体" panose="02010600040101010101" pitchFamily="2" charset="-122"/>
              </a:rPr>
              <a:t>静止 课桌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CF153E61-6EB7-4ED5-BA63-F5200765EE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83EF170-0CA9-433C-8CCD-60DBF02B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9873" y="1641329"/>
            <a:ext cx="2557054" cy="15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19D942C-D204-42D1-97A4-FE0033794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6419" y="1817979"/>
            <a:ext cx="1629499" cy="252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A464075-67DF-4505-8C6F-21E2C186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4188" y="2404051"/>
            <a:ext cx="2102147" cy="149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B84FAD-866E-4AEB-8303-20C01737305C}"/>
              </a:ext>
            </a:extLst>
          </p:cNvPr>
          <p:cNvSpPr txBox="1"/>
          <p:nvPr/>
        </p:nvSpPr>
        <p:spPr>
          <a:xfrm>
            <a:off x="4136468" y="4901716"/>
            <a:ext cx="433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受力也可以静止或者匀速直线运动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DC8C55E-2688-4BD1-AB11-5E38A5843B48}"/>
              </a:ext>
            </a:extLst>
          </p:cNvPr>
          <p:cNvSpPr txBox="1"/>
          <p:nvPr/>
        </p:nvSpPr>
        <p:spPr>
          <a:xfrm>
            <a:off x="1916624" y="5626670"/>
            <a:ext cx="835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力的平衡：物体受到几个力作用时，如果保持静止或匀速直线运动状态，就说这    几个力相互平衡，物体处于平衡状态。</a:t>
            </a:r>
            <a:endParaRPr lang="en-US" altLang="zh-CN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静止或者匀速直线运动成为平衡状态</a:t>
            </a:r>
            <a:endParaRPr lang="en-US" altLang="zh-CN"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endParaRPr lang="zh-CN" altLang="en-US"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132898749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0988C2B-871D-47F2-A061-1C8C0A774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77" y="1726611"/>
            <a:ext cx="1085850" cy="202882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65FF96CC-9358-4FF6-962D-68B3AD12C3DB}"/>
              </a:ext>
            </a:extLst>
          </p:cNvPr>
          <p:cNvSpPr/>
          <p:nvPr/>
        </p:nvSpPr>
        <p:spPr>
          <a:xfrm>
            <a:off x="969540" y="364026"/>
            <a:ext cx="2218407" cy="73419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2F92037-A3CC-4C25-834C-56C2325DFD37}"/>
              </a:ext>
            </a:extLst>
          </p:cNvPr>
          <p:cNvSpPr txBox="1"/>
          <p:nvPr/>
        </p:nvSpPr>
        <p:spPr>
          <a:xfrm>
            <a:off x="1114092" y="469513"/>
            <a:ext cx="20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1.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分析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075E1F3-7285-433D-9992-21E55CDA1094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9D652FC-3C00-45D4-8523-1371F5B67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89" y="2021886"/>
            <a:ext cx="3143250" cy="17335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C8089D6-8E15-482F-B76B-FBFDFAD1F8E2}"/>
              </a:ext>
            </a:extLst>
          </p:cNvPr>
          <p:cNvSpPr txBox="1"/>
          <p:nvPr/>
        </p:nvSpPr>
        <p:spPr>
          <a:xfrm>
            <a:off x="2477590" y="4014492"/>
            <a:ext cx="191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受重力和拉力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EC8BBD-3650-4470-8158-789FA73260FD}"/>
              </a:ext>
            </a:extLst>
          </p:cNvPr>
          <p:cNvSpPr txBox="1"/>
          <p:nvPr/>
        </p:nvSpPr>
        <p:spPr>
          <a:xfrm>
            <a:off x="6096000" y="4014492"/>
            <a:ext cx="191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受重力和浮力</a:t>
            </a:r>
          </a:p>
        </p:txBody>
      </p:sp>
      <p:sp>
        <p:nvSpPr>
          <p:cNvPr id="12" name="ïṥliḋê">
            <a:extLst>
              <a:ext uri="{FF2B5EF4-FFF2-40B4-BE49-F238E27FC236}">
                <a16:creationId xmlns:a16="http://schemas.microsoft.com/office/drawing/2014/main" xmlns="" id="{9C6D8114-F72F-4BF1-A581-52720856BF20}"/>
              </a:ext>
            </a:extLst>
          </p:cNvPr>
          <p:cNvSpPr txBox="1"/>
          <p:nvPr/>
        </p:nvSpPr>
        <p:spPr bwMode="auto">
          <a:xfrm>
            <a:off x="1398929" y="4827329"/>
            <a:ext cx="1078661" cy="361763"/>
          </a:xfrm>
          <a:prstGeom prst="roundRect">
            <a:avLst>
              <a:gd name="adj" fmla="val 50000"/>
            </a:avLst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 </a:t>
            </a:r>
            <a:r>
              <a:rPr lang="zh-CN" altLang="en-US"/>
              <a:t>定义</a:t>
            </a:r>
            <a:endParaRPr lang="en-US" altLang="zh-CN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CD5B464-BC37-4E4C-8680-4093E9FF93C1}"/>
              </a:ext>
            </a:extLst>
          </p:cNvPr>
          <p:cNvSpPr txBox="1"/>
          <p:nvPr/>
        </p:nvSpPr>
        <p:spPr>
          <a:xfrm>
            <a:off x="2844984" y="4812876"/>
            <a:ext cx="669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如果物体在两个力的作用下处于平衡状态，那么这两个力是相互平衡的，简称为</a:t>
            </a:r>
            <a:r>
              <a:rPr lang="zh-CN" altLang="en-US">
                <a:solidFill>
                  <a:srgbClr val="FF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二力平衡</a:t>
            </a:r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22369606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261F481-BBE6-4518-BA41-367480912A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EBCACF5-0024-46C8-A6F9-1F9DB35B3167}"/>
              </a:ext>
            </a:extLst>
          </p:cNvPr>
          <p:cNvSpPr txBox="1"/>
          <p:nvPr/>
        </p:nvSpPr>
        <p:spPr>
          <a:xfrm>
            <a:off x="1991272" y="2356916"/>
            <a:ext cx="8171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探究二力平衡的条件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096CA6FD-33B7-4570-95E7-8DE38C268AD4}"/>
              </a:ext>
            </a:extLst>
          </p:cNvPr>
          <p:cNvGrpSpPr/>
          <p:nvPr/>
        </p:nvGrpSpPr>
        <p:grpSpPr>
          <a:xfrm>
            <a:off x="1605983" y="3552506"/>
            <a:ext cx="6587243" cy="116990"/>
            <a:chOff x="2791887" y="4057517"/>
            <a:chExt cx="6587243" cy="116990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26C07052-3A98-47A8-B1BB-038B9A1BE9C9}"/>
                </a:ext>
              </a:extLst>
            </p:cNvPr>
            <p:cNvCxnSpPr/>
            <p:nvPr/>
          </p:nvCxnSpPr>
          <p:spPr>
            <a:xfrm>
              <a:off x="2850382" y="4116012"/>
              <a:ext cx="6491235" cy="0"/>
            </a:xfrm>
            <a:prstGeom prst="line">
              <a:avLst/>
            </a:prstGeom>
            <a:ln>
              <a:solidFill>
                <a:schemeClr val="bg1">
                  <a:alpha val="54000"/>
                </a:schemeClr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A838CCB3-AA63-4D94-A480-E7D66AF8808F}"/>
                </a:ext>
              </a:extLst>
            </p:cNvPr>
            <p:cNvSpPr/>
            <p:nvPr/>
          </p:nvSpPr>
          <p:spPr>
            <a:xfrm>
              <a:off x="9262140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xmlns="" id="{C0F82C19-B569-4E6C-8832-757A301EDDD0}"/>
                </a:ext>
              </a:extLst>
            </p:cNvPr>
            <p:cNvSpPr/>
            <p:nvPr/>
          </p:nvSpPr>
          <p:spPr>
            <a:xfrm>
              <a:off x="2791887" y="4057517"/>
              <a:ext cx="116990" cy="1169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90F6428-EE12-40D7-8E57-29E340DFB287}"/>
              </a:ext>
            </a:extLst>
          </p:cNvPr>
          <p:cNvSpPr txBox="1"/>
          <p:nvPr/>
        </p:nvSpPr>
        <p:spPr>
          <a:xfrm>
            <a:off x="11312974" y="2558597"/>
            <a:ext cx="369332" cy="12500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200">
                <a:solidFill>
                  <a:schemeClr val="bg1"/>
                </a:solidFill>
              </a:rPr>
              <a:t>2020.04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" name="iconfont-1054-809968">
            <a:extLst>
              <a:ext uri="{FF2B5EF4-FFF2-40B4-BE49-F238E27FC236}">
                <a16:creationId xmlns:a16="http://schemas.microsoft.com/office/drawing/2014/main" xmlns="" id="{735E9DEF-9864-4FEB-BA6E-93A8E721D6FD}"/>
              </a:ext>
            </a:extLst>
          </p:cNvPr>
          <p:cNvSpPr>
            <a:spLocks noChangeAspect="1"/>
          </p:cNvSpPr>
          <p:nvPr/>
        </p:nvSpPr>
        <p:spPr bwMode="auto">
          <a:xfrm>
            <a:off x="593809" y="5655748"/>
            <a:ext cx="304842" cy="304842"/>
          </a:xfrm>
          <a:custGeom>
            <a:gdLst>
              <a:gd name="T0" fmla="*/ 7991 w 12800"/>
              <a:gd name="T1" fmla="*/ 4785 h 12800"/>
              <a:gd name="T2" fmla="*/ 7237 w 12800"/>
              <a:gd name="T3" fmla="*/ 4281 h 12800"/>
              <a:gd name="T4" fmla="*/ 6348 w 12800"/>
              <a:gd name="T5" fmla="*/ 4105 h 12800"/>
              <a:gd name="T6" fmla="*/ 5458 w 12800"/>
              <a:gd name="T7" fmla="*/ 4281 h 12800"/>
              <a:gd name="T8" fmla="*/ 4704 w 12800"/>
              <a:gd name="T9" fmla="*/ 4785 h 12800"/>
              <a:gd name="T10" fmla="*/ 4200 w 12800"/>
              <a:gd name="T11" fmla="*/ 5538 h 12800"/>
              <a:gd name="T12" fmla="*/ 4023 w 12800"/>
              <a:gd name="T13" fmla="*/ 6426 h 12800"/>
              <a:gd name="T14" fmla="*/ 4200 w 12800"/>
              <a:gd name="T15" fmla="*/ 7314 h 12800"/>
              <a:gd name="T16" fmla="*/ 4704 w 12800"/>
              <a:gd name="T17" fmla="*/ 8067 h 12800"/>
              <a:gd name="T18" fmla="*/ 5458 w 12800"/>
              <a:gd name="T19" fmla="*/ 8571 h 12800"/>
              <a:gd name="T20" fmla="*/ 6348 w 12800"/>
              <a:gd name="T21" fmla="*/ 8747 h 12800"/>
              <a:gd name="T22" fmla="*/ 7237 w 12800"/>
              <a:gd name="T23" fmla="*/ 8571 h 12800"/>
              <a:gd name="T24" fmla="*/ 7991 w 12800"/>
              <a:gd name="T25" fmla="*/ 8067 h 12800"/>
              <a:gd name="T26" fmla="*/ 8495 w 12800"/>
              <a:gd name="T27" fmla="*/ 7314 h 12800"/>
              <a:gd name="T28" fmla="*/ 8672 w 12800"/>
              <a:gd name="T29" fmla="*/ 6426 h 12800"/>
              <a:gd name="T30" fmla="*/ 8495 w 12800"/>
              <a:gd name="T31" fmla="*/ 5538 h 12800"/>
              <a:gd name="T32" fmla="*/ 7991 w 12800"/>
              <a:gd name="T33" fmla="*/ 4785 h 12800"/>
              <a:gd name="T34" fmla="*/ 11482 w 12800"/>
              <a:gd name="T35" fmla="*/ 5844 h 12800"/>
              <a:gd name="T36" fmla="*/ 6947 w 12800"/>
              <a:gd name="T37" fmla="*/ 1317 h 12800"/>
              <a:gd name="T38" fmla="*/ 6947 w 12800"/>
              <a:gd name="T39" fmla="*/ 0 h 12800"/>
              <a:gd name="T40" fmla="*/ 5880 w 12800"/>
              <a:gd name="T41" fmla="*/ 0 h 12800"/>
              <a:gd name="T42" fmla="*/ 5880 w 12800"/>
              <a:gd name="T43" fmla="*/ 1334 h 12800"/>
              <a:gd name="T44" fmla="*/ 1318 w 12800"/>
              <a:gd name="T45" fmla="*/ 5844 h 12800"/>
              <a:gd name="T46" fmla="*/ 0 w 12800"/>
              <a:gd name="T47" fmla="*/ 5844 h 12800"/>
              <a:gd name="T48" fmla="*/ 0 w 12800"/>
              <a:gd name="T49" fmla="*/ 6933 h 12800"/>
              <a:gd name="T50" fmla="*/ 1318 w 12800"/>
              <a:gd name="T51" fmla="*/ 6933 h 12800"/>
              <a:gd name="T52" fmla="*/ 5857 w 12800"/>
              <a:gd name="T53" fmla="*/ 11466 h 12800"/>
              <a:gd name="T54" fmla="*/ 5857 w 12800"/>
              <a:gd name="T55" fmla="*/ 12800 h 12800"/>
              <a:gd name="T56" fmla="*/ 6947 w 12800"/>
              <a:gd name="T57" fmla="*/ 12800 h 12800"/>
              <a:gd name="T58" fmla="*/ 6947 w 12800"/>
              <a:gd name="T59" fmla="*/ 11483 h 12800"/>
              <a:gd name="T60" fmla="*/ 11482 w 12800"/>
              <a:gd name="T61" fmla="*/ 6933 h 12800"/>
              <a:gd name="T62" fmla="*/ 12800 w 12800"/>
              <a:gd name="T63" fmla="*/ 6933 h 12800"/>
              <a:gd name="T64" fmla="*/ 12800 w 12800"/>
              <a:gd name="T65" fmla="*/ 5844 h 12800"/>
              <a:gd name="T66" fmla="*/ 11482 w 12800"/>
              <a:gd name="T67" fmla="*/ 5844 h 12800"/>
              <a:gd name="T68" fmla="*/ 6400 w 12800"/>
              <a:gd name="T69" fmla="*/ 10589 h 12800"/>
              <a:gd name="T70" fmla="*/ 2214 w 12800"/>
              <a:gd name="T71" fmla="*/ 6409 h 12800"/>
              <a:gd name="T72" fmla="*/ 6400 w 12800"/>
              <a:gd name="T73" fmla="*/ 2206 h 12800"/>
              <a:gd name="T74" fmla="*/ 10586 w 12800"/>
              <a:gd name="T75" fmla="*/ 6409 h 12800"/>
              <a:gd name="T76" fmla="*/ 6400 w 12800"/>
              <a:gd name="T77" fmla="*/ 10589 h 128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00" h="12800">
                <a:moveTo>
                  <a:pt x="7991" y="4785"/>
                </a:moveTo>
                <a:cubicBezTo>
                  <a:pt x="7776" y="4570"/>
                  <a:pt x="7518" y="4398"/>
                  <a:pt x="7237" y="4281"/>
                </a:cubicBezTo>
                <a:cubicBezTo>
                  <a:pt x="6956" y="4165"/>
                  <a:pt x="6652" y="4105"/>
                  <a:pt x="6348" y="4105"/>
                </a:cubicBezTo>
                <a:cubicBezTo>
                  <a:pt x="6043" y="4105"/>
                  <a:pt x="5739" y="4165"/>
                  <a:pt x="5458" y="4281"/>
                </a:cubicBezTo>
                <a:cubicBezTo>
                  <a:pt x="5177" y="4398"/>
                  <a:pt x="4919" y="4570"/>
                  <a:pt x="4704" y="4785"/>
                </a:cubicBezTo>
                <a:cubicBezTo>
                  <a:pt x="4489" y="4999"/>
                  <a:pt x="4317" y="5257"/>
                  <a:pt x="4200" y="5538"/>
                </a:cubicBezTo>
                <a:cubicBezTo>
                  <a:pt x="4084" y="5819"/>
                  <a:pt x="4023" y="6122"/>
                  <a:pt x="4023" y="6426"/>
                </a:cubicBezTo>
                <a:cubicBezTo>
                  <a:pt x="4023" y="6730"/>
                  <a:pt x="4084" y="7033"/>
                  <a:pt x="4200" y="7314"/>
                </a:cubicBezTo>
                <a:cubicBezTo>
                  <a:pt x="4317" y="7595"/>
                  <a:pt x="4489" y="7853"/>
                  <a:pt x="4704" y="8067"/>
                </a:cubicBezTo>
                <a:cubicBezTo>
                  <a:pt x="4919" y="8282"/>
                  <a:pt x="5177" y="8454"/>
                  <a:pt x="5458" y="8571"/>
                </a:cubicBezTo>
                <a:cubicBezTo>
                  <a:pt x="5739" y="8687"/>
                  <a:pt x="6043" y="8747"/>
                  <a:pt x="6348" y="8747"/>
                </a:cubicBezTo>
                <a:cubicBezTo>
                  <a:pt x="6652" y="8747"/>
                  <a:pt x="6956" y="8687"/>
                  <a:pt x="7237" y="8571"/>
                </a:cubicBezTo>
                <a:cubicBezTo>
                  <a:pt x="7518" y="8454"/>
                  <a:pt x="7776" y="8282"/>
                  <a:pt x="7991" y="8067"/>
                </a:cubicBezTo>
                <a:cubicBezTo>
                  <a:pt x="8206" y="7853"/>
                  <a:pt x="8379" y="7595"/>
                  <a:pt x="8495" y="7314"/>
                </a:cubicBezTo>
                <a:cubicBezTo>
                  <a:pt x="8611" y="7034"/>
                  <a:pt x="8672" y="6730"/>
                  <a:pt x="8672" y="6426"/>
                </a:cubicBezTo>
                <a:cubicBezTo>
                  <a:pt x="8672" y="6122"/>
                  <a:pt x="8611" y="5819"/>
                  <a:pt x="8495" y="5538"/>
                </a:cubicBezTo>
                <a:cubicBezTo>
                  <a:pt x="8379" y="5257"/>
                  <a:pt x="8207" y="5000"/>
                  <a:pt x="7991" y="4785"/>
                </a:cubicBezTo>
                <a:close/>
                <a:moveTo>
                  <a:pt x="11482" y="5844"/>
                </a:moveTo>
                <a:cubicBezTo>
                  <a:pt x="11274" y="3350"/>
                  <a:pt x="9445" y="1490"/>
                  <a:pt x="6947" y="1317"/>
                </a:cubicBezTo>
                <a:lnTo>
                  <a:pt x="6947" y="0"/>
                </a:lnTo>
                <a:lnTo>
                  <a:pt x="5880" y="0"/>
                </a:lnTo>
                <a:lnTo>
                  <a:pt x="5880" y="1334"/>
                </a:lnTo>
                <a:cubicBezTo>
                  <a:pt x="3452" y="1559"/>
                  <a:pt x="1526" y="3402"/>
                  <a:pt x="1318" y="5844"/>
                </a:cubicBezTo>
                <a:lnTo>
                  <a:pt x="0" y="5844"/>
                </a:lnTo>
                <a:lnTo>
                  <a:pt x="0" y="6933"/>
                </a:lnTo>
                <a:lnTo>
                  <a:pt x="1318" y="6933"/>
                </a:lnTo>
                <a:cubicBezTo>
                  <a:pt x="1526" y="9375"/>
                  <a:pt x="3429" y="11224"/>
                  <a:pt x="5857" y="11466"/>
                </a:cubicBezTo>
                <a:lnTo>
                  <a:pt x="5857" y="12800"/>
                </a:lnTo>
                <a:lnTo>
                  <a:pt x="6947" y="12800"/>
                </a:lnTo>
                <a:lnTo>
                  <a:pt x="6947" y="11483"/>
                </a:lnTo>
                <a:cubicBezTo>
                  <a:pt x="9444" y="11310"/>
                  <a:pt x="11274" y="9427"/>
                  <a:pt x="11482" y="6933"/>
                </a:cubicBezTo>
                <a:lnTo>
                  <a:pt x="12800" y="6933"/>
                </a:lnTo>
                <a:lnTo>
                  <a:pt x="12800" y="5844"/>
                </a:lnTo>
                <a:lnTo>
                  <a:pt x="11482" y="5844"/>
                </a:lnTo>
                <a:close/>
                <a:moveTo>
                  <a:pt x="6400" y="10589"/>
                </a:moveTo>
                <a:cubicBezTo>
                  <a:pt x="4093" y="10589"/>
                  <a:pt x="2214" y="8695"/>
                  <a:pt x="2214" y="6409"/>
                </a:cubicBezTo>
                <a:cubicBezTo>
                  <a:pt x="2214" y="4122"/>
                  <a:pt x="4111" y="2206"/>
                  <a:pt x="6400" y="2206"/>
                </a:cubicBezTo>
                <a:cubicBezTo>
                  <a:pt x="8707" y="2206"/>
                  <a:pt x="10586" y="4122"/>
                  <a:pt x="10586" y="6409"/>
                </a:cubicBezTo>
                <a:cubicBezTo>
                  <a:pt x="10586" y="8695"/>
                  <a:pt x="8707" y="10589"/>
                  <a:pt x="6400" y="105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2" name="iconfont-1119-838349">
            <a:extLst>
              <a:ext uri="{FF2B5EF4-FFF2-40B4-BE49-F238E27FC236}">
                <a16:creationId xmlns:a16="http://schemas.microsoft.com/office/drawing/2014/main" xmlns="" id="{1323936F-25DE-4844-AFD9-397114FDE15E}"/>
              </a:ext>
            </a:extLst>
          </p:cNvPr>
          <p:cNvSpPr>
            <a:spLocks noChangeAspect="1"/>
          </p:cNvSpPr>
          <p:nvPr/>
        </p:nvSpPr>
        <p:spPr bwMode="auto">
          <a:xfrm>
            <a:off x="661582" y="739923"/>
            <a:ext cx="282821" cy="172629"/>
          </a:xfrm>
          <a:custGeom>
            <a:gdLst>
              <a:gd name="T0" fmla="*/ 12757 w 12757"/>
              <a:gd name="T1" fmla="*/ 7448 h 7788"/>
              <a:gd name="T2" fmla="*/ 12417 w 12757"/>
              <a:gd name="T3" fmla="*/ 7788 h 7788"/>
              <a:gd name="T4" fmla="*/ 340 w 12757"/>
              <a:gd name="T5" fmla="*/ 7788 h 7788"/>
              <a:gd name="T6" fmla="*/ 0 w 12757"/>
              <a:gd name="T7" fmla="*/ 7448 h 7788"/>
              <a:gd name="T8" fmla="*/ 0 w 12757"/>
              <a:gd name="T9" fmla="*/ 7448 h 7788"/>
              <a:gd name="T10" fmla="*/ 340 w 12757"/>
              <a:gd name="T11" fmla="*/ 7108 h 7788"/>
              <a:gd name="T12" fmla="*/ 12417 w 12757"/>
              <a:gd name="T13" fmla="*/ 7108 h 7788"/>
              <a:gd name="T14" fmla="*/ 12757 w 12757"/>
              <a:gd name="T15" fmla="*/ 7448 h 7788"/>
              <a:gd name="T16" fmla="*/ 12757 w 12757"/>
              <a:gd name="T17" fmla="*/ 340 h 7788"/>
              <a:gd name="T18" fmla="*/ 12417 w 12757"/>
              <a:gd name="T19" fmla="*/ 0 h 7788"/>
              <a:gd name="T20" fmla="*/ 340 w 12757"/>
              <a:gd name="T21" fmla="*/ 0 h 7788"/>
              <a:gd name="T22" fmla="*/ 0 w 12757"/>
              <a:gd name="T23" fmla="*/ 340 h 7788"/>
              <a:gd name="T24" fmla="*/ 0 w 12757"/>
              <a:gd name="T25" fmla="*/ 340 h 7788"/>
              <a:gd name="T26" fmla="*/ 340 w 12757"/>
              <a:gd name="T27" fmla="*/ 680 h 7788"/>
              <a:gd name="T28" fmla="*/ 12417 w 12757"/>
              <a:gd name="T29" fmla="*/ 680 h 7788"/>
              <a:gd name="T30" fmla="*/ 12757 w 12757"/>
              <a:gd name="T31" fmla="*/ 340 h 7788"/>
              <a:gd name="T32" fmla="*/ 12757 w 12757"/>
              <a:gd name="T33" fmla="*/ 3894 h 7788"/>
              <a:gd name="T34" fmla="*/ 12417 w 12757"/>
              <a:gd name="T35" fmla="*/ 4234 h 7788"/>
              <a:gd name="T36" fmla="*/ 340 w 12757"/>
              <a:gd name="T37" fmla="*/ 4234 h 7788"/>
              <a:gd name="T38" fmla="*/ 0 w 12757"/>
              <a:gd name="T39" fmla="*/ 3894 h 7788"/>
              <a:gd name="T40" fmla="*/ 0 w 12757"/>
              <a:gd name="T41" fmla="*/ 3894 h 7788"/>
              <a:gd name="T42" fmla="*/ 340 w 12757"/>
              <a:gd name="T43" fmla="*/ 3554 h 7788"/>
              <a:gd name="T44" fmla="*/ 12417 w 12757"/>
              <a:gd name="T45" fmla="*/ 3554 h 7788"/>
              <a:gd name="T46" fmla="*/ 12757 w 12757"/>
              <a:gd name="T47" fmla="*/ 3894 h 77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757" h="7788">
                <a:moveTo>
                  <a:pt x="12757" y="7448"/>
                </a:moveTo>
                <a:cubicBezTo>
                  <a:pt x="12757" y="7636"/>
                  <a:pt x="12604" y="7788"/>
                  <a:pt x="12417" y="7788"/>
                </a:cubicBezTo>
                <a:lnTo>
                  <a:pt x="340" y="7788"/>
                </a:lnTo>
                <a:cubicBezTo>
                  <a:pt x="152" y="7788"/>
                  <a:pt x="0" y="7636"/>
                  <a:pt x="0" y="7448"/>
                </a:cubicBezTo>
                <a:lnTo>
                  <a:pt x="0" y="7448"/>
                </a:lnTo>
                <a:cubicBezTo>
                  <a:pt x="0" y="7260"/>
                  <a:pt x="152" y="7108"/>
                  <a:pt x="340" y="7108"/>
                </a:cubicBezTo>
                <a:lnTo>
                  <a:pt x="12417" y="7108"/>
                </a:lnTo>
                <a:cubicBezTo>
                  <a:pt x="12604" y="7108"/>
                  <a:pt x="12757" y="7260"/>
                  <a:pt x="12757" y="7448"/>
                </a:cubicBezTo>
                <a:close/>
                <a:moveTo>
                  <a:pt x="12757" y="340"/>
                </a:moveTo>
                <a:cubicBezTo>
                  <a:pt x="12757" y="152"/>
                  <a:pt x="12604" y="0"/>
                  <a:pt x="12417" y="0"/>
                </a:cubicBezTo>
                <a:lnTo>
                  <a:pt x="340" y="0"/>
                </a:lnTo>
                <a:cubicBezTo>
                  <a:pt x="152" y="0"/>
                  <a:pt x="0" y="152"/>
                  <a:pt x="0" y="340"/>
                </a:cubicBezTo>
                <a:lnTo>
                  <a:pt x="0" y="340"/>
                </a:lnTo>
                <a:cubicBezTo>
                  <a:pt x="0" y="528"/>
                  <a:pt x="152" y="680"/>
                  <a:pt x="340" y="680"/>
                </a:cubicBezTo>
                <a:lnTo>
                  <a:pt x="12417" y="680"/>
                </a:lnTo>
                <a:cubicBezTo>
                  <a:pt x="12604" y="680"/>
                  <a:pt x="12757" y="528"/>
                  <a:pt x="12757" y="340"/>
                </a:cubicBezTo>
                <a:close/>
                <a:moveTo>
                  <a:pt x="12757" y="3894"/>
                </a:moveTo>
                <a:cubicBezTo>
                  <a:pt x="12757" y="4082"/>
                  <a:pt x="12604" y="4234"/>
                  <a:pt x="12417" y="4234"/>
                </a:cubicBezTo>
                <a:lnTo>
                  <a:pt x="340" y="4234"/>
                </a:lnTo>
                <a:cubicBezTo>
                  <a:pt x="152" y="4234"/>
                  <a:pt x="0" y="4082"/>
                  <a:pt x="0" y="3894"/>
                </a:cubicBezTo>
                <a:lnTo>
                  <a:pt x="0" y="3894"/>
                </a:lnTo>
                <a:cubicBezTo>
                  <a:pt x="0" y="3706"/>
                  <a:pt x="152" y="3554"/>
                  <a:pt x="340" y="3554"/>
                </a:cubicBezTo>
                <a:lnTo>
                  <a:pt x="12417" y="3554"/>
                </a:lnTo>
                <a:cubicBezTo>
                  <a:pt x="12604" y="3554"/>
                  <a:pt x="12757" y="3706"/>
                  <a:pt x="12757" y="3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4" name="iconfont-11255-5323814">
            <a:extLst>
              <a:ext uri="{FF2B5EF4-FFF2-40B4-BE49-F238E27FC236}">
                <a16:creationId xmlns:a16="http://schemas.microsoft.com/office/drawing/2014/main" xmlns="" id="{987F2906-1E16-497F-9997-BED47CEB18C3}"/>
              </a:ext>
            </a:extLst>
          </p:cNvPr>
          <p:cNvSpPr>
            <a:spLocks noChangeAspect="1"/>
          </p:cNvSpPr>
          <p:nvPr/>
        </p:nvSpPr>
        <p:spPr bwMode="auto">
          <a:xfrm>
            <a:off x="11355276" y="5808169"/>
            <a:ext cx="248339" cy="252801"/>
          </a:xfrm>
          <a:custGeom>
            <a:gdLst>
              <a:gd name="T0" fmla="*/ 10015 w 10200"/>
              <a:gd name="T1" fmla="*/ 94 h 10384"/>
              <a:gd name="T2" fmla="*/ 9551 w 10200"/>
              <a:gd name="T3" fmla="*/ 94 h 10384"/>
              <a:gd name="T4" fmla="*/ 278 w 10200"/>
              <a:gd name="T5" fmla="*/ 4773 h 10384"/>
              <a:gd name="T6" fmla="*/ 0 w 10200"/>
              <a:gd name="T7" fmla="*/ 5148 h 10384"/>
              <a:gd name="T8" fmla="*/ 186 w 10200"/>
              <a:gd name="T9" fmla="*/ 5523 h 10384"/>
              <a:gd name="T10" fmla="*/ 2411 w 10200"/>
              <a:gd name="T11" fmla="*/ 6926 h 10384"/>
              <a:gd name="T12" fmla="*/ 2968 w 10200"/>
              <a:gd name="T13" fmla="*/ 6832 h 10384"/>
              <a:gd name="T14" fmla="*/ 7882 w 10200"/>
              <a:gd name="T15" fmla="*/ 2341 h 10384"/>
              <a:gd name="T16" fmla="*/ 8069 w 10200"/>
              <a:gd name="T17" fmla="*/ 2435 h 10384"/>
              <a:gd name="T18" fmla="*/ 3616 w 10200"/>
              <a:gd name="T19" fmla="*/ 7205 h 10384"/>
              <a:gd name="T20" fmla="*/ 3524 w 10200"/>
              <a:gd name="T21" fmla="*/ 7485 h 10384"/>
              <a:gd name="T22" fmla="*/ 3524 w 10200"/>
              <a:gd name="T23" fmla="*/ 9544 h 10384"/>
              <a:gd name="T24" fmla="*/ 3801 w 10200"/>
              <a:gd name="T25" fmla="*/ 10011 h 10384"/>
              <a:gd name="T26" fmla="*/ 4265 w 10200"/>
              <a:gd name="T27" fmla="*/ 9917 h 10384"/>
              <a:gd name="T28" fmla="*/ 5379 w 10200"/>
              <a:gd name="T29" fmla="*/ 8794 h 10384"/>
              <a:gd name="T30" fmla="*/ 7604 w 10200"/>
              <a:gd name="T31" fmla="*/ 10290 h 10384"/>
              <a:gd name="T32" fmla="*/ 7881 w 10200"/>
              <a:gd name="T33" fmla="*/ 10384 h 10384"/>
              <a:gd name="T34" fmla="*/ 8068 w 10200"/>
              <a:gd name="T35" fmla="*/ 10384 h 10384"/>
              <a:gd name="T36" fmla="*/ 8345 w 10200"/>
              <a:gd name="T37" fmla="*/ 10009 h 10384"/>
              <a:gd name="T38" fmla="*/ 10200 w 10200"/>
              <a:gd name="T39" fmla="*/ 655 h 10384"/>
              <a:gd name="T40" fmla="*/ 10015 w 10200"/>
              <a:gd name="T41" fmla="*/ 94 h 103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00" h="10384">
                <a:moveTo>
                  <a:pt x="10015" y="94"/>
                </a:moveTo>
                <a:cubicBezTo>
                  <a:pt x="9829" y="0"/>
                  <a:pt x="9644" y="0"/>
                  <a:pt x="9551" y="94"/>
                </a:cubicBezTo>
                <a:lnTo>
                  <a:pt x="278" y="4773"/>
                </a:lnTo>
                <a:cubicBezTo>
                  <a:pt x="91" y="4773"/>
                  <a:pt x="0" y="4960"/>
                  <a:pt x="0" y="5148"/>
                </a:cubicBezTo>
                <a:cubicBezTo>
                  <a:pt x="0" y="5335"/>
                  <a:pt x="93" y="5523"/>
                  <a:pt x="186" y="5523"/>
                </a:cubicBezTo>
                <a:lnTo>
                  <a:pt x="2411" y="6926"/>
                </a:lnTo>
                <a:cubicBezTo>
                  <a:pt x="2597" y="7020"/>
                  <a:pt x="2782" y="7020"/>
                  <a:pt x="2968" y="6832"/>
                </a:cubicBezTo>
                <a:lnTo>
                  <a:pt x="7882" y="2341"/>
                </a:lnTo>
                <a:lnTo>
                  <a:pt x="8069" y="2435"/>
                </a:lnTo>
                <a:lnTo>
                  <a:pt x="3616" y="7205"/>
                </a:lnTo>
                <a:cubicBezTo>
                  <a:pt x="3524" y="7299"/>
                  <a:pt x="3524" y="7393"/>
                  <a:pt x="3524" y="7485"/>
                </a:cubicBezTo>
                <a:lnTo>
                  <a:pt x="3524" y="9544"/>
                </a:lnTo>
                <a:cubicBezTo>
                  <a:pt x="3524" y="9731"/>
                  <a:pt x="3616" y="9919"/>
                  <a:pt x="3801" y="10011"/>
                </a:cubicBezTo>
                <a:cubicBezTo>
                  <a:pt x="3986" y="10104"/>
                  <a:pt x="4173" y="10011"/>
                  <a:pt x="4265" y="9917"/>
                </a:cubicBezTo>
                <a:lnTo>
                  <a:pt x="5379" y="8794"/>
                </a:lnTo>
                <a:lnTo>
                  <a:pt x="7604" y="10290"/>
                </a:lnTo>
                <a:cubicBezTo>
                  <a:pt x="7696" y="10384"/>
                  <a:pt x="7790" y="10384"/>
                  <a:pt x="7881" y="10384"/>
                </a:cubicBezTo>
                <a:lnTo>
                  <a:pt x="8068" y="10384"/>
                </a:lnTo>
                <a:cubicBezTo>
                  <a:pt x="8254" y="10290"/>
                  <a:pt x="8345" y="10196"/>
                  <a:pt x="8345" y="10009"/>
                </a:cubicBezTo>
                <a:lnTo>
                  <a:pt x="10200" y="655"/>
                </a:lnTo>
                <a:cubicBezTo>
                  <a:pt x="10200" y="374"/>
                  <a:pt x="10200" y="188"/>
                  <a:pt x="10015" y="9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  <p:sp>
        <p:nvSpPr>
          <p:cNvPr id="15" name="iconfont-11253-5330692">
            <a:extLst>
              <a:ext uri="{FF2B5EF4-FFF2-40B4-BE49-F238E27FC236}">
                <a16:creationId xmlns:a16="http://schemas.microsoft.com/office/drawing/2014/main" xmlns="" id="{893F64B8-04ED-4992-9D03-351F716DE759}"/>
              </a:ext>
            </a:extLst>
          </p:cNvPr>
          <p:cNvSpPr>
            <a:spLocks noChangeAspect="1"/>
          </p:cNvSpPr>
          <p:nvPr/>
        </p:nvSpPr>
        <p:spPr bwMode="auto">
          <a:xfrm>
            <a:off x="11401028" y="912552"/>
            <a:ext cx="193225" cy="231919"/>
          </a:xfrm>
          <a:custGeom>
            <a:gdLst>
              <a:gd name="T0" fmla="*/ 8332 w 8332"/>
              <a:gd name="T1" fmla="*/ 8275 h 10000"/>
              <a:gd name="T2" fmla="*/ 7926 w 8332"/>
              <a:gd name="T3" fmla="*/ 9493 h 10000"/>
              <a:gd name="T4" fmla="*/ 6946 w 8332"/>
              <a:gd name="T5" fmla="*/ 10000 h 10000"/>
              <a:gd name="T6" fmla="*/ 1386 w 8332"/>
              <a:gd name="T7" fmla="*/ 10000 h 10000"/>
              <a:gd name="T8" fmla="*/ 406 w 8332"/>
              <a:gd name="T9" fmla="*/ 9493 h 10000"/>
              <a:gd name="T10" fmla="*/ 0 w 8332"/>
              <a:gd name="T11" fmla="*/ 8275 h 10000"/>
              <a:gd name="T12" fmla="*/ 55 w 8332"/>
              <a:gd name="T13" fmla="*/ 7230 h 10000"/>
              <a:gd name="T14" fmla="*/ 260 w 8332"/>
              <a:gd name="T15" fmla="*/ 6240 h 10000"/>
              <a:gd name="T16" fmla="*/ 641 w 8332"/>
              <a:gd name="T17" fmla="*/ 5387 h 10000"/>
              <a:gd name="T18" fmla="*/ 1254 w 8332"/>
              <a:gd name="T19" fmla="*/ 4809 h 10000"/>
              <a:gd name="T20" fmla="*/ 2130 w 8332"/>
              <a:gd name="T21" fmla="*/ 4584 h 10000"/>
              <a:gd name="T22" fmla="*/ 4167 w 8332"/>
              <a:gd name="T23" fmla="*/ 5417 h 10000"/>
              <a:gd name="T24" fmla="*/ 6205 w 8332"/>
              <a:gd name="T25" fmla="*/ 4584 h 10000"/>
              <a:gd name="T26" fmla="*/ 7081 w 8332"/>
              <a:gd name="T27" fmla="*/ 4809 h 10000"/>
              <a:gd name="T28" fmla="*/ 7694 w 8332"/>
              <a:gd name="T29" fmla="*/ 5387 h 10000"/>
              <a:gd name="T30" fmla="*/ 8075 w 8332"/>
              <a:gd name="T31" fmla="*/ 6240 h 10000"/>
              <a:gd name="T32" fmla="*/ 8280 w 8332"/>
              <a:gd name="T33" fmla="*/ 7230 h 10000"/>
              <a:gd name="T34" fmla="*/ 8332 w 8332"/>
              <a:gd name="T35" fmla="*/ 8275 h 10000"/>
              <a:gd name="T36" fmla="*/ 5934 w 8332"/>
              <a:gd name="T37" fmla="*/ 733 h 10000"/>
              <a:gd name="T38" fmla="*/ 6666 w 8332"/>
              <a:gd name="T39" fmla="*/ 2500 h 10000"/>
              <a:gd name="T40" fmla="*/ 5934 w 8332"/>
              <a:gd name="T41" fmla="*/ 4268 h 10000"/>
              <a:gd name="T42" fmla="*/ 4166 w 8332"/>
              <a:gd name="T43" fmla="*/ 5000 h 10000"/>
              <a:gd name="T44" fmla="*/ 2399 w 8332"/>
              <a:gd name="T45" fmla="*/ 4268 h 10000"/>
              <a:gd name="T46" fmla="*/ 1666 w 8332"/>
              <a:gd name="T47" fmla="*/ 2500 h 10000"/>
              <a:gd name="T48" fmla="*/ 2399 w 8332"/>
              <a:gd name="T49" fmla="*/ 733 h 10000"/>
              <a:gd name="T50" fmla="*/ 4166 w 8332"/>
              <a:gd name="T51" fmla="*/ 0 h 10000"/>
              <a:gd name="T52" fmla="*/ 5934 w 8332"/>
              <a:gd name="T53" fmla="*/ 733 h 100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332" h="10000">
                <a:moveTo>
                  <a:pt x="8332" y="8275"/>
                </a:moveTo>
                <a:cubicBezTo>
                  <a:pt x="8332" y="8749"/>
                  <a:pt x="8197" y="9154"/>
                  <a:pt x="7926" y="9493"/>
                </a:cubicBezTo>
                <a:cubicBezTo>
                  <a:pt x="7655" y="9831"/>
                  <a:pt x="7327" y="10000"/>
                  <a:pt x="6946" y="10000"/>
                </a:cubicBezTo>
                <a:lnTo>
                  <a:pt x="1386" y="10000"/>
                </a:lnTo>
                <a:cubicBezTo>
                  <a:pt x="1004" y="10000"/>
                  <a:pt x="677" y="9830"/>
                  <a:pt x="406" y="9493"/>
                </a:cubicBezTo>
                <a:cubicBezTo>
                  <a:pt x="135" y="9154"/>
                  <a:pt x="0" y="8748"/>
                  <a:pt x="0" y="8275"/>
                </a:cubicBezTo>
                <a:cubicBezTo>
                  <a:pt x="0" y="7906"/>
                  <a:pt x="17" y="7558"/>
                  <a:pt x="55" y="7230"/>
                </a:cubicBezTo>
                <a:cubicBezTo>
                  <a:pt x="92" y="6903"/>
                  <a:pt x="160" y="6572"/>
                  <a:pt x="260" y="6240"/>
                </a:cubicBezTo>
                <a:cubicBezTo>
                  <a:pt x="360" y="5909"/>
                  <a:pt x="487" y="5624"/>
                  <a:pt x="641" y="5387"/>
                </a:cubicBezTo>
                <a:cubicBezTo>
                  <a:pt x="795" y="5151"/>
                  <a:pt x="1000" y="4957"/>
                  <a:pt x="1254" y="4809"/>
                </a:cubicBezTo>
                <a:cubicBezTo>
                  <a:pt x="1507" y="4660"/>
                  <a:pt x="1800" y="4584"/>
                  <a:pt x="2130" y="4584"/>
                </a:cubicBezTo>
                <a:cubicBezTo>
                  <a:pt x="2699" y="5140"/>
                  <a:pt x="3377" y="5417"/>
                  <a:pt x="4167" y="5417"/>
                </a:cubicBezTo>
                <a:cubicBezTo>
                  <a:pt x="4957" y="5417"/>
                  <a:pt x="5636" y="5140"/>
                  <a:pt x="6205" y="4584"/>
                </a:cubicBezTo>
                <a:cubicBezTo>
                  <a:pt x="6535" y="4584"/>
                  <a:pt x="6826" y="4659"/>
                  <a:pt x="7081" y="4809"/>
                </a:cubicBezTo>
                <a:cubicBezTo>
                  <a:pt x="7335" y="4957"/>
                  <a:pt x="7539" y="5151"/>
                  <a:pt x="7694" y="5387"/>
                </a:cubicBezTo>
                <a:cubicBezTo>
                  <a:pt x="7847" y="5625"/>
                  <a:pt x="7975" y="5907"/>
                  <a:pt x="8075" y="6240"/>
                </a:cubicBezTo>
                <a:cubicBezTo>
                  <a:pt x="8175" y="6571"/>
                  <a:pt x="8244" y="6901"/>
                  <a:pt x="8280" y="7230"/>
                </a:cubicBezTo>
                <a:cubicBezTo>
                  <a:pt x="8315" y="7558"/>
                  <a:pt x="8332" y="7906"/>
                  <a:pt x="8332" y="8275"/>
                </a:cubicBezTo>
                <a:close/>
                <a:moveTo>
                  <a:pt x="5934" y="733"/>
                </a:moveTo>
                <a:cubicBezTo>
                  <a:pt x="6422" y="1221"/>
                  <a:pt x="6666" y="1810"/>
                  <a:pt x="6666" y="2500"/>
                </a:cubicBezTo>
                <a:cubicBezTo>
                  <a:pt x="6666" y="3190"/>
                  <a:pt x="6422" y="3779"/>
                  <a:pt x="5934" y="4268"/>
                </a:cubicBezTo>
                <a:cubicBezTo>
                  <a:pt x="5445" y="4756"/>
                  <a:pt x="4856" y="5000"/>
                  <a:pt x="4166" y="5000"/>
                </a:cubicBezTo>
                <a:cubicBezTo>
                  <a:pt x="3476" y="5000"/>
                  <a:pt x="2887" y="4756"/>
                  <a:pt x="2399" y="4268"/>
                </a:cubicBezTo>
                <a:cubicBezTo>
                  <a:pt x="1910" y="3779"/>
                  <a:pt x="1666" y="3190"/>
                  <a:pt x="1666" y="2500"/>
                </a:cubicBezTo>
                <a:cubicBezTo>
                  <a:pt x="1666" y="1810"/>
                  <a:pt x="1910" y="1221"/>
                  <a:pt x="2399" y="733"/>
                </a:cubicBezTo>
                <a:cubicBezTo>
                  <a:pt x="2887" y="244"/>
                  <a:pt x="3476" y="0"/>
                  <a:pt x="4166" y="0"/>
                </a:cubicBezTo>
                <a:cubicBezTo>
                  <a:pt x="4856" y="0"/>
                  <a:pt x="5445" y="244"/>
                  <a:pt x="5934" y="73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677202921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C35F4659-D60B-429E-BFDB-4EB126A57E9E}"/>
              </a:ext>
            </a:extLst>
          </p:cNvPr>
          <p:cNvSpPr/>
          <p:nvPr/>
        </p:nvSpPr>
        <p:spPr>
          <a:xfrm>
            <a:off x="969540" y="364026"/>
            <a:ext cx="2218407" cy="62870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861680E-59D4-4FCF-97A3-46AD8186E0FE}"/>
              </a:ext>
            </a:extLst>
          </p:cNvPr>
          <p:cNvSpPr txBox="1"/>
          <p:nvPr/>
        </p:nvSpPr>
        <p:spPr>
          <a:xfrm>
            <a:off x="1114092" y="469513"/>
            <a:ext cx="2073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实验探究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1DE28FB3-8DD1-47B5-ADD3-E565C40A61F8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ïṥliḋê">
            <a:extLst>
              <a:ext uri="{FF2B5EF4-FFF2-40B4-BE49-F238E27FC236}">
                <a16:creationId xmlns:a16="http://schemas.microsoft.com/office/drawing/2014/main" xmlns="" id="{6D3AF1C0-0B8D-4774-9BB7-B9698241F9BD}"/>
              </a:ext>
            </a:extLst>
          </p:cNvPr>
          <p:cNvSpPr txBox="1"/>
          <p:nvPr/>
        </p:nvSpPr>
        <p:spPr bwMode="auto">
          <a:xfrm>
            <a:off x="1588511" y="1767464"/>
            <a:ext cx="1433363" cy="361763"/>
          </a:xfrm>
          <a:prstGeom prst="roundRect">
            <a:avLst>
              <a:gd name="adj" fmla="val 50000"/>
            </a:avLst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实验设计</a:t>
            </a:r>
            <a:endParaRPr lang="en-US" altLang="zh-CN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21E2CFA-4BB6-410F-B1FF-031B4735DAAF}"/>
              </a:ext>
            </a:extLst>
          </p:cNvPr>
          <p:cNvSpPr txBox="1"/>
          <p:nvPr/>
        </p:nvSpPr>
        <p:spPr>
          <a:xfrm>
            <a:off x="3187947" y="1814331"/>
            <a:ext cx="7545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华文宋体" panose="02010600040101010101" pitchFamily="2" charset="-122"/>
                <a:ea typeface="华文宋体" panose="02010600040101010101" pitchFamily="2" charset="-122"/>
              </a:rPr>
              <a:t>1.</a:t>
            </a:r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在两挂钩上挂质量不同的砝码，观察小车的运动状态</a:t>
            </a:r>
          </a:p>
          <a:p>
            <a:r>
              <a:rPr lang="en-US" altLang="zh-CN">
                <a:latin typeface="华文宋体" panose="02010600040101010101" pitchFamily="2" charset="-122"/>
                <a:ea typeface="华文宋体" panose="02010600040101010101" pitchFamily="2" charset="-122"/>
              </a:rPr>
              <a:t>2.</a:t>
            </a:r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在两挂钩上挂质量相同的砝码，观察小车的运动状态</a:t>
            </a:r>
          </a:p>
          <a:p>
            <a:r>
              <a:rPr lang="en-US" altLang="zh-CN">
                <a:latin typeface="华文宋体" panose="02010600040101010101" pitchFamily="2" charset="-122"/>
                <a:ea typeface="华文宋体" panose="02010600040101010101" pitchFamily="2" charset="-122"/>
              </a:rPr>
              <a:t>3.</a:t>
            </a:r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在两挂钩上挂质量相同的砝码，但改变左侧（或右侧）连接线的位置，观察小车的运动状态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xmlns="" id="{48151A5F-30BD-4D6C-933A-C31E74202F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B357EB2-9BB2-4359-B4D5-A7B1BD954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7820" y="3163651"/>
            <a:ext cx="5656360" cy="162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3245AFAF-C51C-40F8-BFB5-7B62C685074D}"/>
              </a:ext>
            </a:extLst>
          </p:cNvPr>
          <p:cNvSpPr/>
          <p:nvPr/>
        </p:nvSpPr>
        <p:spPr>
          <a:xfrm>
            <a:off x="9170126" y="3917808"/>
            <a:ext cx="1793965" cy="361763"/>
          </a:xfrm>
          <a:prstGeom prst="rect">
            <a:avLst/>
          </a:prstGeom>
          <a:solidFill>
            <a:srgbClr val="2B3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控制变量法</a:t>
            </a:r>
          </a:p>
        </p:txBody>
      </p:sp>
      <p:sp>
        <p:nvSpPr>
          <p:cNvPr id="16" name="ïṥliḋê">
            <a:extLst>
              <a:ext uri="{FF2B5EF4-FFF2-40B4-BE49-F238E27FC236}">
                <a16:creationId xmlns:a16="http://schemas.microsoft.com/office/drawing/2014/main" xmlns="" id="{3383642B-64FC-42AC-8814-59A0ADD8CFA7}"/>
              </a:ext>
            </a:extLst>
          </p:cNvPr>
          <p:cNvSpPr txBox="1"/>
          <p:nvPr/>
        </p:nvSpPr>
        <p:spPr bwMode="auto">
          <a:xfrm>
            <a:off x="1754584" y="5185578"/>
            <a:ext cx="1433363" cy="361763"/>
          </a:xfrm>
          <a:prstGeom prst="roundRect">
            <a:avLst>
              <a:gd name="adj" fmla="val 50000"/>
            </a:avLst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/>
              <a:t>实验结论</a:t>
            </a:r>
            <a:endParaRPr lang="en-US" altLang="zh-CN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A228C44C-E853-48B1-B852-D0B4B5349155}"/>
              </a:ext>
            </a:extLst>
          </p:cNvPr>
          <p:cNvSpPr txBox="1"/>
          <p:nvPr/>
        </p:nvSpPr>
        <p:spPr>
          <a:xfrm>
            <a:off x="3592285" y="5185578"/>
            <a:ext cx="574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华文宋体" panose="02010600040101010101" pitchFamily="2" charset="-122"/>
                <a:ea typeface="华文宋体" panose="02010600040101010101" pitchFamily="2" charset="-122"/>
              </a:rPr>
              <a:t>大小相同、方向相反、作用在同一直线上、作用在同一物体上</a:t>
            </a:r>
          </a:p>
        </p:txBody>
      </p:sp>
    </p:spTree>
    <p:extLst>
      <p:ext uri="{BB962C8B-B14F-4D97-AF65-F5344CB8AC3E}">
        <p14:creationId xmlns:p14="http://schemas.microsoft.com/office/powerpoint/2010/main" val="4063045014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CCBAE61-6ADD-4C69-9E05-3F89BE5D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24C01D40-5256-4F1F-AFE7-8F012B832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1417" y="1915241"/>
            <a:ext cx="8604069" cy="45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74070057-FBCE-456A-9414-06A1024BEB3A}"/>
              </a:ext>
            </a:extLst>
          </p:cNvPr>
          <p:cNvSpPr/>
          <p:nvPr/>
        </p:nvSpPr>
        <p:spPr>
          <a:xfrm>
            <a:off x="969540" y="364026"/>
            <a:ext cx="3471831" cy="628707"/>
          </a:xfrm>
          <a:prstGeom prst="roundRect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92FEC83-93DC-43E6-82EB-CB5AAD47E396}"/>
              </a:ext>
            </a:extLst>
          </p:cNvPr>
          <p:cNvSpPr txBox="1"/>
          <p:nvPr/>
        </p:nvSpPr>
        <p:spPr>
          <a:xfrm>
            <a:off x="1114091" y="469513"/>
            <a:ext cx="411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2.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下面是平衡力吗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355EC420-B539-41C3-B79D-5DAD6F0ADB94}"/>
              </a:ext>
            </a:extLst>
          </p:cNvPr>
          <p:cNvSpPr/>
          <p:nvPr/>
        </p:nvSpPr>
        <p:spPr>
          <a:xfrm>
            <a:off x="455222" y="571007"/>
            <a:ext cx="320233" cy="320233"/>
          </a:xfrm>
          <a:prstGeom prst="ellipse">
            <a:avLst/>
          </a:prstGeom>
          <a:solidFill>
            <a:srgbClr val="2B3544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396953"/>
      </p:ext>
    </p:extLst>
  </p:cSld>
  <p:clrMapOvr>
    <a:masterClrMapping/>
  </p:clrMapOvr>
  <mc:AlternateContent>
    <mc:Choice xmlns:p159="http://schemas.microsoft.com/office/powerpoint/2015/09/main" Requires="p159">
      <p:transition spd="slow" advClick="0" p14:dur="2000">
        <p159:morph option="byObject"/>
      </p:transition>
    </mc:Choice>
    <mc:Fallback>
      <p:transition spd="slow" advClick="0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ISLIDE.DIAGRAM" val="#331380;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 Light</vt:lpstr>
      <vt:lpstr>Calibri</vt:lpstr>
      <vt:lpstr>等线 Light</vt:lpstr>
      <vt:lpstr>等线</vt:lpstr>
      <vt:lpstr>仓耳青禾体-谷力 W05</vt:lpstr>
      <vt:lpstr>仓耳玄三M W05</vt:lpstr>
      <vt:lpstr>华文宋体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2021-04-07T16:50:45Z</cp:lastPrinted>
  <dcterms:created xsi:type="dcterms:W3CDTF">2021-04-07T16:50:45Z</dcterms:created>
  <dcterms:modified xsi:type="dcterms:W3CDTF">2021-04-07T08:50:49Z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