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heme/theme3.xml" ContentType="application/vnd.openxmlformats-officedocument.them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heme/theme4.xml" ContentType="application/vnd.openxmlformats-officedocument.them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</p:sldMasterIdLst>
  <p:notesMasterIdLst>
    <p:notesMasterId r:id="rId20"/>
  </p:notesMasterIdLst>
  <p:handoutMasterIdLst>
    <p:handoutMasterId r:id="rId21"/>
  </p:handoutMasterIdLst>
  <p:sldIdLst>
    <p:sldId id="351" r:id="rId3"/>
    <p:sldId id="320" r:id="rId4"/>
    <p:sldId id="321" r:id="rId5"/>
    <p:sldId id="322" r:id="rId6"/>
    <p:sldId id="323" r:id="rId7"/>
    <p:sldId id="324" r:id="rId8"/>
    <p:sldId id="325" r:id="rId9"/>
    <p:sldId id="326" r:id="rId10"/>
    <p:sldId id="314" r:id="rId11"/>
    <p:sldId id="327" r:id="rId12"/>
    <p:sldId id="329" r:id="rId13"/>
    <p:sldId id="330" r:id="rId14"/>
    <p:sldId id="331" r:id="rId15"/>
    <p:sldId id="315" r:id="rId16"/>
    <p:sldId id="332" r:id="rId17"/>
    <p:sldId id="318" r:id="rId18"/>
    <p:sldId id="350" r:id="rId19"/>
  </p:sldIdLst>
  <p:sldSz cx="9144000" cy="7021513"/>
  <p:notesSz cx="6858000" cy="9144000"/>
  <p:custDataLst>
    <p:tags r:id="rId2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3" d="100"/>
          <a:sy n="103" d="100"/>
        </p:scale>
        <p:origin x="-1854" y="-96"/>
      </p:cViewPr>
      <p:guideLst>
        <p:guide orient="horz" pos="2224"/>
        <p:guide pos="291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heme" Target="../theme/theme4.xml"/><Relationship Id="rId5" Type="http://schemas.openxmlformats.org/officeDocument/2006/relationships/tags" Target="../tags/tag51.xml"/><Relationship Id="rId4" Type="http://schemas.openxmlformats.org/officeDocument/2006/relationships/tags" Target="../tags/tag5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  <p:custDataLst>
              <p:tags r:id="rId3"/>
            </p:custDataLst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2EF120C-8BEE-4A28-BAB9-8B0B4C7106E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2021/5/3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  <p:custDataLst>
              <p:tags r:id="rId4"/>
            </p:custDataLst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  <p:custDataLst>
              <p:tags r:id="rId5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/>
              <a:t>‹#›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1773533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2" Type="http://schemas.openxmlformats.org/officeDocument/2006/relationships/tags" Target="../tags/tag42.xml"/><Relationship Id="rId1" Type="http://schemas.openxmlformats.org/officeDocument/2006/relationships/theme" Target="../theme/theme3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1F5E2E-659A-49AD-AEF7-B8C2FF577DF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2021/5/3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1196975" y="685800"/>
            <a:ext cx="4464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/>
              <a:t>‹#›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6765282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6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1.xml"/><Relationship Id="rId4" Type="http://schemas.openxmlformats.org/officeDocument/2006/relationships/tags" Target="../tags/tag40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6C0FCE-8DB7-4DB1-B10E-41D4920C37A0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2021/5/3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>
                <a:latin typeface="Calibri" panose="020F0502020204030204" pitchFamily="34" charset="0"/>
              </a:rPr>
              <a:t>‹#›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  <p:custDataLst>
              <p:tags r:id="rId1"/>
            </p:custDataLst>
          </p:nvPr>
        </p:nvSpPr>
        <p:spPr>
          <a:xfrm>
            <a:off x="685800" y="156041"/>
            <a:ext cx="7696200" cy="546142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1371600" y="6397667"/>
            <a:ext cx="1905000" cy="46812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556000" y="6397667"/>
            <a:ext cx="2895600" cy="46812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718300" y="6397667"/>
            <a:ext cx="1905000" cy="46812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DD150-5DBE-4BDB-BCD4-4747AAC76060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57200" y="6508197"/>
            <a:ext cx="2133600" cy="37384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124200" y="6508197"/>
            <a:ext cx="2895600" cy="37384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553200" y="6508197"/>
            <a:ext cx="2133600" cy="373848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r">
              <a:buNone/>
            </a:pPr>
            <a:fld id="{9A0DB2DC-4C9A-4742-B13C-FB6460FD350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6C0FCE-8DB7-4DB1-B10E-41D4920C37A0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2021/5/3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>
                <a:latin typeface="Calibri" panose="020F0502020204030204" pitchFamily="34" charset="0"/>
              </a:rPr>
              <a:t>‹#›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50940" y="219424"/>
            <a:ext cx="7793037" cy="149694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182688" y="2065821"/>
            <a:ext cx="7772400" cy="42129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>
          <a:xfrm>
            <a:off x="1162050" y="6392863"/>
            <a:ext cx="1905000" cy="4683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>
          <a:xfrm>
            <a:off x="3657600" y="6392863"/>
            <a:ext cx="2895600" cy="4683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>
          <a:xfrm>
            <a:off x="7042150" y="6392863"/>
            <a:ext cx="1905000" cy="46831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1371600" y="3978857"/>
            <a:ext cx="6400800" cy="17943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6C0FCE-8DB7-4DB1-B10E-41D4920C37A0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2021/5/3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>
                <a:latin typeface="Calibri" panose="020F0502020204030204" pitchFamily="34" charset="0"/>
              </a:rPr>
              <a:t>‹#›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blinds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4A98C99D-8E74-4537-88B0-EECF9994FE54}" type="datetimeFigureOut">
              <a:rPr lang="zh-CN" altLang="en-US" smtClean="0"/>
              <a:t>2021/5/3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C076540D-FCF9-4008-BDE7-411655F7C7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/>
          <p:cNvSpPr>
            <a:spLocks noGrp="1"/>
          </p:cNvSpPr>
          <p:nvPr>
            <p:ph type="pic" sz="quarter" idx="10"/>
            <p:custDataLst>
              <p:tags r:id="rId1"/>
            </p:custDataLst>
          </p:nvPr>
        </p:nvSpPr>
        <p:spPr>
          <a:xfrm>
            <a:off x="3883884" y="2059592"/>
            <a:ext cx="3448050" cy="348978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单击图标添加图片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ll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2000"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ags" Target="../tags/tag23.xml"/><Relationship Id="rId18" Type="http://schemas.openxmlformats.org/officeDocument/2006/relationships/tags" Target="../tags/tag28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ags" Target="../tags/tag22.xml"/><Relationship Id="rId17" Type="http://schemas.openxmlformats.org/officeDocument/2006/relationships/tags" Target="../tags/tag27.xml"/><Relationship Id="rId2" Type="http://schemas.openxmlformats.org/officeDocument/2006/relationships/slideLayout" Target="../slideLayouts/slideLayout6.xml"/><Relationship Id="rId16" Type="http://schemas.openxmlformats.org/officeDocument/2006/relationships/tags" Target="../tags/tag2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tags" Target="../tags/tag21.xml"/><Relationship Id="rId5" Type="http://schemas.openxmlformats.org/officeDocument/2006/relationships/slideLayout" Target="../slideLayouts/slideLayout9.xml"/><Relationship Id="rId15" Type="http://schemas.openxmlformats.org/officeDocument/2006/relationships/tags" Target="../tags/tag25.xml"/><Relationship Id="rId10" Type="http://schemas.openxmlformats.org/officeDocument/2006/relationships/tags" Target="../tags/tag2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2.xml"/><Relationship Id="rId14" Type="http://schemas.openxmlformats.org/officeDocument/2006/relationships/tags" Target="../tags/tag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457200" y="6507163"/>
            <a:ext cx="2133600" cy="376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6C0FCE-8DB7-4DB1-B10E-41D4920C37A0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2021/5/3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3124200" y="6507163"/>
            <a:ext cx="2895600" cy="376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6553200" y="6507163"/>
            <a:ext cx="2133600" cy="376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>
                <a:latin typeface="Calibri" panose="020F0502020204030204" pitchFamily="34" charset="0"/>
              </a:rPr>
              <a:t>‹#›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28650" y="6508197"/>
            <a:ext cx="2057400" cy="373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6C0FCE-8DB7-4DB1-B10E-41D4920C37A0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2021/5/3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3028950" y="6508197"/>
            <a:ext cx="3086100" cy="373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6457950" y="6508197"/>
            <a:ext cx="2057400" cy="373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>
                <a:latin typeface="Calibri" panose="020F0502020204030204" pitchFamily="34" charset="0"/>
              </a:rPr>
              <a:t>‹#›</a:t>
            </a:fld>
            <a:endParaRPr lang="zh-CN" altLang="en-US">
              <a:latin typeface="Calibri" panose="020F0502020204030204" pitchFamily="34" charset="0"/>
            </a:endParaRPr>
          </a:p>
        </p:txBody>
      </p:sp>
      <p:grpSp>
        <p:nvGrpSpPr>
          <p:cNvPr id="7" name="组合 6"/>
          <p:cNvGrpSpPr/>
          <p:nvPr>
            <p:custDataLst>
              <p:tags r:id="rId13"/>
            </p:custDataLst>
          </p:nvPr>
        </p:nvGrpSpPr>
        <p:grpSpPr>
          <a:xfrm>
            <a:off x="7806520" y="85888"/>
            <a:ext cx="1253012" cy="605191"/>
            <a:chOff x="468128" y="370735"/>
            <a:chExt cx="1135204" cy="341359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19"/>
            <a:stretch>
              <a:fillRect/>
            </a:stretch>
          </p:blipFill>
          <p:spPr bwMode="auto">
            <a:xfrm>
              <a:off x="749670" y="370735"/>
              <a:ext cx="490406" cy="177473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9" name="图片 8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0"/>
            <a:stretch>
              <a:fillRect/>
            </a:stretch>
          </p:blipFill>
          <p:spPr bwMode="auto">
            <a:xfrm>
              <a:off x="468128" y="558194"/>
              <a:ext cx="1135204" cy="1539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</p:grpSp>
      <p:grpSp>
        <p:nvGrpSpPr>
          <p:cNvPr id="10" name="组合 9"/>
          <p:cNvGrpSpPr/>
          <p:nvPr>
            <p:custDataLst>
              <p:tags r:id="rId14"/>
            </p:custDataLst>
          </p:nvPr>
        </p:nvGrpSpPr>
        <p:grpSpPr>
          <a:xfrm>
            <a:off x="7806520" y="85888"/>
            <a:ext cx="1253012" cy="605191"/>
            <a:chOff x="468128" y="370735"/>
            <a:chExt cx="1135204" cy="341359"/>
          </a:xfrm>
        </p:grpSpPr>
        <p:pic>
          <p:nvPicPr>
            <p:cNvPr id="11" name="图片 10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9"/>
            <a:stretch>
              <a:fillRect/>
            </a:stretch>
          </p:blipFill>
          <p:spPr bwMode="auto">
            <a:xfrm>
              <a:off x="749670" y="370735"/>
              <a:ext cx="490406" cy="177473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12" name="图片 11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0"/>
            <a:stretch>
              <a:fillRect/>
            </a:stretch>
          </p:blipFill>
          <p:spPr bwMode="auto">
            <a:xfrm>
              <a:off x="468128" y="558194"/>
              <a:ext cx="1135204" cy="1539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</p:sldLayoutIdLst>
  <p:transition/>
  <p:txStyles>
    <p:titleStyle>
      <a:lvl1pPr algn="l" defTabSz="513080" rtl="0" eaLnBrk="1" latinLnBrk="0" hangingPunct="1">
        <a:lnSpc>
          <a:spcPct val="90000"/>
        </a:lnSpc>
        <a:spcBef>
          <a:spcPct val="0"/>
        </a:spcBef>
        <a:buNone/>
        <a:defRPr sz="24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270" indent="-128270" algn="l" defTabSz="513080" rtl="0" eaLnBrk="1" latinLnBrk="0" hangingPunct="1">
        <a:lnSpc>
          <a:spcPct val="90000"/>
        </a:lnSpc>
        <a:spcBef>
          <a:spcPts val="560"/>
        </a:spcBef>
        <a:buFont typeface="Arial" panose="020B0604020202020204" pitchFamily="34" charset="0"/>
        <a:buChar char="•"/>
        <a:defRPr sz="1570" kern="1200">
          <a:solidFill>
            <a:schemeClr val="tx1"/>
          </a:solidFill>
          <a:latin typeface="+mn-lt"/>
          <a:ea typeface="+mn-ea"/>
          <a:cs typeface="+mn-cs"/>
        </a:defRPr>
      </a:lvl1pPr>
      <a:lvl2pPr marL="384810" indent="-128270" algn="l" defTabSz="51308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45" kern="1200">
          <a:solidFill>
            <a:schemeClr val="tx1"/>
          </a:solidFill>
          <a:latin typeface="+mn-lt"/>
          <a:ea typeface="+mn-ea"/>
          <a:cs typeface="+mn-cs"/>
        </a:defRPr>
      </a:lvl2pPr>
      <a:lvl3pPr marL="641350" indent="-128270" algn="l" defTabSz="51308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0" kern="1200">
          <a:solidFill>
            <a:schemeClr val="tx1"/>
          </a:solidFill>
          <a:latin typeface="+mn-lt"/>
          <a:ea typeface="+mn-ea"/>
          <a:cs typeface="+mn-cs"/>
        </a:defRPr>
      </a:lvl3pPr>
      <a:lvl4pPr marL="897890" indent="-128270" algn="l" defTabSz="51308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4pPr>
      <a:lvl5pPr marL="1154430" indent="-128270" algn="l" defTabSz="51308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5pPr>
      <a:lvl6pPr marL="1410970" indent="-128270" algn="l" defTabSz="51308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6pPr>
      <a:lvl7pPr marL="1667510" indent="-128270" algn="l" defTabSz="51308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7pPr>
      <a:lvl8pPr marL="1924050" indent="-128270" algn="l" defTabSz="51308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8pPr>
      <a:lvl9pPr marL="2180590" indent="-128270" algn="l" defTabSz="51308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1308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1pPr>
      <a:lvl2pPr marL="256540" algn="l" defTabSz="51308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2pPr>
      <a:lvl3pPr marL="513080" algn="l" defTabSz="51308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3pPr>
      <a:lvl4pPr marL="769620" algn="l" defTabSz="51308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4pPr>
      <a:lvl5pPr marL="1026160" algn="l" defTabSz="51308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5pPr>
      <a:lvl6pPr marL="1282700" algn="l" defTabSz="51308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6pPr>
      <a:lvl7pPr marL="1539240" algn="l" defTabSz="51308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7pPr>
      <a:lvl8pPr marL="1795780" algn="l" defTabSz="51308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8pPr>
      <a:lvl9pPr marL="2052320" algn="l" defTabSz="51308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7" Type="http://schemas.openxmlformats.org/officeDocument/2006/relationships/image" Target="../media/image3.pn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slideLayout" Target="../slideLayouts/slideLayout10.xml"/><Relationship Id="rId5" Type="http://schemas.openxmlformats.org/officeDocument/2006/relationships/tags" Target="../tags/tag56.xml"/><Relationship Id="rId4" Type="http://schemas.openxmlformats.org/officeDocument/2006/relationships/tags" Target="../tags/tag5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14.xml"/><Relationship Id="rId13" Type="http://schemas.openxmlformats.org/officeDocument/2006/relationships/tags" Target="../tags/tag119.xml"/><Relationship Id="rId18" Type="http://schemas.openxmlformats.org/officeDocument/2006/relationships/tags" Target="../tags/tag124.xml"/><Relationship Id="rId3" Type="http://schemas.openxmlformats.org/officeDocument/2006/relationships/tags" Target="../tags/tag109.xml"/><Relationship Id="rId21" Type="http://schemas.openxmlformats.org/officeDocument/2006/relationships/tags" Target="../tags/tag127.xml"/><Relationship Id="rId7" Type="http://schemas.openxmlformats.org/officeDocument/2006/relationships/tags" Target="../tags/tag113.xml"/><Relationship Id="rId12" Type="http://schemas.openxmlformats.org/officeDocument/2006/relationships/tags" Target="../tags/tag118.xml"/><Relationship Id="rId17" Type="http://schemas.openxmlformats.org/officeDocument/2006/relationships/tags" Target="../tags/tag123.xml"/><Relationship Id="rId2" Type="http://schemas.openxmlformats.org/officeDocument/2006/relationships/tags" Target="../tags/tag108.xml"/><Relationship Id="rId16" Type="http://schemas.openxmlformats.org/officeDocument/2006/relationships/tags" Target="../tags/tag122.xml"/><Relationship Id="rId20" Type="http://schemas.openxmlformats.org/officeDocument/2006/relationships/tags" Target="../tags/tag126.xml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11" Type="http://schemas.openxmlformats.org/officeDocument/2006/relationships/tags" Target="../tags/tag117.xml"/><Relationship Id="rId5" Type="http://schemas.openxmlformats.org/officeDocument/2006/relationships/tags" Target="../tags/tag111.xml"/><Relationship Id="rId15" Type="http://schemas.openxmlformats.org/officeDocument/2006/relationships/tags" Target="../tags/tag121.xml"/><Relationship Id="rId10" Type="http://schemas.openxmlformats.org/officeDocument/2006/relationships/tags" Target="../tags/tag116.xml"/><Relationship Id="rId19" Type="http://schemas.openxmlformats.org/officeDocument/2006/relationships/tags" Target="../tags/tag125.xml"/><Relationship Id="rId4" Type="http://schemas.openxmlformats.org/officeDocument/2006/relationships/tags" Target="../tags/tag110.xml"/><Relationship Id="rId9" Type="http://schemas.openxmlformats.org/officeDocument/2006/relationships/tags" Target="../tags/tag115.xml"/><Relationship Id="rId14" Type="http://schemas.openxmlformats.org/officeDocument/2006/relationships/tags" Target="../tags/tag120.xml"/><Relationship Id="rId22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35.xml"/><Relationship Id="rId3" Type="http://schemas.openxmlformats.org/officeDocument/2006/relationships/tags" Target="../tags/tag130.xml"/><Relationship Id="rId7" Type="http://schemas.openxmlformats.org/officeDocument/2006/relationships/tags" Target="../tags/tag134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5" Type="http://schemas.openxmlformats.org/officeDocument/2006/relationships/tags" Target="../tags/tag132.xml"/><Relationship Id="rId10" Type="http://schemas.openxmlformats.org/officeDocument/2006/relationships/image" Target="../media/image13.png"/><Relationship Id="rId4" Type="http://schemas.openxmlformats.org/officeDocument/2006/relationships/tags" Target="../tags/tag131.xml"/><Relationship Id="rId9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137.xml"/><Relationship Id="rId1" Type="http://schemas.openxmlformats.org/officeDocument/2006/relationships/tags" Target="../tags/tag13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45.xml"/><Relationship Id="rId13" Type="http://schemas.openxmlformats.org/officeDocument/2006/relationships/tags" Target="../tags/tag150.xml"/><Relationship Id="rId3" Type="http://schemas.openxmlformats.org/officeDocument/2006/relationships/tags" Target="../tags/tag140.xml"/><Relationship Id="rId7" Type="http://schemas.openxmlformats.org/officeDocument/2006/relationships/tags" Target="../tags/tag144.xml"/><Relationship Id="rId12" Type="http://schemas.openxmlformats.org/officeDocument/2006/relationships/tags" Target="../tags/tag149.xml"/><Relationship Id="rId17" Type="http://schemas.openxmlformats.org/officeDocument/2006/relationships/image" Target="../media/image14.png"/><Relationship Id="rId2" Type="http://schemas.openxmlformats.org/officeDocument/2006/relationships/tags" Target="../tags/tag139.xml"/><Relationship Id="rId16" Type="http://schemas.openxmlformats.org/officeDocument/2006/relationships/slideLayout" Target="../slideLayouts/slideLayout10.xml"/><Relationship Id="rId1" Type="http://schemas.openxmlformats.org/officeDocument/2006/relationships/tags" Target="../tags/tag138.xml"/><Relationship Id="rId6" Type="http://schemas.openxmlformats.org/officeDocument/2006/relationships/tags" Target="../tags/tag143.xml"/><Relationship Id="rId11" Type="http://schemas.openxmlformats.org/officeDocument/2006/relationships/tags" Target="../tags/tag148.xml"/><Relationship Id="rId5" Type="http://schemas.openxmlformats.org/officeDocument/2006/relationships/tags" Target="../tags/tag142.xml"/><Relationship Id="rId15" Type="http://schemas.openxmlformats.org/officeDocument/2006/relationships/tags" Target="../tags/tag152.xml"/><Relationship Id="rId10" Type="http://schemas.openxmlformats.org/officeDocument/2006/relationships/tags" Target="../tags/tag147.xml"/><Relationship Id="rId4" Type="http://schemas.openxmlformats.org/officeDocument/2006/relationships/tags" Target="../tags/tag141.xml"/><Relationship Id="rId9" Type="http://schemas.openxmlformats.org/officeDocument/2006/relationships/tags" Target="../tags/tag146.xml"/><Relationship Id="rId14" Type="http://schemas.openxmlformats.org/officeDocument/2006/relationships/tags" Target="../tags/tag15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60.xml"/><Relationship Id="rId13" Type="http://schemas.openxmlformats.org/officeDocument/2006/relationships/tags" Target="../tags/tag165.xml"/><Relationship Id="rId18" Type="http://schemas.openxmlformats.org/officeDocument/2006/relationships/tags" Target="../tags/tag170.xml"/><Relationship Id="rId3" Type="http://schemas.openxmlformats.org/officeDocument/2006/relationships/tags" Target="../tags/tag155.xml"/><Relationship Id="rId21" Type="http://schemas.openxmlformats.org/officeDocument/2006/relationships/image" Target="../media/image15.jpeg"/><Relationship Id="rId7" Type="http://schemas.openxmlformats.org/officeDocument/2006/relationships/tags" Target="../tags/tag159.xml"/><Relationship Id="rId12" Type="http://schemas.openxmlformats.org/officeDocument/2006/relationships/tags" Target="../tags/tag164.xml"/><Relationship Id="rId17" Type="http://schemas.openxmlformats.org/officeDocument/2006/relationships/tags" Target="../tags/tag169.xml"/><Relationship Id="rId2" Type="http://schemas.openxmlformats.org/officeDocument/2006/relationships/tags" Target="../tags/tag154.xml"/><Relationship Id="rId16" Type="http://schemas.openxmlformats.org/officeDocument/2006/relationships/tags" Target="../tags/tag168.xml"/><Relationship Id="rId20" Type="http://schemas.openxmlformats.org/officeDocument/2006/relationships/image" Target="../media/image9.png"/><Relationship Id="rId1" Type="http://schemas.openxmlformats.org/officeDocument/2006/relationships/tags" Target="../tags/tag153.xml"/><Relationship Id="rId6" Type="http://schemas.openxmlformats.org/officeDocument/2006/relationships/tags" Target="../tags/tag158.xml"/><Relationship Id="rId11" Type="http://schemas.openxmlformats.org/officeDocument/2006/relationships/tags" Target="../tags/tag163.xml"/><Relationship Id="rId5" Type="http://schemas.openxmlformats.org/officeDocument/2006/relationships/tags" Target="../tags/tag157.xml"/><Relationship Id="rId15" Type="http://schemas.openxmlformats.org/officeDocument/2006/relationships/tags" Target="../tags/tag167.xml"/><Relationship Id="rId10" Type="http://schemas.openxmlformats.org/officeDocument/2006/relationships/tags" Target="../tags/tag162.xml"/><Relationship Id="rId19" Type="http://schemas.openxmlformats.org/officeDocument/2006/relationships/slideLayout" Target="../slideLayouts/slideLayout10.xml"/><Relationship Id="rId4" Type="http://schemas.openxmlformats.org/officeDocument/2006/relationships/tags" Target="../tags/tag156.xml"/><Relationship Id="rId9" Type="http://schemas.openxmlformats.org/officeDocument/2006/relationships/tags" Target="../tags/tag161.xml"/><Relationship Id="rId14" Type="http://schemas.openxmlformats.org/officeDocument/2006/relationships/tags" Target="../tags/tag16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73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81.xml"/><Relationship Id="rId3" Type="http://schemas.openxmlformats.org/officeDocument/2006/relationships/tags" Target="../tags/tag176.xml"/><Relationship Id="rId7" Type="http://schemas.openxmlformats.org/officeDocument/2006/relationships/tags" Target="../tags/tag180.xml"/><Relationship Id="rId12" Type="http://schemas.openxmlformats.org/officeDocument/2006/relationships/image" Target="../media/image9.png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6" Type="http://schemas.openxmlformats.org/officeDocument/2006/relationships/tags" Target="../tags/tag179.xml"/><Relationship Id="rId11" Type="http://schemas.openxmlformats.org/officeDocument/2006/relationships/slideLayout" Target="../slideLayouts/slideLayout12.xml"/><Relationship Id="rId5" Type="http://schemas.openxmlformats.org/officeDocument/2006/relationships/tags" Target="../tags/tag178.xml"/><Relationship Id="rId10" Type="http://schemas.openxmlformats.org/officeDocument/2006/relationships/tags" Target="../tags/tag183.xml"/><Relationship Id="rId4" Type="http://schemas.openxmlformats.org/officeDocument/2006/relationships/tags" Target="../tags/tag177.xml"/><Relationship Id="rId9" Type="http://schemas.openxmlformats.org/officeDocument/2006/relationships/tags" Target="../tags/tag18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86.xml"/><Relationship Id="rId7" Type="http://schemas.openxmlformats.org/officeDocument/2006/relationships/image" Target="../media/image17.png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6" Type="http://schemas.openxmlformats.org/officeDocument/2006/relationships/slideLayout" Target="../slideLayouts/slideLayout10.xml"/><Relationship Id="rId5" Type="http://schemas.openxmlformats.org/officeDocument/2006/relationships/tags" Target="../tags/tag188.xml"/><Relationship Id="rId4" Type="http://schemas.openxmlformats.org/officeDocument/2006/relationships/tags" Target="../tags/tag187.xml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59.xml"/><Relationship Id="rId7" Type="http://schemas.openxmlformats.org/officeDocument/2006/relationships/image" Target="../media/image4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61.xml"/><Relationship Id="rId4" Type="http://schemas.openxmlformats.org/officeDocument/2006/relationships/tags" Target="../tags/tag6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3" Type="http://schemas.openxmlformats.org/officeDocument/2006/relationships/tags" Target="../tags/tag69.xml"/><Relationship Id="rId7" Type="http://schemas.openxmlformats.org/officeDocument/2006/relationships/tags" Target="../tags/tag73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image" Target="../media/image9.png"/><Relationship Id="rId5" Type="http://schemas.openxmlformats.org/officeDocument/2006/relationships/tags" Target="../tags/tag71.xml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70.xml"/><Relationship Id="rId9" Type="http://schemas.openxmlformats.org/officeDocument/2006/relationships/tags" Target="../tags/tag7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3" Type="http://schemas.openxmlformats.org/officeDocument/2006/relationships/tags" Target="../tags/tag78.xml"/><Relationship Id="rId7" Type="http://schemas.openxmlformats.org/officeDocument/2006/relationships/tags" Target="../tags/tag82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79.xml"/><Relationship Id="rId9" Type="http://schemas.openxmlformats.org/officeDocument/2006/relationships/tags" Target="../tags/tag8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13" Type="http://schemas.openxmlformats.org/officeDocument/2006/relationships/image" Target="../media/image12.jpeg"/><Relationship Id="rId3" Type="http://schemas.openxmlformats.org/officeDocument/2006/relationships/tags" Target="../tags/tag87.xml"/><Relationship Id="rId7" Type="http://schemas.openxmlformats.org/officeDocument/2006/relationships/tags" Target="../tags/tag91.xml"/><Relationship Id="rId12" Type="http://schemas.openxmlformats.org/officeDocument/2006/relationships/image" Target="../media/image11.jpeg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image" Target="../media/image10.jpeg"/><Relationship Id="rId5" Type="http://schemas.openxmlformats.org/officeDocument/2006/relationships/tags" Target="../tags/tag89.xml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88.xml"/><Relationship Id="rId9" Type="http://schemas.openxmlformats.org/officeDocument/2006/relationships/tags" Target="../tags/tag9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03.xml"/><Relationship Id="rId7" Type="http://schemas.openxmlformats.org/officeDocument/2006/relationships/slideLayout" Target="../slideLayouts/slideLayout10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4" Type="http://schemas.openxmlformats.org/officeDocument/2006/relationships/tags" Target="../tags/tag10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>
            <p:custDataLst>
              <p:tags r:id="rId1"/>
            </p:custDataLst>
          </p:nvPr>
        </p:nvSpPr>
        <p:spPr>
          <a:xfrm>
            <a:off x="433388" y="1936750"/>
            <a:ext cx="3313113" cy="33115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charset="-122"/>
              <a:cs typeface="Arial"/>
            </a:endParaRPr>
          </a:p>
        </p:txBody>
      </p:sp>
      <p:sp>
        <p:nvSpPr>
          <p:cNvPr id="23555" name="Shape 40"/>
          <p:cNvSpPr/>
          <p:nvPr>
            <p:custDataLst>
              <p:tags r:id="rId2"/>
            </p:custDataLst>
          </p:nvPr>
        </p:nvSpPr>
        <p:spPr>
          <a:xfrm>
            <a:off x="4716463" y="3367088"/>
            <a:ext cx="4014787" cy="1056700"/>
          </a:xfrm>
          <a:prstGeom prst="rect">
            <a:avLst/>
          </a:prstGeom>
          <a:noFill/>
          <a:ln w="12700">
            <a:noFill/>
          </a:ln>
        </p:spPr>
        <p:txBody>
          <a:bodyPr lIns="45719" rIns="45719">
            <a:spAutoFit/>
          </a:bodyPr>
          <a:lstStyle/>
          <a:p>
            <a:pPr eaLnBrk="1" hangingPunct="1">
              <a:buNone/>
            </a:pPr>
            <a:r>
              <a:rPr lang="zh-CN" altLang="zh-CN" sz="4000" baseline="-25000" dirty="0">
                <a:solidFill>
                  <a:srgbClr val="000000"/>
                </a:solidFill>
                <a:latin typeface="等线"/>
                <a:ea typeface="等线" panose="02010600030101010101" charset="-122"/>
                <a:sym typeface="微软雅黑" panose="020B0503020204020204" pitchFamily="34" charset="-122"/>
              </a:rPr>
              <a:t>第十章   第二节</a:t>
            </a:r>
          </a:p>
          <a:p>
            <a:pPr eaLnBrk="1" hangingPunct="1">
              <a:buNone/>
            </a:pPr>
            <a:r>
              <a:rPr lang="zh-CN" altLang="en-US" sz="5400" b="1" baseline="-25000" dirty="0">
                <a:solidFill>
                  <a:srgbClr val="FF0000"/>
                </a:solidFill>
                <a:latin typeface="等线"/>
                <a:ea typeface="等线" panose="02010600030101010101" charset="-122"/>
                <a:sym typeface="微软雅黑" panose="020B0503020204020204" pitchFamily="34" charset="-122"/>
              </a:rPr>
              <a:t>液体的压强</a:t>
            </a:r>
          </a:p>
        </p:txBody>
      </p:sp>
      <p:sp>
        <p:nvSpPr>
          <p:cNvPr id="23556" name="Shape 40"/>
          <p:cNvSpPr/>
          <p:nvPr>
            <p:custDataLst>
              <p:tags r:id="rId3"/>
            </p:custDataLst>
          </p:nvPr>
        </p:nvSpPr>
        <p:spPr>
          <a:xfrm>
            <a:off x="4225925" y="1747838"/>
            <a:ext cx="4270375" cy="1531937"/>
          </a:xfrm>
          <a:prstGeom prst="rect">
            <a:avLst/>
          </a:prstGeom>
          <a:noFill/>
          <a:ln w="12700">
            <a:noFill/>
          </a:ln>
        </p:spPr>
        <p:txBody>
          <a:bodyPr lIns="45719" rIns="45719">
            <a:spAutoFit/>
          </a:bodyPr>
          <a:lstStyle/>
          <a:p>
            <a:pPr eaLnBrk="1" hangingPunct="1">
              <a:buNone/>
            </a:pPr>
            <a:r>
              <a:rPr lang="zh-CN" altLang="en-US" sz="7200" b="1" baseline="-25000">
                <a:solidFill>
                  <a:srgbClr val="007E27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微软雅黑" panose="020B0503020204020204" pitchFamily="34" charset="-122"/>
              </a:rPr>
              <a:t>苏科版  物理</a:t>
            </a:r>
            <a:endParaRPr lang="en-US" altLang="zh-CN" sz="7200" b="1" baseline="-25000">
              <a:solidFill>
                <a:srgbClr val="007E27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微软雅黑" panose="020B0503020204020204" pitchFamily="34" charset="-122"/>
            </a:endParaRPr>
          </a:p>
          <a:p>
            <a:pPr eaLnBrk="1" hangingPunct="1">
              <a:buNone/>
            </a:pPr>
            <a:endParaRPr lang="en-US" altLang="zh-CN" sz="7200" b="1" baseline="-25000">
              <a:solidFill>
                <a:srgbClr val="007E27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4999038" y="2951163"/>
            <a:ext cx="2430463" cy="36671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>
            <a:spAutoFit/>
          </a:bodyPr>
          <a:lstStyle/>
          <a:p>
            <a:pPr marL="0" marR="0" lvl="0" indent="0" algn="l" defTabSz="914400" rtl="0" eaLnBrk="1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7E27"/>
                </a:solidFill>
                <a:effectLst/>
                <a:uLnTx/>
                <a:uFillTx/>
                <a:latin typeface="方正幼线简体" pitchFamily="65" charset="-122"/>
                <a:ea typeface="方正幼线简体" pitchFamily="65" charset="-122"/>
                <a:cs typeface="Arial"/>
              </a:rPr>
              <a:t>八年级   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7E27"/>
                </a:solidFill>
                <a:effectLst/>
                <a:uLnTx/>
                <a:uFillTx/>
                <a:latin typeface="方正幼线简体" pitchFamily="65" charset="-122"/>
                <a:ea typeface="方正幼线简体" pitchFamily="65" charset="-122"/>
                <a:cs typeface="Arial"/>
                <a:sym typeface="Arial"/>
              </a:rPr>
              <a:t>第二学期 </a:t>
            </a:r>
          </a:p>
        </p:txBody>
      </p:sp>
      <p:pic>
        <p:nvPicPr>
          <p:cNvPr id="23558" name="图片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41350" y="2139950"/>
            <a:ext cx="2647950" cy="3108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2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/>
          <p:nvPr>
            <p:custDataLst>
              <p:tags r:id="rId1"/>
            </p:custDataLst>
          </p:nvPr>
        </p:nvSpPr>
        <p:spPr>
          <a:xfrm>
            <a:off x="844550" y="2111375"/>
            <a:ext cx="7500938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 b="1">
                <a:solidFill>
                  <a:srgbClr val="CC00FF"/>
                </a:solidFill>
                <a:latin typeface="宋体" panose="02010600030101010101" pitchFamily="2" charset="-122"/>
              </a:rPr>
              <a:t>思路：</a:t>
            </a:r>
            <a:r>
              <a:rPr lang="zh-CN" altLang="en-US" sz="2000" b="1">
                <a:solidFill>
                  <a:srgbClr val="0000FF"/>
                </a:solidFill>
                <a:latin typeface="宋体" panose="02010600030101010101" pitchFamily="2" charset="-122"/>
              </a:rPr>
              <a:t>设想在液面下有一深度为</a:t>
            </a:r>
            <a:r>
              <a:rPr lang="en-US" altLang="zh-CN" sz="2000" b="1" i="1">
                <a:solidFill>
                  <a:srgbClr val="FF0000"/>
                </a:solidFill>
                <a:latin typeface="宋体" panose="02010600030101010101" pitchFamily="2" charset="-122"/>
              </a:rPr>
              <a:t>h</a:t>
            </a:r>
            <a:r>
              <a:rPr lang="zh-CN" altLang="en-US" sz="2000" b="1">
                <a:solidFill>
                  <a:srgbClr val="0000FF"/>
                </a:solidFill>
                <a:latin typeface="宋体" panose="02010600030101010101" pitchFamily="2" charset="-122"/>
              </a:rPr>
              <a:t>、截面积为</a:t>
            </a:r>
            <a:r>
              <a:rPr lang="en-US" altLang="zh-CN" sz="2000" b="1" i="1">
                <a:solidFill>
                  <a:srgbClr val="FF0000"/>
                </a:solidFill>
                <a:latin typeface="宋体" panose="02010600030101010101" pitchFamily="2" charset="-122"/>
              </a:rPr>
              <a:t>S </a:t>
            </a:r>
            <a:r>
              <a:rPr lang="zh-CN" altLang="en-US" sz="2000" b="1">
                <a:solidFill>
                  <a:srgbClr val="0000FF"/>
                </a:solidFill>
                <a:latin typeface="宋体" panose="02010600030101010101" pitchFamily="2" charset="-122"/>
              </a:rPr>
              <a:t>的液柱。计算这段液柱产生的压强，就能得到液体内部深度为</a:t>
            </a:r>
            <a:r>
              <a:rPr lang="en-US" altLang="zh-CN" sz="2000" b="1" i="1">
                <a:solidFill>
                  <a:srgbClr val="FF0000"/>
                </a:solidFill>
                <a:latin typeface="宋体" panose="02010600030101010101" pitchFamily="2" charset="-122"/>
              </a:rPr>
              <a:t>h </a:t>
            </a:r>
            <a:r>
              <a:rPr lang="zh-CN" altLang="en-US" sz="2000" b="1">
                <a:solidFill>
                  <a:srgbClr val="0000FF"/>
                </a:solidFill>
                <a:latin typeface="宋体" panose="02010600030101010101" pitchFamily="2" charset="-122"/>
              </a:rPr>
              <a:t>处的压强公式。</a:t>
            </a:r>
          </a:p>
        </p:txBody>
      </p:sp>
      <p:sp>
        <p:nvSpPr>
          <p:cNvPr id="19459" name="AutoShape 4"/>
          <p:cNvSpPr/>
          <p:nvPr>
            <p:custDataLst>
              <p:tags r:id="rId2"/>
            </p:custDataLst>
          </p:nvPr>
        </p:nvSpPr>
        <p:spPr>
          <a:xfrm>
            <a:off x="5424488" y="5230813"/>
            <a:ext cx="609600" cy="1014412"/>
          </a:xfrm>
          <a:prstGeom prst="can">
            <a:avLst>
              <a:gd name="adj" fmla="val 40630"/>
            </a:avLst>
          </a:prstGeom>
          <a:solidFill>
            <a:srgbClr val="0066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grpSp>
        <p:nvGrpSpPr>
          <p:cNvPr id="19460" name="Group 4"/>
          <p:cNvGrpSpPr/>
          <p:nvPr>
            <p:custDataLst>
              <p:tags r:id="rId3"/>
            </p:custDataLst>
          </p:nvPr>
        </p:nvGrpSpPr>
        <p:grpSpPr>
          <a:xfrm>
            <a:off x="1966913" y="4200525"/>
            <a:ext cx="1905000" cy="2495550"/>
            <a:chOff x="0" y="0"/>
            <a:chExt cx="1200" cy="1536"/>
          </a:xfrm>
        </p:grpSpPr>
        <p:sp>
          <p:nvSpPr>
            <p:cNvPr id="18453" name="AutoShape 6"/>
            <p:cNvSpPr/>
            <p:nvPr>
              <p:custDataLst>
                <p:tags r:id="rId20"/>
              </p:custDataLst>
            </p:nvPr>
          </p:nvSpPr>
          <p:spPr>
            <a:xfrm>
              <a:off x="0" y="336"/>
              <a:ext cx="1200" cy="1200"/>
            </a:xfrm>
            <a:prstGeom prst="can">
              <a:avLst>
                <a:gd name="adj" fmla="val 25000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18454" name="AutoShape 7"/>
            <p:cNvSpPr/>
            <p:nvPr>
              <p:custDataLst>
                <p:tags r:id="rId21"/>
              </p:custDataLst>
            </p:nvPr>
          </p:nvSpPr>
          <p:spPr>
            <a:xfrm>
              <a:off x="0" y="0"/>
              <a:ext cx="1200" cy="672"/>
            </a:xfrm>
            <a:prstGeom prst="can">
              <a:avLst>
                <a:gd name="adj" fmla="val 25000"/>
              </a:avLst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</p:grpSp>
      <p:sp>
        <p:nvSpPr>
          <p:cNvPr id="19463" name="AutoShape 8"/>
          <p:cNvSpPr/>
          <p:nvPr>
            <p:custDataLst>
              <p:tags r:id="rId4"/>
            </p:custDataLst>
          </p:nvPr>
        </p:nvSpPr>
        <p:spPr>
          <a:xfrm>
            <a:off x="4487863" y="5378450"/>
            <a:ext cx="533400" cy="5461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grpSp>
        <p:nvGrpSpPr>
          <p:cNvPr id="19464" name="Group 8"/>
          <p:cNvGrpSpPr/>
          <p:nvPr>
            <p:custDataLst>
              <p:tags r:id="rId5"/>
            </p:custDataLst>
          </p:nvPr>
        </p:nvGrpSpPr>
        <p:grpSpPr>
          <a:xfrm>
            <a:off x="2903538" y="5305425"/>
            <a:ext cx="1524000" cy="779463"/>
            <a:chOff x="0" y="0"/>
            <a:chExt cx="960" cy="480"/>
          </a:xfrm>
        </p:grpSpPr>
        <p:sp>
          <p:nvSpPr>
            <p:cNvPr id="18448" name="Line 10"/>
            <p:cNvSpPr/>
            <p:nvPr>
              <p:custDataLst>
                <p:tags r:id="rId15"/>
              </p:custDataLst>
            </p:nvPr>
          </p:nvSpPr>
          <p:spPr>
            <a:xfrm>
              <a:off x="0" y="0"/>
              <a:ext cx="91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8449" name="Line 11"/>
            <p:cNvSpPr/>
            <p:nvPr>
              <p:custDataLst>
                <p:tags r:id="rId16"/>
              </p:custDataLst>
            </p:nvPr>
          </p:nvSpPr>
          <p:spPr>
            <a:xfrm>
              <a:off x="48" y="480"/>
              <a:ext cx="864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8450" name="Line 12"/>
            <p:cNvSpPr/>
            <p:nvPr>
              <p:custDataLst>
                <p:tags r:id="rId17"/>
              </p:custDataLst>
            </p:nvPr>
          </p:nvSpPr>
          <p:spPr>
            <a:xfrm flipH="1" flipV="1">
              <a:off x="720" y="0"/>
              <a:ext cx="0" cy="14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8451" name="Line 13"/>
            <p:cNvSpPr/>
            <p:nvPr>
              <p:custDataLst>
                <p:tags r:id="rId18"/>
              </p:custDataLst>
            </p:nvPr>
          </p:nvSpPr>
          <p:spPr>
            <a:xfrm flipH="1">
              <a:off x="720" y="336"/>
              <a:ext cx="0" cy="14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8452" name="Text Box 14"/>
            <p:cNvSpPr txBox="1"/>
            <p:nvPr>
              <p:custDataLst>
                <p:tags r:id="rId19"/>
              </p:custDataLst>
            </p:nvPr>
          </p:nvSpPr>
          <p:spPr>
            <a:xfrm>
              <a:off x="624" y="96"/>
              <a:ext cx="336" cy="28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400" i="1">
                  <a:latin typeface="Tahoma" panose="020B0604030504040204" pitchFamily="34" charset="0"/>
                </a:rPr>
                <a:t>h</a:t>
              </a:r>
            </a:p>
          </p:txBody>
        </p:sp>
      </p:grpSp>
      <p:sp>
        <p:nvSpPr>
          <p:cNvPr id="19470" name="AutoShape 15"/>
          <p:cNvSpPr/>
          <p:nvPr>
            <p:custDataLst>
              <p:tags r:id="rId6"/>
            </p:custDataLst>
          </p:nvPr>
        </p:nvSpPr>
        <p:spPr>
          <a:xfrm>
            <a:off x="5424488" y="5526088"/>
            <a:ext cx="685800" cy="46831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grpSp>
        <p:nvGrpSpPr>
          <p:cNvPr id="19471" name="Group 15"/>
          <p:cNvGrpSpPr/>
          <p:nvPr>
            <p:custDataLst>
              <p:tags r:id="rId7"/>
            </p:custDataLst>
          </p:nvPr>
        </p:nvGrpSpPr>
        <p:grpSpPr>
          <a:xfrm>
            <a:off x="5640388" y="5453063"/>
            <a:ext cx="1470025" cy="779462"/>
            <a:chOff x="0" y="0"/>
            <a:chExt cx="926" cy="480"/>
          </a:xfrm>
        </p:grpSpPr>
        <p:sp>
          <p:nvSpPr>
            <p:cNvPr id="18443" name="Line 17"/>
            <p:cNvSpPr/>
            <p:nvPr>
              <p:custDataLst>
                <p:tags r:id="rId10"/>
              </p:custDataLst>
            </p:nvPr>
          </p:nvSpPr>
          <p:spPr>
            <a:xfrm>
              <a:off x="0" y="0"/>
              <a:ext cx="91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8444" name="Line 18"/>
            <p:cNvSpPr/>
            <p:nvPr>
              <p:custDataLst>
                <p:tags r:id="rId11"/>
              </p:custDataLst>
            </p:nvPr>
          </p:nvSpPr>
          <p:spPr>
            <a:xfrm>
              <a:off x="48" y="480"/>
              <a:ext cx="864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8445" name="Line 19"/>
            <p:cNvSpPr/>
            <p:nvPr>
              <p:custDataLst>
                <p:tags r:id="rId12"/>
              </p:custDataLst>
            </p:nvPr>
          </p:nvSpPr>
          <p:spPr>
            <a:xfrm flipH="1" flipV="1">
              <a:off x="720" y="0"/>
              <a:ext cx="0" cy="14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8446" name="Line 20"/>
            <p:cNvSpPr/>
            <p:nvPr>
              <p:custDataLst>
                <p:tags r:id="rId13"/>
              </p:custDataLst>
            </p:nvPr>
          </p:nvSpPr>
          <p:spPr>
            <a:xfrm flipH="1">
              <a:off x="720" y="336"/>
              <a:ext cx="0" cy="14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8447" name="Text Box 21"/>
            <p:cNvSpPr txBox="1"/>
            <p:nvPr>
              <p:custDataLst>
                <p:tags r:id="rId14"/>
              </p:custDataLst>
            </p:nvPr>
          </p:nvSpPr>
          <p:spPr>
            <a:xfrm>
              <a:off x="590" y="59"/>
              <a:ext cx="336" cy="28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400" i="1">
                  <a:latin typeface="Tahoma" panose="020B0604030504040204" pitchFamily="34" charset="0"/>
                </a:rPr>
                <a:t>h</a:t>
              </a:r>
            </a:p>
          </p:txBody>
        </p:sp>
      </p:grpSp>
      <p:sp>
        <p:nvSpPr>
          <p:cNvPr id="19477" name="Text Box 22"/>
          <p:cNvSpPr txBox="1"/>
          <p:nvPr>
            <p:custDataLst>
              <p:tags r:id="rId8"/>
            </p:custDataLst>
          </p:nvPr>
        </p:nvSpPr>
        <p:spPr>
          <a:xfrm>
            <a:off x="5548313" y="6208713"/>
            <a:ext cx="338137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i="1"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18442" name="矩形 4"/>
          <p:cNvSpPr/>
          <p:nvPr>
            <p:custDataLst>
              <p:tags r:id="rId9"/>
            </p:custDataLst>
          </p:nvPr>
        </p:nvSpPr>
        <p:spPr>
          <a:xfrm>
            <a:off x="468313" y="889000"/>
            <a:ext cx="3892550" cy="584200"/>
          </a:xfrm>
          <a:prstGeom prst="rect">
            <a:avLst/>
          </a:prstGeom>
          <a:gradFill rotWithShape="1">
            <a:gsLst>
              <a:gs pos="0">
                <a:srgbClr val="2C5D98">
                  <a:alpha val="100000"/>
                </a:srgbClr>
              </a:gs>
              <a:gs pos="80000">
                <a:srgbClr val="3C7BC7">
                  <a:alpha val="100000"/>
                </a:srgbClr>
              </a:gs>
              <a:gs pos="100000">
                <a:srgbClr val="3A7CCB">
                  <a:alpha val="100000"/>
                </a:srgbClr>
              </a:gs>
            </a:gsLst>
            <a:lin ang="5400000"/>
          </a:gradFill>
          <a:ln w="9525" cap="flat" cmpd="sng">
            <a:solidFill>
              <a:srgbClr val="4A7EBB"/>
            </a:solidFill>
            <a:prstDash val="solid"/>
            <a:miter/>
            <a:headEnd type="none" w="med" len="med"/>
            <a:tailEnd type="none" w="med" len="med"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FFFF"/>
                </a:solidFill>
                <a:latin typeface="Calibri" panose="020F0502020204030204" pitchFamily="34" charset="0"/>
              </a:rPr>
              <a:t>二、液体压强的大小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/>
      <p:bldP spid="19463" grpId="0" animBg="1"/>
      <p:bldP spid="19470" grpId="0" animBg="1"/>
      <p:bldP spid="1947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/>
          <p:nvPr>
            <p:custDataLst>
              <p:tags r:id="rId1"/>
            </p:custDataLst>
          </p:nvPr>
        </p:nvSpPr>
        <p:spPr>
          <a:xfrm>
            <a:off x="1042988" y="2232025"/>
            <a:ext cx="3762375" cy="5286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2000" b="1">
                <a:solidFill>
                  <a:srgbClr val="0000FF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2000" b="1">
                <a:solidFill>
                  <a:srgbClr val="0000FF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2000" b="1">
                <a:solidFill>
                  <a:srgbClr val="0000FF"/>
                </a:solidFill>
                <a:latin typeface="宋体" panose="02010600030101010101" pitchFamily="2" charset="-122"/>
              </a:rPr>
              <a:t>）液柱的质量:</a:t>
            </a:r>
            <a:r>
              <a:rPr lang="zh-CN" altLang="en-US" sz="2000" b="1" i="1">
                <a:solidFill>
                  <a:srgbClr val="FF0000"/>
                </a:solidFill>
                <a:latin typeface="宋体" panose="02010600030101010101" pitchFamily="2" charset="-122"/>
              </a:rPr>
              <a:t>m </a:t>
            </a:r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</a:rPr>
              <a:t>=</a:t>
            </a:r>
            <a:r>
              <a:rPr lang="zh-CN" altLang="en-US" sz="2000" b="1" i="1">
                <a:solidFill>
                  <a:srgbClr val="FF0000"/>
                </a:solidFill>
                <a:latin typeface="宋体" panose="02010600030101010101" pitchFamily="2" charset="-122"/>
              </a:rPr>
              <a:t>ρ</a:t>
            </a:r>
            <a:r>
              <a:rPr lang="en-US" altLang="zh-CN" sz="2000" b="1" i="1">
                <a:solidFill>
                  <a:srgbClr val="FF0000"/>
                </a:solidFill>
                <a:latin typeface="宋体" panose="02010600030101010101" pitchFamily="2" charset="-122"/>
              </a:rPr>
              <a:t>V</a:t>
            </a:r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</a:rPr>
              <a:t>=</a:t>
            </a:r>
            <a:r>
              <a:rPr lang="zh-CN" altLang="en-US" sz="2000" b="1" i="1">
                <a:solidFill>
                  <a:srgbClr val="FF0000"/>
                </a:solidFill>
                <a:latin typeface="宋体" panose="02010600030101010101" pitchFamily="2" charset="-122"/>
              </a:rPr>
              <a:t>ρSh</a:t>
            </a:r>
          </a:p>
        </p:txBody>
      </p:sp>
      <p:sp>
        <p:nvSpPr>
          <p:cNvPr id="5" name="Text Box 3"/>
          <p:cNvSpPr txBox="1"/>
          <p:nvPr>
            <p:custDataLst>
              <p:tags r:id="rId2"/>
            </p:custDataLst>
          </p:nvPr>
        </p:nvSpPr>
        <p:spPr>
          <a:xfrm>
            <a:off x="844550" y="758825"/>
            <a:ext cx="3079750" cy="609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公式推导过程</a:t>
            </a:r>
            <a:endParaRPr lang="en-US" altLang="zh-CN" sz="24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284663" y="4100513"/>
            <a:ext cx="4713287" cy="23923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 Box 3"/>
          <p:cNvSpPr txBox="1"/>
          <p:nvPr>
            <p:custDataLst>
              <p:tags r:id="rId4"/>
            </p:custDataLst>
          </p:nvPr>
        </p:nvSpPr>
        <p:spPr>
          <a:xfrm>
            <a:off x="1085850" y="1438275"/>
            <a:ext cx="3270250" cy="5286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2000" b="1">
                <a:solidFill>
                  <a:srgbClr val="0000FF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2000" b="1">
                <a:solidFill>
                  <a:srgbClr val="0000FF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2000" b="1">
                <a:solidFill>
                  <a:srgbClr val="0000FF"/>
                </a:solidFill>
                <a:latin typeface="宋体" panose="02010600030101010101" pitchFamily="2" charset="-122"/>
              </a:rPr>
              <a:t>）液柱的体积:</a:t>
            </a:r>
            <a:r>
              <a:rPr lang="zh-CN" altLang="en-US" sz="2000" b="1" i="1">
                <a:solidFill>
                  <a:srgbClr val="FF0000"/>
                </a:solidFill>
                <a:latin typeface="宋体" panose="02010600030101010101" pitchFamily="2" charset="-122"/>
              </a:rPr>
              <a:t>V </a:t>
            </a:r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</a:rPr>
              <a:t>=</a:t>
            </a:r>
            <a:r>
              <a:rPr lang="en-US" altLang="zh-CN" sz="2000" b="1" i="1">
                <a:solidFill>
                  <a:srgbClr val="FF0000"/>
                </a:solidFill>
                <a:latin typeface="宋体" panose="02010600030101010101" pitchFamily="2" charset="-122"/>
              </a:rPr>
              <a:t>S</a:t>
            </a:r>
            <a:r>
              <a:rPr lang="zh-CN" altLang="en-US" sz="2000" b="1" i="1">
                <a:solidFill>
                  <a:srgbClr val="FF0000"/>
                </a:solidFill>
                <a:latin typeface="宋体" panose="02010600030101010101" pitchFamily="2" charset="-122"/>
              </a:rPr>
              <a:t>h</a:t>
            </a:r>
          </a:p>
        </p:txBody>
      </p:sp>
      <p:sp>
        <p:nvSpPr>
          <p:cNvPr id="11" name="Text Box 3"/>
          <p:cNvSpPr txBox="1"/>
          <p:nvPr>
            <p:custDataLst>
              <p:tags r:id="rId5"/>
            </p:custDataLst>
          </p:nvPr>
        </p:nvSpPr>
        <p:spPr>
          <a:xfrm>
            <a:off x="1042988" y="2921000"/>
            <a:ext cx="6149975" cy="1139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2000" b="1">
                <a:solidFill>
                  <a:srgbClr val="0000FF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2000" b="1">
                <a:solidFill>
                  <a:srgbClr val="0000FF"/>
                </a:solidFill>
                <a:latin typeface="宋体" panose="02010600030101010101" pitchFamily="2" charset="-122"/>
              </a:rPr>
              <a:t>3</a:t>
            </a:r>
            <a:r>
              <a:rPr lang="zh-CN" altLang="en-US" sz="2000" b="1">
                <a:solidFill>
                  <a:srgbClr val="0000FF"/>
                </a:solidFill>
                <a:latin typeface="宋体" panose="02010600030101010101" pitchFamily="2" charset="-122"/>
              </a:rPr>
              <a:t>）液柱的重力，对平面的压力是:</a:t>
            </a:r>
            <a:endParaRPr lang="en-US" altLang="zh-CN" sz="2000" b="1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>
              <a:lnSpc>
                <a:spcPct val="170000"/>
              </a:lnSpc>
            </a:pPr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</a:rPr>
              <a:t>     </a:t>
            </a:r>
            <a:r>
              <a:rPr lang="zh-CN" altLang="en-US" sz="2000" b="1" i="1">
                <a:solidFill>
                  <a:srgbClr val="FF0000"/>
                </a:solidFill>
                <a:latin typeface="宋体" panose="02010600030101010101" pitchFamily="2" charset="-122"/>
              </a:rPr>
              <a:t>F </a:t>
            </a:r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</a:rPr>
              <a:t>=</a:t>
            </a:r>
            <a:r>
              <a:rPr lang="zh-CN" altLang="en-US" sz="2000" b="1" i="1">
                <a:solidFill>
                  <a:srgbClr val="FF0000"/>
                </a:solidFill>
                <a:latin typeface="宋体" panose="02010600030101010101" pitchFamily="2" charset="-122"/>
              </a:rPr>
              <a:t>G</a:t>
            </a:r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</a:rPr>
              <a:t>= </a:t>
            </a:r>
            <a:r>
              <a:rPr lang="zh-CN" altLang="en-US" sz="2000" b="1" i="1">
                <a:solidFill>
                  <a:srgbClr val="FF0000"/>
                </a:solidFill>
                <a:latin typeface="宋体" panose="02010600030101010101" pitchFamily="2" charset="-122"/>
              </a:rPr>
              <a:t>mg </a:t>
            </a:r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</a:rPr>
              <a:t>=</a:t>
            </a:r>
            <a:r>
              <a:rPr lang="zh-CN" altLang="en-US" sz="2000" b="1" i="1">
                <a:solidFill>
                  <a:srgbClr val="FF0000"/>
                </a:solidFill>
                <a:latin typeface="宋体" panose="02010600030101010101" pitchFamily="2" charset="-122"/>
              </a:rPr>
              <a:t>ρg</a:t>
            </a:r>
            <a:r>
              <a:rPr lang="en-US" altLang="zh-CN" sz="2000" b="1" i="1">
                <a:solidFill>
                  <a:srgbClr val="FF0000"/>
                </a:solidFill>
                <a:latin typeface="宋体" panose="02010600030101010101" pitchFamily="2" charset="-122"/>
              </a:rPr>
              <a:t>S</a:t>
            </a:r>
            <a:r>
              <a:rPr lang="zh-CN" altLang="en-US" sz="2000" b="1" i="1">
                <a:solidFill>
                  <a:srgbClr val="FF0000"/>
                </a:solidFill>
                <a:latin typeface="宋体" panose="02010600030101010101" pitchFamily="2" charset="-122"/>
              </a:rPr>
              <a:t>h</a:t>
            </a:r>
          </a:p>
        </p:txBody>
      </p:sp>
      <p:sp>
        <p:nvSpPr>
          <p:cNvPr id="12" name="Text Box 3"/>
          <p:cNvSpPr txBox="1"/>
          <p:nvPr>
            <p:custDataLst>
              <p:tags r:id="rId6"/>
            </p:custDataLst>
          </p:nvPr>
        </p:nvSpPr>
        <p:spPr>
          <a:xfrm>
            <a:off x="1042988" y="4156075"/>
            <a:ext cx="3313112" cy="615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2000" b="1">
                <a:solidFill>
                  <a:srgbClr val="0000FF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2000" b="1">
                <a:solidFill>
                  <a:srgbClr val="0000FF"/>
                </a:solidFill>
                <a:latin typeface="宋体" panose="02010600030101010101" pitchFamily="2" charset="-122"/>
              </a:rPr>
              <a:t>4</a:t>
            </a:r>
            <a:r>
              <a:rPr lang="zh-CN" altLang="en-US" sz="2000" b="1">
                <a:solidFill>
                  <a:srgbClr val="0000FF"/>
                </a:solidFill>
                <a:latin typeface="宋体" panose="02010600030101010101" pitchFamily="2" charset="-122"/>
              </a:rPr>
              <a:t>）平面受到的压强</a:t>
            </a:r>
          </a:p>
        </p:txBody>
      </p:sp>
      <p:sp>
        <p:nvSpPr>
          <p:cNvPr id="13" name="Text Box 3"/>
          <p:cNvSpPr txBox="1"/>
          <p:nvPr>
            <p:custDataLst>
              <p:tags r:id="rId7"/>
            </p:custDataLst>
          </p:nvPr>
        </p:nvSpPr>
        <p:spPr>
          <a:xfrm>
            <a:off x="1008063" y="5418138"/>
            <a:ext cx="3671887" cy="11382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2000" b="1">
                <a:solidFill>
                  <a:srgbClr val="0000FF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2000" b="1">
                <a:solidFill>
                  <a:srgbClr val="0000FF"/>
                </a:solidFill>
                <a:latin typeface="宋体" panose="02010600030101010101" pitchFamily="2" charset="-122"/>
              </a:rPr>
              <a:t>5</a:t>
            </a:r>
            <a:r>
              <a:rPr lang="zh-CN" altLang="en-US" sz="2000" b="1">
                <a:solidFill>
                  <a:srgbClr val="0000FF"/>
                </a:solidFill>
                <a:latin typeface="宋体" panose="02010600030101010101" pitchFamily="2" charset="-122"/>
              </a:rPr>
              <a:t>）液体压强公式：</a:t>
            </a:r>
            <a:endParaRPr lang="en-US" altLang="zh-CN" sz="2000" b="1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>
              <a:lnSpc>
                <a:spcPct val="170000"/>
              </a:lnSpc>
            </a:pPr>
            <a:r>
              <a:rPr lang="en-US" altLang="zh-CN" sz="2000" b="1">
                <a:solidFill>
                  <a:srgbClr val="0000FF"/>
                </a:solidFill>
                <a:latin typeface="宋体" panose="02010600030101010101" pitchFamily="2" charset="-122"/>
              </a:rPr>
              <a:t>     </a:t>
            </a:r>
            <a:r>
              <a:rPr lang="en-US" altLang="zh-CN" sz="2000" b="1" i="1">
                <a:solidFill>
                  <a:srgbClr val="0000FF"/>
                </a:solidFill>
                <a:latin typeface="宋体" panose="02010600030101010101" pitchFamily="2" charset="-122"/>
              </a:rPr>
              <a:t> </a:t>
            </a:r>
            <a:r>
              <a:rPr lang="zh-CN" altLang="en-US" sz="2000" b="1" i="1">
                <a:solidFill>
                  <a:srgbClr val="FF0000"/>
                </a:solidFill>
                <a:latin typeface="宋体" panose="02010600030101010101" pitchFamily="2" charset="-122"/>
              </a:rPr>
              <a:t>p</a:t>
            </a:r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</a:rPr>
              <a:t>=</a:t>
            </a:r>
            <a:r>
              <a:rPr lang="zh-CN" altLang="en-US" sz="2000" b="1" i="1">
                <a:solidFill>
                  <a:srgbClr val="FF0000"/>
                </a:solidFill>
                <a:latin typeface="宋体" panose="02010600030101010101" pitchFamily="2" charset="-122"/>
              </a:rPr>
              <a:t>ρgh</a:t>
            </a:r>
          </a:p>
        </p:txBody>
      </p:sp>
      <p:sp>
        <p:nvSpPr>
          <p:cNvPr id="10" name="Text Box 3"/>
          <p:cNvSpPr txBox="1"/>
          <p:nvPr>
            <p:custDataLst>
              <p:tags r:id="rId8"/>
            </p:custDataLst>
          </p:nvPr>
        </p:nvSpPr>
        <p:spPr>
          <a:xfrm>
            <a:off x="1692275" y="4662488"/>
            <a:ext cx="3671888" cy="615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2000" b="1" i="1">
                <a:solidFill>
                  <a:srgbClr val="FF0000"/>
                </a:solidFill>
                <a:latin typeface="宋体" panose="02010600030101010101" pitchFamily="2" charset="-122"/>
              </a:rPr>
              <a:t>p</a:t>
            </a:r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</a:rPr>
              <a:t>=</a:t>
            </a:r>
            <a:r>
              <a:rPr lang="en-US" altLang="zh-CN" sz="2000" b="1" i="1">
                <a:solidFill>
                  <a:srgbClr val="FF0000"/>
                </a:solidFill>
                <a:latin typeface="宋体" panose="02010600030101010101" pitchFamily="2" charset="-122"/>
              </a:rPr>
              <a:t>F</a:t>
            </a:r>
            <a:r>
              <a:rPr lang="en-US" altLang="zh-CN" sz="2000" b="1">
                <a:solidFill>
                  <a:srgbClr val="FF0000"/>
                </a:solidFill>
                <a:latin typeface="宋体" panose="02010600030101010101" pitchFamily="2" charset="-122"/>
              </a:rPr>
              <a:t>/</a:t>
            </a:r>
            <a:r>
              <a:rPr lang="en-US" altLang="zh-CN" sz="2000" b="1" i="1">
                <a:solidFill>
                  <a:srgbClr val="FF0000"/>
                </a:solidFill>
                <a:latin typeface="宋体" panose="02010600030101010101" pitchFamily="2" charset="-122"/>
              </a:rPr>
              <a:t>S</a:t>
            </a:r>
            <a:r>
              <a:rPr lang="en-US" altLang="zh-CN" sz="2000" b="1">
                <a:solidFill>
                  <a:srgbClr val="FF0000"/>
                </a:solidFill>
                <a:latin typeface="宋体" panose="02010600030101010101" pitchFamily="2" charset="-122"/>
              </a:rPr>
              <a:t>=</a:t>
            </a:r>
            <a:r>
              <a:rPr lang="zh-CN" altLang="en-US" sz="2000" b="1" i="1">
                <a:solidFill>
                  <a:srgbClr val="FF0000"/>
                </a:solidFill>
                <a:latin typeface="宋体" panose="02010600030101010101" pitchFamily="2" charset="-122"/>
              </a:rPr>
              <a:t>ρgh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5" grpId="0"/>
      <p:bldP spid="7" grpId="0"/>
      <p:bldP spid="11" grpId="0"/>
      <p:bldP spid="12" grpId="0"/>
      <p:bldP spid="13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7"/>
          <p:cNvSpPr txBox="1"/>
          <p:nvPr>
            <p:custDataLst>
              <p:tags r:id="rId1"/>
            </p:custDataLst>
          </p:nvPr>
        </p:nvSpPr>
        <p:spPr>
          <a:xfrm>
            <a:off x="773113" y="2316163"/>
            <a:ext cx="6894512" cy="2308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000" b="1">
                <a:solidFill>
                  <a:srgbClr val="0000FF"/>
                </a:solidFill>
                <a:latin typeface="宋体" panose="02010600030101010101" pitchFamily="2" charset="-122"/>
              </a:rPr>
              <a:t>液体压强只与</a:t>
            </a:r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</a:rPr>
              <a:t>液体密度</a:t>
            </a:r>
            <a:r>
              <a:rPr lang="zh-CN" altLang="en-US" sz="2000" b="1">
                <a:solidFill>
                  <a:srgbClr val="0000FF"/>
                </a:solidFill>
                <a:latin typeface="宋体" panose="02010600030101010101" pitchFamily="2" charset="-122"/>
              </a:rPr>
              <a:t>和</a:t>
            </a:r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</a:rPr>
              <a:t>深度</a:t>
            </a:r>
            <a:r>
              <a:rPr lang="zh-CN" altLang="en-US" sz="2000" b="1">
                <a:solidFill>
                  <a:srgbClr val="0000FF"/>
                </a:solidFill>
                <a:latin typeface="宋体" panose="02010600030101010101" pitchFamily="2" charset="-122"/>
              </a:rPr>
              <a:t>有关，与液体的重力、体积、形状等无关。</a:t>
            </a:r>
          </a:p>
          <a:p>
            <a:pPr>
              <a:lnSpc>
                <a:spcPct val="180000"/>
              </a:lnSpc>
            </a:pPr>
            <a:r>
              <a:rPr lang="zh-CN" altLang="en-US" sz="2000" b="1">
                <a:solidFill>
                  <a:srgbClr val="0000FF"/>
                </a:solidFill>
                <a:latin typeface="宋体" panose="02010600030101010101" pitchFamily="2" charset="-122"/>
              </a:rPr>
              <a:t>此公式只适用于</a:t>
            </a:r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</a:rPr>
              <a:t>液体</a:t>
            </a:r>
            <a:r>
              <a:rPr lang="zh-CN" altLang="en-US" sz="2000" b="1">
                <a:solidFill>
                  <a:srgbClr val="0000FF"/>
                </a:solidFill>
                <a:latin typeface="宋体" panose="02010600030101010101" pitchFamily="2" charset="-122"/>
              </a:rPr>
              <a:t>和</a:t>
            </a:r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</a:rPr>
              <a:t>柱体对水平面</a:t>
            </a:r>
            <a:r>
              <a:rPr lang="zh-CN" altLang="en-US" sz="2000" b="1">
                <a:solidFill>
                  <a:srgbClr val="0000FF"/>
                </a:solidFill>
                <a:latin typeface="宋体" panose="02010600030101010101" pitchFamily="2" charset="-122"/>
              </a:rPr>
              <a:t>的压强，而</a:t>
            </a:r>
            <a:r>
              <a:rPr lang="zh-CN" altLang="en-US" sz="2000" b="1" i="1">
                <a:solidFill>
                  <a:srgbClr val="FF0000"/>
                </a:solidFill>
                <a:latin typeface="宋体" panose="02010600030101010101" pitchFamily="2" charset="-122"/>
              </a:rPr>
              <a:t>p</a:t>
            </a:r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</a:rPr>
              <a:t>=</a:t>
            </a:r>
            <a:r>
              <a:rPr lang="en-US" altLang="zh-CN" sz="2000" b="1" i="1">
                <a:solidFill>
                  <a:srgbClr val="FF0000"/>
                </a:solidFill>
                <a:latin typeface="宋体" panose="02010600030101010101" pitchFamily="2" charset="-122"/>
              </a:rPr>
              <a:t>F</a:t>
            </a:r>
            <a:r>
              <a:rPr lang="en-US" altLang="zh-CN" sz="2000" b="1">
                <a:solidFill>
                  <a:srgbClr val="FF0000"/>
                </a:solidFill>
                <a:latin typeface="宋体" panose="02010600030101010101" pitchFamily="2" charset="-122"/>
              </a:rPr>
              <a:t>/</a:t>
            </a:r>
            <a:r>
              <a:rPr lang="en-US" altLang="zh-CN" sz="2000" b="1" i="1">
                <a:solidFill>
                  <a:srgbClr val="FF0000"/>
                </a:solidFill>
                <a:latin typeface="宋体" panose="02010600030101010101" pitchFamily="2" charset="-122"/>
              </a:rPr>
              <a:t>S</a:t>
            </a:r>
            <a:r>
              <a:rPr lang="zh-CN" altLang="en-US" sz="2000" b="1" i="1">
                <a:solidFill>
                  <a:srgbClr val="FF0000"/>
                </a:solidFill>
                <a:latin typeface="宋体" panose="02010600030101010101" pitchFamily="2" charset="-122"/>
              </a:rPr>
              <a:t> </a:t>
            </a:r>
            <a:r>
              <a:rPr lang="zh-CN" altLang="en-US" sz="2000" b="1">
                <a:solidFill>
                  <a:srgbClr val="0000FF"/>
                </a:solidFill>
                <a:latin typeface="宋体" panose="02010600030101010101" pitchFamily="2" charset="-122"/>
              </a:rPr>
              <a:t>是压强的定义式，适用于所有的压强计算。</a:t>
            </a:r>
          </a:p>
        </p:txBody>
      </p:sp>
      <p:sp>
        <p:nvSpPr>
          <p:cNvPr id="20483" name="TextBox 1"/>
          <p:cNvSpPr txBox="1"/>
          <p:nvPr>
            <p:custDataLst>
              <p:tags r:id="rId2"/>
            </p:custDataLst>
          </p:nvPr>
        </p:nvSpPr>
        <p:spPr>
          <a:xfrm>
            <a:off x="900113" y="1490663"/>
            <a:ext cx="8636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>
                <a:latin typeface="Calibri" panose="020F0502020204030204" pitchFamily="34" charset="0"/>
              </a:rPr>
              <a:t>注意：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6"/>
          <p:cNvSpPr txBox="1"/>
          <p:nvPr>
            <p:custDataLst>
              <p:tags r:id="rId1"/>
            </p:custDataLst>
          </p:nvPr>
        </p:nvSpPr>
        <p:spPr>
          <a:xfrm>
            <a:off x="822325" y="1347788"/>
            <a:ext cx="38481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液体压强的计算</a:t>
            </a:r>
          </a:p>
        </p:txBody>
      </p:sp>
      <p:sp>
        <p:nvSpPr>
          <p:cNvPr id="23555" name="Text Box 7"/>
          <p:cNvSpPr txBox="1"/>
          <p:nvPr>
            <p:custDataLst>
              <p:tags r:id="rId2"/>
            </p:custDataLst>
          </p:nvPr>
        </p:nvSpPr>
        <p:spPr>
          <a:xfrm>
            <a:off x="900113" y="2476500"/>
            <a:ext cx="2592387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rgbClr val="0000FF"/>
                </a:solidFill>
                <a:latin typeface="楷体_GB2312"/>
                <a:ea typeface="楷体_GB2312"/>
              </a:rPr>
              <a:t>公式：</a:t>
            </a:r>
            <a:r>
              <a:rPr lang="en-US" altLang="zh-CN" sz="2000" b="1" i="1">
                <a:solidFill>
                  <a:srgbClr val="0000FF"/>
                </a:solidFill>
                <a:latin typeface="楷体_GB2312"/>
                <a:ea typeface="楷体_GB2312"/>
              </a:rPr>
              <a:t>p </a:t>
            </a:r>
            <a:r>
              <a:rPr lang="en-US" altLang="zh-CN" sz="2000" b="1">
                <a:solidFill>
                  <a:srgbClr val="0000FF"/>
                </a:solidFill>
                <a:latin typeface="楷体_GB2312"/>
                <a:ea typeface="楷体_GB2312"/>
              </a:rPr>
              <a:t>=</a:t>
            </a:r>
            <a:r>
              <a:rPr lang="en-US" altLang="zh-CN" sz="2000" b="1" i="1">
                <a:solidFill>
                  <a:srgbClr val="0000FF"/>
                </a:solidFill>
                <a:latin typeface="楷体_GB2312"/>
                <a:ea typeface="楷体_GB2312"/>
              </a:rPr>
              <a:t>ρ</a:t>
            </a:r>
            <a:r>
              <a:rPr lang="zh-CN" altLang="en-US" sz="2000" b="1" baseline="-25000">
                <a:solidFill>
                  <a:srgbClr val="0000FF"/>
                </a:solidFill>
                <a:latin typeface="楷体_GB2312"/>
                <a:ea typeface="楷体_GB2312"/>
              </a:rPr>
              <a:t>液</a:t>
            </a:r>
            <a:r>
              <a:rPr lang="en-US" altLang="zh-CN" sz="2000" b="1" i="1">
                <a:solidFill>
                  <a:srgbClr val="0000FF"/>
                </a:solidFill>
                <a:latin typeface="楷体_GB2312"/>
                <a:ea typeface="楷体_GB2312"/>
              </a:rPr>
              <a:t>gh</a:t>
            </a:r>
          </a:p>
        </p:txBody>
      </p:sp>
      <p:grpSp>
        <p:nvGrpSpPr>
          <p:cNvPr id="23556" name="Group 4"/>
          <p:cNvGrpSpPr/>
          <p:nvPr>
            <p:custDataLst>
              <p:tags r:id="rId3"/>
            </p:custDataLst>
          </p:nvPr>
        </p:nvGrpSpPr>
        <p:grpSpPr>
          <a:xfrm>
            <a:off x="5240338" y="1835150"/>
            <a:ext cx="2447925" cy="2030413"/>
            <a:chOff x="0" y="0"/>
            <a:chExt cx="1542" cy="1250"/>
          </a:xfrm>
        </p:grpSpPr>
        <p:pic>
          <p:nvPicPr>
            <p:cNvPr id="21510" name="Picture 9" descr="w167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0" y="0"/>
              <a:ext cx="1452" cy="12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511" name="Line 10"/>
            <p:cNvSpPr/>
            <p:nvPr>
              <p:custDataLst>
                <p:tags r:id="rId6"/>
              </p:custDataLst>
            </p:nvPr>
          </p:nvSpPr>
          <p:spPr>
            <a:xfrm>
              <a:off x="272" y="1062"/>
              <a:ext cx="227" cy="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1512" name="Line 11"/>
            <p:cNvSpPr/>
            <p:nvPr>
              <p:custDataLst>
                <p:tags r:id="rId7"/>
              </p:custDataLst>
            </p:nvPr>
          </p:nvSpPr>
          <p:spPr>
            <a:xfrm>
              <a:off x="226" y="182"/>
              <a:ext cx="1044" cy="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1513" name="Line 12"/>
            <p:cNvSpPr/>
            <p:nvPr>
              <p:custDataLst>
                <p:tags r:id="rId8"/>
              </p:custDataLst>
            </p:nvPr>
          </p:nvSpPr>
          <p:spPr>
            <a:xfrm flipH="1">
              <a:off x="353" y="182"/>
              <a:ext cx="0" cy="862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1514" name="Text Box 13"/>
            <p:cNvSpPr txBox="1"/>
            <p:nvPr>
              <p:custDataLst>
                <p:tags r:id="rId9"/>
              </p:custDataLst>
            </p:nvPr>
          </p:nvSpPr>
          <p:spPr>
            <a:xfrm>
              <a:off x="0" y="499"/>
              <a:ext cx="263" cy="24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000" b="1" i="1">
                  <a:solidFill>
                    <a:srgbClr val="FF0000"/>
                  </a:solidFill>
                  <a:latin typeface="Times New Roman" panose="02020603050405020304" pitchFamily="18" charset="0"/>
                </a:rPr>
                <a:t>h</a:t>
              </a:r>
              <a:r>
                <a:rPr lang="en-US" altLang="zh-CN" sz="1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1515" name="Line 14"/>
            <p:cNvSpPr/>
            <p:nvPr>
              <p:custDataLst>
                <p:tags r:id="rId10"/>
              </p:custDataLst>
            </p:nvPr>
          </p:nvSpPr>
          <p:spPr>
            <a:xfrm>
              <a:off x="544" y="953"/>
              <a:ext cx="227" cy="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1516" name="Line 15"/>
            <p:cNvSpPr/>
            <p:nvPr>
              <p:custDataLst>
                <p:tags r:id="rId11"/>
              </p:custDataLst>
            </p:nvPr>
          </p:nvSpPr>
          <p:spPr>
            <a:xfrm>
              <a:off x="1043" y="862"/>
              <a:ext cx="227" cy="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1517" name="Line 16"/>
            <p:cNvSpPr/>
            <p:nvPr>
              <p:custDataLst>
                <p:tags r:id="rId12"/>
              </p:custDataLst>
            </p:nvPr>
          </p:nvSpPr>
          <p:spPr>
            <a:xfrm flipH="1">
              <a:off x="635" y="182"/>
              <a:ext cx="0" cy="771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1518" name="Line 17"/>
            <p:cNvSpPr/>
            <p:nvPr>
              <p:custDataLst>
                <p:tags r:id="rId13"/>
              </p:custDataLst>
            </p:nvPr>
          </p:nvSpPr>
          <p:spPr>
            <a:xfrm flipH="1">
              <a:off x="1145" y="182"/>
              <a:ext cx="0" cy="68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1519" name="Text Box 18"/>
            <p:cNvSpPr txBox="1"/>
            <p:nvPr>
              <p:custDataLst>
                <p:tags r:id="rId14"/>
              </p:custDataLst>
            </p:nvPr>
          </p:nvSpPr>
          <p:spPr>
            <a:xfrm>
              <a:off x="680" y="227"/>
              <a:ext cx="263" cy="24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000" b="1" i="1">
                  <a:solidFill>
                    <a:srgbClr val="FF0000"/>
                  </a:solidFill>
                  <a:latin typeface="Times New Roman" panose="02020603050405020304" pitchFamily="18" charset="0"/>
                </a:rPr>
                <a:t>h</a:t>
              </a:r>
              <a:r>
                <a:rPr lang="en-US" altLang="zh-CN" sz="1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1520" name="Text Box 19"/>
            <p:cNvSpPr txBox="1"/>
            <p:nvPr>
              <p:custDataLst>
                <p:tags r:id="rId15"/>
              </p:custDataLst>
            </p:nvPr>
          </p:nvSpPr>
          <p:spPr>
            <a:xfrm>
              <a:off x="1179" y="227"/>
              <a:ext cx="263" cy="24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000" b="1" i="1">
                  <a:solidFill>
                    <a:srgbClr val="FF0000"/>
                  </a:solidFill>
                  <a:latin typeface="Times New Roman" panose="02020603050405020304" pitchFamily="18" charset="0"/>
                </a:rPr>
                <a:t>h</a:t>
              </a:r>
              <a:r>
                <a:rPr lang="en-US" altLang="zh-CN" sz="1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23568" name="Rectangle 20"/>
          <p:cNvSpPr>
            <a:spLocks noGrp="1"/>
          </p:cNvSpPr>
          <p:nvPr>
            <p:ph type="body" idx="4294967295"/>
            <p:custDataLst>
              <p:tags r:id="rId4"/>
            </p:custDataLst>
          </p:nvPr>
        </p:nvSpPr>
        <p:spPr>
          <a:xfrm>
            <a:off x="0" y="3383280"/>
            <a:ext cx="7056755" cy="1939925"/>
          </a:xfrm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000" b="1" i="1">
                <a:solidFill>
                  <a:srgbClr val="FF0000"/>
                </a:solidFill>
                <a:latin typeface="宋体" panose="02010600030101010101" pitchFamily="2" charset="-122"/>
              </a:rPr>
              <a:t>ρ</a:t>
            </a:r>
            <a:r>
              <a:rPr lang="zh-CN" altLang="en-US" sz="2000" b="1" baseline="-25000">
                <a:solidFill>
                  <a:srgbClr val="FF0000"/>
                </a:solidFill>
                <a:latin typeface="宋体" panose="02010600030101010101" pitchFamily="2" charset="-122"/>
              </a:rPr>
              <a:t>液</a:t>
            </a:r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</a:rPr>
              <a:t>：</a:t>
            </a:r>
            <a:r>
              <a:rPr lang="zh-CN" altLang="en-US" sz="2000" b="1">
                <a:latin typeface="宋体" panose="02010600030101010101" pitchFamily="2" charset="-122"/>
              </a:rPr>
              <a:t>液体的密度。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000" b="1" i="1">
                <a:solidFill>
                  <a:srgbClr val="FF0000"/>
                </a:solidFill>
                <a:latin typeface="宋体" panose="02010600030101010101" pitchFamily="2" charset="-122"/>
              </a:rPr>
              <a:t>h</a:t>
            </a:r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</a:rPr>
              <a:t>：</a:t>
            </a:r>
            <a:r>
              <a:rPr lang="zh-CN" altLang="en-US" sz="2000" b="1">
                <a:latin typeface="宋体" panose="02010600030101010101" pitchFamily="2" charset="-122"/>
              </a:rPr>
              <a:t>从自由液面到所求点的竖直距离。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000" b="1">
                <a:latin typeface="宋体" panose="02010600030101010101" pitchFamily="2" charset="-122"/>
              </a:rPr>
              <a:t>液体压强只跟液体密度和深度有关，跟液体质量、重力、受力面积无关。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 Box 2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55650" y="2800350"/>
            <a:ext cx="73453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.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图中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A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、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B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两点受到的压强较大的</a:t>
            </a:r>
            <a:r>
              <a:rPr kumimoji="0" lang="zh-CN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是</a:t>
            </a:r>
            <a:r>
              <a:rPr kumimoji="0" lang="zh-CN" altLang="en-US" sz="20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            </a:t>
            </a:r>
            <a:r>
              <a:rPr kumimoji="0" lang="zh-CN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。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grpSp>
        <p:nvGrpSpPr>
          <p:cNvPr id="22531" name="Group 29"/>
          <p:cNvGrpSpPr/>
          <p:nvPr>
            <p:custDataLst>
              <p:tags r:id="rId2"/>
            </p:custDataLst>
          </p:nvPr>
        </p:nvGrpSpPr>
        <p:grpSpPr>
          <a:xfrm>
            <a:off x="431800" y="892175"/>
            <a:ext cx="2789238" cy="942975"/>
            <a:chOff x="0" y="0"/>
            <a:chExt cx="2231" cy="580"/>
          </a:xfrm>
        </p:grpSpPr>
        <p:pic>
          <p:nvPicPr>
            <p:cNvPr id="22546" name="圆角矩形 1"/>
            <p:cNvPicPr/>
            <p:nvPr>
              <p:custDataLst>
                <p:tags r:id="rId17"/>
              </p:custDataLst>
            </p:nvPr>
          </p:nvPicPr>
          <p:blipFill>
            <a:blip r:embed="rId20"/>
            <a:stretch>
              <a:fillRect/>
            </a:stretch>
          </p:blipFill>
          <p:spPr>
            <a:xfrm>
              <a:off x="0" y="0"/>
              <a:ext cx="2231" cy="58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547" name="Text Box 31"/>
            <p:cNvSpPr txBox="1"/>
            <p:nvPr>
              <p:custDataLst>
                <p:tags r:id="rId18"/>
              </p:custDataLst>
            </p:nvPr>
          </p:nvSpPr>
          <p:spPr>
            <a:xfrm>
              <a:off x="59" y="105"/>
              <a:ext cx="2116" cy="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/>
            <a:p>
              <a:pPr algn="ctr"/>
              <a:r>
                <a:rPr lang="zh-CN" altLang="en-US" sz="3600" b="1">
                  <a:solidFill>
                    <a:srgbClr val="FFFFFF"/>
                  </a:solidFill>
                  <a:latin typeface="宋体" panose="02010600030101010101" pitchFamily="2" charset="-122"/>
                </a:rPr>
                <a:t>练一练</a:t>
              </a:r>
            </a:p>
          </p:txBody>
        </p:sp>
      </p:grpSp>
      <p:sp>
        <p:nvSpPr>
          <p:cNvPr id="121" name="Text Box 2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46125" y="2036763"/>
            <a:ext cx="72104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1.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甲、乙两容器底部受到水的压强较大的</a:t>
            </a:r>
            <a:r>
              <a:rPr kumimoji="0" lang="zh-CN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是</a:t>
            </a:r>
            <a:r>
              <a:rPr kumimoji="0" lang="zh-CN" altLang="en-US" sz="20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      </a:t>
            </a:r>
            <a:r>
              <a:rPr kumimoji="0" lang="zh-CN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。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22" name="Text Box 3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21388" y="2135188"/>
            <a:ext cx="114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甲</a:t>
            </a:r>
          </a:p>
        </p:txBody>
      </p:sp>
      <p:sp>
        <p:nvSpPr>
          <p:cNvPr id="123" name="Text Box 3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73688" y="2790825"/>
            <a:ext cx="1501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一样大</a:t>
            </a:r>
          </a:p>
        </p:txBody>
      </p:sp>
      <p:grpSp>
        <p:nvGrpSpPr>
          <p:cNvPr id="124" name="Group 5"/>
          <p:cNvGrpSpPr/>
          <p:nvPr>
            <p:custDataLst>
              <p:tags r:id="rId6"/>
            </p:custDataLst>
          </p:nvPr>
        </p:nvGrpSpPr>
        <p:grpSpPr>
          <a:xfrm>
            <a:off x="2411413" y="3865563"/>
            <a:ext cx="3403600" cy="2536825"/>
            <a:chOff x="0" y="0"/>
            <a:chExt cx="2144" cy="1170"/>
          </a:xfrm>
        </p:grpSpPr>
        <p:sp>
          <p:nvSpPr>
            <p:cNvPr id="22536" name="Rectangle 23"/>
            <p:cNvSpPr/>
            <p:nvPr>
              <p:custDataLst>
                <p:tags r:id="rId7"/>
              </p:custDataLst>
            </p:nvPr>
          </p:nvSpPr>
          <p:spPr>
            <a:xfrm>
              <a:off x="62" y="288"/>
              <a:ext cx="144" cy="624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rgbClr val="CC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>
                <a:spcBef>
                  <a:spcPct val="50000"/>
                </a:spcBef>
              </a:pPr>
              <a:endParaRPr lang="zh-CN" altLang="en-US" b="1">
                <a:solidFill>
                  <a:srgbClr val="8E163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537" name="Rectangle 24"/>
            <p:cNvSpPr/>
            <p:nvPr>
              <p:custDataLst>
                <p:tags r:id="rId8"/>
              </p:custDataLst>
            </p:nvPr>
          </p:nvSpPr>
          <p:spPr>
            <a:xfrm>
              <a:off x="446" y="384"/>
              <a:ext cx="720" cy="528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rgbClr val="CC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>
                <a:spcBef>
                  <a:spcPct val="50000"/>
                </a:spcBef>
              </a:pPr>
              <a:endParaRPr lang="zh-CN" altLang="en-US" b="1">
                <a:solidFill>
                  <a:srgbClr val="8E163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538" name="Line 25"/>
            <p:cNvSpPr/>
            <p:nvPr>
              <p:custDataLst>
                <p:tags r:id="rId9"/>
              </p:custDataLst>
            </p:nvPr>
          </p:nvSpPr>
          <p:spPr>
            <a:xfrm flipH="1">
              <a:off x="62" y="0"/>
              <a:ext cx="0" cy="91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2539" name="Line 26"/>
            <p:cNvSpPr/>
            <p:nvPr>
              <p:custDataLst>
                <p:tags r:id="rId10"/>
              </p:custDataLst>
            </p:nvPr>
          </p:nvSpPr>
          <p:spPr>
            <a:xfrm>
              <a:off x="69" y="912"/>
              <a:ext cx="144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2540" name="Line 27"/>
            <p:cNvSpPr/>
            <p:nvPr>
              <p:custDataLst>
                <p:tags r:id="rId11"/>
              </p:custDataLst>
            </p:nvPr>
          </p:nvSpPr>
          <p:spPr>
            <a:xfrm flipH="1">
              <a:off x="206" y="0"/>
              <a:ext cx="0" cy="91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2541" name="Line 28"/>
            <p:cNvSpPr/>
            <p:nvPr>
              <p:custDataLst>
                <p:tags r:id="rId12"/>
              </p:custDataLst>
            </p:nvPr>
          </p:nvSpPr>
          <p:spPr>
            <a:xfrm>
              <a:off x="446" y="325"/>
              <a:ext cx="1" cy="587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2542" name="Line 29"/>
            <p:cNvSpPr/>
            <p:nvPr>
              <p:custDataLst>
                <p:tags r:id="rId13"/>
              </p:custDataLst>
            </p:nvPr>
          </p:nvSpPr>
          <p:spPr>
            <a:xfrm>
              <a:off x="453" y="912"/>
              <a:ext cx="720" cy="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2543" name="Line 30"/>
            <p:cNvSpPr/>
            <p:nvPr>
              <p:custDataLst>
                <p:tags r:id="rId14"/>
              </p:custDataLst>
            </p:nvPr>
          </p:nvSpPr>
          <p:spPr>
            <a:xfrm>
              <a:off x="1166" y="325"/>
              <a:ext cx="1" cy="587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2544" name="Text Box 31"/>
            <p:cNvSpPr txBox="1"/>
            <p:nvPr>
              <p:custDataLst>
                <p:tags r:id="rId15"/>
              </p:custDataLst>
            </p:nvPr>
          </p:nvSpPr>
          <p:spPr>
            <a:xfrm>
              <a:off x="0" y="985"/>
              <a:ext cx="2144" cy="18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>
                  <a:latin typeface="楷体_GB2312"/>
                  <a:ea typeface="楷体_GB2312"/>
                </a:rPr>
                <a:t>甲       乙        丙</a:t>
              </a:r>
            </a:p>
          </p:txBody>
        </p:sp>
        <p:pic>
          <p:nvPicPr>
            <p:cNvPr id="22545" name="Picture 34" descr="未标题-1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20958"/>
            <a:stretch>
              <a:fillRect/>
            </a:stretch>
          </p:blipFill>
          <p:spPr>
            <a:xfrm>
              <a:off x="1320" y="143"/>
              <a:ext cx="798" cy="924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  <p:bldP spid="121" grpId="0"/>
      <p:bldP spid="122" grpId="0"/>
      <p:bldP spid="1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w16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80063" y="1250950"/>
            <a:ext cx="2565400" cy="3876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16"/>
          <p:cNvSpPr txBox="1"/>
          <p:nvPr>
            <p:custDataLst>
              <p:tags r:id="rId2"/>
            </p:custDataLst>
          </p:nvPr>
        </p:nvSpPr>
        <p:spPr>
          <a:xfrm>
            <a:off x="755650" y="1063625"/>
            <a:ext cx="4543425" cy="3016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90000"/>
              </a:lnSpc>
            </a:pPr>
            <a:r>
              <a:rPr lang="en-US" altLang="zh-CN" sz="2000">
                <a:latin typeface="宋体" panose="02010600030101010101" pitchFamily="2" charset="-122"/>
              </a:rPr>
              <a:t>3.</a:t>
            </a:r>
            <a:r>
              <a:rPr lang="zh-CN" altLang="en-US" sz="2000">
                <a:latin typeface="宋体" panose="02010600030101010101" pitchFamily="2" charset="-122"/>
              </a:rPr>
              <a:t>如图所示，将竖直放置的试管倾斜，那么随着试管的倾斜，试管中的液体对底面的压强将</a:t>
            </a:r>
            <a:r>
              <a:rPr lang="en-US" altLang="zh-CN" sz="2000">
                <a:latin typeface="宋体" panose="02010600030101010101" pitchFamily="2" charset="-122"/>
              </a:rPr>
              <a:t>(    )</a:t>
            </a:r>
          </a:p>
          <a:p>
            <a:pPr>
              <a:lnSpc>
                <a:spcPct val="190000"/>
              </a:lnSpc>
            </a:pPr>
            <a:r>
              <a:rPr lang="en-US" altLang="zh-CN" sz="2000">
                <a:latin typeface="宋体" panose="02010600030101010101" pitchFamily="2" charset="-122"/>
              </a:rPr>
              <a:t>A.</a:t>
            </a:r>
            <a:r>
              <a:rPr lang="zh-CN" altLang="en-US" sz="2000">
                <a:latin typeface="宋体" panose="02010600030101010101" pitchFamily="2" charset="-122"/>
              </a:rPr>
              <a:t>增大            </a:t>
            </a:r>
            <a:r>
              <a:rPr lang="en-US" altLang="zh-CN" sz="2000">
                <a:latin typeface="宋体" panose="02010600030101010101" pitchFamily="2" charset="-122"/>
              </a:rPr>
              <a:t>B.</a:t>
            </a:r>
            <a:r>
              <a:rPr lang="zh-CN" altLang="en-US" sz="2000">
                <a:latin typeface="宋体" panose="02010600030101010101" pitchFamily="2" charset="-122"/>
              </a:rPr>
              <a:t>减小</a:t>
            </a:r>
          </a:p>
          <a:p>
            <a:pPr>
              <a:lnSpc>
                <a:spcPct val="190000"/>
              </a:lnSpc>
            </a:pPr>
            <a:r>
              <a:rPr lang="en-US" altLang="zh-CN" sz="2000">
                <a:latin typeface="宋体" panose="02010600030101010101" pitchFamily="2" charset="-122"/>
              </a:rPr>
              <a:t>C.</a:t>
            </a:r>
            <a:r>
              <a:rPr lang="zh-CN" altLang="en-US" sz="2000">
                <a:latin typeface="宋体" panose="02010600030101010101" pitchFamily="2" charset="-122"/>
              </a:rPr>
              <a:t>不变            </a:t>
            </a:r>
            <a:r>
              <a:rPr lang="en-US" altLang="zh-CN" sz="2000">
                <a:latin typeface="宋体" panose="02010600030101010101" pitchFamily="2" charset="-122"/>
              </a:rPr>
              <a:t>D.</a:t>
            </a:r>
            <a:r>
              <a:rPr lang="zh-CN" altLang="en-US" sz="2000">
                <a:latin typeface="宋体" panose="02010600030101010101" pitchFamily="2" charset="-122"/>
              </a:rPr>
              <a:t>无法确定</a:t>
            </a:r>
          </a:p>
        </p:txBody>
      </p:sp>
      <p:sp>
        <p:nvSpPr>
          <p:cNvPr id="4" name="Text Box 17"/>
          <p:cNvSpPr txBox="1"/>
          <p:nvPr>
            <p:custDataLst>
              <p:tags r:id="rId3"/>
            </p:custDataLst>
          </p:nvPr>
        </p:nvSpPr>
        <p:spPr>
          <a:xfrm>
            <a:off x="2555875" y="2430463"/>
            <a:ext cx="314325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FF3300"/>
                </a:solidFill>
                <a:latin typeface="楷体_GB2312"/>
                <a:ea typeface="楷体_GB2312"/>
              </a:rPr>
              <a:t>B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95338" y="2527300"/>
            <a:ext cx="41767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（</a:t>
            </a:r>
            <a:r>
              <a:rPr kumimoji="1" lang="en-US" altLang="zh-CN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</a:t>
            </a:r>
            <a:r>
              <a:rPr kumimoji="1" lang="zh-CN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）液体</a:t>
            </a:r>
            <a:r>
              <a: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内部向各个方向都有压强；</a:t>
            </a:r>
          </a:p>
        </p:txBody>
      </p:sp>
      <p:sp>
        <p:nvSpPr>
          <p:cNvPr id="15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77875" y="3259138"/>
            <a:ext cx="71786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（</a:t>
            </a:r>
            <a:r>
              <a:rPr kumimoji="1" lang="en-US" altLang="zh-CN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1" lang="zh-CN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）在相同液体内部，同</a:t>
            </a:r>
            <a:r>
              <a: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一深度</a:t>
            </a:r>
            <a:r>
              <a:rPr kumimoji="1" lang="zh-CN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处各个</a:t>
            </a:r>
            <a:r>
              <a: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方向的压强大小相等；</a:t>
            </a:r>
          </a:p>
        </p:txBody>
      </p:sp>
      <p:sp>
        <p:nvSpPr>
          <p:cNvPr id="16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88988" y="3971925"/>
            <a:ext cx="50180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（</a:t>
            </a:r>
            <a:r>
              <a:rPr kumimoji="1" lang="en-US" altLang="zh-CN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3</a:t>
            </a:r>
            <a:r>
              <a:rPr kumimoji="1" lang="zh-CN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）液体</a:t>
            </a:r>
            <a:r>
              <a: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内部压强</a:t>
            </a:r>
            <a:r>
              <a:rPr kumimoji="1" lang="zh-CN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，深度越深，压强越大；</a:t>
            </a: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17563" y="4592638"/>
            <a:ext cx="7704138" cy="1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（</a:t>
            </a:r>
            <a:r>
              <a:rPr kumimoji="1" lang="en-US" altLang="zh-CN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4</a:t>
            </a:r>
            <a:r>
              <a:rPr kumimoji="1" lang="zh-CN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）液体</a:t>
            </a:r>
            <a:r>
              <a: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内部的压强大小还与液体的密度有关，在不同液体的同一深度处，液体的密度越大，压强越</a:t>
            </a:r>
            <a:r>
              <a:rPr kumimoji="1" lang="zh-CN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大</a:t>
            </a:r>
            <a:r>
              <a: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。</a:t>
            </a:r>
            <a:endParaRPr kumimoji="1" lang="en-US" altLang="zh-CN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>
            <p:custDataLst>
              <p:tags r:id="rId5"/>
            </p:custDataLst>
          </p:nvPr>
        </p:nvSpPr>
        <p:spPr>
          <a:xfrm>
            <a:off x="539750" y="1936750"/>
            <a:ext cx="2663825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000">
                <a:latin typeface="Calibri" panose="020F0502020204030204" pitchFamily="34" charset="0"/>
              </a:rPr>
              <a:t>1.</a:t>
            </a:r>
            <a:r>
              <a:rPr lang="zh-CN" altLang="en-US" sz="2000">
                <a:latin typeface="Calibri" panose="020F0502020204030204" pitchFamily="34" charset="0"/>
              </a:rPr>
              <a:t>液体压强的规律</a:t>
            </a:r>
          </a:p>
        </p:txBody>
      </p:sp>
      <p:sp>
        <p:nvSpPr>
          <p:cNvPr id="19" name="TextBox 18"/>
          <p:cNvSpPr txBox="1"/>
          <p:nvPr>
            <p:custDataLst>
              <p:tags r:id="rId6"/>
            </p:custDataLst>
          </p:nvPr>
        </p:nvSpPr>
        <p:spPr>
          <a:xfrm>
            <a:off x="539750" y="6165850"/>
            <a:ext cx="2663825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000">
                <a:latin typeface="Calibri" panose="020F0502020204030204" pitchFamily="34" charset="0"/>
              </a:rPr>
              <a:t>2.</a:t>
            </a:r>
            <a:r>
              <a:rPr lang="zh-CN" altLang="en-US" sz="2000">
                <a:latin typeface="Calibri" panose="020F0502020204030204" pitchFamily="34" charset="0"/>
              </a:rPr>
              <a:t>液体压强的大小</a:t>
            </a:r>
            <a:r>
              <a:rPr lang="en-US" altLang="zh-CN" sz="2000">
                <a:latin typeface="Calibri" panose="020F0502020204030204" pitchFamily="34" charset="0"/>
              </a:rPr>
              <a:t>:</a:t>
            </a:r>
            <a:endParaRPr lang="zh-CN" altLang="en-US" sz="2000">
              <a:latin typeface="Calibri" panose="020F0502020204030204" pitchFamily="34" charset="0"/>
            </a:endParaRPr>
          </a:p>
        </p:txBody>
      </p:sp>
      <p:sp>
        <p:nvSpPr>
          <p:cNvPr id="20" name="Text Box 5"/>
          <p:cNvSpPr txBox="1"/>
          <p:nvPr>
            <p:custDataLst>
              <p:tags r:id="rId7"/>
            </p:custDataLst>
          </p:nvPr>
        </p:nvSpPr>
        <p:spPr>
          <a:xfrm>
            <a:off x="2859088" y="6030913"/>
            <a:ext cx="1547812" cy="573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zh-CN" sz="2400" i="1">
                <a:latin typeface="宋体" panose="02010600030101010101" pitchFamily="2" charset="-122"/>
              </a:rPr>
              <a:t>p</a:t>
            </a:r>
            <a:r>
              <a:rPr lang="en-US" altLang="zh-CN" sz="2400">
                <a:latin typeface="宋体" panose="02010600030101010101" pitchFamily="2" charset="-122"/>
              </a:rPr>
              <a:t>=</a:t>
            </a:r>
            <a:r>
              <a:rPr lang="en-US" altLang="zh-CN" sz="2400" i="1">
                <a:latin typeface="宋体" panose="02010600030101010101" pitchFamily="2" charset="-122"/>
              </a:rPr>
              <a:t>ρ</a:t>
            </a:r>
            <a:r>
              <a:rPr lang="zh-CN" altLang="en-US" sz="2400" baseline="-25000">
                <a:latin typeface="宋体" panose="02010600030101010101" pitchFamily="2" charset="-122"/>
              </a:rPr>
              <a:t>液</a:t>
            </a:r>
            <a:r>
              <a:rPr lang="en-US" altLang="zh-CN" sz="2400" i="1">
                <a:latin typeface="宋体" panose="02010600030101010101" pitchFamily="2" charset="-122"/>
              </a:rPr>
              <a:t>gh</a:t>
            </a:r>
          </a:p>
        </p:txBody>
      </p:sp>
      <p:grpSp>
        <p:nvGrpSpPr>
          <p:cNvPr id="24585" name="Group 22"/>
          <p:cNvGrpSpPr/>
          <p:nvPr>
            <p:custDataLst>
              <p:tags r:id="rId8"/>
            </p:custDataLst>
          </p:nvPr>
        </p:nvGrpSpPr>
        <p:grpSpPr>
          <a:xfrm>
            <a:off x="431800" y="855663"/>
            <a:ext cx="2789238" cy="942975"/>
            <a:chOff x="0" y="0"/>
            <a:chExt cx="2231" cy="580"/>
          </a:xfrm>
        </p:grpSpPr>
        <p:pic>
          <p:nvPicPr>
            <p:cNvPr id="24586" name="圆角矩形 1"/>
            <p:cNvPicPr/>
            <p:nvPr>
              <p:custDataLst>
                <p:tags r:id="rId9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0" y="0"/>
              <a:ext cx="2231" cy="58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587" name="Text Box 24"/>
            <p:cNvSpPr txBox="1"/>
            <p:nvPr>
              <p:custDataLst>
                <p:tags r:id="rId10"/>
              </p:custDataLst>
            </p:nvPr>
          </p:nvSpPr>
          <p:spPr>
            <a:xfrm>
              <a:off x="59" y="105"/>
              <a:ext cx="2116" cy="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/>
            <a:p>
              <a:pPr algn="ctr"/>
              <a:r>
                <a:rPr lang="zh-CN" altLang="en-US" sz="3600" b="1">
                  <a:solidFill>
                    <a:srgbClr val="FFFFFF"/>
                  </a:solidFill>
                  <a:latin typeface="宋体" panose="02010600030101010101" pitchFamily="2" charset="-122"/>
                </a:rPr>
                <a:t>课堂小结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4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custDataLst>
              <p:tags r:id="rId1"/>
            </p:custDataLst>
          </p:nvPr>
        </p:nvSpPr>
        <p:spPr>
          <a:xfrm>
            <a:off x="4811713" y="3244850"/>
            <a:ext cx="3598863" cy="1014413"/>
          </a:xfrm>
          <a:prstGeom prst="rect">
            <a:avLst/>
          </a:prstGeom>
          <a:ln w="12700">
            <a:miter lim="4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45719" rIns="45719">
            <a:spAutoFit/>
          </a:bodyPr>
          <a:lstStyle>
            <a:lvl1pPr algn="ctr">
              <a:defRPr sz="5400">
                <a:solidFill>
                  <a:srgbClr val="B61C2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sz="6000" b="0" i="0" u="none" strike="noStrike" kern="0" cap="none" spc="0" normalizeH="0" baseline="0" noProof="0">
                <a:ln>
                  <a:noFill/>
                </a:ln>
                <a:solidFill>
                  <a:srgbClr val="007E2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THANKS</a:t>
            </a:r>
          </a:p>
        </p:txBody>
      </p:sp>
      <p:pic>
        <p:nvPicPr>
          <p:cNvPr id="54277" name="New picture"/>
          <p:cNvPicPr/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287000" y="12198350"/>
            <a:ext cx="317500" cy="228600"/>
          </a:xfrm>
          <a:prstGeom prst="cube">
            <a:avLst/>
          </a:prstGeom>
        </p:spPr>
      </p:pic>
      <p:sp>
        <p:nvSpPr>
          <p:cNvPr id="10" name="椭圆 9"/>
          <p:cNvSpPr/>
          <p:nvPr>
            <p:custDataLst>
              <p:tags r:id="rId3"/>
            </p:custDataLst>
          </p:nvPr>
        </p:nvSpPr>
        <p:spPr>
          <a:xfrm>
            <a:off x="1011238" y="1543050"/>
            <a:ext cx="3313113" cy="33131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charset="-122"/>
              <a:cs typeface="Arial"/>
            </a:endParaRPr>
          </a:p>
        </p:txBody>
      </p:sp>
      <p:pic>
        <p:nvPicPr>
          <p:cNvPr id="34822" name="图片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116013" y="1644650"/>
            <a:ext cx="2646362" cy="3108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78" name="New picture"/>
          <p:cNvPicPr/>
          <p:nvPr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2230100" y="12534900"/>
            <a:ext cx="342900" cy="241300"/>
          </a:xfrm>
          <a:prstGeom prst="cube">
            <a:avLst/>
          </a:prstGeom>
        </p:spPr>
      </p:pic>
    </p:spTree>
  </p:cSld>
  <p:clrMapOvr>
    <a:masterClrMapping/>
  </p:clrMapOvr>
  <p:transition spd="slow" advClick="0" advTm="2000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4"/>
          <p:cNvSpPr/>
          <p:nvPr>
            <p:custDataLst>
              <p:tags r:id="rId1"/>
            </p:custDataLst>
          </p:nvPr>
        </p:nvSpPr>
        <p:spPr>
          <a:xfrm>
            <a:off x="468313" y="889000"/>
            <a:ext cx="3068637" cy="584200"/>
          </a:xfrm>
          <a:prstGeom prst="rect">
            <a:avLst/>
          </a:prstGeom>
          <a:gradFill rotWithShape="1">
            <a:gsLst>
              <a:gs pos="0">
                <a:srgbClr val="2C5D98">
                  <a:alpha val="100000"/>
                </a:srgbClr>
              </a:gs>
              <a:gs pos="80000">
                <a:srgbClr val="3C7BC7">
                  <a:alpha val="100000"/>
                </a:srgbClr>
              </a:gs>
              <a:gs pos="100000">
                <a:srgbClr val="3A7CCB">
                  <a:alpha val="100000"/>
                </a:srgbClr>
              </a:gs>
            </a:gsLst>
            <a:lin ang="5400000"/>
          </a:gradFill>
          <a:ln w="9525" cap="flat" cmpd="sng">
            <a:solidFill>
              <a:srgbClr val="4A7EBB"/>
            </a:solidFill>
            <a:prstDash val="solid"/>
            <a:miter/>
            <a:headEnd type="none" w="med" len="med"/>
            <a:tailEnd type="none" w="med" len="med"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FFFF"/>
                </a:solidFill>
                <a:latin typeface="Calibri" panose="020F0502020204030204" pitchFamily="34" charset="0"/>
              </a:rPr>
              <a:t>一、液体的压强</a:t>
            </a:r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755650" y="1936750"/>
            <a:ext cx="36004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2400" kern="1200" cap="none" spc="0" normalizeH="0" baseline="0" noProof="0">
                <a:latin typeface="+mn-ea"/>
                <a:ea typeface="+mn-ea"/>
                <a:cs typeface="+mn-cs"/>
              </a:rPr>
              <a:t>1.</a:t>
            </a:r>
            <a:r>
              <a:rPr kumimoji="0" lang="zh-CN" altLang="en-US" sz="2400" kern="1200" cap="none" spc="0" normalizeH="0" baseline="0" noProof="0">
                <a:latin typeface="+mn-ea"/>
                <a:ea typeface="+mn-ea"/>
                <a:cs typeface="+mn-cs"/>
              </a:rPr>
              <a:t>体验液体压强的存在</a:t>
            </a:r>
          </a:p>
        </p:txBody>
      </p:sp>
      <p:pic>
        <p:nvPicPr>
          <p:cNvPr id="4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lum contrast="18000"/>
          </a:blip>
          <a:stretch>
            <a:fillRect/>
          </a:stretch>
        </p:blipFill>
        <p:spPr>
          <a:xfrm>
            <a:off x="3636963" y="2724150"/>
            <a:ext cx="1833562" cy="4078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000125" y="2724150"/>
            <a:ext cx="1771650" cy="4078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 Box 1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011863" y="3013075"/>
            <a:ext cx="2592388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（</a:t>
            </a:r>
            <a:r>
              <a:rPr kumimoji="0" lang="en-US" altLang="zh-CN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</a:t>
            </a:r>
            <a:r>
              <a:rPr kumimoji="0" lang="zh-CN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）液体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由于受到地球的重力作用，对盛它的容器底部有</a:t>
            </a:r>
            <a:r>
              <a:rPr kumimoji="0" lang="zh-CN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压强。</a:t>
            </a: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lum contrast="42000"/>
          </a:blip>
          <a:stretch>
            <a:fillRect/>
          </a:stretch>
        </p:blipFill>
        <p:spPr>
          <a:xfrm>
            <a:off x="4932363" y="1042988"/>
            <a:ext cx="2519362" cy="4541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00113" y="1042988"/>
            <a:ext cx="3070225" cy="45418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11"/>
          <p:cNvSpPr txBox="1"/>
          <p:nvPr>
            <p:custDataLst>
              <p:tags r:id="rId3"/>
            </p:custDataLst>
          </p:nvPr>
        </p:nvSpPr>
        <p:spPr>
          <a:xfrm>
            <a:off x="1046163" y="5900738"/>
            <a:ext cx="6765925" cy="554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>
                <a:latin typeface="宋体" panose="02010600030101010101" pitchFamily="2" charset="-122"/>
              </a:rPr>
              <a:t>（</a:t>
            </a:r>
            <a:r>
              <a:rPr lang="en-US" altLang="zh-CN" sz="2000">
                <a:latin typeface="宋体" panose="02010600030101010101" pitchFamily="2" charset="-122"/>
              </a:rPr>
              <a:t>2</a:t>
            </a:r>
            <a:r>
              <a:rPr lang="zh-CN" altLang="en-US" sz="2000">
                <a:latin typeface="宋体" panose="02010600030101010101" pitchFamily="2" charset="-122"/>
              </a:rPr>
              <a:t>）液体由于具有流动性，对盛它的容器侧壁也有压强。</a:t>
            </a:r>
            <a:endParaRPr lang="en-US" altLang="zh-CN" sz="2000">
              <a:latin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/>
          <p:nvPr>
            <p:custDataLst>
              <p:tags r:id="rId1"/>
            </p:custDataLst>
          </p:nvPr>
        </p:nvSpPr>
        <p:spPr>
          <a:xfrm>
            <a:off x="5172075" y="2503488"/>
            <a:ext cx="2747963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>
                <a:latin typeface="宋体" panose="02010600030101010101" pitchFamily="2" charset="-122"/>
              </a:rPr>
              <a:t>（</a:t>
            </a:r>
            <a:r>
              <a:rPr lang="en-US" altLang="zh-CN" sz="2000">
                <a:latin typeface="宋体" panose="02010600030101010101" pitchFamily="2" charset="-122"/>
              </a:rPr>
              <a:t>3</a:t>
            </a:r>
            <a:r>
              <a:rPr lang="zh-CN" altLang="en-US" sz="2000">
                <a:latin typeface="宋体" panose="02010600030101010101" pitchFamily="2" charset="-122"/>
              </a:rPr>
              <a:t>）液体内部向各个方向都有压强。</a:t>
            </a:r>
            <a:endParaRPr lang="en-US" altLang="zh-CN" sz="2000">
              <a:latin typeface="宋体" panose="02010600030101010101" pitchFamily="2" charset="-122"/>
            </a:endParaRPr>
          </a:p>
        </p:txBody>
      </p:sp>
      <p:pic>
        <p:nvPicPr>
          <p:cNvPr id="12291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331913" y="1535113"/>
            <a:ext cx="2947987" cy="5146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4754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为什么液体对容器底有压强？</a:t>
            </a:r>
          </a:p>
        </p:txBody>
      </p:sp>
      <p:sp>
        <p:nvSpPr>
          <p:cNvPr id="74755" name="Rectangle 3"/>
          <p:cNvSpPr/>
          <p:nvPr>
            <p:custDataLst>
              <p:tags r:id="rId3"/>
            </p:custDataLst>
          </p:nvPr>
        </p:nvSpPr>
        <p:spPr>
          <a:xfrm>
            <a:off x="760413" y="3752850"/>
            <a:ext cx="4389437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2400" b="1">
                <a:solidFill>
                  <a:srgbClr val="0000FF"/>
                </a:solidFill>
                <a:latin typeface="Calibri" panose="020F0502020204030204" pitchFamily="34" charset="0"/>
              </a:rPr>
              <a:t>为什么液体对容器壁有压强？</a:t>
            </a:r>
          </a:p>
        </p:txBody>
      </p:sp>
      <p:sp>
        <p:nvSpPr>
          <p:cNvPr id="74757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01700" y="2973388"/>
            <a:ext cx="41021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en-US" altLang="zh-CN" sz="2400" b="1" kern="1200" cap="none" spc="0" normalizeH="0" baseline="0" noProof="0">
                <a:solidFill>
                  <a:srgbClr val="FF0000"/>
                </a:solidFill>
                <a:latin typeface="+mn-ea"/>
                <a:ea typeface="+mn-ea"/>
                <a:cs typeface="+mn-cs"/>
              </a:rPr>
              <a:t> </a:t>
            </a:r>
            <a:r>
              <a:rPr kumimoji="0" lang="zh-CN" altLang="en-US" sz="2400" b="1" kern="1200" cap="none" spc="0" normalizeH="0" baseline="0" noProof="0">
                <a:solidFill>
                  <a:srgbClr val="FF0000"/>
                </a:solidFill>
                <a:latin typeface="+mn-ea"/>
                <a:ea typeface="+mn-ea"/>
                <a:cs typeface="+mn-cs"/>
              </a:rPr>
              <a:t>因为液体受到重力</a:t>
            </a:r>
          </a:p>
        </p:txBody>
      </p:sp>
      <p:sp>
        <p:nvSpPr>
          <p:cNvPr id="74758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2813" y="4533900"/>
            <a:ext cx="42370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en-US" altLang="zh-CN" sz="2400" b="1" kern="1200" cap="none" spc="0" normalizeH="0" baseline="0" noProof="0">
                <a:solidFill>
                  <a:srgbClr val="FF0000"/>
                </a:solidFill>
                <a:latin typeface="+mn-ea"/>
                <a:ea typeface="+mn-ea"/>
                <a:cs typeface="+mn-cs"/>
              </a:rPr>
              <a:t> </a:t>
            </a:r>
            <a:r>
              <a:rPr kumimoji="0" lang="zh-CN" altLang="en-US" sz="2400" b="1" kern="1200" cap="none" spc="0" normalizeH="0" baseline="0" noProof="0">
                <a:solidFill>
                  <a:srgbClr val="FF0000"/>
                </a:solidFill>
                <a:latin typeface="+mn-ea"/>
                <a:ea typeface="+mn-ea"/>
                <a:cs typeface="+mn-cs"/>
              </a:rPr>
              <a:t>因为液体具有流动性</a:t>
            </a:r>
          </a:p>
        </p:txBody>
      </p:sp>
      <p:sp>
        <p:nvSpPr>
          <p:cNvPr id="74759" name="Rectangle 7"/>
          <p:cNvSpPr>
            <a:spLocks noRot="1" noChangeArrowheads="1"/>
          </p:cNvSpPr>
          <p:nvPr>
            <p:custDataLst>
              <p:tags r:id="rId6"/>
            </p:custDataLst>
          </p:nvPr>
        </p:nvSpPr>
        <p:spPr bwMode="auto">
          <a:xfrm>
            <a:off x="741363" y="5295900"/>
            <a:ext cx="7286625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液体压强产生的原因：</a:t>
            </a:r>
            <a:r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液体受重力作用，且能流动。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grpSp>
        <p:nvGrpSpPr>
          <p:cNvPr id="13319" name="Group 29"/>
          <p:cNvGrpSpPr/>
          <p:nvPr>
            <p:custDataLst>
              <p:tags r:id="rId7"/>
            </p:custDataLst>
          </p:nvPr>
        </p:nvGrpSpPr>
        <p:grpSpPr>
          <a:xfrm>
            <a:off x="431800" y="892175"/>
            <a:ext cx="2789238" cy="942975"/>
            <a:chOff x="0" y="0"/>
            <a:chExt cx="2231" cy="580"/>
          </a:xfrm>
        </p:grpSpPr>
        <p:pic>
          <p:nvPicPr>
            <p:cNvPr id="13320" name="圆角矩形 1"/>
            <p:cNvPicPr/>
            <p:nvPr>
              <p:custDataLst>
                <p:tags r:id="rId8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0" y="0"/>
              <a:ext cx="2231" cy="58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21" name="Text Box 31"/>
            <p:cNvSpPr txBox="1"/>
            <p:nvPr>
              <p:custDataLst>
                <p:tags r:id="rId9"/>
              </p:custDataLst>
            </p:nvPr>
          </p:nvSpPr>
          <p:spPr>
            <a:xfrm>
              <a:off x="59" y="105"/>
              <a:ext cx="2116" cy="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/>
            <a:p>
              <a:pPr algn="ctr"/>
              <a:r>
                <a:rPr lang="zh-CN" altLang="en-US" sz="3600" b="1">
                  <a:solidFill>
                    <a:srgbClr val="FFFFFF"/>
                  </a:solidFill>
                  <a:latin typeface="宋体" panose="02010600030101010101" pitchFamily="2" charset="-122"/>
                </a:rPr>
                <a:t>想一想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  <p:bldP spid="74755" grpId="0"/>
      <p:bldP spid="74757" grpId="0"/>
      <p:bldP spid="747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22338" y="1839913"/>
            <a:ext cx="23764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（</a:t>
            </a:r>
            <a:r>
              <a:rPr kumimoji="1" lang="en-US" altLang="zh-CN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</a:t>
            </a:r>
            <a:r>
              <a:rPr kumimoji="1" lang="zh-CN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）探究</a:t>
            </a:r>
            <a:r>
              <a:rPr kumimoji="1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目的</a:t>
            </a:r>
            <a:r>
              <a:rPr kumimoji="1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:</a:t>
            </a:r>
            <a:endParaRPr kumimoji="1" lang="en-US" altLang="zh-CN" sz="20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19250" y="2527300"/>
            <a:ext cx="41767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探究影响液体内部</a:t>
            </a:r>
            <a:r>
              <a:rPr kumimoji="1" lang="zh-CN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压强的因素。</a:t>
            </a:r>
            <a:endParaRPr kumimoji="1" lang="en-US" altLang="zh-CN" sz="20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71550" y="3411538"/>
            <a:ext cx="23764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（</a:t>
            </a:r>
            <a:r>
              <a:rPr kumimoji="1" lang="en-US" altLang="zh-CN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1" lang="zh-CN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）猜想</a:t>
            </a:r>
            <a:r>
              <a:rPr kumimoji="1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假设</a:t>
            </a:r>
            <a:r>
              <a:rPr kumimoji="1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:</a:t>
            </a:r>
            <a:endParaRPr kumimoji="1" lang="en-US" altLang="zh-CN" sz="20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19250" y="4100513"/>
            <a:ext cx="6769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液体</a:t>
            </a:r>
            <a:r>
              <a:rPr kumimoji="1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内部的压强可能与深度、方向、液体的密度等</a:t>
            </a:r>
            <a:r>
              <a:rPr kumimoji="1" lang="zh-CN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有关。</a:t>
            </a:r>
            <a:endParaRPr kumimoji="1" lang="en-US" altLang="zh-CN" sz="20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020763" y="5084763"/>
            <a:ext cx="23764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（</a:t>
            </a:r>
            <a:r>
              <a:rPr kumimoji="1" lang="en-US" altLang="zh-CN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3</a:t>
            </a:r>
            <a:r>
              <a:rPr kumimoji="1" lang="zh-CN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）器材</a:t>
            </a:r>
            <a:r>
              <a:rPr kumimoji="1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选择</a:t>
            </a:r>
            <a:r>
              <a:rPr kumimoji="1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:</a:t>
            </a:r>
            <a:endParaRPr kumimoji="1" lang="en-US" altLang="zh-CN" sz="20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690688" y="5770563"/>
            <a:ext cx="53292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压强计</a:t>
            </a:r>
            <a:r>
              <a:rPr kumimoji="1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、烧杯、水、浓盐水、刻度尺</a:t>
            </a:r>
            <a:r>
              <a:rPr kumimoji="1" lang="zh-CN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等。</a:t>
            </a:r>
            <a:endParaRPr kumimoji="1" lang="en-US" altLang="zh-CN" sz="20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1" name="Text Box 11"/>
          <p:cNvSpPr txBox="1"/>
          <p:nvPr>
            <p:custDataLst>
              <p:tags r:id="rId9"/>
            </p:custDataLst>
          </p:nvPr>
        </p:nvSpPr>
        <p:spPr>
          <a:xfrm>
            <a:off x="611188" y="955675"/>
            <a:ext cx="4608512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400">
                <a:latin typeface="宋体" panose="02010600030101010101" pitchFamily="2" charset="-122"/>
              </a:rPr>
              <a:t>2.</a:t>
            </a:r>
            <a:r>
              <a:rPr lang="zh-CN" altLang="en-US" sz="2400">
                <a:latin typeface="宋体" panose="02010600030101010101" pitchFamily="2" charset="-122"/>
              </a:rPr>
              <a:t>探究影响液体内部压强的因素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Text 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8313" y="803275"/>
            <a:ext cx="23764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（</a:t>
            </a:r>
            <a:r>
              <a:rPr kumimoji="1" lang="en-US" altLang="zh-CN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4</a:t>
            </a:r>
            <a:r>
              <a:rPr kumimoji="1" lang="zh-CN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）探究</a:t>
            </a:r>
            <a:r>
              <a:rPr kumimoji="1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步骤</a:t>
            </a:r>
            <a:r>
              <a:rPr kumimoji="1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:</a:t>
            </a:r>
            <a:endParaRPr kumimoji="1" lang="en-US" altLang="zh-CN" sz="20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00113" y="1589088"/>
            <a:ext cx="47513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①探究</a:t>
            </a:r>
            <a:r>
              <a:rPr kumimoji="1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液体内部压强大小与深度的关系</a:t>
            </a:r>
          </a:p>
        </p:txBody>
      </p:sp>
      <p:sp>
        <p:nvSpPr>
          <p:cNvPr id="6" name="Text Box 1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00113" y="2178050"/>
            <a:ext cx="47513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②探究</a:t>
            </a:r>
            <a:r>
              <a:rPr kumimoji="1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液体内部压强大小与方向的关系</a:t>
            </a:r>
          </a:p>
        </p:txBody>
      </p:sp>
      <p:sp>
        <p:nvSpPr>
          <p:cNvPr id="7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00113" y="2767013"/>
            <a:ext cx="56165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③探究</a:t>
            </a:r>
            <a:r>
              <a:rPr kumimoji="1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液体内部压强大小与液体密度的关系</a:t>
            </a:r>
          </a:p>
        </p:txBody>
      </p:sp>
      <p:pic>
        <p:nvPicPr>
          <p:cNvPr id="15366" name="Picture 1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476375" y="3579813"/>
            <a:ext cx="1790700" cy="3009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7" name="Picture 1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276600" y="3579813"/>
            <a:ext cx="1665288" cy="2913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8" name="Picture 1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5005388" y="3579813"/>
            <a:ext cx="1657350" cy="28495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Text 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08000" y="1150938"/>
            <a:ext cx="23764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（</a:t>
            </a:r>
            <a:r>
              <a:rPr kumimoji="1" lang="en-US" altLang="zh-CN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5</a:t>
            </a:r>
            <a:r>
              <a:rPr kumimoji="1" lang="zh-CN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）探究</a:t>
            </a:r>
            <a:r>
              <a:rPr kumimoji="1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结论</a:t>
            </a:r>
            <a:r>
              <a:rPr kumimoji="1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:</a:t>
            </a:r>
            <a:endParaRPr kumimoji="1" lang="en-US" altLang="zh-CN" sz="20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95338" y="2036763"/>
            <a:ext cx="41767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①液体</a:t>
            </a:r>
            <a:r>
              <a:rPr kumimoji="1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内部向各个方向都有压强；</a:t>
            </a:r>
          </a:p>
        </p:txBody>
      </p:sp>
      <p:sp>
        <p:nvSpPr>
          <p:cNvPr id="6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77875" y="2722563"/>
            <a:ext cx="66849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②在相同液体内部，同</a:t>
            </a:r>
            <a:r>
              <a:rPr kumimoji="1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一深度</a:t>
            </a:r>
            <a:r>
              <a:rPr kumimoji="1" lang="zh-CN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处各个</a:t>
            </a:r>
            <a:r>
              <a:rPr kumimoji="1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方向的压强大小相等；</a:t>
            </a:r>
          </a:p>
        </p:txBody>
      </p:sp>
      <p:sp>
        <p:nvSpPr>
          <p:cNvPr id="7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88988" y="3482975"/>
            <a:ext cx="50180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③液体</a:t>
            </a:r>
            <a:r>
              <a:rPr kumimoji="1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内部压强</a:t>
            </a:r>
            <a:r>
              <a:rPr kumimoji="1" lang="zh-CN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，深度越深，压强越大；</a:t>
            </a:r>
            <a:endParaRPr kumimoji="1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17563" y="4200525"/>
            <a:ext cx="7704138" cy="1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④液体</a:t>
            </a:r>
            <a:r>
              <a:rPr kumimoji="1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内部的压强大小还与液体的密度有关，在不同液体的同一深度处，液体的密度越大，压强越</a:t>
            </a:r>
            <a:r>
              <a:rPr kumimoji="1" lang="zh-CN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大</a:t>
            </a:r>
            <a:r>
              <a:rPr kumimoji="1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。</a:t>
            </a:r>
            <a:endParaRPr kumimoji="1" lang="en-US" altLang="zh-CN" sz="20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6"/>
          <p:cNvSpPr/>
          <p:nvPr>
            <p:custDataLst>
              <p:tags r:id="rId1"/>
            </p:custDataLst>
          </p:nvPr>
        </p:nvSpPr>
        <p:spPr>
          <a:xfrm>
            <a:off x="900113" y="2354263"/>
            <a:ext cx="7058025" cy="19399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latin typeface="Calibri" panose="020F0502020204030204" pitchFamily="34" charset="0"/>
              </a:rPr>
              <a:t>帕斯卡在</a:t>
            </a:r>
            <a:r>
              <a:rPr lang="en-US" altLang="zh-CN" sz="2000">
                <a:latin typeface="Calibri" panose="020F0502020204030204" pitchFamily="34" charset="0"/>
              </a:rPr>
              <a:t>1648</a:t>
            </a:r>
            <a:r>
              <a:rPr lang="zh-CN" altLang="en-US" sz="2000">
                <a:latin typeface="Calibri" panose="020F0502020204030204" pitchFamily="34" charset="0"/>
              </a:rPr>
              <a:t>年曾经做了一个著名的实验：他用一个密闭的装满水的木桶，在桶盖插入一根细长的管子，从楼房的阳台上向细管里灌水。结果只灌了几杯水，竟把桶压裂了，桶里的水从裂缝中流出来。你能解释这个现象吗？</a:t>
            </a:r>
          </a:p>
        </p:txBody>
      </p:sp>
      <p:sp>
        <p:nvSpPr>
          <p:cNvPr id="14346" name="Text Box 10"/>
          <p:cNvSpPr txBox="1"/>
          <p:nvPr>
            <p:custDataLst>
              <p:tags r:id="rId2"/>
            </p:custDataLst>
          </p:nvPr>
        </p:nvSpPr>
        <p:spPr>
          <a:xfrm>
            <a:off x="647700" y="4760913"/>
            <a:ext cx="1222375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>
                <a:solidFill>
                  <a:srgbClr val="FF0066"/>
                </a:solidFill>
                <a:latin typeface="Calibri" panose="020F0502020204030204" pitchFamily="34" charset="0"/>
              </a:rPr>
              <a:t> </a:t>
            </a:r>
            <a:r>
              <a:rPr lang="zh-CN" altLang="en-US" sz="2000" b="1">
                <a:solidFill>
                  <a:srgbClr val="FF0066"/>
                </a:solidFill>
                <a:latin typeface="Calibri" panose="020F0502020204030204" pitchFamily="34" charset="0"/>
              </a:rPr>
              <a:t>注意：</a:t>
            </a:r>
          </a:p>
        </p:txBody>
      </p:sp>
      <p:sp>
        <p:nvSpPr>
          <p:cNvPr id="14348" name="Text Box 12"/>
          <p:cNvSpPr txBox="1"/>
          <p:nvPr>
            <p:custDataLst>
              <p:tags r:id="rId3"/>
            </p:custDataLst>
          </p:nvPr>
        </p:nvSpPr>
        <p:spPr>
          <a:xfrm>
            <a:off x="827088" y="5519738"/>
            <a:ext cx="7489825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rgbClr val="FF0066"/>
                </a:solidFill>
                <a:latin typeface="Calibri" panose="020F0502020204030204" pitchFamily="34" charset="0"/>
              </a:rPr>
              <a:t>液体压强的大小只与液体的深度和密度有关，与液体的重力大小无关。</a:t>
            </a:r>
          </a:p>
        </p:txBody>
      </p:sp>
      <p:grpSp>
        <p:nvGrpSpPr>
          <p:cNvPr id="17413" name="Group 29"/>
          <p:cNvGrpSpPr/>
          <p:nvPr>
            <p:custDataLst>
              <p:tags r:id="rId4"/>
            </p:custDataLst>
          </p:nvPr>
        </p:nvGrpSpPr>
        <p:grpSpPr>
          <a:xfrm>
            <a:off x="431800" y="892175"/>
            <a:ext cx="2789238" cy="942975"/>
            <a:chOff x="0" y="0"/>
            <a:chExt cx="2231" cy="580"/>
          </a:xfrm>
        </p:grpSpPr>
        <p:pic>
          <p:nvPicPr>
            <p:cNvPr id="17414" name="圆角矩形 1"/>
            <p:cNvPicPr/>
            <p:nvPr>
              <p:custDataLst>
                <p:tags r:id="rId5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0" y="0"/>
              <a:ext cx="2231" cy="58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415" name="Text Box 31"/>
            <p:cNvSpPr txBox="1"/>
            <p:nvPr>
              <p:custDataLst>
                <p:tags r:id="rId6"/>
              </p:custDataLst>
            </p:nvPr>
          </p:nvSpPr>
          <p:spPr>
            <a:xfrm>
              <a:off x="59" y="105"/>
              <a:ext cx="2116" cy="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/>
            <a:p>
              <a:pPr algn="ctr"/>
              <a:r>
                <a:rPr lang="zh-CN" altLang="en-US" sz="3600" b="1">
                  <a:solidFill>
                    <a:srgbClr val="FFFFFF"/>
                  </a:solidFill>
                  <a:latin typeface="宋体" panose="02010600030101010101" pitchFamily="2" charset="-122"/>
                </a:rPr>
                <a:t>小资料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  <p:bldP spid="14346" grpId="0"/>
      <p:bldP spid="1434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6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7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8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9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6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8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9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6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3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7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8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9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7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5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8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7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8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9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4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5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7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9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9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4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5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6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8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9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3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4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7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8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9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3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4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6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7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8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9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3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6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3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4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6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7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8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9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4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3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4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5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6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7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8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9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9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9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8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9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6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8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9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3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主题1">
  <a:themeElements>
    <a:clrScheme name="自定义 281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CBAC4"/>
      </a:accent1>
      <a:accent2>
        <a:srgbClr val="DD4659"/>
      </a:accent2>
      <a:accent3>
        <a:srgbClr val="EDBE49"/>
      </a:accent3>
      <a:accent4>
        <a:srgbClr val="3CBAC4"/>
      </a:accent4>
      <a:accent5>
        <a:srgbClr val="DD4659"/>
      </a:accent5>
      <a:accent6>
        <a:srgbClr val="EDBE49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1145</Words>
  <Application>Microsoft Office PowerPoint</Application>
  <PresentationFormat>自定义</PresentationFormat>
  <Paragraphs>79</Paragraphs>
  <Slides>17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19" baseType="lpstr">
      <vt:lpstr>自定义设计方案</vt:lpstr>
      <vt:lpstr>主题1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rbm.xkw.com</dc:creator>
  <cp:lastModifiedBy>User</cp:lastModifiedBy>
  <cp:revision>2</cp:revision>
  <cp:lastPrinted>2021-04-15T11:28:21Z</cp:lastPrinted>
  <dcterms:created xsi:type="dcterms:W3CDTF">2021-04-15T11:28:21Z</dcterms:created>
  <dcterms:modified xsi:type="dcterms:W3CDTF">2021-05-03T01:38:28Z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