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3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4.xml" ContentType="application/vnd.openxmlformats-officedocument.them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21"/>
  </p:notesMasterIdLst>
  <p:handoutMasterIdLst>
    <p:handoutMasterId r:id="rId22"/>
  </p:handoutMasterIdLst>
  <p:sldIdLst>
    <p:sldId id="340" r:id="rId3"/>
    <p:sldId id="303" r:id="rId4"/>
    <p:sldId id="304" r:id="rId5"/>
    <p:sldId id="305" r:id="rId6"/>
    <p:sldId id="306" r:id="rId7"/>
    <p:sldId id="307" r:id="rId8"/>
    <p:sldId id="309" r:id="rId9"/>
    <p:sldId id="311" r:id="rId10"/>
    <p:sldId id="312" r:id="rId11"/>
    <p:sldId id="313" r:id="rId12"/>
    <p:sldId id="316" r:id="rId13"/>
    <p:sldId id="314" r:id="rId14"/>
    <p:sldId id="318" r:id="rId15"/>
    <p:sldId id="317" r:id="rId16"/>
    <p:sldId id="320" r:id="rId17"/>
    <p:sldId id="321" r:id="rId18"/>
    <p:sldId id="319" r:id="rId19"/>
    <p:sldId id="341" r:id="rId20"/>
  </p:sldIdLst>
  <p:sldSz cx="9144000" cy="7021513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794" y="-96"/>
      </p:cViewPr>
      <p:guideLst>
        <p:guide orient="horz" pos="2224"/>
        <p:guide pos="29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heme" Target="../theme/theme4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7FD38D-EB96-46DF-991A-67230A7C42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316509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heme" Target="../theme/theme3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009B82E-D997-4021-8686-E34EE57B399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1196975" y="685800"/>
            <a:ext cx="4464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3230177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AAF755C-A27E-4778-B0D7-AF244695E87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1"/>
            </p:custDataLst>
          </p:nvPr>
        </p:nvSpPr>
        <p:spPr>
          <a:xfrm>
            <a:off x="685800" y="156041"/>
            <a:ext cx="7696200" cy="54614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1371600" y="6397667"/>
            <a:ext cx="19050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556000" y="6397667"/>
            <a:ext cx="28956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718300" y="6397667"/>
            <a:ext cx="19050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DD150-5DBE-4BDB-BCD4-4747AAC7606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7200" y="6508197"/>
            <a:ext cx="2133600" cy="3738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46A53-A1F1-48F7-81AC-260C619C4F88}" type="datetimeFigureOut">
              <a:rPr lang="zh-CN" altLang="en-US" smtClean="0"/>
              <a:t>2021/5/3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124200" y="6508197"/>
            <a:ext cx="2895600" cy="3738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553200" y="6508197"/>
            <a:ext cx="2133600" cy="37384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E86B6F-1E9F-41BC-999A-89965F5028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AAF755C-A27E-4778-B0D7-AF244695E87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1371600" y="3978857"/>
            <a:ext cx="6400800" cy="17943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AAF755C-A27E-4778-B0D7-AF244695E87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A98C99D-8E74-4537-88B0-EECF9994FE54}" type="datetimeFigureOut">
              <a:rPr lang="zh-CN" altLang="en-US" smtClean="0"/>
              <a:t>2021/5/3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C076540D-FCF9-4008-BDE7-411655F7C7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3883884" y="2059592"/>
            <a:ext cx="3448050" cy="3489784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ll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2000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prism isInverted="1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21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20.xml"/><Relationship Id="rId10" Type="http://schemas.openxmlformats.org/officeDocument/2006/relationships/tags" Target="../tags/tag1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Relationship Id="rId14" Type="http://schemas.openxmlformats.org/officeDocument/2006/relationships/tags" Target="../tags/tag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457200" y="6507163"/>
            <a:ext cx="2133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AAF755C-A27E-4778-B0D7-AF244695E87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3124200" y="6507163"/>
            <a:ext cx="2895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6553200" y="6507163"/>
            <a:ext cx="2133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0"/>
            </p:custDataLst>
          </p:nvPr>
        </p:nvSpPr>
        <p:spPr>
          <a:xfrm>
            <a:off x="628650" y="6508197"/>
            <a:ext cx="20574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AAF755C-A27E-4778-B0D7-AF244695E87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1"/>
            </p:custDataLst>
          </p:nvPr>
        </p:nvSpPr>
        <p:spPr>
          <a:xfrm>
            <a:off x="3028950" y="6508197"/>
            <a:ext cx="30861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2"/>
            </p:custDataLst>
          </p:nvPr>
        </p:nvSpPr>
        <p:spPr>
          <a:xfrm>
            <a:off x="6457950" y="6508197"/>
            <a:ext cx="20574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  <p:grpSp>
        <p:nvGrpSpPr>
          <p:cNvPr id="7" name="组合 6"/>
          <p:cNvGrpSpPr/>
          <p:nvPr>
            <p:custDataLst>
              <p:tags r:id="rId13"/>
            </p:custDataLst>
          </p:nvPr>
        </p:nvGrpSpPr>
        <p:grpSpPr>
          <a:xfrm>
            <a:off x="7806520" y="85888"/>
            <a:ext cx="1253012" cy="605191"/>
            <a:chOff x="468128" y="370735"/>
            <a:chExt cx="1135204" cy="341359"/>
          </a:xfrm>
        </p:grpSpPr>
        <p:pic>
          <p:nvPicPr>
            <p:cNvPr id="8" name="图片 7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19"/>
            <a:stretch>
              <a:fillRect/>
            </a:stretch>
          </p:blipFill>
          <p:spPr bwMode="auto">
            <a:xfrm>
              <a:off x="749670" y="370735"/>
              <a:ext cx="490406" cy="1774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9" name="图片 8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0"/>
            <a:stretch>
              <a:fillRect/>
            </a:stretch>
          </p:blipFill>
          <p:spPr bwMode="auto">
            <a:xfrm>
              <a:off x="468128" y="558194"/>
              <a:ext cx="1135204" cy="1539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10" name="组合 9"/>
          <p:cNvGrpSpPr/>
          <p:nvPr>
            <p:custDataLst>
              <p:tags r:id="rId14"/>
            </p:custDataLst>
          </p:nvPr>
        </p:nvGrpSpPr>
        <p:grpSpPr>
          <a:xfrm>
            <a:off x="7806520" y="85888"/>
            <a:ext cx="1253012" cy="605191"/>
            <a:chOff x="468128" y="370735"/>
            <a:chExt cx="1135204" cy="341359"/>
          </a:xfrm>
        </p:grpSpPr>
        <p:pic>
          <p:nvPicPr>
            <p:cNvPr id="11" name="图片 10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9"/>
            <a:stretch>
              <a:fillRect/>
            </a:stretch>
          </p:blipFill>
          <p:spPr bwMode="auto">
            <a:xfrm>
              <a:off x="749670" y="370735"/>
              <a:ext cx="490406" cy="1774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0"/>
            <a:stretch>
              <a:fillRect/>
            </a:stretch>
          </p:blipFill>
          <p:spPr bwMode="auto">
            <a:xfrm>
              <a:off x="468128" y="558194"/>
              <a:ext cx="1135204" cy="1539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ransition/>
  <p:txStyles>
    <p:titleStyle>
      <a:lvl1pPr algn="l" defTabSz="513080" rtl="0" eaLnBrk="1" latinLnBrk="0" hangingPunct="1">
        <a:lnSpc>
          <a:spcPct val="90000"/>
        </a:lnSpc>
        <a:spcBef>
          <a:spcPct val="0"/>
        </a:spcBef>
        <a:buNone/>
        <a:defRPr sz="2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270" indent="-128270" algn="l" defTabSz="513080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1570" kern="1200">
          <a:solidFill>
            <a:schemeClr val="tx1"/>
          </a:solidFill>
          <a:latin typeface="+mn-lt"/>
          <a:ea typeface="+mn-ea"/>
          <a:cs typeface="+mn-cs"/>
        </a:defRPr>
      </a:lvl1pPr>
      <a:lvl2pPr marL="38481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2pPr>
      <a:lvl3pPr marL="64135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3pPr>
      <a:lvl4pPr marL="89789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4pPr>
      <a:lvl5pPr marL="115443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5pPr>
      <a:lvl6pPr marL="141097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6pPr>
      <a:lvl7pPr marL="166751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7pPr>
      <a:lvl8pPr marL="192405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8pPr>
      <a:lvl9pPr marL="218059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1pPr>
      <a:lvl2pPr marL="25654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2pPr>
      <a:lvl3pPr marL="51308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3pPr>
      <a:lvl4pPr marL="76962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4pPr>
      <a:lvl5pPr marL="102616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5pPr>
      <a:lvl6pPr marL="128270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6pPr>
      <a:lvl7pPr marL="153924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7pPr>
      <a:lvl8pPr marL="179578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8pPr>
      <a:lvl9pPr marL="205232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3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66.xml"/><Relationship Id="rId3" Type="http://schemas.openxmlformats.org/officeDocument/2006/relationships/tags" Target="../tags/tag161.xml"/><Relationship Id="rId7" Type="http://schemas.openxmlformats.org/officeDocument/2006/relationships/tags" Target="../tags/tag165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6" Type="http://schemas.openxmlformats.org/officeDocument/2006/relationships/tags" Target="../tags/tag164.xml"/><Relationship Id="rId5" Type="http://schemas.openxmlformats.org/officeDocument/2006/relationships/tags" Target="../tags/tag163.xml"/><Relationship Id="rId10" Type="http://schemas.openxmlformats.org/officeDocument/2006/relationships/image" Target="../media/image11.png"/><Relationship Id="rId4" Type="http://schemas.openxmlformats.org/officeDocument/2006/relationships/tags" Target="../tags/tag162.xml"/><Relationship Id="rId9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74.xml"/><Relationship Id="rId13" Type="http://schemas.openxmlformats.org/officeDocument/2006/relationships/tags" Target="../tags/tag179.xml"/><Relationship Id="rId3" Type="http://schemas.openxmlformats.org/officeDocument/2006/relationships/tags" Target="../tags/tag169.xml"/><Relationship Id="rId7" Type="http://schemas.openxmlformats.org/officeDocument/2006/relationships/tags" Target="../tags/tag173.xml"/><Relationship Id="rId12" Type="http://schemas.openxmlformats.org/officeDocument/2006/relationships/tags" Target="../tags/tag178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11" Type="http://schemas.openxmlformats.org/officeDocument/2006/relationships/tags" Target="../tags/tag177.xml"/><Relationship Id="rId5" Type="http://schemas.openxmlformats.org/officeDocument/2006/relationships/tags" Target="../tags/tag171.xml"/><Relationship Id="rId15" Type="http://schemas.openxmlformats.org/officeDocument/2006/relationships/slideLayout" Target="../slideLayouts/slideLayout9.xml"/><Relationship Id="rId10" Type="http://schemas.openxmlformats.org/officeDocument/2006/relationships/tags" Target="../tags/tag176.xml"/><Relationship Id="rId4" Type="http://schemas.openxmlformats.org/officeDocument/2006/relationships/tags" Target="../tags/tag170.xml"/><Relationship Id="rId9" Type="http://schemas.openxmlformats.org/officeDocument/2006/relationships/tags" Target="../tags/tag175.xml"/><Relationship Id="rId14" Type="http://schemas.openxmlformats.org/officeDocument/2006/relationships/tags" Target="../tags/tag18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13" Type="http://schemas.openxmlformats.org/officeDocument/2006/relationships/tags" Target="../tags/tag193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12" Type="http://schemas.openxmlformats.org/officeDocument/2006/relationships/tags" Target="../tags/tag192.xml"/><Relationship Id="rId17" Type="http://schemas.openxmlformats.org/officeDocument/2006/relationships/slideLayout" Target="../slideLayouts/slideLayout9.xml"/><Relationship Id="rId2" Type="http://schemas.openxmlformats.org/officeDocument/2006/relationships/tags" Target="../tags/tag182.xml"/><Relationship Id="rId16" Type="http://schemas.openxmlformats.org/officeDocument/2006/relationships/tags" Target="../tags/tag196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11" Type="http://schemas.openxmlformats.org/officeDocument/2006/relationships/tags" Target="../tags/tag191.xml"/><Relationship Id="rId5" Type="http://schemas.openxmlformats.org/officeDocument/2006/relationships/tags" Target="../tags/tag185.xml"/><Relationship Id="rId15" Type="http://schemas.openxmlformats.org/officeDocument/2006/relationships/tags" Target="../tags/tag195.xml"/><Relationship Id="rId10" Type="http://schemas.openxmlformats.org/officeDocument/2006/relationships/tags" Target="../tags/tag190.xml"/><Relationship Id="rId4" Type="http://schemas.openxmlformats.org/officeDocument/2006/relationships/tags" Target="../tags/tag184.xml"/><Relationship Id="rId9" Type="http://schemas.openxmlformats.org/officeDocument/2006/relationships/tags" Target="../tags/tag189.xml"/><Relationship Id="rId14" Type="http://schemas.openxmlformats.org/officeDocument/2006/relationships/tags" Target="../tags/tag19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13" Type="http://schemas.openxmlformats.org/officeDocument/2006/relationships/tags" Target="../tags/tag209.xml"/><Relationship Id="rId18" Type="http://schemas.openxmlformats.org/officeDocument/2006/relationships/tags" Target="../tags/tag214.xml"/><Relationship Id="rId3" Type="http://schemas.openxmlformats.org/officeDocument/2006/relationships/tags" Target="../tags/tag199.xml"/><Relationship Id="rId21" Type="http://schemas.openxmlformats.org/officeDocument/2006/relationships/tags" Target="../tags/tag217.xml"/><Relationship Id="rId7" Type="http://schemas.openxmlformats.org/officeDocument/2006/relationships/tags" Target="../tags/tag203.xml"/><Relationship Id="rId12" Type="http://schemas.openxmlformats.org/officeDocument/2006/relationships/tags" Target="../tags/tag208.xml"/><Relationship Id="rId17" Type="http://schemas.openxmlformats.org/officeDocument/2006/relationships/tags" Target="../tags/tag213.xml"/><Relationship Id="rId2" Type="http://schemas.openxmlformats.org/officeDocument/2006/relationships/tags" Target="../tags/tag198.xml"/><Relationship Id="rId16" Type="http://schemas.openxmlformats.org/officeDocument/2006/relationships/tags" Target="../tags/tag212.xml"/><Relationship Id="rId20" Type="http://schemas.openxmlformats.org/officeDocument/2006/relationships/tags" Target="../tags/tag216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11" Type="http://schemas.openxmlformats.org/officeDocument/2006/relationships/tags" Target="../tags/tag207.xml"/><Relationship Id="rId5" Type="http://schemas.openxmlformats.org/officeDocument/2006/relationships/tags" Target="../tags/tag201.xml"/><Relationship Id="rId15" Type="http://schemas.openxmlformats.org/officeDocument/2006/relationships/tags" Target="../tags/tag211.xml"/><Relationship Id="rId23" Type="http://schemas.openxmlformats.org/officeDocument/2006/relationships/slideLayout" Target="../slideLayouts/slideLayout9.xml"/><Relationship Id="rId10" Type="http://schemas.openxmlformats.org/officeDocument/2006/relationships/tags" Target="../tags/tag206.xml"/><Relationship Id="rId19" Type="http://schemas.openxmlformats.org/officeDocument/2006/relationships/tags" Target="../tags/tag215.xml"/><Relationship Id="rId4" Type="http://schemas.openxmlformats.org/officeDocument/2006/relationships/tags" Target="../tags/tag200.xml"/><Relationship Id="rId9" Type="http://schemas.openxmlformats.org/officeDocument/2006/relationships/tags" Target="../tags/tag205.xml"/><Relationship Id="rId14" Type="http://schemas.openxmlformats.org/officeDocument/2006/relationships/tags" Target="../tags/tag210.xml"/><Relationship Id="rId22" Type="http://schemas.openxmlformats.org/officeDocument/2006/relationships/tags" Target="../tags/tag2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21.xml"/><Relationship Id="rId7" Type="http://schemas.openxmlformats.org/officeDocument/2006/relationships/slideLayout" Target="../slideLayouts/slideLayout9.xml"/><Relationship Id="rId2" Type="http://schemas.openxmlformats.org/officeDocument/2006/relationships/tags" Target="../tags/tag220.xml"/><Relationship Id="rId1" Type="http://schemas.openxmlformats.org/officeDocument/2006/relationships/tags" Target="../tags/tag219.xml"/><Relationship Id="rId6" Type="http://schemas.openxmlformats.org/officeDocument/2006/relationships/tags" Target="../tags/tag224.xml"/><Relationship Id="rId5" Type="http://schemas.openxmlformats.org/officeDocument/2006/relationships/tags" Target="../tags/tag223.xml"/><Relationship Id="rId4" Type="http://schemas.openxmlformats.org/officeDocument/2006/relationships/tags" Target="../tags/tag2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26.xml"/><Relationship Id="rId1" Type="http://schemas.openxmlformats.org/officeDocument/2006/relationships/tags" Target="../tags/tag2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36.xml"/><Relationship Id="rId13" Type="http://schemas.openxmlformats.org/officeDocument/2006/relationships/image" Target="../media/image7.png"/><Relationship Id="rId3" Type="http://schemas.openxmlformats.org/officeDocument/2006/relationships/tags" Target="../tags/tag231.xml"/><Relationship Id="rId7" Type="http://schemas.openxmlformats.org/officeDocument/2006/relationships/tags" Target="../tags/tag235.xml"/><Relationship Id="rId12" Type="http://schemas.openxmlformats.org/officeDocument/2006/relationships/slideLayout" Target="../slideLayouts/slideLayout9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6" Type="http://schemas.openxmlformats.org/officeDocument/2006/relationships/tags" Target="../tags/tag234.xml"/><Relationship Id="rId11" Type="http://schemas.openxmlformats.org/officeDocument/2006/relationships/tags" Target="../tags/tag239.xml"/><Relationship Id="rId5" Type="http://schemas.openxmlformats.org/officeDocument/2006/relationships/tags" Target="../tags/tag233.xml"/><Relationship Id="rId10" Type="http://schemas.openxmlformats.org/officeDocument/2006/relationships/tags" Target="../tags/tag238.xml"/><Relationship Id="rId4" Type="http://schemas.openxmlformats.org/officeDocument/2006/relationships/tags" Target="../tags/tag232.xml"/><Relationship Id="rId9" Type="http://schemas.openxmlformats.org/officeDocument/2006/relationships/tags" Target="../tags/tag23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42.xml"/><Relationship Id="rId7" Type="http://schemas.openxmlformats.org/officeDocument/2006/relationships/image" Target="../media/image3.png"/><Relationship Id="rId2" Type="http://schemas.openxmlformats.org/officeDocument/2006/relationships/tags" Target="../tags/tag241.xml"/><Relationship Id="rId1" Type="http://schemas.openxmlformats.org/officeDocument/2006/relationships/tags" Target="../tags/tag240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24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image" Target="../media/image4.gif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56.xml"/><Relationship Id="rId10" Type="http://schemas.openxmlformats.org/officeDocument/2006/relationships/tags" Target="../tags/tag61.xml"/><Relationship Id="rId4" Type="http://schemas.openxmlformats.org/officeDocument/2006/relationships/tags" Target="../tags/tag55.xml"/><Relationship Id="rId9" Type="http://schemas.openxmlformats.org/officeDocument/2006/relationships/tags" Target="../tags/tag6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3" Type="http://schemas.openxmlformats.org/officeDocument/2006/relationships/tags" Target="../tags/tag64.xml"/><Relationship Id="rId21" Type="http://schemas.openxmlformats.org/officeDocument/2006/relationships/tags" Target="../tags/tag82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0" Type="http://schemas.openxmlformats.org/officeDocument/2006/relationships/tags" Target="../tags/tag81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image" Target="../media/image5.png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image" Target="../media/image7.png"/><Relationship Id="rId5" Type="http://schemas.openxmlformats.org/officeDocument/2006/relationships/tags" Target="../tags/tag87.xml"/><Relationship Id="rId10" Type="http://schemas.openxmlformats.org/officeDocument/2006/relationships/image" Target="../media/image6.jpeg"/><Relationship Id="rId4" Type="http://schemas.openxmlformats.org/officeDocument/2006/relationships/tags" Target="../tags/tag86.xml"/><Relationship Id="rId9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9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12" Type="http://schemas.openxmlformats.org/officeDocument/2006/relationships/slideLayout" Target="../slideLayouts/slideLayout9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11" Type="http://schemas.openxmlformats.org/officeDocument/2006/relationships/tags" Target="../tags/tag105.xml"/><Relationship Id="rId5" Type="http://schemas.openxmlformats.org/officeDocument/2006/relationships/tags" Target="../tags/tag99.xml"/><Relationship Id="rId10" Type="http://schemas.openxmlformats.org/officeDocument/2006/relationships/tags" Target="../tags/tag104.xml"/><Relationship Id="rId4" Type="http://schemas.openxmlformats.org/officeDocument/2006/relationships/tags" Target="../tags/tag98.xml"/><Relationship Id="rId9" Type="http://schemas.openxmlformats.org/officeDocument/2006/relationships/tags" Target="../tags/tag10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13" Type="http://schemas.openxmlformats.org/officeDocument/2006/relationships/tags" Target="../tags/tag118.xml"/><Relationship Id="rId18" Type="http://schemas.openxmlformats.org/officeDocument/2006/relationships/tags" Target="../tags/tag123.xml"/><Relationship Id="rId3" Type="http://schemas.openxmlformats.org/officeDocument/2006/relationships/tags" Target="../tags/tag108.xml"/><Relationship Id="rId21" Type="http://schemas.openxmlformats.org/officeDocument/2006/relationships/tags" Target="../tags/tag126.xml"/><Relationship Id="rId7" Type="http://schemas.openxmlformats.org/officeDocument/2006/relationships/tags" Target="../tags/tag112.xml"/><Relationship Id="rId12" Type="http://schemas.openxmlformats.org/officeDocument/2006/relationships/tags" Target="../tags/tag117.xml"/><Relationship Id="rId17" Type="http://schemas.openxmlformats.org/officeDocument/2006/relationships/tags" Target="../tags/tag122.xml"/><Relationship Id="rId25" Type="http://schemas.openxmlformats.org/officeDocument/2006/relationships/slideLayout" Target="../slideLayouts/slideLayout9.xml"/><Relationship Id="rId2" Type="http://schemas.openxmlformats.org/officeDocument/2006/relationships/tags" Target="../tags/tag107.xml"/><Relationship Id="rId16" Type="http://schemas.openxmlformats.org/officeDocument/2006/relationships/tags" Target="../tags/tag121.xml"/><Relationship Id="rId20" Type="http://schemas.openxmlformats.org/officeDocument/2006/relationships/tags" Target="../tags/tag125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24" Type="http://schemas.openxmlformats.org/officeDocument/2006/relationships/tags" Target="../tags/tag129.xml"/><Relationship Id="rId5" Type="http://schemas.openxmlformats.org/officeDocument/2006/relationships/tags" Target="../tags/tag110.xml"/><Relationship Id="rId15" Type="http://schemas.openxmlformats.org/officeDocument/2006/relationships/tags" Target="../tags/tag120.xml"/><Relationship Id="rId23" Type="http://schemas.openxmlformats.org/officeDocument/2006/relationships/tags" Target="../tags/tag128.xml"/><Relationship Id="rId10" Type="http://schemas.openxmlformats.org/officeDocument/2006/relationships/tags" Target="../tags/tag115.xml"/><Relationship Id="rId19" Type="http://schemas.openxmlformats.org/officeDocument/2006/relationships/tags" Target="../tags/tag124.xml"/><Relationship Id="rId4" Type="http://schemas.openxmlformats.org/officeDocument/2006/relationships/tags" Target="../tags/tag109.xml"/><Relationship Id="rId9" Type="http://schemas.openxmlformats.org/officeDocument/2006/relationships/tags" Target="../tags/tag114.xml"/><Relationship Id="rId14" Type="http://schemas.openxmlformats.org/officeDocument/2006/relationships/tags" Target="../tags/tag119.xml"/><Relationship Id="rId22" Type="http://schemas.openxmlformats.org/officeDocument/2006/relationships/tags" Target="../tags/tag12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13" Type="http://schemas.openxmlformats.org/officeDocument/2006/relationships/tags" Target="../tags/tag142.xml"/><Relationship Id="rId18" Type="http://schemas.openxmlformats.org/officeDocument/2006/relationships/image" Target="../media/image9.jpeg"/><Relationship Id="rId3" Type="http://schemas.openxmlformats.org/officeDocument/2006/relationships/tags" Target="../tags/tag132.xml"/><Relationship Id="rId7" Type="http://schemas.openxmlformats.org/officeDocument/2006/relationships/tags" Target="../tags/tag136.xml"/><Relationship Id="rId12" Type="http://schemas.openxmlformats.org/officeDocument/2006/relationships/tags" Target="../tags/tag141.xml"/><Relationship Id="rId17" Type="http://schemas.openxmlformats.org/officeDocument/2006/relationships/slideLayout" Target="../slideLayouts/slideLayout9.xml"/><Relationship Id="rId2" Type="http://schemas.openxmlformats.org/officeDocument/2006/relationships/tags" Target="../tags/tag131.xml"/><Relationship Id="rId16" Type="http://schemas.openxmlformats.org/officeDocument/2006/relationships/tags" Target="../tags/tag145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11" Type="http://schemas.openxmlformats.org/officeDocument/2006/relationships/tags" Target="../tags/tag140.xml"/><Relationship Id="rId5" Type="http://schemas.openxmlformats.org/officeDocument/2006/relationships/tags" Target="../tags/tag134.xml"/><Relationship Id="rId15" Type="http://schemas.openxmlformats.org/officeDocument/2006/relationships/tags" Target="../tags/tag144.xml"/><Relationship Id="rId10" Type="http://schemas.openxmlformats.org/officeDocument/2006/relationships/tags" Target="../tags/tag139.xml"/><Relationship Id="rId4" Type="http://schemas.openxmlformats.org/officeDocument/2006/relationships/tags" Target="../tags/tag133.xml"/><Relationship Id="rId9" Type="http://schemas.openxmlformats.org/officeDocument/2006/relationships/tags" Target="../tags/tag138.xml"/><Relationship Id="rId14" Type="http://schemas.openxmlformats.org/officeDocument/2006/relationships/tags" Target="../tags/tag14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53.xml"/><Relationship Id="rId13" Type="http://schemas.openxmlformats.org/officeDocument/2006/relationships/tags" Target="../tags/tag158.xml"/><Relationship Id="rId3" Type="http://schemas.openxmlformats.org/officeDocument/2006/relationships/tags" Target="../tags/tag148.xml"/><Relationship Id="rId7" Type="http://schemas.openxmlformats.org/officeDocument/2006/relationships/tags" Target="../tags/tag152.xml"/><Relationship Id="rId12" Type="http://schemas.openxmlformats.org/officeDocument/2006/relationships/tags" Target="../tags/tag157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11" Type="http://schemas.openxmlformats.org/officeDocument/2006/relationships/tags" Target="../tags/tag156.xml"/><Relationship Id="rId5" Type="http://schemas.openxmlformats.org/officeDocument/2006/relationships/tags" Target="../tags/tag150.xml"/><Relationship Id="rId15" Type="http://schemas.openxmlformats.org/officeDocument/2006/relationships/image" Target="../media/image10.jpeg"/><Relationship Id="rId10" Type="http://schemas.openxmlformats.org/officeDocument/2006/relationships/tags" Target="../tags/tag155.xml"/><Relationship Id="rId4" Type="http://schemas.openxmlformats.org/officeDocument/2006/relationships/tags" Target="../tags/tag149.xml"/><Relationship Id="rId9" Type="http://schemas.openxmlformats.org/officeDocument/2006/relationships/tags" Target="../tags/tag154.xml"/><Relationship Id="rId14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>
            <p:custDataLst>
              <p:tags r:id="rId1"/>
            </p:custDataLst>
          </p:nvPr>
        </p:nvSpPr>
        <p:spPr>
          <a:xfrm>
            <a:off x="433388" y="1936750"/>
            <a:ext cx="3313113" cy="33115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charset="-122"/>
              <a:cs typeface="Arial"/>
            </a:endParaRPr>
          </a:p>
        </p:txBody>
      </p:sp>
      <p:sp>
        <p:nvSpPr>
          <p:cNvPr id="23555" name="Shape 40"/>
          <p:cNvSpPr/>
          <p:nvPr>
            <p:custDataLst>
              <p:tags r:id="rId2"/>
            </p:custDataLst>
          </p:nvPr>
        </p:nvSpPr>
        <p:spPr>
          <a:xfrm>
            <a:off x="4716463" y="3367088"/>
            <a:ext cx="4014787" cy="1056700"/>
          </a:xfrm>
          <a:prstGeom prst="rect">
            <a:avLst/>
          </a:prstGeom>
          <a:noFill/>
          <a:ln w="12700">
            <a:noFill/>
          </a:ln>
        </p:spPr>
        <p:txBody>
          <a:bodyPr lIns="45719" rIns="45719">
            <a:spAutoFit/>
          </a:bodyPr>
          <a:lstStyle/>
          <a:p>
            <a:pPr eaLnBrk="1" hangingPunct="1">
              <a:buNone/>
            </a:pPr>
            <a:r>
              <a:rPr lang="zh-CN" altLang="zh-CN" sz="4000" baseline="-25000" dirty="0">
                <a:solidFill>
                  <a:srgbClr val="000000"/>
                </a:solidFill>
                <a:latin typeface="等线"/>
                <a:ea typeface="等线" panose="02010600030101010101" charset="-122"/>
                <a:sym typeface="微软雅黑" panose="020B0503020204020204" pitchFamily="34" charset="-122"/>
              </a:rPr>
              <a:t>第九章   第三节</a:t>
            </a:r>
          </a:p>
          <a:p>
            <a:pPr eaLnBrk="1" hangingPunct="1">
              <a:buNone/>
            </a:pPr>
            <a:r>
              <a:rPr lang="zh-CN" altLang="en-US" sz="5400" b="1" baseline="-25000" dirty="0">
                <a:solidFill>
                  <a:srgbClr val="FF0000"/>
                </a:solidFill>
                <a:latin typeface="等线"/>
                <a:ea typeface="等线" panose="02010600030101010101" charset="-122"/>
                <a:sym typeface="微软雅黑" panose="020B0503020204020204" pitchFamily="34" charset="-122"/>
              </a:rPr>
              <a:t>力与运动的关系</a:t>
            </a:r>
          </a:p>
        </p:txBody>
      </p:sp>
      <p:sp>
        <p:nvSpPr>
          <p:cNvPr id="23556" name="Shape 40"/>
          <p:cNvSpPr/>
          <p:nvPr>
            <p:custDataLst>
              <p:tags r:id="rId3"/>
            </p:custDataLst>
          </p:nvPr>
        </p:nvSpPr>
        <p:spPr>
          <a:xfrm>
            <a:off x="4225925" y="1747838"/>
            <a:ext cx="4270375" cy="1531937"/>
          </a:xfrm>
          <a:prstGeom prst="rect">
            <a:avLst/>
          </a:prstGeom>
          <a:noFill/>
          <a:ln w="12700">
            <a:noFill/>
          </a:ln>
        </p:spPr>
        <p:txBody>
          <a:bodyPr lIns="45719" rIns="45719">
            <a:spAutoFit/>
          </a:bodyPr>
          <a:lstStyle/>
          <a:p>
            <a:pPr eaLnBrk="1" hangingPunct="1">
              <a:buNone/>
            </a:pPr>
            <a:r>
              <a:rPr lang="zh-CN" altLang="en-US" sz="7200" b="1" baseline="-25000">
                <a:solidFill>
                  <a:srgbClr val="007E27"/>
                </a:solidFill>
                <a:latin typeface="方正姚体" panose="02010601030101010101" pitchFamily="2" charset="-122"/>
                <a:ea typeface="方正姚体" panose="02010601030101010101" pitchFamily="2" charset="-122"/>
                <a:sym typeface="微软雅黑" panose="020B0503020204020204" pitchFamily="34" charset="-122"/>
              </a:rPr>
              <a:t>苏科版  物理</a:t>
            </a:r>
            <a:endParaRPr lang="en-US" altLang="zh-CN" sz="7200" b="1" baseline="-25000">
              <a:solidFill>
                <a:srgbClr val="007E27"/>
              </a:solidFill>
              <a:latin typeface="方正姚体" panose="02010601030101010101" pitchFamily="2" charset="-122"/>
              <a:ea typeface="方正姚体" panose="02010601030101010101" pitchFamily="2" charset="-122"/>
              <a:sym typeface="微软雅黑" panose="020B0503020204020204" pitchFamily="34" charset="-122"/>
            </a:endParaRPr>
          </a:p>
          <a:p>
            <a:pPr eaLnBrk="1" hangingPunct="1">
              <a:buNone/>
            </a:pPr>
            <a:endParaRPr lang="en-US" altLang="zh-CN" sz="7200" b="1" baseline="-25000">
              <a:solidFill>
                <a:srgbClr val="007E27"/>
              </a:solidFill>
              <a:latin typeface="方正姚体" panose="02010601030101010101" pitchFamily="2" charset="-122"/>
              <a:ea typeface="方正姚体" panose="0201060103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999038" y="2951163"/>
            <a:ext cx="2430463" cy="36671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>
            <a:sp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方正幼线简体" pitchFamily="65" charset="-122"/>
                <a:ea typeface="方正幼线简体" pitchFamily="65" charset="-122"/>
                <a:cs typeface="Arial"/>
              </a:rPr>
              <a:t>八年级   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方正幼线简体" pitchFamily="65" charset="-122"/>
                <a:ea typeface="方正幼线简体" pitchFamily="65" charset="-122"/>
                <a:cs typeface="Arial"/>
                <a:sym typeface="Arial"/>
              </a:rPr>
              <a:t>第二学期 </a:t>
            </a:r>
          </a:p>
        </p:txBody>
      </p:sp>
      <p:pic>
        <p:nvPicPr>
          <p:cNvPr id="23558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41350" y="2139950"/>
            <a:ext cx="2647950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2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76250" y="2398713"/>
            <a:ext cx="8348663" cy="2794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2" name="Rectangle 5"/>
          <p:cNvSpPr/>
          <p:nvPr>
            <p:custDataLst>
              <p:tags r:id="rId2"/>
            </p:custDataLst>
          </p:nvPr>
        </p:nvSpPr>
        <p:spPr>
          <a:xfrm>
            <a:off x="539750" y="5387975"/>
            <a:ext cx="396081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ahoma" panose="020B0604030504040204" pitchFamily="34" charset="0"/>
              </a:rPr>
              <a:t>观察到的现象：</a:t>
            </a:r>
          </a:p>
        </p:txBody>
      </p:sp>
      <p:sp>
        <p:nvSpPr>
          <p:cNvPr id="35844" name="矩形 7"/>
          <p:cNvSpPr/>
          <p:nvPr>
            <p:custDataLst>
              <p:tags r:id="rId3"/>
            </p:custDataLst>
          </p:nvPr>
        </p:nvSpPr>
        <p:spPr>
          <a:xfrm>
            <a:off x="395288" y="817563"/>
            <a:ext cx="8461375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</a:rPr>
              <a:t>   C</a:t>
            </a:r>
            <a:r>
              <a:rPr lang="zh-CN" altLang="en-US" sz="2400" b="1">
                <a:latin typeface="宋体" panose="02010600030101010101" pitchFamily="2" charset="-122"/>
              </a:rPr>
              <a:t>．将小球抛出去，观察其运动情况。由于受到重力的作用，小球在空中的运动路径是怎样的？它的运动状态是否改变？</a:t>
            </a:r>
          </a:p>
        </p:txBody>
      </p:sp>
      <p:sp>
        <p:nvSpPr>
          <p:cNvPr id="35845" name="矩形 9"/>
          <p:cNvSpPr/>
          <p:nvPr>
            <p:custDataLst>
              <p:tags r:id="rId4"/>
            </p:custDataLst>
          </p:nvPr>
        </p:nvSpPr>
        <p:spPr>
          <a:xfrm>
            <a:off x="468313" y="6124575"/>
            <a:ext cx="8280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anose="020F0502020204030204" pitchFamily="34" charset="0"/>
              </a:rPr>
              <a:t>小球在重力的作用下，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运动方向不断变化</a:t>
            </a:r>
            <a:r>
              <a:rPr lang="zh-CN" altLang="en-US" sz="2400" b="1">
                <a:latin typeface="Calibri" panose="020F0502020204030204" pitchFamily="34" charset="0"/>
              </a:rPr>
              <a:t>，沿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曲线</a:t>
            </a:r>
            <a:r>
              <a:rPr lang="zh-CN" altLang="en-US" sz="2400" b="1">
                <a:latin typeface="Calibri" panose="020F0502020204030204" pitchFamily="34" charset="0"/>
              </a:rPr>
              <a:t>下降！</a:t>
            </a:r>
          </a:p>
        </p:txBody>
      </p:sp>
      <p:sp>
        <p:nvSpPr>
          <p:cNvPr id="6" name="Oval 14"/>
          <p:cNvSpPr/>
          <p:nvPr>
            <p:custDataLst>
              <p:tags r:id="rId5"/>
            </p:custDataLst>
          </p:nvPr>
        </p:nvSpPr>
        <p:spPr>
          <a:xfrm>
            <a:off x="4716463" y="2944813"/>
            <a:ext cx="215900" cy="220662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grpSp>
        <p:nvGrpSpPr>
          <p:cNvPr id="2" name="Group 8"/>
          <p:cNvGrpSpPr/>
          <p:nvPr>
            <p:custDataLst>
              <p:tags r:id="rId6"/>
            </p:custDataLst>
          </p:nvPr>
        </p:nvGrpSpPr>
        <p:grpSpPr>
          <a:xfrm>
            <a:off x="4826000" y="3032125"/>
            <a:ext cx="609600" cy="1027113"/>
            <a:chOff x="0" y="0"/>
            <a:chExt cx="384" cy="632"/>
          </a:xfrm>
        </p:grpSpPr>
        <p:sp>
          <p:nvSpPr>
            <p:cNvPr id="16392" name="Line 9"/>
            <p:cNvSpPr/>
            <p:nvPr>
              <p:custDataLst>
                <p:tags r:id="rId7"/>
              </p:custDataLst>
            </p:nvPr>
          </p:nvSpPr>
          <p:spPr>
            <a:xfrm flipH="1">
              <a:off x="0" y="0"/>
              <a:ext cx="0" cy="624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393" name="Text Box 10"/>
            <p:cNvSpPr txBox="1"/>
            <p:nvPr>
              <p:custDataLst>
                <p:tags r:id="rId8"/>
              </p:custDataLst>
            </p:nvPr>
          </p:nvSpPr>
          <p:spPr>
            <a:xfrm>
              <a:off x="48" y="405"/>
              <a:ext cx="336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G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2"/>
          <p:cNvSpPr txBox="1"/>
          <p:nvPr>
            <p:custDataLst>
              <p:tags r:id="rId1"/>
            </p:custDataLst>
          </p:nvPr>
        </p:nvSpPr>
        <p:spPr>
          <a:xfrm>
            <a:off x="323850" y="3535363"/>
            <a:ext cx="1800225" cy="86042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物体受</a:t>
            </a:r>
            <a:endParaRPr lang="en-US" altLang="zh-CN" sz="2000" b="1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非平衡力作用</a:t>
            </a:r>
          </a:p>
        </p:txBody>
      </p:sp>
      <p:sp>
        <p:nvSpPr>
          <p:cNvPr id="36867" name="AutoShape 6"/>
          <p:cNvSpPr/>
          <p:nvPr>
            <p:custDataLst>
              <p:tags r:id="rId2"/>
            </p:custDataLst>
          </p:nvPr>
        </p:nvSpPr>
        <p:spPr>
          <a:xfrm>
            <a:off x="2124075" y="4124325"/>
            <a:ext cx="863600" cy="220663"/>
          </a:xfrm>
          <a:prstGeom prst="rightArrow">
            <a:avLst>
              <a:gd name="adj1" fmla="val 50000"/>
              <a:gd name="adj2" fmla="val 168396"/>
            </a:avLst>
          </a:prstGeom>
          <a:solidFill>
            <a:srgbClr val="FFFF00"/>
          </a:solidFill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36868" name="AutoShape 9"/>
          <p:cNvSpPr/>
          <p:nvPr>
            <p:custDataLst>
              <p:tags r:id="rId3"/>
            </p:custDataLst>
          </p:nvPr>
        </p:nvSpPr>
        <p:spPr>
          <a:xfrm>
            <a:off x="3059113" y="2944813"/>
            <a:ext cx="288925" cy="2505075"/>
          </a:xfrm>
          <a:prstGeom prst="leftBrace">
            <a:avLst>
              <a:gd name="adj1" fmla="val 53828"/>
              <a:gd name="adj2" fmla="val 50000"/>
            </a:avLst>
          </a:prstGeom>
          <a:noFill/>
          <a:ln w="349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36869" name="Text Box 12"/>
          <p:cNvSpPr txBox="1"/>
          <p:nvPr>
            <p:custDataLst>
              <p:tags r:id="rId4"/>
            </p:custDataLst>
          </p:nvPr>
        </p:nvSpPr>
        <p:spPr>
          <a:xfrm>
            <a:off x="3419475" y="2651125"/>
            <a:ext cx="1873250" cy="706438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物体由静变动（由慢变快）</a:t>
            </a:r>
          </a:p>
        </p:txBody>
      </p:sp>
      <p:sp>
        <p:nvSpPr>
          <p:cNvPr id="36870" name="Text Box 12"/>
          <p:cNvSpPr txBox="1"/>
          <p:nvPr>
            <p:custDataLst>
              <p:tags r:id="rId5"/>
            </p:custDataLst>
          </p:nvPr>
        </p:nvSpPr>
        <p:spPr>
          <a:xfrm>
            <a:off x="6443663" y="3165475"/>
            <a:ext cx="1296987" cy="70802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运动速度变化</a:t>
            </a:r>
          </a:p>
        </p:txBody>
      </p:sp>
      <p:sp>
        <p:nvSpPr>
          <p:cNvPr id="36871" name="Text Box 12"/>
          <p:cNvSpPr txBox="1"/>
          <p:nvPr>
            <p:custDataLst>
              <p:tags r:id="rId6"/>
            </p:custDataLst>
          </p:nvPr>
        </p:nvSpPr>
        <p:spPr>
          <a:xfrm>
            <a:off x="3492500" y="5156200"/>
            <a:ext cx="4248150" cy="40005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物体运动方向变化</a:t>
            </a:r>
          </a:p>
        </p:txBody>
      </p:sp>
      <p:sp>
        <p:nvSpPr>
          <p:cNvPr id="36872" name="Text Box 12"/>
          <p:cNvSpPr txBox="1"/>
          <p:nvPr>
            <p:custDataLst>
              <p:tags r:id="rId7"/>
            </p:custDataLst>
          </p:nvPr>
        </p:nvSpPr>
        <p:spPr>
          <a:xfrm>
            <a:off x="3419475" y="3829050"/>
            <a:ext cx="1873250" cy="70802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物体由动变静（由快变慢）</a:t>
            </a:r>
          </a:p>
        </p:txBody>
      </p:sp>
      <p:sp>
        <p:nvSpPr>
          <p:cNvPr id="36873" name="AutoShape 9"/>
          <p:cNvSpPr/>
          <p:nvPr>
            <p:custDataLst>
              <p:tags r:id="rId8"/>
            </p:custDataLst>
          </p:nvPr>
        </p:nvSpPr>
        <p:spPr>
          <a:xfrm flipH="1">
            <a:off x="5508625" y="2871788"/>
            <a:ext cx="215900" cy="1620837"/>
          </a:xfrm>
          <a:prstGeom prst="leftBrace">
            <a:avLst>
              <a:gd name="adj1" fmla="val 54011"/>
              <a:gd name="adj2" fmla="val 50000"/>
            </a:avLst>
          </a:prstGeom>
          <a:noFill/>
          <a:ln w="349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36874" name="AutoShape 9"/>
          <p:cNvSpPr/>
          <p:nvPr>
            <p:custDataLst>
              <p:tags r:id="rId9"/>
            </p:custDataLst>
          </p:nvPr>
        </p:nvSpPr>
        <p:spPr>
          <a:xfrm flipH="1">
            <a:off x="7812088" y="3460750"/>
            <a:ext cx="395287" cy="2136775"/>
          </a:xfrm>
          <a:prstGeom prst="leftBrace">
            <a:avLst>
              <a:gd name="adj1" fmla="val 54031"/>
              <a:gd name="adj2" fmla="val 50000"/>
            </a:avLst>
          </a:prstGeom>
          <a:noFill/>
          <a:ln w="349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17419" name="矩形 16"/>
          <p:cNvSpPr/>
          <p:nvPr>
            <p:custDataLst>
              <p:tags r:id="rId10"/>
            </p:custDataLst>
          </p:nvPr>
        </p:nvSpPr>
        <p:spPr>
          <a:xfrm>
            <a:off x="684213" y="955675"/>
            <a:ext cx="280828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抽象、归纳：</a:t>
            </a:r>
            <a:endParaRPr lang="zh-CN" altLang="en-US" sz="2800">
              <a:latin typeface="Calibri" panose="020F0502020204030204" pitchFamily="34" charset="0"/>
            </a:endParaRPr>
          </a:p>
        </p:txBody>
      </p:sp>
      <p:sp>
        <p:nvSpPr>
          <p:cNvPr id="36876" name="Line 5"/>
          <p:cNvSpPr/>
          <p:nvPr>
            <p:custDataLst>
              <p:tags r:id="rId11"/>
            </p:custDataLst>
          </p:nvPr>
        </p:nvSpPr>
        <p:spPr>
          <a:xfrm>
            <a:off x="5795963" y="3681413"/>
            <a:ext cx="6477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36877" name="Text Box 12"/>
          <p:cNvSpPr txBox="1"/>
          <p:nvPr>
            <p:custDataLst>
              <p:tags r:id="rId12"/>
            </p:custDataLst>
          </p:nvPr>
        </p:nvSpPr>
        <p:spPr>
          <a:xfrm>
            <a:off x="3419475" y="6115050"/>
            <a:ext cx="4681538" cy="40005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物体的运动状态发生变化</a:t>
            </a:r>
          </a:p>
        </p:txBody>
      </p:sp>
      <p:sp>
        <p:nvSpPr>
          <p:cNvPr id="36878" name="AutoShape 6"/>
          <p:cNvSpPr/>
          <p:nvPr>
            <p:custDataLst>
              <p:tags r:id="rId13"/>
            </p:custDataLst>
          </p:nvPr>
        </p:nvSpPr>
        <p:spPr>
          <a:xfrm>
            <a:off x="539750" y="6261100"/>
            <a:ext cx="2663825" cy="296863"/>
          </a:xfrm>
          <a:prstGeom prst="rightArrow">
            <a:avLst>
              <a:gd name="adj1" fmla="val 50000"/>
              <a:gd name="adj2" fmla="val 166378"/>
            </a:avLst>
          </a:prstGeom>
          <a:solidFill>
            <a:srgbClr val="FFFF00"/>
          </a:solidFill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36879" name="矩形 20"/>
          <p:cNvSpPr/>
          <p:nvPr>
            <p:custDataLst>
              <p:tags r:id="rId14"/>
            </p:custDataLst>
          </p:nvPr>
        </p:nvSpPr>
        <p:spPr>
          <a:xfrm>
            <a:off x="684213" y="1690688"/>
            <a:ext cx="7345362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anose="020F0502020204030204" pitchFamily="34" charset="0"/>
              </a:rPr>
              <a:t>非平衡力和物体运动状态的变化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68" grpId="0" animBg="1"/>
      <p:bldP spid="36869" grpId="0" animBg="1"/>
      <p:bldP spid="36870" grpId="0" animBg="1"/>
      <p:bldP spid="36871" grpId="0" animBg="1"/>
      <p:bldP spid="36872" grpId="0" animBg="1"/>
      <p:bldP spid="36873" grpId="0" animBg="1"/>
      <p:bldP spid="36874" grpId="0" animBg="1"/>
      <p:bldP spid="36877" grpId="0" animBg="1"/>
      <p:bldP spid="368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1" name="Rectangle 7"/>
          <p:cNvSpPr/>
          <p:nvPr>
            <p:custDataLst>
              <p:tags r:id="rId1"/>
            </p:custDataLst>
          </p:nvPr>
        </p:nvSpPr>
        <p:spPr>
          <a:xfrm>
            <a:off x="6297613" y="2749550"/>
            <a:ext cx="1152525" cy="6635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 i="1">
              <a:latin typeface="Calibri" panose="020F0502020204030204" pitchFamily="34" charset="0"/>
            </a:endParaRPr>
          </a:p>
        </p:txBody>
      </p:sp>
      <p:sp>
        <p:nvSpPr>
          <p:cNvPr id="36876" name="Rectangle 16"/>
          <p:cNvSpPr/>
          <p:nvPr>
            <p:custDataLst>
              <p:tags r:id="rId2"/>
            </p:custDataLst>
          </p:nvPr>
        </p:nvSpPr>
        <p:spPr>
          <a:xfrm>
            <a:off x="6411913" y="4910138"/>
            <a:ext cx="1152525" cy="6635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 i="1">
              <a:latin typeface="Calibri" panose="020F0502020204030204" pitchFamily="34" charset="0"/>
            </a:endParaRPr>
          </a:p>
        </p:txBody>
      </p:sp>
      <p:sp>
        <p:nvSpPr>
          <p:cNvPr id="37906" name="Text Box 21"/>
          <p:cNvSpPr txBox="1"/>
          <p:nvPr>
            <p:custDataLst>
              <p:tags r:id="rId3"/>
            </p:custDataLst>
          </p:nvPr>
        </p:nvSpPr>
        <p:spPr>
          <a:xfrm>
            <a:off x="611188" y="1541463"/>
            <a:ext cx="640873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宋体" panose="02010600030101010101" pitchFamily="2" charset="-122"/>
              </a:rPr>
              <a:t>作用在同一个物体、同一直线上的两个力。</a:t>
            </a:r>
          </a:p>
        </p:txBody>
      </p:sp>
      <p:sp>
        <p:nvSpPr>
          <p:cNvPr id="18437" name="矩形 21"/>
          <p:cNvSpPr/>
          <p:nvPr>
            <p:custDataLst>
              <p:tags r:id="rId4"/>
            </p:custDataLst>
          </p:nvPr>
        </p:nvSpPr>
        <p:spPr>
          <a:xfrm>
            <a:off x="827088" y="803275"/>
            <a:ext cx="19875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Calibri" panose="020F0502020204030204" pitchFamily="34" charset="0"/>
              </a:rPr>
              <a:t>物体的合力</a:t>
            </a:r>
          </a:p>
        </p:txBody>
      </p:sp>
      <p:sp>
        <p:nvSpPr>
          <p:cNvPr id="37908" name="矩形 22"/>
          <p:cNvSpPr/>
          <p:nvPr>
            <p:custDataLst>
              <p:tags r:id="rId5"/>
            </p:custDataLst>
          </p:nvPr>
        </p:nvSpPr>
        <p:spPr>
          <a:xfrm>
            <a:off x="468313" y="2749550"/>
            <a:ext cx="403225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latin typeface="宋体" panose="02010600030101010101" pitchFamily="2" charset="-122"/>
              </a:rPr>
              <a:t>（</a:t>
            </a:r>
            <a:r>
              <a:rPr lang="en-US" altLang="zh-CN" sz="2000" b="1">
                <a:latin typeface="宋体" panose="02010600030101010101" pitchFamily="2" charset="-122"/>
              </a:rPr>
              <a:t>1</a:t>
            </a:r>
            <a:r>
              <a:rPr lang="zh-CN" altLang="en-US" sz="2000" b="1">
                <a:latin typeface="宋体" panose="02010600030101010101" pitchFamily="2" charset="-122"/>
              </a:rPr>
              <a:t>）若它们的方向</a:t>
            </a: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相反</a:t>
            </a:r>
            <a:r>
              <a:rPr lang="zh-CN" altLang="en-US" sz="2000" b="1">
                <a:latin typeface="宋体" panose="02010600030101010101" pitchFamily="2" charset="-122"/>
              </a:rPr>
              <a:t>，则合力为二力</a:t>
            </a: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之差</a:t>
            </a:r>
            <a:r>
              <a:rPr lang="zh-CN" altLang="en-US" sz="2000" b="1">
                <a:latin typeface="宋体" panose="02010600030101010101" pitchFamily="2" charset="-122"/>
              </a:rPr>
              <a:t>，方向与</a:t>
            </a: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较大力的方向</a:t>
            </a:r>
            <a:r>
              <a:rPr lang="zh-CN" altLang="en-US" sz="2000" b="1">
                <a:latin typeface="宋体" panose="02010600030101010101" pitchFamily="2" charset="-122"/>
              </a:rPr>
              <a:t>相同；</a:t>
            </a:r>
          </a:p>
        </p:txBody>
      </p:sp>
      <p:sp>
        <p:nvSpPr>
          <p:cNvPr id="37909" name="矩形 23"/>
          <p:cNvSpPr/>
          <p:nvPr>
            <p:custDataLst>
              <p:tags r:id="rId6"/>
            </p:custDataLst>
          </p:nvPr>
        </p:nvSpPr>
        <p:spPr>
          <a:xfrm>
            <a:off x="395288" y="4984750"/>
            <a:ext cx="4105275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latin typeface="宋体" panose="02010600030101010101" pitchFamily="2" charset="-122"/>
              </a:rPr>
              <a:t>（</a:t>
            </a:r>
            <a:r>
              <a:rPr lang="en-US" altLang="zh-CN" sz="2000" b="1">
                <a:latin typeface="宋体" panose="02010600030101010101" pitchFamily="2" charset="-122"/>
              </a:rPr>
              <a:t>2</a:t>
            </a:r>
            <a:r>
              <a:rPr lang="zh-CN" altLang="en-US" sz="2000" b="1">
                <a:latin typeface="宋体" panose="02010600030101010101" pitchFamily="2" charset="-122"/>
              </a:rPr>
              <a:t>）若它们的方向</a:t>
            </a: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相同</a:t>
            </a:r>
            <a:r>
              <a:rPr lang="zh-CN" altLang="en-US" sz="2000" b="1">
                <a:latin typeface="宋体" panose="02010600030101010101" pitchFamily="2" charset="-122"/>
              </a:rPr>
              <a:t>，则合力大小为二力</a:t>
            </a: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之和</a:t>
            </a:r>
            <a:r>
              <a:rPr lang="zh-CN" altLang="en-US" sz="2000" b="1">
                <a:latin typeface="宋体" panose="02010600030101010101" pitchFamily="2" charset="-122"/>
              </a:rPr>
              <a:t>，方向与二力方向相同。</a:t>
            </a:r>
          </a:p>
        </p:txBody>
      </p:sp>
      <p:sp>
        <p:nvSpPr>
          <p:cNvPr id="22" name="Line 5"/>
          <p:cNvSpPr/>
          <p:nvPr>
            <p:custDataLst>
              <p:tags r:id="rId7"/>
            </p:custDataLst>
          </p:nvPr>
        </p:nvSpPr>
        <p:spPr>
          <a:xfrm flipH="1" flipV="1">
            <a:off x="6343650" y="5292725"/>
            <a:ext cx="792163" cy="1588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4" name="Line 7"/>
          <p:cNvSpPr/>
          <p:nvPr>
            <p:custDataLst>
              <p:tags r:id="rId8"/>
            </p:custDataLst>
          </p:nvPr>
        </p:nvSpPr>
        <p:spPr>
          <a:xfrm rot="10800000">
            <a:off x="5219700" y="3117850"/>
            <a:ext cx="165576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5" name="Line 5"/>
          <p:cNvSpPr/>
          <p:nvPr>
            <p:custDataLst>
              <p:tags r:id="rId9"/>
            </p:custDataLst>
          </p:nvPr>
        </p:nvSpPr>
        <p:spPr>
          <a:xfrm>
            <a:off x="6877050" y="3117850"/>
            <a:ext cx="8636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6" name="Text Box 12"/>
          <p:cNvSpPr txBox="1"/>
          <p:nvPr>
            <p:custDataLst>
              <p:tags r:id="rId10"/>
            </p:custDataLst>
          </p:nvPr>
        </p:nvSpPr>
        <p:spPr>
          <a:xfrm>
            <a:off x="4938713" y="3708400"/>
            <a:ext cx="2946400" cy="276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 b="1" i="1">
                <a:latin typeface="Arial" panose="020B0604020202020204" pitchFamily="34" charset="0"/>
              </a:rPr>
              <a:t>   F</a:t>
            </a:r>
            <a:r>
              <a:rPr lang="en-US" altLang="zh-CN" sz="2000" b="1" baseline="-25000">
                <a:latin typeface="Arial" panose="020B0604020202020204" pitchFamily="34" charset="0"/>
              </a:rPr>
              <a:t>1</a:t>
            </a:r>
            <a:r>
              <a:rPr lang="en-US" altLang="zh-CN" sz="2000" b="1">
                <a:latin typeface="Arial" panose="020B0604020202020204" pitchFamily="34" charset="0"/>
                <a:cs typeface="Times New Roman" panose="02020603050405020304" pitchFamily="18" charset="0"/>
              </a:rPr>
              <a:t>&gt;</a:t>
            </a:r>
            <a:r>
              <a:rPr lang="en-US" altLang="zh-CN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US" altLang="zh-CN" sz="2000" b="1" baseline="-2500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zh-CN" sz="20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，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合</a:t>
            </a:r>
            <a:r>
              <a:rPr lang="en-US" altLang="zh-CN" sz="2000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US" altLang="zh-CN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2000" b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US" altLang="zh-CN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endParaRPr lang="en-US" altLang="zh-CN" sz="2000" b="1" baseline="-2500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7" name="Text Box 10"/>
          <p:cNvSpPr txBox="1"/>
          <p:nvPr>
            <p:custDataLst>
              <p:tags r:id="rId11"/>
            </p:custDataLst>
          </p:nvPr>
        </p:nvSpPr>
        <p:spPr>
          <a:xfrm>
            <a:off x="4857750" y="2749550"/>
            <a:ext cx="4857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2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8" name="Text Box 11"/>
          <p:cNvSpPr txBox="1"/>
          <p:nvPr>
            <p:custDataLst>
              <p:tags r:id="rId12"/>
            </p:custDataLst>
          </p:nvPr>
        </p:nvSpPr>
        <p:spPr>
          <a:xfrm>
            <a:off x="7881938" y="2749550"/>
            <a:ext cx="4857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2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9" name="Text Box 14"/>
          <p:cNvSpPr txBox="1"/>
          <p:nvPr>
            <p:custDataLst>
              <p:tags r:id="rId13"/>
            </p:custDataLst>
          </p:nvPr>
        </p:nvSpPr>
        <p:spPr>
          <a:xfrm>
            <a:off x="5175250" y="5942013"/>
            <a:ext cx="2709863" cy="2778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 b="1" i="1">
                <a:latin typeface="Arial" panose="020B0604020202020204" pitchFamily="34" charset="0"/>
              </a:rPr>
              <a:t>F</a:t>
            </a:r>
            <a:r>
              <a:rPr lang="en-US" altLang="zh-CN" sz="2000" b="1" baseline="-25000">
                <a:latin typeface="Arial" panose="020B0604020202020204" pitchFamily="34" charset="0"/>
              </a:rPr>
              <a:t>1</a:t>
            </a:r>
            <a:r>
              <a:rPr lang="zh-CN" altLang="en-US" sz="2000" b="1" i="1">
                <a:latin typeface="Arial" panose="020B0604020202020204" pitchFamily="34" charset="0"/>
              </a:rPr>
              <a:t>＜</a:t>
            </a:r>
            <a:r>
              <a:rPr lang="en-US" altLang="zh-CN" sz="2000" b="1" i="1">
                <a:latin typeface="Arial" panose="020B0604020202020204" pitchFamily="34" charset="0"/>
              </a:rPr>
              <a:t> </a:t>
            </a:r>
            <a:r>
              <a:rPr lang="en-US" altLang="zh-CN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US" altLang="zh-CN" sz="2000" b="1" baseline="-2500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zh-CN" sz="20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，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合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=F</a:t>
            </a:r>
            <a:r>
              <a:rPr lang="en-US" altLang="zh-CN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+F</a:t>
            </a:r>
            <a:r>
              <a:rPr lang="en-US" altLang="zh-CN" sz="2000" b="1" baseline="-250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endParaRPr lang="en-US" altLang="zh-CN" sz="2000" b="1" baseline="-2500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Text Box 19"/>
          <p:cNvSpPr txBox="1"/>
          <p:nvPr>
            <p:custDataLst>
              <p:tags r:id="rId14"/>
            </p:custDataLst>
          </p:nvPr>
        </p:nvSpPr>
        <p:spPr>
          <a:xfrm>
            <a:off x="5795963" y="4689475"/>
            <a:ext cx="436562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2000" b="1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" name="Text Box 18"/>
          <p:cNvSpPr txBox="1"/>
          <p:nvPr>
            <p:custDataLst>
              <p:tags r:id="rId15"/>
            </p:custDataLst>
          </p:nvPr>
        </p:nvSpPr>
        <p:spPr>
          <a:xfrm>
            <a:off x="4932363" y="4981575"/>
            <a:ext cx="4857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400" b="1" i="1">
                <a:latin typeface="Arial" panose="020B0604020202020204" pitchFamily="34" charset="0"/>
              </a:rPr>
              <a:t>F</a:t>
            </a:r>
            <a:r>
              <a:rPr lang="en-US" altLang="zh-CN" sz="2400" b="1" baseline="-25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3" name="Line 7"/>
          <p:cNvSpPr/>
          <p:nvPr>
            <p:custDataLst>
              <p:tags r:id="rId16"/>
            </p:custDataLst>
          </p:nvPr>
        </p:nvSpPr>
        <p:spPr>
          <a:xfrm rot="10800000">
            <a:off x="5478463" y="5292725"/>
            <a:ext cx="1655762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1" grpId="0" animBg="1"/>
      <p:bldP spid="36876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2"/>
          <p:cNvSpPr txBox="1"/>
          <p:nvPr>
            <p:custDataLst>
              <p:tags r:id="rId1"/>
            </p:custDataLst>
          </p:nvPr>
        </p:nvSpPr>
        <p:spPr>
          <a:xfrm>
            <a:off x="395288" y="2714625"/>
            <a:ext cx="503237" cy="230822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物体受力情况</a:t>
            </a:r>
          </a:p>
        </p:txBody>
      </p:sp>
      <p:sp>
        <p:nvSpPr>
          <p:cNvPr id="40963" name="Text Box 12"/>
          <p:cNvSpPr txBox="1"/>
          <p:nvPr>
            <p:custDataLst>
              <p:tags r:id="rId2"/>
            </p:custDataLst>
          </p:nvPr>
        </p:nvSpPr>
        <p:spPr>
          <a:xfrm>
            <a:off x="1835150" y="2257425"/>
            <a:ext cx="1800225" cy="10160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没有受到</a:t>
            </a:r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外力作用</a:t>
            </a:r>
          </a:p>
        </p:txBody>
      </p:sp>
      <p:sp>
        <p:nvSpPr>
          <p:cNvPr id="40964" name="Text Box 12"/>
          <p:cNvSpPr txBox="1"/>
          <p:nvPr>
            <p:custDataLst>
              <p:tags r:id="rId3"/>
            </p:custDataLst>
          </p:nvPr>
        </p:nvSpPr>
        <p:spPr>
          <a:xfrm>
            <a:off x="5580063" y="1887538"/>
            <a:ext cx="3095625" cy="10160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物体保持静止或</a:t>
            </a:r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匀速直线运动状态</a:t>
            </a:r>
          </a:p>
        </p:txBody>
      </p:sp>
      <p:sp>
        <p:nvSpPr>
          <p:cNvPr id="40965" name="Text Box 12"/>
          <p:cNvSpPr txBox="1"/>
          <p:nvPr>
            <p:custDataLst>
              <p:tags r:id="rId4"/>
            </p:custDataLst>
          </p:nvPr>
        </p:nvSpPr>
        <p:spPr>
          <a:xfrm>
            <a:off x="1908175" y="4254500"/>
            <a:ext cx="1008063" cy="120015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受到外力作用</a:t>
            </a:r>
          </a:p>
        </p:txBody>
      </p:sp>
      <p:sp>
        <p:nvSpPr>
          <p:cNvPr id="40966" name="Text Box 12"/>
          <p:cNvSpPr txBox="1"/>
          <p:nvPr>
            <p:custDataLst>
              <p:tags r:id="rId5"/>
            </p:custDataLst>
          </p:nvPr>
        </p:nvSpPr>
        <p:spPr>
          <a:xfrm>
            <a:off x="4211638" y="4100513"/>
            <a:ext cx="1800225" cy="461962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受平衡力</a:t>
            </a:r>
          </a:p>
        </p:txBody>
      </p:sp>
      <p:sp>
        <p:nvSpPr>
          <p:cNvPr id="40967" name="Text Box 12"/>
          <p:cNvSpPr txBox="1"/>
          <p:nvPr>
            <p:custDataLst>
              <p:tags r:id="rId6"/>
            </p:custDataLst>
          </p:nvPr>
        </p:nvSpPr>
        <p:spPr>
          <a:xfrm>
            <a:off x="4067175" y="5133975"/>
            <a:ext cx="2160588" cy="461963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受非平衡力</a:t>
            </a:r>
          </a:p>
        </p:txBody>
      </p:sp>
      <p:sp>
        <p:nvSpPr>
          <p:cNvPr id="40968" name="Text Box 12"/>
          <p:cNvSpPr txBox="1"/>
          <p:nvPr>
            <p:custDataLst>
              <p:tags r:id="rId7"/>
            </p:custDataLst>
          </p:nvPr>
        </p:nvSpPr>
        <p:spPr>
          <a:xfrm>
            <a:off x="7308850" y="4541838"/>
            <a:ext cx="1439863" cy="120015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7623F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物体的运动状态发生改变</a:t>
            </a:r>
          </a:p>
        </p:txBody>
      </p:sp>
      <p:sp>
        <p:nvSpPr>
          <p:cNvPr id="40969" name="Line 30"/>
          <p:cNvSpPr/>
          <p:nvPr>
            <p:custDataLst>
              <p:tags r:id="rId8"/>
            </p:custDataLst>
          </p:nvPr>
        </p:nvSpPr>
        <p:spPr>
          <a:xfrm flipV="1">
            <a:off x="6156325" y="4173538"/>
            <a:ext cx="1295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40970" name="Line 7"/>
          <p:cNvSpPr/>
          <p:nvPr>
            <p:custDataLst>
              <p:tags r:id="rId9"/>
            </p:custDataLst>
          </p:nvPr>
        </p:nvSpPr>
        <p:spPr>
          <a:xfrm rot="-10800000" flipH="1">
            <a:off x="1116013" y="2847975"/>
            <a:ext cx="719137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1" name="Line 7"/>
          <p:cNvSpPr/>
          <p:nvPr>
            <p:custDataLst>
              <p:tags r:id="rId10"/>
            </p:custDataLst>
          </p:nvPr>
        </p:nvSpPr>
        <p:spPr>
          <a:xfrm rot="-10800000" flipH="1">
            <a:off x="1042988" y="4984750"/>
            <a:ext cx="8636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2" name="Line 7"/>
          <p:cNvSpPr/>
          <p:nvPr>
            <p:custDataLst>
              <p:tags r:id="rId11"/>
            </p:custDataLst>
          </p:nvPr>
        </p:nvSpPr>
        <p:spPr>
          <a:xfrm rot="-10800000" flipH="1">
            <a:off x="3708400" y="2479675"/>
            <a:ext cx="187166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3" name="Line 7"/>
          <p:cNvSpPr/>
          <p:nvPr>
            <p:custDataLst>
              <p:tags r:id="rId12"/>
            </p:custDataLst>
          </p:nvPr>
        </p:nvSpPr>
        <p:spPr>
          <a:xfrm rot="-10800000" flipH="1">
            <a:off x="3059113" y="4321175"/>
            <a:ext cx="1008062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4" name="Line 7"/>
          <p:cNvSpPr/>
          <p:nvPr>
            <p:custDataLst>
              <p:tags r:id="rId13"/>
            </p:custDataLst>
          </p:nvPr>
        </p:nvSpPr>
        <p:spPr>
          <a:xfrm rot="-10800000" flipH="1">
            <a:off x="2987675" y="5205413"/>
            <a:ext cx="100806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5" name="Line 7"/>
          <p:cNvSpPr/>
          <p:nvPr>
            <p:custDataLst>
              <p:tags r:id="rId14"/>
            </p:custDataLst>
          </p:nvPr>
        </p:nvSpPr>
        <p:spPr>
          <a:xfrm rot="-10800000" flipH="1">
            <a:off x="7451725" y="3141663"/>
            <a:ext cx="0" cy="1031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6" name="Line 7"/>
          <p:cNvSpPr/>
          <p:nvPr>
            <p:custDataLst>
              <p:tags r:id="rId15"/>
            </p:custDataLst>
          </p:nvPr>
        </p:nvSpPr>
        <p:spPr>
          <a:xfrm rot="-10800000" flipH="1">
            <a:off x="6300788" y="5205413"/>
            <a:ext cx="1008062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77" name="矩形 16"/>
          <p:cNvSpPr/>
          <p:nvPr>
            <p:custDataLst>
              <p:tags r:id="rId16"/>
            </p:custDataLst>
          </p:nvPr>
        </p:nvSpPr>
        <p:spPr>
          <a:xfrm>
            <a:off x="2771775" y="635000"/>
            <a:ext cx="410527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运动和力的关系</a:t>
            </a:r>
            <a:endParaRPr lang="zh-CN" altLang="en-US" sz="32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74" name="矩形 17"/>
          <p:cNvSpPr/>
          <p:nvPr>
            <p:custDataLst>
              <p:tags r:id="rId17"/>
            </p:custDataLst>
          </p:nvPr>
        </p:nvSpPr>
        <p:spPr>
          <a:xfrm>
            <a:off x="827088" y="635000"/>
            <a:ext cx="142081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宋体" panose="02010600030101010101" pitchFamily="2" charset="-122"/>
              </a:rPr>
              <a:t>归纳：</a:t>
            </a:r>
            <a:endParaRPr lang="zh-CN" altLang="en-US" sz="3200">
              <a:latin typeface="Calibri" panose="020F0502020204030204" pitchFamily="34" charset="0"/>
            </a:endParaRPr>
          </a:p>
        </p:txBody>
      </p:sp>
      <p:sp>
        <p:nvSpPr>
          <p:cNvPr id="40979" name="Line 7"/>
          <p:cNvSpPr/>
          <p:nvPr>
            <p:custDataLst>
              <p:tags r:id="rId18"/>
            </p:custDataLst>
          </p:nvPr>
        </p:nvSpPr>
        <p:spPr>
          <a:xfrm flipH="1">
            <a:off x="8027988" y="3216275"/>
            <a:ext cx="0" cy="1177925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40980" name="Line 12"/>
          <p:cNvSpPr/>
          <p:nvPr>
            <p:custDataLst>
              <p:tags r:id="rId19"/>
            </p:custDataLst>
          </p:nvPr>
        </p:nvSpPr>
        <p:spPr>
          <a:xfrm flipH="1">
            <a:off x="6156325" y="4394200"/>
            <a:ext cx="1871663" cy="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81" name="Line 12"/>
          <p:cNvSpPr/>
          <p:nvPr>
            <p:custDataLst>
              <p:tags r:id="rId20"/>
            </p:custDataLst>
          </p:nvPr>
        </p:nvSpPr>
        <p:spPr>
          <a:xfrm flipH="1" flipV="1">
            <a:off x="2987675" y="4541838"/>
            <a:ext cx="1008063" cy="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82" name="Line 12"/>
          <p:cNvSpPr/>
          <p:nvPr>
            <p:custDataLst>
              <p:tags r:id="rId21"/>
            </p:custDataLst>
          </p:nvPr>
        </p:nvSpPr>
        <p:spPr>
          <a:xfrm flipH="1">
            <a:off x="6300788" y="5502275"/>
            <a:ext cx="936625" cy="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0983" name="Line 12"/>
          <p:cNvSpPr/>
          <p:nvPr>
            <p:custDataLst>
              <p:tags r:id="rId22"/>
            </p:custDataLst>
          </p:nvPr>
        </p:nvSpPr>
        <p:spPr>
          <a:xfrm flipH="1" flipV="1">
            <a:off x="2916238" y="5502275"/>
            <a:ext cx="1081087" cy="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 animBg="1"/>
      <p:bldP spid="40964" grpId="0" animBg="1"/>
      <p:bldP spid="40965" grpId="0" animBg="1"/>
      <p:bldP spid="40966" grpId="0" animBg="1"/>
      <p:bldP spid="40967" grpId="0" animBg="1"/>
      <p:bldP spid="409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2"/>
          <p:cNvSpPr txBox="1"/>
          <p:nvPr>
            <p:custDataLst>
              <p:tags r:id="rId1"/>
            </p:custDataLst>
          </p:nvPr>
        </p:nvSpPr>
        <p:spPr>
          <a:xfrm>
            <a:off x="611188" y="1987550"/>
            <a:ext cx="7632700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1.</a:t>
            </a:r>
            <a:r>
              <a:rPr lang="zh-CN" altLang="en-US" sz="2000" b="1">
                <a:latin typeface="宋体" panose="02010600030101010101" pitchFamily="2" charset="-122"/>
              </a:rPr>
              <a:t>跳伞运动员及携带物品总重力为</a:t>
            </a:r>
            <a:r>
              <a:rPr lang="en-US" altLang="zh-CN" sz="2000" b="1">
                <a:latin typeface="宋体" panose="02010600030101010101" pitchFamily="2" charset="-122"/>
              </a:rPr>
              <a:t>800</a:t>
            </a:r>
            <a:r>
              <a:rPr lang="zh-CN" altLang="en-US" sz="2000" b="1">
                <a:latin typeface="宋体" panose="02010600030101010101" pitchFamily="2" charset="-122"/>
              </a:rPr>
              <a:t>牛，从高空竖直下落过程中，开始阶段速度越来越大，则此时他所受空气阻力</a:t>
            </a:r>
            <a:r>
              <a:rPr lang="zh-CN" altLang="en-US" sz="2000" b="1" u="sng">
                <a:latin typeface="宋体" panose="02010600030101010101" pitchFamily="2" charset="-122"/>
              </a:rPr>
              <a:t>      </a:t>
            </a:r>
            <a:r>
              <a:rPr lang="zh-CN" altLang="en-US" sz="2000" b="1">
                <a:latin typeface="宋体" panose="02010600030101010101" pitchFamily="2" charset="-122"/>
              </a:rPr>
              <a:t>（填“＞”“＜”或“＝”，下同）</a:t>
            </a:r>
            <a:r>
              <a:rPr lang="en-US" altLang="zh-CN" sz="2000" b="1">
                <a:latin typeface="宋体" panose="02010600030101010101" pitchFamily="2" charset="-122"/>
              </a:rPr>
              <a:t>800</a:t>
            </a:r>
            <a:r>
              <a:rPr lang="zh-CN" altLang="en-US" sz="2000" b="1">
                <a:latin typeface="宋体" panose="02010600030101010101" pitchFamily="2" charset="-122"/>
              </a:rPr>
              <a:t>牛；后来匀速下落，匀速下落时所受的空气阻力</a:t>
            </a:r>
            <a:r>
              <a:rPr lang="zh-CN" altLang="en-US" sz="2000" b="1" u="sng">
                <a:latin typeface="宋体" panose="02010600030101010101" pitchFamily="2" charset="-122"/>
              </a:rPr>
              <a:t>     </a:t>
            </a:r>
            <a:r>
              <a:rPr lang="en-US" altLang="zh-CN" sz="2000" b="1">
                <a:latin typeface="宋体" panose="02010600030101010101" pitchFamily="2" charset="-122"/>
              </a:rPr>
              <a:t>800</a:t>
            </a:r>
            <a:r>
              <a:rPr lang="zh-CN" altLang="en-US" sz="2000" b="1">
                <a:latin typeface="宋体" panose="02010600030101010101" pitchFamily="2" charset="-122"/>
              </a:rPr>
              <a:t>牛。</a:t>
            </a:r>
            <a:r>
              <a:rPr lang="zh-CN" altLang="en-US" sz="2000" b="1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000" b="1"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39939" name="Text Box 24"/>
          <p:cNvSpPr txBox="1"/>
          <p:nvPr>
            <p:custDataLst>
              <p:tags r:id="rId2"/>
            </p:custDataLst>
          </p:nvPr>
        </p:nvSpPr>
        <p:spPr>
          <a:xfrm>
            <a:off x="6846888" y="2501900"/>
            <a:ext cx="533400" cy="401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Tahoma" panose="020B0604030504040204" pitchFamily="34" charset="0"/>
              </a:rPr>
              <a:t>&lt;</a:t>
            </a:r>
          </a:p>
        </p:txBody>
      </p:sp>
      <p:sp>
        <p:nvSpPr>
          <p:cNvPr id="39940" name="Text Box 25"/>
          <p:cNvSpPr txBox="1"/>
          <p:nvPr>
            <p:custDataLst>
              <p:tags r:id="rId3"/>
            </p:custDataLst>
          </p:nvPr>
        </p:nvSpPr>
        <p:spPr>
          <a:xfrm>
            <a:off x="2814638" y="3408363"/>
            <a:ext cx="533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ahoma" panose="020B0604030504040204" pitchFamily="34" charset="0"/>
              </a:rPr>
              <a:t>=</a:t>
            </a:r>
          </a:p>
        </p:txBody>
      </p:sp>
      <p:grpSp>
        <p:nvGrpSpPr>
          <p:cNvPr id="20485" name="Group 29"/>
          <p:cNvGrpSpPr/>
          <p:nvPr>
            <p:custDataLst>
              <p:tags r:id="rId4"/>
            </p:custDataLst>
          </p:nvPr>
        </p:nvGrpSpPr>
        <p:grpSpPr>
          <a:xfrm>
            <a:off x="431800" y="892175"/>
            <a:ext cx="2789238" cy="942975"/>
            <a:chOff x="0" y="0"/>
            <a:chExt cx="2231" cy="580"/>
          </a:xfrm>
        </p:grpSpPr>
        <p:pic>
          <p:nvPicPr>
            <p:cNvPr id="20486" name="圆角矩形 1"/>
            <p:cNvPicPr/>
            <p:nvPr>
              <p:custDataLst>
                <p:tags r:id="rId5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0"/>
              <a:ext cx="2231" cy="5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87" name="Text Box 31"/>
            <p:cNvSpPr txBox="1"/>
            <p:nvPr>
              <p:custDataLst>
                <p:tags r:id="rId6"/>
              </p:custDataLst>
            </p:nvPr>
          </p:nvSpPr>
          <p:spPr>
            <a:xfrm>
              <a:off x="59" y="105"/>
              <a:ext cx="211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/>
            <a:p>
              <a:pPr algn="ctr"/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练一练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4"/>
          <p:cNvSpPr/>
          <p:nvPr>
            <p:custDataLst>
              <p:tags r:id="rId1"/>
            </p:custDataLst>
          </p:nvPr>
        </p:nvSpPr>
        <p:spPr>
          <a:xfrm>
            <a:off x="682625" y="1347788"/>
            <a:ext cx="6121400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2.</a:t>
            </a:r>
            <a:r>
              <a:rPr lang="zh-CN" altLang="en-US" sz="2000" b="1">
                <a:latin typeface="宋体" panose="02010600030101010101" pitchFamily="2" charset="-122"/>
              </a:rPr>
              <a:t>下列各物体中，受力不平衡的物体是（      ）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A.</a:t>
            </a:r>
            <a:r>
              <a:rPr lang="zh-CN" altLang="en-US" sz="2000" b="1">
                <a:latin typeface="宋体" panose="02010600030101010101" pitchFamily="2" charset="-122"/>
              </a:rPr>
              <a:t>地球同步卫星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B.</a:t>
            </a:r>
            <a:r>
              <a:rPr lang="zh-CN" altLang="en-US" sz="2000" b="1">
                <a:latin typeface="宋体" panose="02010600030101010101" pitchFamily="2" charset="-122"/>
              </a:rPr>
              <a:t>匀速竖直上升的直升飞机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C.</a:t>
            </a:r>
            <a:r>
              <a:rPr lang="zh-CN" altLang="en-US" sz="2000" b="1">
                <a:latin typeface="宋体" panose="02010600030101010101" pitchFamily="2" charset="-122"/>
              </a:rPr>
              <a:t>静止在水平桌面上的课本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D.</a:t>
            </a:r>
            <a:r>
              <a:rPr lang="zh-CN" altLang="en-US" sz="2000" b="1">
                <a:latin typeface="宋体" panose="02010600030101010101" pitchFamily="2" charset="-122"/>
              </a:rPr>
              <a:t>在平直铁轨上匀速直线行驶的火车</a:t>
            </a:r>
            <a:endParaRPr lang="en-US" altLang="zh-CN" sz="2000" b="1">
              <a:latin typeface="宋体" panose="02010600030101010101" pitchFamily="2" charset="-122"/>
            </a:endParaRPr>
          </a:p>
        </p:txBody>
      </p:sp>
      <p:sp>
        <p:nvSpPr>
          <p:cNvPr id="39942" name="Text Box 20"/>
          <p:cNvSpPr txBox="1"/>
          <p:nvPr>
            <p:custDataLst>
              <p:tags r:id="rId2"/>
            </p:custDataLst>
          </p:nvPr>
        </p:nvSpPr>
        <p:spPr>
          <a:xfrm>
            <a:off x="5580063" y="1446213"/>
            <a:ext cx="57626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4"/>
          <p:cNvSpPr/>
          <p:nvPr>
            <p:custDataLst>
              <p:tags r:id="rId1"/>
            </p:custDataLst>
          </p:nvPr>
        </p:nvSpPr>
        <p:spPr>
          <a:xfrm>
            <a:off x="682625" y="1347788"/>
            <a:ext cx="6842125" cy="2554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   3.</a:t>
            </a:r>
            <a:r>
              <a:rPr lang="zh-CN" altLang="zh-CN" sz="2000" b="1">
                <a:latin typeface="宋体" panose="02010600030101010101" pitchFamily="2" charset="-122"/>
              </a:rPr>
              <a:t>关于力和运动的关系，下列说法正确的是 </a:t>
            </a:r>
            <a:r>
              <a:rPr lang="en-US" altLang="zh-CN" sz="2000" b="1">
                <a:latin typeface="宋体" panose="02010600030101010101" pitchFamily="2" charset="-122"/>
              </a:rPr>
              <a:t>(    )</a:t>
            </a:r>
            <a:endParaRPr lang="zh-CN" altLang="zh-CN" sz="2000" b="1">
              <a:latin typeface="宋体" panose="02010600030101010101" pitchFamily="2" charset="-122"/>
            </a:endParaRPr>
          </a:p>
          <a:p>
            <a:pPr lvl="1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b="1">
                <a:latin typeface="宋体" panose="02010600030101010101" pitchFamily="2" charset="-122"/>
              </a:rPr>
              <a:t>A.</a:t>
            </a:r>
            <a:r>
              <a:rPr lang="zh-CN" altLang="zh-CN" sz="2000" b="1">
                <a:latin typeface="宋体" panose="02010600030101010101" pitchFamily="2" charset="-122"/>
              </a:rPr>
              <a:t>若物体不受力的作用，则它一定保持静止不动 </a:t>
            </a:r>
            <a:br>
              <a:rPr lang="zh-CN" altLang="zh-CN" sz="2000" b="1">
                <a:latin typeface="宋体" panose="02010600030101010101" pitchFamily="2" charset="-122"/>
              </a:rPr>
            </a:br>
            <a:r>
              <a:rPr lang="en-US" altLang="zh-CN" sz="2000" b="1">
                <a:latin typeface="宋体" panose="02010600030101010101" pitchFamily="2" charset="-122"/>
              </a:rPr>
              <a:t>B.</a:t>
            </a:r>
            <a:r>
              <a:rPr lang="zh-CN" altLang="zh-CN" sz="2000" b="1">
                <a:latin typeface="宋体" panose="02010600030101010101" pitchFamily="2" charset="-122"/>
              </a:rPr>
              <a:t>若物体受力的作用，则它的运动状态一定改变</a:t>
            </a:r>
            <a:br>
              <a:rPr lang="zh-CN" altLang="zh-CN" sz="2000" b="1">
                <a:latin typeface="宋体" panose="02010600030101010101" pitchFamily="2" charset="-122"/>
              </a:rPr>
            </a:br>
            <a:r>
              <a:rPr lang="en-US" altLang="zh-CN" sz="2000" b="1">
                <a:latin typeface="宋体" panose="02010600030101010101" pitchFamily="2" charset="-122"/>
              </a:rPr>
              <a:t>C.</a:t>
            </a:r>
            <a:r>
              <a:rPr lang="zh-CN" altLang="zh-CN" sz="2000" b="1">
                <a:latin typeface="宋体" panose="02010600030101010101" pitchFamily="2" charset="-122"/>
              </a:rPr>
              <a:t>若物体运动状态改变，则它一定受到力的作用</a:t>
            </a:r>
            <a:br>
              <a:rPr lang="zh-CN" altLang="zh-CN" sz="2000" b="1">
                <a:latin typeface="宋体" panose="02010600030101010101" pitchFamily="2" charset="-122"/>
              </a:rPr>
            </a:br>
            <a:r>
              <a:rPr lang="en-US" altLang="zh-CN" sz="2000" b="1">
                <a:latin typeface="宋体" panose="02010600030101010101" pitchFamily="2" charset="-122"/>
              </a:rPr>
              <a:t>D.</a:t>
            </a:r>
            <a:r>
              <a:rPr lang="zh-CN" altLang="zh-CN" sz="2000" b="1">
                <a:latin typeface="宋体" panose="02010600030101010101" pitchFamily="2" charset="-122"/>
              </a:rPr>
              <a:t>若物体受力的作用，则它一定运动</a:t>
            </a:r>
          </a:p>
        </p:txBody>
      </p:sp>
      <p:sp>
        <p:nvSpPr>
          <p:cNvPr id="39942" name="Text Box 20"/>
          <p:cNvSpPr txBox="1"/>
          <p:nvPr>
            <p:custDataLst>
              <p:tags r:id="rId2"/>
            </p:custDataLst>
          </p:nvPr>
        </p:nvSpPr>
        <p:spPr>
          <a:xfrm>
            <a:off x="6300788" y="1422400"/>
            <a:ext cx="5746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2"/>
          <p:cNvGrpSpPr/>
          <p:nvPr>
            <p:custDataLst>
              <p:tags r:id="rId1"/>
            </p:custDataLst>
          </p:nvPr>
        </p:nvGrpSpPr>
        <p:grpSpPr>
          <a:xfrm>
            <a:off x="431800" y="855663"/>
            <a:ext cx="2789238" cy="942975"/>
            <a:chOff x="0" y="0"/>
            <a:chExt cx="2231" cy="580"/>
          </a:xfrm>
        </p:grpSpPr>
        <p:pic>
          <p:nvPicPr>
            <p:cNvPr id="23563" name="圆角矩形 1"/>
            <p:cNvPicPr/>
            <p:nvPr>
              <p:custDataLst>
                <p:tags r:id="rId10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2231" cy="5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4" name="Text Box 24"/>
            <p:cNvSpPr txBox="1"/>
            <p:nvPr>
              <p:custDataLst>
                <p:tags r:id="rId11"/>
              </p:custDataLst>
            </p:nvPr>
          </p:nvSpPr>
          <p:spPr>
            <a:xfrm>
              <a:off x="59" y="105"/>
              <a:ext cx="211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/>
            <a:p>
              <a:pPr algn="ctr"/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课堂小结</a:t>
              </a:r>
            </a:p>
          </p:txBody>
        </p:sp>
      </p:grpSp>
      <p:sp>
        <p:nvSpPr>
          <p:cNvPr id="9" name="Text Box 1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4213" y="2257425"/>
            <a:ext cx="2592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1.</a:t>
            </a:r>
            <a:r>
              <a:rPr kumimoji="1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力的作用效果</a:t>
            </a:r>
          </a:p>
        </p:txBody>
      </p:sp>
      <p:sp>
        <p:nvSpPr>
          <p:cNvPr id="10" name="Text Box 1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14688" y="1897063"/>
            <a:ext cx="308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可以使物体发生形变</a:t>
            </a:r>
          </a:p>
        </p:txBody>
      </p:sp>
      <p:sp>
        <p:nvSpPr>
          <p:cNvPr id="11" name="Text 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14688" y="2617788"/>
            <a:ext cx="366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可以改变物体的运动状态</a:t>
            </a:r>
          </a:p>
        </p:txBody>
      </p:sp>
      <p:sp>
        <p:nvSpPr>
          <p:cNvPr id="12" name="AutoShape 18"/>
          <p:cNvSpPr/>
          <p:nvPr>
            <p:custDataLst>
              <p:tags r:id="rId5"/>
            </p:custDataLst>
          </p:nvPr>
        </p:nvSpPr>
        <p:spPr bwMode="auto">
          <a:xfrm>
            <a:off x="3062288" y="2012950"/>
            <a:ext cx="76200" cy="1014413"/>
          </a:xfrm>
          <a:prstGeom prst="leftBrace">
            <a:avLst>
              <a:gd name="adj1" fmla="val 108333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4213" y="3330575"/>
            <a:ext cx="2808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2.</a:t>
            </a:r>
            <a:r>
              <a:rPr kumimoji="1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力与运动的关系</a:t>
            </a:r>
          </a:p>
        </p:txBody>
      </p:sp>
      <p:sp>
        <p:nvSpPr>
          <p:cNvPr id="2" name="TextBox 1"/>
          <p:cNvSpPr txBox="1"/>
          <p:nvPr>
            <p:custDataLst>
              <p:tags r:id="rId7"/>
            </p:custDataLst>
          </p:nvPr>
        </p:nvSpPr>
        <p:spPr>
          <a:xfrm>
            <a:off x="755650" y="4159250"/>
            <a:ext cx="748823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（</a:t>
            </a:r>
            <a:r>
              <a:rPr kumimoji="1" lang="en-US" altLang="zh-CN" sz="2400" b="1" kern="1200" cap="none" spc="0" normalizeH="0" baseline="0" noProof="0">
                <a:latin typeface="+mn-ea"/>
                <a:ea typeface="+mn-ea"/>
                <a:cs typeface="+mn-cs"/>
              </a:rPr>
              <a:t>1</a:t>
            </a: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）物体在不受力时，保持静止或匀速直线运动状态。</a:t>
            </a:r>
          </a:p>
        </p:txBody>
      </p:sp>
      <p:sp>
        <p:nvSpPr>
          <p:cNvPr id="15" name="TextBox 14"/>
          <p:cNvSpPr txBox="1"/>
          <p:nvPr>
            <p:custDataLst>
              <p:tags r:id="rId8"/>
            </p:custDataLst>
          </p:nvPr>
        </p:nvSpPr>
        <p:spPr>
          <a:xfrm>
            <a:off x="755650" y="4932363"/>
            <a:ext cx="748823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（</a:t>
            </a:r>
            <a:r>
              <a:rPr kumimoji="1" lang="en-US" altLang="zh-CN" sz="2400" b="1" kern="1200" cap="none" spc="0" normalizeH="0" baseline="0" noProof="0">
                <a:latin typeface="+mn-ea"/>
                <a:ea typeface="+mn-ea"/>
                <a:cs typeface="+mn-cs"/>
              </a:rPr>
              <a:t>2</a:t>
            </a: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）物体在平衡力作用下，保持静止或匀速直线运动状态。</a:t>
            </a:r>
          </a:p>
        </p:txBody>
      </p:sp>
      <p:sp>
        <p:nvSpPr>
          <p:cNvPr id="16" name="TextBox 15"/>
          <p:cNvSpPr txBox="1"/>
          <p:nvPr>
            <p:custDataLst>
              <p:tags r:id="rId9"/>
            </p:custDataLst>
          </p:nvPr>
        </p:nvSpPr>
        <p:spPr>
          <a:xfrm>
            <a:off x="755650" y="6053138"/>
            <a:ext cx="72723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（</a:t>
            </a:r>
            <a:r>
              <a:rPr kumimoji="1" lang="en-US" altLang="zh-CN" sz="2400" b="1" kern="1200" cap="none" spc="0" normalizeH="0" baseline="0" noProof="0">
                <a:latin typeface="+mn-ea"/>
                <a:ea typeface="+mn-ea"/>
                <a:cs typeface="+mn-cs"/>
              </a:rPr>
              <a:t>3</a:t>
            </a:r>
            <a:r>
              <a:rPr kumimoji="1" lang="zh-CN" altLang="en-US" sz="2400" b="1" kern="1200" cap="none" spc="0" normalizeH="0" baseline="0" noProof="0">
                <a:latin typeface="+mn-ea"/>
                <a:ea typeface="+mn-ea"/>
                <a:cs typeface="+mn-cs"/>
              </a:rPr>
              <a:t>）物体受非平衡力作用时，运动状态会发生变化。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/>
      <p:bldP spid="2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custDataLst>
              <p:tags r:id="rId1"/>
            </p:custDataLst>
          </p:nvPr>
        </p:nvSpPr>
        <p:spPr>
          <a:xfrm>
            <a:off x="4811713" y="3244850"/>
            <a:ext cx="3598863" cy="1014413"/>
          </a:xfrm>
          <a:prstGeom prst="rect">
            <a:avLst/>
          </a:prstGeom>
          <a:ln w="12700">
            <a:miter lim="4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45719" rIns="45719">
            <a:spAutoFit/>
          </a:bodyPr>
          <a:lstStyle>
            <a:lvl1pPr algn="ctr">
              <a:defRPr sz="5400">
                <a:solidFill>
                  <a:srgbClr val="B61C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800">
                <a:solidFill>
                  <a:srgbClr val="000000"/>
                </a:solidFill>
              </a:defRPr>
            </a:pPr>
            <a:r>
              <a:rPr kumimoji="0" sz="6000" b="0" i="0" u="none" strike="noStrike" kern="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THANKS</a:t>
            </a:r>
          </a:p>
        </p:txBody>
      </p:sp>
      <p:pic>
        <p:nvPicPr>
          <p:cNvPr id="54277" name="New picture"/>
          <p:cNvPicPr/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287000" y="12198350"/>
            <a:ext cx="317500" cy="228600"/>
          </a:xfrm>
          <a:prstGeom prst="cube">
            <a:avLst/>
          </a:prstGeom>
        </p:spPr>
      </p:pic>
      <p:sp>
        <p:nvSpPr>
          <p:cNvPr id="10" name="椭圆 9"/>
          <p:cNvSpPr/>
          <p:nvPr>
            <p:custDataLst>
              <p:tags r:id="rId3"/>
            </p:custDataLst>
          </p:nvPr>
        </p:nvSpPr>
        <p:spPr>
          <a:xfrm>
            <a:off x="1011238" y="1543050"/>
            <a:ext cx="3313113" cy="33131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charset="-122"/>
              <a:cs typeface="Arial"/>
            </a:endParaRPr>
          </a:p>
        </p:txBody>
      </p:sp>
      <p:pic>
        <p:nvPicPr>
          <p:cNvPr id="34822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6013" y="1644650"/>
            <a:ext cx="2646362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2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>
            <p:custDataLst>
              <p:tags r:id="rId1"/>
            </p:custDataLst>
          </p:nvPr>
        </p:nvGrpSpPr>
        <p:grpSpPr>
          <a:xfrm>
            <a:off x="1430338" y="1987550"/>
            <a:ext cx="1828800" cy="1247775"/>
            <a:chOff x="336" y="768"/>
            <a:chExt cx="1152" cy="768"/>
          </a:xfrm>
        </p:grpSpPr>
        <p:sp>
          <p:nvSpPr>
            <p:cNvPr id="8202" name="AutoShape 3"/>
            <p:cNvSpPr/>
            <p:nvPr>
              <p:custDataLst>
                <p:tags r:id="rId9"/>
              </p:custDataLst>
            </p:nvPr>
          </p:nvSpPr>
          <p:spPr>
            <a:xfrm rot="-854197">
              <a:off x="336" y="768"/>
              <a:ext cx="1152" cy="768"/>
            </a:xfrm>
            <a:prstGeom prst="star32">
              <a:avLst>
                <a:gd name="adj" fmla="val 35981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 sz="1600">
                <a:latin typeface="Calibri" panose="020F0502020204030204" pitchFamily="34" charset="0"/>
              </a:endParaRPr>
            </a:p>
          </p:txBody>
        </p:sp>
        <p:sp>
          <p:nvSpPr>
            <p:cNvPr id="8203" name="Text Box 4"/>
            <p:cNvSpPr txBox="1"/>
            <p:nvPr>
              <p:custDataLst>
                <p:tags r:id="rId10"/>
              </p:custDataLst>
            </p:nvPr>
          </p:nvSpPr>
          <p:spPr>
            <a:xfrm rot="-856987">
              <a:off x="528" y="982"/>
              <a:ext cx="831" cy="28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实验１</a:t>
              </a:r>
            </a:p>
          </p:txBody>
        </p:sp>
      </p:grpSp>
      <p:sp>
        <p:nvSpPr>
          <p:cNvPr id="17413" name="Text Box 5"/>
          <p:cNvSpPr txBox="1"/>
          <p:nvPr>
            <p:custDataLst>
              <p:tags r:id="rId2"/>
            </p:custDataLst>
          </p:nvPr>
        </p:nvSpPr>
        <p:spPr>
          <a:xfrm>
            <a:off x="3848100" y="2141538"/>
            <a:ext cx="2819400" cy="10763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Times New Roman" panose="02020603050405020304" pitchFamily="18" charset="0"/>
              </a:rPr>
              <a:t>１</a:t>
            </a:r>
            <a:r>
              <a:rPr lang="en-US" altLang="zh-CN" sz="1600" b="1">
                <a:latin typeface="Times New Roman" panose="02020603050405020304" pitchFamily="18" charset="0"/>
              </a:rPr>
              <a:t>.</a:t>
            </a:r>
            <a:r>
              <a:rPr lang="zh-CN" altLang="en-US" sz="1600" b="1">
                <a:latin typeface="Times New Roman" panose="02020603050405020304" pitchFamily="18" charset="0"/>
              </a:rPr>
              <a:t>用手挤压易拉罐。</a:t>
            </a:r>
          </a:p>
          <a:p>
            <a:pPr>
              <a:spcBef>
                <a:spcPct val="50000"/>
              </a:spcBef>
            </a:pPr>
            <a:r>
              <a:rPr lang="zh-CN" altLang="en-US" sz="1600" b="1">
                <a:latin typeface="Times New Roman" panose="02020603050405020304" pitchFamily="18" charset="0"/>
              </a:rPr>
              <a:t>２</a:t>
            </a:r>
            <a:r>
              <a:rPr lang="en-US" altLang="zh-CN" sz="1600" b="1">
                <a:latin typeface="Times New Roman" panose="02020603050405020304" pitchFamily="18" charset="0"/>
              </a:rPr>
              <a:t>.</a:t>
            </a:r>
            <a:r>
              <a:rPr lang="zh-CN" altLang="en-US" sz="1600" b="1">
                <a:latin typeface="Times New Roman" panose="02020603050405020304" pitchFamily="18" charset="0"/>
              </a:rPr>
              <a:t>用手拉橡皮筋。</a:t>
            </a:r>
          </a:p>
          <a:p>
            <a:pPr>
              <a:spcBef>
                <a:spcPct val="50000"/>
              </a:spcBef>
            </a:pPr>
            <a:r>
              <a:rPr lang="zh-CN" altLang="en-US" sz="1600" b="1">
                <a:latin typeface="Times New Roman" panose="02020603050405020304" pitchFamily="18" charset="0"/>
              </a:rPr>
              <a:t>３</a:t>
            </a:r>
            <a:r>
              <a:rPr lang="en-US" altLang="zh-CN" sz="1600" b="1">
                <a:latin typeface="Times New Roman" panose="02020603050405020304" pitchFamily="18" charset="0"/>
              </a:rPr>
              <a:t>.</a:t>
            </a:r>
            <a:r>
              <a:rPr lang="zh-CN" altLang="en-US" sz="1600" b="1">
                <a:latin typeface="Times New Roman" panose="02020603050405020304" pitchFamily="18" charset="0"/>
              </a:rPr>
              <a:t>用手扳动塑料直尺。</a:t>
            </a:r>
          </a:p>
        </p:txBody>
      </p:sp>
      <p:sp>
        <p:nvSpPr>
          <p:cNvPr id="17414" name="Text Box 6"/>
          <p:cNvSpPr txBox="1"/>
          <p:nvPr>
            <p:custDataLst>
              <p:tags r:id="rId3"/>
            </p:custDataLst>
          </p:nvPr>
        </p:nvSpPr>
        <p:spPr>
          <a:xfrm>
            <a:off x="342900" y="3695700"/>
            <a:ext cx="1600200" cy="523875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结论１：</a:t>
            </a:r>
          </a:p>
        </p:txBody>
      </p:sp>
      <p:sp>
        <p:nvSpPr>
          <p:cNvPr id="17415" name="Text Box 7"/>
          <p:cNvSpPr txBox="1"/>
          <p:nvPr>
            <p:custDataLst>
              <p:tags r:id="rId4"/>
            </p:custDataLst>
          </p:nvPr>
        </p:nvSpPr>
        <p:spPr>
          <a:xfrm>
            <a:off x="2133600" y="3779838"/>
            <a:ext cx="3048000" cy="4000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力使物体发生形变。</a:t>
            </a:r>
          </a:p>
        </p:txBody>
      </p:sp>
      <p:sp>
        <p:nvSpPr>
          <p:cNvPr id="17417" name="Text Box 9"/>
          <p:cNvSpPr txBox="1"/>
          <p:nvPr>
            <p:custDataLst>
              <p:tags r:id="rId5"/>
            </p:custDataLst>
          </p:nvPr>
        </p:nvSpPr>
        <p:spPr>
          <a:xfrm>
            <a:off x="1752600" y="4610100"/>
            <a:ext cx="2971800" cy="922338"/>
          </a:xfrm>
          <a:prstGeom prst="rect">
            <a:avLst/>
          </a:prstGeom>
          <a:noFill/>
          <a:ln w="9525" cap="flat" cmpd="sng">
            <a:solidFill>
              <a:srgbClr val="996633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</a:rPr>
              <a:t>有没有这样的现象，当有力作用时，看不到物体发生形变？</a:t>
            </a:r>
          </a:p>
        </p:txBody>
      </p:sp>
      <p:sp>
        <p:nvSpPr>
          <p:cNvPr id="17418" name="Text Box 10"/>
          <p:cNvSpPr txBox="1"/>
          <p:nvPr>
            <p:custDataLst>
              <p:tags r:id="rId6"/>
            </p:custDataLst>
          </p:nvPr>
        </p:nvSpPr>
        <p:spPr>
          <a:xfrm>
            <a:off x="773113" y="5984875"/>
            <a:ext cx="7543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CC3300"/>
                </a:solidFill>
                <a:latin typeface="Times New Roman" panose="02020603050405020304" pitchFamily="18" charset="0"/>
                <a:ea typeface="楷体_GB2312"/>
              </a:rPr>
              <a:t>说明</a:t>
            </a:r>
            <a:r>
              <a:rPr lang="zh-CN" altLang="en-US" sz="2000" b="1">
                <a:latin typeface="Times New Roman" panose="02020603050405020304" pitchFamily="18" charset="0"/>
                <a:ea typeface="楷体_GB2312"/>
              </a:rPr>
              <a:t>：力的作用确实会引起物体产生形变，哪怕是我们眼睛“看不见的形变”，它也是实实在在的发生了。</a:t>
            </a:r>
          </a:p>
        </p:txBody>
      </p:sp>
      <p:pic>
        <p:nvPicPr>
          <p:cNvPr id="17420" name="Picture 12" descr="q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066800" y="4219575"/>
            <a:ext cx="636588" cy="11795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矩形 4"/>
          <p:cNvSpPr/>
          <p:nvPr>
            <p:custDataLst>
              <p:tags r:id="rId8"/>
            </p:custDataLst>
          </p:nvPr>
        </p:nvSpPr>
        <p:spPr>
          <a:xfrm>
            <a:off x="468313" y="889000"/>
            <a:ext cx="3479800" cy="584200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FFFF"/>
                </a:solidFill>
                <a:latin typeface="Calibri" panose="020F0502020204030204" pitchFamily="34" charset="0"/>
              </a:rPr>
              <a:t>一、力的作用效果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  <p:bldP spid="17415" grpId="0" animBg="1"/>
      <p:bldP spid="17417" grpId="0" animBg="1"/>
      <p:bldP spid="174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1" name="Rectangle 19"/>
          <p:cNvSpPr/>
          <p:nvPr>
            <p:custDataLst>
              <p:tags r:id="rId1"/>
            </p:custDataLst>
          </p:nvPr>
        </p:nvSpPr>
        <p:spPr>
          <a:xfrm>
            <a:off x="1371600" y="4967288"/>
            <a:ext cx="7620000" cy="187166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 anchorCtr="0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grpSp>
        <p:nvGrpSpPr>
          <p:cNvPr id="2" name="Group 30"/>
          <p:cNvGrpSpPr/>
          <p:nvPr>
            <p:custDataLst>
              <p:tags r:id="rId2"/>
            </p:custDataLst>
          </p:nvPr>
        </p:nvGrpSpPr>
        <p:grpSpPr>
          <a:xfrm>
            <a:off x="76200" y="800100"/>
            <a:ext cx="1828800" cy="1247775"/>
            <a:chOff x="48" y="144"/>
            <a:chExt cx="1152" cy="768"/>
          </a:xfrm>
        </p:grpSpPr>
        <p:sp>
          <p:nvSpPr>
            <p:cNvPr id="9236" name="AutoShape 2"/>
            <p:cNvSpPr/>
            <p:nvPr>
              <p:custDataLst>
                <p:tags r:id="rId20"/>
              </p:custDataLst>
            </p:nvPr>
          </p:nvSpPr>
          <p:spPr>
            <a:xfrm rot="-854197">
              <a:off x="48" y="144"/>
              <a:ext cx="1152" cy="768"/>
            </a:xfrm>
            <a:prstGeom prst="star32">
              <a:avLst>
                <a:gd name="adj" fmla="val 35981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sp>
          <p:nvSpPr>
            <p:cNvPr id="9237" name="Text Box 3"/>
            <p:cNvSpPr txBox="1"/>
            <p:nvPr>
              <p:custDataLst>
                <p:tags r:id="rId21"/>
              </p:custDataLst>
            </p:nvPr>
          </p:nvSpPr>
          <p:spPr>
            <a:xfrm rot="-856987">
              <a:off x="288" y="339"/>
              <a:ext cx="831" cy="32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实验２</a:t>
              </a:r>
            </a:p>
          </p:txBody>
        </p:sp>
      </p:grpSp>
      <p:sp>
        <p:nvSpPr>
          <p:cNvPr id="18436" name="Text Box 4"/>
          <p:cNvSpPr txBox="1"/>
          <p:nvPr>
            <p:custDataLst>
              <p:tags r:id="rId3"/>
            </p:custDataLst>
          </p:nvPr>
        </p:nvSpPr>
        <p:spPr>
          <a:xfrm>
            <a:off x="2133600" y="622300"/>
            <a:ext cx="5943600" cy="132238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１</a:t>
            </a:r>
            <a:r>
              <a:rPr lang="en-US" altLang="zh-CN" sz="2000" b="1">
                <a:latin typeface="Times New Roman" panose="02020603050405020304" pitchFamily="18" charset="0"/>
              </a:rPr>
              <a:t>.</a:t>
            </a:r>
            <a:r>
              <a:rPr lang="zh-CN" altLang="en-US" sz="2000" b="1">
                <a:latin typeface="Times New Roman" panose="02020603050405020304" pitchFamily="18" charset="0"/>
              </a:rPr>
              <a:t>用手拉小车，小车由静变为动。</a:t>
            </a:r>
          </a:p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２</a:t>
            </a:r>
            <a:r>
              <a:rPr lang="en-US" altLang="zh-CN" sz="2000" b="1">
                <a:latin typeface="Times New Roman" panose="02020603050405020304" pitchFamily="18" charset="0"/>
              </a:rPr>
              <a:t>.</a:t>
            </a:r>
            <a:r>
              <a:rPr lang="zh-CN" altLang="en-US" sz="2000" b="1">
                <a:latin typeface="Times New Roman" panose="02020603050405020304" pitchFamily="18" charset="0"/>
              </a:rPr>
              <a:t>用手阻挡运动的小车，小车由动变为静。</a:t>
            </a:r>
          </a:p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３</a:t>
            </a:r>
            <a:r>
              <a:rPr lang="en-US" altLang="zh-CN" sz="2000" b="1">
                <a:latin typeface="Times New Roman" panose="02020603050405020304" pitchFamily="18" charset="0"/>
              </a:rPr>
              <a:t>.</a:t>
            </a:r>
            <a:r>
              <a:rPr lang="zh-CN" altLang="en-US" sz="2000" b="1">
                <a:latin typeface="Times New Roman" panose="02020603050405020304" pitchFamily="18" charset="0"/>
              </a:rPr>
              <a:t>用手拉着小车转弯，小车的运动方向发生改变。</a:t>
            </a:r>
          </a:p>
        </p:txBody>
      </p:sp>
      <p:sp>
        <p:nvSpPr>
          <p:cNvPr id="18437" name="Text Box 5"/>
          <p:cNvSpPr txBox="1"/>
          <p:nvPr>
            <p:custDataLst>
              <p:tags r:id="rId4"/>
            </p:custDataLst>
          </p:nvPr>
        </p:nvSpPr>
        <p:spPr>
          <a:xfrm>
            <a:off x="76200" y="2500313"/>
            <a:ext cx="1295400" cy="523875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结论２</a:t>
            </a:r>
          </a:p>
        </p:txBody>
      </p:sp>
      <p:sp>
        <p:nvSpPr>
          <p:cNvPr id="18438" name="Text Box 6"/>
          <p:cNvSpPr txBox="1"/>
          <p:nvPr>
            <p:custDataLst>
              <p:tags r:id="rId5"/>
            </p:custDataLst>
          </p:nvPr>
        </p:nvSpPr>
        <p:spPr>
          <a:xfrm>
            <a:off x="1524000" y="2535238"/>
            <a:ext cx="7008813" cy="4000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力可以使物体由静到动，由动到静，以及运动方向发生改变。</a:t>
            </a:r>
          </a:p>
        </p:txBody>
      </p:sp>
      <p:sp>
        <p:nvSpPr>
          <p:cNvPr id="18439" name="Text Box 7"/>
          <p:cNvSpPr txBox="1"/>
          <p:nvPr>
            <p:custDataLst>
              <p:tags r:id="rId6"/>
            </p:custDataLst>
          </p:nvPr>
        </p:nvSpPr>
        <p:spPr>
          <a:xfrm>
            <a:off x="3162300" y="3214688"/>
            <a:ext cx="2057400" cy="461962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</a:rPr>
              <a:t>运动快慢变化</a:t>
            </a:r>
          </a:p>
        </p:txBody>
      </p:sp>
      <p:sp>
        <p:nvSpPr>
          <p:cNvPr id="18442" name="Line 10"/>
          <p:cNvSpPr/>
          <p:nvPr>
            <p:custDataLst>
              <p:tags r:id="rId7"/>
            </p:custDataLst>
          </p:nvPr>
        </p:nvSpPr>
        <p:spPr>
          <a:xfrm flipH="1">
            <a:off x="4191000" y="3756025"/>
            <a:ext cx="0" cy="4826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8443" name="Line 11"/>
          <p:cNvSpPr/>
          <p:nvPr>
            <p:custDataLst>
              <p:tags r:id="rId8"/>
            </p:custDataLst>
          </p:nvPr>
        </p:nvSpPr>
        <p:spPr>
          <a:xfrm flipH="1">
            <a:off x="7421563" y="3756025"/>
            <a:ext cx="0" cy="501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8444" name="AutoShape 12"/>
          <p:cNvSpPr/>
          <p:nvPr>
            <p:custDataLst>
              <p:tags r:id="rId9"/>
            </p:custDataLst>
          </p:nvPr>
        </p:nvSpPr>
        <p:spPr>
          <a:xfrm rot="-5400000" flipV="1">
            <a:off x="5726113" y="2720975"/>
            <a:ext cx="188912" cy="3260725"/>
          </a:xfrm>
          <a:prstGeom prst="leftBrace">
            <a:avLst>
              <a:gd name="adj1" fmla="val 137125"/>
              <a:gd name="adj2" fmla="val 50051"/>
            </a:avLst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18445" name="Text Box 13"/>
          <p:cNvSpPr txBox="1"/>
          <p:nvPr>
            <p:custDataLst>
              <p:tags r:id="rId10"/>
            </p:custDataLst>
          </p:nvPr>
        </p:nvSpPr>
        <p:spPr>
          <a:xfrm>
            <a:off x="4343400" y="4421188"/>
            <a:ext cx="3048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运动状态发生了改变</a:t>
            </a:r>
          </a:p>
        </p:txBody>
      </p:sp>
      <p:sp>
        <p:nvSpPr>
          <p:cNvPr id="18446" name="Text Box 14"/>
          <p:cNvSpPr txBox="1"/>
          <p:nvPr>
            <p:custDataLst>
              <p:tags r:id="rId11"/>
            </p:custDataLst>
          </p:nvPr>
        </p:nvSpPr>
        <p:spPr>
          <a:xfrm>
            <a:off x="449263" y="5235575"/>
            <a:ext cx="862012" cy="1716088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CC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结论</a:t>
            </a:r>
          </a:p>
        </p:txBody>
      </p:sp>
      <p:sp>
        <p:nvSpPr>
          <p:cNvPr id="18447" name="Text Box 15"/>
          <p:cNvSpPr txBox="1"/>
          <p:nvPr>
            <p:custDataLst>
              <p:tags r:id="rId12"/>
            </p:custDataLst>
          </p:nvPr>
        </p:nvSpPr>
        <p:spPr>
          <a:xfrm>
            <a:off x="1524000" y="5746750"/>
            <a:ext cx="2057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力的作用效果</a:t>
            </a:r>
          </a:p>
        </p:txBody>
      </p:sp>
      <p:sp>
        <p:nvSpPr>
          <p:cNvPr id="18448" name="Text Box 16"/>
          <p:cNvSpPr txBox="1"/>
          <p:nvPr>
            <p:custDataLst>
              <p:tags r:id="rId13"/>
            </p:custDataLst>
          </p:nvPr>
        </p:nvSpPr>
        <p:spPr>
          <a:xfrm>
            <a:off x="3886200" y="5200650"/>
            <a:ext cx="5029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可以使物体发生形变</a:t>
            </a:r>
          </a:p>
        </p:txBody>
      </p:sp>
      <p:sp>
        <p:nvSpPr>
          <p:cNvPr id="18449" name="Text Box 17"/>
          <p:cNvSpPr txBox="1"/>
          <p:nvPr>
            <p:custDataLst>
              <p:tags r:id="rId14"/>
            </p:custDataLst>
          </p:nvPr>
        </p:nvSpPr>
        <p:spPr>
          <a:xfrm>
            <a:off x="3886200" y="6215063"/>
            <a:ext cx="4953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可以改变物体的运动状态</a:t>
            </a:r>
          </a:p>
        </p:txBody>
      </p:sp>
      <p:sp>
        <p:nvSpPr>
          <p:cNvPr id="18450" name="AutoShape 18"/>
          <p:cNvSpPr/>
          <p:nvPr>
            <p:custDataLst>
              <p:tags r:id="rId15"/>
            </p:custDataLst>
          </p:nvPr>
        </p:nvSpPr>
        <p:spPr>
          <a:xfrm>
            <a:off x="3733800" y="5513388"/>
            <a:ext cx="76200" cy="1014412"/>
          </a:xfrm>
          <a:prstGeom prst="leftBrace">
            <a:avLst>
              <a:gd name="adj1" fmla="val 108348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9233" name="AutoShape 24">
            <a:hlinkClick r:id="" action="ppaction://noaction"/>
          </p:cNvPr>
          <p:cNvSpPr/>
          <p:nvPr>
            <p:custDataLst>
              <p:tags r:id="rId16"/>
            </p:custDataLst>
          </p:nvPr>
        </p:nvSpPr>
        <p:spPr>
          <a:xfrm>
            <a:off x="4572000" y="6475413"/>
            <a:ext cx="1295400" cy="546100"/>
          </a:xfrm>
          <a:prstGeom prst="actionButtonForwardNex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9234" name="AutoShape 25">
            <a:hlinkClick r:id="" action="ppaction://noaction"/>
          </p:cNvPr>
          <p:cNvSpPr/>
          <p:nvPr>
            <p:custDataLst>
              <p:tags r:id="rId17"/>
            </p:custDataLst>
          </p:nvPr>
        </p:nvSpPr>
        <p:spPr>
          <a:xfrm>
            <a:off x="6400800" y="6397625"/>
            <a:ext cx="1524000" cy="623888"/>
          </a:xfrm>
          <a:prstGeom prst="actionButtonForwardNex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3" name="Text Box 7"/>
          <p:cNvSpPr txBox="1"/>
          <p:nvPr>
            <p:custDataLst>
              <p:tags r:id="rId18"/>
            </p:custDataLst>
          </p:nvPr>
        </p:nvSpPr>
        <p:spPr>
          <a:xfrm>
            <a:off x="6134100" y="3214688"/>
            <a:ext cx="2057400" cy="461962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</a:rPr>
              <a:t>运动方向变化</a:t>
            </a:r>
          </a:p>
        </p:txBody>
      </p:sp>
      <p:pic>
        <p:nvPicPr>
          <p:cNvPr id="18452" name="New picture"/>
          <p:cNvPicPr/>
          <p:nvPr>
            <p:custDataLst>
              <p:tags r:id="rId19"/>
            </p:custDataLst>
          </p:nvPr>
        </p:nvPicPr>
        <p:blipFill>
          <a:blip r:embed="rId23"/>
          <a:stretch>
            <a:fillRect/>
          </a:stretch>
        </p:blipFill>
        <p:spPr>
          <a:xfrm>
            <a:off x="12039600" y="104267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1" grpId="0" animBg="1"/>
      <p:bldP spid="18436" grpId="0" animBg="1"/>
      <p:bldP spid="18437" grpId="0" animBg="1"/>
      <p:bldP spid="18438" grpId="0" animBg="1"/>
      <p:bldP spid="18439" grpId="0" animBg="1"/>
      <p:bldP spid="18444" grpId="0" animBg="1"/>
      <p:bldP spid="18445" grpId="0"/>
      <p:bldP spid="18446" grpId="0"/>
      <p:bldP spid="18447" grpId="0"/>
      <p:bldP spid="18448" grpId="0"/>
      <p:bldP spid="18449" grpId="0"/>
      <p:bldP spid="18450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1" name="Text Box 13"/>
          <p:cNvSpPr txBox="1"/>
          <p:nvPr>
            <p:custDataLst>
              <p:tags r:id="rId1"/>
            </p:custDataLst>
          </p:nvPr>
        </p:nvSpPr>
        <p:spPr>
          <a:xfrm>
            <a:off x="762000" y="1871663"/>
            <a:ext cx="4495800" cy="286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楷体_GB2312"/>
              </a:rPr>
              <a:t>1.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射箭时，用力拉弯了弓，这说明力可以改变物体的</a:t>
            </a:r>
            <a:r>
              <a:rPr lang="zh-CN" altLang="en-US" sz="2400" b="1" u="sng">
                <a:latin typeface="Times New Roman" panose="02020603050405020304" pitchFamily="18" charset="0"/>
                <a:ea typeface="楷体_GB2312"/>
              </a:rPr>
              <a:t>　　　　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；足球运动员用力顶球，球的运动方向和速度都发生改变，这说明力可以改变物体</a:t>
            </a:r>
            <a:r>
              <a:rPr lang="zh-CN" altLang="en-US" sz="2400" b="1" u="sng">
                <a:latin typeface="Times New Roman" panose="02020603050405020304" pitchFamily="18" charset="0"/>
                <a:ea typeface="楷体_GB2312"/>
              </a:rPr>
              <a:t>　　　　　　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。</a:t>
            </a:r>
          </a:p>
        </p:txBody>
      </p:sp>
      <p:pic>
        <p:nvPicPr>
          <p:cNvPr id="10243" name="Picture 5" descr="未标题-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791200" y="2339975"/>
            <a:ext cx="2743200" cy="4154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AutoShape 9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6477000" y="5929313"/>
            <a:ext cx="2667000" cy="1092200"/>
          </a:xfrm>
          <a:prstGeom prst="actionButtonForwardNex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endParaRPr lang="zh-CN" altLang="en-US" sz="1600">
              <a:latin typeface="Calibri" panose="020F0502020204030204" pitchFamily="34" charset="0"/>
            </a:endParaRPr>
          </a:p>
        </p:txBody>
      </p:sp>
      <p:sp>
        <p:nvSpPr>
          <p:cNvPr id="22539" name="Text Box 11"/>
          <p:cNvSpPr txBox="1"/>
          <p:nvPr>
            <p:custDataLst>
              <p:tags r:id="rId4"/>
            </p:custDataLst>
          </p:nvPr>
        </p:nvSpPr>
        <p:spPr>
          <a:xfrm>
            <a:off x="3779838" y="2430463"/>
            <a:ext cx="1143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A50021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形状</a:t>
            </a:r>
          </a:p>
        </p:txBody>
      </p:sp>
      <p:sp>
        <p:nvSpPr>
          <p:cNvPr id="22540" name="Text Box 12"/>
          <p:cNvSpPr txBox="1"/>
          <p:nvPr>
            <p:custDataLst>
              <p:tags r:id="rId5"/>
            </p:custDataLst>
          </p:nvPr>
        </p:nvSpPr>
        <p:spPr>
          <a:xfrm>
            <a:off x="3009900" y="4037013"/>
            <a:ext cx="2057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A50021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运动状态</a:t>
            </a:r>
          </a:p>
        </p:txBody>
      </p:sp>
      <p:grpSp>
        <p:nvGrpSpPr>
          <p:cNvPr id="10247" name="Group 29"/>
          <p:cNvGrpSpPr/>
          <p:nvPr>
            <p:custDataLst>
              <p:tags r:id="rId6"/>
            </p:custDataLst>
          </p:nvPr>
        </p:nvGrpSpPr>
        <p:grpSpPr>
          <a:xfrm>
            <a:off x="431800" y="892175"/>
            <a:ext cx="2789238" cy="942975"/>
            <a:chOff x="0" y="0"/>
            <a:chExt cx="2231" cy="580"/>
          </a:xfrm>
        </p:grpSpPr>
        <p:pic>
          <p:nvPicPr>
            <p:cNvPr id="10248" name="圆角矩形 1"/>
            <p:cNvPicPr/>
            <p:nvPr>
              <p:custDataLst>
                <p:tags r:id="rId7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0" y="0"/>
              <a:ext cx="2231" cy="5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9" name="Text Box 31"/>
            <p:cNvSpPr txBox="1"/>
            <p:nvPr>
              <p:custDataLst>
                <p:tags r:id="rId8"/>
              </p:custDataLst>
            </p:nvPr>
          </p:nvSpPr>
          <p:spPr>
            <a:xfrm>
              <a:off x="59" y="105"/>
              <a:ext cx="211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/>
            <a:p>
              <a:pPr algn="ctr"/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练一练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/>
      <p:bldP spid="22539" grpId="0"/>
      <p:bldP spid="225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/>
          <p:nvPr>
            <p:custDataLst>
              <p:tags r:id="rId1"/>
            </p:custDataLst>
          </p:nvPr>
        </p:nvSpPr>
        <p:spPr>
          <a:xfrm>
            <a:off x="827088" y="1182688"/>
            <a:ext cx="72009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楷体_GB2312"/>
              </a:rPr>
              <a:t>2.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滑旱冰时，小孩用力推墙同时他也受到</a:t>
            </a:r>
            <a:r>
              <a:rPr lang="zh-CN" altLang="en-US" sz="2400" b="1" u="sng">
                <a:latin typeface="Times New Roman" panose="02020603050405020304" pitchFamily="18" charset="0"/>
                <a:ea typeface="楷体_GB2312"/>
              </a:rPr>
              <a:t>　　　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的推力，这个现象表明</a:t>
            </a:r>
            <a:r>
              <a:rPr lang="zh-CN" altLang="en-US" sz="2400" b="1" u="sng">
                <a:latin typeface="Times New Roman" panose="02020603050405020304" pitchFamily="18" charset="0"/>
                <a:ea typeface="楷体_GB2312"/>
              </a:rPr>
              <a:t>　　　　　　　　　　　</a:t>
            </a:r>
            <a:r>
              <a:rPr lang="zh-CN" altLang="en-US" sz="2400" b="1">
                <a:latin typeface="Times New Roman" panose="02020603050405020304" pitchFamily="18" charset="0"/>
                <a:ea typeface="楷体_GB2312"/>
              </a:rPr>
              <a:t>。</a:t>
            </a:r>
          </a:p>
        </p:txBody>
      </p:sp>
      <p:sp>
        <p:nvSpPr>
          <p:cNvPr id="23560" name="Text Box 8"/>
          <p:cNvSpPr txBox="1"/>
          <p:nvPr>
            <p:custDataLst>
              <p:tags r:id="rId2"/>
            </p:custDataLst>
          </p:nvPr>
        </p:nvSpPr>
        <p:spPr>
          <a:xfrm>
            <a:off x="6227763" y="1285875"/>
            <a:ext cx="1219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A50021"/>
                </a:solidFill>
                <a:latin typeface="Times New Roman" panose="02020603050405020304" pitchFamily="18" charset="0"/>
              </a:rPr>
              <a:t>墙</a:t>
            </a:r>
          </a:p>
        </p:txBody>
      </p:sp>
      <p:sp>
        <p:nvSpPr>
          <p:cNvPr id="23561" name="Text Box 9"/>
          <p:cNvSpPr txBox="1"/>
          <p:nvPr>
            <p:custDataLst>
              <p:tags r:id="rId3"/>
            </p:custDataLst>
          </p:nvPr>
        </p:nvSpPr>
        <p:spPr>
          <a:xfrm>
            <a:off x="3130550" y="1738313"/>
            <a:ext cx="3962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A50021"/>
                </a:solidFill>
                <a:latin typeface="Times New Roman" panose="02020603050405020304" pitchFamily="18" charset="0"/>
              </a:rPr>
              <a:t>力的作用是相互的</a:t>
            </a:r>
          </a:p>
        </p:txBody>
      </p:sp>
      <p:pic>
        <p:nvPicPr>
          <p:cNvPr id="23562" name="Picture 10" descr="推墙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886200" y="2886075"/>
            <a:ext cx="2855913" cy="3873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0" grpId="0"/>
      <p:bldP spid="235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4"/>
          <p:cNvSpPr/>
          <p:nvPr>
            <p:custDataLst>
              <p:tags r:id="rId1"/>
            </p:custDataLst>
          </p:nvPr>
        </p:nvSpPr>
        <p:spPr>
          <a:xfrm>
            <a:off x="468313" y="889000"/>
            <a:ext cx="3892550" cy="584200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FFFF"/>
                </a:solidFill>
                <a:latin typeface="Calibri" panose="020F0502020204030204" pitchFamily="34" charset="0"/>
              </a:rPr>
              <a:t>二、力与运动的关系</a:t>
            </a: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733425" y="4748213"/>
            <a:ext cx="18224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物体不受力</a:t>
            </a:r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Line 12"/>
          <p:cNvSpPr/>
          <p:nvPr>
            <p:custDataLst>
              <p:tags r:id="rId3"/>
            </p:custDataLst>
          </p:nvPr>
        </p:nvSpPr>
        <p:spPr>
          <a:xfrm>
            <a:off x="5724525" y="4113213"/>
            <a:ext cx="863600" cy="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5" name="AutoShape 18"/>
          <p:cNvSpPr/>
          <p:nvPr>
            <p:custDataLst>
              <p:tags r:id="rId4"/>
            </p:custDataLst>
          </p:nvPr>
        </p:nvSpPr>
        <p:spPr>
          <a:xfrm>
            <a:off x="3686175" y="4178300"/>
            <a:ext cx="215900" cy="1738313"/>
          </a:xfrm>
          <a:prstGeom prst="leftBrace">
            <a:avLst>
              <a:gd name="adj1" fmla="val 106682"/>
              <a:gd name="adj2" fmla="val 50000"/>
            </a:avLst>
          </a:prstGeom>
          <a:noFill/>
          <a:ln w="38100" cap="flat" cmpd="sng">
            <a:solidFill>
              <a:srgbClr val="66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6" name="Line 5"/>
          <p:cNvSpPr/>
          <p:nvPr>
            <p:custDataLst>
              <p:tags r:id="rId5"/>
            </p:custDataLst>
          </p:nvPr>
        </p:nvSpPr>
        <p:spPr>
          <a:xfrm flipV="1">
            <a:off x="5724525" y="5870575"/>
            <a:ext cx="898525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7" name="AutoShape 6"/>
          <p:cNvSpPr/>
          <p:nvPr>
            <p:custDataLst>
              <p:tags r:id="rId6"/>
            </p:custDataLst>
          </p:nvPr>
        </p:nvSpPr>
        <p:spPr>
          <a:xfrm>
            <a:off x="2606675" y="4832350"/>
            <a:ext cx="1008063" cy="492125"/>
          </a:xfrm>
          <a:prstGeom prst="rightArrow">
            <a:avLst>
              <a:gd name="adj1" fmla="val 50000"/>
              <a:gd name="adj2" fmla="val 168214"/>
            </a:avLst>
          </a:prstGeom>
          <a:solidFill>
            <a:srgbClr val="FFFF00"/>
          </a:solidFill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>
            <p:custDataLst>
              <p:tags r:id="rId7"/>
            </p:custDataLst>
          </p:nvPr>
        </p:nvSpPr>
        <p:spPr>
          <a:xfrm>
            <a:off x="3973513" y="3863975"/>
            <a:ext cx="1731962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</a:rPr>
              <a:t>静止的物体</a:t>
            </a:r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9" name="矩形 8"/>
          <p:cNvSpPr/>
          <p:nvPr>
            <p:custDataLst>
              <p:tags r:id="rId8"/>
            </p:custDataLst>
          </p:nvPr>
        </p:nvSpPr>
        <p:spPr>
          <a:xfrm>
            <a:off x="6661150" y="3687763"/>
            <a:ext cx="1422400" cy="831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保持</a:t>
            </a:r>
            <a:endParaRPr lang="en-US" altLang="zh-CN" sz="24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静止状态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矩形 9"/>
          <p:cNvSpPr/>
          <p:nvPr>
            <p:custDataLst>
              <p:tags r:id="rId9"/>
            </p:custDataLst>
          </p:nvPr>
        </p:nvSpPr>
        <p:spPr>
          <a:xfrm>
            <a:off x="3973513" y="5521325"/>
            <a:ext cx="1731962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</a:rPr>
              <a:t>运动的物体</a:t>
            </a:r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11" name="矩形 10"/>
          <p:cNvSpPr/>
          <p:nvPr>
            <p:custDataLst>
              <p:tags r:id="rId10"/>
            </p:custDataLst>
          </p:nvPr>
        </p:nvSpPr>
        <p:spPr>
          <a:xfrm>
            <a:off x="6661150" y="5343525"/>
            <a:ext cx="1422400" cy="831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匀速直线</a:t>
            </a:r>
            <a:endParaRPr lang="en-US" altLang="zh-CN" sz="24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运动状态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3700" y="2117725"/>
            <a:ext cx="47545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1.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物体在不受力时的运动</a:t>
            </a:r>
            <a:endParaRPr kumimoji="0" lang="zh-CN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/>
          <p:nvPr>
            <p:custDataLst>
              <p:tags r:id="rId1"/>
            </p:custDataLst>
          </p:nvPr>
        </p:nvSpPr>
        <p:spPr>
          <a:xfrm>
            <a:off x="684213" y="2232025"/>
            <a:ext cx="727075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例：分析放在桌子上的墨水瓶、吊在天花板上的电灯的</a:t>
            </a:r>
            <a:r>
              <a:rPr lang="zh-CN" altLang="en-US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受力情况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zh-CN" altLang="en-US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运动状态。</a:t>
            </a:r>
          </a:p>
        </p:txBody>
      </p:sp>
      <p:sp>
        <p:nvSpPr>
          <p:cNvPr id="15368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3700" y="1052513"/>
            <a:ext cx="65547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2.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物体在受平衡力的作用时的运动</a:t>
            </a:r>
            <a:endParaRPr kumimoji="0" lang="zh-CN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grpSp>
        <p:nvGrpSpPr>
          <p:cNvPr id="15369" name="Group 9"/>
          <p:cNvGrpSpPr/>
          <p:nvPr>
            <p:custDataLst>
              <p:tags r:id="rId3"/>
            </p:custDataLst>
          </p:nvPr>
        </p:nvGrpSpPr>
        <p:grpSpPr>
          <a:xfrm>
            <a:off x="609600" y="4176713"/>
            <a:ext cx="1585913" cy="1619250"/>
            <a:chOff x="340" y="3158"/>
            <a:chExt cx="908" cy="998"/>
          </a:xfrm>
        </p:grpSpPr>
        <p:sp>
          <p:nvSpPr>
            <p:cNvPr id="13333" name="Line 10"/>
            <p:cNvSpPr/>
            <p:nvPr>
              <p:custDataLst>
                <p:tags r:id="rId20"/>
              </p:custDataLst>
            </p:nvPr>
          </p:nvSpPr>
          <p:spPr>
            <a:xfrm flipH="1">
              <a:off x="340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4" name="Line 11"/>
            <p:cNvSpPr/>
            <p:nvPr>
              <p:custDataLst>
                <p:tags r:id="rId21"/>
              </p:custDataLst>
            </p:nvPr>
          </p:nvSpPr>
          <p:spPr>
            <a:xfrm flipH="1">
              <a:off x="1248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5" name="Line 12"/>
            <p:cNvSpPr/>
            <p:nvPr>
              <p:custDataLst>
                <p:tags r:id="rId22"/>
              </p:custDataLst>
            </p:nvPr>
          </p:nvSpPr>
          <p:spPr>
            <a:xfrm>
              <a:off x="340" y="3158"/>
              <a:ext cx="9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6" name="Line 13"/>
            <p:cNvSpPr/>
            <p:nvPr>
              <p:custDataLst>
                <p:tags r:id="rId23"/>
              </p:custDataLst>
            </p:nvPr>
          </p:nvSpPr>
          <p:spPr>
            <a:xfrm>
              <a:off x="340" y="4156"/>
              <a:ext cx="9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7" name="Text Box 14"/>
            <p:cNvSpPr txBox="1"/>
            <p:nvPr>
              <p:custDataLst>
                <p:tags r:id="rId24"/>
              </p:custDataLst>
            </p:nvPr>
          </p:nvSpPr>
          <p:spPr>
            <a:xfrm>
              <a:off x="340" y="3158"/>
              <a:ext cx="908" cy="73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u="sng">
                  <a:solidFill>
                    <a:schemeClr val="accent2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同体、等值、反向、共线</a:t>
              </a:r>
            </a:p>
          </p:txBody>
        </p:sp>
      </p:grpSp>
      <p:grpSp>
        <p:nvGrpSpPr>
          <p:cNvPr id="15375" name="Group 15"/>
          <p:cNvGrpSpPr/>
          <p:nvPr>
            <p:custDataLst>
              <p:tags r:id="rId4"/>
            </p:custDataLst>
          </p:nvPr>
        </p:nvGrpSpPr>
        <p:grpSpPr>
          <a:xfrm>
            <a:off x="6732588" y="4176713"/>
            <a:ext cx="1800225" cy="1620837"/>
            <a:chOff x="4404" y="3158"/>
            <a:chExt cx="1134" cy="998"/>
          </a:xfrm>
        </p:grpSpPr>
        <p:sp>
          <p:nvSpPr>
            <p:cNvPr id="13328" name="Line 16"/>
            <p:cNvSpPr/>
            <p:nvPr>
              <p:custDataLst>
                <p:tags r:id="rId15"/>
              </p:custDataLst>
            </p:nvPr>
          </p:nvSpPr>
          <p:spPr>
            <a:xfrm flipH="1">
              <a:off x="4421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29" name="Line 17"/>
            <p:cNvSpPr/>
            <p:nvPr>
              <p:custDataLst>
                <p:tags r:id="rId16"/>
              </p:custDataLst>
            </p:nvPr>
          </p:nvSpPr>
          <p:spPr>
            <a:xfrm flipH="1">
              <a:off x="5465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0" name="Line 18"/>
            <p:cNvSpPr/>
            <p:nvPr>
              <p:custDataLst>
                <p:tags r:id="rId17"/>
              </p:custDataLst>
            </p:nvPr>
          </p:nvSpPr>
          <p:spPr>
            <a:xfrm>
              <a:off x="4421" y="3158"/>
              <a:ext cx="10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1" name="Line 19"/>
            <p:cNvSpPr/>
            <p:nvPr>
              <p:custDataLst>
                <p:tags r:id="rId18"/>
              </p:custDataLst>
            </p:nvPr>
          </p:nvSpPr>
          <p:spPr>
            <a:xfrm>
              <a:off x="4421" y="4156"/>
              <a:ext cx="10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32" name="Text Box 20"/>
            <p:cNvSpPr txBox="1"/>
            <p:nvPr>
              <p:custDataLst>
                <p:tags r:id="rId19"/>
              </p:custDataLst>
            </p:nvPr>
          </p:nvSpPr>
          <p:spPr>
            <a:xfrm>
              <a:off x="4404" y="3172"/>
              <a:ext cx="1134" cy="73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chemeClr val="accent2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物体保持静止或做匀速直线运动</a:t>
              </a:r>
            </a:p>
          </p:txBody>
        </p:sp>
      </p:grpSp>
      <p:grpSp>
        <p:nvGrpSpPr>
          <p:cNvPr id="15381" name="Group 21"/>
          <p:cNvGrpSpPr/>
          <p:nvPr>
            <p:custDataLst>
              <p:tags r:id="rId5"/>
            </p:custDataLst>
          </p:nvPr>
        </p:nvGrpSpPr>
        <p:grpSpPr>
          <a:xfrm>
            <a:off x="3778250" y="4176713"/>
            <a:ext cx="1441450" cy="1619250"/>
            <a:chOff x="2380" y="3158"/>
            <a:chExt cx="908" cy="998"/>
          </a:xfrm>
        </p:grpSpPr>
        <p:sp>
          <p:nvSpPr>
            <p:cNvPr id="13323" name="Line 22"/>
            <p:cNvSpPr/>
            <p:nvPr>
              <p:custDataLst>
                <p:tags r:id="rId10"/>
              </p:custDataLst>
            </p:nvPr>
          </p:nvSpPr>
          <p:spPr>
            <a:xfrm flipH="1">
              <a:off x="2380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24" name="Line 23"/>
            <p:cNvSpPr/>
            <p:nvPr>
              <p:custDataLst>
                <p:tags r:id="rId11"/>
              </p:custDataLst>
            </p:nvPr>
          </p:nvSpPr>
          <p:spPr>
            <a:xfrm flipH="1">
              <a:off x="3288" y="3158"/>
              <a:ext cx="0" cy="99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25" name="Line 24"/>
            <p:cNvSpPr/>
            <p:nvPr>
              <p:custDataLst>
                <p:tags r:id="rId12"/>
              </p:custDataLst>
            </p:nvPr>
          </p:nvSpPr>
          <p:spPr>
            <a:xfrm>
              <a:off x="2380" y="3158"/>
              <a:ext cx="9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26" name="Line 25"/>
            <p:cNvSpPr/>
            <p:nvPr>
              <p:custDataLst>
                <p:tags r:id="rId13"/>
              </p:custDataLst>
            </p:nvPr>
          </p:nvSpPr>
          <p:spPr>
            <a:xfrm>
              <a:off x="2380" y="4156"/>
              <a:ext cx="9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27" name="Text Box 26"/>
            <p:cNvSpPr txBox="1"/>
            <p:nvPr>
              <p:custDataLst>
                <p:tags r:id="rId14"/>
              </p:custDataLst>
            </p:nvPr>
          </p:nvSpPr>
          <p:spPr>
            <a:xfrm>
              <a:off x="2653" y="3158"/>
              <a:ext cx="318" cy="73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33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平衡力</a:t>
              </a:r>
            </a:p>
          </p:txBody>
        </p:sp>
      </p:grpSp>
      <p:sp>
        <p:nvSpPr>
          <p:cNvPr id="15387" name="Line 27"/>
          <p:cNvSpPr/>
          <p:nvPr>
            <p:custDataLst>
              <p:tags r:id="rId6"/>
            </p:custDataLst>
          </p:nvPr>
        </p:nvSpPr>
        <p:spPr>
          <a:xfrm>
            <a:off x="2338388" y="4689475"/>
            <a:ext cx="1296987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5388" name="Line 28"/>
          <p:cNvSpPr/>
          <p:nvPr>
            <p:custDataLst>
              <p:tags r:id="rId7"/>
            </p:custDataLst>
          </p:nvPr>
        </p:nvSpPr>
        <p:spPr>
          <a:xfrm>
            <a:off x="5326063" y="4689475"/>
            <a:ext cx="1296987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5389" name="Line 29"/>
          <p:cNvSpPr/>
          <p:nvPr>
            <p:custDataLst>
              <p:tags r:id="rId8"/>
            </p:custDataLst>
          </p:nvPr>
        </p:nvSpPr>
        <p:spPr>
          <a:xfrm flipH="1">
            <a:off x="2325688" y="5311775"/>
            <a:ext cx="1295400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5390" name="Line 30"/>
          <p:cNvSpPr/>
          <p:nvPr>
            <p:custDataLst>
              <p:tags r:id="rId9"/>
            </p:custDataLst>
          </p:nvPr>
        </p:nvSpPr>
        <p:spPr>
          <a:xfrm flipH="1">
            <a:off x="5327650" y="5311775"/>
            <a:ext cx="1295400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矩形 9"/>
          <p:cNvSpPr/>
          <p:nvPr>
            <p:custDataLst>
              <p:tags r:id="rId1"/>
            </p:custDataLst>
          </p:nvPr>
        </p:nvSpPr>
        <p:spPr>
          <a:xfrm>
            <a:off x="323850" y="1616075"/>
            <a:ext cx="12668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实验：</a:t>
            </a:r>
          </a:p>
        </p:txBody>
      </p:sp>
      <p:pic>
        <p:nvPicPr>
          <p:cNvPr id="33796" name="Picture 7" descr="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/>
          <a:srcRect r="6" b="67"/>
          <a:stretch>
            <a:fillRect/>
          </a:stretch>
        </p:blipFill>
        <p:spPr>
          <a:xfrm>
            <a:off x="5219700" y="2773363"/>
            <a:ext cx="3744913" cy="226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797" name="矩形 11"/>
          <p:cNvSpPr/>
          <p:nvPr>
            <p:custDataLst>
              <p:tags r:id="rId3"/>
            </p:custDataLst>
          </p:nvPr>
        </p:nvSpPr>
        <p:spPr>
          <a:xfrm>
            <a:off x="468313" y="1544638"/>
            <a:ext cx="4535487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400" b="1">
                <a:latin typeface="宋体" panose="02010600030101010101" pitchFamily="2" charset="-122"/>
              </a:rPr>
              <a:t>      A</a:t>
            </a:r>
            <a:r>
              <a:rPr lang="zh-CN" altLang="en-US" sz="2400" b="1">
                <a:latin typeface="宋体" panose="02010600030101010101" pitchFamily="2" charset="-122"/>
              </a:rPr>
              <a:t>．将小车放在光滑水平桌面上，在盘中放一个砝码，在拉力作用下，小车的运动状态将怎样变化？</a:t>
            </a:r>
          </a:p>
        </p:txBody>
      </p:sp>
      <p:sp>
        <p:nvSpPr>
          <p:cNvPr id="33798" name="矩形 12"/>
          <p:cNvSpPr/>
          <p:nvPr>
            <p:custDataLst>
              <p:tags r:id="rId4"/>
            </p:custDataLst>
          </p:nvPr>
        </p:nvSpPr>
        <p:spPr>
          <a:xfrm>
            <a:off x="971550" y="5227638"/>
            <a:ext cx="3278188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Tahoma" panose="020B0604030504040204" pitchFamily="34" charset="0"/>
              </a:rPr>
              <a:t>进行实验，观察现象：</a:t>
            </a:r>
          </a:p>
        </p:txBody>
      </p:sp>
      <p:sp>
        <p:nvSpPr>
          <p:cNvPr id="33799" name="矩形 13"/>
          <p:cNvSpPr/>
          <p:nvPr>
            <p:custDataLst>
              <p:tags r:id="rId5"/>
            </p:custDataLst>
          </p:nvPr>
        </p:nvSpPr>
        <p:spPr>
          <a:xfrm>
            <a:off x="611188" y="5816600"/>
            <a:ext cx="7993062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anose="020F0502020204030204" pitchFamily="34" charset="0"/>
              </a:rPr>
              <a:t>      在拉力</a:t>
            </a:r>
            <a:r>
              <a:rPr lang="en-US" altLang="zh-CN" sz="2400" b="1" i="1">
                <a:solidFill>
                  <a:srgbClr val="FF0000"/>
                </a:solidFill>
                <a:latin typeface="Calibri" panose="020F0502020204030204" pitchFamily="34" charset="0"/>
              </a:rPr>
              <a:t>F</a:t>
            </a:r>
            <a:r>
              <a:rPr lang="zh-CN" altLang="en-US" sz="2400" b="1">
                <a:latin typeface="Calibri" panose="020F0502020204030204" pitchFamily="34" charset="0"/>
              </a:rPr>
              <a:t>的作用下，小车由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静止</a:t>
            </a:r>
            <a:r>
              <a:rPr lang="zh-CN" altLang="en-US" sz="2400" b="1">
                <a:latin typeface="Calibri" panose="020F0502020204030204" pitchFamily="34" charset="0"/>
              </a:rPr>
              <a:t>变为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运动，</a:t>
            </a:r>
            <a:r>
              <a:rPr lang="zh-CN" altLang="en-US" sz="2400" b="1">
                <a:latin typeface="Calibri" panose="020F0502020204030204" pitchFamily="34" charset="0"/>
              </a:rPr>
              <a:t>并且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速度越来越大。</a:t>
            </a:r>
          </a:p>
        </p:txBody>
      </p:sp>
      <p:sp>
        <p:nvSpPr>
          <p:cNvPr id="33800" name="矩形 14"/>
          <p:cNvSpPr/>
          <p:nvPr>
            <p:custDataLst>
              <p:tags r:id="rId6"/>
            </p:custDataLst>
          </p:nvPr>
        </p:nvSpPr>
        <p:spPr>
          <a:xfrm>
            <a:off x="971550" y="4611688"/>
            <a:ext cx="1731963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ahoma" panose="020B0604030504040204" pitchFamily="34" charset="0"/>
              </a:rPr>
              <a:t>受力分析：</a:t>
            </a:r>
            <a:endParaRPr lang="zh-CN" altLang="en-US" sz="2400">
              <a:latin typeface="Calibri" panose="020F0502020204030204" pitchFamily="34" charset="0"/>
            </a:endParaRPr>
          </a:p>
        </p:txBody>
      </p:sp>
      <p:sp>
        <p:nvSpPr>
          <p:cNvPr id="33801" name="Oval 14"/>
          <p:cNvSpPr/>
          <p:nvPr>
            <p:custDataLst>
              <p:tags r:id="rId7"/>
            </p:custDataLst>
          </p:nvPr>
        </p:nvSpPr>
        <p:spPr>
          <a:xfrm>
            <a:off x="6659563" y="3511550"/>
            <a:ext cx="144462" cy="14605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600">
              <a:latin typeface="Calibri" panose="020F0502020204030204" pitchFamily="34" charset="0"/>
            </a:endParaRPr>
          </a:p>
        </p:txBody>
      </p:sp>
      <p:grpSp>
        <p:nvGrpSpPr>
          <p:cNvPr id="2" name="Group 8"/>
          <p:cNvGrpSpPr/>
          <p:nvPr>
            <p:custDataLst>
              <p:tags r:id="rId8"/>
            </p:custDataLst>
          </p:nvPr>
        </p:nvGrpSpPr>
        <p:grpSpPr>
          <a:xfrm>
            <a:off x="6732588" y="3511550"/>
            <a:ext cx="609600" cy="1057275"/>
            <a:chOff x="0" y="0"/>
            <a:chExt cx="384" cy="651"/>
          </a:xfrm>
        </p:grpSpPr>
        <p:sp>
          <p:nvSpPr>
            <p:cNvPr id="14352" name="Line 9"/>
            <p:cNvSpPr/>
            <p:nvPr>
              <p:custDataLst>
                <p:tags r:id="rId15"/>
              </p:custDataLst>
            </p:nvPr>
          </p:nvSpPr>
          <p:spPr>
            <a:xfrm flipH="1">
              <a:off x="0" y="0"/>
              <a:ext cx="0" cy="624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353" name="Text Box 10"/>
            <p:cNvSpPr txBox="1"/>
            <p:nvPr>
              <p:custDataLst>
                <p:tags r:id="rId16"/>
              </p:custDataLst>
            </p:nvPr>
          </p:nvSpPr>
          <p:spPr>
            <a:xfrm>
              <a:off x="48" y="405"/>
              <a:ext cx="336" cy="24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G</a:t>
              </a:r>
            </a:p>
          </p:txBody>
        </p:sp>
      </p:grpSp>
      <p:sp>
        <p:nvSpPr>
          <p:cNvPr id="33805" name="Line 12"/>
          <p:cNvSpPr/>
          <p:nvPr>
            <p:custDataLst>
              <p:tags r:id="rId9"/>
            </p:custDataLst>
          </p:nvPr>
        </p:nvSpPr>
        <p:spPr>
          <a:xfrm flipH="1" flipV="1">
            <a:off x="6732588" y="2552700"/>
            <a:ext cx="0" cy="1031875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33806" name="矩形 20"/>
          <p:cNvSpPr/>
          <p:nvPr>
            <p:custDataLst>
              <p:tags r:id="rId10"/>
            </p:custDataLst>
          </p:nvPr>
        </p:nvSpPr>
        <p:spPr>
          <a:xfrm>
            <a:off x="6804025" y="2552700"/>
            <a:ext cx="5365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</a:p>
        </p:txBody>
      </p:sp>
      <p:grpSp>
        <p:nvGrpSpPr>
          <p:cNvPr id="3" name="Group 11"/>
          <p:cNvGrpSpPr/>
          <p:nvPr>
            <p:custDataLst>
              <p:tags r:id="rId11"/>
            </p:custDataLst>
          </p:nvPr>
        </p:nvGrpSpPr>
        <p:grpSpPr>
          <a:xfrm rot="5400000">
            <a:off x="7256463" y="2578100"/>
            <a:ext cx="463550" cy="1512888"/>
            <a:chOff x="21" y="0"/>
            <a:chExt cx="286" cy="753"/>
          </a:xfrm>
        </p:grpSpPr>
        <p:sp>
          <p:nvSpPr>
            <p:cNvPr id="14350" name="Line 12"/>
            <p:cNvSpPr/>
            <p:nvPr>
              <p:custDataLst>
                <p:tags r:id="rId13"/>
              </p:custDataLst>
            </p:nvPr>
          </p:nvSpPr>
          <p:spPr>
            <a:xfrm flipH="1" flipV="1">
              <a:off x="307" y="129"/>
              <a:ext cx="0" cy="624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351" name="Text Box 13"/>
            <p:cNvSpPr txBox="1"/>
            <p:nvPr>
              <p:custDataLst>
                <p:tags r:id="rId14"/>
              </p:custDataLst>
            </p:nvPr>
          </p:nvSpPr>
          <p:spPr>
            <a:xfrm rot="-5626322">
              <a:off x="-24" y="45"/>
              <a:ext cx="336" cy="24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18" name="Text Box 2"/>
          <p:cNvSpPr txBox="1"/>
          <p:nvPr>
            <p:custDataLst>
              <p:tags r:id="rId12"/>
            </p:custDataLst>
          </p:nvPr>
        </p:nvSpPr>
        <p:spPr>
          <a:xfrm>
            <a:off x="395288" y="955675"/>
            <a:ext cx="5513387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Calibri" panose="020F0502020204030204" pitchFamily="34" charset="0"/>
              </a:rPr>
              <a:t>3.</a:t>
            </a:r>
            <a:r>
              <a:rPr lang="zh-CN" altLang="en-US" sz="2800" b="1">
                <a:latin typeface="Calibri" panose="020F0502020204030204" pitchFamily="34" charset="0"/>
              </a:rPr>
              <a:t>物体受非平衡力作用时怎样运动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 animBg="1"/>
      <p:bldP spid="3380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/>
          <a:srcRect r="56" b="-179"/>
          <a:stretch>
            <a:fillRect/>
          </a:stretch>
        </p:blipFill>
        <p:spPr>
          <a:xfrm>
            <a:off x="576263" y="2016125"/>
            <a:ext cx="7777162" cy="285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0" name="Text Box 7"/>
          <p:cNvSpPr txBox="1"/>
          <p:nvPr>
            <p:custDataLst>
              <p:tags r:id="rId2"/>
            </p:custDataLst>
          </p:nvPr>
        </p:nvSpPr>
        <p:spPr>
          <a:xfrm>
            <a:off x="684213" y="5426075"/>
            <a:ext cx="2351087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ahoma" panose="020B0604030504040204" pitchFamily="34" charset="0"/>
              </a:rPr>
              <a:t>观察到的现象：</a:t>
            </a:r>
          </a:p>
        </p:txBody>
      </p:sp>
      <p:sp>
        <p:nvSpPr>
          <p:cNvPr id="34821" name="矩形 8"/>
          <p:cNvSpPr/>
          <p:nvPr>
            <p:custDataLst>
              <p:tags r:id="rId3"/>
            </p:custDataLst>
          </p:nvPr>
        </p:nvSpPr>
        <p:spPr>
          <a:xfrm>
            <a:off x="395288" y="704850"/>
            <a:ext cx="835342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</a:rPr>
              <a:t>    B</a:t>
            </a:r>
            <a:r>
              <a:rPr lang="zh-CN" altLang="en-US" sz="2400" b="1">
                <a:latin typeface="宋体" panose="02010600030101010101" pitchFamily="2" charset="-122"/>
              </a:rPr>
              <a:t>．让一个小球从斜面上某一高度处滚到纸板铺垫的水平面上，在摩擦力的作用下，小球的运动状态怎样变化？</a:t>
            </a:r>
          </a:p>
        </p:txBody>
      </p:sp>
      <p:sp>
        <p:nvSpPr>
          <p:cNvPr id="34822" name="矩形 9"/>
          <p:cNvSpPr/>
          <p:nvPr>
            <p:custDataLst>
              <p:tags r:id="rId4"/>
            </p:custDataLst>
          </p:nvPr>
        </p:nvSpPr>
        <p:spPr>
          <a:xfrm>
            <a:off x="684213" y="6018213"/>
            <a:ext cx="755967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anose="020F0502020204030204" pitchFamily="34" charset="0"/>
              </a:rPr>
              <a:t>摩擦阻力使小车的速度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越来越慢</a:t>
            </a:r>
            <a:r>
              <a:rPr lang="zh-CN" altLang="en-US" sz="2400" b="1">
                <a:latin typeface="Calibri" panose="020F0502020204030204" pitchFamily="34" charset="0"/>
              </a:rPr>
              <a:t>，最后变为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静止</a:t>
            </a:r>
            <a:r>
              <a:rPr lang="zh-CN" altLang="en-US" sz="2400" b="1">
                <a:latin typeface="Calibri" panose="020F0502020204030204" pitchFamily="34" charset="0"/>
              </a:rPr>
              <a:t>。</a:t>
            </a:r>
          </a:p>
        </p:txBody>
      </p:sp>
      <p:sp>
        <p:nvSpPr>
          <p:cNvPr id="7" name="Oval 14"/>
          <p:cNvSpPr/>
          <p:nvPr>
            <p:custDataLst>
              <p:tags r:id="rId5"/>
            </p:custDataLst>
          </p:nvPr>
        </p:nvSpPr>
        <p:spPr>
          <a:xfrm>
            <a:off x="3563938" y="3363913"/>
            <a:ext cx="863600" cy="809625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Calibri" panose="020F0502020204030204" pitchFamily="34" charset="0"/>
            </a:endParaRPr>
          </a:p>
        </p:txBody>
      </p:sp>
      <p:sp>
        <p:nvSpPr>
          <p:cNvPr id="8" name="Oval 28"/>
          <p:cNvSpPr/>
          <p:nvPr>
            <p:custDataLst>
              <p:tags r:id="rId6"/>
            </p:custDataLst>
          </p:nvPr>
        </p:nvSpPr>
        <p:spPr>
          <a:xfrm flipH="1">
            <a:off x="3851275" y="3732213"/>
            <a:ext cx="252413" cy="147637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1400">
              <a:latin typeface="Tahoma" panose="020B0604030504040204" pitchFamily="34" charset="0"/>
            </a:endParaRPr>
          </a:p>
        </p:txBody>
      </p:sp>
      <p:sp>
        <p:nvSpPr>
          <p:cNvPr id="9" name="Line 7"/>
          <p:cNvSpPr/>
          <p:nvPr>
            <p:custDataLst>
              <p:tags r:id="rId7"/>
            </p:custDataLst>
          </p:nvPr>
        </p:nvSpPr>
        <p:spPr>
          <a:xfrm rot="10800000" flipH="1" flipV="1">
            <a:off x="3995738" y="3805238"/>
            <a:ext cx="0" cy="95885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0" name="Line 5"/>
          <p:cNvSpPr/>
          <p:nvPr>
            <p:custDataLst>
              <p:tags r:id="rId8"/>
            </p:custDataLst>
          </p:nvPr>
        </p:nvSpPr>
        <p:spPr>
          <a:xfrm flipH="1">
            <a:off x="2987675" y="3805238"/>
            <a:ext cx="936625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1" name="Line 12"/>
          <p:cNvSpPr/>
          <p:nvPr>
            <p:custDataLst>
              <p:tags r:id="rId9"/>
            </p:custDataLst>
          </p:nvPr>
        </p:nvSpPr>
        <p:spPr>
          <a:xfrm flipH="1" flipV="1">
            <a:off x="3995738" y="2773363"/>
            <a:ext cx="0" cy="1031875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12" name="矩形 11"/>
          <p:cNvSpPr/>
          <p:nvPr>
            <p:custDataLst>
              <p:tags r:id="rId10"/>
            </p:custDataLst>
          </p:nvPr>
        </p:nvSpPr>
        <p:spPr>
          <a:xfrm>
            <a:off x="4067175" y="4321175"/>
            <a:ext cx="369888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3" name="矩形 12"/>
          <p:cNvSpPr/>
          <p:nvPr>
            <p:custDataLst>
              <p:tags r:id="rId11"/>
            </p:custDataLst>
          </p:nvPr>
        </p:nvSpPr>
        <p:spPr>
          <a:xfrm>
            <a:off x="4067175" y="2627313"/>
            <a:ext cx="355600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4" name="矩形 13"/>
          <p:cNvSpPr/>
          <p:nvPr>
            <p:custDataLst>
              <p:tags r:id="rId12"/>
            </p:custDataLst>
          </p:nvPr>
        </p:nvSpPr>
        <p:spPr>
          <a:xfrm>
            <a:off x="2771775" y="3584575"/>
            <a:ext cx="2698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5" name="矩形 14"/>
          <p:cNvSpPr/>
          <p:nvPr>
            <p:custDataLst>
              <p:tags r:id="rId13"/>
            </p:custDataLst>
          </p:nvPr>
        </p:nvSpPr>
        <p:spPr>
          <a:xfrm>
            <a:off x="684213" y="4837113"/>
            <a:ext cx="1731962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ahoma" panose="020B0604030504040204" pitchFamily="34" charset="0"/>
              </a:rPr>
              <a:t>受力分析：</a:t>
            </a:r>
            <a:endParaRPr lang="zh-CN" altLang="en-US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7" grpId="0" animBg="1"/>
      <p:bldP spid="8" grpId="0" animBg="1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8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6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8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6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7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8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9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8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8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9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8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9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6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7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8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9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6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7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8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9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3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6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7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8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9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4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6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8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9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0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2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4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5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7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8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9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1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3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5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6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8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9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2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5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6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8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9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0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3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4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6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9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1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2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3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5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6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8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9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4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5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6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7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8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9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0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2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0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6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3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6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0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主题1">
  <a:themeElements>
    <a:clrScheme name="自定义 28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BAC4"/>
      </a:accent1>
      <a:accent2>
        <a:srgbClr val="DD4659"/>
      </a:accent2>
      <a:accent3>
        <a:srgbClr val="EDBE49"/>
      </a:accent3>
      <a:accent4>
        <a:srgbClr val="3CBAC4"/>
      </a:accent4>
      <a:accent5>
        <a:srgbClr val="DD4659"/>
      </a:accent5>
      <a:accent6>
        <a:srgbClr val="EDBE49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1350</Words>
  <Application>Microsoft Office PowerPoint</Application>
  <PresentationFormat>自定义</PresentationFormat>
  <Paragraphs>119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自定义设计方案</vt:lpstr>
      <vt:lpstr>3_主题1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User</cp:lastModifiedBy>
  <cp:revision>2</cp:revision>
  <cp:lastPrinted>2021-04-15T11:29:18Z</cp:lastPrinted>
  <dcterms:created xsi:type="dcterms:W3CDTF">2021-04-15T11:29:18Z</dcterms:created>
  <dcterms:modified xsi:type="dcterms:W3CDTF">2021-05-03T01:38:02Z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