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gif" ContentType="image/gif"/>
  <Default Extension="wmf" ContentType="image/x-wmf"/>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57" r:id="rId4"/>
    <p:sldId id="259" r:id="rId5"/>
    <p:sldId id="260" r:id="rId6"/>
    <p:sldId id="261" r:id="rId7"/>
    <p:sldId id="262" r:id="rId8"/>
    <p:sldId id="263" r:id="rId9"/>
    <p:sldId id="264" r:id="rId10"/>
    <p:sldId id="265" r:id="rId11"/>
    <p:sldId id="266" r:id="rId12"/>
    <p:sldId id="267" r:id="rId13"/>
    <p:sldId id="271" r:id="rId14"/>
    <p:sldId id="269" r:id="rId15"/>
    <p:sldId id="268" r:id="rId16"/>
    <p:sldId id="270"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98" r:id="rId32"/>
    <p:sldId id="286" r:id="rId33"/>
    <p:sldId id="287" r:id="rId34"/>
    <p:sldId id="288" r:id="rId35"/>
    <p:sldId id="289" r:id="rId36"/>
    <p:sldId id="305" r:id="rId37"/>
    <p:sldId id="306" r:id="rId38"/>
    <p:sldId id="307" r:id="rId39"/>
    <p:sldId id="308" r:id="rId40"/>
    <p:sldId id="291" r:id="rId41"/>
    <p:sldId id="292" r:id="rId42"/>
    <p:sldId id="293" r:id="rId43"/>
    <p:sldId id="294" r:id="rId44"/>
    <p:sldId id="295" r:id="rId45"/>
    <p:sldId id="296" r:id="rId46"/>
    <p:sldId id="297" r:id="rId47"/>
    <p:sldId id="299" r:id="rId48"/>
    <p:sldId id="300" r:id="rId49"/>
    <p:sldId id="301" r:id="rId50"/>
    <p:sldId id="302" r:id="rId51"/>
    <p:sldId id="303" r:id="rId52"/>
    <p:sldId id="304" r:id="rId53"/>
    <p:sldId id="310" r:id="rId54"/>
    <p:sldId id="311" r:id="rId55"/>
    <p:sldId id="312" r:id="rId56"/>
    <p:sldId id="313" r:id="rId57"/>
    <p:sldId id="314" r:id="rId58"/>
    <p:sldId id="315" r:id="rId59"/>
    <p:sldId id="316" r:id="rId60"/>
    <p:sldId id="317" r:id="rId61"/>
    <p:sldId id="318" r:id="rId62"/>
    <p:sldId id="323" r:id="rId63"/>
    <p:sldId id="319" r:id="rId64"/>
    <p:sldId id="320" r:id="rId65"/>
    <p:sldId id="321" r:id="rId66"/>
    <p:sldId id="322" r:id="rId67"/>
    <p:sldId id="324" r:id="rId68"/>
    <p:sldId id="325" r:id="rId69"/>
    <p:sldId id="326" r:id="rId70"/>
    <p:sldId id="327" r:id="rId71"/>
    <p:sldId id="329" r:id="rId72"/>
    <p:sldId id="328" r:id="rId73"/>
  </p:sldIdLst>
  <p:sldSz cx="9144000" cy="6858000" type="screen4x3"/>
  <p:notesSz cx="6858000" cy="9144000"/>
  <p:custDataLst>
    <p:tags r:id="rId74"/>
  </p:custDataLst>
  <p:defaultTextStyle>
    <a:defPPr>
      <a:defRPr lang="zh-CN"/>
    </a:defPPr>
    <a:lvl1pPr marL="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5pPr>
  </p:defaultTextStyle>
</p:presentation>
</file>

<file path=ppt/commentAuthors.xml><?xml version="1.0" encoding="utf-8"?>
<p:cmAuthorLst xmlns:p="http://schemas.openxmlformats.org/presentationml/2006/main">
  <p:cmAuthor id="0" name="xkb1.com" initials="" lastIdx="0" clrIdx="0"/>
  <p:cmAuthor id="1" name="新课标第一网" initials=""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69" d="100"/>
          <a:sy n="69"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slide" Target="slides/slide58.xml" /><Relationship Id="rId62" Type="http://schemas.openxmlformats.org/officeDocument/2006/relationships/slide" Target="slides/slide59.xml" /><Relationship Id="rId63" Type="http://schemas.openxmlformats.org/officeDocument/2006/relationships/slide" Target="slides/slide60.xml" /><Relationship Id="rId64" Type="http://schemas.openxmlformats.org/officeDocument/2006/relationships/slide" Target="slides/slide61.xml" /><Relationship Id="rId65" Type="http://schemas.openxmlformats.org/officeDocument/2006/relationships/slide" Target="slides/slide62.xml" /><Relationship Id="rId66" Type="http://schemas.openxmlformats.org/officeDocument/2006/relationships/slide" Target="slides/slide63.xml" /><Relationship Id="rId67" Type="http://schemas.openxmlformats.org/officeDocument/2006/relationships/slide" Target="slides/slide64.xml" /><Relationship Id="rId68" Type="http://schemas.openxmlformats.org/officeDocument/2006/relationships/slide" Target="slides/slide65.xml" /><Relationship Id="rId69" Type="http://schemas.openxmlformats.org/officeDocument/2006/relationships/slide" Target="slides/slide66.xml" /><Relationship Id="rId7" Type="http://schemas.openxmlformats.org/officeDocument/2006/relationships/slide" Target="slides/slide4.xml" /><Relationship Id="rId70" Type="http://schemas.openxmlformats.org/officeDocument/2006/relationships/slide" Target="slides/slide67.xml" /><Relationship Id="rId71" Type="http://schemas.openxmlformats.org/officeDocument/2006/relationships/slide" Target="slides/slide68.xml" /><Relationship Id="rId72" Type="http://schemas.openxmlformats.org/officeDocument/2006/relationships/slide" Target="slides/slide69.xml" /><Relationship Id="rId73" Type="http://schemas.openxmlformats.org/officeDocument/2006/relationships/slide" Target="slides/slide70.xml" /><Relationship Id="rId74" Type="http://schemas.openxmlformats.org/officeDocument/2006/relationships/tags" Target="tags/tag1.xml" /><Relationship Id="rId75" Type="http://schemas.openxmlformats.org/officeDocument/2006/relationships/presProps" Target="presProps.xml" /><Relationship Id="rId76" Type="http://schemas.openxmlformats.org/officeDocument/2006/relationships/viewProps" Target="viewProps.xml" /><Relationship Id="rId77" Type="http://schemas.openxmlformats.org/officeDocument/2006/relationships/theme" Target="theme/theme1.xml" /><Relationship Id="rId78" Type="http://schemas.openxmlformats.org/officeDocument/2006/relationships/tableStyles" Target="tableStyles.xml" /><Relationship Id="rId8" Type="http://schemas.openxmlformats.org/officeDocument/2006/relationships/slide" Target="slides/slide5.xml" /><Relationship Id="rId9" Type="http://schemas.openxmlformats.org/officeDocument/2006/relationships/slide" Target="slides/slide6.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51.png"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62.png"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68.png"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72.wmf" /><Relationship Id="rId2" Type="http://schemas.openxmlformats.org/officeDocument/2006/relationships/image" Target="../media/image73.w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83.wmf" /><Relationship Id="rId2" Type="http://schemas.openxmlformats.org/officeDocument/2006/relationships/image" Target="../media/image84.w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85.wmf" /></Relationships>
</file>

<file path=ppt/drawings/_rels/vmlDrawing7.vml.rels>&#65279;<?xml version="1.0" encoding="utf-8" standalone="yes"?><Relationships xmlns="http://schemas.openxmlformats.org/package/2006/relationships"><Relationship Id="rId1" Type="http://schemas.openxmlformats.org/officeDocument/2006/relationships/image" Target="../media/image86.wmf" /><Relationship Id="rId10" Type="http://schemas.openxmlformats.org/officeDocument/2006/relationships/image" Target="../media/image95.wmf" /><Relationship Id="rId11" Type="http://schemas.openxmlformats.org/officeDocument/2006/relationships/image" Target="../media/image96.wmf" /><Relationship Id="rId12" Type="http://schemas.openxmlformats.org/officeDocument/2006/relationships/image" Target="../media/image97.wmf" /><Relationship Id="rId13" Type="http://schemas.openxmlformats.org/officeDocument/2006/relationships/image" Target="../media/image98.wmf" /><Relationship Id="rId2" Type="http://schemas.openxmlformats.org/officeDocument/2006/relationships/image" Target="../media/image87.wmf" /><Relationship Id="rId3" Type="http://schemas.openxmlformats.org/officeDocument/2006/relationships/image" Target="../media/image88.wmf" /><Relationship Id="rId4" Type="http://schemas.openxmlformats.org/officeDocument/2006/relationships/image" Target="../media/image89.wmf" /><Relationship Id="rId5" Type="http://schemas.openxmlformats.org/officeDocument/2006/relationships/image" Target="../media/image90.wmf" /><Relationship Id="rId6" Type="http://schemas.openxmlformats.org/officeDocument/2006/relationships/image" Target="../media/image91.wmf" /><Relationship Id="rId7" Type="http://schemas.openxmlformats.org/officeDocument/2006/relationships/image" Target="../media/image92.wmf" /><Relationship Id="rId8" Type="http://schemas.openxmlformats.org/officeDocument/2006/relationships/image" Target="../media/image93.wmf" /><Relationship Id="rId9" Type="http://schemas.openxmlformats.org/officeDocument/2006/relationships/image" Target="../media/image94.wmf" /></Relationships>
</file>

<file path=ppt/drawings/_rels/vmlDrawing8.vml.rels>&#65279;<?xml version="1.0" encoding="utf-8" standalone="yes"?><Relationships xmlns="http://schemas.openxmlformats.org/package/2006/relationships"><Relationship Id="rId1" Type="http://schemas.openxmlformats.org/officeDocument/2006/relationships/image" Target="../media/image86.wmf" /><Relationship Id="rId2" Type="http://schemas.openxmlformats.org/officeDocument/2006/relationships/image" Target="../media/image99.wmf" /><Relationship Id="rId3" Type="http://schemas.openxmlformats.org/officeDocument/2006/relationships/image" Target="../media/image100.wmf" /><Relationship Id="rId4" Type="http://schemas.openxmlformats.org/officeDocument/2006/relationships/image" Target="../media/image101.wmf" /><Relationship Id="rId5" Type="http://schemas.openxmlformats.org/officeDocument/2006/relationships/image" Target="../media/image102.wmf" /><Relationship Id="rId6" Type="http://schemas.openxmlformats.org/officeDocument/2006/relationships/image" Target="../media/image103.wmf" /><Relationship Id="rId7" Type="http://schemas.openxmlformats.org/officeDocument/2006/relationships/image" Target="../media/image104.wmf" /><Relationship Id="rId8" Type="http://schemas.openxmlformats.org/officeDocument/2006/relationships/image" Target="../media/image105.wmf" /></Relationships>
</file>

<file path=ppt/drawings/_rels/vmlDrawing9.vml.rels>&#65279;<?xml version="1.0" encoding="utf-8" standalone="yes"?><Relationships xmlns="http://schemas.openxmlformats.org/package/2006/relationships"><Relationship Id="rId1" Type="http://schemas.openxmlformats.org/officeDocument/2006/relationships/image" Target="../media/image86.wmf" /></Relationships>
</file>

<file path=ppt/drawings/_rels/vmlDrawing10.vml.rels>&#65279;<?xml version="1.0" encoding="utf-8" standalone="yes"?><Relationships xmlns="http://schemas.openxmlformats.org/package/2006/relationships"><Relationship Id="rId1" Type="http://schemas.openxmlformats.org/officeDocument/2006/relationships/image" Target="../media/image85.wmf" /></Relationships>
</file>

<file path=ppt/drawings/_rels/vmlDrawing11.vml.rels>&#65279;<?xml version="1.0" encoding="utf-8" standalone="yes"?><Relationships xmlns="http://schemas.openxmlformats.org/package/2006/relationships"><Relationship Id="rId1" Type="http://schemas.openxmlformats.org/officeDocument/2006/relationships/image" Target="../media/image109.wmf" /></Relationships>
</file>

<file path=ppt/drawings/_rels/vmlDrawing12.vml.rels>&#65279;<?xml version="1.0" encoding="utf-8" standalone="yes"?><Relationships xmlns="http://schemas.openxmlformats.org/package/2006/relationships"><Relationship Id="rId1" Type="http://schemas.openxmlformats.org/officeDocument/2006/relationships/image" Target="../media/image72.wmf" /></Relationships>
</file>

<file path=ppt/drawings/_rels/vmlDrawing13.vml.rels>&#65279;<?xml version="1.0" encoding="utf-8" standalone="yes"?><Relationships xmlns="http://schemas.openxmlformats.org/package/2006/relationships"><Relationship Id="rId1" Type="http://schemas.openxmlformats.org/officeDocument/2006/relationships/image" Target="../media/image132.wmf" /></Relationships>
</file>

<file path=ppt/drawings/_rels/vmlDrawing14.vml.rels>&#65279;<?xml version="1.0" encoding="utf-8" standalone="yes"?><Relationships xmlns="http://schemas.openxmlformats.org/package/2006/relationships"><Relationship Id="rId1" Type="http://schemas.openxmlformats.org/officeDocument/2006/relationships/image" Target="../media/image140.wmf" /></Relationships>
</file>

<file path=ppt/drawings/_rels/vmlDrawing15.vml.rels>&#65279;<?xml version="1.0" encoding="utf-8" standalone="yes"?><Relationships xmlns="http://schemas.openxmlformats.org/package/2006/relationships"><Relationship Id="rId1" Type="http://schemas.openxmlformats.org/officeDocument/2006/relationships/image" Target="../media/image149.wmf" /></Relationships>
</file>

<file path=ppt/drawings/_rels/vmlDrawing16.vml.rels>&#65279;<?xml version="1.0" encoding="utf-8" standalone="yes"?><Relationships xmlns="http://schemas.openxmlformats.org/package/2006/relationships"><Relationship Id="rId1" Type="http://schemas.openxmlformats.org/officeDocument/2006/relationships/image" Target="../media/image150.wmf" /><Relationship Id="rId2" Type="http://schemas.openxmlformats.org/officeDocument/2006/relationships/image" Target="../media/image151.wmf" /><Relationship Id="rId3" Type="http://schemas.openxmlformats.org/officeDocument/2006/relationships/image" Target="../media/image152.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2050" name="页眉占位符 1"/>
          <p:cNvSpPr>
            <a:spLocks noGrp="1"/>
          </p:cNvSpPr>
          <p:nvPr>
            <p:ph type="hdr" sz="quarter" idx="4294967295"/>
          </p:nvPr>
        </p:nvSpPr>
        <p:spPr>
          <a:xfrm>
            <a:off x="0" y="0"/>
            <a:ext cx="2971800" cy="458788"/>
          </a:xfrm>
          <a:prstGeom prst="rect">
            <a:avLst/>
          </a:prstGeom>
        </p:spPr>
        <p:txBody>
          <a:bodyPr vert="horz" lIns="91440" tIns="45720" rIns="91440" bIns="45720" rtlCol="0" anchor="t" anchorCtr="0"/>
          <a:lstStyle>
            <a:lvl1pPr marL="0" lvl="0" indent="0" algn="l" defTabSz="914400" rtl="0" eaLnBrk="1" fontAlgn="base" latinLnBrk="0" hangingPunct="1">
              <a:lnSpc>
                <a:spcPct val="100000"/>
              </a:lnSpc>
              <a:spcBef>
                <a:spcPct val="0"/>
              </a:spcBef>
              <a:spcAft>
                <a:spcPct val="0"/>
              </a:spcAft>
              <a:buClrTx/>
              <a:buSzTx/>
              <a:buFontTx/>
              <a:buNone/>
              <a:defRPr lang="zh-CN" altLang="en-US"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lang="zh-CN" altLang="en-US"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lang="zh-CN" altLang="en-US"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lang="zh-CN" altLang="en-US"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lvl="0"/>
            <a:endParaRPr lang="zh-CN" altLang="en-US" sz="1200"/>
          </a:p>
        </p:txBody>
      </p:sp>
      <p:sp>
        <p:nvSpPr>
          <p:cNvPr id="2051" name="日期占位符 2"/>
          <p:cNvSpPr>
            <a:spLocks noGrp="1"/>
          </p:cNvSpPr>
          <p:nvPr>
            <p:ph type="dt" idx="4294967295"/>
          </p:nvPr>
        </p:nvSpPr>
        <p:spPr>
          <a:xfrm>
            <a:off x="3884613" y="0"/>
            <a:ext cx="2971800" cy="458788"/>
          </a:xfrm>
          <a:prstGeom prst="rect">
            <a:avLst/>
          </a:prstGeom>
        </p:spPr>
        <p:txBody>
          <a:bodyPr vert="horz" lIns="91440" tIns="45720" rIns="91440" bIns="45720" rtlCol="0"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2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90D0BB87-EAF7-46DC-A509-B7E85011511C}" type="datetime1">
              <a:rPr lang="zh-CN" altLang="en-US" sz="1200"/>
              <a:t>*</a:t>
            </a:fld>
            <a:endParaRPr lang="zh-CN" altLang="en-US" sz="1200"/>
          </a:p>
        </p:txBody>
      </p:sp>
      <p:sp>
        <p:nvSpPr>
          <p:cNvPr id="2052" name="幻灯片图像占位符 3"/>
          <p:cNvSpPr>
            <a:spLocks noGrp="1" noRot="1" noChangeAspect="1"/>
          </p:cNvSpPr>
          <p:nvPr>
            <p:ph type="sldImg" idx="4294967295"/>
          </p:nvPr>
        </p:nvSpPr>
        <p:spPr>
          <a:xfrm>
            <a:off x="1371600" y="1143000"/>
            <a:ext cx="4114800" cy="3086100"/>
          </a:xfrm>
          <a:prstGeom prst="rect">
            <a:avLst/>
          </a:prstGeom>
          <a:noFill/>
          <a:ln w="12700">
            <a:solidFill>
              <a:prstClr val="black"/>
            </a:solidFill>
            <a:round/>
          </a:ln>
        </p:spPr>
      </p:sp>
      <p:sp>
        <p:nvSpPr>
          <p:cNvPr id="2053" name="备注占位符 4"/>
          <p:cNvSpPr>
            <a:spLocks noGrp="1"/>
          </p:cNvSpPr>
          <p:nvPr>
            <p:ph type="body" sz="quarter" idx="4294967295"/>
          </p:nvPr>
        </p:nvSpPr>
        <p:spPr>
          <a:xfrm>
            <a:off x="685800" y="4400550"/>
            <a:ext cx="5486400" cy="3600450"/>
          </a:xfrm>
          <a:prstGeom prst="rect">
            <a:avLst/>
          </a:prstGeom>
          <a:noFill/>
          <a:ln>
            <a:noFill/>
            <a:miter lim="800000"/>
          </a:ln>
        </p:spPr>
        <p:txBody>
          <a:bodyPr vert="horz" lIns="91440" tIns="45720" rIns="91440" bIns="45720" anchor="t" anchorCtr="0"/>
          <a:lstStyle>
            <a:lvl1pPr marL="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5pPr>
          </a:lstStyle>
          <a:p>
            <a:pPr marL="0" lvl="0" indent="0"/>
            <a:r>
              <a:t>单击此处编辑母版文本样式</a:t>
            </a:r>
          </a:p>
          <a:p>
            <a:pPr marL="457200" lvl="1" indent="0"/>
            <a:r>
              <a:t>第二级</a:t>
            </a:r>
          </a:p>
          <a:p>
            <a:pPr marL="914400" lvl="2" indent="0"/>
            <a:r>
              <a:t>第三级</a:t>
            </a:r>
          </a:p>
          <a:p>
            <a:pPr marL="1371600" lvl="3" indent="0"/>
            <a:r>
              <a:t>第四级</a:t>
            </a:r>
          </a:p>
          <a:p>
            <a:pPr marL="1828800" lvl="4" indent="0"/>
            <a:r>
              <a:t>第五级</a:t>
            </a:r>
          </a:p>
        </p:txBody>
      </p:sp>
      <p:sp>
        <p:nvSpPr>
          <p:cNvPr id="2054" name="页脚占位符 5"/>
          <p:cNvSpPr>
            <a:spLocks noGrp="1"/>
          </p:cNvSpPr>
          <p:nvPr>
            <p:ph type="ftr" sz="quarter" idx="4294967295"/>
          </p:nvPr>
        </p:nvSpPr>
        <p:spPr>
          <a:xfrm>
            <a:off x="0" y="8685213"/>
            <a:ext cx="2971800" cy="458788"/>
          </a:xfrm>
          <a:prstGeom prst="rect">
            <a:avLst/>
          </a:prstGeom>
        </p:spPr>
        <p:txBody>
          <a:bodyPr vert="horz" lIns="91440" tIns="45720" rIns="91440" bIns="45720" rtlCol="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2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200"/>
          </a:p>
        </p:txBody>
      </p:sp>
      <p:sp>
        <p:nvSpPr>
          <p:cNvPr id="2055" name="灯片编号占位符 6"/>
          <p:cNvSpPr>
            <a:spLocks noGrp="1"/>
          </p:cNvSpPr>
          <p:nvPr>
            <p:ph type="sldNum" sz="quarter" idx="4294967295"/>
          </p:nvPr>
        </p:nvSpPr>
        <p:spPr>
          <a:xfrm>
            <a:off x="3884613" y="8685213"/>
            <a:ext cx="2971800" cy="458788"/>
          </a:xfrm>
          <a:prstGeom prst="rect">
            <a:avLst/>
          </a:prstGeom>
        </p:spPr>
        <p:txBody>
          <a:bodyPr vert="horz" lIns="91440" tIns="45720" rIns="91440" bIns="45720" rtlCol="0" anchor="b"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2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30CCC8BB-EA4C-4C7B-A837-A7282856E56C}"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2529" name="幻灯片图像占位符 1"/>
          <p:cNvSpPr>
            <a:spLocks noGrp="1" noRot="1"/>
          </p:cNvSpPr>
          <p:nvPr>
            <p:ph type="sldImg" idx="4294967295"/>
          </p:nvPr>
        </p:nvSpPr>
        <p:spPr>
          <a:xfrm>
            <a:off x="1143000" y="685800"/>
            <a:ext cx="4572000" cy="3429000"/>
          </a:xfrm>
          <a:prstGeom prst="rect">
            <a:avLst/>
          </a:prstGeom>
          <a:noFill/>
          <a:ln w="12700">
            <a:miter lim="800000"/>
          </a:ln>
        </p:spPr>
      </p:sp>
      <p:sp>
        <p:nvSpPr>
          <p:cNvPr id="22530" name="备注占位符 2"/>
          <p:cNvSpPr>
            <a:spLocks noGrp="1"/>
          </p:cNvSpPr>
          <p:nvPr>
            <p:ph type="body" idx="4294967295"/>
          </p:nvPr>
        </p:nvSpPr>
        <p:spPr>
          <a:xfrm>
            <a:off x="685800" y="4343400"/>
            <a:ext cx="5486400" cy="4114800"/>
          </a:xfrm>
          <a:prstGeom prst="rect">
            <a:avLst/>
          </a:prstGeom>
          <a:noFill/>
          <a:ln>
            <a:miter lim="800000"/>
          </a:ln>
        </p:spPr>
        <p:txBody>
          <a:bodyPr vert="horz" wrap="square" lIns="91440" tIns="45720" rIns="91440" bIns="45720" anchor="t" anchorCtr="0"/>
          <a:lstStyle>
            <a:lvl1pPr marL="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5pPr>
          </a:lstStyle>
          <a:p>
            <a:pPr marL="0" lvl="0" indent="0" fontAlgn="base">
              <a:lnSpc>
                <a:spcPct val="100000"/>
              </a:lnSpc>
              <a:spcBef>
                <a:spcPct val="0"/>
              </a:spcBef>
              <a:spcAft>
                <a:spcPct val="0"/>
              </a:spcAft>
              <a:buNone/>
            </a:pPr>
            <a:endParaRPr lang="zh-CN" altLang="en-US" u="none"/>
          </a:p>
        </p:txBody>
      </p:sp>
      <p:sp>
        <p:nvSpPr>
          <p:cNvPr id="22531" name="灯片编号占位符 3"/>
          <p:cNvSpPr/>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B58D83B4-8332-4E68-A1AF-0BF41006BF8D}" type="slidenum">
              <a:rPr lang="zh-CN" altLang="en-US" sz="1200">
                <a:latin typeface="Calibri" charset="0"/>
              </a:rPr>
              <a:t>19</a:t>
            </a:fld>
            <a:endParaRPr lang="zh-CN" altLang="en-US" sz="1200">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2769" name="幻灯片图像占位符 1"/>
          <p:cNvSpPr>
            <a:spLocks noGrp="1" noRot="1"/>
          </p:cNvSpPr>
          <p:nvPr>
            <p:ph type="sldImg" idx="4294967295"/>
          </p:nvPr>
        </p:nvSpPr>
        <p:spPr>
          <a:xfrm>
            <a:off x="1143000" y="685800"/>
            <a:ext cx="4572000" cy="3429000"/>
          </a:xfrm>
          <a:prstGeom prst="rect">
            <a:avLst/>
          </a:prstGeom>
          <a:noFill/>
          <a:ln w="12700">
            <a:miter lim="800000"/>
          </a:ln>
        </p:spPr>
      </p:sp>
      <p:sp>
        <p:nvSpPr>
          <p:cNvPr id="32770" name="备注占位符 2"/>
          <p:cNvSpPr>
            <a:spLocks noGrp="1"/>
          </p:cNvSpPr>
          <p:nvPr>
            <p:ph type="body" idx="4294967295"/>
          </p:nvPr>
        </p:nvSpPr>
        <p:spPr>
          <a:xfrm>
            <a:off x="685800" y="4343400"/>
            <a:ext cx="5486400" cy="4114800"/>
          </a:xfrm>
          <a:prstGeom prst="rect">
            <a:avLst/>
          </a:prstGeom>
          <a:noFill/>
          <a:ln>
            <a:miter lim="800000"/>
          </a:ln>
        </p:spPr>
        <p:txBody>
          <a:bodyPr vert="horz" wrap="square" lIns="91440" tIns="45720" rIns="91440" bIns="45720" anchor="t" anchorCtr="0"/>
          <a:lstStyle>
            <a:lvl1pPr marL="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5pPr>
          </a:lstStyle>
          <a:p>
            <a:pPr marL="0" lvl="0" indent="0" fontAlgn="base">
              <a:lnSpc>
                <a:spcPct val="100000"/>
              </a:lnSpc>
              <a:spcBef>
                <a:spcPct val="0"/>
              </a:spcBef>
              <a:spcAft>
                <a:spcPct val="0"/>
              </a:spcAft>
              <a:buNone/>
            </a:pPr>
            <a:endParaRPr lang="zh-CN" altLang="en-US" u="none"/>
          </a:p>
        </p:txBody>
      </p:sp>
      <p:sp>
        <p:nvSpPr>
          <p:cNvPr id="32771" name="灯片编号占位符 3"/>
          <p:cNvSpPr/>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DB0D3C82-05A2-4CB4-A94E-27D825D1ED47}" type="slidenum">
              <a:rPr lang="zh-CN" altLang="en-US" sz="1200">
                <a:latin typeface="Calibri" charset="0"/>
              </a:rPr>
              <a:t>28</a:t>
            </a:fld>
            <a:endParaRPr lang="zh-CN" altLang="en-US" sz="1200">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9153" name="幻灯片图像占位符 1"/>
          <p:cNvSpPr>
            <a:spLocks noGrp="1" noRot="1"/>
          </p:cNvSpPr>
          <p:nvPr>
            <p:ph type="sldImg" idx="4294967295"/>
          </p:nvPr>
        </p:nvSpPr>
        <p:spPr>
          <a:xfrm>
            <a:off x="1371600" y="1143000"/>
            <a:ext cx="4114800" cy="3086100"/>
          </a:xfrm>
          <a:prstGeom prst="rect">
            <a:avLst/>
          </a:prstGeom>
          <a:noFill/>
          <a:ln w="12700">
            <a:round/>
          </a:ln>
        </p:spPr>
      </p:sp>
      <p:sp>
        <p:nvSpPr>
          <p:cNvPr id="49154" name="文本占位符 2"/>
          <p:cNvSpPr>
            <a:spLocks noGrp="1"/>
          </p:cNvSpPr>
          <p:nvPr>
            <p:ph type="body" idx="4294967295"/>
          </p:nvPr>
        </p:nvSpPr>
        <p:spPr>
          <a:xfrm>
            <a:off x="685800" y="4400550"/>
            <a:ext cx="5486400" cy="3600450"/>
          </a:xfrm>
          <a:prstGeom prst="rect">
            <a:avLst/>
          </a:prstGeom>
          <a:noFill/>
          <a:ln>
            <a:miter lim="800000"/>
          </a:ln>
        </p:spPr>
        <p:txBody>
          <a:bodyPr vert="horz" lIns="91440" tIns="45720" rIns="91440" bIns="45720" anchor="t" anchorCtr="0"/>
          <a:lstStyle>
            <a:lvl1pPr marL="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5pPr>
          </a:lstStyle>
          <a:p>
            <a:pPr lvl="0"/>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2225" name="幻灯片图像占位符 1"/>
          <p:cNvSpPr>
            <a:spLocks noGrp="1" noRot="1" noChangeAspect="1"/>
          </p:cNvSpPr>
          <p:nvPr>
            <p:ph type="sldImg" idx="4294967295"/>
          </p:nvPr>
        </p:nvSpPr>
        <p:spPr>
          <a:xfrm>
            <a:off x="1371600" y="1143000"/>
            <a:ext cx="4114800" cy="3086100"/>
          </a:xfrm>
          <a:prstGeom prst="rect">
            <a:avLst/>
          </a:prstGeom>
          <a:noFill/>
          <a:ln w="12700">
            <a:round/>
          </a:ln>
        </p:spPr>
      </p:sp>
      <p:sp>
        <p:nvSpPr>
          <p:cNvPr id="52226" name="文本占位符 2"/>
          <p:cNvSpPr>
            <a:spLocks noGrp="1"/>
          </p:cNvSpPr>
          <p:nvPr>
            <p:ph type="body" idx="4294967295"/>
          </p:nvPr>
        </p:nvSpPr>
        <p:spPr>
          <a:xfrm>
            <a:off x="685800" y="4400550"/>
            <a:ext cx="5486400" cy="3600450"/>
          </a:xfrm>
          <a:prstGeom prst="rect">
            <a:avLst/>
          </a:prstGeom>
          <a:noFill/>
          <a:ln>
            <a:miter lim="800000"/>
          </a:ln>
        </p:spPr>
        <p:txBody>
          <a:bodyPr vert="horz" lIns="91440" tIns="45720" rIns="91440" bIns="45720" anchor="t" anchorCtr="0"/>
          <a:lstStyle>
            <a:lvl1pPr marL="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5pPr>
          </a:lstStyle>
          <a:p>
            <a:pPr lvl="0"/>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9633" name="幻灯片图像占位符 1"/>
          <p:cNvSpPr>
            <a:spLocks noGrp="1" noRot="1" noChangeAspect="1"/>
          </p:cNvSpPr>
          <p:nvPr>
            <p:ph type="sldImg" idx="4294967295"/>
          </p:nvPr>
        </p:nvSpPr>
        <p:spPr>
          <a:xfrm>
            <a:off x="1371600" y="1143000"/>
            <a:ext cx="4114800" cy="3086100"/>
          </a:xfrm>
          <a:prstGeom prst="rect">
            <a:avLst/>
          </a:prstGeom>
          <a:noFill/>
          <a:ln w="12700">
            <a:round/>
          </a:ln>
        </p:spPr>
      </p:sp>
      <p:sp>
        <p:nvSpPr>
          <p:cNvPr id="69634" name="备注占位符 2"/>
          <p:cNvSpPr>
            <a:spLocks noGrp="1"/>
          </p:cNvSpPr>
          <p:nvPr>
            <p:ph type="body" idx="4294967295"/>
          </p:nvPr>
        </p:nvSpPr>
        <p:spPr>
          <a:xfrm>
            <a:off x="685800" y="4400550"/>
            <a:ext cx="5486400" cy="3600450"/>
          </a:xfrm>
          <a:prstGeom prst="rect">
            <a:avLst/>
          </a:prstGeom>
          <a:noFill/>
          <a:ln>
            <a:miter lim="800000"/>
          </a:ln>
        </p:spPr>
        <p:txBody>
          <a:bodyPr vert="horz" lIns="91440" tIns="45720" rIns="91440" bIns="45720" anchor="t" anchorCtr="0"/>
          <a:lstStyle>
            <a:lvl1pPr marL="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200">
                <a:solidFill>
                  <a:schemeClr val="tx1"/>
                </a:solidFill>
                <a:latin typeface="Calibri" charset="0"/>
                <a:ea typeface="宋体" pitchFamily="2" charset="-122"/>
              </a:defRPr>
            </a:lvl5pPr>
          </a:lstStyle>
          <a:p>
            <a:pPr lvl="0"/>
            <a:endParaRPr lang="zh-CN" altLang="en-US"/>
          </a:p>
        </p:txBody>
      </p:sp>
      <p:sp>
        <p:nvSpPr>
          <p:cNvPr id="69635" name="灯片编号占位符 3"/>
          <p:cNvSpPr>
            <a:spLocks noGrp="1"/>
          </p:cNvSpPr>
          <p:nvPr>
            <p:ph type="sldNum"/>
          </p:nvPr>
        </p:nvSpPr>
        <p:spPr>
          <a:xfrm>
            <a:off x="3884613" y="8685213"/>
            <a:ext cx="2971800" cy="458787"/>
          </a:xfrm>
          <a:prstGeom prst="rect">
            <a:avLst/>
          </a:prstGeom>
          <a:noFill/>
          <a:ln>
            <a:noFill/>
            <a:miter lim="800000"/>
          </a:ln>
        </p:spPr>
        <p:txBody>
          <a:bodyPr vert="horz"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DE579B23-2416-4B6A-A631-86FFD82B1F4D}" type="slidenum">
              <a:rPr lang="zh-CN" altLang="en-US" sz="1200"/>
              <a:t>61</a:t>
            </a:fld>
            <a:endParaRPr lang="zh-CN" altLang="en-US"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5"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6"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5"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6"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5"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6"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6"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7"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8"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9"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4"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5"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3"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4"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6"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7"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6"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7"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5"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6"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1027"/>
          <p:cNvSpPr>
            <a:spLocks noGrp="1"/>
          </p:cNvSpPr>
          <p:nvPr>
            <p:ph type="dt" sz="half" idx="10"/>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5" name="页脚占位符 1028"/>
          <p:cNvSpPr>
            <a:spLocks noGrp="1"/>
          </p:cNvSpPr>
          <p:nvPr>
            <p:ph type="ftr" sz="quarter" idx="11"/>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6" name="灯片编号占位符 1029"/>
          <p:cNvSpPr>
            <a:spLocks noGrp="1"/>
          </p:cNvSpPr>
          <p:nvPr>
            <p:ph type="sldNum" sz="quarter" idx="12"/>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
        <p:nvSpPr>
          <p:cNvPr id="1026" name="标题 1025"/>
          <p:cNvSpPr>
            <a:spLocks noGrp="1"/>
          </p:cNvSpPr>
          <p:nvPr>
            <p:ph type="title" idx="4294967295"/>
          </p:nvPr>
        </p:nvSpPr>
        <p:spPr>
          <a:xfrm>
            <a:off x="457200" y="274638"/>
            <a:ext cx="8229600" cy="1143000"/>
          </a:xfrm>
          <a:prstGeom prst="rect">
            <a:avLst/>
          </a:prstGeom>
          <a:noFill/>
          <a:ln>
            <a:noFill/>
            <a:miter lim="800000"/>
          </a:ln>
        </p:spPr>
        <p:txBody>
          <a:bodyPr anchor="ctr" anchorCtr="0"/>
          <a:lstStyle>
            <a:lvl1pPr marL="0" lvl="0" indent="0" algn="ctr" defTabSz="914400" rtl="0" eaLnBrk="1" fontAlgn="base" latinLnBrk="0" hangingPunct="1">
              <a:lnSpc>
                <a:spcPct val="100000"/>
              </a:lnSpc>
              <a:spcBef>
                <a:spcPct val="0"/>
              </a:spcBef>
              <a:spcAft>
                <a:spcPct val="0"/>
              </a:spcAft>
              <a:buClrTx/>
              <a:buSzTx/>
              <a:buFontTx/>
              <a:buNone/>
              <a:defRPr lang="zh-CN" altLang="en-US" sz="4400" b="0" i="0" u="none" kern="1200" baseline="0">
                <a:solidFill>
                  <a:schemeClr val="tx2"/>
                </a:solidFill>
                <a:latin typeface="Arial" pitchFamily="34" charset="0"/>
                <a:ea typeface="宋体" pitchFamily="2" charset="-122"/>
                <a:cs typeface="+mj-cs"/>
              </a:defRPr>
            </a:lvl1pPr>
          </a:lstStyle>
          <a:p>
            <a:pPr lvl="0"/>
            <a:r>
              <a:t>单击此处编辑母版标题样式</a:t>
            </a:r>
          </a:p>
        </p:txBody>
      </p:sp>
      <p:sp>
        <p:nvSpPr>
          <p:cNvPr id="1027" name="文本占位符 1026"/>
          <p:cNvSpPr>
            <a:spLocks noGrp="1"/>
          </p:cNvSpPr>
          <p:nvPr>
            <p:ph type="body" idx="4294967295"/>
          </p:nvPr>
        </p:nvSpPr>
        <p:spPr>
          <a:xfrm>
            <a:off x="457200" y="1600200"/>
            <a:ext cx="8229600" cy="4525963"/>
          </a:xfrm>
          <a:prstGeom prst="rect">
            <a:avLst/>
          </a:prstGeom>
          <a:noFill/>
          <a:ln>
            <a:noFill/>
            <a:miter lim="800000"/>
          </a:ln>
        </p:spPr>
        <p:txBody>
          <a:bodyPr anchor="t" anchorCtr="0"/>
          <a:lstStyle>
            <a:lvl1pPr marL="342900" lvl="0" indent="-342900" algn="l" defTabSz="914400" rtl="0" eaLnBrk="1" fontAlgn="base" latinLnBrk="0" hangingPunct="1">
              <a:lnSpc>
                <a:spcPct val="100000"/>
              </a:lnSpc>
              <a:spcBef>
                <a:spcPct val="20000"/>
              </a:spcBef>
              <a:spcAft>
                <a:spcPct val="0"/>
              </a:spcAft>
              <a:buClrTx/>
              <a:buSzTx/>
              <a:buFontTx/>
              <a:buChar char="•"/>
              <a:defRPr lang="zh-CN" altLang="en-US"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Tx/>
              <a:buSzTx/>
              <a:buFontTx/>
              <a:buChar char="–"/>
              <a:defRPr lang="zh-CN" altLang="en-US"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Tx/>
              <a:buSzTx/>
              <a:buFontTx/>
              <a:buChar char="•"/>
              <a:defRPr lang="zh-CN" altLang="en-US"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1028" name="日期占位符 1027"/>
          <p:cNvSpPr>
            <a:spLocks noGrp="1"/>
          </p:cNvSpPr>
          <p:nvPr>
            <p:ph type="dt" sz="half" idx="4294967295"/>
          </p:nvPr>
        </p:nvSpPr>
        <p:spPr>
          <a:xfrm>
            <a:off x="457200" y="6245225"/>
            <a:ext cx="2133600" cy="476250"/>
          </a:xfrm>
          <a:prstGeom prst="rect">
            <a:avLst/>
          </a:prstGeom>
          <a:noFill/>
          <a:ln w="9525">
            <a:noFill/>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a:p>
        </p:txBody>
      </p:sp>
      <p:sp>
        <p:nvSpPr>
          <p:cNvPr id="1029" name="页脚占位符 1028"/>
          <p:cNvSpPr>
            <a:spLocks noGrp="1"/>
          </p:cNvSpPr>
          <p:nvPr>
            <p:ph type="ftr" sz="quarter" idx="4294967295"/>
          </p:nvPr>
        </p:nvSpPr>
        <p:spPr>
          <a:xfrm>
            <a:off x="3124200" y="6245225"/>
            <a:ext cx="2895600" cy="476250"/>
          </a:xfrm>
          <a:prstGeom prst="rect">
            <a:avLst/>
          </a:prstGeom>
          <a:noFill/>
          <a:ln w="9525">
            <a:noFill/>
          </a:ln>
        </p:spPr>
        <p:txBody>
          <a:bodyPr anchor="t" anchorCtr="0"/>
          <a:lstStyle>
            <a:defPPr>
              <a:defRPr lang="zh-CN"/>
            </a:defPPr>
            <a:lvl1pPr marL="0" indent="0" algn="ct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sz="1400"/>
          </a:p>
        </p:txBody>
      </p:sp>
      <p:sp>
        <p:nvSpPr>
          <p:cNvPr id="1030" name="灯片编号占位符 1029"/>
          <p:cNvSpPr>
            <a:spLocks noGrp="1"/>
          </p:cNvSpPr>
          <p:nvPr>
            <p:ph type="sldNum" sz="quarter" idx="4294967295"/>
          </p:nvPr>
        </p:nvSpPr>
        <p:spPr>
          <a:xfrm>
            <a:off x="6553200" y="6245225"/>
            <a:ext cx="2133600" cy="476250"/>
          </a:xfrm>
          <a:prstGeom prst="rect">
            <a:avLst/>
          </a:prstGeom>
          <a:noFill/>
          <a:ln w="9525">
            <a:noFill/>
          </a:ln>
        </p:spPr>
        <p:txBody>
          <a:bodyPr anchor="t" anchorCtr="0"/>
          <a:lstStyle>
            <a:defPPr>
              <a:defRPr lang="zh-CN"/>
            </a:defPPr>
            <a:lvl1pPr marL="0" indent="0" algn="r" defTabSz="914400" rtl="0" eaLnBrk="1" fontAlgn="base" hangingPunct="1">
              <a:lnSpc>
                <a:spcPct val="100000"/>
              </a:lnSpc>
              <a:spcBef>
                <a:spcPct val="0"/>
              </a:spcBef>
              <a:spcAft>
                <a:spcPct val="0"/>
              </a:spcAft>
              <a:buClrTx/>
              <a:buSzTx/>
              <a:buFontTx/>
              <a:buNone/>
              <a:defRPr lang="zh-CN" altLang="en-US" sz="14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r"/>
            <a:fld id="{5C7825FA-88CC-46F7-98BC-9CBD15421585}" type="slidenum">
              <a:rPr lang="zh-CN" altLang="en-US" sz="1400"/>
              <a:t>*</a:t>
            </a:fld>
            <a:endParaRPr lang="zh-CN" altLang="en-US" sz="14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marL="0" lvl="0" indent="0" algn="ctr" defTabSz="914400" rtl="0" eaLnBrk="1" fontAlgn="base" latinLnBrk="0" hangingPunct="1">
        <a:lnSpc>
          <a:spcPct val="100000"/>
        </a:lnSpc>
        <a:spcBef>
          <a:spcPct val="0"/>
        </a:spcBef>
        <a:spcAft>
          <a:spcPct val="0"/>
        </a:spcAft>
        <a:buClrTx/>
        <a:buSzTx/>
        <a:buFontTx/>
        <a:buNone/>
        <a:defRPr sz="4400" b="0" i="0" u="none" kern="1200" baseline="0">
          <a:solidFill>
            <a:schemeClr val="tx2"/>
          </a:solidFill>
          <a:latin typeface="Arial" pitchFamily="34" charset="0"/>
          <a:ea typeface="宋体" pitchFamily="2" charset="-122"/>
          <a:cs typeface="+mj-cs"/>
        </a:defRPr>
      </a:lvl1pPr>
    </p:titleStyle>
    <p:bodyStyle>
      <a:lvl1pPr marL="342900" lvl="0" indent="-342900" algn="l" defTabSz="914400" rtl="0" eaLnBrk="1" fontAlgn="base" latinLnBrk="0" hangingPunct="1">
        <a:lnSpc>
          <a:spcPct val="100000"/>
        </a:lnSpc>
        <a:spcBef>
          <a:spcPct val="20000"/>
        </a:spcBef>
        <a:spcAft>
          <a:spcPct val="0"/>
        </a:spcAft>
        <a:buClrTx/>
        <a:buSzTx/>
        <a:buFontTx/>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Tx/>
        <a:buSzTx/>
        <a:buFontTx/>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gif" /><Relationship Id="rId3" Type="http://schemas.openxmlformats.org/officeDocument/2006/relationships/image" Target="../media/image2.jpe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jpeg" /><Relationship Id="rId5" Type="http://schemas.openxmlformats.org/officeDocument/2006/relationships/image" Target="../media/image9.jpeg" /><Relationship Id="rId6" Type="http://schemas.openxmlformats.org/officeDocument/2006/relationships/image" Target="../media/image10.jpeg" /><Relationship Id="rId7" Type="http://schemas.openxmlformats.org/officeDocument/2006/relationships/image" Target="../media/image11.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wmf" /><Relationship Id="rId3" Type="http://schemas.openxmlformats.org/officeDocument/2006/relationships/image" Target="../media/image13.png" /><Relationship Id="rId4" Type="http://schemas.openxmlformats.org/officeDocument/2006/relationships/image" Target="../media/image14.jpeg" /><Relationship Id="rId5" Type="http://schemas.openxmlformats.org/officeDocument/2006/relationships/image" Target="../media/image15.jpeg" /><Relationship Id="rId6" Type="http://schemas.openxmlformats.org/officeDocument/2006/relationships/image" Target="../media/image16.jpeg" /><Relationship Id="rId7" Type="http://schemas.openxmlformats.org/officeDocument/2006/relationships/image" Target="../media/image17.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 Id="rId3" Type="http://schemas.openxmlformats.org/officeDocument/2006/relationships/image" Target="../media/image19.png" /><Relationship Id="rId4" Type="http://schemas.openxmlformats.org/officeDocument/2006/relationships/image" Target="../media/image10.jpeg" /><Relationship Id="rId5" Type="http://schemas.openxmlformats.org/officeDocument/2006/relationships/image" Target="../media/image20.png" /><Relationship Id="rId6" Type="http://schemas.openxmlformats.org/officeDocument/2006/relationships/image" Target="../media/image21.png" /><Relationship Id="rId7" Type="http://schemas.openxmlformats.org/officeDocument/2006/relationships/hyperlink" Target="http://image.jike.com/detail?did=-1443487439730232176&amp;pos=29&amp;num=36&amp;q=%E9%93%81%E9%92%89&amp;fm=QH360" TargetMode="External" /><Relationship Id="rId8" Type="http://schemas.openxmlformats.org/officeDocument/2006/relationships/image" Target="../media/image2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 Id="rId3" Type="http://schemas.openxmlformats.org/officeDocument/2006/relationships/image" Target="../media/image24.jpeg" /><Relationship Id="rId4" Type="http://schemas.openxmlformats.org/officeDocument/2006/relationships/image" Target="../media/image25.jpeg" /><Relationship Id="rId5" Type="http://schemas.openxmlformats.org/officeDocument/2006/relationships/image" Target="../media/image26.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jpeg" /><Relationship Id="rId3" Type="http://schemas.openxmlformats.org/officeDocument/2006/relationships/image" Target="../media/image28.jpeg" /><Relationship Id="rId4" Type="http://schemas.openxmlformats.org/officeDocument/2006/relationships/image" Target="../media/image29.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 Id="rId3" Type="http://schemas.openxmlformats.org/officeDocument/2006/relationships/image" Target="../media/image31.png" /><Relationship Id="rId4" Type="http://schemas.openxmlformats.org/officeDocument/2006/relationships/image" Target="../media/image32.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 Id="rId3" Type="http://schemas.openxmlformats.org/officeDocument/2006/relationships/image" Target="../media/image34.jpeg" /><Relationship Id="rId4" Type="http://schemas.openxmlformats.org/officeDocument/2006/relationships/image" Target="../media/image31.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png" /><Relationship Id="rId3" Type="http://schemas.openxmlformats.org/officeDocument/2006/relationships/image" Target="../media/image36.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7.jpeg" /><Relationship Id="rId3" Type="http://schemas.openxmlformats.org/officeDocument/2006/relationships/image" Target="../media/image38.jpeg" /><Relationship Id="rId4" Type="http://schemas.openxmlformats.org/officeDocument/2006/relationships/image" Target="../media/image39.jpeg" /><Relationship Id="rId5" Type="http://schemas.openxmlformats.org/officeDocument/2006/relationships/image" Target="../media/image40.jpeg" /><Relationship Id="rId6" Type="http://schemas.openxmlformats.org/officeDocument/2006/relationships/image" Target="../media/image41.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2.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3.jpeg" /><Relationship Id="rId3" Type="http://schemas.openxmlformats.org/officeDocument/2006/relationships/image" Target="../media/image44.wmf" /><Relationship Id="rId4" Type="http://schemas.openxmlformats.org/officeDocument/2006/relationships/image" Target="../media/image45.png" /><Relationship Id="rId5" Type="http://schemas.openxmlformats.org/officeDocument/2006/relationships/image" Target="../media/image4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7.jpeg" /><Relationship Id="rId3" Type="http://schemas.openxmlformats.org/officeDocument/2006/relationships/image" Target="../media/image48.png" /><Relationship Id="rId4" Type="http://schemas.openxmlformats.org/officeDocument/2006/relationships/image" Target="../media/image4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0.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oleObject" Target="../embeddings/oleObject1.bin" TargetMode="Internal" /><Relationship Id="rId4" Type="http://schemas.openxmlformats.org/officeDocument/2006/relationships/image" Target="../media/image51.png" /><Relationship Id="rId5" Type="http://schemas.openxmlformats.org/officeDocument/2006/relationships/vmlDrawing" Target="../drawings/vmlDrawing1.v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2.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3.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4.png" /><Relationship Id="rId3" Type="http://schemas.openxmlformats.org/officeDocument/2006/relationships/image" Target="../media/image55.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6.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7.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8.jpeg" /><Relationship Id="rId3" Type="http://schemas.openxmlformats.org/officeDocument/2006/relationships/image" Target="../media/image59.jpeg" /><Relationship Id="rId4" Type="http://schemas.openxmlformats.org/officeDocument/2006/relationships/image" Target="../media/image60.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1.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2.bin" TargetMode="Internal" /><Relationship Id="rId3" Type="http://schemas.openxmlformats.org/officeDocument/2006/relationships/image" Target="../media/image62.png" /><Relationship Id="rId4" Type="http://schemas.openxmlformats.org/officeDocument/2006/relationships/vmlDrawing" Target="../drawings/vmlDrawing2.v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3.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4.jpeg" /><Relationship Id="rId3" Type="http://schemas.openxmlformats.org/officeDocument/2006/relationships/image" Target="../media/image65.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6.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67.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oleObject" Target="../embeddings/oleObject3.bin" TargetMode="Internal" /><Relationship Id="rId3" Type="http://schemas.openxmlformats.org/officeDocument/2006/relationships/image" Target="../media/image68.png" /><Relationship Id="rId4" Type="http://schemas.openxmlformats.org/officeDocument/2006/relationships/image" Target="../media/image69.wmf" /><Relationship Id="rId5" Type="http://schemas.openxmlformats.org/officeDocument/2006/relationships/image" Target="../media/image70.wmf" /><Relationship Id="rId6" Type="http://schemas.openxmlformats.org/officeDocument/2006/relationships/vmlDrawing" Target="../drawings/vmlDrawing3.v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71.emf"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oleObject" Target="../embeddings/oleObject4.bin" TargetMode="Internal" /><Relationship Id="rId3" Type="http://schemas.openxmlformats.org/officeDocument/2006/relationships/image" Target="../media/image72.wmf" /><Relationship Id="rId4" Type="http://schemas.openxmlformats.org/officeDocument/2006/relationships/oleObject" Target="../embeddings/oleObject5.bin" TargetMode="Internal" /><Relationship Id="rId5" Type="http://schemas.openxmlformats.org/officeDocument/2006/relationships/image" Target="../media/image73.wmf" /><Relationship Id="rId6" Type="http://schemas.openxmlformats.org/officeDocument/2006/relationships/vmlDrawing" Target="../drawings/vmlDrawing4.v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74.png" /><Relationship Id="rId3" Type="http://schemas.openxmlformats.org/officeDocument/2006/relationships/image" Target="../media/image75.png" /><Relationship Id="rId4" Type="http://schemas.openxmlformats.org/officeDocument/2006/relationships/image" Target="../media/image76.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77.png" /><Relationship Id="rId3" Type="http://schemas.openxmlformats.org/officeDocument/2006/relationships/image" Target="../media/image78.jpeg" /><Relationship Id="rId4" Type="http://schemas.openxmlformats.org/officeDocument/2006/relationships/image" Target="../media/image79.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0.jpeg" /><Relationship Id="rId3" Type="http://schemas.openxmlformats.org/officeDocument/2006/relationships/image" Target="../media/image81.jpeg" /><Relationship Id="rId4" Type="http://schemas.openxmlformats.org/officeDocument/2006/relationships/hyperlink" Target="&#23494;&#24230;1.swf" TargetMode="External" /><Relationship Id="rId5" Type="http://schemas.openxmlformats.org/officeDocument/2006/relationships/hyperlink" Target="&#23494;&#24230;&#22909;.exe" TargetMode="External" /><Relationship Id="rId6" Type="http://schemas.openxmlformats.org/officeDocument/2006/relationships/hyperlink" Target="&#23494;&#24230;2.zip" TargetMode="External" /><Relationship Id="rId7" Type="http://schemas.openxmlformats.org/officeDocument/2006/relationships/image" Target="../media/image82.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6.bin" TargetMode="Internal" /><Relationship Id="rId3" Type="http://schemas.openxmlformats.org/officeDocument/2006/relationships/image" Target="../media/image83.wmf" /><Relationship Id="rId4" Type="http://schemas.openxmlformats.org/officeDocument/2006/relationships/oleObject" Target="../embeddings/oleObject7.bin" TargetMode="Internal" /><Relationship Id="rId5" Type="http://schemas.openxmlformats.org/officeDocument/2006/relationships/image" Target="../media/image84.wmf" /><Relationship Id="rId6" Type="http://schemas.openxmlformats.org/officeDocument/2006/relationships/oleObject" Target="../embeddings/oleObject8.bin" TargetMode="Internal" /><Relationship Id="rId7" Type="http://schemas.openxmlformats.org/officeDocument/2006/relationships/vmlDrawing" Target="../drawings/vmlDrawing5.v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oleObject" Target="../embeddings/oleObject9.bin" TargetMode="Internal" /><Relationship Id="rId3" Type="http://schemas.openxmlformats.org/officeDocument/2006/relationships/image" Target="../media/image85.wmf" /><Relationship Id="rId4" Type="http://schemas.openxmlformats.org/officeDocument/2006/relationships/vmlDrawing" Target="../drawings/vmlDrawing6.v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89.wmf" /><Relationship Id="rId11" Type="http://schemas.openxmlformats.org/officeDocument/2006/relationships/oleObject" Target="../embeddings/oleObject14.bin" TargetMode="Internal" /><Relationship Id="rId12" Type="http://schemas.openxmlformats.org/officeDocument/2006/relationships/image" Target="../media/image90.wmf" /><Relationship Id="rId13" Type="http://schemas.openxmlformats.org/officeDocument/2006/relationships/oleObject" Target="../embeddings/oleObject15.bin" TargetMode="Internal" /><Relationship Id="rId14" Type="http://schemas.openxmlformats.org/officeDocument/2006/relationships/image" Target="../media/image91.wmf" /><Relationship Id="rId15" Type="http://schemas.openxmlformats.org/officeDocument/2006/relationships/oleObject" Target="../embeddings/oleObject16.bin" TargetMode="Internal" /><Relationship Id="rId16" Type="http://schemas.openxmlformats.org/officeDocument/2006/relationships/image" Target="../media/image92.wmf" /><Relationship Id="rId17" Type="http://schemas.openxmlformats.org/officeDocument/2006/relationships/oleObject" Target="../embeddings/oleObject17.bin" TargetMode="Internal" /><Relationship Id="rId18" Type="http://schemas.openxmlformats.org/officeDocument/2006/relationships/oleObject" Target="../embeddings/oleObject18.bin" TargetMode="Internal" /><Relationship Id="rId19" Type="http://schemas.openxmlformats.org/officeDocument/2006/relationships/image" Target="../media/image93.wmf" /><Relationship Id="rId2" Type="http://schemas.openxmlformats.org/officeDocument/2006/relationships/notesSlide" Target="../notesSlides/notesSlide4.xml" /><Relationship Id="rId20" Type="http://schemas.openxmlformats.org/officeDocument/2006/relationships/oleObject" Target="../embeddings/oleObject19.bin" TargetMode="Internal" /><Relationship Id="rId21" Type="http://schemas.openxmlformats.org/officeDocument/2006/relationships/image" Target="../media/image94.wmf" /><Relationship Id="rId22" Type="http://schemas.openxmlformats.org/officeDocument/2006/relationships/oleObject" Target="../embeddings/oleObject20.bin" TargetMode="Internal" /><Relationship Id="rId23" Type="http://schemas.openxmlformats.org/officeDocument/2006/relationships/image" Target="../media/image95.wmf" /><Relationship Id="rId24" Type="http://schemas.openxmlformats.org/officeDocument/2006/relationships/oleObject" Target="../embeddings/oleObject21.bin" TargetMode="Internal" /><Relationship Id="rId25" Type="http://schemas.openxmlformats.org/officeDocument/2006/relationships/image" Target="../media/image96.wmf" /><Relationship Id="rId26" Type="http://schemas.openxmlformats.org/officeDocument/2006/relationships/oleObject" Target="../embeddings/oleObject22.bin" TargetMode="Internal" /><Relationship Id="rId27" Type="http://schemas.openxmlformats.org/officeDocument/2006/relationships/image" Target="../media/image97.wmf" /><Relationship Id="rId28" Type="http://schemas.openxmlformats.org/officeDocument/2006/relationships/oleObject" Target="../embeddings/oleObject23.bin" TargetMode="Internal" /><Relationship Id="rId29" Type="http://schemas.openxmlformats.org/officeDocument/2006/relationships/image" Target="../media/image98.wmf" /><Relationship Id="rId3" Type="http://schemas.openxmlformats.org/officeDocument/2006/relationships/oleObject" Target="../embeddings/oleObject10.bin" TargetMode="Internal" /><Relationship Id="rId30" Type="http://schemas.openxmlformats.org/officeDocument/2006/relationships/vmlDrawing" Target="../drawings/vmlDrawing7.vml" /><Relationship Id="rId4" Type="http://schemas.openxmlformats.org/officeDocument/2006/relationships/image" Target="../media/image86.wmf" /><Relationship Id="rId5" Type="http://schemas.openxmlformats.org/officeDocument/2006/relationships/oleObject" Target="../embeddings/oleObject11.bin" TargetMode="Internal" /><Relationship Id="rId6" Type="http://schemas.openxmlformats.org/officeDocument/2006/relationships/image" Target="../media/image87.wmf" /><Relationship Id="rId7" Type="http://schemas.openxmlformats.org/officeDocument/2006/relationships/oleObject" Target="../embeddings/oleObject12.bin" TargetMode="Internal" /><Relationship Id="rId8" Type="http://schemas.openxmlformats.org/officeDocument/2006/relationships/image" Target="../media/image88.wmf" /><Relationship Id="rId9" Type="http://schemas.openxmlformats.org/officeDocument/2006/relationships/oleObject" Target="../embeddings/oleObject13.bin" TargetMode="Interna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101.wmf" /><Relationship Id="rId11" Type="http://schemas.openxmlformats.org/officeDocument/2006/relationships/oleObject" Target="../embeddings/oleObject29.bin" TargetMode="Internal" /><Relationship Id="rId12" Type="http://schemas.openxmlformats.org/officeDocument/2006/relationships/image" Target="../media/image102.wmf" /><Relationship Id="rId13" Type="http://schemas.openxmlformats.org/officeDocument/2006/relationships/oleObject" Target="../embeddings/oleObject30.bin" TargetMode="Internal" /><Relationship Id="rId14" Type="http://schemas.openxmlformats.org/officeDocument/2006/relationships/image" Target="../media/image103.wmf" /><Relationship Id="rId15" Type="http://schemas.openxmlformats.org/officeDocument/2006/relationships/oleObject" Target="../embeddings/oleObject31.bin" TargetMode="Internal" /><Relationship Id="rId16" Type="http://schemas.openxmlformats.org/officeDocument/2006/relationships/image" Target="../media/image104.wmf" /><Relationship Id="rId17" Type="http://schemas.openxmlformats.org/officeDocument/2006/relationships/oleObject" Target="../embeddings/oleObject32.bin" TargetMode="Internal" /><Relationship Id="rId18" Type="http://schemas.openxmlformats.org/officeDocument/2006/relationships/oleObject" Target="../embeddings/oleObject33.bin" TargetMode="Internal" /><Relationship Id="rId19" Type="http://schemas.openxmlformats.org/officeDocument/2006/relationships/image" Target="../media/image105.wmf" /><Relationship Id="rId2" Type="http://schemas.openxmlformats.org/officeDocument/2006/relationships/oleObject" Target="../embeddings/oleObject24.bin" TargetMode="Internal" /><Relationship Id="rId20" Type="http://schemas.openxmlformats.org/officeDocument/2006/relationships/vmlDrawing" Target="../drawings/vmlDrawing8.vml" /><Relationship Id="rId3" Type="http://schemas.openxmlformats.org/officeDocument/2006/relationships/image" Target="../media/image86.wmf" /><Relationship Id="rId4" Type="http://schemas.openxmlformats.org/officeDocument/2006/relationships/oleObject" Target="../embeddings/oleObject25.bin" TargetMode="Internal" /><Relationship Id="rId5" Type="http://schemas.openxmlformats.org/officeDocument/2006/relationships/oleObject" Target="../embeddings/oleObject26.bin" TargetMode="Internal" /><Relationship Id="rId6" Type="http://schemas.openxmlformats.org/officeDocument/2006/relationships/image" Target="../media/image99.wmf" /><Relationship Id="rId7" Type="http://schemas.openxmlformats.org/officeDocument/2006/relationships/oleObject" Target="../embeddings/oleObject27.bin" TargetMode="Internal" /><Relationship Id="rId8" Type="http://schemas.openxmlformats.org/officeDocument/2006/relationships/image" Target="../media/image100.wmf" /><Relationship Id="rId9" Type="http://schemas.openxmlformats.org/officeDocument/2006/relationships/oleObject" Target="../embeddings/oleObject28.bin" TargetMode="Interna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oleObject" Target="../embeddings/oleObject34.bin" TargetMode="Internal" /><Relationship Id="rId3" Type="http://schemas.openxmlformats.org/officeDocument/2006/relationships/image" Target="../media/image86.wmf" /><Relationship Id="rId4" Type="http://schemas.openxmlformats.org/officeDocument/2006/relationships/oleObject" Target="../embeddings/oleObject35.bin" TargetMode="Internal" /><Relationship Id="rId5" Type="http://schemas.openxmlformats.org/officeDocument/2006/relationships/image" Target="../media/image106.png" /><Relationship Id="rId6" Type="http://schemas.openxmlformats.org/officeDocument/2006/relationships/vmlDrawing" Target="../drawings/vmlDrawing9.v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oleObject" Target="../embeddings/oleObject36.bin" TargetMode="Internal" /><Relationship Id="rId3" Type="http://schemas.openxmlformats.org/officeDocument/2006/relationships/image" Target="../media/image85.wmf" /><Relationship Id="rId4" Type="http://schemas.openxmlformats.org/officeDocument/2006/relationships/vmlDrawing" Target="../drawings/vmlDrawing10.v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07.png" /><Relationship Id="rId3" Type="http://schemas.openxmlformats.org/officeDocument/2006/relationships/image" Target="../media/image108.jpeg" /><Relationship Id="rId4" Type="http://schemas.openxmlformats.org/officeDocument/2006/relationships/oleObject" Target="../embeddings/oleObject37.bin" TargetMode="Internal" /><Relationship Id="rId5" Type="http://schemas.openxmlformats.org/officeDocument/2006/relationships/image" Target="../media/image109.wmf" /><Relationship Id="rId6" Type="http://schemas.openxmlformats.org/officeDocument/2006/relationships/vmlDrawing" Target="../drawings/vmlDrawing11.v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10.jpeg" /><Relationship Id="rId3" Type="http://schemas.openxmlformats.org/officeDocument/2006/relationships/image" Target="../media/image111.jpeg" /><Relationship Id="rId4" Type="http://schemas.openxmlformats.org/officeDocument/2006/relationships/image" Target="../media/image112.jpeg" /><Relationship Id="rId5" Type="http://schemas.openxmlformats.org/officeDocument/2006/relationships/image" Target="../media/image113.jpeg" /><Relationship Id="rId6" Type="http://schemas.openxmlformats.org/officeDocument/2006/relationships/image" Target="../media/image114.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15.png" /><Relationship Id="rId3" Type="http://schemas.openxmlformats.org/officeDocument/2006/relationships/image" Target="../media/image116.png" /><Relationship Id="rId4" Type="http://schemas.openxmlformats.org/officeDocument/2006/relationships/image" Target="../media/image69.wmf"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17.png" /><Relationship Id="rId3" Type="http://schemas.openxmlformats.org/officeDocument/2006/relationships/image" Target="../media/image118.pn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17.png" /><Relationship Id="rId3" Type="http://schemas.openxmlformats.org/officeDocument/2006/relationships/image" Target="../media/image118.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19.pn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20.png" /><Relationship Id="rId3" Type="http://schemas.openxmlformats.org/officeDocument/2006/relationships/image" Target="../media/image121.pn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12.jpeg" /><Relationship Id="rId3" Type="http://schemas.openxmlformats.org/officeDocument/2006/relationships/image" Target="../media/image113.jpeg" /><Relationship Id="rId4" Type="http://schemas.openxmlformats.org/officeDocument/2006/relationships/image" Target="../media/image110.jpeg" /><Relationship Id="rId5" Type="http://schemas.openxmlformats.org/officeDocument/2006/relationships/oleObject" Target="../embeddings/oleObject38.bin" TargetMode="Internal" /><Relationship Id="rId6" Type="http://schemas.openxmlformats.org/officeDocument/2006/relationships/image" Target="../media/image72.wmf" /><Relationship Id="rId7" Type="http://schemas.openxmlformats.org/officeDocument/2006/relationships/image" Target="../media/image122.jpeg" /><Relationship Id="rId8" Type="http://schemas.openxmlformats.org/officeDocument/2006/relationships/image" Target="../media/image123.jpeg" /><Relationship Id="rId9" Type="http://schemas.openxmlformats.org/officeDocument/2006/relationships/vmlDrawing" Target="../drawings/vmlDrawing12.v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24.png" /><Relationship Id="rId3" Type="http://schemas.openxmlformats.org/officeDocument/2006/relationships/image" Target="../media/image125.png" /><Relationship Id="rId4" Type="http://schemas.openxmlformats.org/officeDocument/2006/relationships/image" Target="../media/image126.png"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24.png" /><Relationship Id="rId3" Type="http://schemas.openxmlformats.org/officeDocument/2006/relationships/image" Target="../media/image125.png" /><Relationship Id="rId4" Type="http://schemas.openxmlformats.org/officeDocument/2006/relationships/image" Target="../media/image126.png"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27.png" /><Relationship Id="rId3" Type="http://schemas.openxmlformats.org/officeDocument/2006/relationships/image" Target="../media/image128.png" /><Relationship Id="rId4" Type="http://schemas.openxmlformats.org/officeDocument/2006/relationships/image" Target="../media/image129.png"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 Id="rId3" Type="http://schemas.openxmlformats.org/officeDocument/2006/relationships/image" Target="../media/image130.png" /><Relationship Id="rId4" Type="http://schemas.openxmlformats.org/officeDocument/2006/relationships/image" Target="../media/image131.png" /><Relationship Id="rId5" Type="http://schemas.openxmlformats.org/officeDocument/2006/relationships/oleObject" Target="../embeddings/oleObject39.bin" TargetMode="Internal" /><Relationship Id="rId6" Type="http://schemas.openxmlformats.org/officeDocument/2006/relationships/image" Target="../media/image132.wmf" /><Relationship Id="rId7" Type="http://schemas.openxmlformats.org/officeDocument/2006/relationships/vmlDrawing" Target="../drawings/vmlDrawing13.v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31.png" /><Relationship Id="rId3" Type="http://schemas.openxmlformats.org/officeDocument/2006/relationships/image" Target="../media/image133.jpeg" /><Relationship Id="rId4" Type="http://schemas.openxmlformats.org/officeDocument/2006/relationships/image" Target="../media/image134.jpeg"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35.png" /><Relationship Id="rId3" Type="http://schemas.openxmlformats.org/officeDocument/2006/relationships/image" Target="../media/image136.jpeg" /><Relationship Id="rId4" Type="http://schemas.openxmlformats.org/officeDocument/2006/relationships/image" Target="../media/image117.png"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37.jpeg"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38.png" /><Relationship Id="rId3" Type="http://schemas.openxmlformats.org/officeDocument/2006/relationships/image" Target="../media/image139.png" /><Relationship Id="rId4" Type="http://schemas.openxmlformats.org/officeDocument/2006/relationships/oleObject" Target="../embeddings/oleObject40.bin" TargetMode="Internal" /><Relationship Id="rId5" Type="http://schemas.openxmlformats.org/officeDocument/2006/relationships/image" Target="../media/image140.wmf" /><Relationship Id="rId6" Type="http://schemas.openxmlformats.org/officeDocument/2006/relationships/vmlDrawing" Target="../drawings/vmlDrawing14.vml"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41.jpeg" /><Relationship Id="rId3" Type="http://schemas.openxmlformats.org/officeDocument/2006/relationships/image" Target="../media/image142.png" /><Relationship Id="rId4" Type="http://schemas.openxmlformats.org/officeDocument/2006/relationships/hyperlink" Target="&#38485;&#21271;&#20892;&#23478;&#21171;&#21160;&#22330;&#26223;.mp4" TargetMode="Externa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43.jpeg" /><Relationship Id="rId3" Type="http://schemas.openxmlformats.org/officeDocument/2006/relationships/image" Target="../media/image144.jpeg" /><Relationship Id="rId4" Type="http://schemas.openxmlformats.org/officeDocument/2006/relationships/image" Target="../media/image145.png" /><Relationship Id="rId5" Type="http://schemas.openxmlformats.org/officeDocument/2006/relationships/hyperlink" Target="&#30416;&#27700;&#36873;&#31181;.avi" TargetMode="Externa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46.jpeg" /><Relationship Id="rId3" Type="http://schemas.openxmlformats.org/officeDocument/2006/relationships/image" Target="../media/image147.jpeg"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48.png" /><Relationship Id="rId3" Type="http://schemas.openxmlformats.org/officeDocument/2006/relationships/oleObject" Target="../embeddings/oleObject41.bin" TargetMode="Internal" /><Relationship Id="rId4" Type="http://schemas.openxmlformats.org/officeDocument/2006/relationships/image" Target="../media/image149.wmf" /><Relationship Id="rId5" Type="http://schemas.openxmlformats.org/officeDocument/2006/relationships/vmlDrawing" Target="../drawings/vmlDrawing15.v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42.bin" TargetMode="Internal" /><Relationship Id="rId3" Type="http://schemas.openxmlformats.org/officeDocument/2006/relationships/image" Target="../media/image150.wmf" /><Relationship Id="rId4" Type="http://schemas.openxmlformats.org/officeDocument/2006/relationships/oleObject" Target="../embeddings/oleObject43.bin" TargetMode="Internal" /><Relationship Id="rId5" Type="http://schemas.openxmlformats.org/officeDocument/2006/relationships/image" Target="../media/image151.wmf" /><Relationship Id="rId6" Type="http://schemas.openxmlformats.org/officeDocument/2006/relationships/oleObject" Target="../embeddings/oleObject44.bin" TargetMode="Internal" /><Relationship Id="rId7" Type="http://schemas.openxmlformats.org/officeDocument/2006/relationships/image" Target="../media/image152.wmf" /><Relationship Id="rId8" Type="http://schemas.openxmlformats.org/officeDocument/2006/relationships/vmlDrawing" Target="../drawings/vmlDrawing16.v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bg>
      <p:bgPr>
        <a:blipFill rotWithShape="0">
          <a:blip r:embed="rId4"/>
          <a:stretch>
            <a:fillRect/>
          </a:stretch>
        </a:blipFill>
      </p:bgPr>
    </p:bg>
    <p:spTree>
      <p:nvGrpSpPr>
        <p:cNvPr id="1" name=""/>
        <p:cNvGrpSpPr/>
        <p:nvPr/>
      </p:nvGrpSpPr>
      <p:grpSpPr/>
      <p:pic>
        <p:nvPicPr>
          <p:cNvPr id="3074" name="图片 368660" descr="111"/>
          <p:cNvPicPr>
            <a:picLocks noChangeAspect="1"/>
          </p:cNvPicPr>
          <p:nvPr/>
        </p:nvPicPr>
        <p:blipFill>
          <a:blip r:embed="rId2"/>
          <a:stretch>
            <a:fillRect/>
          </a:stretch>
        </p:blipFill>
        <p:spPr>
          <a:xfrm>
            <a:off x="563563" y="3344863"/>
            <a:ext cx="2022475" cy="2654300"/>
          </a:xfrm>
          <a:prstGeom prst="rect">
            <a:avLst/>
          </a:prstGeom>
          <a:noFill/>
          <a:ln>
            <a:noFill/>
            <a:miter lim="800000"/>
          </a:ln>
        </p:spPr>
      </p:pic>
      <p:pic>
        <p:nvPicPr>
          <p:cNvPr id="3075" name="图片 368663" descr="素材中国sccnn"/>
          <p:cNvPicPr>
            <a:picLocks noChangeAspect="1"/>
          </p:cNvPicPr>
          <p:nvPr/>
        </p:nvPicPr>
        <p:blipFill>
          <a:blip r:embed="rId3">
            <a:clrChange>
              <a:clrFrom>
                <a:srgbClr val="FFFFFF"/>
              </a:clrFrom>
              <a:clrTo>
                <a:srgbClr val="FFFFFF">
                  <a:alpha val="0"/>
                </a:srgbClr>
              </a:clrTo>
            </a:clrChange>
          </a:blip>
          <a:srcRect l="25574" t="51449" r="26816"/>
          <a:stretch>
            <a:fillRect/>
          </a:stretch>
        </p:blipFill>
        <p:spPr>
          <a:xfrm>
            <a:off x="6708775" y="4198938"/>
            <a:ext cx="2219325" cy="2085975"/>
          </a:xfrm>
          <a:prstGeom prst="rect">
            <a:avLst/>
          </a:prstGeom>
          <a:noFill/>
          <a:ln>
            <a:noFill/>
            <a:miter lim="800000"/>
          </a:ln>
        </p:spPr>
      </p:pic>
      <p:sp>
        <p:nvSpPr>
          <p:cNvPr id="3076" name="矩形 368664"/>
          <p:cNvSpPr/>
          <p:nvPr/>
        </p:nvSpPr>
        <p:spPr>
          <a:xfrm>
            <a:off x="128588" y="2463800"/>
            <a:ext cx="8872537" cy="706438"/>
          </a:xfrm>
          <a:prstGeom prst="rect">
            <a:avLst/>
          </a:prstGeom>
          <a:noFill/>
          <a:ln>
            <a:no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r>
              <a:rPr lang="zh-CN" altLang="en-US" sz="4000">
                <a:solidFill>
                  <a:srgbClr val="C00000"/>
                </a:solidFill>
                <a:latin typeface="黑体" pitchFamily="2" charset="-122"/>
                <a:ea typeface="黑体" panose="02010609060101010101" pitchFamily="2" charset="-122"/>
              </a:rPr>
              <a:t>专题五：质量与密度</a:t>
            </a:r>
            <a:endParaRPr lang="zh-CN" altLang="en-US" sz="4000">
              <a:solidFill>
                <a:srgbClr val="C00000"/>
              </a:solidFill>
              <a:latin typeface="黑体" pitchFamily="2" charset="-122"/>
              <a:ea typeface="黑体" panose="02010609060101010101" pitchFamily="2" charset="-122"/>
            </a:endParaRPr>
          </a:p>
        </p:txBody>
      </p:sp>
      <p:sp>
        <p:nvSpPr>
          <p:cNvPr id="3077" name="文本框 1"/>
          <p:cNvSpPr/>
          <p:nvPr/>
        </p:nvSpPr>
        <p:spPr>
          <a:xfrm>
            <a:off x="650875" y="481013"/>
            <a:ext cx="7529513" cy="8302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4800" b="1">
                <a:solidFill>
                  <a:srgbClr val="FF0000"/>
                </a:solidFill>
              </a:rPr>
              <a:t>中考物理一轮复习考点梳理</a:t>
            </a:r>
            <a:endParaRPr lang="zh-CN" altLang="zh-CN" sz="4800" b="1">
              <a:solidFill>
                <a:srgbClr val="FF0000"/>
              </a:solidFill>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097" name="图片 1"/>
          <p:cNvPicPr>
            <a:picLocks noChangeAspect="1"/>
          </p:cNvPicPr>
          <p:nvPr/>
        </p:nvPicPr>
        <p:blipFill>
          <a:blip r:embed="rId2"/>
          <a:stretch>
            <a:fillRect/>
          </a:stretch>
        </p:blipFill>
        <p:spPr>
          <a:xfrm>
            <a:off x="2266950" y="277813"/>
            <a:ext cx="5730875" cy="6137275"/>
          </a:xfrm>
          <a:prstGeom prst="rect">
            <a:avLst/>
          </a:prstGeom>
          <a:noFill/>
          <a:ln>
            <a:noFill/>
            <a:miter lim="800000"/>
          </a:ln>
        </p:spPr>
      </p:pic>
      <p:sp>
        <p:nvSpPr>
          <p:cNvPr id="4098" name="文本框 377165"/>
          <p:cNvSpPr/>
          <p:nvPr/>
        </p:nvSpPr>
        <p:spPr>
          <a:xfrm>
            <a:off x="173038" y="223838"/>
            <a:ext cx="3690937" cy="64611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FF0000"/>
                </a:solidFill>
                <a:latin typeface="宋体" pitchFamily="2" charset="-122"/>
              </a:rPr>
              <a:t>【思维导图构建</a:t>
            </a:r>
            <a:r>
              <a:rPr lang="zh-CN" altLang="en-US" sz="3600" b="1">
                <a:solidFill>
                  <a:srgbClr val="FF0000"/>
                </a:solidFill>
                <a:latin typeface="宋体" pitchFamily="2" charset="-122"/>
              </a:rPr>
              <a:t>】</a:t>
            </a:r>
            <a:endParaRPr lang="zh-CN" altLang="en-US" sz="3600" b="1">
              <a:latin typeface="宋体" pitchFamily="2" charset="-122"/>
              <a:ea typeface="Times New Roman" pitchFamily="18" charset="0"/>
            </a:endParaRPr>
          </a:p>
        </p:txBody>
      </p:sp>
      <p:pic>
        <p:nvPicPr>
          <p:cNvPr id="4099" name="New picture"/>
          <p:cNvPicPr/>
          <p:nvPr/>
        </p:nvPicPr>
        <p:blipFill>
          <a:blip r:embed="rId3"/>
          <a:stretch>
            <a:fillRect/>
          </a:stretch>
        </p:blipFill>
        <p:spPr>
          <a:xfrm>
            <a:off x="11950700" y="10756900"/>
            <a:ext cx="330200" cy="241300"/>
          </a:xfrm>
          <a:prstGeom prst="cube">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5121" name="组合 18"/>
          <p:cNvGrpSpPr/>
          <p:nvPr/>
        </p:nvGrpSpPr>
        <p:grpSpPr>
          <a:xfrm>
            <a:off x="2524125" y="128588"/>
            <a:ext cx="1525588" cy="420687"/>
            <a:chOff x="2094735" y="684067"/>
            <a:chExt cx="1906600" cy="562397"/>
          </a:xfrm>
        </p:grpSpPr>
        <p:sp>
          <p:nvSpPr>
            <p:cNvPr id="5122" name="圆角矩形 21"/>
            <p:cNvSpPr/>
            <p:nvPr/>
          </p:nvSpPr>
          <p:spPr>
            <a:xfrm>
              <a:off x="2094735" y="684067"/>
              <a:ext cx="1906600" cy="534609"/>
            </a:xfrm>
            <a:prstGeom prst="roundRect">
              <a:avLst/>
            </a:prstGeom>
            <a:solidFill>
              <a:srgbClr val="FF0000"/>
            </a:solidFill>
            <a:ln>
              <a:noFill/>
            </a:ln>
          </p:spPr>
          <p:style>
            <a:lnRef idx="2">
              <a:schemeClr val="dk1"/>
            </a:lnRef>
            <a:fillRef idx="1">
              <a:schemeClr val="lt1"/>
            </a:fillRef>
            <a:effectRef idx="0">
              <a:schemeClr val="dk1"/>
            </a:effectRef>
            <a:fontRef idx="minor">
              <a:schemeClr val="dk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defTabSz="685800" eaLnBrk="0" hangingPunct="0"/>
              <a:endParaRPr lang="zh-CN" altLang="en-US" b="1">
                <a:solidFill>
                  <a:srgbClr val="000000"/>
                </a:solidFill>
                <a:latin typeface="Times New Roman" pitchFamily="18" charset="0"/>
                <a:ea typeface="微软雅黑" panose="020b0503020204020204" charset="-122"/>
              </a:endParaRPr>
            </a:p>
          </p:txBody>
        </p:sp>
        <p:sp>
          <p:nvSpPr>
            <p:cNvPr id="5123" name="矩形 1"/>
            <p:cNvSpPr/>
            <p:nvPr/>
          </p:nvSpPr>
          <p:spPr>
            <a:xfrm>
              <a:off x="2117820" y="731692"/>
              <a:ext cx="1883515" cy="51477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lvl="0" indent="0" algn="ctr" defTabSz="685800">
                <a:lnSpc>
                  <a:spcPct val="80000"/>
                </a:lnSpc>
              </a:pPr>
              <a:r>
                <a:rPr lang="zh-CN" altLang="en-US" sz="2400" b="1">
                  <a:solidFill>
                    <a:srgbClr val="FFFFFF"/>
                  </a:solidFill>
                  <a:latin typeface="Times New Roman" pitchFamily="18" charset="0"/>
                  <a:ea typeface="黑体" pitchFamily="2" charset="-122"/>
                </a:rPr>
                <a:t>考点 </a:t>
              </a:r>
              <a:r>
                <a:rPr lang="en-US" altLang="zh-CN" sz="2400" b="1">
                  <a:solidFill>
                    <a:srgbClr val="FFFFFF"/>
                  </a:solidFill>
                  <a:latin typeface="Times New Roman" pitchFamily="18" charset="0"/>
                  <a:ea typeface="黑体" pitchFamily="2" charset="-122"/>
                </a:rPr>
                <a:t>1</a:t>
              </a:r>
              <a:endParaRPr lang="en-US" altLang="zh-CN" sz="2400" b="1">
                <a:solidFill>
                  <a:srgbClr val="FFFFFF"/>
                </a:solidFill>
                <a:latin typeface="Times New Roman" panose="02020603050405020304" pitchFamily="18" charset="0"/>
                <a:ea typeface="黑体" panose="02010609060101010101" pitchFamily="2" charset="-122"/>
              </a:endParaRPr>
            </a:p>
          </p:txBody>
        </p:sp>
      </p:grpSp>
      <p:sp>
        <p:nvSpPr>
          <p:cNvPr id="5124" name="文本框 1"/>
          <p:cNvSpPr/>
          <p:nvPr/>
        </p:nvSpPr>
        <p:spPr>
          <a:xfrm>
            <a:off x="4379913" y="88900"/>
            <a:ext cx="1417637" cy="460375"/>
          </a:xfrm>
          <a:prstGeom prst="rect">
            <a:avLst/>
          </a:prstGeom>
          <a:solidFill>
            <a:schemeClr val="bg1"/>
          </a:solid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Times New Roman" pitchFamily="18" charset="0"/>
                <a:ea typeface="黑体" pitchFamily="2" charset="-122"/>
              </a:rPr>
              <a:t>质量</a:t>
            </a:r>
            <a:endParaRPr lang="zh-CN" altLang="en-US" sz="2400" b="1">
              <a:solidFill>
                <a:srgbClr val="000000"/>
              </a:solidFill>
              <a:latin typeface="Times New Roman" panose="02020603050405020304" pitchFamily="18" charset="0"/>
              <a:ea typeface="黑体" panose="02010609060101010101" pitchFamily="2" charset="-122"/>
            </a:endParaRPr>
          </a:p>
        </p:txBody>
      </p:sp>
      <p:pic>
        <p:nvPicPr>
          <p:cNvPr id="5125" name="图片 6147" descr="锤子1"/>
          <p:cNvPicPr>
            <a:picLocks noChangeAspect="1"/>
          </p:cNvPicPr>
          <p:nvPr/>
        </p:nvPicPr>
        <p:blipFill>
          <a:blip r:embed="rId2"/>
          <a:stretch>
            <a:fillRect/>
          </a:stretch>
        </p:blipFill>
        <p:spPr>
          <a:xfrm>
            <a:off x="385763" y="715963"/>
            <a:ext cx="2025650" cy="1257300"/>
          </a:xfrm>
          <a:prstGeom prst="rect">
            <a:avLst/>
          </a:prstGeom>
          <a:noFill/>
          <a:ln>
            <a:noFill/>
            <a:miter lim="800000"/>
          </a:ln>
        </p:spPr>
      </p:pic>
      <p:sp>
        <p:nvSpPr>
          <p:cNvPr id="5126" name="文本框 6148"/>
          <p:cNvSpPr/>
          <p:nvPr/>
        </p:nvSpPr>
        <p:spPr>
          <a:xfrm>
            <a:off x="817563" y="1939925"/>
            <a:ext cx="1228725"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铁锤</a:t>
            </a:r>
            <a:endParaRPr lang="zh-CN" altLang="en-US" sz="2400" b="1"/>
          </a:p>
        </p:txBody>
      </p:sp>
      <p:pic>
        <p:nvPicPr>
          <p:cNvPr id="5127" name="图片 6158" descr="u=3765523089,4248943629&amp;gp=3"/>
          <p:cNvPicPr>
            <a:picLocks noChangeAspect="1"/>
          </p:cNvPicPr>
          <p:nvPr/>
        </p:nvPicPr>
        <p:blipFill>
          <a:blip r:embed="rId3"/>
          <a:stretch>
            <a:fillRect/>
          </a:stretch>
        </p:blipFill>
        <p:spPr>
          <a:xfrm>
            <a:off x="3325813" y="633413"/>
            <a:ext cx="2016125" cy="1555750"/>
          </a:xfrm>
          <a:prstGeom prst="rect">
            <a:avLst/>
          </a:prstGeom>
          <a:noFill/>
          <a:ln>
            <a:noFill/>
            <a:miter lim="800000"/>
          </a:ln>
        </p:spPr>
      </p:pic>
      <p:sp>
        <p:nvSpPr>
          <p:cNvPr id="5128" name="文本框 6159"/>
          <p:cNvSpPr/>
          <p:nvPr/>
        </p:nvSpPr>
        <p:spPr>
          <a:xfrm>
            <a:off x="2670175" y="1565275"/>
            <a:ext cx="550863" cy="881063"/>
          </a:xfrm>
          <a:prstGeom prst="rect">
            <a:avLst/>
          </a:prstGeom>
          <a:noFill/>
          <a:ln>
            <a:noFill/>
            <a:miter lim="800000"/>
          </a:ln>
        </p:spPr>
        <p:txBody>
          <a:bodyPr vert="eaVert"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latin typeface="Times New Roman" pitchFamily="18" charset="0"/>
              </a:rPr>
              <a:t>铁钉</a:t>
            </a:r>
            <a:endParaRPr lang="zh-CN" altLang="en-US" sz="2400" b="1">
              <a:latin typeface="Times New Roman" panose="02020603050405020304" pitchFamily="18" charset="0"/>
            </a:endParaRPr>
          </a:p>
        </p:txBody>
      </p:sp>
      <p:sp>
        <p:nvSpPr>
          <p:cNvPr id="5129" name="左箭头 15368"/>
          <p:cNvSpPr/>
          <p:nvPr/>
        </p:nvSpPr>
        <p:spPr>
          <a:xfrm flipH="1">
            <a:off x="5797550" y="1209675"/>
            <a:ext cx="1019175" cy="542925"/>
          </a:xfrm>
          <a:prstGeom prst="leftArrow">
            <a:avLst>
              <a:gd name="adj1" fmla="val 50000"/>
              <a:gd name="adj2" fmla="val 58349"/>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endParaRPr lang="zh-CN" altLang="en-US"/>
          </a:p>
        </p:txBody>
      </p:sp>
      <p:sp>
        <p:nvSpPr>
          <p:cNvPr id="5130" name="文本框 15366"/>
          <p:cNvSpPr/>
          <p:nvPr/>
        </p:nvSpPr>
        <p:spPr>
          <a:xfrm>
            <a:off x="7450138" y="1209675"/>
            <a:ext cx="701675" cy="52228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buFont typeface="Arial" pitchFamily="34" charset="0"/>
            </a:pPr>
            <a:r>
              <a:rPr lang="zh-CN" altLang="en-US" sz="2800" b="1">
                <a:solidFill>
                  <a:srgbClr val="0000FF"/>
                </a:solidFill>
                <a:latin typeface="Tahoma" pitchFamily="34" charset="0"/>
              </a:rPr>
              <a:t>铁</a:t>
            </a:r>
            <a:endParaRPr lang="zh-CN" altLang="en-US" sz="2800" b="1">
              <a:solidFill>
                <a:srgbClr val="0000FF"/>
              </a:solidFill>
              <a:latin typeface="Tahoma" pitchFamily="34" charset="0"/>
            </a:endParaRPr>
          </a:p>
        </p:txBody>
      </p:sp>
      <p:pic>
        <p:nvPicPr>
          <p:cNvPr id="5131" name="图片 6151" descr="u=226501665,2606990732&amp;gp=3"/>
          <p:cNvPicPr>
            <a:picLocks noChangeAspect="1"/>
          </p:cNvPicPr>
          <p:nvPr/>
        </p:nvPicPr>
        <p:blipFill>
          <a:blip r:embed="rId4"/>
          <a:stretch>
            <a:fillRect/>
          </a:stretch>
        </p:blipFill>
        <p:spPr>
          <a:xfrm>
            <a:off x="274638" y="2606675"/>
            <a:ext cx="2247900" cy="1644650"/>
          </a:xfrm>
          <a:prstGeom prst="rect">
            <a:avLst/>
          </a:prstGeom>
          <a:noFill/>
          <a:ln>
            <a:noFill/>
            <a:miter lim="800000"/>
          </a:ln>
        </p:spPr>
      </p:pic>
      <p:sp>
        <p:nvSpPr>
          <p:cNvPr id="5132" name="文本框 6152"/>
          <p:cNvSpPr/>
          <p:nvPr/>
        </p:nvSpPr>
        <p:spPr>
          <a:xfrm>
            <a:off x="763588" y="4164013"/>
            <a:ext cx="936625"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桌子</a:t>
            </a:r>
            <a:endParaRPr lang="zh-CN" altLang="en-US" sz="2400" b="1"/>
          </a:p>
        </p:txBody>
      </p:sp>
      <p:pic>
        <p:nvPicPr>
          <p:cNvPr id="5133" name="图片 6149" descr="椅子2"/>
          <p:cNvPicPr>
            <a:picLocks noChangeAspect="1"/>
          </p:cNvPicPr>
          <p:nvPr/>
        </p:nvPicPr>
        <p:blipFill>
          <a:blip r:embed="rId5"/>
          <a:stretch>
            <a:fillRect/>
          </a:stretch>
        </p:blipFill>
        <p:spPr>
          <a:xfrm>
            <a:off x="3887788" y="2443163"/>
            <a:ext cx="808037" cy="1800225"/>
          </a:xfrm>
          <a:prstGeom prst="rect">
            <a:avLst/>
          </a:prstGeom>
          <a:noFill/>
          <a:ln>
            <a:noFill/>
            <a:miter lim="800000"/>
          </a:ln>
        </p:spPr>
      </p:pic>
      <p:sp>
        <p:nvSpPr>
          <p:cNvPr id="5134" name="文本框 6150"/>
          <p:cNvSpPr/>
          <p:nvPr/>
        </p:nvSpPr>
        <p:spPr>
          <a:xfrm>
            <a:off x="3325813" y="3089275"/>
            <a:ext cx="549275" cy="957263"/>
          </a:xfrm>
          <a:prstGeom prst="rect">
            <a:avLst/>
          </a:prstGeom>
          <a:noFill/>
          <a:ln>
            <a:noFill/>
            <a:miter lim="800000"/>
          </a:ln>
        </p:spPr>
        <p:txBody>
          <a:bodyPr vert="eaVert"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椅子</a:t>
            </a:r>
            <a:endParaRPr lang="zh-CN" altLang="en-US" sz="2400" b="1"/>
          </a:p>
        </p:txBody>
      </p:sp>
      <p:sp>
        <p:nvSpPr>
          <p:cNvPr id="5135" name="左箭头 1"/>
          <p:cNvSpPr/>
          <p:nvPr/>
        </p:nvSpPr>
        <p:spPr>
          <a:xfrm flipH="1">
            <a:off x="5797550" y="3089275"/>
            <a:ext cx="1019175" cy="544513"/>
          </a:xfrm>
          <a:prstGeom prst="leftArrow">
            <a:avLst>
              <a:gd name="adj1" fmla="val 50000"/>
              <a:gd name="adj2" fmla="val 58179"/>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endParaRPr lang="zh-CN" altLang="en-US"/>
          </a:p>
        </p:txBody>
      </p:sp>
      <p:sp>
        <p:nvSpPr>
          <p:cNvPr id="5136" name="文本框 15367"/>
          <p:cNvSpPr/>
          <p:nvPr/>
        </p:nvSpPr>
        <p:spPr>
          <a:xfrm>
            <a:off x="7337425" y="3167063"/>
            <a:ext cx="609600" cy="5222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buFont typeface="Arial" pitchFamily="34" charset="0"/>
            </a:pPr>
            <a:r>
              <a:rPr lang="zh-CN" altLang="en-US" sz="2800" b="1">
                <a:solidFill>
                  <a:srgbClr val="0000FF"/>
                </a:solidFill>
                <a:latin typeface="Tahoma" pitchFamily="34" charset="0"/>
              </a:rPr>
              <a:t>木</a:t>
            </a:r>
            <a:endParaRPr lang="zh-CN" altLang="en-US" sz="2800" b="1">
              <a:solidFill>
                <a:srgbClr val="0000FF"/>
              </a:solidFill>
              <a:latin typeface="Tahoma" pitchFamily="34" charset="0"/>
            </a:endParaRPr>
          </a:p>
        </p:txBody>
      </p:sp>
      <p:pic>
        <p:nvPicPr>
          <p:cNvPr id="5137" name="图片 6155" descr="轮胎&amp;gp=2"/>
          <p:cNvPicPr>
            <a:picLocks noChangeAspect="1"/>
          </p:cNvPicPr>
          <p:nvPr/>
        </p:nvPicPr>
        <p:blipFill>
          <a:blip r:embed="rId6">
            <a:clrChange>
              <a:clrFrom>
                <a:srgbClr val="FFFFFF"/>
              </a:clrFrom>
              <a:clrTo>
                <a:srgbClr val="FFFFFF">
                  <a:alpha val="0"/>
                </a:srgbClr>
              </a:clrTo>
            </a:clrChange>
          </a:blip>
          <a:stretch>
            <a:fillRect/>
          </a:stretch>
        </p:blipFill>
        <p:spPr>
          <a:xfrm>
            <a:off x="95250" y="4581525"/>
            <a:ext cx="2271713" cy="1782763"/>
          </a:xfrm>
          <a:prstGeom prst="rect">
            <a:avLst/>
          </a:prstGeom>
          <a:noFill/>
          <a:ln>
            <a:noFill/>
            <a:miter lim="800000"/>
          </a:ln>
        </p:spPr>
      </p:pic>
      <p:sp>
        <p:nvSpPr>
          <p:cNvPr id="5138" name="文本框 6156"/>
          <p:cNvSpPr/>
          <p:nvPr/>
        </p:nvSpPr>
        <p:spPr>
          <a:xfrm>
            <a:off x="385763" y="6299200"/>
            <a:ext cx="1971675"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汽车轮胎</a:t>
            </a:r>
            <a:endParaRPr lang="zh-CN" altLang="en-US" sz="2400" b="1"/>
          </a:p>
        </p:txBody>
      </p:sp>
      <p:pic>
        <p:nvPicPr>
          <p:cNvPr id="5139" name="图片 6153" descr="u=971601799,4205725433&amp;gp=3"/>
          <p:cNvPicPr>
            <a:picLocks noChangeAspect="1"/>
          </p:cNvPicPr>
          <p:nvPr/>
        </p:nvPicPr>
        <p:blipFill>
          <a:blip r:embed="rId7"/>
          <a:stretch>
            <a:fillRect/>
          </a:stretch>
        </p:blipFill>
        <p:spPr>
          <a:xfrm>
            <a:off x="2941638" y="4497388"/>
            <a:ext cx="2447925" cy="1609725"/>
          </a:xfrm>
          <a:prstGeom prst="rect">
            <a:avLst/>
          </a:prstGeom>
          <a:noFill/>
          <a:ln>
            <a:noFill/>
            <a:miter lim="800000"/>
          </a:ln>
        </p:spPr>
      </p:pic>
      <p:sp>
        <p:nvSpPr>
          <p:cNvPr id="5140" name="文本框 6154"/>
          <p:cNvSpPr/>
          <p:nvPr/>
        </p:nvSpPr>
        <p:spPr>
          <a:xfrm>
            <a:off x="3373438" y="6151563"/>
            <a:ext cx="1836737"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自行车轮胎</a:t>
            </a:r>
            <a:endParaRPr lang="zh-CN" altLang="en-US" sz="2400" b="1"/>
          </a:p>
        </p:txBody>
      </p:sp>
      <p:sp>
        <p:nvSpPr>
          <p:cNvPr id="5141" name="左箭头 2"/>
          <p:cNvSpPr/>
          <p:nvPr/>
        </p:nvSpPr>
        <p:spPr>
          <a:xfrm flipH="1">
            <a:off x="5797550" y="5200650"/>
            <a:ext cx="1019175" cy="544513"/>
          </a:xfrm>
          <a:prstGeom prst="leftArrow">
            <a:avLst>
              <a:gd name="adj1" fmla="val 50000"/>
              <a:gd name="adj2" fmla="val 58179"/>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endParaRPr lang="zh-CN" altLang="en-US"/>
          </a:p>
        </p:txBody>
      </p:sp>
      <p:sp>
        <p:nvSpPr>
          <p:cNvPr id="5142" name="文本框 15365"/>
          <p:cNvSpPr/>
          <p:nvPr/>
        </p:nvSpPr>
        <p:spPr>
          <a:xfrm>
            <a:off x="7050088" y="5200650"/>
            <a:ext cx="1184275" cy="52228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buFont typeface="Arial" pitchFamily="34" charset="0"/>
            </a:pPr>
            <a:r>
              <a:rPr lang="zh-CN" altLang="en-US" sz="2800" b="1">
                <a:solidFill>
                  <a:srgbClr val="0000FF"/>
                </a:solidFill>
                <a:latin typeface="Tahoma" pitchFamily="34" charset="0"/>
              </a:rPr>
              <a:t>橡胶</a:t>
            </a:r>
            <a:endParaRPr lang="zh-CN" altLang="en-US" sz="2400" b="1">
              <a:solidFill>
                <a:srgbClr val="0000FF"/>
              </a:solidFill>
              <a:latin typeface="Tahoma" pitchFamily="34" charset="0"/>
            </a:endParaRPr>
          </a:p>
        </p:txBody>
      </p:sp>
      <p:sp>
        <p:nvSpPr>
          <p:cNvPr id="5143" name="文本框 15371"/>
          <p:cNvSpPr/>
          <p:nvPr/>
        </p:nvSpPr>
        <p:spPr>
          <a:xfrm>
            <a:off x="1816100" y="4938713"/>
            <a:ext cx="1404938" cy="178276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r>
              <a:rPr lang="zh-CN" altLang="en-US" sz="4400" b="1">
                <a:solidFill>
                  <a:srgbClr val="FF0000"/>
                </a:solidFill>
                <a:latin typeface="Tahoma" pitchFamily="34" charset="0"/>
                <a:ea typeface="楷体_GB2312" pitchFamily="49" charset="-122"/>
              </a:rPr>
              <a:t>物</a:t>
            </a:r>
            <a:endParaRPr lang="zh-CN" altLang="en-US" sz="4400" b="1">
              <a:solidFill>
                <a:srgbClr val="FF0000"/>
              </a:solidFill>
              <a:latin typeface="Tahoma" pitchFamily="34" charset="0"/>
              <a:ea typeface="楷体_GB2312" pitchFamily="49" charset="-122"/>
            </a:endParaRPr>
          </a:p>
          <a:p>
            <a:pPr lvl="0" algn="ctr">
              <a:spcBef>
                <a:spcPct val="50000"/>
              </a:spcBef>
              <a:buFont typeface="Arial" pitchFamily="34" charset="0"/>
            </a:pPr>
            <a:r>
              <a:rPr lang="zh-CN" altLang="en-US" sz="4400" b="1">
                <a:solidFill>
                  <a:srgbClr val="FF0000"/>
                </a:solidFill>
                <a:latin typeface="Tahoma" pitchFamily="34" charset="0"/>
                <a:ea typeface="楷体_GB2312" pitchFamily="49" charset="-122"/>
              </a:rPr>
              <a:t>体</a:t>
            </a:r>
            <a:endParaRPr lang="zh-CN" altLang="en-US" sz="4400" b="1">
              <a:solidFill>
                <a:srgbClr val="FF0000"/>
              </a:solidFill>
              <a:latin typeface="Tahoma" pitchFamily="34" charset="0"/>
              <a:ea typeface="楷体_GB2312" pitchFamily="49" charset="-122"/>
            </a:endParaRPr>
          </a:p>
        </p:txBody>
      </p:sp>
      <p:sp>
        <p:nvSpPr>
          <p:cNvPr id="5144" name="文本框 15372"/>
          <p:cNvSpPr/>
          <p:nvPr/>
        </p:nvSpPr>
        <p:spPr>
          <a:xfrm>
            <a:off x="6710363" y="1939925"/>
            <a:ext cx="1655762" cy="39703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r>
              <a:rPr lang="zh-CN" altLang="en-US" sz="3600" b="1">
                <a:solidFill>
                  <a:srgbClr val="FF0000"/>
                </a:solidFill>
                <a:latin typeface="Tahoma" pitchFamily="34" charset="0"/>
                <a:ea typeface="楷体_GB2312" pitchFamily="49" charset="-122"/>
              </a:rPr>
              <a:t>物</a:t>
            </a:r>
            <a:endParaRPr lang="zh-CN" altLang="en-US" sz="3600" b="1">
              <a:solidFill>
                <a:srgbClr val="FF0000"/>
              </a:solidFill>
              <a:latin typeface="Tahoma" pitchFamily="34" charset="0"/>
              <a:ea typeface="楷体_GB2312" pitchFamily="49" charset="-122"/>
            </a:endParaRPr>
          </a:p>
          <a:p>
            <a:pPr lvl="0" algn="ctr">
              <a:spcBef>
                <a:spcPct val="50000"/>
              </a:spcBef>
              <a:buFont typeface="Arial" pitchFamily="34" charset="0"/>
            </a:pPr>
            <a:endParaRPr lang="zh-CN" altLang="en-US" sz="3600" b="1">
              <a:solidFill>
                <a:srgbClr val="FF0000"/>
              </a:solidFill>
              <a:latin typeface="Tahoma" pitchFamily="34" charset="0"/>
              <a:ea typeface="楷体_GB2312" pitchFamily="49" charset="-122"/>
            </a:endParaRPr>
          </a:p>
          <a:p>
            <a:pPr lvl="0" algn="ctr">
              <a:spcBef>
                <a:spcPct val="50000"/>
              </a:spcBef>
              <a:buFont typeface="Arial" pitchFamily="34" charset="0"/>
            </a:pPr>
            <a:endParaRPr lang="zh-CN" altLang="en-US" sz="3600" b="1">
              <a:solidFill>
                <a:srgbClr val="FF0000"/>
              </a:solidFill>
              <a:latin typeface="Tahoma" pitchFamily="34" charset="0"/>
              <a:ea typeface="楷体_GB2312" pitchFamily="49" charset="-122"/>
            </a:endParaRPr>
          </a:p>
          <a:p>
            <a:pPr lvl="0" algn="ctr">
              <a:spcBef>
                <a:spcPct val="50000"/>
              </a:spcBef>
              <a:buFont typeface="Arial" pitchFamily="34" charset="0"/>
            </a:pPr>
            <a:r>
              <a:rPr lang="zh-CN" altLang="en-US" sz="3600" b="1">
                <a:solidFill>
                  <a:srgbClr val="FF0000"/>
                </a:solidFill>
                <a:latin typeface="Tahoma" pitchFamily="34" charset="0"/>
                <a:ea typeface="楷体_GB2312" pitchFamily="49" charset="-122"/>
              </a:rPr>
              <a:t>质</a:t>
            </a:r>
            <a:endParaRPr lang="zh-CN" altLang="en-US" sz="3600" b="1">
              <a:solidFill>
                <a:srgbClr val="FF0000"/>
              </a:solidFill>
              <a:latin typeface="Tahoma" pitchFamily="34" charset="0"/>
              <a:ea typeface="楷体_GB2312" pitchFamily="49" charset="-122"/>
            </a:endParaRPr>
          </a:p>
          <a:p>
            <a:pPr lvl="0" algn="ctr">
              <a:spcBef>
                <a:spcPct val="50000"/>
              </a:spcBef>
              <a:buFont typeface="Arial" pitchFamily="34" charset="0"/>
            </a:pPr>
            <a:endParaRPr lang="zh-CN" altLang="en-US" sz="3600" b="1">
              <a:solidFill>
                <a:srgbClr val="FF0000"/>
              </a:solidFill>
              <a:latin typeface="Tahoma" pitchFamily="34" charset="0"/>
              <a:ea typeface="楷体_GB2312" pitchFamily="49" charset="-122"/>
            </a:endParaRPr>
          </a:p>
        </p:txBody>
      </p:sp>
      <p:sp>
        <p:nvSpPr>
          <p:cNvPr id="5145" name="文本框 3"/>
          <p:cNvSpPr/>
          <p:nvPr/>
        </p:nvSpPr>
        <p:spPr>
          <a:xfrm>
            <a:off x="8466138" y="350838"/>
            <a:ext cx="503237" cy="637063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latin typeface="仿宋" pitchFamily="49" charset="-122"/>
                <a:ea typeface="仿宋" pitchFamily="49" charset="-122"/>
              </a:rPr>
              <a:t>自</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然</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界</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中</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的</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一</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切</a:t>
            </a:r>
            <a:endParaRPr lang="zh-CN" altLang="en-US" sz="2400" b="1">
              <a:latin typeface="仿宋" pitchFamily="49" charset="-122"/>
              <a:ea typeface="仿宋" pitchFamily="49" charset="-122"/>
            </a:endParaRPr>
          </a:p>
          <a:p>
            <a:pPr lvl="0"/>
            <a:r>
              <a:rPr lang="zh-CN" altLang="en-US" sz="2400" b="1">
                <a:solidFill>
                  <a:srgbClr val="FF0000"/>
                </a:solidFill>
                <a:latin typeface="仿宋" pitchFamily="49" charset="-122"/>
                <a:ea typeface="仿宋" pitchFamily="49" charset="-122"/>
              </a:rPr>
              <a:t>物</a:t>
            </a:r>
            <a:endParaRPr lang="zh-CN" altLang="en-US" sz="2400" b="1">
              <a:solidFill>
                <a:srgbClr val="FF0000"/>
              </a:solidFill>
              <a:latin typeface="仿宋" pitchFamily="49" charset="-122"/>
              <a:ea typeface="仿宋" pitchFamily="49" charset="-122"/>
            </a:endParaRPr>
          </a:p>
          <a:p>
            <a:pPr lvl="0"/>
            <a:r>
              <a:rPr lang="zh-CN" altLang="en-US" sz="2400" b="1">
                <a:solidFill>
                  <a:srgbClr val="FF0000"/>
                </a:solidFill>
                <a:latin typeface="仿宋" pitchFamily="49" charset="-122"/>
                <a:ea typeface="仿宋" pitchFamily="49" charset="-122"/>
              </a:rPr>
              <a:t>体</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都</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是</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由</a:t>
            </a:r>
            <a:endParaRPr lang="zh-CN" altLang="en-US" sz="2400" b="1">
              <a:latin typeface="仿宋" pitchFamily="49" charset="-122"/>
              <a:ea typeface="仿宋" pitchFamily="49" charset="-122"/>
            </a:endParaRPr>
          </a:p>
          <a:p>
            <a:pPr lvl="0"/>
            <a:r>
              <a:rPr lang="zh-CN" altLang="en-US" sz="2400" b="1">
                <a:solidFill>
                  <a:srgbClr val="FF0000"/>
                </a:solidFill>
                <a:latin typeface="仿宋" pitchFamily="49" charset="-122"/>
                <a:ea typeface="仿宋" pitchFamily="49" charset="-122"/>
              </a:rPr>
              <a:t>物</a:t>
            </a:r>
            <a:endParaRPr lang="zh-CN" altLang="en-US" sz="2400" b="1">
              <a:solidFill>
                <a:srgbClr val="FF0000"/>
              </a:solidFill>
              <a:latin typeface="仿宋" pitchFamily="49" charset="-122"/>
              <a:ea typeface="仿宋" pitchFamily="49" charset="-122"/>
            </a:endParaRPr>
          </a:p>
          <a:p>
            <a:pPr lvl="0"/>
            <a:r>
              <a:rPr lang="zh-CN" altLang="en-US" sz="2400" b="1">
                <a:solidFill>
                  <a:srgbClr val="FF0000"/>
                </a:solidFill>
                <a:latin typeface="仿宋" pitchFamily="49" charset="-122"/>
                <a:ea typeface="仿宋" pitchFamily="49" charset="-122"/>
              </a:rPr>
              <a:t>质</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组</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成</a:t>
            </a:r>
            <a:endParaRPr lang="zh-CN" altLang="en-US" sz="2400" b="1">
              <a:latin typeface="仿宋" pitchFamily="49" charset="-122"/>
              <a:ea typeface="仿宋" pitchFamily="49" charset="-122"/>
            </a:endParaRPr>
          </a:p>
          <a:p>
            <a:pPr lvl="0"/>
            <a:r>
              <a:rPr lang="zh-CN" altLang="en-US" sz="2400" b="1">
                <a:latin typeface="仿宋" pitchFamily="49" charset="-122"/>
                <a:ea typeface="仿宋" pitchFamily="49" charset="-122"/>
              </a:rPr>
              <a:t>的</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diamond(in)">
                                      <p:cBhvr>
                                        <p:cTn id="7" dur="2000" fill="hold"/>
                                        <p:tgtEl>
                                          <p:spTgt spid="5125"/>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126"/>
                                        </p:tgtEl>
                                        <p:attrNameLst>
                                          <p:attrName>style.visibility</p:attrName>
                                        </p:attrNameLst>
                                      </p:cBhvr>
                                      <p:to>
                                        <p:strVal val="visible"/>
                                      </p:to>
                                    </p:set>
                                    <p:animEffect transition="in" filter="diamond(in)">
                                      <p:cBhvr>
                                        <p:cTn id="10" dur="2000" fill="hold"/>
                                        <p:tgtEl>
                                          <p:spTgt spid="5126"/>
                                        </p:tgtEl>
                                      </p:cBhvr>
                                    </p:animEffect>
                                  </p:childTnLst>
                                </p:cTn>
                              </p:par>
                              <p:par>
                                <p:cTn id="11" presetID="8" presetClass="entr" presetSubtype="16" fill="hold" nodeType="withEffect">
                                  <p:stCondLst>
                                    <p:cond delay="0"/>
                                  </p:stCondLst>
                                  <p:childTnLst>
                                    <p:set>
                                      <p:cBhvr>
                                        <p:cTn id="12" dur="1" fill="hold">
                                          <p:stCondLst>
                                            <p:cond delay="0"/>
                                          </p:stCondLst>
                                        </p:cTn>
                                        <p:tgtEl>
                                          <p:spTgt spid="5127"/>
                                        </p:tgtEl>
                                        <p:attrNameLst>
                                          <p:attrName>style.visibility</p:attrName>
                                        </p:attrNameLst>
                                      </p:cBhvr>
                                      <p:to>
                                        <p:strVal val="visible"/>
                                      </p:to>
                                    </p:set>
                                    <p:animEffect transition="in" filter="diamond(in)">
                                      <p:cBhvr>
                                        <p:cTn id="13" dur="2000" fill="hold"/>
                                        <p:tgtEl>
                                          <p:spTgt spid="512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5128"/>
                                        </p:tgtEl>
                                        <p:attrNameLst>
                                          <p:attrName>style.visibility</p:attrName>
                                        </p:attrNameLst>
                                      </p:cBhvr>
                                      <p:to>
                                        <p:strVal val="visible"/>
                                      </p:to>
                                    </p:set>
                                    <p:animEffect transition="in" filter="diamond(in)">
                                      <p:cBhvr>
                                        <p:cTn id="16" dur="2000" fill="hold"/>
                                        <p:tgtEl>
                                          <p:spTgt spid="5128"/>
                                        </p:tgtEl>
                                      </p:cBhvr>
                                    </p:animEffect>
                                  </p:childTnLst>
                                </p:cTn>
                              </p:par>
                            </p:childTnLst>
                          </p:cTn>
                        </p:par>
                        <p:par>
                          <p:cTn id="17" fill="hold" nodeType="afterGroup">
                            <p:stCondLst>
                              <p:cond delay="2000"/>
                            </p:stCondLst>
                            <p:childTnLst>
                              <p:par>
                                <p:cTn id="18" presetID="22" presetClass="entr" presetSubtype="2" fill="hold" nodeType="afterEffect">
                                  <p:stCondLst>
                                    <p:cond delay="0"/>
                                  </p:stCondLst>
                                  <p:childTnLst>
                                    <p:set>
                                      <p:cBhvr>
                                        <p:cTn id="19" dur="1" fill="hold">
                                          <p:stCondLst>
                                            <p:cond delay="0"/>
                                          </p:stCondLst>
                                        </p:cTn>
                                        <p:tgtEl>
                                          <p:spTgt spid="5129"/>
                                        </p:tgtEl>
                                        <p:attrNameLst>
                                          <p:attrName>style.visibility</p:attrName>
                                        </p:attrNameLst>
                                      </p:cBhvr>
                                      <p:to>
                                        <p:strVal val="visible"/>
                                      </p:to>
                                    </p:set>
                                    <p:animEffect transition="in" filter="wipe(right)">
                                      <p:cBhvr>
                                        <p:cTn id="20" dur="500" fill="hold"/>
                                        <p:tgtEl>
                                          <p:spTgt spid="5129"/>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130"/>
                                        </p:tgtEl>
                                        <p:attrNameLst>
                                          <p:attrName>style.visibility</p:attrName>
                                        </p:attrNameLst>
                                      </p:cBhvr>
                                      <p:to>
                                        <p:strVal val="visible"/>
                                      </p:to>
                                    </p:set>
                                  </p:childTnLst>
                                </p:cTn>
                              </p:par>
                              <p:par>
                                <p:cTn id="25" presetID="8" presetClass="entr" presetSubtype="16" fill="hold" nodeType="withEffect">
                                  <p:stCondLst>
                                    <p:cond delay="0"/>
                                  </p:stCondLst>
                                  <p:childTnLst>
                                    <p:set>
                                      <p:cBhvr>
                                        <p:cTn id="26" dur="1" fill="hold">
                                          <p:stCondLst>
                                            <p:cond delay="0"/>
                                          </p:stCondLst>
                                        </p:cTn>
                                        <p:tgtEl>
                                          <p:spTgt spid="5131"/>
                                        </p:tgtEl>
                                        <p:attrNameLst>
                                          <p:attrName>style.visibility</p:attrName>
                                        </p:attrNameLst>
                                      </p:cBhvr>
                                      <p:to>
                                        <p:strVal val="visible"/>
                                      </p:to>
                                    </p:set>
                                    <p:animEffect transition="in" filter="diamond(in)">
                                      <p:cBhvr>
                                        <p:cTn id="27" dur="2000" fill="hold"/>
                                        <p:tgtEl>
                                          <p:spTgt spid="5131"/>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5132"/>
                                        </p:tgtEl>
                                        <p:attrNameLst>
                                          <p:attrName>style.visibility</p:attrName>
                                        </p:attrNameLst>
                                      </p:cBhvr>
                                      <p:to>
                                        <p:strVal val="visible"/>
                                      </p:to>
                                    </p:set>
                                    <p:animEffect transition="in" filter="diamond(in)">
                                      <p:cBhvr>
                                        <p:cTn id="30" dur="2000" fill="hold"/>
                                        <p:tgtEl>
                                          <p:spTgt spid="5132"/>
                                        </p:tgtEl>
                                      </p:cBhvr>
                                    </p:animEffect>
                                  </p:childTnLst>
                                </p:cTn>
                              </p:par>
                              <p:par>
                                <p:cTn id="31" presetID="8" presetClass="entr" presetSubtype="16" fill="hold" nodeType="withEffect">
                                  <p:stCondLst>
                                    <p:cond delay="0"/>
                                  </p:stCondLst>
                                  <p:childTnLst>
                                    <p:set>
                                      <p:cBhvr>
                                        <p:cTn id="32" dur="1" fill="hold">
                                          <p:stCondLst>
                                            <p:cond delay="0"/>
                                          </p:stCondLst>
                                        </p:cTn>
                                        <p:tgtEl>
                                          <p:spTgt spid="5133"/>
                                        </p:tgtEl>
                                        <p:attrNameLst>
                                          <p:attrName>style.visibility</p:attrName>
                                        </p:attrNameLst>
                                      </p:cBhvr>
                                      <p:to>
                                        <p:strVal val="visible"/>
                                      </p:to>
                                    </p:set>
                                    <p:animEffect transition="in" filter="diamond(in)">
                                      <p:cBhvr>
                                        <p:cTn id="33" dur="2000" fill="hold"/>
                                        <p:tgtEl>
                                          <p:spTgt spid="5133"/>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5134"/>
                                        </p:tgtEl>
                                        <p:attrNameLst>
                                          <p:attrName>style.visibility</p:attrName>
                                        </p:attrNameLst>
                                      </p:cBhvr>
                                      <p:to>
                                        <p:strVal val="visible"/>
                                      </p:to>
                                    </p:set>
                                    <p:animEffect transition="in" filter="diamond(in)">
                                      <p:cBhvr>
                                        <p:cTn id="36" dur="2000" fill="hold"/>
                                        <p:tgtEl>
                                          <p:spTgt spid="5134"/>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135"/>
                                        </p:tgtEl>
                                        <p:attrNameLst>
                                          <p:attrName>style.visibility</p:attrName>
                                        </p:attrNameLst>
                                      </p:cBhvr>
                                      <p:to>
                                        <p:strVal val="visible"/>
                                      </p:to>
                                    </p:set>
                                    <p:anim calcmode="lin" valueType="num">
                                      <p:cBhvr>
                                        <p:cTn id="41" dur="500" fill="hold"/>
                                        <p:tgtEl>
                                          <p:spTgt spid="5135"/>
                                        </p:tgtEl>
                                        <p:attrNameLst>
                                          <p:attrName>ppt_x</p:attrName>
                                        </p:attrNameLst>
                                      </p:cBhvr>
                                      <p:tavLst>
                                        <p:tav tm="0">
                                          <p:val>
                                            <p:strVal val="#ppt_x"/>
                                          </p:val>
                                        </p:tav>
                                        <p:tav tm="100000">
                                          <p:val>
                                            <p:strVal val="#ppt_x"/>
                                          </p:val>
                                        </p:tav>
                                      </p:tavLst>
                                    </p:anim>
                                    <p:anim calcmode="lin" valueType="num">
                                      <p:cBhvr>
                                        <p:cTn id="42" dur="500" fill="hold"/>
                                        <p:tgtEl>
                                          <p:spTgt spid="5135"/>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136"/>
                                        </p:tgtEl>
                                        <p:attrNameLst>
                                          <p:attrName>style.visibility</p:attrName>
                                        </p:attrNameLst>
                                      </p:cBhvr>
                                      <p:to>
                                        <p:strVal val="visible"/>
                                      </p:to>
                                    </p:set>
                                  </p:childTnLst>
                                </p:cTn>
                              </p:par>
                              <p:par>
                                <p:cTn id="47" presetID="8" presetClass="entr" presetSubtype="16" fill="hold" nodeType="withEffect">
                                  <p:stCondLst>
                                    <p:cond delay="0"/>
                                  </p:stCondLst>
                                  <p:childTnLst>
                                    <p:set>
                                      <p:cBhvr>
                                        <p:cTn id="48" dur="1" fill="hold">
                                          <p:stCondLst>
                                            <p:cond delay="0"/>
                                          </p:stCondLst>
                                        </p:cTn>
                                        <p:tgtEl>
                                          <p:spTgt spid="5137"/>
                                        </p:tgtEl>
                                        <p:attrNameLst>
                                          <p:attrName>style.visibility</p:attrName>
                                        </p:attrNameLst>
                                      </p:cBhvr>
                                      <p:to>
                                        <p:strVal val="visible"/>
                                      </p:to>
                                    </p:set>
                                    <p:animEffect transition="in" filter="diamond(in)">
                                      <p:cBhvr>
                                        <p:cTn id="49" dur="2000" fill="hold"/>
                                        <p:tgtEl>
                                          <p:spTgt spid="5137"/>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5138"/>
                                        </p:tgtEl>
                                        <p:attrNameLst>
                                          <p:attrName>style.visibility</p:attrName>
                                        </p:attrNameLst>
                                      </p:cBhvr>
                                      <p:to>
                                        <p:strVal val="visible"/>
                                      </p:to>
                                    </p:set>
                                    <p:animEffect transition="in" filter="diamond(in)">
                                      <p:cBhvr>
                                        <p:cTn id="52" dur="2000" fill="hold"/>
                                        <p:tgtEl>
                                          <p:spTgt spid="5138"/>
                                        </p:tgtEl>
                                      </p:cBhvr>
                                    </p:animEffect>
                                  </p:childTnLst>
                                </p:cTn>
                              </p:par>
                              <p:par>
                                <p:cTn id="53" presetID="8" presetClass="entr" presetSubtype="16" fill="hold" nodeType="withEffect">
                                  <p:stCondLst>
                                    <p:cond delay="0"/>
                                  </p:stCondLst>
                                  <p:childTnLst>
                                    <p:set>
                                      <p:cBhvr>
                                        <p:cTn id="54" dur="1" fill="hold">
                                          <p:stCondLst>
                                            <p:cond delay="0"/>
                                          </p:stCondLst>
                                        </p:cTn>
                                        <p:tgtEl>
                                          <p:spTgt spid="5139"/>
                                        </p:tgtEl>
                                        <p:attrNameLst>
                                          <p:attrName>style.visibility</p:attrName>
                                        </p:attrNameLst>
                                      </p:cBhvr>
                                      <p:to>
                                        <p:strVal val="visible"/>
                                      </p:to>
                                    </p:set>
                                    <p:animEffect transition="in" filter="diamond(in)">
                                      <p:cBhvr>
                                        <p:cTn id="55" dur="2000" fill="hold"/>
                                        <p:tgtEl>
                                          <p:spTgt spid="5139"/>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5140"/>
                                        </p:tgtEl>
                                        <p:attrNameLst>
                                          <p:attrName>style.visibility</p:attrName>
                                        </p:attrNameLst>
                                      </p:cBhvr>
                                      <p:to>
                                        <p:strVal val="visible"/>
                                      </p:to>
                                    </p:set>
                                    <p:animEffect transition="in" filter="diamond(in)">
                                      <p:cBhvr>
                                        <p:cTn id="58" dur="2000" fill="hold"/>
                                        <p:tgtEl>
                                          <p:spTgt spid="5140"/>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5141"/>
                                        </p:tgtEl>
                                        <p:attrNameLst>
                                          <p:attrName>style.visibility</p:attrName>
                                        </p:attrNameLst>
                                      </p:cBhvr>
                                      <p:to>
                                        <p:strVal val="visible"/>
                                      </p:to>
                                    </p:set>
                                    <p:anim calcmode="lin" valueType="num">
                                      <p:cBhvr>
                                        <p:cTn id="63" dur="500" fill="hold"/>
                                        <p:tgtEl>
                                          <p:spTgt spid="5141"/>
                                        </p:tgtEl>
                                        <p:attrNameLst>
                                          <p:attrName>ppt_x</p:attrName>
                                        </p:attrNameLst>
                                      </p:cBhvr>
                                      <p:tavLst>
                                        <p:tav tm="0">
                                          <p:val>
                                            <p:strVal val="#ppt_x"/>
                                          </p:val>
                                        </p:tav>
                                        <p:tav tm="100000">
                                          <p:val>
                                            <p:strVal val="#ppt_x"/>
                                          </p:val>
                                        </p:tav>
                                      </p:tavLst>
                                    </p:anim>
                                    <p:anim calcmode="lin" valueType="num">
                                      <p:cBhvr>
                                        <p:cTn id="64" dur="500" fill="hold"/>
                                        <p:tgtEl>
                                          <p:spTgt spid="5141"/>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5142"/>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afterGroup">
                            <p:stCondLst>
                              <p:cond delay="0"/>
                            </p:stCondLst>
                            <p:childTnLst>
                              <p:par>
                                <p:cTn id="71" presetID="55" presetClass="entr" presetSubtype="0" fill="hold" grpId="0" nodeType="clickEffect">
                                  <p:stCondLst>
                                    <p:cond delay="0"/>
                                  </p:stCondLst>
                                  <p:childTnLst>
                                    <p:set>
                                      <p:cBhvr>
                                        <p:cTn id="72" dur="1" fill="hold">
                                          <p:stCondLst>
                                            <p:cond delay="0"/>
                                          </p:stCondLst>
                                        </p:cTn>
                                        <p:tgtEl>
                                          <p:spTgt spid="5143"/>
                                        </p:tgtEl>
                                        <p:attrNameLst>
                                          <p:attrName>style.visibility</p:attrName>
                                        </p:attrNameLst>
                                      </p:cBhvr>
                                      <p:to>
                                        <p:strVal val="visible"/>
                                      </p:to>
                                    </p:set>
                                    <p:anim calcmode="lin" valueType="num">
                                      <p:cBhvr>
                                        <p:cTn id="73" dur="1000" fill="hold"/>
                                        <p:tgtEl>
                                          <p:spTgt spid="5143"/>
                                        </p:tgtEl>
                                        <p:attrNameLst>
                                          <p:attrName>ppt_w</p:attrName>
                                        </p:attrNameLst>
                                      </p:cBhvr>
                                      <p:tavLst>
                                        <p:tav tm="0">
                                          <p:val>
                                            <p:strVal val="#ppt_w*0.70"/>
                                          </p:val>
                                        </p:tav>
                                        <p:tav tm="100000">
                                          <p:val>
                                            <p:strVal val="#ppt_w"/>
                                          </p:val>
                                        </p:tav>
                                      </p:tavLst>
                                    </p:anim>
                                    <p:anim calcmode="lin" valueType="num">
                                      <p:cBhvr>
                                        <p:cTn id="74" dur="1000" fill="hold"/>
                                        <p:tgtEl>
                                          <p:spTgt spid="5143"/>
                                        </p:tgtEl>
                                        <p:attrNameLst>
                                          <p:attrName>ppt_h</p:attrName>
                                        </p:attrNameLst>
                                      </p:cBhvr>
                                      <p:tavLst>
                                        <p:tav tm="0">
                                          <p:val>
                                            <p:strVal val="#ppt_h"/>
                                          </p:val>
                                        </p:tav>
                                        <p:tav tm="100000">
                                          <p:val>
                                            <p:strVal val="#ppt_h"/>
                                          </p:val>
                                        </p:tav>
                                      </p:tavLst>
                                    </p:anim>
                                    <p:animEffect transition="in" filter="fade">
                                      <p:cBhvr>
                                        <p:cTn id="75" dur="1000" fill="hold"/>
                                        <p:tgtEl>
                                          <p:spTgt spid="5143"/>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55" presetClass="entr" presetSubtype="0" fill="hold" grpId="0" nodeType="clickEffect">
                                  <p:stCondLst>
                                    <p:cond delay="0"/>
                                  </p:stCondLst>
                                  <p:childTnLst>
                                    <p:set>
                                      <p:cBhvr>
                                        <p:cTn id="79" dur="1" fill="hold">
                                          <p:stCondLst>
                                            <p:cond delay="0"/>
                                          </p:stCondLst>
                                        </p:cTn>
                                        <p:tgtEl>
                                          <p:spTgt spid="5144"/>
                                        </p:tgtEl>
                                        <p:attrNameLst>
                                          <p:attrName>style.visibility</p:attrName>
                                        </p:attrNameLst>
                                      </p:cBhvr>
                                      <p:to>
                                        <p:strVal val="visible"/>
                                      </p:to>
                                    </p:set>
                                    <p:anim calcmode="lin" valueType="num">
                                      <p:cBhvr>
                                        <p:cTn id="80" dur="1000" fill="hold"/>
                                        <p:tgtEl>
                                          <p:spTgt spid="5144"/>
                                        </p:tgtEl>
                                        <p:attrNameLst>
                                          <p:attrName>ppt_w</p:attrName>
                                        </p:attrNameLst>
                                      </p:cBhvr>
                                      <p:tavLst>
                                        <p:tav tm="0">
                                          <p:val>
                                            <p:strVal val="#ppt_w*0.70"/>
                                          </p:val>
                                        </p:tav>
                                        <p:tav tm="100000">
                                          <p:val>
                                            <p:strVal val="#ppt_w"/>
                                          </p:val>
                                        </p:tav>
                                      </p:tavLst>
                                    </p:anim>
                                    <p:anim calcmode="lin" valueType="num">
                                      <p:cBhvr>
                                        <p:cTn id="81" dur="1000" fill="hold"/>
                                        <p:tgtEl>
                                          <p:spTgt spid="5144"/>
                                        </p:tgtEl>
                                        <p:attrNameLst>
                                          <p:attrName>ppt_h</p:attrName>
                                        </p:attrNameLst>
                                      </p:cBhvr>
                                      <p:tavLst>
                                        <p:tav tm="0">
                                          <p:val>
                                            <p:strVal val="#ppt_h"/>
                                          </p:val>
                                        </p:tav>
                                        <p:tav tm="100000">
                                          <p:val>
                                            <p:strVal val="#ppt_h"/>
                                          </p:val>
                                        </p:tav>
                                      </p:tavLst>
                                    </p:anim>
                                    <p:animEffect transition="in" filter="fade">
                                      <p:cBhvr>
                                        <p:cTn id="82" dur="1000" fill="hold"/>
                                        <p:tgtEl>
                                          <p:spTgt spid="5144"/>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5145"/>
                                        </p:tgtEl>
                                        <p:attrNameLst>
                                          <p:attrName>style.visibility</p:attrName>
                                        </p:attrNameLst>
                                      </p:cBhvr>
                                      <p:to>
                                        <p:strVal val="visible"/>
                                      </p:to>
                                    </p:set>
                                    <p:anim calcmode="lin" valueType="num">
                                      <p:cBhvr>
                                        <p:cTn id="87" dur="500" fill="hold"/>
                                        <p:tgtEl>
                                          <p:spTgt spid="5145"/>
                                        </p:tgtEl>
                                        <p:attrNameLst>
                                          <p:attrName>ppt_x</p:attrName>
                                        </p:attrNameLst>
                                      </p:cBhvr>
                                      <p:tavLst>
                                        <p:tav tm="0">
                                          <p:val>
                                            <p:strVal val="#ppt_x"/>
                                          </p:val>
                                        </p:tav>
                                        <p:tav tm="100000">
                                          <p:val>
                                            <p:strVal val="#ppt_x"/>
                                          </p:val>
                                        </p:tav>
                                      </p:tavLst>
                                    </p:anim>
                                    <p:anim calcmode="lin" valueType="num">
                                      <p:cBhvr>
                                        <p:cTn id="88" dur="500" fill="hold"/>
                                        <p:tgtEl>
                                          <p:spTgt spid="51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P spid="5128" grpId="0"/>
      <p:bldP spid="5130" grpId="0"/>
      <p:bldP spid="5132" grpId="0"/>
      <p:bldP spid="5134" grpId="0"/>
      <p:bldP spid="5135" grpId="0"/>
      <p:bldP spid="5136" grpId="0"/>
      <p:bldP spid="5138" grpId="0"/>
      <p:bldP spid="5140" grpId="0"/>
      <p:bldP spid="5141" grpId="0"/>
      <p:bldP spid="5142" grpId="0"/>
      <p:bldP spid="5143" grpId="0"/>
      <p:bldP spid="5144" grpId="0"/>
      <p:bldP spid="5145"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5" name="矩形 6145"/>
          <p:cNvSpPr/>
          <p:nvPr/>
        </p:nvSpPr>
        <p:spPr>
          <a:xfrm>
            <a:off x="0" y="1628775"/>
            <a:ext cx="8697913" cy="1143000"/>
          </a:xfrm>
          <a:prstGeom prst="rect">
            <a:avLst/>
          </a:prstGeom>
          <a:no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4000" b="1">
                <a:solidFill>
                  <a:srgbClr val="000000"/>
                </a:solidFill>
                <a:ea typeface="黑体" pitchFamily="2" charset="-122"/>
              </a:rPr>
              <a:t>下列物体分别是由什么材料组成的？</a:t>
            </a:r>
            <a:endParaRPr lang="zh-CN" altLang="en-US" sz="4000" b="1">
              <a:solidFill>
                <a:srgbClr val="000000"/>
              </a:solidFill>
              <a:ea typeface="黑体" panose="02010609060101010101" pitchFamily="2" charset="-122"/>
            </a:endParaRPr>
          </a:p>
        </p:txBody>
      </p:sp>
      <p:sp>
        <p:nvSpPr>
          <p:cNvPr id="6146" name="矩形 6146"/>
          <p:cNvSpPr/>
          <p:nvPr/>
        </p:nvSpPr>
        <p:spPr>
          <a:xfrm>
            <a:off x="827088" y="2282825"/>
            <a:ext cx="1101725" cy="6413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000000"/>
                </a:solidFill>
                <a:ea typeface="黑体" pitchFamily="2" charset="-122"/>
              </a:rPr>
              <a:t>课桌</a:t>
            </a:r>
            <a:endParaRPr lang="zh-CN" altLang="en-US" sz="3600" b="1">
              <a:solidFill>
                <a:srgbClr val="000000"/>
              </a:solidFill>
              <a:ea typeface="黑体" panose="02010609060101010101" pitchFamily="2" charset="-122"/>
            </a:endParaRPr>
          </a:p>
        </p:txBody>
      </p:sp>
      <p:sp>
        <p:nvSpPr>
          <p:cNvPr id="6147" name="矩形 6147"/>
          <p:cNvSpPr/>
          <p:nvPr/>
        </p:nvSpPr>
        <p:spPr>
          <a:xfrm>
            <a:off x="827088" y="3219450"/>
            <a:ext cx="1101725" cy="6413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000000"/>
                </a:solidFill>
                <a:ea typeface="黑体" pitchFamily="2" charset="-122"/>
              </a:rPr>
              <a:t>课本</a:t>
            </a:r>
            <a:endParaRPr lang="zh-CN" altLang="en-US" sz="3600" b="1">
              <a:solidFill>
                <a:srgbClr val="000000"/>
              </a:solidFill>
              <a:ea typeface="黑体" panose="02010609060101010101" pitchFamily="2" charset="-122"/>
            </a:endParaRPr>
          </a:p>
        </p:txBody>
      </p:sp>
      <p:sp>
        <p:nvSpPr>
          <p:cNvPr id="6148" name="矩形 6148"/>
          <p:cNvSpPr/>
          <p:nvPr/>
        </p:nvSpPr>
        <p:spPr>
          <a:xfrm>
            <a:off x="827088" y="4156075"/>
            <a:ext cx="1101725" cy="6413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000000"/>
                </a:solidFill>
                <a:ea typeface="黑体" pitchFamily="2" charset="-122"/>
              </a:rPr>
              <a:t>铁锤</a:t>
            </a:r>
            <a:endParaRPr lang="zh-CN" altLang="en-US" sz="3600" b="1">
              <a:solidFill>
                <a:srgbClr val="000000"/>
              </a:solidFill>
              <a:ea typeface="黑体" panose="02010609060101010101" pitchFamily="2" charset="-122"/>
            </a:endParaRPr>
          </a:p>
        </p:txBody>
      </p:sp>
      <p:sp>
        <p:nvSpPr>
          <p:cNvPr id="6149" name="矩形 6149"/>
          <p:cNvSpPr/>
          <p:nvPr/>
        </p:nvSpPr>
        <p:spPr>
          <a:xfrm>
            <a:off x="2700338" y="2282825"/>
            <a:ext cx="2159000"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CC0000"/>
                </a:solidFill>
                <a:ea typeface="黑体" pitchFamily="2" charset="-122"/>
              </a:rPr>
              <a:t>木、铁</a:t>
            </a:r>
            <a:endParaRPr lang="zh-CN" altLang="en-US" sz="3600" b="1">
              <a:solidFill>
                <a:srgbClr val="CC0000"/>
              </a:solidFill>
              <a:ea typeface="黑体" panose="02010609060101010101" pitchFamily="2" charset="-122"/>
            </a:endParaRPr>
          </a:p>
        </p:txBody>
      </p:sp>
      <p:sp>
        <p:nvSpPr>
          <p:cNvPr id="6150" name="矩形 6150"/>
          <p:cNvSpPr/>
          <p:nvPr/>
        </p:nvSpPr>
        <p:spPr>
          <a:xfrm>
            <a:off x="2700338" y="3290888"/>
            <a:ext cx="642937" cy="6413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CC0000"/>
                </a:solidFill>
                <a:ea typeface="黑体" pitchFamily="2" charset="-122"/>
              </a:rPr>
              <a:t>纸</a:t>
            </a:r>
            <a:endParaRPr lang="zh-CN" altLang="en-US" sz="3600" b="1">
              <a:solidFill>
                <a:srgbClr val="CC0000"/>
              </a:solidFill>
              <a:ea typeface="黑体" panose="02010609060101010101" pitchFamily="2" charset="-122"/>
            </a:endParaRPr>
          </a:p>
        </p:txBody>
      </p:sp>
      <p:sp>
        <p:nvSpPr>
          <p:cNvPr id="6151" name="矩形 6151"/>
          <p:cNvSpPr/>
          <p:nvPr/>
        </p:nvSpPr>
        <p:spPr>
          <a:xfrm>
            <a:off x="2411413" y="4149725"/>
            <a:ext cx="2087562"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CC0000"/>
                </a:solidFill>
                <a:ea typeface="黑体" pitchFamily="2" charset="-122"/>
              </a:rPr>
              <a:t>  铁 、木</a:t>
            </a:r>
            <a:endParaRPr lang="zh-CN" altLang="en-US" sz="3600" b="1">
              <a:solidFill>
                <a:srgbClr val="CC0000"/>
              </a:solidFill>
              <a:ea typeface="黑体" panose="02010609060101010101" pitchFamily="2" charset="-122"/>
            </a:endParaRPr>
          </a:p>
        </p:txBody>
      </p:sp>
      <p:sp>
        <p:nvSpPr>
          <p:cNvPr id="6152" name="矩形 6152"/>
          <p:cNvSpPr/>
          <p:nvPr/>
        </p:nvSpPr>
        <p:spPr>
          <a:xfrm>
            <a:off x="827088" y="5380038"/>
            <a:ext cx="1368425"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i="1">
                <a:solidFill>
                  <a:srgbClr val="0033CC"/>
                </a:solidFill>
                <a:ea typeface="黑体" pitchFamily="2" charset="-122"/>
              </a:rPr>
              <a:t>物体</a:t>
            </a:r>
            <a:endParaRPr lang="zh-CN" altLang="en-US" sz="3600" b="1" i="1">
              <a:solidFill>
                <a:srgbClr val="0033CC"/>
              </a:solidFill>
              <a:ea typeface="黑体" panose="02010609060101010101" pitchFamily="2" charset="-122"/>
            </a:endParaRPr>
          </a:p>
        </p:txBody>
      </p:sp>
      <p:sp>
        <p:nvSpPr>
          <p:cNvPr id="6153" name="矩形 6153"/>
          <p:cNvSpPr/>
          <p:nvPr/>
        </p:nvSpPr>
        <p:spPr>
          <a:xfrm>
            <a:off x="2627313" y="5380038"/>
            <a:ext cx="1296987"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20000"/>
              </a:spcBef>
            </a:pPr>
            <a:r>
              <a:rPr lang="zh-CN" altLang="en-US" sz="3600" b="1" i="1">
                <a:solidFill>
                  <a:srgbClr val="0033CC"/>
                </a:solidFill>
                <a:ea typeface="黑体" pitchFamily="2" charset="-122"/>
              </a:rPr>
              <a:t>物质</a:t>
            </a:r>
            <a:endParaRPr lang="zh-CN" altLang="en-US" sz="3600" b="1" i="1">
              <a:solidFill>
                <a:srgbClr val="0033CC"/>
              </a:solidFill>
              <a:ea typeface="黑体" panose="02010609060101010101" pitchFamily="2" charset="-122"/>
            </a:endParaRPr>
          </a:p>
        </p:txBody>
      </p:sp>
      <p:cxnSp>
        <p:nvCxnSpPr>
          <p:cNvPr id="6154" name="直接连接符 6154"/>
          <p:cNvCxnSpPr/>
          <p:nvPr/>
        </p:nvCxnSpPr>
        <p:spPr>
          <a:xfrm>
            <a:off x="1908175" y="2565400"/>
            <a:ext cx="863600" cy="0"/>
          </a:xfrm>
          <a:prstGeom prst="line">
            <a:avLst/>
          </a:prstGeom>
          <a:noFill/>
          <a:ln>
            <a:solidFill>
              <a:schemeClr val="tx1"/>
            </a:solidFill>
            <a:round/>
            <a:tailEnd type="triangle"/>
          </a:ln>
        </p:spPr>
      </p:cxnSp>
      <p:cxnSp>
        <p:nvCxnSpPr>
          <p:cNvPr id="6155" name="直接连接符 6155"/>
          <p:cNvCxnSpPr/>
          <p:nvPr/>
        </p:nvCxnSpPr>
        <p:spPr>
          <a:xfrm>
            <a:off x="1908175" y="3573463"/>
            <a:ext cx="935038" cy="0"/>
          </a:xfrm>
          <a:prstGeom prst="line">
            <a:avLst/>
          </a:prstGeom>
          <a:noFill/>
          <a:ln>
            <a:solidFill>
              <a:schemeClr val="tx1"/>
            </a:solidFill>
            <a:round/>
            <a:tailEnd type="triangle"/>
          </a:ln>
        </p:spPr>
      </p:cxnSp>
      <p:cxnSp>
        <p:nvCxnSpPr>
          <p:cNvPr id="6156" name="直接连接符 6156"/>
          <p:cNvCxnSpPr/>
          <p:nvPr/>
        </p:nvCxnSpPr>
        <p:spPr>
          <a:xfrm>
            <a:off x="1979613" y="4508500"/>
            <a:ext cx="792162" cy="0"/>
          </a:xfrm>
          <a:prstGeom prst="line">
            <a:avLst/>
          </a:prstGeom>
          <a:noFill/>
          <a:ln>
            <a:solidFill>
              <a:schemeClr val="tx1"/>
            </a:solidFill>
            <a:round/>
            <a:tailEnd type="triangle"/>
          </a:ln>
        </p:spPr>
      </p:cxnSp>
      <p:sp>
        <p:nvSpPr>
          <p:cNvPr id="6157" name="上下箭头 6157"/>
          <p:cNvSpPr/>
          <p:nvPr/>
        </p:nvSpPr>
        <p:spPr>
          <a:xfrm>
            <a:off x="1042988" y="4724400"/>
            <a:ext cx="720725" cy="792163"/>
          </a:xfrm>
          <a:prstGeom prst="upDownArrow">
            <a:avLst>
              <a:gd name="adj1" fmla="val 50000"/>
              <a:gd name="adj2" fmla="val 21947"/>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6158" name="上下箭头 6158"/>
          <p:cNvSpPr/>
          <p:nvPr/>
        </p:nvSpPr>
        <p:spPr>
          <a:xfrm>
            <a:off x="2916238" y="4797425"/>
            <a:ext cx="647700" cy="647700"/>
          </a:xfrm>
          <a:prstGeom prst="upDownArrow">
            <a:avLst>
              <a:gd name="adj1" fmla="val 50000"/>
              <a:gd name="adj2" fmla="val 20000"/>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6159" name="矩形 6159"/>
          <p:cNvSpPr/>
          <p:nvPr/>
        </p:nvSpPr>
        <p:spPr>
          <a:xfrm>
            <a:off x="5148263" y="2349500"/>
            <a:ext cx="3529012" cy="2519363"/>
          </a:xfrm>
          <a:prstGeom prst="rect">
            <a:avLst/>
          </a:prstGeom>
          <a:no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342900" lvl="0" indent="-342900">
              <a:spcBef>
                <a:spcPct val="20000"/>
              </a:spcBef>
              <a:buClr>
                <a:schemeClr val="hlink"/>
              </a:buClr>
              <a:buSzPct val="70000"/>
              <a:buFont typeface="Wingdings" pitchFamily="2" charset="2"/>
              <a:buChar char="v"/>
            </a:pPr>
            <a:r>
              <a:rPr lang="zh-CN" altLang="en-US" sz="3600" b="1" i="1">
                <a:solidFill>
                  <a:srgbClr val="0033CC"/>
                </a:solidFill>
                <a:ea typeface="黑体" pitchFamily="2" charset="-122"/>
              </a:rPr>
              <a:t>   一个物体可以由</a:t>
            </a:r>
            <a:r>
              <a:rPr lang="zh-CN" altLang="en-US" sz="3600" b="1" i="1">
                <a:solidFill>
                  <a:srgbClr val="CC0000"/>
                </a:solidFill>
                <a:ea typeface="黑体" pitchFamily="2" charset="-122"/>
              </a:rPr>
              <a:t>一种物质</a:t>
            </a:r>
            <a:r>
              <a:rPr lang="zh-CN" altLang="en-US" sz="3600" b="1" i="1">
                <a:solidFill>
                  <a:srgbClr val="0033CC"/>
                </a:solidFill>
                <a:ea typeface="黑体" pitchFamily="2" charset="-122"/>
              </a:rPr>
              <a:t>组成，也可以由</a:t>
            </a:r>
            <a:r>
              <a:rPr lang="zh-CN" altLang="en-US" sz="3600" b="1" i="1">
                <a:solidFill>
                  <a:srgbClr val="CC0000"/>
                </a:solidFill>
                <a:ea typeface="黑体" pitchFamily="2" charset="-122"/>
              </a:rPr>
              <a:t>多种物质</a:t>
            </a:r>
            <a:r>
              <a:rPr lang="zh-CN" altLang="en-US" sz="3600" b="1" i="1">
                <a:solidFill>
                  <a:srgbClr val="0033CC"/>
                </a:solidFill>
                <a:ea typeface="黑体" pitchFamily="2" charset="-122"/>
              </a:rPr>
              <a:t>组成。</a:t>
            </a:r>
            <a:endParaRPr lang="zh-CN" altLang="en-US" sz="3600" b="1" i="1">
              <a:solidFill>
                <a:srgbClr val="0033CC"/>
              </a:solidFill>
              <a:ea typeface="黑体" panose="02010609060101010101" pitchFamily="2" charset="-122"/>
            </a:endParaRPr>
          </a:p>
        </p:txBody>
      </p:sp>
      <p:sp>
        <p:nvSpPr>
          <p:cNvPr id="6160" name="文本框 6160"/>
          <p:cNvSpPr/>
          <p:nvPr/>
        </p:nvSpPr>
        <p:spPr>
          <a:xfrm>
            <a:off x="323850" y="260350"/>
            <a:ext cx="1338263" cy="70643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000" b="1">
                <a:solidFill>
                  <a:srgbClr val="CC0000"/>
                </a:solidFill>
                <a:ea typeface="黑体" pitchFamily="2" charset="-122"/>
              </a:rPr>
              <a:t>质量</a:t>
            </a:r>
            <a:endParaRPr lang="zh-CN" altLang="en-US" sz="4000" b="1">
              <a:solidFill>
                <a:srgbClr val="CC0000"/>
              </a:solidFill>
              <a:ea typeface="黑体" panose="02010609060101010101" pitchFamily="2" charset="-122"/>
            </a:endParaRPr>
          </a:p>
        </p:txBody>
      </p:sp>
      <p:sp>
        <p:nvSpPr>
          <p:cNvPr id="6161" name="文本框 6161"/>
          <p:cNvSpPr/>
          <p:nvPr/>
        </p:nvSpPr>
        <p:spPr>
          <a:xfrm>
            <a:off x="323850" y="981075"/>
            <a:ext cx="2663825" cy="8239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800" b="1" i="1" u="sng">
                <a:solidFill>
                  <a:srgbClr val="0033CC"/>
                </a:solidFill>
                <a:ea typeface="黑体" pitchFamily="2" charset="-122"/>
              </a:rPr>
              <a:t>想一想</a:t>
            </a:r>
            <a:endParaRPr lang="zh-CN" altLang="en-US" sz="4800" b="1" i="1" u="sng">
              <a:solidFill>
                <a:srgbClr val="0033CC"/>
              </a:solidFill>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15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15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15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6149"/>
                                        </p:tgtEl>
                                        <p:attrNameLst>
                                          <p:attrName>style.visibility</p:attrName>
                                        </p:attrNameLst>
                                      </p:cBhvr>
                                      <p:to>
                                        <p:strVal val="visible"/>
                                      </p:to>
                                    </p:set>
                                    <p:anim calcmode="lin" valueType="num">
                                      <p:cBhvr>
                                        <p:cTn id="27" dur="500" fill="hold"/>
                                        <p:tgtEl>
                                          <p:spTgt spid="6149"/>
                                        </p:tgtEl>
                                        <p:attrNameLst>
                                          <p:attrName>ppt_x</p:attrName>
                                        </p:attrNameLst>
                                      </p:cBhvr>
                                      <p:tavLst>
                                        <p:tav tm="0">
                                          <p:val>
                                            <p:strVal val="1+#ppt_w/2"/>
                                          </p:val>
                                        </p:tav>
                                        <p:tav tm="100000">
                                          <p:val>
                                            <p:strVal val="#ppt_x"/>
                                          </p:val>
                                        </p:tav>
                                      </p:tavLst>
                                    </p:anim>
                                    <p:anim calcmode="lin" valueType="num">
                                      <p:cBhvr>
                                        <p:cTn id="28" dur="500" fill="hold"/>
                                        <p:tgtEl>
                                          <p:spTgt spid="6149"/>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150"/>
                                        </p:tgtEl>
                                        <p:attrNameLst>
                                          <p:attrName>style.visibility</p:attrName>
                                        </p:attrNameLst>
                                      </p:cBhvr>
                                      <p:to>
                                        <p:strVal val="visible"/>
                                      </p:to>
                                    </p:set>
                                    <p:anim calcmode="lin" valueType="num">
                                      <p:cBhvr>
                                        <p:cTn id="31" dur="500" fill="hold"/>
                                        <p:tgtEl>
                                          <p:spTgt spid="6150"/>
                                        </p:tgtEl>
                                        <p:attrNameLst>
                                          <p:attrName>ppt_x</p:attrName>
                                        </p:attrNameLst>
                                      </p:cBhvr>
                                      <p:tavLst>
                                        <p:tav tm="0">
                                          <p:val>
                                            <p:strVal val="1+#ppt_w/2"/>
                                          </p:val>
                                        </p:tav>
                                        <p:tav tm="100000">
                                          <p:val>
                                            <p:strVal val="#ppt_x"/>
                                          </p:val>
                                        </p:tav>
                                      </p:tavLst>
                                    </p:anim>
                                    <p:anim calcmode="lin" valueType="num">
                                      <p:cBhvr>
                                        <p:cTn id="32" dur="500" fill="hold"/>
                                        <p:tgtEl>
                                          <p:spTgt spid="6150"/>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151"/>
                                        </p:tgtEl>
                                        <p:attrNameLst>
                                          <p:attrName>style.visibility</p:attrName>
                                        </p:attrNameLst>
                                      </p:cBhvr>
                                      <p:to>
                                        <p:strVal val="visible"/>
                                      </p:to>
                                    </p:set>
                                    <p:anim calcmode="lin" valueType="num">
                                      <p:cBhvr>
                                        <p:cTn id="35" dur="500" fill="hold"/>
                                        <p:tgtEl>
                                          <p:spTgt spid="6151"/>
                                        </p:tgtEl>
                                        <p:attrNameLst>
                                          <p:attrName>ppt_x</p:attrName>
                                        </p:attrNameLst>
                                      </p:cBhvr>
                                      <p:tavLst>
                                        <p:tav tm="0">
                                          <p:val>
                                            <p:strVal val="1+#ppt_w/2"/>
                                          </p:val>
                                        </p:tav>
                                        <p:tav tm="100000">
                                          <p:val>
                                            <p:strVal val="#ppt_x"/>
                                          </p:val>
                                        </p:tav>
                                      </p:tavLst>
                                    </p:anim>
                                    <p:anim calcmode="lin" valueType="num">
                                      <p:cBhvr>
                                        <p:cTn id="36" dur="500" fill="hold"/>
                                        <p:tgtEl>
                                          <p:spTgt spid="6151"/>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nodeType="clickEffect">
                                  <p:stCondLst>
                                    <p:cond delay="0"/>
                                  </p:stCondLst>
                                  <p:childTnLst>
                                    <p:set>
                                      <p:cBhvr>
                                        <p:cTn id="40" dur="1" fill="hold">
                                          <p:stCondLst>
                                            <p:cond delay="0"/>
                                          </p:stCondLst>
                                        </p:cTn>
                                        <p:tgtEl>
                                          <p:spTgt spid="615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6158"/>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6152"/>
                                        </p:tgtEl>
                                        <p:attrNameLst>
                                          <p:attrName>style.visibility</p:attrName>
                                        </p:attrNameLst>
                                      </p:cBhvr>
                                      <p:to>
                                        <p:strVal val="visible"/>
                                      </p:to>
                                    </p:set>
                                    <p:anim calcmode="lin" valueType="num">
                                      <p:cBhvr>
                                        <p:cTn id="47" dur="500" fill="hold"/>
                                        <p:tgtEl>
                                          <p:spTgt spid="6152"/>
                                        </p:tgtEl>
                                        <p:attrNameLst>
                                          <p:attrName>ppt_x</p:attrName>
                                        </p:attrNameLst>
                                      </p:cBhvr>
                                      <p:tavLst>
                                        <p:tav tm="0">
                                          <p:val>
                                            <p:strVal val="#ppt_x"/>
                                          </p:val>
                                        </p:tav>
                                        <p:tav tm="100000">
                                          <p:val>
                                            <p:strVal val="#ppt_x"/>
                                          </p:val>
                                        </p:tav>
                                      </p:tavLst>
                                    </p:anim>
                                    <p:anim calcmode="lin" valueType="num">
                                      <p:cBhvr>
                                        <p:cTn id="48"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6153"/>
                                        </p:tgtEl>
                                        <p:attrNameLst>
                                          <p:attrName>style.visibility</p:attrName>
                                        </p:attrNameLst>
                                      </p:cBhvr>
                                      <p:to>
                                        <p:strVal val="visible"/>
                                      </p:to>
                                    </p:set>
                                    <p:anim calcmode="lin" valueType="num">
                                      <p:cBhvr>
                                        <p:cTn id="53" dur="500" fill="hold"/>
                                        <p:tgtEl>
                                          <p:spTgt spid="6153"/>
                                        </p:tgtEl>
                                        <p:attrNameLst>
                                          <p:attrName>ppt_x</p:attrName>
                                        </p:attrNameLst>
                                      </p:cBhvr>
                                      <p:tavLst>
                                        <p:tav tm="0">
                                          <p:val>
                                            <p:strVal val="#ppt_x"/>
                                          </p:val>
                                        </p:tav>
                                        <p:tav tm="100000">
                                          <p:val>
                                            <p:strVal val="#ppt_x"/>
                                          </p:val>
                                        </p:tav>
                                      </p:tavLst>
                                    </p:anim>
                                    <p:anim calcmode="lin" valueType="num">
                                      <p:cBhvr>
                                        <p:cTn id="54"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afterGroup">
                            <p:stCondLst>
                              <p:cond delay="0"/>
                            </p:stCondLst>
                            <p:childTnLst>
                              <p:par>
                                <p:cTn id="57" presetID="4" presetClass="entr" presetSubtype="16" fill="hold" grpId="0" nodeType="clickEffect">
                                  <p:stCondLst>
                                    <p:cond delay="0"/>
                                  </p:stCondLst>
                                  <p:childTnLst>
                                    <p:set>
                                      <p:cBhvr>
                                        <p:cTn id="58" dur="1" fill="hold">
                                          <p:stCondLst>
                                            <p:cond delay="0"/>
                                          </p:stCondLst>
                                        </p:cTn>
                                        <p:tgtEl>
                                          <p:spTgt spid="6159"/>
                                        </p:tgtEl>
                                        <p:attrNameLst>
                                          <p:attrName>style.visibility</p:attrName>
                                        </p:attrNameLst>
                                      </p:cBhvr>
                                      <p:to>
                                        <p:strVal val="visible"/>
                                      </p:to>
                                    </p:set>
                                    <p:animEffect transition="in" filter="box(in)">
                                      <p:cBhvr>
                                        <p:cTn id="59" dur="500" fill="hold"/>
                                        <p:tgtEl>
                                          <p:spTgt spid="6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p:bldP spid="6147" grpId="0"/>
      <p:bldP spid="6148" grpId="0"/>
      <p:bldP spid="6149" grpId="0"/>
      <p:bldP spid="6150" grpId="0"/>
      <p:bldP spid="6151" grpId="0"/>
      <p:bldP spid="6152" grpId="0"/>
      <p:bldP spid="6153" grpId="0"/>
      <p:bldP spid="6159"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7169" name="图片 7169" descr="MCj03835760000[1]"/>
          <p:cNvPicPr>
            <a:picLocks noChangeAspect="1"/>
          </p:cNvPicPr>
          <p:nvPr/>
        </p:nvPicPr>
        <p:blipFill>
          <a:blip r:embed="rId2"/>
          <a:stretch>
            <a:fillRect/>
          </a:stretch>
        </p:blipFill>
        <p:spPr>
          <a:xfrm>
            <a:off x="323850" y="836613"/>
            <a:ext cx="646113" cy="895350"/>
          </a:xfrm>
          <a:prstGeom prst="rect">
            <a:avLst/>
          </a:prstGeom>
          <a:noFill/>
          <a:ln>
            <a:noFill/>
            <a:miter lim="800000"/>
          </a:ln>
        </p:spPr>
      </p:pic>
      <p:sp>
        <p:nvSpPr>
          <p:cNvPr id="7170" name="文本框 7170"/>
          <p:cNvSpPr/>
          <p:nvPr/>
        </p:nvSpPr>
        <p:spPr>
          <a:xfrm>
            <a:off x="1116013" y="836613"/>
            <a:ext cx="7704137" cy="51911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FF0000"/>
                </a:solidFill>
                <a:latin typeface="宋体" pitchFamily="2" charset="-122"/>
              </a:rPr>
              <a:t>这些物体有什么相同的地方和不同的地方？</a:t>
            </a:r>
            <a:endParaRPr lang="zh-CN" altLang="en-US" sz="2800" b="1">
              <a:solidFill>
                <a:srgbClr val="FF0000"/>
              </a:solidFill>
              <a:latin typeface="宋体" pitchFamily="2" charset="-122"/>
            </a:endParaRPr>
          </a:p>
        </p:txBody>
      </p:sp>
      <p:sp>
        <p:nvSpPr>
          <p:cNvPr id="7171" name="文本框 7171"/>
          <p:cNvSpPr/>
          <p:nvPr/>
        </p:nvSpPr>
        <p:spPr>
          <a:xfrm>
            <a:off x="684213" y="4941888"/>
            <a:ext cx="7996237" cy="57943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latin typeface="黑体" pitchFamily="2" charset="-122"/>
                <a:ea typeface="黑体" pitchFamily="2" charset="-122"/>
              </a:rPr>
              <a:t>相同点：所含的</a:t>
            </a:r>
            <a:r>
              <a:rPr lang="zh-CN" altLang="en-US" sz="3200" b="1">
                <a:solidFill>
                  <a:srgbClr val="CC0000"/>
                </a:solidFill>
                <a:latin typeface="黑体" pitchFamily="2" charset="-122"/>
                <a:ea typeface="黑体" pitchFamily="2" charset="-122"/>
              </a:rPr>
              <a:t>物质</a:t>
            </a:r>
            <a:r>
              <a:rPr lang="zh-CN" altLang="en-US" sz="3200" b="1">
                <a:latin typeface="黑体" pitchFamily="2" charset="-122"/>
                <a:ea typeface="黑体" pitchFamily="2" charset="-122"/>
              </a:rPr>
              <a:t>相同。</a:t>
            </a:r>
            <a:endParaRPr lang="zh-CN" altLang="en-US" sz="3200" b="1">
              <a:latin typeface="黑体" pitchFamily="2" charset="-122"/>
              <a:ea typeface="黑体" panose="02010609060101010101" pitchFamily="2" charset="-122"/>
            </a:endParaRPr>
          </a:p>
        </p:txBody>
      </p:sp>
      <p:sp>
        <p:nvSpPr>
          <p:cNvPr id="7172" name="文本框 7172"/>
          <p:cNvSpPr/>
          <p:nvPr/>
        </p:nvSpPr>
        <p:spPr>
          <a:xfrm>
            <a:off x="684213" y="5734050"/>
            <a:ext cx="5984875" cy="5794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0033CC"/>
                </a:solidFill>
                <a:latin typeface="黑体" pitchFamily="2" charset="-122"/>
                <a:ea typeface="黑体" pitchFamily="2" charset="-122"/>
              </a:rPr>
              <a:t>不同点：所含的</a:t>
            </a:r>
            <a:r>
              <a:rPr lang="zh-CN" altLang="en-US" sz="3200" b="1">
                <a:solidFill>
                  <a:srgbClr val="CC0000"/>
                </a:solidFill>
                <a:latin typeface="黑体" pitchFamily="2" charset="-122"/>
                <a:ea typeface="黑体" pitchFamily="2" charset="-122"/>
              </a:rPr>
              <a:t>物质的多少</a:t>
            </a:r>
            <a:r>
              <a:rPr lang="zh-CN" altLang="en-US" sz="3200" b="1">
                <a:solidFill>
                  <a:srgbClr val="0033CC"/>
                </a:solidFill>
                <a:latin typeface="黑体" pitchFamily="2" charset="-122"/>
                <a:ea typeface="黑体" pitchFamily="2" charset="-122"/>
              </a:rPr>
              <a:t>不同。</a:t>
            </a:r>
            <a:endParaRPr lang="zh-CN" altLang="en-US" sz="3200" b="1">
              <a:solidFill>
                <a:srgbClr val="0033CC"/>
              </a:solidFill>
              <a:latin typeface="黑体" pitchFamily="2" charset="-122"/>
              <a:ea typeface="黑体" panose="02010609060101010101" pitchFamily="2" charset="-122"/>
            </a:endParaRPr>
          </a:p>
        </p:txBody>
      </p:sp>
      <p:pic>
        <p:nvPicPr>
          <p:cNvPr id="7173" name="图片 7173"/>
          <p:cNvPicPr>
            <a:picLocks noChangeAspect="1"/>
          </p:cNvPicPr>
          <p:nvPr/>
        </p:nvPicPr>
        <p:blipFill>
          <a:blip r:embed="rId3"/>
          <a:stretch>
            <a:fillRect/>
          </a:stretch>
        </p:blipFill>
        <p:spPr>
          <a:xfrm>
            <a:off x="2700338" y="2060575"/>
            <a:ext cx="2449512" cy="1541463"/>
          </a:xfrm>
          <a:prstGeom prst="rect">
            <a:avLst/>
          </a:prstGeom>
          <a:noFill/>
          <a:ln>
            <a:noFill/>
            <a:miter lim="800000"/>
          </a:ln>
        </p:spPr>
      </p:pic>
      <p:pic>
        <p:nvPicPr>
          <p:cNvPr id="7174" name="图片 7174" descr="2466904_115227065_2"/>
          <p:cNvPicPr>
            <a:picLocks noChangeAspect="1"/>
          </p:cNvPicPr>
          <p:nvPr/>
        </p:nvPicPr>
        <p:blipFill>
          <a:blip r:embed="rId4"/>
          <a:srcRect t="27785" r="11501" b="11139"/>
          <a:stretch>
            <a:fillRect/>
          </a:stretch>
        </p:blipFill>
        <p:spPr>
          <a:xfrm>
            <a:off x="7092950" y="2492375"/>
            <a:ext cx="720725" cy="792163"/>
          </a:xfrm>
          <a:prstGeom prst="rect">
            <a:avLst/>
          </a:prstGeom>
          <a:noFill/>
          <a:ln>
            <a:noFill/>
            <a:miter lim="800000"/>
          </a:ln>
        </p:spPr>
      </p:pic>
      <p:pic>
        <p:nvPicPr>
          <p:cNvPr id="7175" name="图片 7175" descr="img012"/>
          <p:cNvPicPr>
            <a:picLocks noChangeAspect="1"/>
          </p:cNvPicPr>
          <p:nvPr/>
        </p:nvPicPr>
        <p:blipFill>
          <a:blip r:embed="rId5"/>
          <a:srcRect l="15634" t="8357" r="15633"/>
          <a:stretch>
            <a:fillRect/>
          </a:stretch>
        </p:blipFill>
        <p:spPr>
          <a:xfrm>
            <a:off x="5148263" y="1700213"/>
            <a:ext cx="1584325" cy="1584325"/>
          </a:xfrm>
          <a:prstGeom prst="rect">
            <a:avLst/>
          </a:prstGeom>
          <a:noFill/>
          <a:ln>
            <a:noFill/>
            <a:miter lim="800000"/>
          </a:ln>
        </p:spPr>
      </p:pic>
      <p:pic>
        <p:nvPicPr>
          <p:cNvPr id="7176" name="图片 7176" descr="20081113833463_2"/>
          <p:cNvPicPr>
            <a:picLocks noChangeAspect="1"/>
          </p:cNvPicPr>
          <p:nvPr/>
        </p:nvPicPr>
        <p:blipFill>
          <a:blip r:embed="rId6"/>
          <a:stretch>
            <a:fillRect/>
          </a:stretch>
        </p:blipFill>
        <p:spPr>
          <a:xfrm>
            <a:off x="468313" y="1628775"/>
            <a:ext cx="1106487" cy="2008188"/>
          </a:xfrm>
          <a:prstGeom prst="rect">
            <a:avLst/>
          </a:prstGeom>
          <a:noFill/>
          <a:ln>
            <a:noFill/>
            <a:miter lim="800000"/>
          </a:ln>
        </p:spPr>
      </p:pic>
      <p:pic>
        <p:nvPicPr>
          <p:cNvPr id="7177" name="图片 7177" descr="200981416213280745"/>
          <p:cNvPicPr>
            <a:picLocks noChangeAspect="1"/>
          </p:cNvPicPr>
          <p:nvPr/>
        </p:nvPicPr>
        <p:blipFill>
          <a:blip r:embed="rId7"/>
          <a:stretch>
            <a:fillRect/>
          </a:stretch>
        </p:blipFill>
        <p:spPr>
          <a:xfrm>
            <a:off x="1979613" y="2060575"/>
            <a:ext cx="720725" cy="1560513"/>
          </a:xfrm>
          <a:prstGeom prst="rect">
            <a:avLst/>
          </a:prstGeom>
          <a:noFill/>
          <a:ln>
            <a:noFill/>
            <a:miter lim="800000"/>
          </a:ln>
        </p:spPr>
      </p:pic>
      <p:sp>
        <p:nvSpPr>
          <p:cNvPr id="7178" name="文本框 7178"/>
          <p:cNvSpPr/>
          <p:nvPr/>
        </p:nvSpPr>
        <p:spPr>
          <a:xfrm>
            <a:off x="395288" y="3573463"/>
            <a:ext cx="1296987" cy="3968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000"/>
              <a:t>汽车轮胎</a:t>
            </a:r>
            <a:endParaRPr lang="zh-CN" altLang="en-US" sz="2000"/>
          </a:p>
        </p:txBody>
      </p:sp>
      <p:sp>
        <p:nvSpPr>
          <p:cNvPr id="7179" name="文本框 7179"/>
          <p:cNvSpPr/>
          <p:nvPr/>
        </p:nvSpPr>
        <p:spPr>
          <a:xfrm>
            <a:off x="2195513" y="3429000"/>
            <a:ext cx="1512887" cy="3968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endParaRPr lang="zh-CN" altLang="en-US" sz="2000"/>
          </a:p>
        </p:txBody>
      </p:sp>
      <p:sp>
        <p:nvSpPr>
          <p:cNvPr id="7180" name="文本框 7180"/>
          <p:cNvSpPr/>
          <p:nvPr/>
        </p:nvSpPr>
        <p:spPr>
          <a:xfrm>
            <a:off x="1619250" y="3573463"/>
            <a:ext cx="1512888" cy="3968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000"/>
              <a:t>自行车轮胎</a:t>
            </a:r>
            <a:endParaRPr lang="zh-CN" altLang="en-US" sz="2000"/>
          </a:p>
        </p:txBody>
      </p:sp>
      <p:sp>
        <p:nvSpPr>
          <p:cNvPr id="7181" name="文本框 7181"/>
          <p:cNvSpPr/>
          <p:nvPr/>
        </p:nvSpPr>
        <p:spPr>
          <a:xfrm>
            <a:off x="5003800" y="3500438"/>
            <a:ext cx="1871663" cy="3968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000"/>
              <a:t>篮球中的空气</a:t>
            </a:r>
            <a:endParaRPr lang="zh-CN" altLang="en-US" sz="2000"/>
          </a:p>
        </p:txBody>
      </p:sp>
      <p:sp>
        <p:nvSpPr>
          <p:cNvPr id="7182" name="文本框 7182"/>
          <p:cNvSpPr/>
          <p:nvPr/>
        </p:nvSpPr>
        <p:spPr>
          <a:xfrm>
            <a:off x="6659563" y="3500438"/>
            <a:ext cx="2233612" cy="3968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000"/>
              <a:t>乒乓球中的空气</a:t>
            </a:r>
            <a:endParaRPr lang="zh-CN" altLang="en-US" sz="2000"/>
          </a:p>
        </p:txBody>
      </p:sp>
      <p:sp>
        <p:nvSpPr>
          <p:cNvPr id="7183" name="文本框 7183"/>
          <p:cNvSpPr/>
          <p:nvPr/>
        </p:nvSpPr>
        <p:spPr>
          <a:xfrm>
            <a:off x="2627313" y="0"/>
            <a:ext cx="2663825" cy="8239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800" b="1" i="1" u="sng">
                <a:solidFill>
                  <a:srgbClr val="0033CC"/>
                </a:solidFill>
                <a:ea typeface="黑体" pitchFamily="2" charset="-122"/>
              </a:rPr>
              <a:t>想一想</a:t>
            </a:r>
            <a:endParaRPr lang="zh-CN" altLang="en-US" sz="4800" b="1" i="1" u="sng">
              <a:solidFill>
                <a:srgbClr val="0033CC"/>
              </a:solidFill>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linds(horizontal)">
                                      <p:cBhvr>
                                        <p:cTn id="7" dur="500" fill="hold"/>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blinds(horizontal)">
                                      <p:cBhvr>
                                        <p:cTn id="12" dur="500" fill="hold"/>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3" name="文本框 8193"/>
          <p:cNvSpPr/>
          <p:nvPr/>
        </p:nvSpPr>
        <p:spPr>
          <a:xfrm>
            <a:off x="468313" y="1773238"/>
            <a:ext cx="8135937" cy="1765300"/>
          </a:xfrm>
          <a:prstGeom prst="rect">
            <a:avLst/>
          </a:prstGeom>
          <a:noFill/>
          <a:ln w="28575">
            <a:solidFill>
              <a:schemeClr val="tx1"/>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35000"/>
              </a:lnSpc>
              <a:spcBef>
                <a:spcPct val="50000"/>
              </a:spcBef>
            </a:pPr>
            <a:r>
              <a:rPr lang="zh-CN" altLang="en-US" sz="4000" b="1">
                <a:ea typeface="黑体" pitchFamily="2" charset="-122"/>
              </a:rPr>
              <a:t>物理学中,把物体                                                叫做物体的</a:t>
            </a:r>
            <a:r>
              <a:rPr lang="zh-CN" altLang="en-US" sz="4000" b="1">
                <a:solidFill>
                  <a:srgbClr val="FF0000"/>
                </a:solidFill>
                <a:ea typeface="黑体" pitchFamily="2" charset="-122"/>
              </a:rPr>
              <a:t>质量</a:t>
            </a:r>
            <a:r>
              <a:rPr lang="zh-CN" altLang="en-US" sz="4000" b="1">
                <a:ea typeface="黑体" pitchFamily="2" charset="-122"/>
              </a:rPr>
              <a:t>，用符号     表示。</a:t>
            </a:r>
            <a:endParaRPr lang="zh-CN" altLang="en-US" sz="4000" b="1">
              <a:ea typeface="黑体" panose="02010609060101010101" pitchFamily="2" charset="-122"/>
            </a:endParaRPr>
          </a:p>
        </p:txBody>
      </p:sp>
      <p:sp>
        <p:nvSpPr>
          <p:cNvPr id="8194" name="文本框 8195"/>
          <p:cNvSpPr/>
          <p:nvPr/>
        </p:nvSpPr>
        <p:spPr>
          <a:xfrm>
            <a:off x="468313" y="620713"/>
            <a:ext cx="2232025" cy="83026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800" b="1" i="1">
                <a:solidFill>
                  <a:srgbClr val="FF0000"/>
                </a:solidFill>
                <a:ea typeface="黑体" pitchFamily="2" charset="-122"/>
              </a:rPr>
              <a:t>质量</a:t>
            </a:r>
            <a:r>
              <a:rPr lang="zh-CN" altLang="en-US" sz="4800" b="1" i="1">
                <a:solidFill>
                  <a:srgbClr val="000000"/>
                </a:solidFill>
                <a:ea typeface="黑体" pitchFamily="2" charset="-122"/>
              </a:rPr>
              <a:t>：</a:t>
            </a:r>
            <a:endParaRPr lang="zh-CN" altLang="en-US" sz="4800" b="1" i="1">
              <a:solidFill>
                <a:srgbClr val="000000"/>
              </a:solidFill>
              <a:ea typeface="黑体" panose="02010609060101010101" pitchFamily="2" charset="-122"/>
            </a:endParaRPr>
          </a:p>
        </p:txBody>
      </p:sp>
      <p:sp>
        <p:nvSpPr>
          <p:cNvPr id="8195" name="矩形 8196"/>
          <p:cNvSpPr/>
          <p:nvPr/>
        </p:nvSpPr>
        <p:spPr>
          <a:xfrm>
            <a:off x="4356100" y="1773238"/>
            <a:ext cx="3751263" cy="7016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000" b="1">
                <a:solidFill>
                  <a:srgbClr val="FF0000"/>
                </a:solidFill>
                <a:ea typeface="黑体" pitchFamily="2" charset="-122"/>
              </a:rPr>
              <a:t>所含物质的多少</a:t>
            </a:r>
            <a:endParaRPr lang="zh-CN" altLang="en-US" sz="4000" b="1">
              <a:solidFill>
                <a:srgbClr val="FF0000"/>
              </a:solidFill>
              <a:ea typeface="黑体" panose="02010609060101010101" pitchFamily="2" charset="-122"/>
            </a:endParaRPr>
          </a:p>
        </p:txBody>
      </p:sp>
      <p:cxnSp>
        <p:nvCxnSpPr>
          <p:cNvPr id="8196" name="直接连接符 8197"/>
          <p:cNvCxnSpPr/>
          <p:nvPr/>
        </p:nvCxnSpPr>
        <p:spPr>
          <a:xfrm>
            <a:off x="4500563" y="2492375"/>
            <a:ext cx="3887787" cy="0"/>
          </a:xfrm>
          <a:prstGeom prst="line">
            <a:avLst/>
          </a:prstGeom>
          <a:noFill/>
          <a:ln>
            <a:solidFill>
              <a:schemeClr val="tx1"/>
            </a:solidFill>
            <a:round/>
          </a:ln>
        </p:spPr>
      </p:cxnSp>
      <p:sp>
        <p:nvSpPr>
          <p:cNvPr id="8197" name="矩形 8198"/>
          <p:cNvSpPr/>
          <p:nvPr/>
        </p:nvSpPr>
        <p:spPr>
          <a:xfrm>
            <a:off x="6300788" y="2708275"/>
            <a:ext cx="636587" cy="7016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0000"/>
                </a:solidFill>
                <a:ea typeface="黑体" pitchFamily="2" charset="-122"/>
              </a:rPr>
              <a:t>m</a:t>
            </a:r>
            <a:endParaRPr lang="en-US" altLang="zh-CN" sz="4000" b="1">
              <a:solidFill>
                <a:srgbClr val="FF0000"/>
              </a:solidFill>
              <a:ea typeface="黑体" panose="02010609060101010101" pitchFamily="2" charset="-122"/>
            </a:endParaRPr>
          </a:p>
        </p:txBody>
      </p:sp>
      <p:cxnSp>
        <p:nvCxnSpPr>
          <p:cNvPr id="8198" name="直接连接符 8199"/>
          <p:cNvCxnSpPr/>
          <p:nvPr/>
        </p:nvCxnSpPr>
        <p:spPr>
          <a:xfrm>
            <a:off x="6227763" y="3429000"/>
            <a:ext cx="792162" cy="0"/>
          </a:xfrm>
          <a:prstGeom prst="line">
            <a:avLst/>
          </a:prstGeom>
          <a:noFill/>
          <a:ln>
            <a:solidFill>
              <a:schemeClr val="tx1"/>
            </a:solidFill>
            <a:round/>
          </a:ln>
        </p:spPr>
      </p:cxnSp>
      <p:pic>
        <p:nvPicPr>
          <p:cNvPr id="8199" name="Picture 6" descr="u=226501665,2606990732&amp;gp=3"/>
          <p:cNvPicPr>
            <a:picLocks noChangeAspect="1"/>
          </p:cNvPicPr>
          <p:nvPr/>
        </p:nvPicPr>
        <p:blipFill>
          <a:blip r:embed="rId2"/>
          <a:stretch>
            <a:fillRect/>
          </a:stretch>
        </p:blipFill>
        <p:spPr>
          <a:xfrm>
            <a:off x="468313" y="3702050"/>
            <a:ext cx="2232025" cy="1076325"/>
          </a:xfrm>
          <a:prstGeom prst="rect">
            <a:avLst/>
          </a:prstGeom>
          <a:noFill/>
          <a:ln>
            <a:noFill/>
            <a:miter lim="800000"/>
          </a:ln>
        </p:spPr>
      </p:pic>
      <p:pic>
        <p:nvPicPr>
          <p:cNvPr id="8200" name="Picture 21" descr="C:\Users\asus1\Desktop\未标题-1.png未标题-1"/>
          <p:cNvPicPr>
            <a:picLocks noChangeAspect="1"/>
          </p:cNvPicPr>
          <p:nvPr/>
        </p:nvPicPr>
        <p:blipFill>
          <a:blip r:embed="rId3"/>
          <a:stretch>
            <a:fillRect/>
          </a:stretch>
        </p:blipFill>
        <p:spPr>
          <a:xfrm>
            <a:off x="2878138" y="3538538"/>
            <a:ext cx="1900237" cy="1268412"/>
          </a:xfrm>
          <a:prstGeom prst="rect">
            <a:avLst/>
          </a:prstGeom>
          <a:noFill/>
          <a:ln>
            <a:noFill/>
            <a:miter lim="800000"/>
          </a:ln>
        </p:spPr>
      </p:pic>
      <p:pic>
        <p:nvPicPr>
          <p:cNvPr id="8201" name="Picture 10" descr="轮胎&amp;gp=2"/>
          <p:cNvPicPr>
            <a:picLocks noChangeAspect="1"/>
          </p:cNvPicPr>
          <p:nvPr/>
        </p:nvPicPr>
        <p:blipFill>
          <a:blip r:embed="rId4">
            <a:clrChange>
              <a:clrFrom>
                <a:srgbClr val="FFFFFF"/>
              </a:clrFrom>
              <a:clrTo>
                <a:srgbClr val="FFFFFF">
                  <a:alpha val="0"/>
                </a:srgbClr>
              </a:clrTo>
            </a:clrChange>
          </a:blip>
          <a:stretch>
            <a:fillRect/>
          </a:stretch>
        </p:blipFill>
        <p:spPr>
          <a:xfrm>
            <a:off x="4778375" y="3702050"/>
            <a:ext cx="1612900" cy="1268413"/>
          </a:xfrm>
          <a:prstGeom prst="rect">
            <a:avLst/>
          </a:prstGeom>
          <a:noFill/>
          <a:ln>
            <a:noFill/>
            <a:miter lim="800000"/>
          </a:ln>
        </p:spPr>
      </p:pic>
      <p:sp>
        <p:nvSpPr>
          <p:cNvPr id="8202" name="文本框 16388"/>
          <p:cNvSpPr/>
          <p:nvPr/>
        </p:nvSpPr>
        <p:spPr>
          <a:xfrm>
            <a:off x="6151563" y="3881438"/>
            <a:ext cx="2951162"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r>
              <a:rPr lang="zh-CN" altLang="en-US" sz="3200" b="1">
                <a:solidFill>
                  <a:srgbClr val="0000FF"/>
                </a:solidFill>
                <a:latin typeface="楷体_GB2312" pitchFamily="49" charset="-122"/>
                <a:ea typeface="楷体_GB2312" pitchFamily="49" charset="-122"/>
              </a:rPr>
              <a:t>含有的物质多</a:t>
            </a:r>
            <a:endParaRPr lang="zh-CN" altLang="en-US" sz="3200" b="1">
              <a:solidFill>
                <a:srgbClr val="0000FF"/>
              </a:solidFill>
              <a:latin typeface="楷体_GB2312" pitchFamily="49" charset="-122"/>
              <a:ea typeface="楷体_GB2312" pitchFamily="49" charset="-122"/>
            </a:endParaRPr>
          </a:p>
        </p:txBody>
      </p:sp>
      <p:pic>
        <p:nvPicPr>
          <p:cNvPr id="8203" name="Picture 4" descr="椅子2"/>
          <p:cNvPicPr>
            <a:picLocks noChangeAspect="1"/>
          </p:cNvPicPr>
          <p:nvPr/>
        </p:nvPicPr>
        <p:blipFill>
          <a:blip r:embed="rId5"/>
          <a:stretch>
            <a:fillRect/>
          </a:stretch>
        </p:blipFill>
        <p:spPr>
          <a:xfrm>
            <a:off x="557213" y="4697413"/>
            <a:ext cx="1362075" cy="2016125"/>
          </a:xfrm>
          <a:prstGeom prst="rect">
            <a:avLst/>
          </a:prstGeom>
          <a:noFill/>
          <a:ln>
            <a:noFill/>
            <a:miter lim="800000"/>
          </a:ln>
        </p:spPr>
      </p:pic>
      <p:pic>
        <p:nvPicPr>
          <p:cNvPr id="8204" name="图片 4" descr="C:\Users\asus1\Desktop\未标题-1.png未标题-1">
            <a:hlinkClick r:id="rId7"/>
          </p:cNvPr>
          <p:cNvPicPr>
            <a:picLocks noChangeAspect="1"/>
          </p:cNvPicPr>
          <p:nvPr/>
        </p:nvPicPr>
        <p:blipFill>
          <a:blip r:embed="rId6"/>
          <a:stretch>
            <a:fillRect/>
          </a:stretch>
        </p:blipFill>
        <p:spPr>
          <a:xfrm>
            <a:off x="2281238" y="5011738"/>
            <a:ext cx="2632075" cy="1701800"/>
          </a:xfrm>
          <a:prstGeom prst="rect">
            <a:avLst/>
          </a:prstGeom>
          <a:noFill/>
          <a:ln>
            <a:noFill/>
            <a:miter lim="800000"/>
          </a:ln>
        </p:spPr>
      </p:pic>
      <p:pic>
        <p:nvPicPr>
          <p:cNvPr id="8205" name="Picture 8" descr="u=971601799,4205725433&amp;gp=3"/>
          <p:cNvPicPr>
            <a:picLocks noChangeAspect="1"/>
          </p:cNvPicPr>
          <p:nvPr/>
        </p:nvPicPr>
        <p:blipFill>
          <a:blip r:embed="rId8"/>
          <a:stretch>
            <a:fillRect/>
          </a:stretch>
        </p:blipFill>
        <p:spPr>
          <a:xfrm>
            <a:off x="4713288" y="4776788"/>
            <a:ext cx="1743075" cy="1928812"/>
          </a:xfrm>
          <a:prstGeom prst="rect">
            <a:avLst/>
          </a:prstGeom>
          <a:noFill/>
          <a:ln>
            <a:noFill/>
            <a:miter lim="800000"/>
          </a:ln>
        </p:spPr>
      </p:pic>
      <p:sp>
        <p:nvSpPr>
          <p:cNvPr id="8206" name="文本框 16389"/>
          <p:cNvSpPr/>
          <p:nvPr/>
        </p:nvSpPr>
        <p:spPr>
          <a:xfrm>
            <a:off x="6227763" y="5602288"/>
            <a:ext cx="2632075" cy="5238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r>
              <a:rPr lang="zh-CN" altLang="en-US" sz="2800" b="1">
                <a:solidFill>
                  <a:srgbClr val="0000FF"/>
                </a:solidFill>
                <a:latin typeface="楷体_GB2312" pitchFamily="49" charset="-122"/>
                <a:ea typeface="楷体_GB2312" pitchFamily="49" charset="-122"/>
              </a:rPr>
              <a:t>含有的物质少</a:t>
            </a:r>
            <a:endParaRPr lang="zh-CN" altLang="en-US" sz="2800" b="1">
              <a:solidFill>
                <a:srgbClr val="0000FF"/>
              </a:solidFill>
              <a:latin typeface="楷体_GB2312" pitchFamily="49" charset="-122"/>
              <a:ea typeface="楷体_GB2312" pitchFamily="49" charset="-122"/>
            </a:endParaRPr>
          </a:p>
        </p:txBody>
      </p:sp>
      <p:sp>
        <p:nvSpPr>
          <p:cNvPr id="8207" name="Text Box 4"/>
          <p:cNvSpPr/>
          <p:nvPr/>
        </p:nvSpPr>
        <p:spPr>
          <a:xfrm>
            <a:off x="2030413" y="241300"/>
            <a:ext cx="6829425" cy="5238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buFont typeface="Arial" pitchFamily="34" charset="0"/>
            </a:pPr>
            <a:r>
              <a:rPr lang="zh-CN" altLang="en-US" sz="2800" b="1">
                <a:solidFill>
                  <a:srgbClr val="0000FF"/>
                </a:solidFill>
                <a:latin typeface="宋体" pitchFamily="2" charset="-122"/>
              </a:rPr>
              <a:t>物体所含物质越</a:t>
            </a:r>
            <a:r>
              <a:rPr lang="zh-CN" altLang="en-US" sz="2800" b="1">
                <a:solidFill>
                  <a:srgbClr val="FF0000"/>
                </a:solidFill>
                <a:latin typeface="宋体" pitchFamily="2" charset="-122"/>
              </a:rPr>
              <a:t>多</a:t>
            </a:r>
            <a:r>
              <a:rPr lang="zh-CN" altLang="en-US" sz="2800" b="1">
                <a:solidFill>
                  <a:srgbClr val="0000FF"/>
                </a:solidFill>
                <a:latin typeface="宋体" pitchFamily="2" charset="-122"/>
              </a:rPr>
              <a:t>，物体的质量越</a:t>
            </a:r>
            <a:r>
              <a:rPr lang="zh-CN" altLang="en-US" sz="2800" b="1" u="sng">
                <a:solidFill>
                  <a:srgbClr val="0000FF"/>
                </a:solidFill>
                <a:latin typeface="宋体" pitchFamily="2" charset="-122"/>
              </a:rPr>
              <a:t>    </a:t>
            </a:r>
            <a:r>
              <a:rPr lang="zh-CN" altLang="en-US" sz="2800" b="1">
                <a:solidFill>
                  <a:srgbClr val="0000FF"/>
                </a:solidFill>
                <a:latin typeface="宋体" pitchFamily="2" charset="-122"/>
              </a:rPr>
              <a:t>。</a:t>
            </a:r>
            <a:endParaRPr lang="zh-CN" altLang="en-US" sz="2800" b="1">
              <a:solidFill>
                <a:srgbClr val="FF0000"/>
              </a:solidFill>
              <a:latin typeface="宋体" pitchFamily="2" charset="-122"/>
            </a:endParaRPr>
          </a:p>
        </p:txBody>
      </p:sp>
      <p:sp>
        <p:nvSpPr>
          <p:cNvPr id="8208" name="文本框 2"/>
          <p:cNvSpPr/>
          <p:nvPr/>
        </p:nvSpPr>
        <p:spPr>
          <a:xfrm>
            <a:off x="7635875" y="96838"/>
            <a:ext cx="546100" cy="5238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buFont typeface="Arial" pitchFamily="34" charset="0"/>
            </a:pPr>
            <a:r>
              <a:rPr lang="zh-CN" altLang="en-US" sz="2800" b="1">
                <a:solidFill>
                  <a:srgbClr val="FF0000"/>
                </a:solidFill>
                <a:latin typeface="宋体" pitchFamily="2" charset="-122"/>
                <a:sym typeface="Arial" pitchFamily="34" charset="0"/>
              </a:rPr>
              <a:t>大</a:t>
            </a:r>
            <a:endParaRPr lang="zh-CN" altLang="en-US" sz="2800" b="1">
              <a:solidFill>
                <a:srgbClr val="FF0000"/>
              </a:solidFill>
              <a:latin typeface="宋体" pitchFamily="2" charset="-122"/>
              <a:sym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box(in)">
                                      <p:cBhvr>
                                        <p:cTn id="7" dur="500" fill="hold"/>
                                        <p:tgtEl>
                                          <p:spTgt spid="8198"/>
                                        </p:tgtEl>
                                      </p:cBhvr>
                                    </p:animEffect>
                                  </p:childTnLst>
                                </p:cTn>
                              </p:par>
                              <p:par>
                                <p:cTn id="8" presetID="4" presetClass="entr" presetSubtype="16" fill="hold" nodeType="withEffect">
                                  <p:stCondLst>
                                    <p:cond delay="0"/>
                                  </p:stCondLst>
                                  <p:childTnLst>
                                    <p:set>
                                      <p:cBhvr>
                                        <p:cTn id="9" dur="1" fill="hold">
                                          <p:stCondLst>
                                            <p:cond delay="0"/>
                                          </p:stCondLst>
                                        </p:cTn>
                                        <p:tgtEl>
                                          <p:spTgt spid="8196"/>
                                        </p:tgtEl>
                                        <p:attrNameLst>
                                          <p:attrName>style.visibility</p:attrName>
                                        </p:attrNameLst>
                                      </p:cBhvr>
                                      <p:to>
                                        <p:strVal val="visible"/>
                                      </p:to>
                                    </p:set>
                                    <p:animEffect transition="in" filter="box(in)">
                                      <p:cBhvr>
                                        <p:cTn id="10" dur="500" fill="hold"/>
                                        <p:tgtEl>
                                          <p:spTgt spid="819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193"/>
                                        </p:tgtEl>
                                        <p:attrNameLst>
                                          <p:attrName>style.visibility</p:attrName>
                                        </p:attrNameLst>
                                      </p:cBhvr>
                                      <p:to>
                                        <p:strVal val="visible"/>
                                      </p:to>
                                    </p:set>
                                    <p:animEffect transition="in" filter="box(in)">
                                      <p:cBhvr>
                                        <p:cTn id="13" dur="500" fill="hold"/>
                                        <p:tgtEl>
                                          <p:spTgt spid="819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195"/>
                                        </p:tgtEl>
                                        <p:attrNameLst>
                                          <p:attrName>style.visibility</p:attrName>
                                        </p:attrNameLst>
                                      </p:cBhvr>
                                      <p:to>
                                        <p:strVal val="visible"/>
                                      </p:to>
                                    </p:set>
                                    <p:anim calcmode="lin" valueType="num">
                                      <p:cBhvr>
                                        <p:cTn id="18" dur="500" fill="hold"/>
                                        <p:tgtEl>
                                          <p:spTgt spid="8195"/>
                                        </p:tgtEl>
                                        <p:attrNameLst>
                                          <p:attrName>ppt_x</p:attrName>
                                        </p:attrNameLst>
                                      </p:cBhvr>
                                      <p:tavLst>
                                        <p:tav tm="0">
                                          <p:val>
                                            <p:strVal val="#ppt_x"/>
                                          </p:val>
                                        </p:tav>
                                        <p:tav tm="100000">
                                          <p:val>
                                            <p:strVal val="#ppt_x"/>
                                          </p:val>
                                        </p:tav>
                                      </p:tavLst>
                                    </p:anim>
                                    <p:anim calcmode="lin" valueType="num">
                                      <p:cBhvr>
                                        <p:cTn id="19"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197"/>
                                        </p:tgtEl>
                                        <p:attrNameLst>
                                          <p:attrName>style.visibility</p:attrName>
                                        </p:attrNameLst>
                                      </p:cBhvr>
                                      <p:to>
                                        <p:strVal val="visible"/>
                                      </p:to>
                                    </p:set>
                                    <p:anim calcmode="lin" valueType="num">
                                      <p:cBhvr>
                                        <p:cTn id="24" dur="500" fill="hold"/>
                                        <p:tgtEl>
                                          <p:spTgt spid="8197"/>
                                        </p:tgtEl>
                                        <p:attrNameLst>
                                          <p:attrName>ppt_x</p:attrName>
                                        </p:attrNameLst>
                                      </p:cBhvr>
                                      <p:tavLst>
                                        <p:tav tm="0">
                                          <p:val>
                                            <p:strVal val="#ppt_x"/>
                                          </p:val>
                                        </p:tav>
                                        <p:tav tm="100000">
                                          <p:val>
                                            <p:strVal val="#ppt_x"/>
                                          </p:val>
                                        </p:tav>
                                      </p:tavLst>
                                    </p:anim>
                                    <p:anim calcmode="lin" valueType="num">
                                      <p:cBhvr>
                                        <p:cTn id="25"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nodeType="clickEffect">
                                  <p:stCondLst>
                                    <p:cond delay="0"/>
                                  </p:stCondLst>
                                  <p:childTnLst>
                                    <p:set>
                                      <p:cBhvr>
                                        <p:cTn id="29" dur="1" fill="hold">
                                          <p:stCondLst>
                                            <p:cond delay="0"/>
                                          </p:stCondLst>
                                        </p:cTn>
                                        <p:tgtEl>
                                          <p:spTgt spid="8199"/>
                                        </p:tgtEl>
                                        <p:attrNameLst>
                                          <p:attrName>style.visibility</p:attrName>
                                        </p:attrNameLst>
                                      </p:cBhvr>
                                      <p:to>
                                        <p:strVal val="visible"/>
                                      </p:to>
                                    </p:set>
                                    <p:anim calcmode="lin" valueType="num">
                                      <p:cBhvr>
                                        <p:cTn id="30" dur="500" fill="hold"/>
                                        <p:tgtEl>
                                          <p:spTgt spid="8199"/>
                                        </p:tgtEl>
                                        <p:attrNameLst>
                                          <p:attrName>ppt_x</p:attrName>
                                        </p:attrNameLst>
                                      </p:cBhvr>
                                      <p:tavLst>
                                        <p:tav tm="0">
                                          <p:val>
                                            <p:strVal val="#ppt_x"/>
                                          </p:val>
                                        </p:tav>
                                        <p:tav tm="100000">
                                          <p:val>
                                            <p:strVal val="#ppt_x"/>
                                          </p:val>
                                        </p:tav>
                                      </p:tavLst>
                                    </p:anim>
                                    <p:anim calcmode="lin" valueType="num">
                                      <p:cBhvr>
                                        <p:cTn id="31"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nodeType="clickEffect">
                                  <p:stCondLst>
                                    <p:cond delay="0"/>
                                  </p:stCondLst>
                                  <p:childTnLst>
                                    <p:set>
                                      <p:cBhvr>
                                        <p:cTn id="35" dur="1" fill="hold">
                                          <p:stCondLst>
                                            <p:cond delay="0"/>
                                          </p:stCondLst>
                                        </p:cTn>
                                        <p:tgtEl>
                                          <p:spTgt spid="8200"/>
                                        </p:tgtEl>
                                        <p:attrNameLst>
                                          <p:attrName>style.visibility</p:attrName>
                                        </p:attrNameLst>
                                      </p:cBhvr>
                                      <p:to>
                                        <p:strVal val="visible"/>
                                      </p:to>
                                    </p:set>
                                    <p:anim calcmode="lin" valueType="num">
                                      <p:cBhvr>
                                        <p:cTn id="36" dur="500" fill="hold"/>
                                        <p:tgtEl>
                                          <p:spTgt spid="8200"/>
                                        </p:tgtEl>
                                        <p:attrNameLst>
                                          <p:attrName>ppt_x</p:attrName>
                                        </p:attrNameLst>
                                      </p:cBhvr>
                                      <p:tavLst>
                                        <p:tav tm="0">
                                          <p:val>
                                            <p:strVal val="#ppt_x"/>
                                          </p:val>
                                        </p:tav>
                                        <p:tav tm="100000">
                                          <p:val>
                                            <p:strVal val="#ppt_x"/>
                                          </p:val>
                                        </p:tav>
                                      </p:tavLst>
                                    </p:anim>
                                    <p:anim calcmode="lin" valueType="num">
                                      <p:cBhvr>
                                        <p:cTn id="37" dur="500" fill="hold"/>
                                        <p:tgtEl>
                                          <p:spTgt spid="8200"/>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nodeType="clickEffect">
                                  <p:stCondLst>
                                    <p:cond delay="0"/>
                                  </p:stCondLst>
                                  <p:childTnLst>
                                    <p:set>
                                      <p:cBhvr>
                                        <p:cTn id="41" dur="1" fill="hold">
                                          <p:stCondLst>
                                            <p:cond delay="0"/>
                                          </p:stCondLst>
                                        </p:cTn>
                                        <p:tgtEl>
                                          <p:spTgt spid="8201"/>
                                        </p:tgtEl>
                                        <p:attrNameLst>
                                          <p:attrName>style.visibility</p:attrName>
                                        </p:attrNameLst>
                                      </p:cBhvr>
                                      <p:to>
                                        <p:strVal val="visible"/>
                                      </p:to>
                                    </p:set>
                                    <p:anim calcmode="lin" valueType="num">
                                      <p:cBhvr>
                                        <p:cTn id="42" dur="500" fill="hold"/>
                                        <p:tgtEl>
                                          <p:spTgt spid="8201"/>
                                        </p:tgtEl>
                                        <p:attrNameLst>
                                          <p:attrName>ppt_x</p:attrName>
                                        </p:attrNameLst>
                                      </p:cBhvr>
                                      <p:tavLst>
                                        <p:tav tm="0">
                                          <p:val>
                                            <p:strVal val="#ppt_x"/>
                                          </p:val>
                                        </p:tav>
                                        <p:tav tm="100000">
                                          <p:val>
                                            <p:strVal val="#ppt_x"/>
                                          </p:val>
                                        </p:tav>
                                      </p:tavLst>
                                    </p:anim>
                                    <p:anim calcmode="lin" valueType="num">
                                      <p:cBhvr>
                                        <p:cTn id="43" dur="500" fill="hold"/>
                                        <p:tgtEl>
                                          <p:spTgt spid="8201"/>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202"/>
                                        </p:tgtEl>
                                        <p:attrNameLst>
                                          <p:attrName>style.visibility</p:attrName>
                                        </p:attrNameLst>
                                      </p:cBhvr>
                                      <p:to>
                                        <p:strVal val="visible"/>
                                      </p:to>
                                    </p:set>
                                    <p:animEffect transition="in" filter="wipe(left)">
                                      <p:cBhvr>
                                        <p:cTn id="48" dur="1000" fill="hold"/>
                                        <p:tgtEl>
                                          <p:spTgt spid="8202"/>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2" presetClass="entr" presetSubtype="4" fill="hold" nodeType="clickEffect">
                                  <p:stCondLst>
                                    <p:cond delay="0"/>
                                  </p:stCondLst>
                                  <p:childTnLst>
                                    <p:set>
                                      <p:cBhvr>
                                        <p:cTn id="52" dur="1" fill="hold">
                                          <p:stCondLst>
                                            <p:cond delay="0"/>
                                          </p:stCondLst>
                                        </p:cTn>
                                        <p:tgtEl>
                                          <p:spTgt spid="8203"/>
                                        </p:tgtEl>
                                        <p:attrNameLst>
                                          <p:attrName>style.visibility</p:attrName>
                                        </p:attrNameLst>
                                      </p:cBhvr>
                                      <p:to>
                                        <p:strVal val="visible"/>
                                      </p:to>
                                    </p:set>
                                    <p:anim calcmode="lin" valueType="num">
                                      <p:cBhvr>
                                        <p:cTn id="53" dur="500" fill="hold"/>
                                        <p:tgtEl>
                                          <p:spTgt spid="8203"/>
                                        </p:tgtEl>
                                        <p:attrNameLst>
                                          <p:attrName>ppt_x</p:attrName>
                                        </p:attrNameLst>
                                      </p:cBhvr>
                                      <p:tavLst>
                                        <p:tav tm="0">
                                          <p:val>
                                            <p:strVal val="#ppt_x"/>
                                          </p:val>
                                        </p:tav>
                                        <p:tav tm="100000">
                                          <p:val>
                                            <p:strVal val="#ppt_x"/>
                                          </p:val>
                                        </p:tav>
                                      </p:tavLst>
                                    </p:anim>
                                    <p:anim calcmode="lin" valueType="num">
                                      <p:cBhvr>
                                        <p:cTn id="54" dur="500" fill="hold"/>
                                        <p:tgtEl>
                                          <p:spTgt spid="8203"/>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afterGroup">
                            <p:stCondLst>
                              <p:cond delay="0"/>
                            </p:stCondLst>
                            <p:childTnLst>
                              <p:par>
                                <p:cTn id="57" presetID="2" presetClass="entr" presetSubtype="4" fill="hold" nodeType="clickEffect">
                                  <p:stCondLst>
                                    <p:cond delay="0"/>
                                  </p:stCondLst>
                                  <p:childTnLst>
                                    <p:set>
                                      <p:cBhvr>
                                        <p:cTn id="58" dur="1" fill="hold">
                                          <p:stCondLst>
                                            <p:cond delay="0"/>
                                          </p:stCondLst>
                                        </p:cTn>
                                        <p:tgtEl>
                                          <p:spTgt spid="8204"/>
                                        </p:tgtEl>
                                        <p:attrNameLst>
                                          <p:attrName>style.visibility</p:attrName>
                                        </p:attrNameLst>
                                      </p:cBhvr>
                                      <p:to>
                                        <p:strVal val="visible"/>
                                      </p:to>
                                    </p:set>
                                    <p:anim calcmode="lin" valueType="num">
                                      <p:cBhvr>
                                        <p:cTn id="59" dur="500" fill="hold"/>
                                        <p:tgtEl>
                                          <p:spTgt spid="8204"/>
                                        </p:tgtEl>
                                        <p:attrNameLst>
                                          <p:attrName>ppt_x</p:attrName>
                                        </p:attrNameLst>
                                      </p:cBhvr>
                                      <p:tavLst>
                                        <p:tav tm="0">
                                          <p:val>
                                            <p:strVal val="#ppt_x"/>
                                          </p:val>
                                        </p:tav>
                                        <p:tav tm="100000">
                                          <p:val>
                                            <p:strVal val="#ppt_x"/>
                                          </p:val>
                                        </p:tav>
                                      </p:tavLst>
                                    </p:anim>
                                    <p:anim calcmode="lin" valueType="num">
                                      <p:cBhvr>
                                        <p:cTn id="60" dur="500" fill="hold"/>
                                        <p:tgtEl>
                                          <p:spTgt spid="8204"/>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afterGroup">
                            <p:stCondLst>
                              <p:cond delay="0"/>
                            </p:stCondLst>
                            <p:childTnLst>
                              <p:par>
                                <p:cTn id="63" presetID="2" presetClass="entr" presetSubtype="4" fill="hold" nodeType="clickEffect">
                                  <p:stCondLst>
                                    <p:cond delay="0"/>
                                  </p:stCondLst>
                                  <p:childTnLst>
                                    <p:set>
                                      <p:cBhvr>
                                        <p:cTn id="64" dur="1" fill="hold">
                                          <p:stCondLst>
                                            <p:cond delay="0"/>
                                          </p:stCondLst>
                                        </p:cTn>
                                        <p:tgtEl>
                                          <p:spTgt spid="8205"/>
                                        </p:tgtEl>
                                        <p:attrNameLst>
                                          <p:attrName>style.visibility</p:attrName>
                                        </p:attrNameLst>
                                      </p:cBhvr>
                                      <p:to>
                                        <p:strVal val="visible"/>
                                      </p:to>
                                    </p:set>
                                    <p:anim calcmode="lin" valueType="num">
                                      <p:cBhvr>
                                        <p:cTn id="65" dur="500" fill="hold"/>
                                        <p:tgtEl>
                                          <p:spTgt spid="8205"/>
                                        </p:tgtEl>
                                        <p:attrNameLst>
                                          <p:attrName>ppt_x</p:attrName>
                                        </p:attrNameLst>
                                      </p:cBhvr>
                                      <p:tavLst>
                                        <p:tav tm="0">
                                          <p:val>
                                            <p:strVal val="#ppt_x"/>
                                          </p:val>
                                        </p:tav>
                                        <p:tav tm="100000">
                                          <p:val>
                                            <p:strVal val="#ppt_x"/>
                                          </p:val>
                                        </p:tav>
                                      </p:tavLst>
                                    </p:anim>
                                    <p:anim calcmode="lin" valueType="num">
                                      <p:cBhvr>
                                        <p:cTn id="66" dur="500" fill="hold"/>
                                        <p:tgtEl>
                                          <p:spTgt spid="8205"/>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afterGroup">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8206"/>
                                        </p:tgtEl>
                                        <p:attrNameLst>
                                          <p:attrName>style.visibility</p:attrName>
                                        </p:attrNameLst>
                                      </p:cBhvr>
                                      <p:to>
                                        <p:strVal val="visible"/>
                                      </p:to>
                                    </p:set>
                                    <p:animEffect transition="in" filter="wipe(left)">
                                      <p:cBhvr>
                                        <p:cTn id="71" dur="1000" fill="hold"/>
                                        <p:tgtEl>
                                          <p:spTgt spid="8206"/>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1" presetClass="entr" presetSubtype="0" fill="hold" grpId="0" nodeType="clickEffect">
                                  <p:stCondLst>
                                    <p:cond delay="0"/>
                                  </p:stCondLst>
                                  <p:childTnLst>
                                    <p:set>
                                      <p:cBhvr>
                                        <p:cTn id="75" dur="1" fill="hold">
                                          <p:stCondLst>
                                            <p:cond delay="0"/>
                                          </p:stCondLst>
                                        </p:cTn>
                                        <p:tgtEl>
                                          <p:spTgt spid="8207"/>
                                        </p:tgtEl>
                                        <p:attrNameLst>
                                          <p:attrName>style.visibility</p:attrName>
                                        </p:attrNameLst>
                                      </p:cBhvr>
                                      <p:to>
                                        <p:strVal val="visible"/>
                                      </p:to>
                                    </p:set>
                                  </p:childTnLst>
                                </p:cTn>
                              </p:par>
                            </p:childTnLst>
                          </p:cTn>
                        </p:par>
                      </p:childTnLst>
                    </p:cTn>
                  </p:par>
                  <p:par>
                    <p:cTn id="76" fill="hold" nodeType="clickPar">
                      <p:stCondLst>
                        <p:cond delay="indefinite"/>
                      </p:stCondLst>
                      <p:childTnLst>
                        <p:par>
                          <p:cTn id="77" fill="hold" nodeType="afterGroup">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8208"/>
                                        </p:tgtEl>
                                        <p:attrNameLst>
                                          <p:attrName>style.visibility</p:attrName>
                                        </p:attrNameLst>
                                      </p:cBhvr>
                                      <p:to>
                                        <p:strVal val="visible"/>
                                      </p:to>
                                    </p:set>
                                    <p:animEffect transition="in" filter="fade">
                                      <p:cBhvr>
                                        <p:cTn id="80" dur="500" fill="hold"/>
                                        <p:tgtEl>
                                          <p:spTgt spid="8208"/>
                                        </p:tgtEl>
                                      </p:cBhvr>
                                    </p:animEffect>
                                    <p:anim calcmode="lin" valueType="num">
                                      <p:cBhvr>
                                        <p:cTn id="81" dur="500" fill="hold"/>
                                        <p:tgtEl>
                                          <p:spTgt spid="8208"/>
                                        </p:tgtEl>
                                        <p:attrNameLst>
                                          <p:attrName>ppt_x</p:attrName>
                                        </p:attrNameLst>
                                      </p:cBhvr>
                                      <p:tavLst>
                                        <p:tav tm="0">
                                          <p:val>
                                            <p:strVal val="#ppt_x"/>
                                          </p:val>
                                        </p:tav>
                                        <p:tav tm="100000">
                                          <p:val>
                                            <p:strVal val="#ppt_x"/>
                                          </p:val>
                                        </p:tav>
                                      </p:tavLst>
                                    </p:anim>
                                    <p:anim calcmode="lin" valueType="num">
                                      <p:cBhvr>
                                        <p:cTn id="82" dur="500" fill="hold"/>
                                        <p:tgtEl>
                                          <p:spTgt spid="82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 grpId="0"/>
      <p:bldP spid="8195" grpId="0"/>
      <p:bldP spid="8197" grpId="0"/>
      <p:bldP spid="8202" grpId="0"/>
      <p:bldP spid="8206" grpId="0"/>
      <p:bldP spid="8207" grpId="0"/>
      <p:bldP spid="8208"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7" name="Text Box 12"/>
          <p:cNvSpPr/>
          <p:nvPr/>
        </p:nvSpPr>
        <p:spPr>
          <a:xfrm>
            <a:off x="539750" y="3843338"/>
            <a:ext cx="7632700"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3600" b="1">
                <a:solidFill>
                  <a:srgbClr val="000000"/>
                </a:solidFill>
                <a:latin typeface="Times New Roman" pitchFamily="18" charset="0"/>
                <a:ea typeface="黑体" pitchFamily="2" charset="-122"/>
              </a:rPr>
              <a:t>物体的______变了质量______变化</a:t>
            </a:r>
            <a:endParaRPr lang="zh-CN" altLang="zh-CN" sz="3600" b="1">
              <a:solidFill>
                <a:srgbClr val="000000"/>
              </a:solidFill>
              <a:latin typeface="Times New Roman" panose="02020603050405020304" pitchFamily="18" charset="0"/>
              <a:ea typeface="黑体" panose="02010609060101010101" pitchFamily="2" charset="-122"/>
            </a:endParaRPr>
          </a:p>
        </p:txBody>
      </p:sp>
      <p:sp>
        <p:nvSpPr>
          <p:cNvPr id="9218" name="Text Box 17"/>
          <p:cNvSpPr/>
          <p:nvPr/>
        </p:nvSpPr>
        <p:spPr>
          <a:xfrm>
            <a:off x="2149475" y="3654425"/>
            <a:ext cx="1203325" cy="7016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4000" b="1">
                <a:solidFill>
                  <a:srgbClr val="FF0000"/>
                </a:solidFill>
                <a:latin typeface="Times New Roman" pitchFamily="18" charset="0"/>
                <a:ea typeface="华文新魏" pitchFamily="2" charset="-122"/>
              </a:rPr>
              <a:t>形状</a:t>
            </a:r>
            <a:endParaRPr lang="zh-CN" altLang="zh-CN" sz="4000" b="1">
              <a:solidFill>
                <a:srgbClr val="FF0000"/>
              </a:solidFill>
              <a:latin typeface="Times New Roman" panose="02020603050405020304" pitchFamily="18" charset="0"/>
              <a:ea typeface="华文新魏" panose="02010800040101010101" pitchFamily="2" charset="-122"/>
            </a:endParaRPr>
          </a:p>
        </p:txBody>
      </p:sp>
      <p:sp>
        <p:nvSpPr>
          <p:cNvPr id="9219" name="Text Box 18"/>
          <p:cNvSpPr/>
          <p:nvPr/>
        </p:nvSpPr>
        <p:spPr>
          <a:xfrm>
            <a:off x="5334000" y="3654425"/>
            <a:ext cx="1203325" cy="7016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4000" b="1">
                <a:solidFill>
                  <a:srgbClr val="FF0000"/>
                </a:solidFill>
                <a:latin typeface="Times New Roman" pitchFamily="18" charset="0"/>
                <a:ea typeface="华文新魏" pitchFamily="2" charset="-122"/>
              </a:rPr>
              <a:t>没有</a:t>
            </a:r>
            <a:endParaRPr lang="zh-CN" altLang="zh-CN" sz="4000" b="1">
              <a:solidFill>
                <a:srgbClr val="FF0000"/>
              </a:solidFill>
              <a:latin typeface="Times New Roman" panose="02020603050405020304" pitchFamily="18" charset="0"/>
              <a:ea typeface="华文新魏" panose="02010800040101010101" pitchFamily="2" charset="-122"/>
            </a:endParaRPr>
          </a:p>
        </p:txBody>
      </p:sp>
      <p:pic>
        <p:nvPicPr>
          <p:cNvPr id="9220" name="Picture 2" descr="0103"/>
          <p:cNvPicPr/>
          <p:nvPr/>
        </p:nvPicPr>
        <p:blipFill>
          <a:blip r:embed="rId2"/>
          <a:stretch>
            <a:fillRect/>
          </a:stretch>
        </p:blipFill>
        <p:spPr>
          <a:xfrm>
            <a:off x="136525" y="763588"/>
            <a:ext cx="3492500" cy="2808287"/>
          </a:xfrm>
          <a:prstGeom prst="rect">
            <a:avLst/>
          </a:prstGeom>
          <a:noFill/>
          <a:ln>
            <a:noFill/>
            <a:miter lim="800000"/>
          </a:ln>
        </p:spPr>
      </p:pic>
      <p:pic>
        <p:nvPicPr>
          <p:cNvPr id="9221" name="Picture 8" descr="12041118744"/>
          <p:cNvPicPr/>
          <p:nvPr/>
        </p:nvPicPr>
        <p:blipFill>
          <a:blip r:embed="rId3"/>
          <a:stretch>
            <a:fillRect/>
          </a:stretch>
        </p:blipFill>
        <p:spPr>
          <a:xfrm>
            <a:off x="4945063" y="681038"/>
            <a:ext cx="3924300" cy="2808287"/>
          </a:xfrm>
          <a:prstGeom prst="rect">
            <a:avLst/>
          </a:prstGeom>
          <a:noFill/>
          <a:ln>
            <a:noFill/>
            <a:miter lim="800000"/>
          </a:ln>
        </p:spPr>
      </p:pic>
      <p:sp>
        <p:nvSpPr>
          <p:cNvPr id="9222" name="右箭头 81926"/>
          <p:cNvSpPr/>
          <p:nvPr/>
        </p:nvSpPr>
        <p:spPr>
          <a:xfrm>
            <a:off x="3563938" y="2492375"/>
            <a:ext cx="1584325" cy="358775"/>
          </a:xfrm>
          <a:prstGeom prst="rightArrow">
            <a:avLst>
              <a:gd name="adj1" fmla="val 50000"/>
              <a:gd name="adj2" fmla="val 110337"/>
            </a:avLst>
          </a:prstGeom>
          <a:solidFill>
            <a:srgbClr val="FFCC00"/>
          </a:solidFill>
          <a:ln w="12700" cap="sq">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9223" name="矩形 81927"/>
          <p:cNvSpPr/>
          <p:nvPr/>
        </p:nvSpPr>
        <p:spPr>
          <a:xfrm>
            <a:off x="134938" y="82550"/>
            <a:ext cx="3816350" cy="519113"/>
          </a:xfrm>
          <a:prstGeom prst="rect">
            <a:avLst/>
          </a:prstGeom>
          <a:solidFill>
            <a:srgbClr val="FFFF99"/>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zh-CN" sz="2800" b="1">
                <a:solidFill>
                  <a:srgbClr val="FF0000"/>
                </a:solidFill>
              </a:rPr>
              <a:t>质量是物体的基本属性</a:t>
            </a:r>
            <a:endParaRPr lang="zh-CN" altLang="zh-CN" sz="2800" b="1">
              <a:solidFill>
                <a:srgbClr val="FF0000"/>
              </a:solidFill>
            </a:endParaRPr>
          </a:p>
        </p:txBody>
      </p:sp>
      <p:grpSp>
        <p:nvGrpSpPr>
          <p:cNvPr id="9224" name="Group 3"/>
          <p:cNvGrpSpPr/>
          <p:nvPr/>
        </p:nvGrpSpPr>
        <p:grpSpPr>
          <a:xfrm>
            <a:off x="687388" y="4795838"/>
            <a:ext cx="6811962" cy="1482725"/>
            <a:chOff x="158" y="346"/>
            <a:chExt cx="5307" cy="2178"/>
          </a:xfrm>
        </p:grpSpPr>
        <p:pic>
          <p:nvPicPr>
            <p:cNvPr id="9225" name="Picture 4" descr="生铁锅"/>
            <p:cNvPicPr/>
            <p:nvPr/>
          </p:nvPicPr>
          <p:blipFill>
            <a:blip r:embed="rId4">
              <a:lum bright="-6000"/>
            </a:blip>
            <a:stretch>
              <a:fillRect/>
            </a:stretch>
          </p:blipFill>
          <p:spPr>
            <a:xfrm>
              <a:off x="3237" y="346"/>
              <a:ext cx="2228" cy="2177"/>
            </a:xfrm>
            <a:prstGeom prst="rect">
              <a:avLst/>
            </a:prstGeom>
            <a:noFill/>
            <a:ln>
              <a:noFill/>
              <a:miter lim="800000"/>
            </a:ln>
          </p:spPr>
        </p:pic>
        <p:sp>
          <p:nvSpPr>
            <p:cNvPr id="9226" name="AutoShape 5"/>
            <p:cNvSpPr/>
            <p:nvPr/>
          </p:nvSpPr>
          <p:spPr>
            <a:xfrm>
              <a:off x="2517" y="1344"/>
              <a:ext cx="635" cy="306"/>
            </a:xfrm>
            <a:prstGeom prst="rightArrow">
              <a:avLst>
                <a:gd name="adj1" fmla="val 50000"/>
                <a:gd name="adj2" fmla="val 51850"/>
              </a:avLst>
            </a:prstGeom>
            <a:solidFill>
              <a:srgbClr val="FFFF99"/>
            </a:solidFill>
            <a:ln w="12700" cap="sq">
              <a:solidFill>
                <a:schemeClr val="tx1"/>
              </a:solid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zh-CN">
                <a:latin typeface="Arial"/>
              </a:endParaRPr>
            </a:p>
          </p:txBody>
        </p:sp>
        <p:pic>
          <p:nvPicPr>
            <p:cNvPr id="9227" name="Picture 6" descr="铁块"/>
            <p:cNvPicPr/>
            <p:nvPr/>
          </p:nvPicPr>
          <p:blipFill>
            <a:blip r:embed="rId5">
              <a:lum bright="6000"/>
            </a:blip>
            <a:stretch>
              <a:fillRect/>
            </a:stretch>
          </p:blipFill>
          <p:spPr>
            <a:xfrm>
              <a:off x="158" y="346"/>
              <a:ext cx="2290" cy="2178"/>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randombar(horizontal)">
                                      <p:cBhvr>
                                        <p:cTn id="7" dur="500" fill="hold"/>
                                        <p:tgtEl>
                                          <p:spTgt spid="922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8" fill="hold" nodeType="clickEffect">
                                  <p:stCondLst>
                                    <p:cond delay="0"/>
                                  </p:stCondLst>
                                  <p:childTnLst>
                                    <p:set>
                                      <p:cBhvr>
                                        <p:cTn id="11" dur="1" fill="hold">
                                          <p:stCondLst>
                                            <p:cond delay="0"/>
                                          </p:stCondLst>
                                        </p:cTn>
                                        <p:tgtEl>
                                          <p:spTgt spid="9222"/>
                                        </p:tgtEl>
                                        <p:attrNameLst>
                                          <p:attrName>style.visibility</p:attrName>
                                        </p:attrNameLst>
                                      </p:cBhvr>
                                      <p:to>
                                        <p:strVal val="visible"/>
                                      </p:to>
                                    </p:set>
                                    <p:anim calcmode="lin" valueType="num">
                                      <p:cBhvr>
                                        <p:cTn id="12" dur="500" fill="hold"/>
                                        <p:tgtEl>
                                          <p:spTgt spid="9222"/>
                                        </p:tgtEl>
                                        <p:attrNameLst>
                                          <p:attrName>ppt_x</p:attrName>
                                        </p:attrNameLst>
                                      </p:cBhvr>
                                      <p:tavLst>
                                        <p:tav tm="0">
                                          <p:val>
                                            <p:strVal val="0-#ppt_w/2"/>
                                          </p:val>
                                        </p:tav>
                                        <p:tav tm="100000">
                                          <p:val>
                                            <p:strVal val="#ppt_x"/>
                                          </p:val>
                                        </p:tav>
                                      </p:tavLst>
                                    </p:anim>
                                    <p:anim calcmode="lin" valueType="num">
                                      <p:cBhvr>
                                        <p:cTn id="13" dur="500" fill="hold"/>
                                        <p:tgtEl>
                                          <p:spTgt spid="9222"/>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14" presetClass="entr" presetSubtype="10" fill="hold" nodeType="clickEffect">
                                  <p:stCondLst>
                                    <p:cond delay="0"/>
                                  </p:stCondLst>
                                  <p:childTnLst>
                                    <p:set>
                                      <p:cBhvr>
                                        <p:cTn id="17" dur="1" fill="hold">
                                          <p:stCondLst>
                                            <p:cond delay="0"/>
                                          </p:stCondLst>
                                        </p:cTn>
                                        <p:tgtEl>
                                          <p:spTgt spid="9221"/>
                                        </p:tgtEl>
                                        <p:attrNameLst>
                                          <p:attrName>style.visibility</p:attrName>
                                        </p:attrNameLst>
                                      </p:cBhvr>
                                      <p:to>
                                        <p:strVal val="visible"/>
                                      </p:to>
                                    </p:set>
                                    <p:animEffect transition="in" filter="randombar(horizontal)">
                                      <p:cBhvr>
                                        <p:cTn id="18" dur="500" fill="hold"/>
                                        <p:tgtEl>
                                          <p:spTgt spid="922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9217"/>
                                        </p:tgtEl>
                                        <p:attrNameLst>
                                          <p:attrName>style.visibility</p:attrName>
                                        </p:attrNameLst>
                                      </p:cBhvr>
                                      <p:to>
                                        <p:strVal val="visible"/>
                                      </p:to>
                                    </p:set>
                                    <p:animEffect transition="in" filter="strips(downLeft)">
                                      <p:cBhvr>
                                        <p:cTn id="23" dur="500" fill="hold"/>
                                        <p:tgtEl>
                                          <p:spTgt spid="9217"/>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9" fill="hold" grpId="1" nodeType="clickEffect">
                                  <p:stCondLst>
                                    <p:cond delay="0"/>
                                  </p:stCondLst>
                                  <p:childTnLst>
                                    <p:set>
                                      <p:cBhvr>
                                        <p:cTn id="27" dur="1" fill="hold">
                                          <p:stCondLst>
                                            <p:cond delay="0"/>
                                          </p:stCondLst>
                                        </p:cTn>
                                        <p:tgtEl>
                                          <p:spTgt spid="9218"/>
                                        </p:tgtEl>
                                        <p:attrNameLst>
                                          <p:attrName>style.visibility</p:attrName>
                                        </p:attrNameLst>
                                      </p:cBhvr>
                                      <p:to>
                                        <p:strVal val="visible"/>
                                      </p:to>
                                    </p:set>
                                    <p:anim calcmode="lin" valueType="num">
                                      <p:cBhvr>
                                        <p:cTn id="28" dur="500" fill="hold"/>
                                        <p:tgtEl>
                                          <p:spTgt spid="9218"/>
                                        </p:tgtEl>
                                        <p:attrNameLst>
                                          <p:attrName>ppt_x</p:attrName>
                                        </p:attrNameLst>
                                      </p:cBhvr>
                                      <p:tavLst>
                                        <p:tav tm="0">
                                          <p:val>
                                            <p:strVal val="0-#ppt_w/2"/>
                                          </p:val>
                                        </p:tav>
                                        <p:tav tm="100000">
                                          <p:val>
                                            <p:strVal val="#ppt_x"/>
                                          </p:val>
                                        </p:tav>
                                      </p:tavLst>
                                    </p:anim>
                                    <p:anim calcmode="lin" valueType="num">
                                      <p:cBhvr>
                                        <p:cTn id="29" dur="500" fill="hold"/>
                                        <p:tgtEl>
                                          <p:spTgt spid="9218"/>
                                        </p:tgtEl>
                                        <p:attrNameLst>
                                          <p:attrName>ppt_y</p:attrName>
                                        </p:attrNameLst>
                                      </p:cBhvr>
                                      <p:tavLst>
                                        <p:tav tm="0">
                                          <p:val>
                                            <p:strVal val="0-#ppt_h/2"/>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3" fill="hold" grpId="2" nodeType="clickEffect">
                                  <p:stCondLst>
                                    <p:cond delay="0"/>
                                  </p:stCondLst>
                                  <p:childTnLst>
                                    <p:set>
                                      <p:cBhvr>
                                        <p:cTn id="33" dur="1" fill="hold">
                                          <p:stCondLst>
                                            <p:cond delay="0"/>
                                          </p:stCondLst>
                                        </p:cTn>
                                        <p:tgtEl>
                                          <p:spTgt spid="9219"/>
                                        </p:tgtEl>
                                        <p:attrNameLst>
                                          <p:attrName>style.visibility</p:attrName>
                                        </p:attrNameLst>
                                      </p:cBhvr>
                                      <p:to>
                                        <p:strVal val="visible"/>
                                      </p:to>
                                    </p:set>
                                    <p:anim calcmode="lin" valueType="num">
                                      <p:cBhvr>
                                        <p:cTn id="34" dur="500" fill="hold"/>
                                        <p:tgtEl>
                                          <p:spTgt spid="9219"/>
                                        </p:tgtEl>
                                        <p:attrNameLst>
                                          <p:attrName>ppt_x</p:attrName>
                                        </p:attrNameLst>
                                      </p:cBhvr>
                                      <p:tavLst>
                                        <p:tav tm="0">
                                          <p:val>
                                            <p:strVal val="1+#ppt_w/2"/>
                                          </p:val>
                                        </p:tav>
                                        <p:tav tm="100000">
                                          <p:val>
                                            <p:strVal val="#ppt_x"/>
                                          </p:val>
                                        </p:tav>
                                      </p:tavLst>
                                    </p:anim>
                                    <p:anim calcmode="lin" valueType="num">
                                      <p:cBhvr>
                                        <p:cTn id="35" dur="500" fill="hold"/>
                                        <p:tgtEl>
                                          <p:spTgt spid="9219"/>
                                        </p:tgtEl>
                                        <p:attrNameLst>
                                          <p:attrName>ppt_y</p:attrName>
                                        </p:attrNameLst>
                                      </p:cBhvr>
                                      <p:tavLst>
                                        <p:tav tm="0">
                                          <p:val>
                                            <p:strVal val="0-#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nodeType="clickEffect">
                                  <p:stCondLst>
                                    <p:cond delay="0"/>
                                  </p:stCondLst>
                                  <p:childTnLst>
                                    <p:set>
                                      <p:cBhvr>
                                        <p:cTn id="39" dur="1" fill="hold">
                                          <p:stCondLst>
                                            <p:cond delay="0"/>
                                          </p:stCondLst>
                                        </p:cTn>
                                        <p:tgtEl>
                                          <p:spTgt spid="9224"/>
                                        </p:tgtEl>
                                        <p:attrNameLst>
                                          <p:attrName>style.visibility</p:attrName>
                                        </p:attrNameLst>
                                      </p:cBhvr>
                                      <p:to>
                                        <p:strVal val="visible"/>
                                      </p:to>
                                    </p:set>
                                    <p:anim calcmode="lin" valueType="num">
                                      <p:cBhvr additive="base">
                                        <p:cTn id="40" dur="500" fill="hold"/>
                                        <p:tgtEl>
                                          <p:spTgt spid="9224"/>
                                        </p:tgtEl>
                                        <p:attrNameLst>
                                          <p:attrName>ppt_x</p:attrName>
                                        </p:attrNameLst>
                                      </p:cBhvr>
                                      <p:tavLst>
                                        <p:tav tm="0">
                                          <p:val>
                                            <p:strVal val="#ppt_x"/>
                                          </p:val>
                                        </p:tav>
                                        <p:tav tm="100000">
                                          <p:val>
                                            <p:strVal val="#ppt_x"/>
                                          </p:val>
                                        </p:tav>
                                      </p:tavLst>
                                    </p:anim>
                                    <p:anim calcmode="lin" valueType="num">
                                      <p:cBhvr additive="base">
                                        <p:cTn id="41"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0241" name="图片 9217" descr="冰块"/>
          <p:cNvPicPr>
            <a:picLocks noChangeAspect="1"/>
          </p:cNvPicPr>
          <p:nvPr/>
        </p:nvPicPr>
        <p:blipFill>
          <a:blip r:embed="rId2"/>
          <a:stretch>
            <a:fillRect/>
          </a:stretch>
        </p:blipFill>
        <p:spPr>
          <a:xfrm>
            <a:off x="1195388" y="544513"/>
            <a:ext cx="1508125" cy="2016125"/>
          </a:xfrm>
          <a:prstGeom prst="rect">
            <a:avLst/>
          </a:prstGeom>
          <a:noFill/>
          <a:ln>
            <a:noFill/>
            <a:miter lim="800000"/>
          </a:ln>
        </p:spPr>
      </p:pic>
      <p:sp>
        <p:nvSpPr>
          <p:cNvPr id="10242" name="文本框 9222"/>
          <p:cNvSpPr/>
          <p:nvPr/>
        </p:nvSpPr>
        <p:spPr>
          <a:xfrm>
            <a:off x="1501775" y="2647950"/>
            <a:ext cx="719138" cy="5794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FF0066"/>
                </a:solidFill>
              </a:rPr>
              <a:t>冰</a:t>
            </a:r>
            <a:endParaRPr lang="zh-CN" altLang="en-US" sz="3200" b="1">
              <a:solidFill>
                <a:srgbClr val="FF0066"/>
              </a:solidFill>
            </a:endParaRPr>
          </a:p>
        </p:txBody>
      </p:sp>
      <p:sp>
        <p:nvSpPr>
          <p:cNvPr id="10243" name="左箭头 9219">
            <a:hlinkClick action="ppaction://noaction"/>
          </p:cNvPr>
          <p:cNvSpPr/>
          <p:nvPr/>
        </p:nvSpPr>
        <p:spPr>
          <a:xfrm flipH="1">
            <a:off x="3579813" y="1162050"/>
            <a:ext cx="1152525" cy="431800"/>
          </a:xfrm>
          <a:prstGeom prst="leftArrow">
            <a:avLst>
              <a:gd name="adj1" fmla="val 50000"/>
              <a:gd name="adj2" fmla="val 66641"/>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pic>
        <p:nvPicPr>
          <p:cNvPr id="10244" name="图片 9218" descr="水"/>
          <p:cNvPicPr>
            <a:picLocks noChangeAspect="1"/>
          </p:cNvPicPr>
          <p:nvPr/>
        </p:nvPicPr>
        <p:blipFill>
          <a:blip r:embed="rId3"/>
          <a:stretch>
            <a:fillRect/>
          </a:stretch>
        </p:blipFill>
        <p:spPr>
          <a:xfrm>
            <a:off x="5653088" y="368300"/>
            <a:ext cx="1612900" cy="2016125"/>
          </a:xfrm>
          <a:prstGeom prst="rect">
            <a:avLst/>
          </a:prstGeom>
          <a:noFill/>
          <a:ln>
            <a:noFill/>
            <a:miter lim="800000"/>
          </a:ln>
        </p:spPr>
      </p:pic>
      <p:sp>
        <p:nvSpPr>
          <p:cNvPr id="10245" name="文本框 9223"/>
          <p:cNvSpPr/>
          <p:nvPr/>
        </p:nvSpPr>
        <p:spPr>
          <a:xfrm>
            <a:off x="6100763" y="2384425"/>
            <a:ext cx="719137" cy="5794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FF0066"/>
                </a:solidFill>
              </a:rPr>
              <a:t>水</a:t>
            </a:r>
            <a:endParaRPr lang="zh-CN" altLang="en-US" sz="3200" b="1">
              <a:solidFill>
                <a:srgbClr val="FF0066"/>
              </a:solidFill>
            </a:endParaRPr>
          </a:p>
        </p:txBody>
      </p:sp>
      <p:sp>
        <p:nvSpPr>
          <p:cNvPr id="10246" name="文本框 9221"/>
          <p:cNvSpPr/>
          <p:nvPr/>
        </p:nvSpPr>
        <p:spPr>
          <a:xfrm>
            <a:off x="554038" y="3552825"/>
            <a:ext cx="7775575" cy="608013"/>
          </a:xfrm>
          <a:prstGeom prst="rect">
            <a:avLst/>
          </a:prstGeom>
          <a:noFill/>
          <a:ln w="28575">
            <a:solidFill>
              <a:schemeClr val="tx1"/>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0000FF"/>
                </a:solidFill>
              </a:rPr>
              <a:t>结论：物体的         变了，质量         变化。</a:t>
            </a:r>
            <a:endParaRPr lang="zh-CN" altLang="en-US" sz="3200" b="1">
              <a:solidFill>
                <a:srgbClr val="0000FF"/>
              </a:solidFill>
            </a:endParaRPr>
          </a:p>
        </p:txBody>
      </p:sp>
      <p:sp>
        <p:nvSpPr>
          <p:cNvPr id="10247" name="文本框 9225"/>
          <p:cNvSpPr/>
          <p:nvPr/>
        </p:nvSpPr>
        <p:spPr>
          <a:xfrm>
            <a:off x="2919413" y="3521075"/>
            <a:ext cx="1368425"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b="1" i="1">
                <a:solidFill>
                  <a:srgbClr val="CC0000"/>
                </a:solidFill>
                <a:ea typeface="黑体" pitchFamily="2" charset="-122"/>
              </a:rPr>
              <a:t>状态 </a:t>
            </a:r>
            <a:endParaRPr lang="zh-CN" altLang="en-US" sz="3600" b="1" i="1">
              <a:solidFill>
                <a:srgbClr val="CC0000"/>
              </a:solidFill>
              <a:ea typeface="黑体" panose="02010609060101010101" pitchFamily="2" charset="-122"/>
            </a:endParaRPr>
          </a:p>
        </p:txBody>
      </p:sp>
      <p:sp>
        <p:nvSpPr>
          <p:cNvPr id="10248" name="矩形 9227"/>
          <p:cNvSpPr/>
          <p:nvPr/>
        </p:nvSpPr>
        <p:spPr>
          <a:xfrm>
            <a:off x="6100763" y="3521075"/>
            <a:ext cx="1368425" cy="5794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i="1">
                <a:solidFill>
                  <a:srgbClr val="CC0000"/>
                </a:solidFill>
                <a:ea typeface="黑体" pitchFamily="2" charset="-122"/>
              </a:rPr>
              <a:t>没有</a:t>
            </a:r>
            <a:endParaRPr lang="zh-CN" altLang="en-US" sz="3200" b="1" i="1">
              <a:solidFill>
                <a:srgbClr val="CC0000"/>
              </a:solidFill>
              <a:ea typeface="黑体" panose="02010609060101010101" pitchFamily="2" charset="-122"/>
            </a:endParaRPr>
          </a:p>
        </p:txBody>
      </p:sp>
      <p:pic>
        <p:nvPicPr>
          <p:cNvPr id="10249" name="图片 1" descr="9464cfe0-a2d2-42f4-8756-9d8c2336aef5.jpg"/>
          <p:cNvPicPr>
            <a:picLocks noChangeAspect="1"/>
          </p:cNvPicPr>
          <p:nvPr/>
        </p:nvPicPr>
        <p:blipFill>
          <a:blip r:embed="rId4">
            <a:lum contrast="20000"/>
          </a:blip>
          <a:stretch>
            <a:fillRect/>
          </a:stretch>
        </p:blipFill>
        <p:spPr>
          <a:xfrm>
            <a:off x="2582863" y="4260850"/>
            <a:ext cx="3148012" cy="24653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241"/>
                                        </p:tgtEl>
                                        <p:attrNameLst>
                                          <p:attrName>style.visibility</p:attrName>
                                        </p:attrNameLst>
                                      </p:cBhvr>
                                      <p:to>
                                        <p:strVal val="visible"/>
                                      </p:to>
                                    </p:set>
                                    <p:animEffect transition="in" filter="blinds(horizontal)">
                                      <p:cBhvr>
                                        <p:cTn id="7" dur="500" fill="hold"/>
                                        <p:tgtEl>
                                          <p:spTgt spid="1024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2"/>
                                        </p:tgtEl>
                                        <p:attrNameLst>
                                          <p:attrName>style.visibility</p:attrName>
                                        </p:attrNameLst>
                                      </p:cBhvr>
                                      <p:to>
                                        <p:strVal val="visible"/>
                                      </p:to>
                                    </p:set>
                                    <p:anim calcmode="lin" valueType="num">
                                      <p:cBhvr>
                                        <p:cTn id="12" dur="500" fill="hold"/>
                                        <p:tgtEl>
                                          <p:spTgt spid="10242"/>
                                        </p:tgtEl>
                                        <p:attrNameLst>
                                          <p:attrName>ppt_x</p:attrName>
                                        </p:attrNameLst>
                                      </p:cBhvr>
                                      <p:tavLst>
                                        <p:tav tm="0">
                                          <p:val>
                                            <p:strVal val="#ppt_x"/>
                                          </p:val>
                                        </p:tav>
                                        <p:tav tm="100000">
                                          <p:val>
                                            <p:strVal val="#ppt_x"/>
                                          </p:val>
                                        </p:tav>
                                      </p:tavLst>
                                    </p:anim>
                                    <p:anim calcmode="lin" valueType="num">
                                      <p:cBhvr>
                                        <p:cTn id="13" dur="500" fill="hold"/>
                                        <p:tgtEl>
                                          <p:spTgt spid="1024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43"/>
                                        </p:tgtEl>
                                        <p:attrNameLst>
                                          <p:attrName>style.visibility</p:attrName>
                                        </p:attrNameLst>
                                      </p:cBhvr>
                                      <p:to>
                                        <p:strVal val="visible"/>
                                      </p:to>
                                    </p:set>
                                    <p:anim calcmode="lin" valueType="num">
                                      <p:cBhvr>
                                        <p:cTn id="18" dur="500" fill="hold"/>
                                        <p:tgtEl>
                                          <p:spTgt spid="10243"/>
                                        </p:tgtEl>
                                        <p:attrNameLst>
                                          <p:attrName>ppt_x</p:attrName>
                                        </p:attrNameLst>
                                      </p:cBhvr>
                                      <p:tavLst>
                                        <p:tav tm="0">
                                          <p:val>
                                            <p:strVal val="#ppt_x"/>
                                          </p:val>
                                        </p:tav>
                                        <p:tav tm="100000">
                                          <p:val>
                                            <p:strVal val="#ppt_x"/>
                                          </p:val>
                                        </p:tav>
                                      </p:tavLst>
                                    </p:anim>
                                    <p:anim calcmode="lin" valueType="num">
                                      <p:cBhvr>
                                        <p:cTn id="19"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0244"/>
                                        </p:tgtEl>
                                        <p:attrNameLst>
                                          <p:attrName>style.visibility</p:attrName>
                                        </p:attrNameLst>
                                      </p:cBhvr>
                                      <p:to>
                                        <p:strVal val="visible"/>
                                      </p:to>
                                    </p:set>
                                    <p:animEffect transition="in" filter="blinds(horizontal)">
                                      <p:cBhvr>
                                        <p:cTn id="24" dur="500" fill="hold"/>
                                        <p:tgtEl>
                                          <p:spTgt spid="1024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245"/>
                                        </p:tgtEl>
                                        <p:attrNameLst>
                                          <p:attrName>style.visibility</p:attrName>
                                        </p:attrNameLst>
                                      </p:cBhvr>
                                      <p:to>
                                        <p:strVal val="visible"/>
                                      </p:to>
                                    </p:set>
                                    <p:anim calcmode="lin" valueType="num">
                                      <p:cBhvr>
                                        <p:cTn id="29" dur="500" fill="hold"/>
                                        <p:tgtEl>
                                          <p:spTgt spid="10245"/>
                                        </p:tgtEl>
                                        <p:attrNameLst>
                                          <p:attrName>ppt_x</p:attrName>
                                        </p:attrNameLst>
                                      </p:cBhvr>
                                      <p:tavLst>
                                        <p:tav tm="0">
                                          <p:val>
                                            <p:strVal val="#ppt_x"/>
                                          </p:val>
                                        </p:tav>
                                        <p:tav tm="100000">
                                          <p:val>
                                            <p:strVal val="#ppt_x"/>
                                          </p:val>
                                        </p:tav>
                                      </p:tavLst>
                                    </p:anim>
                                    <p:anim calcmode="lin" valueType="num">
                                      <p:cBhvr>
                                        <p:cTn id="30"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0246"/>
                                        </p:tgtEl>
                                        <p:attrNameLst>
                                          <p:attrName>style.visibility</p:attrName>
                                        </p:attrNameLst>
                                      </p:cBhvr>
                                      <p:to>
                                        <p:strVal val="visible"/>
                                      </p:to>
                                    </p:set>
                                    <p:animEffect transition="in" filter="blinds(horizontal)">
                                      <p:cBhvr>
                                        <p:cTn id="35" dur="500" fill="hold"/>
                                        <p:tgtEl>
                                          <p:spTgt spid="10246"/>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247"/>
                                        </p:tgtEl>
                                        <p:attrNameLst>
                                          <p:attrName>style.visibility</p:attrName>
                                        </p:attrNameLst>
                                      </p:cBhvr>
                                      <p:to>
                                        <p:strVal val="visible"/>
                                      </p:to>
                                    </p:set>
                                    <p:anim calcmode="lin" valueType="num">
                                      <p:cBhvr>
                                        <p:cTn id="40" dur="500" fill="hold"/>
                                        <p:tgtEl>
                                          <p:spTgt spid="10247"/>
                                        </p:tgtEl>
                                        <p:attrNameLst>
                                          <p:attrName>ppt_x</p:attrName>
                                        </p:attrNameLst>
                                      </p:cBhvr>
                                      <p:tavLst>
                                        <p:tav tm="0">
                                          <p:val>
                                            <p:strVal val="#ppt_x"/>
                                          </p:val>
                                        </p:tav>
                                        <p:tav tm="100000">
                                          <p:val>
                                            <p:strVal val="#ppt_x"/>
                                          </p:val>
                                        </p:tav>
                                      </p:tavLst>
                                    </p:anim>
                                    <p:anim calcmode="lin" valueType="num">
                                      <p:cBhvr>
                                        <p:cTn id="41"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0248"/>
                                        </p:tgtEl>
                                        <p:attrNameLst>
                                          <p:attrName>style.visibility</p:attrName>
                                        </p:attrNameLst>
                                      </p:cBhvr>
                                      <p:to>
                                        <p:strVal val="visible"/>
                                      </p:to>
                                    </p:set>
                                    <p:anim calcmode="lin" valueType="num">
                                      <p:cBhvr>
                                        <p:cTn id="46" dur="500" fill="hold"/>
                                        <p:tgtEl>
                                          <p:spTgt spid="10248"/>
                                        </p:tgtEl>
                                        <p:attrNameLst>
                                          <p:attrName>ppt_x</p:attrName>
                                        </p:attrNameLst>
                                      </p:cBhvr>
                                      <p:tavLst>
                                        <p:tav tm="0">
                                          <p:val>
                                            <p:strVal val="#ppt_x"/>
                                          </p:val>
                                        </p:tav>
                                        <p:tav tm="100000">
                                          <p:val>
                                            <p:strVal val="#ppt_x"/>
                                          </p:val>
                                        </p:tav>
                                      </p:tavLst>
                                    </p:anim>
                                    <p:anim calcmode="lin" valueType="num">
                                      <p:cBhvr>
                                        <p:cTn id="47"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afterGroup">
                            <p:stCondLst>
                              <p:cond delay="0"/>
                            </p:stCondLst>
                            <p:childTnLst>
                              <p:par>
                                <p:cTn id="50" presetID="2" presetClass="entr" presetSubtype="4" fill="hold" nodeType="clickEffect">
                                  <p:stCondLst>
                                    <p:cond delay="0"/>
                                  </p:stCondLst>
                                  <p:childTnLst>
                                    <p:set>
                                      <p:cBhvr>
                                        <p:cTn id="51" dur="1" fill="hold">
                                          <p:stCondLst>
                                            <p:cond delay="0"/>
                                          </p:stCondLst>
                                        </p:cTn>
                                        <p:tgtEl>
                                          <p:spTgt spid="10249"/>
                                        </p:tgtEl>
                                        <p:attrNameLst>
                                          <p:attrName>style.visibility</p:attrName>
                                        </p:attrNameLst>
                                      </p:cBhvr>
                                      <p:to>
                                        <p:strVal val="visible"/>
                                      </p:to>
                                    </p:set>
                                    <p:anim calcmode="lin" valueType="num">
                                      <p:cBhvr>
                                        <p:cTn id="52" dur="500" fill="hold"/>
                                        <p:tgtEl>
                                          <p:spTgt spid="10249"/>
                                        </p:tgtEl>
                                        <p:attrNameLst>
                                          <p:attrName>ppt_x</p:attrName>
                                        </p:attrNameLst>
                                      </p:cBhvr>
                                      <p:tavLst>
                                        <p:tav tm="0">
                                          <p:val>
                                            <p:strVal val="#ppt_x"/>
                                          </p:val>
                                        </p:tav>
                                        <p:tav tm="100000">
                                          <p:val>
                                            <p:strVal val="#ppt_x"/>
                                          </p:val>
                                        </p:tav>
                                      </p:tavLst>
                                    </p:anim>
                                    <p:anim calcmode="lin" valueType="num">
                                      <p:cBhvr>
                                        <p:cTn id="53" dur="500" fill="hold"/>
                                        <p:tgtEl>
                                          <p:spTgt spid="10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p:bldP spid="10245" grpId="0"/>
      <p:bldP spid="10246" grpId="0"/>
      <p:bldP spid="10247" grpId="0"/>
      <p:bldP spid="1024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1265" name="组合 8"/>
          <p:cNvGrpSpPr/>
          <p:nvPr/>
        </p:nvGrpSpPr>
        <p:grpSpPr>
          <a:xfrm>
            <a:off x="249238" y="355600"/>
            <a:ext cx="3230562" cy="2017713"/>
            <a:chOff x="607369" y="3187026"/>
            <a:chExt cx="3108293" cy="2439477"/>
          </a:xfrm>
        </p:grpSpPr>
        <p:pic>
          <p:nvPicPr>
            <p:cNvPr id="11266" name="图片 3" descr="吃饭未标题-1.png"/>
            <p:cNvPicPr>
              <a:picLocks noChangeAspect="1"/>
            </p:cNvPicPr>
            <p:nvPr/>
          </p:nvPicPr>
          <p:blipFill>
            <a:blip r:embed="rId2"/>
            <a:srcRect t="9560" b="19225"/>
            <a:stretch>
              <a:fillRect/>
            </a:stretch>
          </p:blipFill>
          <p:spPr>
            <a:xfrm>
              <a:off x="607369" y="3187026"/>
              <a:ext cx="3108293" cy="1733317"/>
            </a:xfrm>
            <a:prstGeom prst="rect">
              <a:avLst/>
            </a:prstGeom>
            <a:noFill/>
            <a:ln>
              <a:noFill/>
              <a:miter lim="800000"/>
            </a:ln>
          </p:spPr>
        </p:pic>
        <p:sp>
          <p:nvSpPr>
            <p:cNvPr id="11267" name="矩形 6"/>
            <p:cNvSpPr/>
            <p:nvPr/>
          </p:nvSpPr>
          <p:spPr>
            <a:xfrm>
              <a:off x="1656441" y="4920735"/>
              <a:ext cx="1008609" cy="70576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buFont typeface="Arial" pitchFamily="34" charset="0"/>
              </a:pPr>
              <a:r>
                <a:rPr lang="zh-CN" altLang="en-US" sz="3200" b="1">
                  <a:solidFill>
                    <a:schemeClr val="tx2"/>
                  </a:solidFill>
                  <a:latin typeface="楷体" pitchFamily="49" charset="-122"/>
                  <a:ea typeface="楷体" pitchFamily="49" charset="-122"/>
                </a:rPr>
                <a:t>山东</a:t>
              </a:r>
              <a:endParaRPr lang="zh-CN" altLang="en-US" sz="3200" b="1">
                <a:solidFill>
                  <a:schemeClr val="tx2"/>
                </a:solidFill>
                <a:latin typeface="楷体" pitchFamily="49" charset="-122"/>
                <a:ea typeface="楷体" pitchFamily="49" charset="-122"/>
              </a:endParaRPr>
            </a:p>
          </p:txBody>
        </p:sp>
      </p:grpSp>
      <p:sp>
        <p:nvSpPr>
          <p:cNvPr id="11268" name="右箭头 4"/>
          <p:cNvSpPr/>
          <p:nvPr/>
        </p:nvSpPr>
        <p:spPr>
          <a:xfrm>
            <a:off x="3875088" y="1019175"/>
            <a:ext cx="1146175" cy="319088"/>
          </a:xfrm>
          <a:prstGeom prst="rightArrow">
            <a:avLst>
              <a:gd name="adj1" fmla="val 50000"/>
              <a:gd name="adj2" fmla="val 49989"/>
            </a:avLst>
          </a:prstGeom>
          <a:solidFill>
            <a:srgbClr val="FF0000"/>
          </a:solidFill>
          <a:ln w="12700">
            <a:solidFill>
              <a:srgbClr val="89A4A7"/>
            </a:solid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lgn="ctr">
              <a:spcBef>
                <a:spcPct val="50000"/>
              </a:spcBef>
            </a:pPr>
            <a:endParaRPr lang="zh-CN" altLang="en-US" sz="1800">
              <a:solidFill>
                <a:srgbClr val="FFFFFF"/>
              </a:solidFill>
            </a:endParaRPr>
          </a:p>
        </p:txBody>
      </p:sp>
      <p:grpSp>
        <p:nvGrpSpPr>
          <p:cNvPr id="11269" name="组合 9"/>
          <p:cNvGrpSpPr/>
          <p:nvPr/>
        </p:nvGrpSpPr>
        <p:grpSpPr>
          <a:xfrm>
            <a:off x="5114925" y="355600"/>
            <a:ext cx="3338513" cy="1809750"/>
            <a:chOff x="5201140" y="3179769"/>
            <a:chExt cx="3108293" cy="2537991"/>
          </a:xfrm>
        </p:grpSpPr>
        <p:pic>
          <p:nvPicPr>
            <p:cNvPr id="11270" name="图片 5" descr="吃饭未标题-1.png"/>
            <p:cNvPicPr>
              <a:picLocks noChangeAspect="1"/>
            </p:cNvPicPr>
            <p:nvPr/>
          </p:nvPicPr>
          <p:blipFill>
            <a:blip r:embed="rId2"/>
            <a:srcRect t="9560" b="19225"/>
            <a:stretch>
              <a:fillRect/>
            </a:stretch>
          </p:blipFill>
          <p:spPr>
            <a:xfrm>
              <a:off x="5201140" y="3179769"/>
              <a:ext cx="3108293" cy="1733317"/>
            </a:xfrm>
            <a:prstGeom prst="rect">
              <a:avLst/>
            </a:prstGeom>
            <a:noFill/>
            <a:ln>
              <a:noFill/>
              <a:miter lim="800000"/>
            </a:ln>
          </p:spPr>
        </p:pic>
        <p:sp>
          <p:nvSpPr>
            <p:cNvPr id="11271" name="矩形 7"/>
            <p:cNvSpPr/>
            <p:nvPr/>
          </p:nvSpPr>
          <p:spPr>
            <a:xfrm>
              <a:off x="6206664" y="4898964"/>
              <a:ext cx="999480" cy="818796"/>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buFont typeface="Arial" pitchFamily="34" charset="0"/>
              </a:pPr>
              <a:r>
                <a:rPr lang="zh-CN" altLang="en-US" sz="3200" b="1">
                  <a:solidFill>
                    <a:schemeClr val="tx2"/>
                  </a:solidFill>
                  <a:latin typeface="楷体" pitchFamily="49" charset="-122"/>
                  <a:ea typeface="楷体" pitchFamily="49" charset="-122"/>
                </a:rPr>
                <a:t>湖北</a:t>
              </a:r>
              <a:endParaRPr lang="zh-CN" altLang="en-US" sz="3200" b="1">
                <a:solidFill>
                  <a:schemeClr val="tx2"/>
                </a:solidFill>
                <a:latin typeface="楷体" pitchFamily="49" charset="-122"/>
                <a:ea typeface="楷体" pitchFamily="49" charset="-122"/>
              </a:endParaRPr>
            </a:p>
          </p:txBody>
        </p:sp>
      </p:grpSp>
      <p:pic>
        <p:nvPicPr>
          <p:cNvPr id="11272" name="图片 11269" descr="太空行走"/>
          <p:cNvPicPr>
            <a:picLocks noChangeAspect="1"/>
          </p:cNvPicPr>
          <p:nvPr/>
        </p:nvPicPr>
        <p:blipFill>
          <a:blip r:embed="rId3"/>
          <a:stretch>
            <a:fillRect/>
          </a:stretch>
        </p:blipFill>
        <p:spPr>
          <a:xfrm>
            <a:off x="392113" y="2297113"/>
            <a:ext cx="2592387" cy="2908300"/>
          </a:xfrm>
          <a:prstGeom prst="rect">
            <a:avLst/>
          </a:prstGeom>
          <a:noFill/>
          <a:ln w="38100">
            <a:solidFill>
              <a:schemeClr val="bg1"/>
            </a:solidFill>
            <a:miter lim="800000"/>
          </a:ln>
          <a:effectLst>
            <a:outerShdw dist="107763" dir="2700000" algn="ctr">
              <a:srgbClr val="808080">
                <a:alpha val="50000"/>
              </a:srgbClr>
            </a:outerShdw>
          </a:effectLst>
        </p:spPr>
      </p:pic>
      <p:sp>
        <p:nvSpPr>
          <p:cNvPr id="11273" name="右箭头 1"/>
          <p:cNvSpPr/>
          <p:nvPr/>
        </p:nvSpPr>
        <p:spPr>
          <a:xfrm>
            <a:off x="3148013" y="3268663"/>
            <a:ext cx="1146175" cy="319087"/>
          </a:xfrm>
          <a:prstGeom prst="rightArrow">
            <a:avLst>
              <a:gd name="adj1" fmla="val 50000"/>
              <a:gd name="adj2" fmla="val 49989"/>
            </a:avLst>
          </a:prstGeom>
          <a:solidFill>
            <a:srgbClr val="FF0000"/>
          </a:solidFill>
          <a:ln w="12700">
            <a:solidFill>
              <a:srgbClr val="89A4A7"/>
            </a:solid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lgn="ctr">
              <a:spcBef>
                <a:spcPct val="50000"/>
              </a:spcBef>
            </a:pPr>
            <a:endParaRPr lang="zh-CN" altLang="en-US" sz="1800">
              <a:solidFill>
                <a:srgbClr val="FFFFFF"/>
              </a:solidFill>
            </a:endParaRPr>
          </a:p>
        </p:txBody>
      </p:sp>
      <p:pic>
        <p:nvPicPr>
          <p:cNvPr id="11274" name="图片 3" descr="timg"/>
          <p:cNvPicPr>
            <a:picLocks noChangeAspect="1"/>
          </p:cNvPicPr>
          <p:nvPr/>
        </p:nvPicPr>
        <p:blipFill>
          <a:blip r:embed="rId4"/>
          <a:stretch>
            <a:fillRect/>
          </a:stretch>
        </p:blipFill>
        <p:spPr>
          <a:xfrm>
            <a:off x="4708525" y="2519363"/>
            <a:ext cx="3397250" cy="2762250"/>
          </a:xfrm>
          <a:prstGeom prst="rect">
            <a:avLst/>
          </a:prstGeom>
          <a:noFill/>
          <a:ln>
            <a:noFill/>
            <a:miter lim="800000"/>
          </a:ln>
        </p:spPr>
      </p:pic>
      <p:sp>
        <p:nvSpPr>
          <p:cNvPr id="11275" name="文本框 5"/>
          <p:cNvSpPr/>
          <p:nvPr/>
        </p:nvSpPr>
        <p:spPr>
          <a:xfrm>
            <a:off x="249238" y="5721350"/>
            <a:ext cx="8497887" cy="608013"/>
          </a:xfrm>
          <a:prstGeom prst="rect">
            <a:avLst/>
          </a:prstGeom>
          <a:noFill/>
          <a:ln w="28575">
            <a:solidFill>
              <a:schemeClr val="tx1"/>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0000FF"/>
                </a:solidFill>
              </a:rPr>
              <a:t>结论：物体的          变了，质量         变化。</a:t>
            </a:r>
            <a:endParaRPr lang="zh-CN" altLang="en-US" sz="3200" b="1">
              <a:solidFill>
                <a:srgbClr val="0000FF"/>
              </a:solidFill>
            </a:endParaRPr>
          </a:p>
        </p:txBody>
      </p:sp>
      <p:sp>
        <p:nvSpPr>
          <p:cNvPr id="11276" name="矩形 11270"/>
          <p:cNvSpPr/>
          <p:nvPr/>
        </p:nvSpPr>
        <p:spPr>
          <a:xfrm>
            <a:off x="2857500" y="5205413"/>
            <a:ext cx="1103313" cy="119856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i="1">
                <a:solidFill>
                  <a:srgbClr val="CC0000"/>
                </a:solidFill>
                <a:ea typeface="黑体" pitchFamily="2" charset="-122"/>
              </a:rPr>
              <a:t>空间</a:t>
            </a:r>
            <a:endParaRPr lang="zh-CN" altLang="en-US" sz="3600" b="1" i="1">
              <a:solidFill>
                <a:srgbClr val="CC0000"/>
              </a:solidFill>
              <a:ea typeface="黑体" pitchFamily="2" charset="-122"/>
            </a:endParaRPr>
          </a:p>
          <a:p>
            <a:pPr lvl="0"/>
            <a:r>
              <a:rPr lang="zh-CN" altLang="en-US" sz="3600" b="1" i="1">
                <a:solidFill>
                  <a:srgbClr val="CC0000"/>
                </a:solidFill>
                <a:ea typeface="黑体" pitchFamily="2" charset="-122"/>
              </a:rPr>
              <a:t>位置</a:t>
            </a:r>
            <a:endParaRPr lang="zh-CN" altLang="en-US" sz="3600" b="1" i="1">
              <a:solidFill>
                <a:srgbClr val="CC0000"/>
              </a:solidFill>
              <a:ea typeface="黑体" panose="02010609060101010101" pitchFamily="2" charset="-122"/>
            </a:endParaRPr>
          </a:p>
        </p:txBody>
      </p:sp>
      <p:sp>
        <p:nvSpPr>
          <p:cNvPr id="11277" name="矩形 11271"/>
          <p:cNvSpPr/>
          <p:nvPr/>
        </p:nvSpPr>
        <p:spPr>
          <a:xfrm>
            <a:off x="5975350" y="5561013"/>
            <a:ext cx="1512888"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i="1">
                <a:solidFill>
                  <a:srgbClr val="CC0000"/>
                </a:solidFill>
                <a:ea typeface="黑体" pitchFamily="2" charset="-122"/>
              </a:rPr>
              <a:t>没有</a:t>
            </a:r>
            <a:endParaRPr lang="zh-CN" altLang="en-US" sz="3600" b="1" i="1">
              <a:solidFill>
                <a:srgbClr val="CC0000"/>
              </a:solidFill>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265"/>
                                        </p:tgtEl>
                                        <p:attrNameLst>
                                          <p:attrName>style.visibility</p:attrName>
                                        </p:attrNameLst>
                                      </p:cBhvr>
                                      <p:to>
                                        <p:strVal val="visible"/>
                                      </p:to>
                                    </p:set>
                                    <p:animEffect transition="in" filter="blinds(horizontal)">
                                      <p:cBhvr>
                                        <p:cTn id="7" dur="500" fill="hold"/>
                                        <p:tgtEl>
                                          <p:spTgt spid="1126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268"/>
                                        </p:tgtEl>
                                        <p:attrNameLst>
                                          <p:attrName>style.visibility</p:attrName>
                                        </p:attrNameLst>
                                      </p:cBhvr>
                                      <p:to>
                                        <p:strVal val="visible"/>
                                      </p:to>
                                    </p:set>
                                    <p:anim calcmode="lin" valueType="num">
                                      <p:cBhvr>
                                        <p:cTn id="12" dur="500" fill="hold"/>
                                        <p:tgtEl>
                                          <p:spTgt spid="11268"/>
                                        </p:tgtEl>
                                        <p:attrNameLst>
                                          <p:attrName>ppt_x</p:attrName>
                                        </p:attrNameLst>
                                      </p:cBhvr>
                                      <p:tavLst>
                                        <p:tav tm="0">
                                          <p:val>
                                            <p:strVal val="#ppt_x"/>
                                          </p:val>
                                        </p:tav>
                                        <p:tav tm="100000">
                                          <p:val>
                                            <p:strVal val="#ppt_x"/>
                                          </p:val>
                                        </p:tav>
                                      </p:tavLst>
                                    </p:anim>
                                    <p:anim calcmode="lin" valueType="num">
                                      <p:cBhvr>
                                        <p:cTn id="13"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1269"/>
                                        </p:tgtEl>
                                        <p:attrNameLst>
                                          <p:attrName>style.visibility</p:attrName>
                                        </p:attrNameLst>
                                      </p:cBhvr>
                                      <p:to>
                                        <p:strVal val="visible"/>
                                      </p:to>
                                    </p:set>
                                    <p:animEffect transition="in" filter="blinds(horizontal)">
                                      <p:cBhvr>
                                        <p:cTn id="18" dur="500" fill="hold"/>
                                        <p:tgtEl>
                                          <p:spTgt spid="11269"/>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8" presetClass="entr" presetSubtype="12" fill="hold" nodeType="clickEffect">
                                  <p:stCondLst>
                                    <p:cond delay="0"/>
                                  </p:stCondLst>
                                  <p:childTnLst>
                                    <p:set>
                                      <p:cBhvr>
                                        <p:cTn id="22" dur="1" fill="hold">
                                          <p:stCondLst>
                                            <p:cond delay="0"/>
                                          </p:stCondLst>
                                        </p:cTn>
                                        <p:tgtEl>
                                          <p:spTgt spid="11272"/>
                                        </p:tgtEl>
                                        <p:attrNameLst>
                                          <p:attrName>style.visibility</p:attrName>
                                        </p:attrNameLst>
                                      </p:cBhvr>
                                      <p:to>
                                        <p:strVal val="visible"/>
                                      </p:to>
                                    </p:set>
                                    <p:animEffect transition="in" filter="strips(downLeft)">
                                      <p:cBhvr>
                                        <p:cTn id="23" dur="500" fill="hold"/>
                                        <p:tgtEl>
                                          <p:spTgt spid="1127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1273"/>
                                        </p:tgtEl>
                                        <p:attrNameLst>
                                          <p:attrName>style.visibility</p:attrName>
                                        </p:attrNameLst>
                                      </p:cBhvr>
                                      <p:to>
                                        <p:strVal val="visible"/>
                                      </p:to>
                                    </p:set>
                                    <p:anim calcmode="lin" valueType="num">
                                      <p:cBhvr>
                                        <p:cTn id="28" dur="500" fill="hold"/>
                                        <p:tgtEl>
                                          <p:spTgt spid="11273"/>
                                        </p:tgtEl>
                                        <p:attrNameLst>
                                          <p:attrName>ppt_x</p:attrName>
                                        </p:attrNameLst>
                                      </p:cBhvr>
                                      <p:tavLst>
                                        <p:tav tm="0">
                                          <p:val>
                                            <p:strVal val="#ppt_x"/>
                                          </p:val>
                                        </p:tav>
                                        <p:tav tm="100000">
                                          <p:val>
                                            <p:strVal val="#ppt_x"/>
                                          </p:val>
                                        </p:tav>
                                      </p:tavLst>
                                    </p:anim>
                                    <p:anim calcmode="lin" valueType="num">
                                      <p:cBhvr>
                                        <p:cTn id="29" dur="500" fill="hold"/>
                                        <p:tgtEl>
                                          <p:spTgt spid="11273"/>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1274"/>
                                        </p:tgtEl>
                                        <p:attrNameLst>
                                          <p:attrName>style.visibility</p:attrName>
                                        </p:attrNameLst>
                                      </p:cBhvr>
                                      <p:to>
                                        <p:strVal val="visible"/>
                                      </p:to>
                                    </p:set>
                                    <p:animEffect transition="in" filter="blinds(horizontal)">
                                      <p:cBhvr>
                                        <p:cTn id="34" dur="500" fill="hold"/>
                                        <p:tgtEl>
                                          <p:spTgt spid="11274"/>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1275"/>
                                        </p:tgtEl>
                                        <p:attrNameLst>
                                          <p:attrName>style.visibility</p:attrName>
                                        </p:attrNameLst>
                                      </p:cBhvr>
                                      <p:to>
                                        <p:strVal val="visible"/>
                                      </p:to>
                                    </p:set>
                                    <p:anim calcmode="lin" valueType="num">
                                      <p:cBhvr>
                                        <p:cTn id="39" dur="500" fill="hold"/>
                                        <p:tgtEl>
                                          <p:spTgt spid="11275"/>
                                        </p:tgtEl>
                                        <p:attrNameLst>
                                          <p:attrName>ppt_x</p:attrName>
                                        </p:attrNameLst>
                                      </p:cBhvr>
                                      <p:tavLst>
                                        <p:tav tm="0">
                                          <p:val>
                                            <p:strVal val="#ppt_x"/>
                                          </p:val>
                                        </p:tav>
                                        <p:tav tm="100000">
                                          <p:val>
                                            <p:strVal val="#ppt_x"/>
                                          </p:val>
                                        </p:tav>
                                      </p:tavLst>
                                    </p:anim>
                                    <p:anim calcmode="lin" valueType="num">
                                      <p:cBhvr>
                                        <p:cTn id="40" dur="500" fill="hold"/>
                                        <p:tgtEl>
                                          <p:spTgt spid="11275"/>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276"/>
                                        </p:tgtEl>
                                        <p:attrNameLst>
                                          <p:attrName>style.visibility</p:attrName>
                                        </p:attrNameLst>
                                      </p:cBhvr>
                                      <p:to>
                                        <p:strVal val="visible"/>
                                      </p:to>
                                    </p:set>
                                    <p:anim calcmode="lin" valueType="num">
                                      <p:cBhvr>
                                        <p:cTn id="45" dur="500" fill="hold"/>
                                        <p:tgtEl>
                                          <p:spTgt spid="11276"/>
                                        </p:tgtEl>
                                        <p:attrNameLst>
                                          <p:attrName>ppt_x</p:attrName>
                                        </p:attrNameLst>
                                      </p:cBhvr>
                                      <p:tavLst>
                                        <p:tav tm="0">
                                          <p:val>
                                            <p:strVal val="#ppt_x"/>
                                          </p:val>
                                        </p:tav>
                                        <p:tav tm="100000">
                                          <p:val>
                                            <p:strVal val="#ppt_x"/>
                                          </p:val>
                                        </p:tav>
                                      </p:tavLst>
                                    </p:anim>
                                    <p:anim calcmode="lin" valueType="num">
                                      <p:cBhvr>
                                        <p:cTn id="46" dur="500" fill="hold"/>
                                        <p:tgtEl>
                                          <p:spTgt spid="1127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1277"/>
                                        </p:tgtEl>
                                        <p:attrNameLst>
                                          <p:attrName>style.visibility</p:attrName>
                                        </p:attrNameLst>
                                      </p:cBhvr>
                                      <p:to>
                                        <p:strVal val="visible"/>
                                      </p:to>
                                    </p:set>
                                    <p:anim calcmode="lin" valueType="num">
                                      <p:cBhvr>
                                        <p:cTn id="49" dur="500" fill="hold"/>
                                        <p:tgtEl>
                                          <p:spTgt spid="11277"/>
                                        </p:tgtEl>
                                        <p:attrNameLst>
                                          <p:attrName>ppt_x</p:attrName>
                                        </p:attrNameLst>
                                      </p:cBhvr>
                                      <p:tavLst>
                                        <p:tav tm="0">
                                          <p:val>
                                            <p:strVal val="#ppt_x"/>
                                          </p:val>
                                        </p:tav>
                                        <p:tav tm="100000">
                                          <p:val>
                                            <p:strVal val="#ppt_x"/>
                                          </p:val>
                                        </p:tav>
                                      </p:tavLst>
                                    </p:anim>
                                    <p:anim calcmode="lin" valueType="num">
                                      <p:cBhvr>
                                        <p:cTn id="50" dur="500" fill="hold"/>
                                        <p:tgtEl>
                                          <p:spTgt spid="112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73" grpId="0"/>
      <p:bldP spid="11275" grpId="0"/>
      <p:bldP spid="11276" grpId="0"/>
      <p:bldP spid="1127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89" name="矩形 78850"/>
          <p:cNvSpPr/>
          <p:nvPr/>
        </p:nvSpPr>
        <p:spPr>
          <a:xfrm>
            <a:off x="276225" y="2557463"/>
            <a:ext cx="8064500" cy="1076325"/>
          </a:xfrm>
          <a:prstGeom prst="rect">
            <a:avLst/>
          </a:prstGeom>
          <a:noFill/>
          <a:ln w="38100">
            <a:solidFill>
              <a:schemeClr val="tx1"/>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0000FF"/>
                </a:solidFill>
                <a:ea typeface="黑体" pitchFamily="2" charset="-122"/>
              </a:rPr>
              <a:t>结论：</a:t>
            </a:r>
            <a:r>
              <a:rPr lang="zh-CN" altLang="en-US" sz="3200" b="1">
                <a:solidFill>
                  <a:srgbClr val="FF0000"/>
                </a:solidFill>
                <a:ea typeface="黑体" pitchFamily="2" charset="-122"/>
              </a:rPr>
              <a:t>质量</a:t>
            </a:r>
            <a:r>
              <a:rPr lang="zh-CN" altLang="en-US" sz="3200" b="1">
                <a:solidFill>
                  <a:srgbClr val="0000FF"/>
                </a:solidFill>
                <a:ea typeface="黑体" pitchFamily="2" charset="-122"/>
              </a:rPr>
              <a:t>是物体的一种            ，它与物体的       、     、</a:t>
            </a:r>
            <a:r>
              <a:rPr lang="zh-CN" altLang="en-US" sz="3200" b="1">
                <a:ea typeface="黑体" pitchFamily="2" charset="-122"/>
              </a:rPr>
              <a:t>所处的             </a:t>
            </a:r>
            <a:r>
              <a:rPr lang="zh-CN" altLang="en-US" sz="3200" b="1">
                <a:solidFill>
                  <a:srgbClr val="0000FF"/>
                </a:solidFill>
                <a:ea typeface="黑体" pitchFamily="2" charset="-122"/>
              </a:rPr>
              <a:t>变化无关。</a:t>
            </a:r>
            <a:endParaRPr lang="zh-CN" altLang="en-US" sz="3200" b="1">
              <a:solidFill>
                <a:srgbClr val="0000FF"/>
              </a:solidFill>
              <a:ea typeface="黑体" panose="02010609060101010101" pitchFamily="2" charset="-122"/>
            </a:endParaRPr>
          </a:p>
        </p:txBody>
      </p:sp>
      <p:sp>
        <p:nvSpPr>
          <p:cNvPr id="12290" name="矩形 78851"/>
          <p:cNvSpPr/>
          <p:nvPr/>
        </p:nvSpPr>
        <p:spPr>
          <a:xfrm>
            <a:off x="276225" y="4587875"/>
            <a:ext cx="8064500" cy="9461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CC0099"/>
                </a:solidFill>
              </a:rPr>
              <a:t>思考：除上面的三个例子外，你还能举出有关的例子吗?</a:t>
            </a:r>
            <a:endParaRPr lang="zh-CN" altLang="en-US" sz="2800" b="1">
              <a:solidFill>
                <a:srgbClr val="CC0099"/>
              </a:solidFill>
            </a:endParaRPr>
          </a:p>
        </p:txBody>
      </p:sp>
      <p:pic>
        <p:nvPicPr>
          <p:cNvPr id="12291" name="图片 78852"/>
          <p:cNvPicPr/>
          <p:nvPr/>
        </p:nvPicPr>
        <p:blipFill>
          <a:blip r:embed="rId2"/>
          <a:stretch>
            <a:fillRect/>
          </a:stretch>
        </p:blipFill>
        <p:spPr>
          <a:xfrm>
            <a:off x="395288" y="315913"/>
            <a:ext cx="1871662" cy="1722437"/>
          </a:xfrm>
          <a:prstGeom prst="rect">
            <a:avLst/>
          </a:prstGeom>
          <a:noFill/>
          <a:ln>
            <a:noFill/>
            <a:miter lim="800000"/>
          </a:ln>
        </p:spPr>
      </p:pic>
      <p:pic>
        <p:nvPicPr>
          <p:cNvPr id="12292" name="图片 78853"/>
          <p:cNvPicPr/>
          <p:nvPr/>
        </p:nvPicPr>
        <p:blipFill>
          <a:blip r:embed="rId3"/>
          <a:stretch>
            <a:fillRect/>
          </a:stretch>
        </p:blipFill>
        <p:spPr>
          <a:xfrm>
            <a:off x="3116263" y="314325"/>
            <a:ext cx="2232025" cy="1728788"/>
          </a:xfrm>
          <a:prstGeom prst="rect">
            <a:avLst/>
          </a:prstGeom>
          <a:noFill/>
          <a:ln>
            <a:noFill/>
            <a:miter lim="800000"/>
          </a:ln>
        </p:spPr>
      </p:pic>
      <p:pic>
        <p:nvPicPr>
          <p:cNvPr id="12293" name="图片 78854"/>
          <p:cNvPicPr/>
          <p:nvPr/>
        </p:nvPicPr>
        <p:blipFill>
          <a:blip r:embed="rId4"/>
          <a:stretch>
            <a:fillRect/>
          </a:stretch>
        </p:blipFill>
        <p:spPr>
          <a:xfrm>
            <a:off x="6051550" y="396875"/>
            <a:ext cx="1727200" cy="1944688"/>
          </a:xfrm>
          <a:prstGeom prst="rect">
            <a:avLst/>
          </a:prstGeom>
          <a:noFill/>
          <a:ln>
            <a:noFill/>
            <a:miter lim="800000"/>
          </a:ln>
        </p:spPr>
      </p:pic>
      <p:sp>
        <p:nvSpPr>
          <p:cNvPr id="12294" name="矩形 78855"/>
          <p:cNvSpPr/>
          <p:nvPr/>
        </p:nvSpPr>
        <p:spPr>
          <a:xfrm>
            <a:off x="4662488" y="2557463"/>
            <a:ext cx="2403475" cy="58420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solidFill>
                  <a:srgbClr val="CC0099"/>
                </a:solidFill>
                <a:ea typeface="黑体" pitchFamily="2" charset="-122"/>
              </a:rPr>
              <a:t>基本属性   </a:t>
            </a:r>
            <a:endParaRPr lang="zh-CN" altLang="en-US" sz="3200" b="1">
              <a:solidFill>
                <a:srgbClr val="CC0099"/>
              </a:solidFill>
              <a:ea typeface="黑体" panose="02010609060101010101" pitchFamily="2" charset="-122"/>
            </a:endParaRPr>
          </a:p>
        </p:txBody>
      </p:sp>
      <p:sp>
        <p:nvSpPr>
          <p:cNvPr id="12295" name="矩形 78857"/>
          <p:cNvSpPr/>
          <p:nvPr/>
        </p:nvSpPr>
        <p:spPr>
          <a:xfrm>
            <a:off x="1042988" y="3138488"/>
            <a:ext cx="1223962" cy="57943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solidFill>
                  <a:srgbClr val="CC0099"/>
                </a:solidFill>
                <a:ea typeface="黑体" pitchFamily="2" charset="-122"/>
              </a:rPr>
              <a:t>状态</a:t>
            </a:r>
            <a:endParaRPr lang="zh-CN" altLang="en-US" sz="3200" b="1">
              <a:solidFill>
                <a:srgbClr val="CC0099"/>
              </a:solidFill>
              <a:ea typeface="黑体" panose="02010609060101010101" pitchFamily="2" charset="-122"/>
            </a:endParaRPr>
          </a:p>
        </p:txBody>
      </p:sp>
      <p:sp>
        <p:nvSpPr>
          <p:cNvPr id="12296" name="矩形 78858"/>
          <p:cNvSpPr/>
          <p:nvPr/>
        </p:nvSpPr>
        <p:spPr>
          <a:xfrm>
            <a:off x="2187575" y="3097213"/>
            <a:ext cx="1268413" cy="58420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solidFill>
                  <a:srgbClr val="CC0099"/>
                </a:solidFill>
                <a:ea typeface="黑体" pitchFamily="2" charset="-122"/>
              </a:rPr>
              <a:t>形状</a:t>
            </a:r>
            <a:endParaRPr lang="zh-CN" altLang="en-US" sz="3200" b="1">
              <a:solidFill>
                <a:srgbClr val="CC0099"/>
              </a:solidFill>
              <a:ea typeface="黑体" panose="02010609060101010101" pitchFamily="2" charset="-122"/>
            </a:endParaRPr>
          </a:p>
        </p:txBody>
      </p:sp>
      <p:sp>
        <p:nvSpPr>
          <p:cNvPr id="12297" name="矩形 78859"/>
          <p:cNvSpPr/>
          <p:nvPr/>
        </p:nvSpPr>
        <p:spPr>
          <a:xfrm>
            <a:off x="4530725" y="3051175"/>
            <a:ext cx="2535238" cy="58261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solidFill>
                  <a:srgbClr val="CC0099"/>
                </a:solidFill>
                <a:ea typeface="黑体" pitchFamily="2" charset="-122"/>
              </a:rPr>
              <a:t>空间位置</a:t>
            </a:r>
            <a:endParaRPr lang="zh-CN" altLang="en-US" sz="3200" b="1">
              <a:solidFill>
                <a:srgbClr val="CC0099"/>
              </a:solidFill>
              <a:ea typeface="黑体" panose="02010609060101010101" pitchFamily="2" charset="-122"/>
            </a:endParaRPr>
          </a:p>
        </p:txBody>
      </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2289"/>
                                        </p:tgtEl>
                                        <p:attrNameLst>
                                          <p:attrName>style.visibility</p:attrName>
                                        </p:attrNameLst>
                                      </p:cBhvr>
                                      <p:to>
                                        <p:strVal val="visible"/>
                                      </p:to>
                                    </p:set>
                                    <p:animEffect transition="in" filter="box(in)">
                                      <p:cBhvr>
                                        <p:cTn id="7" dur="500" fill="hold"/>
                                        <p:tgtEl>
                                          <p:spTgt spid="1228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 presetClass="entr" presetSubtype="4" fill="hold" grpId="2" nodeType="clickEffect">
                                  <p:stCondLst>
                                    <p:cond delay="0"/>
                                  </p:stCondLst>
                                  <p:childTnLst>
                                    <p:set>
                                      <p:cBhvr>
                                        <p:cTn id="11" dur="1" fill="hold">
                                          <p:stCondLst>
                                            <p:cond delay="0"/>
                                          </p:stCondLst>
                                        </p:cTn>
                                        <p:tgtEl>
                                          <p:spTgt spid="12294"/>
                                        </p:tgtEl>
                                        <p:attrNameLst>
                                          <p:attrName>style.visibility</p:attrName>
                                        </p:attrNameLst>
                                      </p:cBhvr>
                                      <p:to>
                                        <p:strVal val="visible"/>
                                      </p:to>
                                    </p:set>
                                    <p:anim calcmode="lin" valueType="num">
                                      <p:cBhvr>
                                        <p:cTn id="12" dur="500" fill="hold"/>
                                        <p:tgtEl>
                                          <p:spTgt spid="12294"/>
                                        </p:tgtEl>
                                        <p:attrNameLst>
                                          <p:attrName>ppt_x</p:attrName>
                                        </p:attrNameLst>
                                      </p:cBhvr>
                                      <p:tavLst>
                                        <p:tav tm="0">
                                          <p:val>
                                            <p:strVal val="#ppt_x"/>
                                          </p:val>
                                        </p:tav>
                                        <p:tav tm="100000">
                                          <p:val>
                                            <p:strVal val="#ppt_x"/>
                                          </p:val>
                                        </p:tav>
                                      </p:tavLst>
                                    </p:anim>
                                    <p:anim calcmode="lin" valueType="num">
                                      <p:cBhvr>
                                        <p:cTn id="13" dur="500" fill="hold"/>
                                        <p:tgtEl>
                                          <p:spTgt spid="12294"/>
                                        </p:tgtEl>
                                        <p:attrNameLst>
                                          <p:attrName>ppt_y</p:attrName>
                                        </p:attrNameLst>
                                      </p:cBhvr>
                                      <p:tavLst>
                                        <p:tav tm="0">
                                          <p:val>
                                            <p:strVal val="1+#ppt_h/2"/>
                                          </p:val>
                                        </p:tav>
                                        <p:tav tm="100000">
                                          <p:val>
                                            <p:strVal val="#ppt_y"/>
                                          </p:val>
                                        </p:tav>
                                      </p:tavLst>
                                    </p:anim>
                                  </p:childTnLst>
                                </p:cTn>
                              </p:par>
                              <p:par>
                                <p:cTn id="14" presetID="2" presetClass="entr" presetSubtype="4" fill="hold" grpId="3" nodeType="withEffect">
                                  <p:stCondLst>
                                    <p:cond delay="0"/>
                                  </p:stCondLst>
                                  <p:childTnLst>
                                    <p:set>
                                      <p:cBhvr>
                                        <p:cTn id="15" dur="1" fill="hold">
                                          <p:stCondLst>
                                            <p:cond delay="0"/>
                                          </p:stCondLst>
                                        </p:cTn>
                                        <p:tgtEl>
                                          <p:spTgt spid="12295"/>
                                        </p:tgtEl>
                                        <p:attrNameLst>
                                          <p:attrName>style.visibility</p:attrName>
                                        </p:attrNameLst>
                                      </p:cBhvr>
                                      <p:to>
                                        <p:strVal val="visible"/>
                                      </p:to>
                                    </p:set>
                                    <p:anim calcmode="lin" valueType="num">
                                      <p:cBhvr>
                                        <p:cTn id="16" dur="500" fill="hold"/>
                                        <p:tgtEl>
                                          <p:spTgt spid="12295"/>
                                        </p:tgtEl>
                                        <p:attrNameLst>
                                          <p:attrName>ppt_x</p:attrName>
                                        </p:attrNameLst>
                                      </p:cBhvr>
                                      <p:tavLst>
                                        <p:tav tm="0">
                                          <p:val>
                                            <p:strVal val="#ppt_x"/>
                                          </p:val>
                                        </p:tav>
                                        <p:tav tm="100000">
                                          <p:val>
                                            <p:strVal val="#ppt_x"/>
                                          </p:val>
                                        </p:tav>
                                      </p:tavLst>
                                    </p:anim>
                                    <p:anim calcmode="lin" valueType="num">
                                      <p:cBhvr>
                                        <p:cTn id="17" dur="500" fill="hold"/>
                                        <p:tgtEl>
                                          <p:spTgt spid="12295"/>
                                        </p:tgtEl>
                                        <p:attrNameLst>
                                          <p:attrName>ppt_y</p:attrName>
                                        </p:attrNameLst>
                                      </p:cBhvr>
                                      <p:tavLst>
                                        <p:tav tm="0">
                                          <p:val>
                                            <p:strVal val="1+#ppt_h/2"/>
                                          </p:val>
                                        </p:tav>
                                        <p:tav tm="100000">
                                          <p:val>
                                            <p:strVal val="#ppt_y"/>
                                          </p:val>
                                        </p:tav>
                                      </p:tavLst>
                                    </p:anim>
                                  </p:childTnLst>
                                </p:cTn>
                              </p:par>
                              <p:par>
                                <p:cTn id="18" presetID="2" presetClass="entr" presetSubtype="4" fill="hold" grpId="4" nodeType="withEffect">
                                  <p:stCondLst>
                                    <p:cond delay="0"/>
                                  </p:stCondLst>
                                  <p:childTnLst>
                                    <p:set>
                                      <p:cBhvr>
                                        <p:cTn id="19" dur="1" fill="hold">
                                          <p:stCondLst>
                                            <p:cond delay="0"/>
                                          </p:stCondLst>
                                        </p:cTn>
                                        <p:tgtEl>
                                          <p:spTgt spid="12296"/>
                                        </p:tgtEl>
                                        <p:attrNameLst>
                                          <p:attrName>style.visibility</p:attrName>
                                        </p:attrNameLst>
                                      </p:cBhvr>
                                      <p:to>
                                        <p:strVal val="visible"/>
                                      </p:to>
                                    </p:set>
                                    <p:anim calcmode="lin" valueType="num">
                                      <p:cBhvr>
                                        <p:cTn id="20" dur="500" fill="hold"/>
                                        <p:tgtEl>
                                          <p:spTgt spid="12296"/>
                                        </p:tgtEl>
                                        <p:attrNameLst>
                                          <p:attrName>ppt_x</p:attrName>
                                        </p:attrNameLst>
                                      </p:cBhvr>
                                      <p:tavLst>
                                        <p:tav tm="0">
                                          <p:val>
                                            <p:strVal val="#ppt_x"/>
                                          </p:val>
                                        </p:tav>
                                        <p:tav tm="100000">
                                          <p:val>
                                            <p:strVal val="#ppt_x"/>
                                          </p:val>
                                        </p:tav>
                                      </p:tavLst>
                                    </p:anim>
                                    <p:anim calcmode="lin" valueType="num">
                                      <p:cBhvr>
                                        <p:cTn id="21" dur="500" fill="hold"/>
                                        <p:tgtEl>
                                          <p:spTgt spid="12296"/>
                                        </p:tgtEl>
                                        <p:attrNameLst>
                                          <p:attrName>ppt_y</p:attrName>
                                        </p:attrNameLst>
                                      </p:cBhvr>
                                      <p:tavLst>
                                        <p:tav tm="0">
                                          <p:val>
                                            <p:strVal val="1+#ppt_h/2"/>
                                          </p:val>
                                        </p:tav>
                                        <p:tav tm="100000">
                                          <p:val>
                                            <p:strVal val="#ppt_y"/>
                                          </p:val>
                                        </p:tav>
                                      </p:tavLst>
                                    </p:anim>
                                  </p:childTnLst>
                                </p:cTn>
                              </p:par>
                              <p:par>
                                <p:cTn id="22" presetID="2" presetClass="entr" presetSubtype="4" fill="hold" grpId="5" nodeType="withEffect">
                                  <p:stCondLst>
                                    <p:cond delay="0"/>
                                  </p:stCondLst>
                                  <p:childTnLst>
                                    <p:set>
                                      <p:cBhvr>
                                        <p:cTn id="23" dur="1" fill="hold">
                                          <p:stCondLst>
                                            <p:cond delay="0"/>
                                          </p:stCondLst>
                                        </p:cTn>
                                        <p:tgtEl>
                                          <p:spTgt spid="12297"/>
                                        </p:tgtEl>
                                        <p:attrNameLst>
                                          <p:attrName>style.visibility</p:attrName>
                                        </p:attrNameLst>
                                      </p:cBhvr>
                                      <p:to>
                                        <p:strVal val="visible"/>
                                      </p:to>
                                    </p:set>
                                    <p:anim calcmode="lin" valueType="num">
                                      <p:cBhvr>
                                        <p:cTn id="24" dur="500" fill="hold"/>
                                        <p:tgtEl>
                                          <p:spTgt spid="12297"/>
                                        </p:tgtEl>
                                        <p:attrNameLst>
                                          <p:attrName>ppt_x</p:attrName>
                                        </p:attrNameLst>
                                      </p:cBhvr>
                                      <p:tavLst>
                                        <p:tav tm="0">
                                          <p:val>
                                            <p:strVal val="#ppt_x"/>
                                          </p:val>
                                        </p:tav>
                                        <p:tav tm="100000">
                                          <p:val>
                                            <p:strVal val="#ppt_x"/>
                                          </p:val>
                                        </p:tav>
                                      </p:tavLst>
                                    </p:anim>
                                    <p:anim calcmode="lin" valueType="num">
                                      <p:cBhvr>
                                        <p:cTn id="25" dur="500" fill="hold"/>
                                        <p:tgtEl>
                                          <p:spTgt spid="12297"/>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cond evt="onBegin" delay="0">
                          <p:tn val="25"/>
                        </p:cond>
                      </p:stCondLst>
                      <p:childTnLst>
                        <p:par>
                          <p:cTn id="27" fill="hold" nodeType="afterGroup">
                            <p:stCondLst>
                              <p:cond delay="0"/>
                            </p:stCondLst>
                            <p:childTnLst>
                              <p:par>
                                <p:cTn id="28" presetID="8" presetClass="entr" presetSubtype="16" fill="hold" grpId="1" nodeType="clickEffect">
                                  <p:stCondLst>
                                    <p:cond delay="0"/>
                                  </p:stCondLst>
                                  <p:childTnLst>
                                    <p:set>
                                      <p:cBhvr>
                                        <p:cTn id="29" dur="1" fill="hold">
                                          <p:stCondLst>
                                            <p:cond delay="0"/>
                                          </p:stCondLst>
                                        </p:cTn>
                                        <p:tgtEl>
                                          <p:spTgt spid="12290"/>
                                        </p:tgtEl>
                                        <p:attrNameLst>
                                          <p:attrName>style.visibility</p:attrName>
                                        </p:attrNameLst>
                                      </p:cBhvr>
                                      <p:to>
                                        <p:strVal val="visible"/>
                                      </p:to>
                                    </p:set>
                                    <p:animEffect transition="in" filter="diamond(in)">
                                      <p:cBhvr>
                                        <p:cTn id="30" dur="2000" fill="hold"/>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9" grpId="0"/>
      <p:bldP spid="12290" grpId="1"/>
      <p:bldP spid="12294" grpId="2"/>
      <p:bldP spid="12295" grpId="3"/>
      <p:bldP spid="12296" grpId="4"/>
      <p:bldP spid="12297" grpId="5"/>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3313" name="组合 3"/>
          <p:cNvGrpSpPr/>
          <p:nvPr/>
        </p:nvGrpSpPr>
        <p:grpSpPr>
          <a:xfrm>
            <a:off x="3403600" y="300038"/>
            <a:ext cx="1879600" cy="477837"/>
            <a:chOff x="497257" y="753279"/>
            <a:chExt cx="1881032" cy="477860"/>
          </a:xfrm>
        </p:grpSpPr>
        <p:grpSp>
          <p:nvGrpSpPr>
            <p:cNvPr id="13314" name="组合 2"/>
            <p:cNvGrpSpPr/>
            <p:nvPr/>
          </p:nvGrpSpPr>
          <p:grpSpPr>
            <a:xfrm>
              <a:off x="552450" y="789083"/>
              <a:ext cx="1787356" cy="419195"/>
              <a:chOff x="3014293" y="-540899"/>
              <a:chExt cx="1787356" cy="419195"/>
            </a:xfrm>
          </p:grpSpPr>
          <p:sp>
            <p:nvSpPr>
              <p:cNvPr id="13315" name="缺角矩形 28"/>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13316" name="缺角矩形 29"/>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13317" name="缺角矩形 30"/>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13318" name="缺角矩形 31"/>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13319"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13320" name="文本框 3"/>
          <p:cNvSpPr/>
          <p:nvPr/>
        </p:nvSpPr>
        <p:spPr>
          <a:xfrm>
            <a:off x="444500" y="866775"/>
            <a:ext cx="7985125" cy="2840038"/>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solidFill>
                  <a:srgbClr val="0000FF"/>
                </a:solidFill>
                <a:latin typeface="黑体" pitchFamily="2" charset="-122"/>
                <a:ea typeface="黑体" pitchFamily="2" charset="-122"/>
              </a:rPr>
              <a:t>例</a:t>
            </a:r>
            <a:r>
              <a:rPr lang="en-US" altLang="zh-CN" sz="2400" b="1">
                <a:solidFill>
                  <a:srgbClr val="0000FF"/>
                </a:solidFill>
                <a:latin typeface="黑体" pitchFamily="2" charset="-122"/>
                <a:ea typeface="黑体" pitchFamily="2" charset="-122"/>
              </a:rPr>
              <a:t> </a:t>
            </a:r>
            <a:r>
              <a:rPr lang="zh-CN" altLang="en-US" sz="2400" b="1">
                <a:solidFill>
                  <a:srgbClr val="000000"/>
                </a:solidFill>
                <a:latin typeface="Times New Roman" pitchFamily="18" charset="0"/>
                <a:ea typeface="楷体" pitchFamily="49" charset="-122"/>
              </a:rPr>
              <a:t>下列关于质量的说法正确的是（　　）</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A．橡皮泥捏成泥人后，质量变小了</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B．白糖热化抽丝制成棉花糖后，质量变大了</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C．1kg的棉花和1kg的铁块，铁块的质量大</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D．物理课本从武汉快递到潜江，质量是一样的</a:t>
            </a:r>
            <a:endParaRPr lang="zh-CN" altLang="en-US" sz="2400" b="1">
              <a:solidFill>
                <a:srgbClr val="000000"/>
              </a:solidFill>
              <a:latin typeface="Times New Roman" panose="02020603050405020304" pitchFamily="18" charset="0"/>
              <a:ea typeface="楷体" pitchFamily="49" charset="-122"/>
            </a:endParaRPr>
          </a:p>
        </p:txBody>
      </p:sp>
      <p:sp>
        <p:nvSpPr>
          <p:cNvPr id="13321" name="文本框 1"/>
          <p:cNvSpPr/>
          <p:nvPr/>
        </p:nvSpPr>
        <p:spPr>
          <a:xfrm>
            <a:off x="130175" y="4291013"/>
            <a:ext cx="8615363" cy="8302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FF"/>
                </a:solidFill>
                <a:ea typeface="黑体" pitchFamily="2" charset="-122"/>
              </a:rPr>
              <a:t>解析：</a:t>
            </a:r>
            <a:r>
              <a:rPr lang="zh-CN" altLang="en-US" sz="2400" b="1">
                <a:solidFill>
                  <a:srgbClr val="FF0000"/>
                </a:solidFill>
                <a:ea typeface="黑体" pitchFamily="2" charset="-122"/>
              </a:rPr>
              <a:t>质量</a:t>
            </a:r>
            <a:r>
              <a:rPr lang="zh-CN" altLang="en-US" sz="2400" b="1">
                <a:solidFill>
                  <a:srgbClr val="0000FF"/>
                </a:solidFill>
                <a:ea typeface="黑体" pitchFamily="2" charset="-122"/>
              </a:rPr>
              <a:t>是物体的一种基本属性 ，它与物体的</a:t>
            </a:r>
            <a:r>
              <a:rPr lang="zh-CN" altLang="en-US" sz="2400" b="1">
                <a:solidFill>
                  <a:srgbClr val="FF0000"/>
                </a:solidFill>
                <a:ea typeface="黑体" pitchFamily="2" charset="-122"/>
              </a:rPr>
              <a:t>形状 、状态</a:t>
            </a:r>
            <a:r>
              <a:rPr lang="zh-CN" altLang="en-US" sz="2400" b="1">
                <a:solidFill>
                  <a:srgbClr val="0000FF"/>
                </a:solidFill>
                <a:ea typeface="黑体" pitchFamily="2" charset="-122"/>
              </a:rPr>
              <a:t>、</a:t>
            </a:r>
            <a:endParaRPr lang="zh-CN" altLang="en-US" sz="2400" b="1">
              <a:solidFill>
                <a:srgbClr val="0000FF"/>
              </a:solidFill>
              <a:ea typeface="黑体" pitchFamily="2" charset="-122"/>
            </a:endParaRPr>
          </a:p>
          <a:p>
            <a:pPr lvl="0"/>
            <a:r>
              <a:rPr lang="zh-CN" altLang="en-US" sz="2400" b="1">
                <a:solidFill>
                  <a:srgbClr val="0000FF"/>
                </a:solidFill>
                <a:ea typeface="黑体" pitchFamily="2" charset="-122"/>
              </a:rPr>
              <a:t>           </a:t>
            </a:r>
            <a:r>
              <a:rPr lang="zh-CN" altLang="en-US" sz="2400" b="1">
                <a:ea typeface="黑体" pitchFamily="2" charset="-122"/>
              </a:rPr>
              <a:t>所处的 </a:t>
            </a:r>
            <a:r>
              <a:rPr lang="zh-CN" altLang="en-US" sz="2400" b="1">
                <a:solidFill>
                  <a:srgbClr val="FF0000"/>
                </a:solidFill>
                <a:ea typeface="黑体" pitchFamily="2" charset="-122"/>
              </a:rPr>
              <a:t>空间位置</a:t>
            </a:r>
            <a:r>
              <a:rPr lang="zh-CN" altLang="en-US" sz="2400" b="1">
                <a:solidFill>
                  <a:srgbClr val="0000FF"/>
                </a:solidFill>
                <a:ea typeface="黑体" pitchFamily="2" charset="-122"/>
              </a:rPr>
              <a:t>变化无关。</a:t>
            </a:r>
            <a:endParaRPr lang="zh-CN" altLang="en-US" sz="2400"/>
          </a:p>
        </p:txBody>
      </p:sp>
      <p:sp>
        <p:nvSpPr>
          <p:cNvPr id="13322" name="文本框 5"/>
          <p:cNvSpPr/>
          <p:nvPr/>
        </p:nvSpPr>
        <p:spPr>
          <a:xfrm>
            <a:off x="5357813" y="1062038"/>
            <a:ext cx="360362" cy="438150"/>
          </a:xfrm>
          <a:prstGeom prst="rect">
            <a:avLst/>
          </a:prstGeom>
          <a:no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sym typeface="宋体" pitchFamily="2" charset="-122"/>
              </a:rPr>
              <a:t>D</a:t>
            </a:r>
            <a:endParaRPr lang="en-US" altLang="zh-CN" sz="2400" b="1">
              <a:solidFill>
                <a:srgbClr val="FF0000"/>
              </a:solidFill>
              <a:latin typeface="Times New Roman" panose="02020603050405020304" pitchFamily="18" charset="0"/>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3322"/>
                                        </p:tgtEl>
                                        <p:attrNameLst>
                                          <p:attrName>style.visibility</p:attrName>
                                        </p:attrNameLst>
                                      </p:cBhvr>
                                      <p:to>
                                        <p:strVal val="visible"/>
                                      </p:to>
                                    </p:set>
                                    <p:anim calcmode="lin" valueType="num">
                                      <p:cBhvr>
                                        <p:cTn id="7" dur="500" fill="hold"/>
                                        <p:tgtEl>
                                          <p:spTgt spid="13322"/>
                                        </p:tgtEl>
                                        <p:attrNameLst>
                                          <p:attrName>ppt_y</p:attrName>
                                        </p:attrNameLst>
                                      </p:cBhvr>
                                      <p:tavLst>
                                        <p:tav tm="0">
                                          <p:val>
                                            <p:strVal val="#ppt_y+#ppt_h*1.125000"/>
                                          </p:val>
                                        </p:tav>
                                        <p:tav tm="100000">
                                          <p:val>
                                            <p:strVal val="#ppt_y"/>
                                          </p:val>
                                        </p:tav>
                                      </p:tavLst>
                                    </p:anim>
                                    <p:animEffect transition="in" filter="wipe(up)">
                                      <p:cBhvr>
                                        <p:cTn id="8" dur="500" fill="hold"/>
                                        <p:tgtEl>
                                          <p:spTgt spid="13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4337" name="New picture"/>
          <p:cNvPicPr/>
          <p:nvPr/>
        </p:nvPicPr>
        <p:blipFill>
          <a:blip r:embed="rId2"/>
          <a:stretch>
            <a:fillRect/>
          </a:stretch>
        </p:blipFill>
        <p:spPr>
          <a:xfrm>
            <a:off x="0" y="476250"/>
            <a:ext cx="7777163" cy="5689600"/>
          </a:xfrm>
          <a:prstGeom prst="rect">
            <a:avLst/>
          </a:prstGeom>
          <a:noFill/>
          <a:ln>
            <a:noFill/>
            <a:miter lim="800000"/>
          </a:ln>
        </p:spPr>
      </p:pic>
      <p:grpSp>
        <p:nvGrpSpPr>
          <p:cNvPr id="14338" name="组合 92162"/>
          <p:cNvGrpSpPr/>
          <p:nvPr/>
        </p:nvGrpSpPr>
        <p:grpSpPr>
          <a:xfrm>
            <a:off x="5076825" y="549275"/>
            <a:ext cx="3816350" cy="5411788"/>
            <a:chExt cx="3237" cy="3962"/>
          </a:xfrm>
        </p:grpSpPr>
        <p:pic>
          <p:nvPicPr>
            <p:cNvPr id="14339" name="Picture 11" descr="大米3"/>
            <p:cNvPicPr/>
            <p:nvPr/>
          </p:nvPicPr>
          <p:blipFill>
            <a:blip r:embed="rId3"/>
            <a:stretch>
              <a:fillRect/>
            </a:stretch>
          </p:blipFill>
          <p:spPr>
            <a:xfrm>
              <a:off x="0" y="0"/>
              <a:ext cx="3237" cy="3447"/>
            </a:xfrm>
            <a:prstGeom prst="rect">
              <a:avLst/>
            </a:prstGeom>
            <a:noFill/>
            <a:ln>
              <a:noFill/>
              <a:miter lim="800000"/>
            </a:ln>
          </p:spPr>
        </p:pic>
        <p:sp>
          <p:nvSpPr>
            <p:cNvPr id="14340" name="Text Box 13"/>
            <p:cNvSpPr/>
            <p:nvPr/>
          </p:nvSpPr>
          <p:spPr>
            <a:xfrm>
              <a:off x="681" y="3538"/>
              <a:ext cx="2491" cy="424"/>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3200" b="1">
                  <a:latin typeface="Times New Roman" pitchFamily="18" charset="0"/>
                  <a:ea typeface="黑体" pitchFamily="2" charset="-122"/>
                </a:rPr>
                <a:t>大米包装袋</a:t>
              </a:r>
              <a:endParaRPr lang="zh-CN" altLang="zh-CN" sz="2400">
                <a:latin typeface="Times New Roman" panose="02020603050405020304" pitchFamily="18" charset="0"/>
              </a:endParaRPr>
            </a:p>
          </p:txBody>
        </p:sp>
      </p:grpSp>
      <p:sp>
        <p:nvSpPr>
          <p:cNvPr id="14341" name="Text Box 14"/>
          <p:cNvSpPr/>
          <p:nvPr/>
        </p:nvSpPr>
        <p:spPr>
          <a:xfrm>
            <a:off x="323850" y="836613"/>
            <a:ext cx="2736850" cy="155416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3200" b="1">
                <a:latin typeface="Times New Roman" pitchFamily="18" charset="0"/>
                <a:ea typeface="黑体" pitchFamily="2" charset="-122"/>
              </a:rPr>
              <a:t>很多商品上都</a:t>
            </a:r>
            <a:endParaRPr lang="zh-CN" altLang="zh-CN" sz="3200" b="1">
              <a:latin typeface="Times New Roman" pitchFamily="18" charset="0"/>
              <a:ea typeface="黑体" pitchFamily="2" charset="-122"/>
            </a:endParaRPr>
          </a:p>
          <a:p>
            <a:pPr lvl="0"/>
            <a:endParaRPr lang="zh-CN" altLang="zh-CN" sz="3200" b="1">
              <a:latin typeface="Times New Roman" pitchFamily="18" charset="0"/>
              <a:ea typeface="黑体" pitchFamily="2" charset="-122"/>
            </a:endParaRPr>
          </a:p>
          <a:p>
            <a:pPr lvl="0"/>
            <a:r>
              <a:rPr lang="zh-CN" altLang="zh-CN" sz="3200" b="1">
                <a:latin typeface="Times New Roman" pitchFamily="18" charset="0"/>
                <a:ea typeface="黑体" pitchFamily="2" charset="-122"/>
              </a:rPr>
              <a:t>标出了质量值</a:t>
            </a:r>
            <a:endParaRPr lang="zh-CN" altLang="zh-CN" sz="2400">
              <a:latin typeface="Times New Roman" panose="02020603050405020304" pitchFamily="18" charset="0"/>
            </a:endParaRPr>
          </a:p>
        </p:txBody>
      </p:sp>
      <p:sp>
        <p:nvSpPr>
          <p:cNvPr id="14342" name="AutoShape 16"/>
          <p:cNvSpPr/>
          <p:nvPr/>
        </p:nvSpPr>
        <p:spPr>
          <a:xfrm>
            <a:off x="395288" y="2492375"/>
            <a:ext cx="1800225" cy="1871663"/>
          </a:xfrm>
          <a:prstGeom prst="wedgeRoundRectCallout">
            <a:avLst>
              <a:gd name="adj1" fmla="val 240301"/>
              <a:gd name="adj2" fmla="val 40245"/>
              <a:gd name="adj3" fmla="val 16667"/>
            </a:avLst>
          </a:prstGeom>
          <a:solidFill>
            <a:schemeClr val="bg1"/>
          </a:solidFill>
          <a:ln w="12700" cap="sq">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zh-CN" sz="4800" b="1">
                <a:solidFill>
                  <a:srgbClr val="FF3300"/>
                </a:solidFill>
                <a:latin typeface="Times New Roman" pitchFamily="18" charset="0"/>
                <a:ea typeface="楷体_GB2312" pitchFamily="49" charset="-122"/>
              </a:rPr>
              <a:t>质量10kg</a:t>
            </a:r>
            <a:endParaRPr lang="zh-CN" altLang="zh-CN" sz="4800" b="1">
              <a:solidFill>
                <a:srgbClr val="FF3300"/>
              </a:solidFill>
              <a:latin typeface="Times New Roman" panose="02020603050405020304" pitchFamily="18" charset="0"/>
              <a:ea typeface="楷体_GB2312" pitchFamily="49" charset="-122"/>
            </a:endParaRPr>
          </a:p>
        </p:txBody>
      </p:sp>
      <p:sp>
        <p:nvSpPr>
          <p:cNvPr id="14343" name="矩形 92167"/>
          <p:cNvSpPr/>
          <p:nvPr/>
        </p:nvSpPr>
        <p:spPr>
          <a:xfrm>
            <a:off x="0" y="6381750"/>
            <a:ext cx="2413000" cy="476250"/>
          </a:xfrm>
          <a:gradFill rotWithShape="0">
            <a:gsLst>
              <a:gs pos="0">
                <a:srgbClr val="03D4A8">
                  <a:alpha val="49019"/>
                </a:srgbClr>
              </a:gs>
              <a:gs pos="25000">
                <a:srgbClr val="21D6E0">
                  <a:alpha val="61764"/>
                </a:srgbClr>
              </a:gs>
              <a:gs pos="75000">
                <a:srgbClr val="0087E6">
                  <a:alpha val="87255"/>
                </a:srgbClr>
              </a:gs>
              <a:gs pos="100000">
                <a:srgbClr val="005CBF"/>
              </a:gs>
            </a:gsLst>
            <a:lin ang="5400000" scaled="1"/>
          </a:gradFill>
          <a:ln w="12700">
            <a:solidFill>
              <a:srgbClr val="0000FF"/>
            </a:solidFill>
            <a:miter lim="800000"/>
          </a:ln>
          <a:effectLst>
            <a:outerShdw dist="35921" dir="2700000" sy="50000" kx="2115830" algn="bl">
              <a:srgbClr val="C0C0C0">
                <a:alpha val="78998"/>
              </a:srgbClr>
            </a:outerShdw>
          </a:effectLst>
        </p:spPr>
        <p:txBody>
          <a:bodyPr wrap="none" fromWordArt="1" anchor="t" anchorCtr="0">
            <a:prstTxWarp prst="textPlain">
              <a:avLst/>
            </a:prstTxWarp>
          </a:bodyPr>
          <a:lstStyle/>
          <a:p>
            <a:pPr lvl="0" algn="ctr"/>
            <a:r>
              <a:rPr sz="2000" b="1" kern="10">
                <a:ln w="12700">
                  <a:solidFill>
                    <a:srgbClr val="0000FF"/>
                  </a:solidFill>
                  <a:miter lim="800000"/>
                </a:ln>
                <a:gradFill rotWithShape="0">
                  <a:gsLst>
                    <a:gs pos="0">
                      <a:srgbClr val="03D4A8">
                        <a:alpha val="49019"/>
                      </a:srgbClr>
                    </a:gs>
                    <a:gs pos="25000">
                      <a:srgbClr val="21D6E0">
                        <a:alpha val="61764"/>
                      </a:srgbClr>
                    </a:gs>
                    <a:gs pos="75000">
                      <a:srgbClr val="0087E6">
                        <a:alpha val="87255"/>
                      </a:srgbClr>
                    </a:gs>
                    <a:gs pos="100000">
                      <a:srgbClr val="005CBF"/>
                    </a:gs>
                  </a:gsLst>
                  <a:lin ang="5400000" scaled="1"/>
                </a:gradFill>
                <a:effectLst>
                  <a:outerShdw dist="35921" dir="2700000" sy="50000" kx="2115830" algn="bl">
                    <a:srgbClr val="C0C0C0">
                      <a:alpha val="78998"/>
                    </a:srgbClr>
                  </a:outerShdw>
                </a:effectLst>
                <a:latin typeface="Arial"/>
              </a:rPr>
              <a:t>修身立志博学健体</a:t>
            </a:r>
          </a:p>
        </p:txBody>
      </p:sp>
      <p:sp>
        <p:nvSpPr>
          <p:cNvPr id="14344" name="Date Placeholder 1"/>
          <p:cNvSpPr>
            <a:spLocks noGrp="1"/>
          </p:cNvSpPr>
          <p:nvPr>
            <p:ph type="dt" idx="10"/>
          </p:nvPr>
        </p:nvSpPr>
        <p:spPr>
          <a:xfrm>
            <a:off x="457200" y="6245225"/>
            <a:ext cx="2133600" cy="476250"/>
          </a:xfrm>
          <a:prstGeom prst="rect">
            <a:avLst/>
          </a:prstGeom>
          <a:no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en-US" altLang="zh-CN" sz="1400"/>
          </a:p>
        </p:txBody>
      </p:sp>
      <p:sp>
        <p:nvSpPr>
          <p:cNvPr id="14345" name="Footer Placeholder 2"/>
          <p:cNvSpPr>
            <a:spLocks noGrp="1"/>
          </p:cNvSpPr>
          <p:nvPr>
            <p:ph type="ftr" idx="11"/>
          </p:nvPr>
        </p:nvSpPr>
        <p:spPr>
          <a:xfrm>
            <a:off x="3124200" y="6245225"/>
            <a:ext cx="2895600" cy="476250"/>
          </a:xfrm>
          <a:prstGeom prst="rect">
            <a:avLst/>
          </a:prstGeom>
          <a:no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zh-CN" sz="1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4341"/>
                                        </p:tgtEl>
                                        <p:attrNameLst>
                                          <p:attrName>style.visibility</p:attrName>
                                        </p:attrNameLst>
                                      </p:cBhvr>
                                      <p:to>
                                        <p:strVal val="visible"/>
                                      </p:to>
                                    </p:set>
                                    <p:anim calcmode="lin" valueType="num">
                                      <p:cBhvr>
                                        <p:cTn id="7" dur="1000" fill="hold"/>
                                        <p:tgtEl>
                                          <p:spTgt spid="14341"/>
                                        </p:tgtEl>
                                        <p:attrNameLst>
                                          <p:attrName>ppt_x</p:attrName>
                                        </p:attrNameLst>
                                      </p:cBhvr>
                                      <p:tavLst>
                                        <p:tav tm="0">
                                          <p:val>
                                            <p:strVal val="#ppt_x-.2"/>
                                          </p:val>
                                        </p:tav>
                                        <p:tav tm="100000">
                                          <p:val>
                                            <p:strVal val="#ppt_x"/>
                                          </p:val>
                                        </p:tav>
                                      </p:tavLst>
                                    </p:anim>
                                    <p:anim calcmode="lin" valueType="num">
                                      <p:cBhvr>
                                        <p:cTn id="8" dur="1000" fill="hold"/>
                                        <p:tgtEl>
                                          <p:spTgt spid="14341"/>
                                        </p:tgtEl>
                                        <p:attrNameLst>
                                          <p:attrName>ppt_y</p:attrName>
                                        </p:attrNameLst>
                                      </p:cBhvr>
                                      <p:tavLst>
                                        <p:tav tm="0">
                                          <p:val>
                                            <p:strVal val="#ppt_y"/>
                                          </p:val>
                                        </p:tav>
                                        <p:tav tm="100000">
                                          <p:val>
                                            <p:strVal val="#ppt_y"/>
                                          </p:val>
                                        </p:tav>
                                      </p:tavLst>
                                    </p:anim>
                                    <p:animEffect transition="in" filter="wipe(right)">
                                      <p:cBhvr>
                                        <p:cTn id="9" dur="1000" fill="hold"/>
                                        <p:tgtEl>
                                          <p:spTgt spid="14341"/>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2" presetClass="entr" presetSubtype="2" fill="hold" nodeType="clickEffect">
                                  <p:stCondLst>
                                    <p:cond delay="0"/>
                                  </p:stCondLst>
                                  <p:childTnLst>
                                    <p:set>
                                      <p:cBhvr>
                                        <p:cTn id="13" dur="1" fill="hold">
                                          <p:stCondLst>
                                            <p:cond delay="0"/>
                                          </p:stCondLst>
                                        </p:cTn>
                                        <p:tgtEl>
                                          <p:spTgt spid="14338"/>
                                        </p:tgtEl>
                                        <p:attrNameLst>
                                          <p:attrName>style.visibility</p:attrName>
                                        </p:attrNameLst>
                                      </p:cBhvr>
                                      <p:to>
                                        <p:strVal val="visible"/>
                                      </p:to>
                                    </p:set>
                                    <p:anim calcmode="lin" valueType="num">
                                      <p:cBhvr>
                                        <p:cTn id="14" dur="500" fill="hold"/>
                                        <p:tgtEl>
                                          <p:spTgt spid="14338"/>
                                        </p:tgtEl>
                                        <p:attrNameLst>
                                          <p:attrName>ppt_x</p:attrName>
                                        </p:attrNameLst>
                                      </p:cBhvr>
                                      <p:tavLst>
                                        <p:tav tm="0">
                                          <p:val>
                                            <p:strVal val="1+#ppt_w/2"/>
                                          </p:val>
                                        </p:tav>
                                        <p:tav tm="100000">
                                          <p:val>
                                            <p:strVal val="#ppt_x"/>
                                          </p:val>
                                        </p:tav>
                                      </p:tavLst>
                                    </p:anim>
                                    <p:anim calcmode="lin" valueType="num">
                                      <p:cBhvr>
                                        <p:cTn id="15" dur="500" fill="hold"/>
                                        <p:tgtEl>
                                          <p:spTgt spid="14338"/>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8" fill="hold" grpId="1" nodeType="clickEffect">
                                  <p:stCondLst>
                                    <p:cond delay="0"/>
                                  </p:stCondLst>
                                  <p:childTnLst>
                                    <p:set>
                                      <p:cBhvr>
                                        <p:cTn id="19" dur="1" fill="hold">
                                          <p:stCondLst>
                                            <p:cond delay="0"/>
                                          </p:stCondLst>
                                        </p:cTn>
                                        <p:tgtEl>
                                          <p:spTgt spid="14342"/>
                                        </p:tgtEl>
                                        <p:attrNameLst>
                                          <p:attrName>style.visibility</p:attrName>
                                        </p:attrNameLst>
                                      </p:cBhvr>
                                      <p:to>
                                        <p:strVal val="visible"/>
                                      </p:to>
                                    </p:set>
                                    <p:anim calcmode="lin" valueType="num">
                                      <p:cBhvr>
                                        <p:cTn id="20" dur="500" fill="hold"/>
                                        <p:tgtEl>
                                          <p:spTgt spid="14342"/>
                                        </p:tgtEl>
                                        <p:attrNameLst>
                                          <p:attrName>ppt_x</p:attrName>
                                        </p:attrNameLst>
                                      </p:cBhvr>
                                      <p:tavLst>
                                        <p:tav tm="0">
                                          <p:val>
                                            <p:strVal val="0-#ppt_w/2"/>
                                          </p:val>
                                        </p:tav>
                                        <p:tav tm="100000">
                                          <p:val>
                                            <p:strVal val="#ppt_x"/>
                                          </p:val>
                                        </p:tav>
                                      </p:tavLst>
                                    </p:anim>
                                    <p:anim calcmode="lin" valueType="num">
                                      <p:cBhvr>
                                        <p:cTn id="21" dur="500" fill="hold"/>
                                        <p:tgtEl>
                                          <p:spTgt spid="14342"/>
                                        </p:tgtEl>
                                        <p:attrNameLst>
                                          <p:attrName>ppt_y</p:attrName>
                                        </p:attrNameLst>
                                      </p:cBhvr>
                                      <p:tavLst>
                                        <p:tav tm="0">
                                          <p:val>
                                            <p:strVal val="#ppt_y"/>
                                          </p:val>
                                        </p:tav>
                                        <p:tav tm="100000">
                                          <p:val>
                                            <p:strVal val="#ppt_y"/>
                                          </p:val>
                                        </p:tav>
                                      </p:tavLst>
                                    </p:anim>
                                  </p:childTnLst>
                                </p:cTn>
                              </p:par>
                              <p:par>
                                <p:cTn id="22" presetID="22" presetClass="entr" presetSubtype="8" fill="hold" nodeType="withEffect">
                                  <p:stCondLst>
                                    <p:cond delay="1000"/>
                                  </p:stCondLst>
                                  <p:childTnLst>
                                    <p:set>
                                      <p:cBhvr>
                                        <p:cTn id="23" dur="1" fill="hold">
                                          <p:stCondLst>
                                            <p:cond delay="0"/>
                                          </p:stCondLst>
                                        </p:cTn>
                                        <p:tgtEl>
                                          <p:spTgt spid="14343"/>
                                        </p:tgtEl>
                                        <p:attrNameLst>
                                          <p:attrName>style.visibility</p:attrName>
                                        </p:attrNameLst>
                                      </p:cBhvr>
                                      <p:to>
                                        <p:strVal val="visible"/>
                                      </p:to>
                                    </p:set>
                                    <p:animEffect transition="in" filter="wipe(left)">
                                      <p:cBhvr>
                                        <p:cTn id="24" dur="500" fill="hold"/>
                                        <p:tgtEl>
                                          <p:spTgt spid="14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1" name="文本框 14337"/>
          <p:cNvSpPr/>
          <p:nvPr/>
        </p:nvSpPr>
        <p:spPr>
          <a:xfrm>
            <a:off x="539750" y="1125538"/>
            <a:ext cx="7848600" cy="57943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0000FF"/>
                </a:solidFill>
                <a:latin typeface="黑体" pitchFamily="2" charset="-122"/>
                <a:ea typeface="黑体" pitchFamily="2" charset="-122"/>
              </a:rPr>
              <a:t>1.质量的国际单位是:      ，符号    ．</a:t>
            </a:r>
            <a:endParaRPr lang="zh-CN" altLang="en-US" sz="3200" b="1">
              <a:solidFill>
                <a:srgbClr val="0000FF"/>
              </a:solidFill>
              <a:latin typeface="黑体" pitchFamily="2" charset="-122"/>
              <a:ea typeface="黑体" panose="02010609060101010101" pitchFamily="2" charset="-122"/>
            </a:endParaRPr>
          </a:p>
        </p:txBody>
      </p:sp>
      <p:sp>
        <p:nvSpPr>
          <p:cNvPr id="15362" name="文本框 14338"/>
          <p:cNvSpPr/>
          <p:nvPr/>
        </p:nvSpPr>
        <p:spPr>
          <a:xfrm>
            <a:off x="611188" y="2781300"/>
            <a:ext cx="7272337" cy="528638"/>
          </a:xfrm>
          <a:prstGeom prst="rect">
            <a:avLst/>
          </a:prstGeom>
          <a:solidFill>
            <a:srgbClr val="00FFFF"/>
          </a:solidFill>
          <a:ln>
            <a:solidFill>
              <a:schemeClr val="tx1"/>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CC0000"/>
                </a:solidFill>
                <a:ea typeface="黑体" pitchFamily="2" charset="-122"/>
              </a:rPr>
              <a:t>吨 ( </a:t>
            </a:r>
            <a:r>
              <a:rPr lang="en-US" altLang="zh-CN" sz="2800" b="1">
                <a:solidFill>
                  <a:srgbClr val="CC0000"/>
                </a:solidFill>
                <a:ea typeface="黑体" pitchFamily="2" charset="-122"/>
              </a:rPr>
              <a:t>t)</a:t>
            </a:r>
            <a:r>
              <a:rPr lang="en-US" altLang="zh-CN" sz="2800" b="1">
                <a:solidFill>
                  <a:srgbClr val="CC0000"/>
                </a:solidFill>
                <a:latin typeface="Times New Roman" pitchFamily="18" charset="0"/>
                <a:ea typeface="黑体" pitchFamily="2" charset="-122"/>
              </a:rPr>
              <a:t>   </a:t>
            </a:r>
            <a:r>
              <a:rPr lang="zh-CN" altLang="en-US" sz="2800" b="1">
                <a:solidFill>
                  <a:srgbClr val="CC0000"/>
                </a:solidFill>
                <a:latin typeface="Times New Roman" pitchFamily="18" charset="0"/>
                <a:ea typeface="黑体" pitchFamily="2" charset="-122"/>
              </a:rPr>
              <a:t>千克（ </a:t>
            </a:r>
            <a:r>
              <a:rPr lang="en-US" altLang="zh-CN" sz="2000" b="1">
                <a:solidFill>
                  <a:srgbClr val="CC0000"/>
                </a:solidFill>
                <a:ea typeface="黑体" pitchFamily="2" charset="-122"/>
              </a:rPr>
              <a:t>kg </a:t>
            </a:r>
            <a:r>
              <a:rPr lang="en-US" altLang="zh-CN" sz="2800" b="1">
                <a:solidFill>
                  <a:srgbClr val="CC0000"/>
                </a:solidFill>
                <a:latin typeface="Times New Roman" pitchFamily="18" charset="0"/>
                <a:ea typeface="黑体" pitchFamily="2" charset="-122"/>
              </a:rPr>
              <a:t>）       </a:t>
            </a:r>
            <a:r>
              <a:rPr lang="zh-CN" altLang="en-US" sz="2800" b="1">
                <a:solidFill>
                  <a:srgbClr val="CC0000"/>
                </a:solidFill>
                <a:ea typeface="黑体" pitchFamily="2" charset="-122"/>
              </a:rPr>
              <a:t>克( </a:t>
            </a:r>
            <a:r>
              <a:rPr lang="en-US" altLang="zh-CN" sz="2800" b="1">
                <a:solidFill>
                  <a:srgbClr val="CC0000"/>
                </a:solidFill>
                <a:ea typeface="黑体" pitchFamily="2" charset="-122"/>
              </a:rPr>
              <a:t>g)       </a:t>
            </a:r>
            <a:r>
              <a:rPr lang="zh-CN" altLang="en-US" sz="2800" b="1">
                <a:solidFill>
                  <a:srgbClr val="CC0000"/>
                </a:solidFill>
                <a:latin typeface="Times New Roman" pitchFamily="18" charset="0"/>
                <a:ea typeface="黑体" pitchFamily="2" charset="-122"/>
              </a:rPr>
              <a:t>毫克( </a:t>
            </a:r>
            <a:r>
              <a:rPr lang="en-US" altLang="zh-CN" sz="2800" b="1">
                <a:solidFill>
                  <a:srgbClr val="CC0000"/>
                </a:solidFill>
                <a:latin typeface="宋体" pitchFamily="2" charset="-122"/>
                <a:ea typeface="黑体" pitchFamily="2" charset="-122"/>
              </a:rPr>
              <a:t>mg)</a:t>
            </a:r>
            <a:endParaRPr lang="en-US" altLang="zh-CN" sz="2800" b="1">
              <a:solidFill>
                <a:srgbClr val="CC0000"/>
              </a:solidFill>
              <a:latin typeface="宋体" pitchFamily="2" charset="-122"/>
              <a:ea typeface="黑体" panose="02010609060101010101" pitchFamily="2" charset="-122"/>
            </a:endParaRPr>
          </a:p>
        </p:txBody>
      </p:sp>
      <p:sp>
        <p:nvSpPr>
          <p:cNvPr id="15363" name="文本框 14339"/>
          <p:cNvSpPr/>
          <p:nvPr/>
        </p:nvSpPr>
        <p:spPr>
          <a:xfrm>
            <a:off x="755650" y="4292600"/>
            <a:ext cx="4392613" cy="1814513"/>
          </a:xfrm>
          <a:prstGeom prst="rect">
            <a:avLst/>
          </a:prstGeom>
          <a:solidFill>
            <a:srgbClr val="CCFFFF"/>
          </a:solidFill>
          <a:ln w="12700" cap="sq">
            <a:solidFill>
              <a:schemeClr val="tx1"/>
            </a:solid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latin typeface="黑体" pitchFamily="2" charset="-122"/>
                <a:ea typeface="黑体" pitchFamily="2" charset="-122"/>
              </a:rPr>
              <a:t>1 </a:t>
            </a:r>
            <a:r>
              <a:rPr lang="en-US" altLang="zh-CN" sz="2800" b="1">
                <a:latin typeface="黑体" pitchFamily="2" charset="-122"/>
                <a:ea typeface="黑体" pitchFamily="2" charset="-122"/>
              </a:rPr>
              <a:t>t  =      kg</a:t>
            </a:r>
            <a:endParaRPr lang="en-US" altLang="zh-CN" sz="2800" b="1">
              <a:latin typeface="黑体" pitchFamily="2" charset="-122"/>
              <a:ea typeface="黑体" pitchFamily="2" charset="-122"/>
            </a:endParaRPr>
          </a:p>
          <a:p>
            <a:pPr lvl="0">
              <a:spcBef>
                <a:spcPct val="50000"/>
              </a:spcBef>
            </a:pPr>
            <a:r>
              <a:rPr lang="en-US" altLang="zh-CN" sz="2800" b="1">
                <a:latin typeface="黑体" pitchFamily="2" charset="-122"/>
                <a:ea typeface="黑体" pitchFamily="2" charset="-122"/>
              </a:rPr>
              <a:t>1 kg =      g</a:t>
            </a:r>
            <a:endParaRPr lang="en-US" altLang="zh-CN" sz="2800" b="1">
              <a:latin typeface="黑体" pitchFamily="2" charset="-122"/>
              <a:ea typeface="黑体" pitchFamily="2" charset="-122"/>
            </a:endParaRPr>
          </a:p>
          <a:p>
            <a:pPr lvl="0">
              <a:spcBef>
                <a:spcPct val="50000"/>
              </a:spcBef>
            </a:pPr>
            <a:r>
              <a:rPr lang="en-US" altLang="zh-CN" sz="2800" b="1">
                <a:latin typeface="黑体" pitchFamily="2" charset="-122"/>
                <a:ea typeface="黑体" pitchFamily="2" charset="-122"/>
              </a:rPr>
              <a:t>1 g  =      mg</a:t>
            </a:r>
            <a:endParaRPr lang="en-US" altLang="zh-CN" sz="2800" b="1">
              <a:latin typeface="黑体" pitchFamily="2" charset="-122"/>
              <a:ea typeface="黑体" panose="02010609060101010101" pitchFamily="2" charset="-122"/>
            </a:endParaRPr>
          </a:p>
        </p:txBody>
      </p:sp>
      <p:cxnSp>
        <p:nvCxnSpPr>
          <p:cNvPr id="15364" name="直接连接符 14340"/>
          <p:cNvCxnSpPr/>
          <p:nvPr/>
        </p:nvCxnSpPr>
        <p:spPr>
          <a:xfrm>
            <a:off x="4500563" y="1628775"/>
            <a:ext cx="1223962" cy="0"/>
          </a:xfrm>
          <a:prstGeom prst="line">
            <a:avLst/>
          </a:prstGeom>
          <a:noFill/>
          <a:ln>
            <a:solidFill>
              <a:schemeClr val="tx1"/>
            </a:solidFill>
            <a:round/>
          </a:ln>
        </p:spPr>
      </p:cxnSp>
      <p:cxnSp>
        <p:nvCxnSpPr>
          <p:cNvPr id="15365" name="直接连接符 14341"/>
          <p:cNvCxnSpPr/>
          <p:nvPr/>
        </p:nvCxnSpPr>
        <p:spPr>
          <a:xfrm>
            <a:off x="7019925" y="1628775"/>
            <a:ext cx="792163" cy="0"/>
          </a:xfrm>
          <a:prstGeom prst="line">
            <a:avLst/>
          </a:prstGeom>
          <a:noFill/>
          <a:ln>
            <a:solidFill>
              <a:schemeClr val="tx1"/>
            </a:solidFill>
            <a:round/>
          </a:ln>
        </p:spPr>
      </p:cxnSp>
      <p:sp>
        <p:nvSpPr>
          <p:cNvPr id="15366" name="文本框 14342"/>
          <p:cNvSpPr/>
          <p:nvPr/>
        </p:nvSpPr>
        <p:spPr>
          <a:xfrm>
            <a:off x="539750" y="1916113"/>
            <a:ext cx="5976938" cy="57943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ea typeface="黑体" pitchFamily="2" charset="-122"/>
              </a:rPr>
              <a:t>2.质量的常用单位还有哪些？</a:t>
            </a:r>
            <a:endParaRPr lang="zh-CN" altLang="en-US" sz="3200" b="1">
              <a:ea typeface="黑体" panose="02010609060101010101" pitchFamily="2" charset="-122"/>
            </a:endParaRPr>
          </a:p>
        </p:txBody>
      </p:sp>
      <p:sp>
        <p:nvSpPr>
          <p:cNvPr id="15367" name="文本框 14343"/>
          <p:cNvSpPr/>
          <p:nvPr/>
        </p:nvSpPr>
        <p:spPr>
          <a:xfrm>
            <a:off x="611188" y="3500438"/>
            <a:ext cx="5832475" cy="57943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latin typeface="黑体" pitchFamily="2" charset="-122"/>
                <a:ea typeface="黑体" pitchFamily="2" charset="-122"/>
              </a:rPr>
              <a:t>3.它们之间的换算关系如何？</a:t>
            </a:r>
            <a:endParaRPr lang="zh-CN" altLang="en-US" sz="3200" b="1">
              <a:latin typeface="黑体" pitchFamily="2" charset="-122"/>
              <a:ea typeface="黑体" panose="02010609060101010101" pitchFamily="2" charset="-122"/>
            </a:endParaRPr>
          </a:p>
        </p:txBody>
      </p:sp>
      <p:cxnSp>
        <p:nvCxnSpPr>
          <p:cNvPr id="15368" name="直接连接符 14344"/>
          <p:cNvCxnSpPr/>
          <p:nvPr/>
        </p:nvCxnSpPr>
        <p:spPr>
          <a:xfrm>
            <a:off x="1979613" y="4797425"/>
            <a:ext cx="1008062" cy="0"/>
          </a:xfrm>
          <a:prstGeom prst="line">
            <a:avLst/>
          </a:prstGeom>
          <a:noFill/>
          <a:ln>
            <a:solidFill>
              <a:schemeClr val="tx1"/>
            </a:solidFill>
            <a:round/>
          </a:ln>
        </p:spPr>
      </p:cxnSp>
      <p:cxnSp>
        <p:nvCxnSpPr>
          <p:cNvPr id="15369" name="直接连接符 14345"/>
          <p:cNvCxnSpPr/>
          <p:nvPr/>
        </p:nvCxnSpPr>
        <p:spPr>
          <a:xfrm>
            <a:off x="1979613" y="6021388"/>
            <a:ext cx="936625" cy="0"/>
          </a:xfrm>
          <a:prstGeom prst="line">
            <a:avLst/>
          </a:prstGeom>
          <a:noFill/>
          <a:ln>
            <a:solidFill>
              <a:schemeClr val="tx1"/>
            </a:solidFill>
            <a:round/>
          </a:ln>
        </p:spPr>
      </p:cxnSp>
      <p:cxnSp>
        <p:nvCxnSpPr>
          <p:cNvPr id="15370" name="直接连接符 14346"/>
          <p:cNvCxnSpPr/>
          <p:nvPr/>
        </p:nvCxnSpPr>
        <p:spPr>
          <a:xfrm>
            <a:off x="1979613" y="5445125"/>
            <a:ext cx="936625" cy="0"/>
          </a:xfrm>
          <a:prstGeom prst="line">
            <a:avLst/>
          </a:prstGeom>
          <a:noFill/>
          <a:ln>
            <a:solidFill>
              <a:schemeClr val="tx1"/>
            </a:solidFill>
            <a:round/>
          </a:ln>
        </p:spPr>
      </p:cxnSp>
      <p:sp>
        <p:nvSpPr>
          <p:cNvPr id="15371" name="矩形 14347"/>
          <p:cNvSpPr/>
          <p:nvPr/>
        </p:nvSpPr>
        <p:spPr>
          <a:xfrm>
            <a:off x="2051050" y="4365625"/>
            <a:ext cx="863600" cy="457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t>1000</a:t>
            </a:r>
            <a:endParaRPr lang="zh-CN" altLang="en-US" sz="2400" b="1"/>
          </a:p>
        </p:txBody>
      </p:sp>
      <p:sp>
        <p:nvSpPr>
          <p:cNvPr id="15372" name="矩形 14348"/>
          <p:cNvSpPr/>
          <p:nvPr/>
        </p:nvSpPr>
        <p:spPr>
          <a:xfrm>
            <a:off x="2051050" y="5013325"/>
            <a:ext cx="863600" cy="457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t>1000</a:t>
            </a:r>
            <a:endParaRPr lang="zh-CN" altLang="en-US" sz="2400" b="1"/>
          </a:p>
        </p:txBody>
      </p:sp>
      <p:sp>
        <p:nvSpPr>
          <p:cNvPr id="15373" name="矩形 14349"/>
          <p:cNvSpPr/>
          <p:nvPr/>
        </p:nvSpPr>
        <p:spPr>
          <a:xfrm>
            <a:off x="2051050" y="5661025"/>
            <a:ext cx="863600" cy="457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t>1000</a:t>
            </a:r>
            <a:endParaRPr lang="zh-CN" altLang="en-US" sz="2400" b="1"/>
          </a:p>
        </p:txBody>
      </p:sp>
      <p:sp>
        <p:nvSpPr>
          <p:cNvPr id="15374" name="矩形 14350"/>
          <p:cNvSpPr/>
          <p:nvPr/>
        </p:nvSpPr>
        <p:spPr>
          <a:xfrm>
            <a:off x="4427538" y="1052513"/>
            <a:ext cx="1368425" cy="57943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solidFill>
                  <a:srgbClr val="CC0000"/>
                </a:solidFill>
                <a:ea typeface="黑体" pitchFamily="2" charset="-122"/>
              </a:rPr>
              <a:t>千克</a:t>
            </a:r>
            <a:endParaRPr lang="zh-CN" altLang="en-US" sz="3200" b="1">
              <a:solidFill>
                <a:srgbClr val="CC0000"/>
              </a:solidFill>
              <a:ea typeface="黑体" panose="02010609060101010101" pitchFamily="2" charset="-122"/>
            </a:endParaRPr>
          </a:p>
        </p:txBody>
      </p:sp>
      <p:sp>
        <p:nvSpPr>
          <p:cNvPr id="15375" name="矩形 14351"/>
          <p:cNvSpPr/>
          <p:nvPr/>
        </p:nvSpPr>
        <p:spPr>
          <a:xfrm>
            <a:off x="7019925" y="1052513"/>
            <a:ext cx="657225" cy="57943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solidFill>
                  <a:srgbClr val="CC0000"/>
                </a:solidFill>
                <a:ea typeface="黑体" pitchFamily="2" charset="-122"/>
              </a:rPr>
              <a:t>kg</a:t>
            </a:r>
            <a:endParaRPr lang="en-US" altLang="zh-CN" sz="3200" b="1">
              <a:solidFill>
                <a:srgbClr val="CC0000"/>
              </a:solidFill>
              <a:ea typeface="黑体" panose="02010609060101010101" pitchFamily="2" charset="-122"/>
            </a:endParaRPr>
          </a:p>
        </p:txBody>
      </p:sp>
      <p:sp>
        <p:nvSpPr>
          <p:cNvPr id="15376" name="文本框 6160"/>
          <p:cNvSpPr/>
          <p:nvPr/>
        </p:nvSpPr>
        <p:spPr>
          <a:xfrm>
            <a:off x="214313" y="107950"/>
            <a:ext cx="2871787" cy="70643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000" b="1">
                <a:solidFill>
                  <a:srgbClr val="CC0000"/>
                </a:solidFill>
                <a:ea typeface="黑体" pitchFamily="2" charset="-122"/>
              </a:rPr>
              <a:t>质量的单位</a:t>
            </a:r>
            <a:endParaRPr lang="zh-CN" altLang="en-US" sz="4000" b="1">
              <a:solidFill>
                <a:srgbClr val="CC0000"/>
              </a:solidFill>
              <a:ea typeface="黑体" panose="02010609060101010101" pitchFamily="2" charset="-122"/>
            </a:endParaRPr>
          </a:p>
        </p:txBody>
      </p:sp>
      <p:sp>
        <p:nvSpPr>
          <p:cNvPr id="15377" name="文本框 14"/>
          <p:cNvSpPr/>
          <p:nvPr/>
        </p:nvSpPr>
        <p:spPr>
          <a:xfrm>
            <a:off x="5148263" y="4333875"/>
            <a:ext cx="4024312" cy="138430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b="1">
                <a:latin typeface="楷体" pitchFamily="49" charset="-122"/>
                <a:ea typeface="楷体" pitchFamily="49" charset="-122"/>
              </a:rPr>
              <a:t>补充：</a:t>
            </a:r>
            <a:r>
              <a:rPr lang="en-US" altLang="zh-CN" sz="2800" b="1">
                <a:latin typeface="楷体" pitchFamily="49" charset="-122"/>
                <a:ea typeface="楷体" pitchFamily="49" charset="-122"/>
              </a:rPr>
              <a:t> </a:t>
            </a:r>
            <a:r>
              <a:rPr lang="zh-CN" altLang="en-US" sz="2800" b="1">
                <a:latin typeface="楷体" pitchFamily="49" charset="-122"/>
                <a:ea typeface="楷体" pitchFamily="49" charset="-122"/>
              </a:rPr>
              <a:t>我国常用的质量单位：公斤、斤 、两等</a:t>
            </a:r>
            <a:endParaRPr lang="en-US" altLang="zh-CN" sz="2800" b="1">
              <a:latin typeface="楷体" pitchFamily="49" charset="-122"/>
              <a:ea typeface="楷体" pitchFamily="49" charset="-122"/>
            </a:endParaRPr>
          </a:p>
          <a:p>
            <a:pPr lvl="0"/>
            <a:r>
              <a:rPr lang="zh-CN" altLang="en-US" sz="2800" b="1">
                <a:latin typeface="楷体" pitchFamily="49" charset="-122"/>
                <a:ea typeface="楷体" pitchFamily="49" charset="-122"/>
              </a:rPr>
              <a:t>换算关系：</a:t>
            </a:r>
            <a:endParaRPr lang="zh-CN" altLang="en-US" sz="2800" b="1">
              <a:latin typeface="楷体" pitchFamily="49" charset="-122"/>
              <a:ea typeface="楷体" pitchFamily="49" charset="-122"/>
            </a:endParaRPr>
          </a:p>
        </p:txBody>
      </p:sp>
      <p:sp>
        <p:nvSpPr>
          <p:cNvPr id="15378" name="矩形 17"/>
          <p:cNvSpPr/>
          <p:nvPr/>
        </p:nvSpPr>
        <p:spPr>
          <a:xfrm>
            <a:off x="5648325" y="5657850"/>
            <a:ext cx="3024188"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buFont typeface="Arial" pitchFamily="34" charset="0"/>
            </a:pPr>
            <a:r>
              <a:rPr lang="en-US" altLang="zh-CN" sz="2400" b="1">
                <a:solidFill>
                  <a:srgbClr val="000000"/>
                </a:solidFill>
                <a:latin typeface="宋体" pitchFamily="2" charset="-122"/>
              </a:rPr>
              <a:t>1 </a:t>
            </a:r>
            <a:r>
              <a:rPr lang="zh-CN" altLang="en-US" sz="2400" b="1">
                <a:solidFill>
                  <a:srgbClr val="000000"/>
                </a:solidFill>
                <a:latin typeface="宋体" pitchFamily="2" charset="-122"/>
              </a:rPr>
              <a:t>千克</a:t>
            </a:r>
            <a:r>
              <a:rPr lang="en-US" altLang="zh-CN" sz="2400" b="1">
                <a:solidFill>
                  <a:srgbClr val="000000"/>
                </a:solidFill>
                <a:latin typeface="宋体" pitchFamily="2" charset="-122"/>
              </a:rPr>
              <a:t>=1 </a:t>
            </a:r>
            <a:r>
              <a:rPr lang="zh-CN" altLang="en-US" sz="2400" b="1">
                <a:solidFill>
                  <a:srgbClr val="000000"/>
                </a:solidFill>
                <a:latin typeface="宋体" pitchFamily="2" charset="-122"/>
              </a:rPr>
              <a:t>公斤</a:t>
            </a:r>
            <a:r>
              <a:rPr lang="en-US" altLang="zh-CN" sz="2400" b="1">
                <a:solidFill>
                  <a:srgbClr val="000000"/>
                </a:solidFill>
                <a:latin typeface="宋体" pitchFamily="2" charset="-122"/>
              </a:rPr>
              <a:t>=2</a:t>
            </a:r>
            <a:r>
              <a:rPr lang="zh-CN" altLang="en-US" sz="2400" b="1">
                <a:solidFill>
                  <a:srgbClr val="000000"/>
                </a:solidFill>
                <a:latin typeface="宋体" pitchFamily="2" charset="-122"/>
              </a:rPr>
              <a:t>斤</a:t>
            </a:r>
            <a:endParaRPr lang="zh-CN" altLang="en-US" sz="2400">
              <a:solidFill>
                <a:srgbClr val="000000"/>
              </a:solidFill>
            </a:endParaRPr>
          </a:p>
        </p:txBody>
      </p:sp>
      <p:sp>
        <p:nvSpPr>
          <p:cNvPr id="15379" name="矩形 20"/>
          <p:cNvSpPr/>
          <p:nvPr/>
        </p:nvSpPr>
        <p:spPr>
          <a:xfrm>
            <a:off x="5651500" y="6107113"/>
            <a:ext cx="3021013"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000000"/>
                </a:solidFill>
                <a:latin typeface="宋体" pitchFamily="2" charset="-122"/>
              </a:rPr>
              <a:t>1 </a:t>
            </a:r>
            <a:r>
              <a:rPr lang="zh-CN" altLang="en-US" sz="2400" b="1">
                <a:solidFill>
                  <a:srgbClr val="000000"/>
                </a:solidFill>
                <a:latin typeface="宋体" pitchFamily="2" charset="-122"/>
              </a:rPr>
              <a:t>斤</a:t>
            </a:r>
            <a:r>
              <a:rPr lang="en-US" altLang="zh-CN" sz="2400">
                <a:solidFill>
                  <a:srgbClr val="000000"/>
                </a:solidFill>
              </a:rPr>
              <a:t>=</a:t>
            </a:r>
            <a:r>
              <a:rPr lang="en-US" altLang="zh-CN" sz="2400" b="1">
                <a:solidFill>
                  <a:srgbClr val="000000"/>
                </a:solidFill>
                <a:latin typeface="宋体" pitchFamily="2" charset="-122"/>
              </a:rPr>
              <a:t>500 </a:t>
            </a:r>
            <a:r>
              <a:rPr lang="zh-CN" altLang="en-US" sz="2400" b="1">
                <a:solidFill>
                  <a:srgbClr val="000000"/>
                </a:solidFill>
                <a:latin typeface="宋体" pitchFamily="2" charset="-122"/>
              </a:rPr>
              <a:t>克</a:t>
            </a:r>
            <a:endParaRPr lang="zh-CN" altLang="en-US" sz="240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6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36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36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37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36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1" nodeType="clickEffect">
                                  <p:stCondLst>
                                    <p:cond delay="0"/>
                                  </p:stCondLst>
                                  <p:childTnLst>
                                    <p:set>
                                      <p:cBhvr>
                                        <p:cTn id="32" dur="1" fill="hold">
                                          <p:stCondLst>
                                            <p:cond delay="0"/>
                                          </p:stCondLst>
                                        </p:cTn>
                                        <p:tgtEl>
                                          <p:spTgt spid="15374"/>
                                        </p:tgtEl>
                                        <p:attrNameLst>
                                          <p:attrName>style.visibility</p:attrName>
                                        </p:attrNameLst>
                                      </p:cBhvr>
                                      <p:to>
                                        <p:strVal val="visible"/>
                                      </p:to>
                                    </p:set>
                                    <p:anim calcmode="lin" valueType="num">
                                      <p:cBhvr>
                                        <p:cTn id="33" dur="500" fill="hold"/>
                                        <p:tgtEl>
                                          <p:spTgt spid="15374"/>
                                        </p:tgtEl>
                                        <p:attrNameLst>
                                          <p:attrName>ppt_x</p:attrName>
                                        </p:attrNameLst>
                                      </p:cBhvr>
                                      <p:tavLst>
                                        <p:tav tm="0">
                                          <p:val>
                                            <p:strVal val="#ppt_x"/>
                                          </p:val>
                                        </p:tav>
                                        <p:tav tm="100000">
                                          <p:val>
                                            <p:strVal val="#ppt_x"/>
                                          </p:val>
                                        </p:tav>
                                      </p:tavLst>
                                    </p:anim>
                                    <p:anim calcmode="lin" valueType="num">
                                      <p:cBhvr>
                                        <p:cTn id="34" dur="500" fill="hold"/>
                                        <p:tgtEl>
                                          <p:spTgt spid="15374"/>
                                        </p:tgtEl>
                                        <p:attrNameLst>
                                          <p:attrName>ppt_y</p:attrName>
                                        </p:attrNameLst>
                                      </p:cBhvr>
                                      <p:tavLst>
                                        <p:tav tm="0">
                                          <p:val>
                                            <p:strVal val="1+#ppt_h/2"/>
                                          </p:val>
                                        </p:tav>
                                        <p:tav tm="100000">
                                          <p:val>
                                            <p:strVal val="#ppt_y"/>
                                          </p:val>
                                        </p:tav>
                                      </p:tavLst>
                                    </p:anim>
                                  </p:childTnLst>
                                </p:cTn>
                              </p:par>
                              <p:par>
                                <p:cTn id="35" presetID="2" presetClass="entr" presetSubtype="4" fill="hold" grpId="1" nodeType="withEffect">
                                  <p:stCondLst>
                                    <p:cond delay="0"/>
                                  </p:stCondLst>
                                  <p:childTnLst>
                                    <p:set>
                                      <p:cBhvr>
                                        <p:cTn id="36" dur="1" fill="hold">
                                          <p:stCondLst>
                                            <p:cond delay="0"/>
                                          </p:stCondLst>
                                        </p:cTn>
                                        <p:tgtEl>
                                          <p:spTgt spid="15375"/>
                                        </p:tgtEl>
                                        <p:attrNameLst>
                                          <p:attrName>style.visibility</p:attrName>
                                        </p:attrNameLst>
                                      </p:cBhvr>
                                      <p:to>
                                        <p:strVal val="visible"/>
                                      </p:to>
                                    </p:set>
                                    <p:anim calcmode="lin" valueType="num">
                                      <p:cBhvr>
                                        <p:cTn id="37" dur="500" fill="hold"/>
                                        <p:tgtEl>
                                          <p:spTgt spid="15375"/>
                                        </p:tgtEl>
                                        <p:attrNameLst>
                                          <p:attrName>ppt_x</p:attrName>
                                        </p:attrNameLst>
                                      </p:cBhvr>
                                      <p:tavLst>
                                        <p:tav tm="0">
                                          <p:val>
                                            <p:strVal val="#ppt_x"/>
                                          </p:val>
                                        </p:tav>
                                        <p:tav tm="100000">
                                          <p:val>
                                            <p:strVal val="#ppt_x"/>
                                          </p:val>
                                        </p:tav>
                                      </p:tavLst>
                                    </p:anim>
                                    <p:anim calcmode="lin" valueType="num">
                                      <p:cBhvr>
                                        <p:cTn id="38" dur="500" fill="hold"/>
                                        <p:tgtEl>
                                          <p:spTgt spid="15375"/>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8" presetClass="entr" presetSubtype="16" fill="hold" grpId="0" nodeType="clickEffect">
                                  <p:stCondLst>
                                    <p:cond delay="0"/>
                                  </p:stCondLst>
                                  <p:childTnLst>
                                    <p:set>
                                      <p:cBhvr>
                                        <p:cTn id="42" dur="1" fill="hold">
                                          <p:stCondLst>
                                            <p:cond delay="0"/>
                                          </p:stCondLst>
                                        </p:cTn>
                                        <p:tgtEl>
                                          <p:spTgt spid="15362"/>
                                        </p:tgtEl>
                                        <p:attrNameLst>
                                          <p:attrName>style.visibility</p:attrName>
                                        </p:attrNameLst>
                                      </p:cBhvr>
                                      <p:to>
                                        <p:strVal val="visible"/>
                                      </p:to>
                                    </p:set>
                                    <p:animEffect transition="in" filter="diamond(in)">
                                      <p:cBhvr>
                                        <p:cTn id="43" dur="2000" fill="hold"/>
                                        <p:tgtEl>
                                          <p:spTgt spid="15362"/>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5371"/>
                                        </p:tgtEl>
                                        <p:attrNameLst>
                                          <p:attrName>style.visibility</p:attrName>
                                        </p:attrNameLst>
                                      </p:cBhvr>
                                      <p:to>
                                        <p:strVal val="visible"/>
                                      </p:to>
                                    </p:set>
                                    <p:anim calcmode="lin" valueType="num">
                                      <p:cBhvr>
                                        <p:cTn id="48" dur="500" fill="hold"/>
                                        <p:tgtEl>
                                          <p:spTgt spid="15371"/>
                                        </p:tgtEl>
                                        <p:attrNameLst>
                                          <p:attrName>ppt_x</p:attrName>
                                        </p:attrNameLst>
                                      </p:cBhvr>
                                      <p:tavLst>
                                        <p:tav tm="0">
                                          <p:val>
                                            <p:strVal val="#ppt_x"/>
                                          </p:val>
                                        </p:tav>
                                        <p:tav tm="100000">
                                          <p:val>
                                            <p:strVal val="#ppt_x"/>
                                          </p:val>
                                        </p:tav>
                                      </p:tavLst>
                                    </p:anim>
                                    <p:anim calcmode="lin" valueType="num">
                                      <p:cBhvr>
                                        <p:cTn id="49" dur="500" fill="hold"/>
                                        <p:tgtEl>
                                          <p:spTgt spid="1537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5372"/>
                                        </p:tgtEl>
                                        <p:attrNameLst>
                                          <p:attrName>style.visibility</p:attrName>
                                        </p:attrNameLst>
                                      </p:cBhvr>
                                      <p:to>
                                        <p:strVal val="visible"/>
                                      </p:to>
                                    </p:set>
                                    <p:anim calcmode="lin" valueType="num">
                                      <p:cBhvr>
                                        <p:cTn id="52" dur="500" fill="hold"/>
                                        <p:tgtEl>
                                          <p:spTgt spid="15372"/>
                                        </p:tgtEl>
                                        <p:attrNameLst>
                                          <p:attrName>ppt_x</p:attrName>
                                        </p:attrNameLst>
                                      </p:cBhvr>
                                      <p:tavLst>
                                        <p:tav tm="0">
                                          <p:val>
                                            <p:strVal val="#ppt_x"/>
                                          </p:val>
                                        </p:tav>
                                        <p:tav tm="100000">
                                          <p:val>
                                            <p:strVal val="#ppt_x"/>
                                          </p:val>
                                        </p:tav>
                                      </p:tavLst>
                                    </p:anim>
                                    <p:anim calcmode="lin" valueType="num">
                                      <p:cBhvr>
                                        <p:cTn id="53" dur="500" fill="hold"/>
                                        <p:tgtEl>
                                          <p:spTgt spid="1537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5373"/>
                                        </p:tgtEl>
                                        <p:attrNameLst>
                                          <p:attrName>style.visibility</p:attrName>
                                        </p:attrNameLst>
                                      </p:cBhvr>
                                      <p:to>
                                        <p:strVal val="visible"/>
                                      </p:to>
                                    </p:set>
                                    <p:anim calcmode="lin" valueType="num">
                                      <p:cBhvr>
                                        <p:cTn id="56" dur="500" fill="hold"/>
                                        <p:tgtEl>
                                          <p:spTgt spid="15373"/>
                                        </p:tgtEl>
                                        <p:attrNameLst>
                                          <p:attrName>ppt_x</p:attrName>
                                        </p:attrNameLst>
                                      </p:cBhvr>
                                      <p:tavLst>
                                        <p:tav tm="0">
                                          <p:val>
                                            <p:strVal val="#ppt_x"/>
                                          </p:val>
                                        </p:tav>
                                        <p:tav tm="100000">
                                          <p:val>
                                            <p:strVal val="#ppt_x"/>
                                          </p:val>
                                        </p:tav>
                                      </p:tavLst>
                                    </p:anim>
                                    <p:anim calcmode="lin" valueType="num">
                                      <p:cBhvr>
                                        <p:cTn id="57" dur="500" fill="hold"/>
                                        <p:tgtEl>
                                          <p:spTgt spid="15373"/>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after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5377"/>
                                        </p:tgtEl>
                                        <p:attrNameLst>
                                          <p:attrName>style.visibility</p:attrName>
                                        </p:attrNameLst>
                                      </p:cBhvr>
                                      <p:to>
                                        <p:strVal val="visible"/>
                                      </p:to>
                                    </p:set>
                                    <p:animEffect transition="in" filter="fade">
                                      <p:cBhvr>
                                        <p:cTn id="62" dur="1000" fill="hold"/>
                                        <p:tgtEl>
                                          <p:spTgt spid="15377"/>
                                        </p:tgtEl>
                                      </p:cBhvr>
                                    </p:animEffect>
                                    <p:anim calcmode="lin" valueType="num">
                                      <p:cBhvr>
                                        <p:cTn id="63" dur="1000" fill="hold"/>
                                        <p:tgtEl>
                                          <p:spTgt spid="15377"/>
                                        </p:tgtEl>
                                        <p:attrNameLst>
                                          <p:attrName>ppt_x</p:attrName>
                                        </p:attrNameLst>
                                      </p:cBhvr>
                                      <p:tavLst>
                                        <p:tav tm="0">
                                          <p:val>
                                            <p:strVal val="#ppt_x"/>
                                          </p:val>
                                        </p:tav>
                                        <p:tav tm="100000">
                                          <p:val>
                                            <p:strVal val="#ppt_x"/>
                                          </p:val>
                                        </p:tav>
                                      </p:tavLst>
                                    </p:anim>
                                    <p:anim calcmode="lin" valueType="num">
                                      <p:cBhvr>
                                        <p:cTn id="64" dur="1000" fill="hold"/>
                                        <p:tgtEl>
                                          <p:spTgt spid="15377"/>
                                        </p:tgtEl>
                                        <p:attrNameLst>
                                          <p:attrName>ppt_y</p:attrName>
                                        </p:attrNameLst>
                                      </p:cBhvr>
                                      <p:tavLst>
                                        <p:tav tm="0">
                                          <p:val>
                                            <p:strVal val="#ppt_y+.1"/>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15378"/>
                                        </p:tgtEl>
                                        <p:attrNameLst>
                                          <p:attrName>style.visibility</p:attrName>
                                        </p:attrNameLst>
                                      </p:cBhvr>
                                      <p:to>
                                        <p:strVal val="visible"/>
                                      </p:to>
                                    </p:set>
                                    <p:animEffect transition="in" filter="fade">
                                      <p:cBhvr>
                                        <p:cTn id="69" dur="1000" fill="hold"/>
                                        <p:tgtEl>
                                          <p:spTgt spid="15378"/>
                                        </p:tgtEl>
                                      </p:cBhvr>
                                    </p:animEffect>
                                    <p:anim calcmode="lin" valueType="num">
                                      <p:cBhvr>
                                        <p:cTn id="70" dur="1000" fill="hold"/>
                                        <p:tgtEl>
                                          <p:spTgt spid="15378"/>
                                        </p:tgtEl>
                                        <p:attrNameLst>
                                          <p:attrName>ppt_x</p:attrName>
                                        </p:attrNameLst>
                                      </p:cBhvr>
                                      <p:tavLst>
                                        <p:tav tm="0">
                                          <p:val>
                                            <p:strVal val="#ppt_x"/>
                                          </p:val>
                                        </p:tav>
                                        <p:tav tm="100000">
                                          <p:val>
                                            <p:strVal val="#ppt_x"/>
                                          </p:val>
                                        </p:tav>
                                      </p:tavLst>
                                    </p:anim>
                                    <p:anim calcmode="lin" valueType="num">
                                      <p:cBhvr>
                                        <p:cTn id="71" dur="1000" fill="hold"/>
                                        <p:tgtEl>
                                          <p:spTgt spid="15378"/>
                                        </p:tgtEl>
                                        <p:attrNameLst>
                                          <p:attrName>ppt_y</p:attrName>
                                        </p:attrNameLst>
                                      </p:cBhvr>
                                      <p:tavLst>
                                        <p:tav tm="0">
                                          <p:val>
                                            <p:strVal val="#ppt_y+.1"/>
                                          </p:val>
                                        </p:tav>
                                        <p:tav tm="100000">
                                          <p:val>
                                            <p:strVal val="#ppt_y"/>
                                          </p:val>
                                        </p:tav>
                                      </p:tavLst>
                                    </p:anim>
                                  </p:childTnLst>
                                </p:cTn>
                              </p:par>
                            </p:childTnLst>
                          </p:cTn>
                        </p:par>
                      </p:childTnLst>
                    </p:cTn>
                  </p:par>
                  <p:par>
                    <p:cTn id="72" fill="hold" nodeType="clickPar">
                      <p:stCondLst>
                        <p:cond delay="indefinite"/>
                      </p:stCondLst>
                      <p:childTnLst>
                        <p:par>
                          <p:cTn id="73" fill="hold" nodeType="afterGroup">
                            <p:stCondLst>
                              <p:cond delay="0"/>
                            </p:stCondLst>
                            <p:childTnLst>
                              <p:par>
                                <p:cTn id="74" presetID="22" presetClass="entr" presetSubtype="4" fill="hold" nodeType="clickEffect">
                                  <p:stCondLst>
                                    <p:cond delay="0"/>
                                  </p:stCondLst>
                                  <p:childTnLst>
                                    <p:set>
                                      <p:cBhvr>
                                        <p:cTn id="75" dur="1" fill="hold">
                                          <p:stCondLst>
                                            <p:cond delay="0"/>
                                          </p:stCondLst>
                                        </p:cTn>
                                        <p:tgtEl>
                                          <p:spTgt spid="15379">
                                            <p:txEl>
                                              <p:pRg st="0" end="0"/>
                                            </p:txEl>
                                          </p:spTgt>
                                        </p:tgtEl>
                                        <p:attrNameLst>
                                          <p:attrName>style.visibility</p:attrName>
                                        </p:attrNameLst>
                                      </p:cBhvr>
                                      <p:to>
                                        <p:strVal val="visible"/>
                                      </p:to>
                                    </p:set>
                                    <p:animEffect transition="in" filter="wipe(down)">
                                      <p:cBhvr>
                                        <p:cTn id="76" dur="500" fill="hold"/>
                                        <p:tgtEl>
                                          <p:spTgt spid="153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p:bldP spid="15362" grpId="0"/>
      <p:bldP spid="15363" grpId="0"/>
      <p:bldP spid="15366" grpId="0"/>
      <p:bldP spid="15367" grpId="0"/>
      <p:bldP spid="15371" grpId="0"/>
      <p:bldP spid="15372" grpId="0"/>
      <p:bldP spid="15373" grpId="0"/>
      <p:bldP spid="15374" grpId="1"/>
      <p:bldP spid="15375" grpId="1"/>
      <p:bldP spid="15377" grpId="0"/>
      <p:bldP spid="15378"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5" name="Rectangle 12"/>
          <p:cNvSpPr/>
          <p:nvPr/>
        </p:nvSpPr>
        <p:spPr>
          <a:xfrm>
            <a:off x="1044575" y="1989138"/>
            <a:ext cx="3816350" cy="4441825"/>
          </a:xfrm>
          <a:prstGeom prst="rect">
            <a:avLst/>
          </a:prstGeom>
          <a:noFill/>
          <a:ln>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800" b="1">
                <a:solidFill>
                  <a:srgbClr val="FF3300"/>
                </a:solidFill>
              </a:rPr>
              <a:t>估测常见物体质量：</a:t>
            </a:r>
            <a:endParaRPr lang="zh-CN" altLang="en-US" sz="2800" b="1">
              <a:solidFill>
                <a:srgbClr val="FF3300"/>
              </a:solidFill>
            </a:endParaRPr>
          </a:p>
          <a:p>
            <a:pPr lvl="0">
              <a:lnSpc>
                <a:spcPct val="150000"/>
              </a:lnSpc>
            </a:pPr>
            <a:r>
              <a:rPr lang="zh-CN" altLang="en-US" sz="2800" b="1">
                <a:solidFill>
                  <a:srgbClr val="111111"/>
                </a:solidFill>
              </a:rPr>
              <a:t>成年人：约</a:t>
            </a:r>
            <a:r>
              <a:rPr lang="en-US" altLang="zh-CN" sz="2800" b="1">
                <a:solidFill>
                  <a:srgbClr val="111111"/>
                </a:solidFill>
              </a:rPr>
              <a:t>50</a:t>
            </a:r>
            <a:r>
              <a:rPr lang="zh-CN" altLang="en-US" sz="2800" b="1">
                <a:solidFill>
                  <a:srgbClr val="111111"/>
                </a:solidFill>
              </a:rPr>
              <a:t>－</a:t>
            </a:r>
            <a:r>
              <a:rPr lang="en-US" altLang="zh-CN" sz="2800" b="1">
                <a:solidFill>
                  <a:srgbClr val="111111"/>
                </a:solidFill>
              </a:rPr>
              <a:t>70 kg      </a:t>
            </a:r>
            <a:endParaRPr lang="en-US" altLang="zh-CN" sz="2800" b="1">
              <a:solidFill>
                <a:srgbClr val="111111"/>
              </a:solidFill>
            </a:endParaRPr>
          </a:p>
          <a:p>
            <a:pPr lvl="0">
              <a:lnSpc>
                <a:spcPct val="150000"/>
              </a:lnSpc>
            </a:pPr>
            <a:r>
              <a:rPr lang="en-US" altLang="zh-CN" sz="2800" b="1">
                <a:solidFill>
                  <a:srgbClr val="111111"/>
                </a:solidFill>
              </a:rPr>
              <a:t>1</a:t>
            </a:r>
            <a:r>
              <a:rPr lang="zh-CN" altLang="en-US" sz="2800" b="1">
                <a:solidFill>
                  <a:srgbClr val="111111"/>
                </a:solidFill>
              </a:rPr>
              <a:t>包方便面：约</a:t>
            </a:r>
            <a:r>
              <a:rPr lang="en-US" altLang="zh-CN" sz="2800" b="1">
                <a:solidFill>
                  <a:srgbClr val="111111"/>
                </a:solidFill>
              </a:rPr>
              <a:t>100 g</a:t>
            </a:r>
            <a:endParaRPr lang="en-US" altLang="zh-CN" sz="2800" b="1">
              <a:solidFill>
                <a:srgbClr val="111111"/>
              </a:solidFill>
            </a:endParaRPr>
          </a:p>
          <a:p>
            <a:pPr lvl="0">
              <a:lnSpc>
                <a:spcPct val="150000"/>
              </a:lnSpc>
            </a:pPr>
            <a:r>
              <a:rPr lang="en-US" altLang="zh-CN" sz="2800" b="1">
                <a:solidFill>
                  <a:srgbClr val="111111"/>
                </a:solidFill>
              </a:rPr>
              <a:t>1</a:t>
            </a:r>
            <a:r>
              <a:rPr lang="zh-CN" altLang="en-US" sz="2800" b="1">
                <a:solidFill>
                  <a:srgbClr val="111111"/>
                </a:solidFill>
              </a:rPr>
              <a:t>只鸡或鸭：约</a:t>
            </a:r>
            <a:r>
              <a:rPr lang="en-US" altLang="zh-CN" sz="2800" b="1">
                <a:solidFill>
                  <a:srgbClr val="111111"/>
                </a:solidFill>
              </a:rPr>
              <a:t>2 kg   </a:t>
            </a:r>
            <a:endParaRPr lang="en-US" altLang="zh-CN" sz="2800" b="1">
              <a:solidFill>
                <a:srgbClr val="111111"/>
              </a:solidFill>
            </a:endParaRPr>
          </a:p>
          <a:p>
            <a:pPr lvl="0">
              <a:lnSpc>
                <a:spcPct val="150000"/>
              </a:lnSpc>
            </a:pPr>
            <a:r>
              <a:rPr lang="en-US" altLang="zh-CN" sz="2800" b="1">
                <a:solidFill>
                  <a:srgbClr val="111111"/>
                </a:solidFill>
              </a:rPr>
              <a:t>1</a:t>
            </a:r>
            <a:r>
              <a:rPr lang="zh-CN" altLang="en-US" sz="2800" b="1">
                <a:solidFill>
                  <a:srgbClr val="111111"/>
                </a:solidFill>
              </a:rPr>
              <a:t>升水： </a:t>
            </a:r>
            <a:r>
              <a:rPr lang="en-US" altLang="zh-CN" sz="2800" b="1">
                <a:solidFill>
                  <a:srgbClr val="111111"/>
                </a:solidFill>
              </a:rPr>
              <a:t>1 kg        </a:t>
            </a:r>
            <a:endParaRPr lang="en-US" altLang="zh-CN" sz="2800" b="1">
              <a:solidFill>
                <a:srgbClr val="111111"/>
              </a:solidFill>
            </a:endParaRPr>
          </a:p>
          <a:p>
            <a:pPr lvl="0">
              <a:lnSpc>
                <a:spcPct val="150000"/>
              </a:lnSpc>
            </a:pPr>
            <a:r>
              <a:rPr lang="en-US" altLang="zh-CN" sz="2800" b="1">
                <a:solidFill>
                  <a:srgbClr val="111111"/>
                </a:solidFill>
              </a:rPr>
              <a:t>1</a:t>
            </a:r>
            <a:r>
              <a:rPr lang="zh-CN" altLang="en-US" sz="2800" b="1">
                <a:solidFill>
                  <a:srgbClr val="111111"/>
                </a:solidFill>
              </a:rPr>
              <a:t>个鸡蛋：约</a:t>
            </a:r>
            <a:r>
              <a:rPr lang="en-US" altLang="zh-CN" sz="2800" b="1">
                <a:solidFill>
                  <a:srgbClr val="111111"/>
                </a:solidFill>
              </a:rPr>
              <a:t>60 g </a:t>
            </a:r>
            <a:endParaRPr lang="en-US" altLang="zh-CN" sz="2800" b="1">
              <a:solidFill>
                <a:srgbClr val="111111"/>
              </a:solidFill>
            </a:endParaRPr>
          </a:p>
          <a:p>
            <a:pPr lvl="0">
              <a:lnSpc>
                <a:spcPct val="150000"/>
              </a:lnSpc>
            </a:pPr>
            <a:r>
              <a:rPr lang="en-US" altLang="zh-CN" sz="2800" b="1">
                <a:solidFill>
                  <a:srgbClr val="111111"/>
                </a:solidFill>
              </a:rPr>
              <a:t>1</a:t>
            </a:r>
            <a:r>
              <a:rPr lang="zh-CN" altLang="en-US" sz="2800" b="1">
                <a:solidFill>
                  <a:srgbClr val="111111"/>
                </a:solidFill>
              </a:rPr>
              <a:t>个苹果：约</a:t>
            </a:r>
            <a:r>
              <a:rPr lang="en-US" altLang="zh-CN" sz="2800" b="1">
                <a:solidFill>
                  <a:srgbClr val="111111"/>
                </a:solidFill>
              </a:rPr>
              <a:t>250 g</a:t>
            </a:r>
            <a:endParaRPr lang="en-US" altLang="zh-CN" sz="2800" b="1">
              <a:solidFill>
                <a:srgbClr val="111111"/>
              </a:solidFill>
            </a:endParaRPr>
          </a:p>
          <a:p>
            <a:pPr lvl="0">
              <a:lnSpc>
                <a:spcPct val="150000"/>
              </a:lnSpc>
            </a:pPr>
            <a:r>
              <a:rPr lang="en-US" altLang="zh-CN" sz="2800" b="1">
                <a:solidFill>
                  <a:srgbClr val="111111"/>
                </a:solidFill>
              </a:rPr>
              <a:t>1</a:t>
            </a:r>
            <a:r>
              <a:rPr lang="zh-CN" altLang="en-US" sz="2800" b="1">
                <a:solidFill>
                  <a:srgbClr val="111111"/>
                </a:solidFill>
              </a:rPr>
              <a:t>个大头针：约</a:t>
            </a:r>
            <a:r>
              <a:rPr lang="en-US" altLang="zh-CN" sz="2800" b="1">
                <a:solidFill>
                  <a:srgbClr val="111111"/>
                </a:solidFill>
              </a:rPr>
              <a:t>80 mg</a:t>
            </a:r>
            <a:endParaRPr lang="en-US" altLang="zh-CN" sz="2800" b="1">
              <a:solidFill>
                <a:srgbClr val="111111"/>
              </a:solidFill>
            </a:endParaRPr>
          </a:p>
          <a:p>
            <a:pPr lvl="0">
              <a:lnSpc>
                <a:spcPct val="150000"/>
              </a:lnSpc>
            </a:pPr>
            <a:endParaRPr lang="en-US" altLang="zh-CN" sz="2800" b="1">
              <a:solidFill>
                <a:srgbClr val="111111"/>
              </a:solidFill>
            </a:endParaRPr>
          </a:p>
        </p:txBody>
      </p:sp>
      <p:grpSp>
        <p:nvGrpSpPr>
          <p:cNvPr id="16386" name="组合 12290"/>
          <p:cNvGrpSpPr/>
          <p:nvPr/>
        </p:nvGrpSpPr>
        <p:grpSpPr>
          <a:xfrm>
            <a:off x="5318125" y="966788"/>
            <a:ext cx="3387725" cy="3386137"/>
            <a:chExt cx="2133" cy="2133"/>
          </a:xfrm>
        </p:grpSpPr>
        <p:pic>
          <p:nvPicPr>
            <p:cNvPr id="16387" name="图片 12291" descr="方便面2"/>
            <p:cNvPicPr>
              <a:picLocks noChangeAspect="1"/>
            </p:cNvPicPr>
            <p:nvPr/>
          </p:nvPicPr>
          <p:blipFill>
            <a:blip r:embed="rId2"/>
            <a:stretch>
              <a:fillRect/>
            </a:stretch>
          </p:blipFill>
          <p:spPr>
            <a:xfrm>
              <a:off x="0" y="0"/>
              <a:ext cx="2133" cy="2133"/>
            </a:xfrm>
            <a:prstGeom prst="rect">
              <a:avLst/>
            </a:prstGeom>
            <a:noFill/>
            <a:ln>
              <a:noFill/>
              <a:miter lim="800000"/>
            </a:ln>
          </p:spPr>
        </p:pic>
        <p:sp>
          <p:nvSpPr>
            <p:cNvPr id="16388" name="文本框 12292"/>
            <p:cNvSpPr/>
            <p:nvPr/>
          </p:nvSpPr>
          <p:spPr>
            <a:xfrm>
              <a:off x="697" y="361"/>
              <a:ext cx="805" cy="327"/>
            </a:xfrm>
            <a:prstGeom prst="rect">
              <a:avLst/>
            </a:prstGeom>
            <a:solidFill>
              <a:schemeClr val="bg1"/>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111111"/>
                  </a:solidFill>
                </a:rPr>
                <a:t>方便面</a:t>
              </a:r>
              <a:endParaRPr lang="zh-CN" altLang="en-US" sz="2800" b="1">
                <a:solidFill>
                  <a:srgbClr val="111111"/>
                </a:solidFill>
              </a:endParaRPr>
            </a:p>
          </p:txBody>
        </p:sp>
      </p:grpSp>
      <p:grpSp>
        <p:nvGrpSpPr>
          <p:cNvPr id="16389" name="组合 12293"/>
          <p:cNvGrpSpPr/>
          <p:nvPr/>
        </p:nvGrpSpPr>
        <p:grpSpPr>
          <a:xfrm>
            <a:off x="4933950" y="1998663"/>
            <a:ext cx="4083050" cy="3017837"/>
            <a:chExt cx="2573" cy="1901"/>
          </a:xfrm>
        </p:grpSpPr>
        <p:pic>
          <p:nvPicPr>
            <p:cNvPr id="16390" name="图片 12294" descr="鸡2"/>
            <p:cNvPicPr>
              <a:picLocks noChangeAspect="1"/>
            </p:cNvPicPr>
            <p:nvPr/>
          </p:nvPicPr>
          <p:blipFill>
            <a:blip r:embed="rId3"/>
            <a:stretch>
              <a:fillRect/>
            </a:stretch>
          </p:blipFill>
          <p:spPr>
            <a:xfrm>
              <a:off x="1285" y="0"/>
              <a:ext cx="1288" cy="1885"/>
            </a:xfrm>
            <a:prstGeom prst="rect">
              <a:avLst/>
            </a:prstGeom>
            <a:noFill/>
            <a:ln>
              <a:noFill/>
              <a:miter lim="800000"/>
            </a:ln>
          </p:spPr>
        </p:pic>
        <p:pic>
          <p:nvPicPr>
            <p:cNvPr id="16391" name="图片 12295" descr="鸭"/>
            <p:cNvPicPr>
              <a:picLocks noChangeAspect="1"/>
            </p:cNvPicPr>
            <p:nvPr/>
          </p:nvPicPr>
          <p:blipFill>
            <a:blip r:embed="rId4"/>
            <a:stretch>
              <a:fillRect/>
            </a:stretch>
          </p:blipFill>
          <p:spPr>
            <a:xfrm>
              <a:off x="0" y="3"/>
              <a:ext cx="1328" cy="1869"/>
            </a:xfrm>
            <a:prstGeom prst="rect">
              <a:avLst/>
            </a:prstGeom>
            <a:noFill/>
            <a:ln>
              <a:noFill/>
              <a:miter lim="800000"/>
            </a:ln>
          </p:spPr>
        </p:pic>
        <p:sp>
          <p:nvSpPr>
            <p:cNvPr id="16392" name="文本框 12296"/>
            <p:cNvSpPr/>
            <p:nvPr/>
          </p:nvSpPr>
          <p:spPr>
            <a:xfrm>
              <a:off x="738" y="1613"/>
              <a:ext cx="1209" cy="28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000" b="1"/>
                <a:t>         </a:t>
              </a:r>
              <a:r>
                <a:rPr lang="zh-CN" altLang="en-US" sz="2400" b="1"/>
                <a:t>鸡和鸭</a:t>
              </a:r>
              <a:endParaRPr lang="zh-CN" altLang="en-US" sz="2400" b="1"/>
            </a:p>
          </p:txBody>
        </p:sp>
      </p:grpSp>
      <p:grpSp>
        <p:nvGrpSpPr>
          <p:cNvPr id="16393" name="组合 12297"/>
          <p:cNvGrpSpPr/>
          <p:nvPr/>
        </p:nvGrpSpPr>
        <p:grpSpPr>
          <a:xfrm>
            <a:off x="5219700" y="2709863"/>
            <a:ext cx="3568700" cy="2981325"/>
            <a:chExt cx="1943" cy="1458"/>
          </a:xfrm>
        </p:grpSpPr>
        <p:pic>
          <p:nvPicPr>
            <p:cNvPr id="16394" name="图片 12298" descr="鸡蛋"/>
            <p:cNvPicPr>
              <a:picLocks noChangeAspect="1"/>
            </p:cNvPicPr>
            <p:nvPr/>
          </p:nvPicPr>
          <p:blipFill>
            <a:blip r:embed="rId5"/>
            <a:stretch>
              <a:fillRect/>
            </a:stretch>
          </p:blipFill>
          <p:spPr>
            <a:xfrm>
              <a:off x="0" y="0"/>
              <a:ext cx="1943" cy="1458"/>
            </a:xfrm>
            <a:prstGeom prst="rect">
              <a:avLst/>
            </a:prstGeom>
            <a:noFill/>
            <a:ln>
              <a:noFill/>
              <a:miter lim="800000"/>
            </a:ln>
          </p:spPr>
        </p:pic>
        <p:sp>
          <p:nvSpPr>
            <p:cNvPr id="16395" name="文本框 12299"/>
            <p:cNvSpPr/>
            <p:nvPr/>
          </p:nvSpPr>
          <p:spPr>
            <a:xfrm>
              <a:off x="42" y="110"/>
              <a:ext cx="862" cy="254"/>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111111"/>
                  </a:solidFill>
                </a:rPr>
                <a:t>鸡蛋</a:t>
              </a:r>
              <a:endParaRPr lang="zh-CN" altLang="en-US" sz="2800" b="1">
                <a:solidFill>
                  <a:srgbClr val="111111"/>
                </a:solidFill>
              </a:endParaRPr>
            </a:p>
          </p:txBody>
        </p:sp>
      </p:grpSp>
      <p:grpSp>
        <p:nvGrpSpPr>
          <p:cNvPr id="16396" name="组合 12300"/>
          <p:cNvGrpSpPr/>
          <p:nvPr/>
        </p:nvGrpSpPr>
        <p:grpSpPr>
          <a:xfrm>
            <a:off x="5207000" y="3641725"/>
            <a:ext cx="3695700" cy="2990850"/>
            <a:chExt cx="2328" cy="1884"/>
          </a:xfrm>
        </p:grpSpPr>
        <p:pic>
          <p:nvPicPr>
            <p:cNvPr id="16397" name="图片 12301" descr="大头针"/>
            <p:cNvPicPr>
              <a:picLocks noChangeAspect="1"/>
            </p:cNvPicPr>
            <p:nvPr/>
          </p:nvPicPr>
          <p:blipFill>
            <a:blip r:embed="rId6"/>
            <a:stretch>
              <a:fillRect/>
            </a:stretch>
          </p:blipFill>
          <p:spPr>
            <a:xfrm>
              <a:off x="0" y="0"/>
              <a:ext cx="2328" cy="1884"/>
            </a:xfrm>
            <a:prstGeom prst="rect">
              <a:avLst/>
            </a:prstGeom>
            <a:noFill/>
            <a:ln>
              <a:noFill/>
              <a:miter lim="800000"/>
            </a:ln>
          </p:spPr>
        </p:pic>
        <p:sp>
          <p:nvSpPr>
            <p:cNvPr id="16398" name="文本框 12302"/>
            <p:cNvSpPr/>
            <p:nvPr/>
          </p:nvSpPr>
          <p:spPr>
            <a:xfrm rot="420000">
              <a:off x="961" y="367"/>
              <a:ext cx="874" cy="327"/>
            </a:xfrm>
            <a:prstGeom prst="rect">
              <a:avLst/>
            </a:prstGeom>
            <a:solidFill>
              <a:schemeClr val="bg1"/>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111111"/>
                  </a:solidFill>
                </a:rPr>
                <a:t>大头针</a:t>
              </a:r>
              <a:endParaRPr lang="zh-CN" altLang="en-US" sz="2800" b="1">
                <a:solidFill>
                  <a:srgbClr val="111111"/>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8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38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386"/>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6385">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38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638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6385">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393"/>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6385">
                                            <p:txEl>
                                              <p:pRg st="6" end="6"/>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6385">
                                            <p:txEl>
                                              <p:pRg st="7" end="7"/>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3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7409" name="组合 3"/>
          <p:cNvGrpSpPr/>
          <p:nvPr/>
        </p:nvGrpSpPr>
        <p:grpSpPr>
          <a:xfrm>
            <a:off x="3403600" y="80963"/>
            <a:ext cx="1879600" cy="477837"/>
            <a:chOff x="497257" y="753279"/>
            <a:chExt cx="1881032" cy="477860"/>
          </a:xfrm>
        </p:grpSpPr>
        <p:grpSp>
          <p:nvGrpSpPr>
            <p:cNvPr id="17410" name="组合 2"/>
            <p:cNvGrpSpPr/>
            <p:nvPr/>
          </p:nvGrpSpPr>
          <p:grpSpPr>
            <a:xfrm>
              <a:off x="552450" y="789083"/>
              <a:ext cx="1787356" cy="419195"/>
              <a:chOff x="3014293" y="-540899"/>
              <a:chExt cx="1787356" cy="419195"/>
            </a:xfrm>
          </p:grpSpPr>
          <p:sp>
            <p:nvSpPr>
              <p:cNvPr id="17411" name="缺角矩形 28"/>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17412" name="缺角矩形 29"/>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17413" name="缺角矩形 30"/>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17414" name="缺角矩形 31"/>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17415"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17416" name="文本框 99"/>
          <p:cNvSpPr/>
          <p:nvPr/>
        </p:nvSpPr>
        <p:spPr>
          <a:xfrm>
            <a:off x="96838" y="655638"/>
            <a:ext cx="9051925" cy="230663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173038" lvl="0" indent="-173038"/>
            <a:r>
              <a:rPr lang="zh-CN" altLang="zh-CN" sz="2400" b="1">
                <a:latin typeface="Times New Roman" pitchFamily="18" charset="0"/>
              </a:rPr>
              <a:t>例：会估测物理量，是学好物理的基本功之一。对于以下估测你认为与实际情况最接近的是（　　）</a:t>
            </a:r>
            <a:endParaRPr lang="zh-CN" altLang="zh-CN" sz="2400" b="1">
              <a:latin typeface="Times New Roman" pitchFamily="18" charset="0"/>
            </a:endParaRPr>
          </a:p>
          <a:p>
            <a:pPr marL="173038" lvl="0" indent="-173038"/>
            <a:r>
              <a:rPr lang="en-US" altLang="zh-CN" sz="2400" b="1">
                <a:latin typeface="Times New Roman" pitchFamily="18" charset="0"/>
              </a:rPr>
              <a:t>A</a:t>
            </a:r>
            <a:r>
              <a:rPr lang="zh-CN" altLang="zh-CN" sz="2400" b="1">
                <a:latin typeface="Times New Roman" pitchFamily="18" charset="0"/>
              </a:rPr>
              <a:t>．健康人的正常体温约为</a:t>
            </a:r>
            <a:r>
              <a:rPr lang="en-US" altLang="zh-CN" sz="2400" b="1">
                <a:latin typeface="Times New Roman" pitchFamily="18" charset="0"/>
              </a:rPr>
              <a:t>36.7℃	</a:t>
            </a:r>
            <a:endParaRPr lang="en-US" altLang="zh-CN" sz="2400" b="1">
              <a:latin typeface="Times New Roman" pitchFamily="18" charset="0"/>
            </a:endParaRPr>
          </a:p>
          <a:p>
            <a:pPr marL="173038" lvl="0" indent="-173038"/>
            <a:r>
              <a:rPr lang="en-US" altLang="zh-CN" sz="2400" b="1">
                <a:latin typeface="Times New Roman" pitchFamily="18" charset="0"/>
              </a:rPr>
              <a:t>B</a:t>
            </a:r>
            <a:r>
              <a:rPr lang="zh-CN" altLang="zh-CN" sz="2400" b="1">
                <a:latin typeface="Times New Roman" pitchFamily="18" charset="0"/>
              </a:rPr>
              <a:t>．人正常步行时的速度约为</a:t>
            </a:r>
            <a:r>
              <a:rPr lang="en-US" altLang="zh-CN" sz="2400" b="1">
                <a:latin typeface="Times New Roman" pitchFamily="18" charset="0"/>
              </a:rPr>
              <a:t>15m/s	</a:t>
            </a:r>
            <a:endParaRPr lang="en-US" altLang="zh-CN" sz="2400" b="1">
              <a:latin typeface="Times New Roman" pitchFamily="18" charset="0"/>
            </a:endParaRPr>
          </a:p>
          <a:p>
            <a:pPr marL="173038" lvl="0" indent="-173038"/>
            <a:r>
              <a:rPr lang="en-US" altLang="zh-CN" sz="2400" b="1">
                <a:latin typeface="Times New Roman" pitchFamily="18" charset="0"/>
              </a:rPr>
              <a:t>C</a:t>
            </a:r>
            <a:r>
              <a:rPr lang="zh-CN" altLang="zh-CN" sz="2400" b="1">
                <a:latin typeface="Times New Roman" pitchFamily="18" charset="0"/>
              </a:rPr>
              <a:t>．一只鸡的质量约为</a:t>
            </a:r>
            <a:r>
              <a:rPr lang="en-US" altLang="zh-CN" sz="2400" b="1">
                <a:latin typeface="Times New Roman" pitchFamily="18" charset="0"/>
              </a:rPr>
              <a:t>16kg	                            </a:t>
            </a:r>
            <a:endParaRPr lang="en-US" altLang="zh-CN" sz="2400" b="1">
              <a:latin typeface="Times New Roman" pitchFamily="18" charset="0"/>
            </a:endParaRPr>
          </a:p>
          <a:p>
            <a:pPr marL="173038" lvl="0" indent="-173038"/>
            <a:r>
              <a:rPr lang="en-US" altLang="zh-CN" sz="2400" b="1">
                <a:latin typeface="Times New Roman" pitchFamily="18" charset="0"/>
              </a:rPr>
              <a:t>D</a:t>
            </a:r>
            <a:r>
              <a:rPr lang="zh-CN" altLang="zh-CN" sz="2400" b="1">
                <a:latin typeface="Times New Roman" pitchFamily="18" charset="0"/>
              </a:rPr>
              <a:t>．初中生的身高约为</a:t>
            </a:r>
            <a:r>
              <a:rPr lang="en-US" altLang="zh-CN" sz="2400" b="1">
                <a:latin typeface="Times New Roman" pitchFamily="18" charset="0"/>
              </a:rPr>
              <a:t>165m</a:t>
            </a:r>
            <a:endParaRPr lang="zh-CN" altLang="en-US" sz="2400" b="1"/>
          </a:p>
        </p:txBody>
      </p:sp>
      <p:sp>
        <p:nvSpPr>
          <p:cNvPr id="17417" name="文本框 3"/>
          <p:cNvSpPr/>
          <p:nvPr/>
        </p:nvSpPr>
        <p:spPr>
          <a:xfrm>
            <a:off x="203200" y="3533775"/>
            <a:ext cx="8534400" cy="3984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a:solidFill>
                  <a:srgbClr val="FF0000"/>
                </a:solidFill>
                <a:latin typeface="Times New Roman" pitchFamily="18" charset="0"/>
              </a:rPr>
              <a:t>A</a:t>
            </a:r>
            <a:r>
              <a:rPr lang="zh-CN" altLang="zh-CN" sz="2000">
                <a:solidFill>
                  <a:srgbClr val="FF0000"/>
                </a:solidFill>
                <a:latin typeface="Times New Roman" pitchFamily="18" charset="0"/>
              </a:rPr>
              <a:t>、正常情况下，人的体温在</a:t>
            </a:r>
            <a:r>
              <a:rPr lang="en-US" altLang="zh-CN" sz="2000">
                <a:solidFill>
                  <a:srgbClr val="FF0000"/>
                </a:solidFill>
                <a:latin typeface="Times New Roman" pitchFamily="18" charset="0"/>
              </a:rPr>
              <a:t>36.7</a:t>
            </a:r>
            <a:r>
              <a:rPr lang="zh-CN" altLang="zh-CN" sz="2000">
                <a:solidFill>
                  <a:srgbClr val="FF0000"/>
                </a:solidFill>
                <a:latin typeface="Times New Roman" pitchFamily="18" charset="0"/>
              </a:rPr>
              <a:t>℃左右，变化幅度很小。故</a:t>
            </a:r>
            <a:r>
              <a:rPr lang="en-US" altLang="zh-CN" sz="2000">
                <a:solidFill>
                  <a:srgbClr val="FF0000"/>
                </a:solidFill>
                <a:latin typeface="Times New Roman" pitchFamily="18" charset="0"/>
              </a:rPr>
              <a:t>A</a:t>
            </a:r>
            <a:r>
              <a:rPr lang="zh-CN" altLang="zh-CN" sz="2000">
                <a:solidFill>
                  <a:srgbClr val="FF0000"/>
                </a:solidFill>
                <a:latin typeface="Times New Roman" pitchFamily="18" charset="0"/>
              </a:rPr>
              <a:t>符合实际；</a:t>
            </a:r>
            <a:endParaRPr lang="zh-CN" altLang="en-US" sz="2000">
              <a:solidFill>
                <a:srgbClr val="FF0000"/>
              </a:solidFill>
              <a:latin typeface="Times New Roman" panose="02020603050405020304" pitchFamily="18" charset="0"/>
            </a:endParaRPr>
          </a:p>
        </p:txBody>
      </p:sp>
      <p:sp>
        <p:nvSpPr>
          <p:cNvPr id="17418" name="文本框 4"/>
          <p:cNvSpPr/>
          <p:nvPr/>
        </p:nvSpPr>
        <p:spPr>
          <a:xfrm>
            <a:off x="96838" y="2962275"/>
            <a:ext cx="1101725"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rPr>
              <a:t>解析：</a:t>
            </a:r>
            <a:endParaRPr lang="zh-CN" altLang="en-US" sz="2400" b="1">
              <a:solidFill>
                <a:srgbClr val="FF0000"/>
              </a:solidFill>
            </a:endParaRPr>
          </a:p>
        </p:txBody>
      </p:sp>
      <p:sp>
        <p:nvSpPr>
          <p:cNvPr id="17419" name="文本框 5"/>
          <p:cNvSpPr/>
          <p:nvPr/>
        </p:nvSpPr>
        <p:spPr>
          <a:xfrm>
            <a:off x="203200" y="4173538"/>
            <a:ext cx="8469313" cy="39846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a:latin typeface="Times New Roman" pitchFamily="18" charset="0"/>
              </a:rPr>
              <a:t>B、人正常步行的速度在4km/h＝4×       m/s≈1.1m/s</a:t>
            </a:r>
            <a:r>
              <a:rPr lang="zh-CN" altLang="zh-CN" sz="2000">
                <a:latin typeface="Times New Roman" pitchFamily="18" charset="0"/>
              </a:rPr>
              <a:t>左右。故</a:t>
            </a:r>
            <a:r>
              <a:rPr lang="en-US" altLang="zh-CN" sz="2000">
                <a:latin typeface="Times New Roman" pitchFamily="18" charset="0"/>
              </a:rPr>
              <a:t>B</a:t>
            </a:r>
            <a:r>
              <a:rPr lang="zh-CN" altLang="zh-CN" sz="2000">
                <a:latin typeface="Times New Roman" pitchFamily="18" charset="0"/>
              </a:rPr>
              <a:t>不符合实际；</a:t>
            </a:r>
            <a:endParaRPr lang="zh-CN" altLang="en-US" sz="2000"/>
          </a:p>
        </p:txBody>
      </p:sp>
      <p:pic>
        <p:nvPicPr>
          <p:cNvPr id="17420" name="图片 6"/>
          <p:cNvPicPr/>
          <p:nvPr/>
        </p:nvPicPr>
        <p:blipFill>
          <a:blip r:embed="rId2"/>
          <a:stretch>
            <a:fillRect/>
          </a:stretch>
        </p:blipFill>
        <p:spPr>
          <a:xfrm>
            <a:off x="4243388" y="4173538"/>
            <a:ext cx="455612" cy="344487"/>
          </a:xfrm>
          <a:prstGeom prst="rect">
            <a:avLst/>
          </a:prstGeom>
          <a:noFill/>
          <a:ln>
            <a:noFill/>
            <a:miter lim="800000"/>
          </a:ln>
        </p:spPr>
      </p:pic>
      <p:sp>
        <p:nvSpPr>
          <p:cNvPr id="17421" name="文本框 7"/>
          <p:cNvSpPr/>
          <p:nvPr/>
        </p:nvSpPr>
        <p:spPr>
          <a:xfrm>
            <a:off x="203200" y="4927600"/>
            <a:ext cx="7481888" cy="3984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a:solidFill>
                  <a:srgbClr val="FF0000"/>
                </a:solidFill>
                <a:latin typeface="Times New Roman" pitchFamily="18" charset="0"/>
              </a:rPr>
              <a:t>C</a:t>
            </a:r>
            <a:r>
              <a:rPr lang="zh-CN" altLang="zh-CN" sz="2000">
                <a:solidFill>
                  <a:srgbClr val="FF0000"/>
                </a:solidFill>
                <a:latin typeface="Times New Roman" pitchFamily="18" charset="0"/>
              </a:rPr>
              <a:t>、一只鸡的质量在</a:t>
            </a:r>
            <a:r>
              <a:rPr lang="en-US" altLang="zh-CN" sz="2000">
                <a:solidFill>
                  <a:srgbClr val="FF0000"/>
                </a:solidFill>
                <a:latin typeface="Times New Roman" pitchFamily="18" charset="0"/>
              </a:rPr>
              <a:t>1.5kg</a:t>
            </a:r>
            <a:r>
              <a:rPr lang="zh-CN" altLang="zh-CN" sz="2000">
                <a:solidFill>
                  <a:srgbClr val="FF0000"/>
                </a:solidFill>
                <a:latin typeface="Times New Roman" pitchFamily="18" charset="0"/>
              </a:rPr>
              <a:t>左右。故</a:t>
            </a:r>
            <a:r>
              <a:rPr lang="en-US" altLang="zh-CN" sz="2000">
                <a:solidFill>
                  <a:srgbClr val="FF0000"/>
                </a:solidFill>
                <a:latin typeface="Times New Roman" pitchFamily="18" charset="0"/>
              </a:rPr>
              <a:t>C</a:t>
            </a:r>
            <a:r>
              <a:rPr lang="zh-CN" altLang="zh-CN" sz="2000">
                <a:solidFill>
                  <a:srgbClr val="FF0000"/>
                </a:solidFill>
                <a:latin typeface="Times New Roman" pitchFamily="18" charset="0"/>
              </a:rPr>
              <a:t>不符合实际；</a:t>
            </a:r>
            <a:endParaRPr lang="zh-CN" altLang="en-US" sz="2000">
              <a:solidFill>
                <a:srgbClr val="FF0000"/>
              </a:solidFill>
              <a:latin typeface="Times New Roman" panose="02020603050405020304" pitchFamily="18" charset="0"/>
            </a:endParaRPr>
          </a:p>
        </p:txBody>
      </p:sp>
      <p:sp>
        <p:nvSpPr>
          <p:cNvPr id="17422" name="文本框 8"/>
          <p:cNvSpPr/>
          <p:nvPr/>
        </p:nvSpPr>
        <p:spPr>
          <a:xfrm>
            <a:off x="203200" y="5548313"/>
            <a:ext cx="8470900" cy="70643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a:latin typeface="Times New Roman" pitchFamily="18" charset="0"/>
              </a:rPr>
              <a:t>D</a:t>
            </a:r>
            <a:r>
              <a:rPr lang="zh-CN" altLang="zh-CN" sz="2000">
                <a:latin typeface="Times New Roman" pitchFamily="18" charset="0"/>
              </a:rPr>
              <a:t>、成年人的身高在</a:t>
            </a:r>
            <a:r>
              <a:rPr lang="en-US" altLang="zh-CN" sz="2000">
                <a:latin typeface="Times New Roman" pitchFamily="18" charset="0"/>
              </a:rPr>
              <a:t>170cm</a:t>
            </a:r>
            <a:r>
              <a:rPr lang="zh-CN" altLang="zh-CN" sz="2000">
                <a:latin typeface="Times New Roman" pitchFamily="18" charset="0"/>
              </a:rPr>
              <a:t>左右，初中生的身高略小于成年人，在</a:t>
            </a:r>
            <a:r>
              <a:rPr lang="en-US" altLang="zh-CN" sz="2000">
                <a:latin typeface="Times New Roman" pitchFamily="18" charset="0"/>
              </a:rPr>
              <a:t>165cm</a:t>
            </a:r>
            <a:r>
              <a:rPr lang="zh-CN" altLang="zh-CN" sz="2000">
                <a:latin typeface="Times New Roman" pitchFamily="18" charset="0"/>
              </a:rPr>
              <a:t>＝</a:t>
            </a:r>
            <a:r>
              <a:rPr lang="en-US" altLang="zh-CN" sz="2000">
                <a:latin typeface="Times New Roman" pitchFamily="18" charset="0"/>
              </a:rPr>
              <a:t>1.65m</a:t>
            </a:r>
            <a:r>
              <a:rPr lang="zh-CN" altLang="zh-CN" sz="2000">
                <a:latin typeface="Times New Roman" pitchFamily="18" charset="0"/>
              </a:rPr>
              <a:t>左右。故</a:t>
            </a:r>
            <a:r>
              <a:rPr lang="en-US" altLang="zh-CN" sz="2000">
                <a:latin typeface="Times New Roman" pitchFamily="18" charset="0"/>
              </a:rPr>
              <a:t>D</a:t>
            </a:r>
            <a:r>
              <a:rPr lang="zh-CN" altLang="zh-CN" sz="2000">
                <a:latin typeface="Times New Roman" pitchFamily="18" charset="0"/>
              </a:rPr>
              <a:t>不符合实际。</a:t>
            </a:r>
            <a:endParaRPr lang="zh-CN" altLang="en-US" sz="2000"/>
          </a:p>
        </p:txBody>
      </p:sp>
      <p:sp>
        <p:nvSpPr>
          <p:cNvPr id="17423" name="文本框 9"/>
          <p:cNvSpPr/>
          <p:nvPr/>
        </p:nvSpPr>
        <p:spPr>
          <a:xfrm>
            <a:off x="4470400" y="941388"/>
            <a:ext cx="1247775" cy="436562"/>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sym typeface="宋体" pitchFamily="2" charset="-122"/>
              </a:rPr>
              <a:t>A</a:t>
            </a:r>
            <a:endParaRPr lang="en-US" altLang="zh-CN" sz="2400" b="1">
              <a:solidFill>
                <a:srgbClr val="FF0000"/>
              </a:solidFill>
              <a:latin typeface="Times New Roman" panose="02020603050405020304" pitchFamily="18" charset="0"/>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7"/>
                                        </p:tgtEl>
                                        <p:attrNameLst>
                                          <p:attrName>style.visibility</p:attrName>
                                        </p:attrNameLst>
                                      </p:cBhvr>
                                      <p:to>
                                        <p:strVal val="visible"/>
                                      </p:to>
                                    </p:set>
                                    <p:anim calcmode="lin" valueType="num">
                                      <p:cBhvr additive="base">
                                        <p:cTn id="7" dur="500" fill="hold"/>
                                        <p:tgtEl>
                                          <p:spTgt spid="17417"/>
                                        </p:tgtEl>
                                        <p:attrNameLst>
                                          <p:attrName>ppt_x</p:attrName>
                                        </p:attrNameLst>
                                      </p:cBhvr>
                                      <p:tavLst>
                                        <p:tav tm="0">
                                          <p:val>
                                            <p:strVal val="#ppt_x"/>
                                          </p:val>
                                        </p:tav>
                                        <p:tav tm="100000">
                                          <p:val>
                                            <p:strVal val="#ppt_x"/>
                                          </p:val>
                                        </p:tav>
                                      </p:tavLst>
                                    </p:anim>
                                    <p:anim calcmode="lin" valueType="num">
                                      <p:cBhvr additive="base">
                                        <p:cTn id="8" dur="500" fill="hold"/>
                                        <p:tgtEl>
                                          <p:spTgt spid="174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419"/>
                                        </p:tgtEl>
                                        <p:attrNameLst>
                                          <p:attrName>style.visibility</p:attrName>
                                        </p:attrNameLst>
                                      </p:cBhvr>
                                      <p:to>
                                        <p:strVal val="visible"/>
                                      </p:to>
                                    </p:set>
                                    <p:anim calcmode="lin" valueType="num">
                                      <p:cBhvr additive="base">
                                        <p:cTn id="13" dur="500" fill="hold"/>
                                        <p:tgtEl>
                                          <p:spTgt spid="17419"/>
                                        </p:tgtEl>
                                        <p:attrNameLst>
                                          <p:attrName>ppt_x</p:attrName>
                                        </p:attrNameLst>
                                      </p:cBhvr>
                                      <p:tavLst>
                                        <p:tav tm="0">
                                          <p:val>
                                            <p:strVal val="#ppt_x"/>
                                          </p:val>
                                        </p:tav>
                                        <p:tav tm="100000">
                                          <p:val>
                                            <p:strVal val="#ppt_x"/>
                                          </p:val>
                                        </p:tav>
                                      </p:tavLst>
                                    </p:anim>
                                    <p:anim calcmode="lin" valueType="num">
                                      <p:cBhvr additive="base">
                                        <p:cTn id="14" dur="500" fill="hold"/>
                                        <p:tgtEl>
                                          <p:spTgt spid="1741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7420"/>
                                        </p:tgtEl>
                                        <p:attrNameLst>
                                          <p:attrName>style.visibility</p:attrName>
                                        </p:attrNameLst>
                                      </p:cBhvr>
                                      <p:to>
                                        <p:strVal val="visible"/>
                                      </p:to>
                                    </p:set>
                                    <p:anim calcmode="lin" valueType="num">
                                      <p:cBhvr additive="base">
                                        <p:cTn id="17" dur="500" fill="hold"/>
                                        <p:tgtEl>
                                          <p:spTgt spid="17420"/>
                                        </p:tgtEl>
                                        <p:attrNameLst>
                                          <p:attrName>ppt_x</p:attrName>
                                        </p:attrNameLst>
                                      </p:cBhvr>
                                      <p:tavLst>
                                        <p:tav tm="0">
                                          <p:val>
                                            <p:strVal val="#ppt_x"/>
                                          </p:val>
                                        </p:tav>
                                        <p:tav tm="100000">
                                          <p:val>
                                            <p:strVal val="#ppt_x"/>
                                          </p:val>
                                        </p:tav>
                                      </p:tavLst>
                                    </p:anim>
                                    <p:anim calcmode="lin" valueType="num">
                                      <p:cBhvr additive="base">
                                        <p:cTn id="18" dur="500" fill="hold"/>
                                        <p:tgtEl>
                                          <p:spTgt spid="1742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7421"/>
                                        </p:tgtEl>
                                        <p:attrNameLst>
                                          <p:attrName>style.visibility</p:attrName>
                                        </p:attrNameLst>
                                      </p:cBhvr>
                                      <p:to>
                                        <p:strVal val="visible"/>
                                      </p:to>
                                    </p:set>
                                    <p:anim calcmode="lin" valueType="num">
                                      <p:cBhvr additive="base">
                                        <p:cTn id="23" dur="500" fill="hold"/>
                                        <p:tgtEl>
                                          <p:spTgt spid="17421"/>
                                        </p:tgtEl>
                                        <p:attrNameLst>
                                          <p:attrName>ppt_x</p:attrName>
                                        </p:attrNameLst>
                                      </p:cBhvr>
                                      <p:tavLst>
                                        <p:tav tm="0">
                                          <p:val>
                                            <p:strVal val="#ppt_x"/>
                                          </p:val>
                                        </p:tav>
                                        <p:tav tm="100000">
                                          <p:val>
                                            <p:strVal val="#ppt_x"/>
                                          </p:val>
                                        </p:tav>
                                      </p:tavLst>
                                    </p:anim>
                                    <p:anim calcmode="lin" valueType="num">
                                      <p:cBhvr additive="base">
                                        <p:cTn id="24" dur="500" fill="hold"/>
                                        <p:tgtEl>
                                          <p:spTgt spid="17421"/>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422"/>
                                        </p:tgtEl>
                                        <p:attrNameLst>
                                          <p:attrName>style.visibility</p:attrName>
                                        </p:attrNameLst>
                                      </p:cBhvr>
                                      <p:to>
                                        <p:strVal val="visible"/>
                                      </p:to>
                                    </p:set>
                                    <p:anim calcmode="lin" valueType="num">
                                      <p:cBhvr additive="base">
                                        <p:cTn id="29" dur="500" fill="hold"/>
                                        <p:tgtEl>
                                          <p:spTgt spid="17422"/>
                                        </p:tgtEl>
                                        <p:attrNameLst>
                                          <p:attrName>ppt_x</p:attrName>
                                        </p:attrNameLst>
                                      </p:cBhvr>
                                      <p:tavLst>
                                        <p:tav tm="0">
                                          <p:val>
                                            <p:strVal val="#ppt_x"/>
                                          </p:val>
                                        </p:tav>
                                        <p:tav tm="100000">
                                          <p:val>
                                            <p:strVal val="#ppt_x"/>
                                          </p:val>
                                        </p:tav>
                                      </p:tavLst>
                                    </p:anim>
                                    <p:anim calcmode="lin" valueType="num">
                                      <p:cBhvr additive="base">
                                        <p:cTn id="30" dur="500" fill="hold"/>
                                        <p:tgtEl>
                                          <p:spTgt spid="17422"/>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17423"/>
                                        </p:tgtEl>
                                        <p:attrNameLst>
                                          <p:attrName>style.visibility</p:attrName>
                                        </p:attrNameLst>
                                      </p:cBhvr>
                                      <p:to>
                                        <p:strVal val="visible"/>
                                      </p:to>
                                    </p:set>
                                    <p:anim calcmode="lin" valueType="num">
                                      <p:cBhvr>
                                        <p:cTn id="35" dur="500" fill="hold"/>
                                        <p:tgtEl>
                                          <p:spTgt spid="17423"/>
                                        </p:tgtEl>
                                        <p:attrNameLst>
                                          <p:attrName>ppt_y</p:attrName>
                                        </p:attrNameLst>
                                      </p:cBhvr>
                                      <p:tavLst>
                                        <p:tav tm="0">
                                          <p:val>
                                            <p:strVal val="#ppt_y+#ppt_h*1.125000"/>
                                          </p:val>
                                        </p:tav>
                                        <p:tav tm="100000">
                                          <p:val>
                                            <p:strVal val="#ppt_y"/>
                                          </p:val>
                                        </p:tav>
                                      </p:tavLst>
                                    </p:anim>
                                    <p:animEffect transition="in" filter="wipe(up)">
                                      <p:cBhvr>
                                        <p:cTn id="36" dur="500" fill="hold"/>
                                        <p:tgtEl>
                                          <p:spTgt spid="17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7" grpId="0"/>
      <p:bldP spid="17419" grpId="0"/>
      <p:bldP spid="17421" grpId="0"/>
      <p:bldP spid="17422" grpId="0"/>
      <p:bldP spid="1742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8433" name="组合 18"/>
          <p:cNvGrpSpPr/>
          <p:nvPr/>
        </p:nvGrpSpPr>
        <p:grpSpPr>
          <a:xfrm>
            <a:off x="2809875" y="169863"/>
            <a:ext cx="1525588" cy="420687"/>
            <a:chOff x="2094735" y="684067"/>
            <a:chExt cx="1906600" cy="562397"/>
          </a:xfrm>
        </p:grpSpPr>
        <p:sp>
          <p:nvSpPr>
            <p:cNvPr id="18434" name="圆角矩形 26"/>
            <p:cNvSpPr/>
            <p:nvPr/>
          </p:nvSpPr>
          <p:spPr>
            <a:xfrm>
              <a:off x="2094735" y="684067"/>
              <a:ext cx="1906600" cy="534609"/>
            </a:xfrm>
            <a:prstGeom prst="roundRect">
              <a:avLst/>
            </a:prstGeom>
            <a:solidFill>
              <a:srgbClr val="FF0000"/>
            </a:solidFill>
            <a:ln>
              <a:noFill/>
            </a:ln>
          </p:spPr>
          <p:style>
            <a:lnRef idx="2">
              <a:schemeClr val="dk1"/>
            </a:lnRef>
            <a:fillRef idx="1">
              <a:schemeClr val="lt1"/>
            </a:fillRef>
            <a:effectRef idx="0">
              <a:schemeClr val="dk1"/>
            </a:effectRef>
            <a:fontRef idx="minor">
              <a:schemeClr val="dk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defTabSz="685800" eaLnBrk="0" hangingPunct="0"/>
              <a:endParaRPr lang="zh-CN" altLang="en-US" b="1">
                <a:solidFill>
                  <a:srgbClr val="000000"/>
                </a:solidFill>
                <a:latin typeface="Arial"/>
                <a:ea typeface="微软雅黑" panose="020b0503020204020204" charset="-122"/>
              </a:endParaRPr>
            </a:p>
          </p:txBody>
        </p:sp>
        <p:sp>
          <p:nvSpPr>
            <p:cNvPr id="18435" name="矩形 1"/>
            <p:cNvSpPr/>
            <p:nvPr/>
          </p:nvSpPr>
          <p:spPr>
            <a:xfrm>
              <a:off x="2117820" y="731692"/>
              <a:ext cx="1883515" cy="51477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lvl="0" indent="0" algn="ctr" defTabSz="685800">
                <a:lnSpc>
                  <a:spcPct val="80000"/>
                </a:lnSpc>
              </a:pPr>
              <a:r>
                <a:rPr lang="zh-CN" altLang="en-US" sz="2400" b="1">
                  <a:solidFill>
                    <a:srgbClr val="FFFFFF"/>
                  </a:solidFill>
                  <a:latin typeface="Times New Roman" pitchFamily="18" charset="0"/>
                  <a:ea typeface="黑体" pitchFamily="2" charset="-122"/>
                </a:rPr>
                <a:t>考点 </a:t>
              </a:r>
              <a:r>
                <a:rPr lang="en-US" altLang="zh-CN" sz="2400" b="1">
                  <a:solidFill>
                    <a:srgbClr val="FFFFFF"/>
                  </a:solidFill>
                  <a:latin typeface="Times New Roman" pitchFamily="18" charset="0"/>
                  <a:ea typeface="黑体" pitchFamily="2" charset="-122"/>
                </a:rPr>
                <a:t>2</a:t>
              </a:r>
              <a:endParaRPr lang="en-US" altLang="zh-CN" sz="2400" b="1">
                <a:solidFill>
                  <a:srgbClr val="FFFFFF"/>
                </a:solidFill>
                <a:latin typeface="Times New Roman" panose="02020603050405020304" pitchFamily="18" charset="0"/>
                <a:ea typeface="黑体" panose="02010609060101010101" pitchFamily="2" charset="-122"/>
              </a:endParaRPr>
            </a:p>
          </p:txBody>
        </p:sp>
      </p:grpSp>
      <p:sp>
        <p:nvSpPr>
          <p:cNvPr id="18436" name="文本框 1"/>
          <p:cNvSpPr/>
          <p:nvPr/>
        </p:nvSpPr>
        <p:spPr>
          <a:xfrm>
            <a:off x="4576763" y="130175"/>
            <a:ext cx="1968500" cy="460375"/>
          </a:xfrm>
          <a:prstGeom prst="rect">
            <a:avLst/>
          </a:prstGeom>
          <a:solidFill>
            <a:schemeClr val="bg1"/>
          </a:solid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黑体" pitchFamily="2" charset="-122"/>
                <a:ea typeface="黑体" panose="02010609060101010101" pitchFamily="2" charset="-122"/>
              </a:rPr>
              <a:t>质量的测量</a:t>
            </a:r>
            <a:endParaRPr lang="zh-CN" altLang="en-US" sz="2400" b="1">
              <a:solidFill>
                <a:srgbClr val="000000"/>
              </a:solidFill>
              <a:latin typeface="黑体" pitchFamily="2" charset="-122"/>
              <a:ea typeface="黑体" panose="02010609060101010101" pitchFamily="2" charset="-122"/>
            </a:endParaRPr>
          </a:p>
        </p:txBody>
      </p:sp>
      <p:sp>
        <p:nvSpPr>
          <p:cNvPr id="18437" name="Rectangle 2"/>
          <p:cNvSpPr>
            <a:spLocks noGrp="1"/>
          </p:cNvSpPr>
          <p:nvPr/>
        </p:nvSpPr>
        <p:spPr>
          <a:xfrm>
            <a:off x="328613" y="476250"/>
            <a:ext cx="8486775" cy="1033463"/>
          </a:xfrm>
          <a:prstGeom prst="rect">
            <a:avLst/>
          </a:prstGeom>
          <a:noFill/>
          <a:ln>
            <a:noFill/>
            <a:miter lim="800000"/>
          </a:ln>
        </p:spPr>
        <p:txBody>
          <a:bodyPr wrap="square" lIns="91440" tIns="45720" rIns="91440" bIns="4572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solidFill>
                  <a:srgbClr val="FF0000"/>
                </a:solidFill>
                <a:ea typeface="华文新魏" pitchFamily="2" charset="-122"/>
              </a:rPr>
              <a:t>在</a:t>
            </a:r>
            <a:r>
              <a:rPr lang="zh-CN" altLang="en-US" sz="3200" b="1">
                <a:ea typeface="华文新魏" pitchFamily="2" charset="-122"/>
              </a:rPr>
              <a:t>日常生活</a:t>
            </a:r>
            <a:r>
              <a:rPr lang="zh-CN" altLang="en-US" sz="3200" b="1">
                <a:solidFill>
                  <a:srgbClr val="FF0000"/>
                </a:solidFill>
                <a:ea typeface="华文新魏" pitchFamily="2" charset="-122"/>
              </a:rPr>
              <a:t>中有哪些测量质量的工具？</a:t>
            </a:r>
            <a:endParaRPr lang="zh-CN" altLang="en-US" sz="3200" b="1">
              <a:solidFill>
                <a:srgbClr val="FF0000"/>
              </a:solidFill>
              <a:ea typeface="华文新魏" panose="02010800040101010101" pitchFamily="2" charset="-122"/>
            </a:endParaRPr>
          </a:p>
        </p:txBody>
      </p:sp>
      <p:pic>
        <p:nvPicPr>
          <p:cNvPr id="18438" name="Picture 8" descr="IMG_0392"/>
          <p:cNvPicPr/>
          <p:nvPr/>
        </p:nvPicPr>
        <p:blipFill>
          <a:blip r:embed="rId2"/>
          <a:stretch>
            <a:fillRect/>
          </a:stretch>
        </p:blipFill>
        <p:spPr>
          <a:xfrm>
            <a:off x="3132138" y="2060575"/>
            <a:ext cx="2592387" cy="1944688"/>
          </a:xfrm>
          <a:prstGeom prst="rect">
            <a:avLst/>
          </a:prstGeom>
          <a:noFill/>
          <a:ln>
            <a:noFill/>
            <a:miter lim="800000"/>
          </a:ln>
        </p:spPr>
      </p:pic>
      <p:pic>
        <p:nvPicPr>
          <p:cNvPr id="18439" name="Picture 10"/>
          <p:cNvPicPr>
            <a:picLocks noGrp="1"/>
          </p:cNvPicPr>
          <p:nvPr/>
        </p:nvPicPr>
        <p:blipFill>
          <a:blip r:embed="rId3"/>
          <a:stretch>
            <a:fillRect/>
          </a:stretch>
        </p:blipFill>
        <p:spPr>
          <a:xfrm>
            <a:off x="179388" y="4724400"/>
            <a:ext cx="2692400" cy="1422400"/>
          </a:xfrm>
          <a:prstGeom prst="rect">
            <a:avLst/>
          </a:prstGeom>
          <a:noFill/>
          <a:ln>
            <a:noFill/>
            <a:miter lim="800000"/>
          </a:ln>
        </p:spPr>
      </p:pic>
      <p:pic>
        <p:nvPicPr>
          <p:cNvPr id="18440" name="Picture 15"/>
          <p:cNvPicPr/>
          <p:nvPr/>
        </p:nvPicPr>
        <p:blipFill>
          <a:blip r:embed="rId4">
            <a:clrChange>
              <a:clrFrom>
                <a:srgbClr val="FFFFFF"/>
              </a:clrFrom>
              <a:clrTo>
                <a:srgbClr val="FFFFFF">
                  <a:alpha val="0"/>
                </a:srgbClr>
              </a:clrTo>
            </a:clrChange>
          </a:blip>
          <a:stretch>
            <a:fillRect/>
          </a:stretch>
        </p:blipFill>
        <p:spPr>
          <a:xfrm>
            <a:off x="301625" y="2060575"/>
            <a:ext cx="2447925" cy="1801813"/>
          </a:xfrm>
          <a:prstGeom prst="rect">
            <a:avLst/>
          </a:prstGeom>
          <a:noFill/>
          <a:ln>
            <a:noFill/>
            <a:miter lim="800000"/>
          </a:ln>
        </p:spPr>
      </p:pic>
      <p:sp>
        <p:nvSpPr>
          <p:cNvPr id="18441" name="Text Box 16"/>
          <p:cNvSpPr/>
          <p:nvPr/>
        </p:nvSpPr>
        <p:spPr>
          <a:xfrm>
            <a:off x="971550" y="3429000"/>
            <a:ext cx="1584325"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宋体" pitchFamily="2" charset="-122"/>
              </a:rPr>
              <a:t>杆秤</a:t>
            </a:r>
            <a:endParaRPr lang="zh-CN" altLang="en-US" sz="2400" b="1">
              <a:solidFill>
                <a:srgbClr val="000000"/>
              </a:solidFill>
              <a:latin typeface="宋体" pitchFamily="2" charset="-122"/>
            </a:endParaRPr>
          </a:p>
        </p:txBody>
      </p:sp>
      <p:sp>
        <p:nvSpPr>
          <p:cNvPr id="18442" name="Text Box 17"/>
          <p:cNvSpPr/>
          <p:nvPr/>
        </p:nvSpPr>
        <p:spPr>
          <a:xfrm>
            <a:off x="4572000" y="3644900"/>
            <a:ext cx="935038"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案秤</a:t>
            </a:r>
            <a:endParaRPr lang="zh-CN" altLang="en-US" sz="2400" b="1"/>
          </a:p>
        </p:txBody>
      </p:sp>
      <p:sp>
        <p:nvSpPr>
          <p:cNvPr id="18443" name="Text Box 19"/>
          <p:cNvSpPr/>
          <p:nvPr/>
        </p:nvSpPr>
        <p:spPr>
          <a:xfrm>
            <a:off x="971550" y="4941888"/>
            <a:ext cx="1368425"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电子秤</a:t>
            </a:r>
            <a:endParaRPr lang="zh-CN" altLang="en-US" sz="2400" b="1"/>
          </a:p>
        </p:txBody>
      </p:sp>
      <p:sp>
        <p:nvSpPr>
          <p:cNvPr id="18444" name="Text Box 20"/>
          <p:cNvSpPr/>
          <p:nvPr/>
        </p:nvSpPr>
        <p:spPr>
          <a:xfrm>
            <a:off x="7380288" y="4076700"/>
            <a:ext cx="1079500" cy="457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t>台秤</a:t>
            </a:r>
            <a:endParaRPr lang="zh-CN" altLang="en-US" sz="2400" b="1"/>
          </a:p>
        </p:txBody>
      </p:sp>
      <p:grpSp>
        <p:nvGrpSpPr>
          <p:cNvPr id="18445" name="组合 2"/>
          <p:cNvGrpSpPr/>
          <p:nvPr/>
        </p:nvGrpSpPr>
        <p:grpSpPr>
          <a:xfrm>
            <a:off x="6364288" y="1509713"/>
            <a:ext cx="2236787" cy="2268537"/>
            <a:chOff x="-236" y="1401"/>
            <a:chExt cx="1879" cy="1905"/>
          </a:xfrm>
        </p:grpSpPr>
        <p:pic>
          <p:nvPicPr>
            <p:cNvPr id="18446" name="图片 3" descr="10901"/>
            <p:cNvPicPr>
              <a:picLocks noChangeAspect="1"/>
            </p:cNvPicPr>
            <p:nvPr/>
          </p:nvPicPr>
          <p:blipFill>
            <a:blip r:embed="rId5"/>
            <a:srcRect r="50001" b="6471"/>
            <a:stretch>
              <a:fillRect/>
            </a:stretch>
          </p:blipFill>
          <p:spPr>
            <a:xfrm>
              <a:off x="-236" y="1401"/>
              <a:ext cx="1879" cy="1877"/>
            </a:xfrm>
            <a:prstGeom prst="rect">
              <a:avLst/>
            </a:prstGeom>
            <a:noFill/>
            <a:ln>
              <a:noFill/>
              <a:miter lim="800000"/>
            </a:ln>
          </p:spPr>
        </p:pic>
        <p:sp>
          <p:nvSpPr>
            <p:cNvPr id="18447" name="矩形 4"/>
            <p:cNvSpPr/>
            <p:nvPr/>
          </p:nvSpPr>
          <p:spPr>
            <a:xfrm>
              <a:off x="615" y="3176"/>
              <a:ext cx="439" cy="130"/>
            </a:xfrm>
            <a:prstGeom prst="rect">
              <a:avLst/>
            </a:prstGeom>
            <a:solidFill>
              <a:schemeClr val="bg1"/>
            </a:solidFill>
            <a:ln>
              <a:solidFill>
                <a:schemeClr val="bg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solidFill>
                  <a:srgbClr val="000000"/>
                </a:solidFill>
                <a:latin typeface="Arial"/>
                <a:ea typeface="微软雅黑" panose="020b0503020204020204"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18438"/>
                                        </p:tgtEl>
                                        <p:attrNameLst>
                                          <p:attrName>style.visibility</p:attrName>
                                        </p:attrNameLst>
                                      </p:cBhvr>
                                      <p:to>
                                        <p:strVal val="visible"/>
                                      </p:to>
                                    </p:set>
                                    <p:animEffect transition="in" filter="diamond(in)">
                                      <p:cBhvr>
                                        <p:cTn id="7" dur="2000" fill="hold"/>
                                        <p:tgtEl>
                                          <p:spTgt spid="18438"/>
                                        </p:tgtEl>
                                      </p:cBhvr>
                                    </p:animEffect>
                                  </p:childTnLst>
                                </p:cTn>
                              </p:par>
                              <p:par>
                                <p:cTn id="8" presetID="8" presetClass="entr" presetSubtype="16" fill="hold" nodeType="withEffect">
                                  <p:stCondLst>
                                    <p:cond delay="0"/>
                                  </p:stCondLst>
                                  <p:childTnLst>
                                    <p:set>
                                      <p:cBhvr>
                                        <p:cTn id="9" dur="1" fill="hold">
                                          <p:stCondLst>
                                            <p:cond delay="0"/>
                                          </p:stCondLst>
                                        </p:cTn>
                                        <p:tgtEl>
                                          <p:spTgt spid="18440"/>
                                        </p:tgtEl>
                                        <p:attrNameLst>
                                          <p:attrName>style.visibility</p:attrName>
                                        </p:attrNameLst>
                                      </p:cBhvr>
                                      <p:to>
                                        <p:strVal val="visible"/>
                                      </p:to>
                                    </p:set>
                                    <p:animEffect transition="in" filter="diamond(in)">
                                      <p:cBhvr>
                                        <p:cTn id="10" dur="2000" fill="hold"/>
                                        <p:tgtEl>
                                          <p:spTgt spid="18440"/>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8441"/>
                                        </p:tgtEl>
                                        <p:attrNameLst>
                                          <p:attrName>style.visibility</p:attrName>
                                        </p:attrNameLst>
                                      </p:cBhvr>
                                      <p:to>
                                        <p:strVal val="visible"/>
                                      </p:to>
                                    </p:set>
                                    <p:animEffect transition="in" filter="diamond(in)">
                                      <p:cBhvr>
                                        <p:cTn id="13" dur="2000" fill="hold"/>
                                        <p:tgtEl>
                                          <p:spTgt spid="18441"/>
                                        </p:tgtEl>
                                      </p:cBhvr>
                                    </p:animEffect>
                                  </p:childTnLst>
                                </p:cTn>
                              </p:par>
                              <p:par>
                                <p:cTn id="14" presetID="8" presetClass="entr" presetSubtype="16" fill="hold" grpId="1" nodeType="withEffect">
                                  <p:stCondLst>
                                    <p:cond delay="0"/>
                                  </p:stCondLst>
                                  <p:childTnLst>
                                    <p:set>
                                      <p:cBhvr>
                                        <p:cTn id="15" dur="1" fill="hold">
                                          <p:stCondLst>
                                            <p:cond delay="0"/>
                                          </p:stCondLst>
                                        </p:cTn>
                                        <p:tgtEl>
                                          <p:spTgt spid="18442"/>
                                        </p:tgtEl>
                                        <p:attrNameLst>
                                          <p:attrName>style.visibility</p:attrName>
                                        </p:attrNameLst>
                                      </p:cBhvr>
                                      <p:to>
                                        <p:strVal val="visible"/>
                                      </p:to>
                                    </p:set>
                                    <p:animEffect transition="in" filter="diamond(in)">
                                      <p:cBhvr>
                                        <p:cTn id="16" dur="2000" fill="hold"/>
                                        <p:tgtEl>
                                          <p:spTgt spid="18442"/>
                                        </p:tgtEl>
                                      </p:cBhvr>
                                    </p:animEffect>
                                  </p:childTnLst>
                                </p:cTn>
                              </p:par>
                              <p:par>
                                <p:cTn id="17" presetID="8" presetClass="entr" presetSubtype="16" fill="hold" grpId="3"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diamond(in)">
                                      <p:cBhvr>
                                        <p:cTn id="19" dur="2000" fill="hold"/>
                                        <p:tgtEl>
                                          <p:spTgt spid="18444"/>
                                        </p:tgtEl>
                                      </p:cBhvr>
                                    </p:animEffect>
                                  </p:childTnLst>
                                </p:cTn>
                              </p:par>
                              <p:par>
                                <p:cTn id="20" presetID="8" presetClass="entr" presetSubtype="16" fill="hold" nodeType="withEffect">
                                  <p:stCondLst>
                                    <p:cond delay="0"/>
                                  </p:stCondLst>
                                  <p:childTnLst>
                                    <p:set>
                                      <p:cBhvr>
                                        <p:cTn id="21" dur="1" fill="hold">
                                          <p:stCondLst>
                                            <p:cond delay="0"/>
                                          </p:stCondLst>
                                        </p:cTn>
                                        <p:tgtEl>
                                          <p:spTgt spid="18439"/>
                                        </p:tgtEl>
                                        <p:attrNameLst>
                                          <p:attrName>style.visibility</p:attrName>
                                        </p:attrNameLst>
                                      </p:cBhvr>
                                      <p:to>
                                        <p:strVal val="visible"/>
                                      </p:to>
                                    </p:set>
                                    <p:animEffect transition="in" filter="diamond(in)">
                                      <p:cBhvr>
                                        <p:cTn id="22" dur="2000" fill="hold"/>
                                        <p:tgtEl>
                                          <p:spTgt spid="18439"/>
                                        </p:tgtEl>
                                      </p:cBhvr>
                                    </p:animEffect>
                                  </p:childTnLst>
                                </p:cTn>
                              </p:par>
                              <p:par>
                                <p:cTn id="23" presetID="8" presetClass="entr" presetSubtype="16" fill="hold" grpId="2" nodeType="withEffect">
                                  <p:stCondLst>
                                    <p:cond delay="0"/>
                                  </p:stCondLst>
                                  <p:childTnLst>
                                    <p:set>
                                      <p:cBhvr>
                                        <p:cTn id="24" dur="1" fill="hold">
                                          <p:stCondLst>
                                            <p:cond delay="0"/>
                                          </p:stCondLst>
                                        </p:cTn>
                                        <p:tgtEl>
                                          <p:spTgt spid="18443"/>
                                        </p:tgtEl>
                                        <p:attrNameLst>
                                          <p:attrName>style.visibility</p:attrName>
                                        </p:attrNameLst>
                                      </p:cBhvr>
                                      <p:to>
                                        <p:strVal val="visible"/>
                                      </p:to>
                                    </p:set>
                                    <p:animEffect transition="in" filter="diamond(in)">
                                      <p:cBhvr>
                                        <p:cTn id="25" dur="2000" fill="hold"/>
                                        <p:tgtEl>
                                          <p:spTgt spid="18443"/>
                                        </p:tgtEl>
                                      </p:cBhvr>
                                    </p:animEffect>
                                  </p:childTnLst>
                                </p:cTn>
                              </p:par>
                            </p:childTnLst>
                          </p:cTn>
                        </p:par>
                        <p:par>
                          <p:cTn id="26" fill="hold" nodeType="afterGroup">
                            <p:stCondLst>
                              <p:cond delay="2000"/>
                            </p:stCondLst>
                            <p:childTnLst>
                              <p:par>
                                <p:cTn id="27" presetID="1" presetClass="entr" presetSubtype="0" fill="hold" nodeType="afterEffect">
                                  <p:stCondLst>
                                    <p:cond delay="0"/>
                                  </p:stCondLst>
                                  <p:childTnLst>
                                    <p:set>
                                      <p:cBhvr>
                                        <p:cTn id="28" dur="1" fill="hold">
                                          <p:stCondLst>
                                            <p:cond delay="0"/>
                                          </p:stCondLst>
                                        </p:cTn>
                                        <p:tgtEl>
                                          <p:spTgt spid="184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p:bldP spid="18442" grpId="1"/>
      <p:bldP spid="18443" grpId="2"/>
      <p:bldP spid="18444" grpId="3"/>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7" name="右箭头 14337"/>
          <p:cNvSpPr/>
          <p:nvPr/>
        </p:nvSpPr>
        <p:spPr>
          <a:xfrm rot="5400000">
            <a:off x="1789113" y="3043238"/>
            <a:ext cx="762000" cy="381000"/>
          </a:xfrm>
          <a:prstGeom prst="rightArrow">
            <a:avLst>
              <a:gd name="adj1" fmla="val 50000"/>
              <a:gd name="adj2" fmla="val 50000"/>
            </a:avLst>
          </a:prstGeom>
          <a:solidFill>
            <a:srgbClr val="FF3300"/>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19458" name="右箭头 14338"/>
          <p:cNvSpPr/>
          <p:nvPr/>
        </p:nvSpPr>
        <p:spPr>
          <a:xfrm rot="5400000">
            <a:off x="6557963" y="3027363"/>
            <a:ext cx="806450" cy="457200"/>
          </a:xfrm>
          <a:prstGeom prst="rightArrow">
            <a:avLst>
              <a:gd name="adj1" fmla="val 50000"/>
              <a:gd name="adj2" fmla="val 44073"/>
            </a:avLst>
          </a:prstGeom>
          <a:solidFill>
            <a:srgbClr val="FF3300"/>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19459" name="文本框 14339"/>
          <p:cNvSpPr/>
          <p:nvPr/>
        </p:nvSpPr>
        <p:spPr>
          <a:xfrm>
            <a:off x="971550" y="1270000"/>
            <a:ext cx="5562600" cy="7620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t>精度高的测量工具：</a:t>
            </a:r>
            <a:r>
              <a:rPr lang="zh-CN" altLang="en-US" sz="4400" b="1">
                <a:solidFill>
                  <a:srgbClr val="FF3300"/>
                </a:solidFill>
              </a:rPr>
              <a:t>天平</a:t>
            </a:r>
            <a:endParaRPr lang="zh-CN" altLang="en-US" sz="4400" b="1">
              <a:solidFill>
                <a:srgbClr val="FF3300"/>
              </a:solidFill>
            </a:endParaRPr>
          </a:p>
        </p:txBody>
      </p:sp>
      <p:pic>
        <p:nvPicPr>
          <p:cNvPr id="19460" name="图片 14340" descr="托盘天平及砝码"/>
          <p:cNvPicPr>
            <a:picLocks noChangeAspect="1"/>
          </p:cNvPicPr>
          <p:nvPr/>
        </p:nvPicPr>
        <p:blipFill>
          <a:blip r:embed="rId2"/>
          <a:stretch>
            <a:fillRect/>
          </a:stretch>
        </p:blipFill>
        <p:spPr>
          <a:xfrm>
            <a:off x="4800600" y="3663950"/>
            <a:ext cx="4343400" cy="3194050"/>
          </a:xfrm>
          <a:prstGeom prst="rect">
            <a:avLst/>
          </a:prstGeom>
          <a:noFill/>
          <a:ln>
            <a:noFill/>
            <a:miter lim="800000"/>
          </a:ln>
        </p:spPr>
      </p:pic>
      <p:sp>
        <p:nvSpPr>
          <p:cNvPr id="19461" name="文本框 14341"/>
          <p:cNvSpPr/>
          <p:nvPr/>
        </p:nvSpPr>
        <p:spPr>
          <a:xfrm>
            <a:off x="5867400" y="2060575"/>
            <a:ext cx="2160588"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a:latin typeface="Tahoma" pitchFamily="34" charset="0"/>
              </a:rPr>
              <a:t>托盘天平</a:t>
            </a:r>
            <a:endParaRPr lang="zh-CN" altLang="en-US" sz="3600">
              <a:latin typeface="Tahoma" pitchFamily="34" charset="0"/>
            </a:endParaRPr>
          </a:p>
        </p:txBody>
      </p:sp>
      <p:pic>
        <p:nvPicPr>
          <p:cNvPr id="19462" name="图片 14342" descr="物理天平"/>
          <p:cNvPicPr>
            <a:picLocks noChangeAspect="1"/>
          </p:cNvPicPr>
          <p:nvPr/>
        </p:nvPicPr>
        <p:blipFill>
          <a:blip r:embed="rId3"/>
          <a:stretch>
            <a:fillRect/>
          </a:stretch>
        </p:blipFill>
        <p:spPr>
          <a:xfrm>
            <a:off x="228600" y="3657600"/>
            <a:ext cx="4419600" cy="3200400"/>
          </a:xfrm>
          <a:prstGeom prst="rect">
            <a:avLst/>
          </a:prstGeom>
          <a:noFill/>
          <a:ln>
            <a:noFill/>
            <a:miter lim="800000"/>
          </a:ln>
        </p:spPr>
      </p:pic>
      <p:sp>
        <p:nvSpPr>
          <p:cNvPr id="19463" name="文本框 14343"/>
          <p:cNvSpPr/>
          <p:nvPr/>
        </p:nvSpPr>
        <p:spPr>
          <a:xfrm>
            <a:off x="1116013" y="2133600"/>
            <a:ext cx="2087562" cy="63976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a:t>物理天平</a:t>
            </a:r>
            <a:endParaRPr lang="zh-CN" altLang="en-US" sz="3600"/>
          </a:p>
        </p:txBody>
      </p:sp>
      <p:pic>
        <p:nvPicPr>
          <p:cNvPr id="19464" name="Picture 9" descr="E:\李燃\教师教学用书\2012人教教师用书项目\ppt\物理\图标.png"/>
          <p:cNvPicPr>
            <a:picLocks noChangeAspect="1"/>
          </p:cNvPicPr>
          <p:nvPr/>
        </p:nvPicPr>
        <p:blipFill>
          <a:blip r:embed="rId4"/>
          <a:stretch>
            <a:fillRect/>
          </a:stretch>
        </p:blipFill>
        <p:spPr>
          <a:xfrm>
            <a:off x="8172450" y="117475"/>
            <a:ext cx="882650" cy="7318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blinds(horizontal)">
                                      <p:cBhvr>
                                        <p:cTn id="7" dur="500" fill="hold"/>
                                        <p:tgtEl>
                                          <p:spTgt spid="1945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9463">
                                            <p:txEl>
                                              <p:pRg st="0" end="0"/>
                                            </p:txEl>
                                          </p:spTgt>
                                        </p:tgtEl>
                                        <p:attrNameLst>
                                          <p:attrName>style.visibility</p:attrName>
                                        </p:attrNameLst>
                                      </p:cBhvr>
                                      <p:to>
                                        <p:strVal val="visible"/>
                                      </p:to>
                                    </p:set>
                                    <p:animEffect transition="in" filter="box(in)">
                                      <p:cBhvr>
                                        <p:cTn id="12" dur="500" fill="hold"/>
                                        <p:tgtEl>
                                          <p:spTgt spid="1946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7" presetClass="entr" presetSubtype="0" fill="hold" nodeType="clickEffect">
                                  <p:stCondLst>
                                    <p:cond delay="0"/>
                                  </p:stCondLst>
                                  <p:childTnLst>
                                    <p:set>
                                      <p:cBhvr>
                                        <p:cTn id="16" dur="1" fill="hold">
                                          <p:stCondLst>
                                            <p:cond delay="0"/>
                                          </p:stCondLst>
                                        </p:cTn>
                                        <p:tgtEl>
                                          <p:spTgt spid="19457"/>
                                        </p:tgtEl>
                                        <p:attrNameLst>
                                          <p:attrName>style.visibility</p:attrName>
                                        </p:attrNameLst>
                                      </p:cBhvr>
                                      <p:to>
                                        <p:strVal val="visible"/>
                                      </p:to>
                                    </p:set>
                                    <p:animEffect transition="in" filter="fade">
                                      <p:cBhvr>
                                        <p:cTn id="17" dur="1000" fill="hold"/>
                                        <p:tgtEl>
                                          <p:spTgt spid="19457"/>
                                        </p:tgtEl>
                                      </p:cBhvr>
                                    </p:animEffect>
                                    <p:anim calcmode="lin" valueType="num">
                                      <p:cBhvr>
                                        <p:cTn id="18" dur="1000" fill="hold"/>
                                        <p:tgtEl>
                                          <p:spTgt spid="19457"/>
                                        </p:tgtEl>
                                        <p:attrNameLst>
                                          <p:attrName>ppt_x</p:attrName>
                                        </p:attrNameLst>
                                      </p:cBhvr>
                                      <p:tavLst>
                                        <p:tav tm="0">
                                          <p:val>
                                            <p:strVal val="#ppt_x"/>
                                          </p:val>
                                        </p:tav>
                                        <p:tav tm="100000">
                                          <p:val>
                                            <p:strVal val="#ppt_x"/>
                                          </p:val>
                                        </p:tav>
                                      </p:tavLst>
                                    </p:anim>
                                    <p:anim calcmode="lin" valueType="num">
                                      <p:cBhvr>
                                        <p:cTn id="19" dur="1000" fill="hold"/>
                                        <p:tgtEl>
                                          <p:spTgt spid="19457"/>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6" presetClass="entr" presetSubtype="16" fill="hold" nodeType="clickEffect">
                                  <p:stCondLst>
                                    <p:cond delay="0"/>
                                  </p:stCondLst>
                                  <p:childTnLst>
                                    <p:set>
                                      <p:cBhvr>
                                        <p:cTn id="23" dur="1" fill="hold">
                                          <p:stCondLst>
                                            <p:cond delay="0"/>
                                          </p:stCondLst>
                                        </p:cTn>
                                        <p:tgtEl>
                                          <p:spTgt spid="19462"/>
                                        </p:tgtEl>
                                        <p:attrNameLst>
                                          <p:attrName>style.visibility</p:attrName>
                                        </p:attrNameLst>
                                      </p:cBhvr>
                                      <p:to>
                                        <p:strVal val="visible"/>
                                      </p:to>
                                    </p:set>
                                    <p:animEffect transition="in" filter="circle(in)">
                                      <p:cBhvr>
                                        <p:cTn id="24" dur="2000" fill="hold"/>
                                        <p:tgtEl>
                                          <p:spTgt spid="19462"/>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nodeType="clickEffect">
                                  <p:stCondLst>
                                    <p:cond delay="0"/>
                                  </p:stCondLst>
                                  <p:childTnLst>
                                    <p:set>
                                      <p:cBhvr>
                                        <p:cTn id="28" dur="1" fill="hold">
                                          <p:stCondLst>
                                            <p:cond delay="0"/>
                                          </p:stCondLst>
                                        </p:cTn>
                                        <p:tgtEl>
                                          <p:spTgt spid="19461">
                                            <p:txEl>
                                              <p:pRg st="0" end="0"/>
                                            </p:txEl>
                                          </p:spTgt>
                                        </p:tgtEl>
                                        <p:attrNameLst>
                                          <p:attrName>style.visibility</p:attrName>
                                        </p:attrNameLst>
                                      </p:cBhvr>
                                      <p:to>
                                        <p:strVal val="visible"/>
                                      </p:to>
                                    </p:set>
                                    <p:anim calcmode="lin" valueType="num">
                                      <p:cBhvr>
                                        <p:cTn id="29" dur="500" fill="hold"/>
                                        <p:tgtEl>
                                          <p:spTgt spid="19461">
                                            <p:txEl>
                                              <p:pRg st="0" end="0"/>
                                            </p:txEl>
                                          </p:spTgt>
                                        </p:tgtEl>
                                        <p:attrNameLst>
                                          <p:attrName>ppt_x</p:attrName>
                                        </p:attrNameLst>
                                      </p:cBhvr>
                                      <p:tavLst>
                                        <p:tav tm="0">
                                          <p:val>
                                            <p:strVal val="#ppt_x"/>
                                          </p:val>
                                        </p:tav>
                                        <p:tav tm="100000">
                                          <p:val>
                                            <p:strVal val="#ppt_x"/>
                                          </p:val>
                                        </p:tav>
                                      </p:tavLst>
                                    </p:anim>
                                    <p:anim calcmode="lin" valueType="num">
                                      <p:cBhvr>
                                        <p:cTn id="30" dur="500" fill="hold"/>
                                        <p:tgtEl>
                                          <p:spTgt spid="1946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47" presetClass="entr" presetSubtype="0" fill="hold" nodeType="clickEffect">
                                  <p:stCondLst>
                                    <p:cond delay="0"/>
                                  </p:stCondLst>
                                  <p:childTnLst>
                                    <p:set>
                                      <p:cBhvr>
                                        <p:cTn id="34" dur="1" fill="hold">
                                          <p:stCondLst>
                                            <p:cond delay="0"/>
                                          </p:stCondLst>
                                        </p:cTn>
                                        <p:tgtEl>
                                          <p:spTgt spid="19458"/>
                                        </p:tgtEl>
                                        <p:attrNameLst>
                                          <p:attrName>style.visibility</p:attrName>
                                        </p:attrNameLst>
                                      </p:cBhvr>
                                      <p:to>
                                        <p:strVal val="visible"/>
                                      </p:to>
                                    </p:set>
                                    <p:animEffect transition="in" filter="fade">
                                      <p:cBhvr>
                                        <p:cTn id="35" dur="1000" fill="hold"/>
                                        <p:tgtEl>
                                          <p:spTgt spid="19458"/>
                                        </p:tgtEl>
                                      </p:cBhvr>
                                    </p:animEffect>
                                    <p:anim calcmode="lin" valueType="num">
                                      <p:cBhvr>
                                        <p:cTn id="36" dur="1000" fill="hold"/>
                                        <p:tgtEl>
                                          <p:spTgt spid="19458"/>
                                        </p:tgtEl>
                                        <p:attrNameLst>
                                          <p:attrName>ppt_x</p:attrName>
                                        </p:attrNameLst>
                                      </p:cBhvr>
                                      <p:tavLst>
                                        <p:tav tm="0">
                                          <p:val>
                                            <p:strVal val="#ppt_x"/>
                                          </p:val>
                                        </p:tav>
                                        <p:tav tm="100000">
                                          <p:val>
                                            <p:strVal val="#ppt_x"/>
                                          </p:val>
                                        </p:tav>
                                      </p:tavLst>
                                    </p:anim>
                                    <p:anim calcmode="lin" valueType="num">
                                      <p:cBhvr>
                                        <p:cTn id="37" dur="1000" fill="hold"/>
                                        <p:tgtEl>
                                          <p:spTgt spid="19458"/>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6" presetClass="entr" presetSubtype="16" fill="hold" nodeType="clickEffect">
                                  <p:stCondLst>
                                    <p:cond delay="0"/>
                                  </p:stCondLst>
                                  <p:childTnLst>
                                    <p:set>
                                      <p:cBhvr>
                                        <p:cTn id="41" dur="1" fill="hold">
                                          <p:stCondLst>
                                            <p:cond delay="0"/>
                                          </p:stCondLst>
                                        </p:cTn>
                                        <p:tgtEl>
                                          <p:spTgt spid="19460"/>
                                        </p:tgtEl>
                                        <p:attrNameLst>
                                          <p:attrName>style.visibility</p:attrName>
                                        </p:attrNameLst>
                                      </p:cBhvr>
                                      <p:to>
                                        <p:strVal val="visible"/>
                                      </p:to>
                                    </p:set>
                                    <p:animEffect transition="in" filter="circle(in)">
                                      <p:cBhvr>
                                        <p:cTn id="42" dur="2000" fill="hold"/>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0481" name="Picture 2" descr="syyq_145"/>
          <p:cNvPicPr/>
          <p:nvPr/>
        </p:nvPicPr>
        <p:blipFill>
          <a:blip r:embed="rId2"/>
          <a:stretch>
            <a:fillRect/>
          </a:stretch>
        </p:blipFill>
        <p:spPr>
          <a:xfrm>
            <a:off x="0" y="1676400"/>
            <a:ext cx="9144000" cy="5181600"/>
          </a:xfrm>
          <a:prstGeom prst="rect">
            <a:avLst/>
          </a:prstGeom>
          <a:noFill/>
          <a:ln>
            <a:noFill/>
            <a:miter lim="800000"/>
          </a:ln>
        </p:spPr>
      </p:pic>
      <p:sp>
        <p:nvSpPr>
          <p:cNvPr id="20482" name="Text Box 3"/>
          <p:cNvSpPr/>
          <p:nvPr/>
        </p:nvSpPr>
        <p:spPr>
          <a:xfrm>
            <a:off x="228600" y="420688"/>
            <a:ext cx="2214563" cy="70643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4000">
                <a:latin typeface="Times New Roman" pitchFamily="18" charset="0"/>
                <a:ea typeface="黑体" pitchFamily="2" charset="-122"/>
              </a:rPr>
              <a:t>托盘天平</a:t>
            </a:r>
            <a:endParaRPr lang="zh-CN" altLang="zh-CN" sz="4000">
              <a:latin typeface="Times New Roman" panose="02020603050405020304" pitchFamily="18" charset="0"/>
              <a:ea typeface="黑体" panose="02010609060101010101" pitchFamily="2" charset="-122"/>
            </a:endParaRPr>
          </a:p>
        </p:txBody>
      </p:sp>
      <p:sp>
        <p:nvSpPr>
          <p:cNvPr id="20483" name="Text Box 4"/>
          <p:cNvSpPr/>
          <p:nvPr/>
        </p:nvSpPr>
        <p:spPr>
          <a:xfrm>
            <a:off x="2228850" y="5805488"/>
            <a:ext cx="895350" cy="519112"/>
          </a:xfrm>
          <a:prstGeom prst="rect">
            <a:avLst/>
          </a:prstGeom>
          <a:noFill/>
          <a:ln w="12700">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800">
                <a:latin typeface="Times New Roman" pitchFamily="18" charset="0"/>
                <a:ea typeface="华文新魏" pitchFamily="2" charset="-122"/>
              </a:rPr>
              <a:t>天平</a:t>
            </a:r>
            <a:endParaRPr lang="zh-CN" altLang="zh-CN" sz="2800">
              <a:latin typeface="Times New Roman" panose="02020603050405020304" pitchFamily="18" charset="0"/>
              <a:ea typeface="华文新魏" panose="02010800040101010101" pitchFamily="2" charset="-122"/>
            </a:endParaRPr>
          </a:p>
        </p:txBody>
      </p:sp>
      <p:sp>
        <p:nvSpPr>
          <p:cNvPr id="20484" name="Text Box 5"/>
          <p:cNvSpPr/>
          <p:nvPr/>
        </p:nvSpPr>
        <p:spPr>
          <a:xfrm>
            <a:off x="5181600" y="6083300"/>
            <a:ext cx="895350" cy="519113"/>
          </a:xfrm>
          <a:prstGeom prst="rect">
            <a:avLst/>
          </a:prstGeom>
          <a:noFill/>
          <a:ln w="12700">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800">
                <a:latin typeface="Times New Roman" pitchFamily="18" charset="0"/>
                <a:ea typeface="华文新魏" pitchFamily="2" charset="-122"/>
              </a:rPr>
              <a:t>砝码</a:t>
            </a:r>
            <a:endParaRPr lang="zh-CN" altLang="zh-CN" sz="2800">
              <a:latin typeface="Times New Roman" panose="02020603050405020304" pitchFamily="18" charset="0"/>
              <a:ea typeface="华文新魏" panose="02010800040101010101"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5" name="Rectangle 2"/>
          <p:cNvSpPr>
            <a:spLocks noGrp="1"/>
          </p:cNvSpPr>
          <p:nvPr>
            <p:ph type="title"/>
          </p:nvPr>
        </p:nvSpPr>
        <p:spPr>
          <a:xfrm>
            <a:off x="457200" y="274638"/>
            <a:ext cx="8229600" cy="1143000"/>
          </a:xfrm>
          <a:prstGeom prst="rect">
            <a:avLst/>
          </a:prstGeom>
          <a:noFill/>
          <a:ln>
            <a:noFill/>
            <a:miter lim="800000"/>
          </a:ln>
        </p:spPr>
        <p:txBody>
          <a:bodyPr wrap="square" lIns="91440" tIns="45720" rIns="91440" bIns="45720" anchor="ctr" anchorCtr="0"/>
          <a:lstStyle>
            <a:lvl1pPr marL="0" lvl="0" indent="0" algn="ctr" defTabSz="914400" rtl="0" eaLnBrk="1" fontAlgn="base" latinLnBrk="0" hangingPunct="1">
              <a:lnSpc>
                <a:spcPct val="100000"/>
              </a:lnSpc>
              <a:spcBef>
                <a:spcPct val="0"/>
              </a:spcBef>
              <a:spcAft>
                <a:spcPct val="0"/>
              </a:spcAft>
              <a:buClrTx/>
              <a:buSzTx/>
              <a:buFontTx/>
              <a:buNone/>
              <a:defRPr lang="zh-CN" altLang="en-US" sz="4400" b="0" i="0" u="none" kern="1200" baseline="0">
                <a:solidFill>
                  <a:schemeClr val="tx2"/>
                </a:solidFill>
                <a:latin typeface="Arial" pitchFamily="34" charset="0"/>
                <a:ea typeface="宋体" pitchFamily="2" charset="-122"/>
                <a:cs typeface="+mj-cs"/>
              </a:defRPr>
            </a:lvl1pPr>
          </a:lstStyle>
          <a:p>
            <a:pPr lvl="0" rtl="0"/>
            <a:r>
              <a:rPr lang="zh-CN" altLang="en-US" b="1">
                <a:solidFill>
                  <a:srgbClr val="FF0000"/>
                </a:solidFill>
              </a:rPr>
              <a:t>托盘天平的结构</a:t>
            </a:r>
            <a:endParaRPr lang="zh-CN" altLang="en-US" b="1">
              <a:solidFill>
                <a:srgbClr val="FF0000"/>
              </a:solidFill>
            </a:endParaRPr>
          </a:p>
        </p:txBody>
      </p:sp>
      <p:graphicFrame>
        <p:nvGraphicFramePr>
          <p:cNvPr id="21506" name="Object 7"/>
          <p:cNvGraphicFramePr>
            <a:graphicFrameLocks noGrp="1"/>
          </p:cNvGraphicFramePr>
          <p:nvPr>
            <p:ph idx="4294967295"/>
          </p:nvPr>
        </p:nvGraphicFramePr>
        <p:xfrm>
          <a:off x="1692275" y="1916113"/>
          <a:ext cx="5113338" cy="3125787"/>
        </p:xfrm>
        <a:graphic>
          <a:graphicData uri="http://schemas.openxmlformats.org/presentationml/2006/ole">
            <mc:AlternateContent>
              <mc:Choice xmlns:v="urn:schemas-microsoft-com:vml" Requires="v">
                <p:oleObj spid="_x0000_s1038" r:id="rId3" imgW="5113338" imgH="3125787" progId="Paint.Picture">
                  <p:embed/>
                </p:oleObj>
              </mc:Choice>
              <mc:Fallback>
                <p:oleObj r:id="rId3" imgW="5113338" imgH="3125787" progId="Paint.Picture">
                  <p:embed/>
                  <p:pic>
                    <p:nvPicPr>
                      <p:cNvPr id="0" name="OLE substitute image"/>
                      <p:cNvPicPr/>
                      <p:nvPr/>
                    </p:nvPicPr>
                    <p:blipFill>
                      <a:blip r:embed="rId4"/>
                      <a:stretch>
                        <a:fillRect/>
                      </a:stretch>
                    </p:blipFill>
                    <p:spPr>
                      <a:xfrm>
                        <a:off x="1692275" y="1916113"/>
                        <a:ext cx="5113338" cy="3125787"/>
                      </a:xfrm>
                      <a:prstGeom prst="rect">
                        <a:avLst/>
                      </a:prstGeom>
                      <a:noFill/>
                      <a:ln w="38100">
                        <a:noFill/>
                        <a:miter lim="800000"/>
                      </a:ln>
                    </p:spPr>
                  </p:pic>
                </p:oleObj>
              </mc:Fallback>
            </mc:AlternateContent>
          </a:graphicData>
        </a:graphic>
      </p:graphicFrame>
      <p:sp>
        <p:nvSpPr>
          <p:cNvPr id="21507" name="AutoShape 9"/>
          <p:cNvSpPr/>
          <p:nvPr/>
        </p:nvSpPr>
        <p:spPr>
          <a:xfrm>
            <a:off x="6084888" y="1700213"/>
            <a:ext cx="1651000" cy="609600"/>
          </a:xfrm>
          <a:prstGeom prst="borderCallout2">
            <a:avLst>
              <a:gd name="adj1" fmla="val 18750"/>
              <a:gd name="adj2" fmla="val -4616"/>
              <a:gd name="adj3" fmla="val 18750"/>
              <a:gd name="adj4" fmla="val -50579"/>
              <a:gd name="adj5" fmla="val 101301"/>
              <a:gd name="adj6" fmla="val -98269"/>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分度盘</a:t>
            </a:r>
            <a:endParaRPr lang="zh-CN" altLang="en-US" sz="2800" b="1">
              <a:solidFill>
                <a:srgbClr val="FF0000"/>
              </a:solidFill>
            </a:endParaRPr>
          </a:p>
        </p:txBody>
      </p:sp>
      <p:sp>
        <p:nvSpPr>
          <p:cNvPr id="21508" name="AutoShape 12"/>
          <p:cNvSpPr/>
          <p:nvPr/>
        </p:nvSpPr>
        <p:spPr>
          <a:xfrm>
            <a:off x="1979613" y="1196975"/>
            <a:ext cx="1296987" cy="681038"/>
          </a:xfrm>
          <a:prstGeom prst="borderCallout1">
            <a:avLst>
              <a:gd name="adj1" fmla="val 16782"/>
              <a:gd name="adj2" fmla="val 105875"/>
              <a:gd name="adj3" fmla="val 302796"/>
              <a:gd name="adj4" fmla="val 174051"/>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指针</a:t>
            </a:r>
            <a:endParaRPr lang="zh-CN" altLang="en-US" sz="2800" b="1">
              <a:solidFill>
                <a:srgbClr val="FF0000"/>
              </a:solidFill>
            </a:endParaRPr>
          </a:p>
        </p:txBody>
      </p:sp>
      <p:sp>
        <p:nvSpPr>
          <p:cNvPr id="21509" name="AutoShape 13"/>
          <p:cNvSpPr/>
          <p:nvPr/>
        </p:nvSpPr>
        <p:spPr>
          <a:xfrm>
            <a:off x="684213" y="3141663"/>
            <a:ext cx="1079500" cy="627062"/>
          </a:xfrm>
          <a:prstGeom prst="borderCallout1">
            <a:avLst>
              <a:gd name="adj1" fmla="val 112153"/>
              <a:gd name="adj2" fmla="val 10588"/>
              <a:gd name="adj3" fmla="val 112153"/>
              <a:gd name="adj4" fmla="val 244116"/>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横梁</a:t>
            </a:r>
            <a:endParaRPr lang="zh-CN" altLang="en-US" sz="2800" b="1">
              <a:solidFill>
                <a:srgbClr val="FF0000"/>
              </a:solidFill>
            </a:endParaRPr>
          </a:p>
        </p:txBody>
      </p:sp>
      <p:sp>
        <p:nvSpPr>
          <p:cNvPr id="21510" name="AutoShape 14"/>
          <p:cNvSpPr/>
          <p:nvPr/>
        </p:nvSpPr>
        <p:spPr>
          <a:xfrm>
            <a:off x="6156325" y="5805488"/>
            <a:ext cx="1003300" cy="663575"/>
          </a:xfrm>
          <a:prstGeom prst="borderCallout2">
            <a:avLst>
              <a:gd name="adj1" fmla="val 17227"/>
              <a:gd name="adj2" fmla="val -7597"/>
              <a:gd name="adj3" fmla="val 17227"/>
              <a:gd name="adj4" fmla="val -40032"/>
              <a:gd name="adj5" fmla="val -252394"/>
              <a:gd name="adj6" fmla="val -172787"/>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标尺</a:t>
            </a:r>
            <a:endParaRPr lang="zh-CN" altLang="en-US" sz="2800" b="1">
              <a:solidFill>
                <a:srgbClr val="FF0000"/>
              </a:solidFill>
            </a:endParaRPr>
          </a:p>
        </p:txBody>
      </p:sp>
      <p:sp>
        <p:nvSpPr>
          <p:cNvPr id="21511" name="AutoShape 15"/>
          <p:cNvSpPr/>
          <p:nvPr/>
        </p:nvSpPr>
        <p:spPr>
          <a:xfrm>
            <a:off x="250825" y="4724400"/>
            <a:ext cx="914400" cy="609600"/>
          </a:xfrm>
          <a:prstGeom prst="borderCallout2">
            <a:avLst>
              <a:gd name="adj1" fmla="val 18750"/>
              <a:gd name="adj2" fmla="val 108333"/>
              <a:gd name="adj3" fmla="val 18750"/>
              <a:gd name="adj4" fmla="val 225176"/>
              <a:gd name="adj5" fmla="val -82551"/>
              <a:gd name="adj6" fmla="val 346528"/>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游码</a:t>
            </a:r>
            <a:endParaRPr lang="zh-CN" altLang="en-US" sz="2800" b="1">
              <a:solidFill>
                <a:srgbClr val="FF0000"/>
              </a:solidFill>
            </a:endParaRPr>
          </a:p>
        </p:txBody>
      </p:sp>
      <p:sp>
        <p:nvSpPr>
          <p:cNvPr id="21512" name="AutoShape 16"/>
          <p:cNvSpPr/>
          <p:nvPr/>
        </p:nvSpPr>
        <p:spPr>
          <a:xfrm>
            <a:off x="7019925" y="4005263"/>
            <a:ext cx="1873250" cy="576262"/>
          </a:xfrm>
          <a:prstGeom prst="borderCallout1">
            <a:avLst>
              <a:gd name="adj1" fmla="val -13222"/>
              <a:gd name="adj2" fmla="val 93898"/>
              <a:gd name="adj3" fmla="val -13222"/>
              <a:gd name="adj4" fmla="val -34491"/>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平衡螺母</a:t>
            </a:r>
            <a:endParaRPr lang="zh-CN" altLang="en-US" sz="2800" b="1">
              <a:solidFill>
                <a:srgbClr val="FF0000"/>
              </a:solidFill>
            </a:endParaRPr>
          </a:p>
        </p:txBody>
      </p:sp>
      <p:cxnSp>
        <p:nvCxnSpPr>
          <p:cNvPr id="21513" name="Line 18"/>
          <p:cNvCxnSpPr/>
          <p:nvPr/>
        </p:nvCxnSpPr>
        <p:spPr>
          <a:xfrm>
            <a:off x="468313" y="1341438"/>
            <a:ext cx="8064500" cy="0"/>
          </a:xfrm>
          <a:prstGeom prst="line">
            <a:avLst/>
          </a:prstGeom>
          <a:noFill/>
          <a:ln w="19050">
            <a:solidFill>
              <a:schemeClr val="accent1"/>
            </a:solidFill>
            <a:prstDash val="lgDashDotDot"/>
            <a:miter lim="800000"/>
            <a:headEnd type="diamond"/>
            <a:tailEnd type="diamond"/>
          </a:ln>
        </p:spPr>
      </p:cxnSp>
      <p:sp>
        <p:nvSpPr>
          <p:cNvPr id="21514" name="AutoShape 19"/>
          <p:cNvSpPr/>
          <p:nvPr/>
        </p:nvSpPr>
        <p:spPr>
          <a:xfrm>
            <a:off x="265113" y="1844675"/>
            <a:ext cx="914400" cy="609600"/>
          </a:xfrm>
          <a:prstGeom prst="borderCallout2">
            <a:avLst>
              <a:gd name="adj1" fmla="val 18750"/>
              <a:gd name="adj2" fmla="val 108333"/>
              <a:gd name="adj3" fmla="val 18750"/>
              <a:gd name="adj4" fmla="val 177606"/>
              <a:gd name="adj5" fmla="val 260157"/>
              <a:gd name="adj6" fmla="val 249481"/>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托盘</a:t>
            </a:r>
            <a:endParaRPr lang="zh-CN" altLang="en-US" sz="2800" b="1">
              <a:solidFill>
                <a:srgbClr val="FF0000"/>
              </a:solidFill>
            </a:endParaRPr>
          </a:p>
        </p:txBody>
      </p:sp>
      <p:sp>
        <p:nvSpPr>
          <p:cNvPr id="21515" name="AutoShape 21"/>
          <p:cNvSpPr/>
          <p:nvPr/>
        </p:nvSpPr>
        <p:spPr>
          <a:xfrm>
            <a:off x="1403350" y="5445125"/>
            <a:ext cx="914400" cy="609600"/>
          </a:xfrm>
          <a:prstGeom prst="borderCallout2">
            <a:avLst>
              <a:gd name="adj1" fmla="val 18750"/>
              <a:gd name="adj2" fmla="val 108333"/>
              <a:gd name="adj3" fmla="val 18750"/>
              <a:gd name="adj4" fmla="val 163542"/>
              <a:gd name="adj5" fmla="val -106250"/>
              <a:gd name="adj6" fmla="val 220486"/>
            </a:avLst>
          </a:pr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800" b="1">
                <a:solidFill>
                  <a:srgbClr val="FF0000"/>
                </a:solidFill>
              </a:rPr>
              <a:t>底座</a:t>
            </a:r>
            <a:endParaRPr lang="zh-CN" altLang="en-US" sz="2800" b="1">
              <a:solidFill>
                <a:srgbClr val="FF0000"/>
              </a:solidFill>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 calcmode="lin" valueType="num">
                                      <p:cBhvr>
                                        <p:cTn id="7" dur="500" fill="hold"/>
                                        <p:tgtEl>
                                          <p:spTgt spid="21507"/>
                                        </p:tgtEl>
                                        <p:attrNameLst>
                                          <p:attrName>ppt_x</p:attrName>
                                        </p:attrNameLst>
                                      </p:cBhvr>
                                      <p:tavLst>
                                        <p:tav tm="0">
                                          <p:val>
                                            <p:strVal val="1+#ppt_w/2"/>
                                          </p:val>
                                        </p:tav>
                                        <p:tav tm="100000">
                                          <p:val>
                                            <p:strVal val="#ppt_x"/>
                                          </p:val>
                                        </p:tav>
                                      </p:tavLst>
                                    </p:anim>
                                    <p:anim calcmode="lin" valueType="num">
                                      <p:cBhvr>
                                        <p:cTn id="8" dur="500" fill="hold"/>
                                        <p:tgtEl>
                                          <p:spTgt spid="2150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1" nodeType="clickEffect">
                                  <p:stCondLst>
                                    <p:cond delay="0"/>
                                  </p:stCondLst>
                                  <p:childTnLst>
                                    <p:set>
                                      <p:cBhvr>
                                        <p:cTn id="12" dur="1" fill="hold">
                                          <p:stCondLst>
                                            <p:cond delay="0"/>
                                          </p:stCondLst>
                                        </p:cTn>
                                        <p:tgtEl>
                                          <p:spTgt spid="21508"/>
                                        </p:tgtEl>
                                        <p:attrNameLst>
                                          <p:attrName>style.visibility</p:attrName>
                                        </p:attrNameLst>
                                      </p:cBhvr>
                                      <p:to>
                                        <p:strVal val="visible"/>
                                      </p:to>
                                    </p:set>
                                    <p:anim calcmode="lin" valueType="num">
                                      <p:cBhvr>
                                        <p:cTn id="13" dur="500" fill="hold"/>
                                        <p:tgtEl>
                                          <p:spTgt spid="21508"/>
                                        </p:tgtEl>
                                        <p:attrNameLst>
                                          <p:attrName>ppt_x</p:attrName>
                                        </p:attrNameLst>
                                      </p:cBhvr>
                                      <p:tavLst>
                                        <p:tav tm="0">
                                          <p:val>
                                            <p:strVal val="0-#ppt_w/2"/>
                                          </p:val>
                                        </p:tav>
                                        <p:tav tm="100000">
                                          <p:val>
                                            <p:strVal val="#ppt_x"/>
                                          </p:val>
                                        </p:tav>
                                      </p:tavLst>
                                    </p:anim>
                                    <p:anim calcmode="lin" valueType="num">
                                      <p:cBhvr>
                                        <p:cTn id="14" dur="500" fill="hold"/>
                                        <p:tgtEl>
                                          <p:spTgt spid="2150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2" fill="hold" grpId="6" nodeType="click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p:cTn id="19" dur="500" fill="hold"/>
                                        <p:tgtEl>
                                          <p:spTgt spid="21514"/>
                                        </p:tgtEl>
                                        <p:attrNameLst>
                                          <p:attrName>ppt_x</p:attrName>
                                        </p:attrNameLst>
                                      </p:cBhvr>
                                      <p:tavLst>
                                        <p:tav tm="0">
                                          <p:val>
                                            <p:strVal val="1+#ppt_w/2"/>
                                          </p:val>
                                        </p:tav>
                                        <p:tav tm="100000">
                                          <p:val>
                                            <p:strVal val="#ppt_x"/>
                                          </p:val>
                                        </p:tav>
                                      </p:tavLst>
                                    </p:anim>
                                    <p:anim calcmode="lin" valueType="num">
                                      <p:cBhvr>
                                        <p:cTn id="20" dur="500" fill="hold"/>
                                        <p:tgtEl>
                                          <p:spTgt spid="21514"/>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8" fill="hold" grpId="2" nodeType="clickEffect">
                                  <p:stCondLst>
                                    <p:cond delay="0"/>
                                  </p:stCondLst>
                                  <p:childTnLst>
                                    <p:set>
                                      <p:cBhvr>
                                        <p:cTn id="24" dur="1" fill="hold">
                                          <p:stCondLst>
                                            <p:cond delay="0"/>
                                          </p:stCondLst>
                                        </p:cTn>
                                        <p:tgtEl>
                                          <p:spTgt spid="21509"/>
                                        </p:tgtEl>
                                        <p:attrNameLst>
                                          <p:attrName>style.visibility</p:attrName>
                                        </p:attrNameLst>
                                      </p:cBhvr>
                                      <p:to>
                                        <p:strVal val="visible"/>
                                      </p:to>
                                    </p:set>
                                    <p:anim calcmode="lin" valueType="num">
                                      <p:cBhvr>
                                        <p:cTn id="25" dur="500" fill="hold"/>
                                        <p:tgtEl>
                                          <p:spTgt spid="21509"/>
                                        </p:tgtEl>
                                        <p:attrNameLst>
                                          <p:attrName>ppt_x</p:attrName>
                                        </p:attrNameLst>
                                      </p:cBhvr>
                                      <p:tavLst>
                                        <p:tav tm="0">
                                          <p:val>
                                            <p:strVal val="0-#ppt_w/2"/>
                                          </p:val>
                                        </p:tav>
                                        <p:tav tm="100000">
                                          <p:val>
                                            <p:strVal val="#ppt_x"/>
                                          </p:val>
                                        </p:tav>
                                      </p:tavLst>
                                    </p:anim>
                                    <p:anim calcmode="lin" valueType="num">
                                      <p:cBhvr>
                                        <p:cTn id="26" dur="500" fill="hold"/>
                                        <p:tgtEl>
                                          <p:spTgt spid="21509"/>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2" fill="hold" grpId="5" nodeType="clickEffect">
                                  <p:stCondLst>
                                    <p:cond delay="0"/>
                                  </p:stCondLst>
                                  <p:childTnLst>
                                    <p:set>
                                      <p:cBhvr>
                                        <p:cTn id="30" dur="1" fill="hold">
                                          <p:stCondLst>
                                            <p:cond delay="0"/>
                                          </p:stCondLst>
                                        </p:cTn>
                                        <p:tgtEl>
                                          <p:spTgt spid="21512"/>
                                        </p:tgtEl>
                                        <p:attrNameLst>
                                          <p:attrName>style.visibility</p:attrName>
                                        </p:attrNameLst>
                                      </p:cBhvr>
                                      <p:to>
                                        <p:strVal val="visible"/>
                                      </p:to>
                                    </p:set>
                                    <p:anim calcmode="lin" valueType="num">
                                      <p:cBhvr>
                                        <p:cTn id="31" dur="500" fill="hold"/>
                                        <p:tgtEl>
                                          <p:spTgt spid="21512"/>
                                        </p:tgtEl>
                                        <p:attrNameLst>
                                          <p:attrName>ppt_x</p:attrName>
                                        </p:attrNameLst>
                                      </p:cBhvr>
                                      <p:tavLst>
                                        <p:tav tm="0">
                                          <p:val>
                                            <p:strVal val="1+#ppt_w/2"/>
                                          </p:val>
                                        </p:tav>
                                        <p:tav tm="100000">
                                          <p:val>
                                            <p:strVal val="#ppt_x"/>
                                          </p:val>
                                        </p:tav>
                                      </p:tavLst>
                                    </p:anim>
                                    <p:anim calcmode="lin" valueType="num">
                                      <p:cBhvr>
                                        <p:cTn id="32" dur="500" fill="hold"/>
                                        <p:tgtEl>
                                          <p:spTgt spid="21512"/>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6" fill="hold" grpId="3" nodeType="clickEffect">
                                  <p:stCondLst>
                                    <p:cond delay="0"/>
                                  </p:stCondLst>
                                  <p:childTnLst>
                                    <p:set>
                                      <p:cBhvr>
                                        <p:cTn id="36" dur="1" fill="hold">
                                          <p:stCondLst>
                                            <p:cond delay="0"/>
                                          </p:stCondLst>
                                        </p:cTn>
                                        <p:tgtEl>
                                          <p:spTgt spid="21510"/>
                                        </p:tgtEl>
                                        <p:attrNameLst>
                                          <p:attrName>style.visibility</p:attrName>
                                        </p:attrNameLst>
                                      </p:cBhvr>
                                      <p:to>
                                        <p:strVal val="visible"/>
                                      </p:to>
                                    </p:set>
                                    <p:anim calcmode="lin" valueType="num">
                                      <p:cBhvr>
                                        <p:cTn id="37" dur="500" fill="hold"/>
                                        <p:tgtEl>
                                          <p:spTgt spid="21510"/>
                                        </p:tgtEl>
                                        <p:attrNameLst>
                                          <p:attrName>ppt_x</p:attrName>
                                        </p:attrNameLst>
                                      </p:cBhvr>
                                      <p:tavLst>
                                        <p:tav tm="0">
                                          <p:val>
                                            <p:strVal val="1+#ppt_w/2"/>
                                          </p:val>
                                        </p:tav>
                                        <p:tav tm="100000">
                                          <p:val>
                                            <p:strVal val="#ppt_x"/>
                                          </p:val>
                                        </p:tav>
                                      </p:tavLst>
                                    </p:anim>
                                    <p:anim calcmode="lin" valueType="num">
                                      <p:cBhvr>
                                        <p:cTn id="38" dur="500" fill="hold"/>
                                        <p:tgtEl>
                                          <p:spTgt spid="215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12" fill="hold" grpId="4" nodeType="clickEffect">
                                  <p:stCondLst>
                                    <p:cond delay="0"/>
                                  </p:stCondLst>
                                  <p:childTnLst>
                                    <p:set>
                                      <p:cBhvr>
                                        <p:cTn id="42" dur="1" fill="hold">
                                          <p:stCondLst>
                                            <p:cond delay="0"/>
                                          </p:stCondLst>
                                        </p:cTn>
                                        <p:tgtEl>
                                          <p:spTgt spid="21511"/>
                                        </p:tgtEl>
                                        <p:attrNameLst>
                                          <p:attrName>style.visibility</p:attrName>
                                        </p:attrNameLst>
                                      </p:cBhvr>
                                      <p:to>
                                        <p:strVal val="visible"/>
                                      </p:to>
                                    </p:set>
                                    <p:anim calcmode="lin" valueType="num">
                                      <p:cBhvr>
                                        <p:cTn id="43" dur="500" fill="hold"/>
                                        <p:tgtEl>
                                          <p:spTgt spid="21511"/>
                                        </p:tgtEl>
                                        <p:attrNameLst>
                                          <p:attrName>ppt_x</p:attrName>
                                        </p:attrNameLst>
                                      </p:cBhvr>
                                      <p:tavLst>
                                        <p:tav tm="0">
                                          <p:val>
                                            <p:strVal val="0-#ppt_w/2"/>
                                          </p:val>
                                        </p:tav>
                                        <p:tav tm="100000">
                                          <p:val>
                                            <p:strVal val="#ppt_x"/>
                                          </p:val>
                                        </p:tav>
                                      </p:tavLst>
                                    </p:anim>
                                    <p:anim calcmode="lin" valueType="num">
                                      <p:cBhvr>
                                        <p:cTn id="44"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12" fill="hold" grpId="7" nodeType="clickEffect">
                                  <p:stCondLst>
                                    <p:cond delay="0"/>
                                  </p:stCondLst>
                                  <p:childTnLst>
                                    <p:set>
                                      <p:cBhvr>
                                        <p:cTn id="48" dur="1" fill="hold">
                                          <p:stCondLst>
                                            <p:cond delay="0"/>
                                          </p:stCondLst>
                                        </p:cTn>
                                        <p:tgtEl>
                                          <p:spTgt spid="21515"/>
                                        </p:tgtEl>
                                        <p:attrNameLst>
                                          <p:attrName>style.visibility</p:attrName>
                                        </p:attrNameLst>
                                      </p:cBhvr>
                                      <p:to>
                                        <p:strVal val="visible"/>
                                      </p:to>
                                    </p:set>
                                    <p:anim calcmode="lin" valueType="num">
                                      <p:cBhvr>
                                        <p:cTn id="49" dur="500" fill="hold"/>
                                        <p:tgtEl>
                                          <p:spTgt spid="21515"/>
                                        </p:tgtEl>
                                        <p:attrNameLst>
                                          <p:attrName>ppt_x</p:attrName>
                                        </p:attrNameLst>
                                      </p:cBhvr>
                                      <p:tavLst>
                                        <p:tav tm="0">
                                          <p:val>
                                            <p:strVal val="0-#ppt_w/2"/>
                                          </p:val>
                                        </p:tav>
                                        <p:tav tm="100000">
                                          <p:val>
                                            <p:strVal val="#ppt_x"/>
                                          </p:val>
                                        </p:tav>
                                      </p:tavLst>
                                    </p:anim>
                                    <p:anim calcmode="lin" valueType="num">
                                      <p:cBhvr>
                                        <p:cTn id="50" dur="500" fill="hold"/>
                                        <p:tgtEl>
                                          <p:spTgt spid="215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1"/>
      <p:bldP spid="21509" grpId="2"/>
      <p:bldP spid="21510" grpId="3"/>
      <p:bldP spid="21511" grpId="4"/>
      <p:bldP spid="21512" grpId="5"/>
      <p:bldP spid="21514" grpId="6"/>
      <p:bldP spid="21515" grpId="7"/>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3553" name="Picture 2" descr="bz0"/>
          <p:cNvPicPr/>
          <p:nvPr/>
        </p:nvPicPr>
        <p:blipFill>
          <a:blip r:embed="rId2"/>
          <a:stretch>
            <a:fillRect/>
          </a:stretch>
        </p:blipFill>
        <p:spPr>
          <a:xfrm>
            <a:off x="1763713" y="1412875"/>
            <a:ext cx="5899150" cy="3219450"/>
          </a:xfrm>
          <a:prstGeom prst="rect">
            <a:avLst/>
          </a:prstGeom>
          <a:noFill/>
          <a:ln>
            <a:noFill/>
            <a:miter lim="800000"/>
          </a:ln>
        </p:spPr>
      </p:pic>
      <p:sp>
        <p:nvSpPr>
          <p:cNvPr id="23554" name="Rectangle 5"/>
          <p:cNvSpPr/>
          <p:nvPr/>
        </p:nvSpPr>
        <p:spPr>
          <a:xfrm>
            <a:off x="2124075" y="4508500"/>
            <a:ext cx="5111750" cy="1079500"/>
          </a:xfrm>
          <a:prstGeom prst="rect">
            <a:avLst/>
          </a:prstGeom>
          <a:solidFill>
            <a:srgbClr val="FFFF99"/>
          </a:solidFill>
          <a:ln>
            <a:no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800" b="1"/>
          </a:p>
        </p:txBody>
      </p:sp>
      <p:sp>
        <p:nvSpPr>
          <p:cNvPr id="23555" name="Text Box 6"/>
          <p:cNvSpPr/>
          <p:nvPr/>
        </p:nvSpPr>
        <p:spPr>
          <a:xfrm>
            <a:off x="2143125" y="4643438"/>
            <a:ext cx="5327650" cy="9461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800" b="1">
                <a:solidFill>
                  <a:srgbClr val="990000"/>
                </a:solidFill>
                <a:latin typeface="Times New Roman" pitchFamily="18" charset="0"/>
                <a:ea typeface="楷体_GB2312" pitchFamily="49" charset="-122"/>
              </a:rPr>
              <a:t>1</a:t>
            </a:r>
            <a:r>
              <a:rPr lang="zh-CN" altLang="en-US" sz="2800" b="1">
                <a:solidFill>
                  <a:srgbClr val="990000"/>
                </a:solidFill>
                <a:latin typeface="Times New Roman" pitchFamily="18" charset="0"/>
                <a:ea typeface="楷体_GB2312" pitchFamily="49" charset="-122"/>
              </a:rPr>
              <a:t>、使用天平时，应把天平放在水平工作台上。</a:t>
            </a:r>
            <a:endParaRPr lang="zh-CN" altLang="en-US" sz="2800" b="1">
              <a:solidFill>
                <a:srgbClr val="990000"/>
              </a:solidFill>
              <a:latin typeface="Times New Roman" panose="02020603050405020304" pitchFamily="18" charset="0"/>
              <a:ea typeface="楷体_GB2312" pitchFamily="49" charset="-122"/>
            </a:endParaRPr>
          </a:p>
        </p:txBody>
      </p:sp>
      <p:sp>
        <p:nvSpPr>
          <p:cNvPr id="23556" name="Text Box 7"/>
          <p:cNvSpPr/>
          <p:nvPr/>
        </p:nvSpPr>
        <p:spPr>
          <a:xfrm>
            <a:off x="2643188" y="285750"/>
            <a:ext cx="4429125" cy="83026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800" b="1">
                <a:solidFill>
                  <a:srgbClr val="990000"/>
                </a:solidFill>
                <a:latin typeface="Times New Roman" pitchFamily="18" charset="0"/>
                <a:ea typeface="黑体" pitchFamily="2" charset="-122"/>
              </a:rPr>
              <a:t>天平的使用</a:t>
            </a:r>
            <a:endParaRPr lang="zh-CN" altLang="en-US" sz="4800" b="1">
              <a:latin typeface="Times New Roman" panose="02020603050405020304" pitchFamily="18" charset="0"/>
              <a:ea typeface="楷体_GB2312" pitchFamily="49" charset="-122"/>
            </a:endParaRPr>
          </a:p>
        </p:txBody>
      </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4577" name="Picture 2" descr="bz3"/>
          <p:cNvPicPr/>
          <p:nvPr/>
        </p:nvPicPr>
        <p:blipFill>
          <a:blip r:embed="rId2"/>
          <a:stretch>
            <a:fillRect/>
          </a:stretch>
        </p:blipFill>
        <p:spPr>
          <a:xfrm>
            <a:off x="827088" y="188913"/>
            <a:ext cx="7315200" cy="4464050"/>
          </a:xfrm>
          <a:prstGeom prst="rect">
            <a:avLst/>
          </a:prstGeom>
          <a:noFill/>
          <a:ln>
            <a:noFill/>
            <a:miter lim="800000"/>
          </a:ln>
        </p:spPr>
      </p:pic>
      <p:sp>
        <p:nvSpPr>
          <p:cNvPr id="24578" name="Rectangle 3"/>
          <p:cNvSpPr/>
          <p:nvPr/>
        </p:nvSpPr>
        <p:spPr>
          <a:xfrm>
            <a:off x="1920875" y="4481513"/>
            <a:ext cx="5111750" cy="1871662"/>
          </a:xfrm>
          <a:prstGeom prst="rect">
            <a:avLst/>
          </a:prstGeom>
          <a:solidFill>
            <a:srgbClr val="FFFF99"/>
          </a:solidFill>
          <a:ln>
            <a:no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800" b="1"/>
          </a:p>
        </p:txBody>
      </p:sp>
      <p:sp>
        <p:nvSpPr>
          <p:cNvPr id="24579" name="Text Box 4"/>
          <p:cNvSpPr/>
          <p:nvPr/>
        </p:nvSpPr>
        <p:spPr>
          <a:xfrm>
            <a:off x="1835150" y="4508500"/>
            <a:ext cx="5334000" cy="18002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800" b="1">
                <a:solidFill>
                  <a:srgbClr val="990000"/>
                </a:solidFill>
                <a:latin typeface="Times New Roman" pitchFamily="18" charset="0"/>
                <a:ea typeface="楷体_GB2312" pitchFamily="49" charset="-122"/>
              </a:rPr>
              <a:t>2</a:t>
            </a:r>
            <a:r>
              <a:rPr lang="zh-CN" altLang="en-US" sz="2800" b="1">
                <a:solidFill>
                  <a:srgbClr val="990000"/>
                </a:solidFill>
                <a:latin typeface="Times New Roman" pitchFamily="18" charset="0"/>
                <a:ea typeface="楷体_GB2312" pitchFamily="49" charset="-122"/>
              </a:rPr>
              <a:t>、把游码移至标尺左端的“</a:t>
            </a:r>
            <a:r>
              <a:rPr lang="en-US" altLang="zh-CN" sz="2800" b="1">
                <a:solidFill>
                  <a:srgbClr val="990000"/>
                </a:solidFill>
                <a:latin typeface="Times New Roman" pitchFamily="18" charset="0"/>
                <a:ea typeface="楷体_GB2312" pitchFamily="49" charset="-122"/>
              </a:rPr>
              <a:t>0”</a:t>
            </a:r>
            <a:r>
              <a:rPr lang="zh-CN" altLang="en-US" sz="2800" b="1">
                <a:solidFill>
                  <a:srgbClr val="990000"/>
                </a:solidFill>
                <a:latin typeface="Times New Roman" pitchFamily="18" charset="0"/>
                <a:ea typeface="楷体_GB2312" pitchFamily="49" charset="-122"/>
              </a:rPr>
              <a:t>刻线处，再调节横梁上的平衡螺母，使指针对准分度盘中央的刻度线。</a:t>
            </a:r>
            <a:endParaRPr lang="zh-CN" altLang="en-US" sz="2800" b="1">
              <a:solidFill>
                <a:srgbClr val="990000"/>
              </a:solidFill>
              <a:latin typeface="Times New Roman" panose="02020603050405020304" pitchFamily="18" charset="0"/>
              <a:ea typeface="楷体_GB2312" pitchFamily="49" charset="-122"/>
            </a:endParaRPr>
          </a:p>
        </p:txBody>
      </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1" name="Text Box 3"/>
          <p:cNvSpPr/>
          <p:nvPr/>
        </p:nvSpPr>
        <p:spPr>
          <a:xfrm>
            <a:off x="531813" y="892175"/>
            <a:ext cx="3657600"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b="1">
                <a:latin typeface="Tahoma" pitchFamily="34" charset="0"/>
                <a:ea typeface="隶书" pitchFamily="1" charset="-122"/>
              </a:rPr>
              <a:t>平衡螺母的调节：</a:t>
            </a:r>
            <a:endParaRPr lang="zh-CN" altLang="en-US" sz="3600" b="1">
              <a:latin typeface="Tahoma" pitchFamily="34" charset="0"/>
              <a:ea typeface="隶书" pitchFamily="1" charset="-122"/>
            </a:endParaRPr>
          </a:p>
        </p:txBody>
      </p:sp>
      <p:pic>
        <p:nvPicPr>
          <p:cNvPr id="25602" name="Picture 4" descr="zq天平3"/>
          <p:cNvPicPr>
            <a:picLocks noChangeAspect="1"/>
          </p:cNvPicPr>
          <p:nvPr/>
        </p:nvPicPr>
        <p:blipFill>
          <a:blip r:embed="rId2"/>
          <a:srcRect l="14835"/>
          <a:stretch>
            <a:fillRect/>
          </a:stretch>
        </p:blipFill>
        <p:spPr>
          <a:xfrm>
            <a:off x="701675" y="1698625"/>
            <a:ext cx="3668713" cy="3448050"/>
          </a:xfrm>
          <a:prstGeom prst="rect">
            <a:avLst/>
          </a:prstGeom>
          <a:noFill/>
          <a:ln>
            <a:noFill/>
            <a:miter lim="800000"/>
          </a:ln>
        </p:spPr>
      </p:pic>
      <p:pic>
        <p:nvPicPr>
          <p:cNvPr id="25603" name="Picture 6" descr="yq准天平"/>
          <p:cNvPicPr>
            <a:picLocks noChangeAspect="1"/>
          </p:cNvPicPr>
          <p:nvPr/>
        </p:nvPicPr>
        <p:blipFill>
          <a:blip r:embed="rId3"/>
          <a:srcRect l="12338" r="7527"/>
          <a:stretch>
            <a:fillRect/>
          </a:stretch>
        </p:blipFill>
        <p:spPr>
          <a:xfrm>
            <a:off x="4924425" y="1831975"/>
            <a:ext cx="3786188" cy="3657600"/>
          </a:xfrm>
          <a:prstGeom prst="rect">
            <a:avLst/>
          </a:prstGeom>
          <a:noFill/>
          <a:ln>
            <a:noFill/>
            <a:miter lim="800000"/>
          </a:ln>
        </p:spPr>
      </p:pic>
      <p:sp>
        <p:nvSpPr>
          <p:cNvPr id="25604" name="AutoShape 9"/>
          <p:cNvSpPr/>
          <p:nvPr/>
        </p:nvSpPr>
        <p:spPr>
          <a:xfrm>
            <a:off x="844550" y="4516438"/>
            <a:ext cx="685800" cy="228600"/>
          </a:xfrm>
          <a:prstGeom prst="rightArrow">
            <a:avLst>
              <a:gd name="adj1" fmla="val 50000"/>
              <a:gd name="adj2" fmla="val 75000"/>
            </a:avLst>
          </a:prstGeom>
          <a:solidFill>
            <a:srgbClr val="FF0000"/>
          </a:solidFill>
          <a:ln>
            <a:solidFill>
              <a:schemeClr val="folHlink"/>
            </a:solid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latin typeface="Tahoma" pitchFamily="34" charset="0"/>
            </a:endParaRPr>
          </a:p>
        </p:txBody>
      </p:sp>
      <p:sp>
        <p:nvSpPr>
          <p:cNvPr id="25605" name="AutoShape 10"/>
          <p:cNvSpPr/>
          <p:nvPr/>
        </p:nvSpPr>
        <p:spPr>
          <a:xfrm>
            <a:off x="3684588" y="3832225"/>
            <a:ext cx="685800" cy="228600"/>
          </a:xfrm>
          <a:prstGeom prst="rightArrow">
            <a:avLst>
              <a:gd name="adj1" fmla="val 50000"/>
              <a:gd name="adj2" fmla="val 75000"/>
            </a:avLst>
          </a:prstGeom>
          <a:solidFill>
            <a:srgbClr val="FF0000"/>
          </a:solidFill>
          <a:ln>
            <a:solidFill>
              <a:schemeClr val="folHlink"/>
            </a:solid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latin typeface="Tahoma" pitchFamily="34" charset="0"/>
            </a:endParaRPr>
          </a:p>
        </p:txBody>
      </p:sp>
      <p:sp>
        <p:nvSpPr>
          <p:cNvPr id="25606" name="AutoShape 11"/>
          <p:cNvSpPr/>
          <p:nvPr/>
        </p:nvSpPr>
        <p:spPr>
          <a:xfrm>
            <a:off x="7637463" y="4640263"/>
            <a:ext cx="685800" cy="219075"/>
          </a:xfrm>
          <a:prstGeom prst="leftArrow">
            <a:avLst>
              <a:gd name="adj1" fmla="val 50000"/>
              <a:gd name="adj2" fmla="val 56087"/>
            </a:avLst>
          </a:prstGeom>
          <a:solidFill>
            <a:srgbClr val="FF0000"/>
          </a:solidFill>
          <a:ln>
            <a:solidFill>
              <a:schemeClr val="folHlink"/>
            </a:solid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latin typeface="Tahoma" pitchFamily="34" charset="0"/>
            </a:endParaRPr>
          </a:p>
        </p:txBody>
      </p:sp>
      <p:sp>
        <p:nvSpPr>
          <p:cNvPr id="25607" name="AutoShape 12"/>
          <p:cNvSpPr/>
          <p:nvPr/>
        </p:nvSpPr>
        <p:spPr>
          <a:xfrm>
            <a:off x="4924425" y="3984625"/>
            <a:ext cx="685800" cy="228600"/>
          </a:xfrm>
          <a:prstGeom prst="leftArrow">
            <a:avLst>
              <a:gd name="adj1" fmla="val 50000"/>
              <a:gd name="adj2" fmla="val 56250"/>
            </a:avLst>
          </a:prstGeom>
          <a:solidFill>
            <a:srgbClr val="FF0000"/>
          </a:solidFill>
          <a:ln>
            <a:solidFill>
              <a:schemeClr val="folHlink"/>
            </a:solid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latin typeface="Tahoma" pitchFamily="34" charset="0"/>
            </a:endParaRPr>
          </a:p>
        </p:txBody>
      </p:sp>
      <p:sp>
        <p:nvSpPr>
          <p:cNvPr id="25608" name="Text Box 3"/>
          <p:cNvSpPr/>
          <p:nvPr/>
        </p:nvSpPr>
        <p:spPr>
          <a:xfrm>
            <a:off x="1125538" y="5464175"/>
            <a:ext cx="6511925" cy="70643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000" b="1">
                <a:latin typeface="Tahoma" pitchFamily="34" charset="0"/>
                <a:ea typeface="隶书" pitchFamily="1" charset="-122"/>
              </a:rPr>
              <a:t>平衡螺母哪边高向哪边调。</a:t>
            </a:r>
            <a:endParaRPr lang="zh-CN" altLang="en-US" sz="4000" b="1">
              <a:latin typeface="Tahoma" pitchFamily="34" charset="0"/>
              <a:ea typeface="隶书"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1000"/>
                                  </p:stCondLst>
                                  <p:childTnLst>
                                    <p:set>
                                      <p:cBhvr>
                                        <p:cTn id="6" dur="1" fill="hold">
                                          <p:stCondLst>
                                            <p:cond delay="499"/>
                                          </p:stCondLst>
                                        </p:cTn>
                                        <p:tgtEl>
                                          <p:spTgt spid="25604"/>
                                        </p:tgtEl>
                                        <p:attrNameLst>
                                          <p:attrName>style.visibility</p:attrName>
                                        </p:attrNameLst>
                                      </p:cBhvr>
                                      <p:to>
                                        <p:strVal val="visible"/>
                                      </p:to>
                                    </p:set>
                                  </p:childTnLst>
                                </p:cTn>
                              </p:par>
                            </p:childTnLst>
                          </p:cTn>
                        </p:par>
                        <p:par>
                          <p:cTn id="7" fill="hold" nodeType="afterGroup">
                            <p:stCondLst>
                              <p:cond delay="1500"/>
                            </p:stCondLst>
                            <p:childTnLst>
                              <p:par>
                                <p:cTn id="8" presetID="5" presetClass="entr" presetSubtype="10" fill="hold" grpId="0" nodeType="afterEffect">
                                  <p:stCondLst>
                                    <p:cond delay="1000"/>
                                  </p:stCondLst>
                                  <p:childTnLst>
                                    <p:set>
                                      <p:cBhvr>
                                        <p:cTn id="9" dur="1" fill="hold">
                                          <p:stCondLst>
                                            <p:cond delay="0"/>
                                          </p:stCondLst>
                                        </p:cTn>
                                        <p:tgtEl>
                                          <p:spTgt spid="25605"/>
                                        </p:tgtEl>
                                        <p:attrNameLst>
                                          <p:attrName>style.visibility</p:attrName>
                                        </p:attrNameLst>
                                      </p:cBhvr>
                                      <p:to>
                                        <p:strVal val="visible"/>
                                      </p:to>
                                    </p:set>
                                    <p:animEffect transition="in" filter="checkerboard(across)">
                                      <p:cBhvr>
                                        <p:cTn id="10" dur="500" fill="hold"/>
                                        <p:tgtEl>
                                          <p:spTgt spid="2560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1000"/>
                                  </p:stCondLst>
                                  <p:childTnLst>
                                    <p:set>
                                      <p:cBhvr>
                                        <p:cTn id="14" dur="1" fill="hold">
                                          <p:stCondLst>
                                            <p:cond delay="499"/>
                                          </p:stCondLst>
                                        </p:cTn>
                                        <p:tgtEl>
                                          <p:spTgt spid="25606"/>
                                        </p:tgtEl>
                                        <p:attrNameLst>
                                          <p:attrName>style.visibility</p:attrName>
                                        </p:attrNameLst>
                                      </p:cBhvr>
                                      <p:to>
                                        <p:strVal val="visible"/>
                                      </p:to>
                                    </p:set>
                                  </p:childTnLst>
                                </p:cTn>
                              </p:par>
                            </p:childTnLst>
                          </p:cTn>
                        </p:par>
                        <p:par>
                          <p:cTn id="15" fill="hold" nodeType="afterGroup">
                            <p:stCondLst>
                              <p:cond delay="1500"/>
                            </p:stCondLst>
                            <p:childTnLst>
                              <p:par>
                                <p:cTn id="16" presetID="1" presetClass="entr" presetSubtype="0" fill="hold" grpId="0" nodeType="afterEffect">
                                  <p:stCondLst>
                                    <p:cond delay="1000"/>
                                  </p:stCondLst>
                                  <p:childTnLst>
                                    <p:set>
                                      <p:cBhvr>
                                        <p:cTn id="17" dur="1" fill="hold">
                                          <p:stCondLst>
                                            <p:cond delay="499"/>
                                          </p:stCondLst>
                                        </p:cTn>
                                        <p:tgtEl>
                                          <p:spTgt spid="25607"/>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25608"/>
                                        </p:tgtEl>
                                        <p:attrNameLst>
                                          <p:attrName>style.visibility</p:attrName>
                                        </p:attrNameLst>
                                      </p:cBhvr>
                                      <p:to>
                                        <p:strVal val="visible"/>
                                      </p:to>
                                    </p:set>
                                    <p:animEffect transition="in" filter="diamond(in)">
                                      <p:cBhvr>
                                        <p:cTn id="22" dur="2000" fill="hold"/>
                                        <p:tgtEl>
                                          <p:spTgt spid="25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P spid="25605" grpId="0"/>
      <p:bldP spid="25606" grpId="0"/>
      <p:bldP spid="25607" grpId="0"/>
      <p:bldP spid="2560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5" name="Text Box 3"/>
          <p:cNvSpPr/>
          <p:nvPr/>
        </p:nvSpPr>
        <p:spPr>
          <a:xfrm>
            <a:off x="531813" y="892175"/>
            <a:ext cx="3657600" cy="6445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b="1">
                <a:latin typeface="Tahoma" pitchFamily="34" charset="0"/>
                <a:ea typeface="隶书" pitchFamily="1" charset="-122"/>
              </a:rPr>
              <a:t>天平平衡的判定：</a:t>
            </a:r>
            <a:endParaRPr lang="zh-CN" altLang="en-US" sz="3600" b="1">
              <a:latin typeface="Tahoma" pitchFamily="34" charset="0"/>
              <a:ea typeface="隶书" pitchFamily="1" charset="-122"/>
            </a:endParaRPr>
          </a:p>
        </p:txBody>
      </p:sp>
      <p:sp>
        <p:nvSpPr>
          <p:cNvPr id="26626" name="文本框 21509"/>
          <p:cNvSpPr/>
          <p:nvPr/>
        </p:nvSpPr>
        <p:spPr>
          <a:xfrm>
            <a:off x="635000" y="4225925"/>
            <a:ext cx="7334250" cy="18986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40000"/>
              </a:lnSpc>
            </a:pPr>
            <a:r>
              <a:rPr lang="zh-CN" altLang="en-US" sz="2800" b="1">
                <a:solidFill>
                  <a:srgbClr val="FF0000"/>
                </a:solidFill>
                <a:latin typeface="黑体" pitchFamily="2" charset="-122"/>
                <a:ea typeface="黑体" pitchFamily="2" charset="-122"/>
              </a:rPr>
              <a:t>以下两种情况下可确定天平已平衡：</a:t>
            </a:r>
            <a:endParaRPr lang="zh-CN" altLang="en-US" sz="2800" b="1">
              <a:solidFill>
                <a:srgbClr val="FF0000"/>
              </a:solidFill>
              <a:latin typeface="黑体" pitchFamily="2" charset="-122"/>
              <a:ea typeface="黑体" pitchFamily="2" charset="-122"/>
            </a:endParaRPr>
          </a:p>
          <a:p>
            <a:pPr lvl="0">
              <a:lnSpc>
                <a:spcPct val="140000"/>
              </a:lnSpc>
            </a:pPr>
            <a:r>
              <a:rPr lang="zh-CN" altLang="en-US" sz="2800" b="1">
                <a:solidFill>
                  <a:srgbClr val="FF0000"/>
                </a:solidFill>
                <a:latin typeface="黑体" pitchFamily="2" charset="-122"/>
                <a:ea typeface="黑体" pitchFamily="2" charset="-122"/>
              </a:rPr>
              <a:t>1.静止时,指针指向标尺中央的红线。</a:t>
            </a:r>
            <a:endParaRPr lang="zh-CN" altLang="en-US" sz="2800" b="1">
              <a:solidFill>
                <a:srgbClr val="FF0000"/>
              </a:solidFill>
              <a:latin typeface="黑体" pitchFamily="2" charset="-122"/>
              <a:ea typeface="黑体" pitchFamily="2" charset="-122"/>
            </a:endParaRPr>
          </a:p>
          <a:p>
            <a:pPr lvl="0">
              <a:lnSpc>
                <a:spcPct val="140000"/>
              </a:lnSpc>
            </a:pPr>
            <a:r>
              <a:rPr lang="zh-CN" altLang="en-US" sz="2800" b="1">
                <a:solidFill>
                  <a:srgbClr val="FF0000"/>
                </a:solidFill>
                <a:latin typeface="黑体" pitchFamily="2" charset="-122"/>
                <a:ea typeface="黑体" pitchFamily="2" charset="-122"/>
              </a:rPr>
              <a:t>2.指针在标尺中央红线左右摆动的幅度相等。</a:t>
            </a:r>
            <a:endParaRPr lang="zh-CN" altLang="en-US" sz="2800">
              <a:latin typeface="黑体" pitchFamily="2" charset="-122"/>
              <a:ea typeface="黑体" panose="02010609060101010101" pitchFamily="2" charset="-122"/>
            </a:endParaRPr>
          </a:p>
        </p:txBody>
      </p:sp>
      <p:sp>
        <p:nvSpPr>
          <p:cNvPr id="26627" name="文本框 1"/>
          <p:cNvSpPr/>
          <p:nvPr/>
        </p:nvSpPr>
        <p:spPr>
          <a:xfrm>
            <a:off x="752475" y="1936750"/>
            <a:ext cx="4103688" cy="20113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30000"/>
              </a:lnSpc>
              <a:buFont typeface="Symbol" pitchFamily="2" charset="2"/>
            </a:pPr>
            <a:r>
              <a:rPr lang="en-US" altLang="zh-CN" sz="3200" b="1">
                <a:latin typeface="宋体" pitchFamily="2" charset="-122"/>
              </a:rPr>
              <a:t>    </a:t>
            </a:r>
            <a:r>
              <a:rPr lang="zh-CN" altLang="en-US" sz="3200" b="1">
                <a:latin typeface="宋体" pitchFamily="2" charset="-122"/>
              </a:rPr>
              <a:t>判断天平平衡时，是否需要等指针完全静止再判定？</a:t>
            </a:r>
            <a:endParaRPr lang="zh-CN" altLang="en-US" sz="3200">
              <a:latin typeface="宋体" pitchFamily="2" charset="-122"/>
            </a:endParaRPr>
          </a:p>
        </p:txBody>
      </p:sp>
      <p:pic>
        <p:nvPicPr>
          <p:cNvPr id="26628" name="Picture 4" descr="34"/>
          <p:cNvPicPr>
            <a:picLocks noChangeAspect="1"/>
          </p:cNvPicPr>
          <p:nvPr/>
        </p:nvPicPr>
        <p:blipFill>
          <a:blip r:embed="rId2"/>
          <a:stretch>
            <a:fillRect/>
          </a:stretch>
        </p:blipFill>
        <p:spPr>
          <a:xfrm>
            <a:off x="5105400" y="1536700"/>
            <a:ext cx="3357563" cy="23447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ox(in)">
                                      <p:cBhvr>
                                        <p:cTn id="7" dur="2000" fill="hold"/>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7649" name="Picture 2" descr="bz5"/>
          <p:cNvPicPr/>
          <p:nvPr/>
        </p:nvPicPr>
        <p:blipFill>
          <a:blip r:embed="rId2"/>
          <a:stretch>
            <a:fillRect/>
          </a:stretch>
        </p:blipFill>
        <p:spPr>
          <a:xfrm>
            <a:off x="914400" y="685800"/>
            <a:ext cx="7543800" cy="4343400"/>
          </a:xfrm>
          <a:prstGeom prst="rect">
            <a:avLst/>
          </a:prstGeom>
          <a:noFill/>
          <a:ln>
            <a:noFill/>
            <a:miter lim="800000"/>
          </a:ln>
        </p:spPr>
      </p:pic>
      <p:sp>
        <p:nvSpPr>
          <p:cNvPr id="27650" name="Rectangle 4"/>
          <p:cNvSpPr/>
          <p:nvPr/>
        </p:nvSpPr>
        <p:spPr>
          <a:xfrm>
            <a:off x="2382838" y="4835525"/>
            <a:ext cx="4198937" cy="890588"/>
          </a:xfrm>
          <a:prstGeom prst="rect">
            <a:avLst/>
          </a:prstGeom>
          <a:solidFill>
            <a:srgbClr val="FFFF99"/>
          </a:solidFill>
          <a:ln>
            <a:no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800" b="1"/>
          </a:p>
        </p:txBody>
      </p:sp>
      <p:sp>
        <p:nvSpPr>
          <p:cNvPr id="27651" name="Text Box 5"/>
          <p:cNvSpPr/>
          <p:nvPr/>
        </p:nvSpPr>
        <p:spPr>
          <a:xfrm>
            <a:off x="2484438" y="4797425"/>
            <a:ext cx="4248150" cy="9461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800" b="1">
                <a:solidFill>
                  <a:srgbClr val="990000"/>
                </a:solidFill>
                <a:latin typeface="Times New Roman" pitchFamily="18" charset="0"/>
                <a:ea typeface="楷体_GB2312" pitchFamily="49" charset="-122"/>
              </a:rPr>
              <a:t>3</a:t>
            </a:r>
            <a:r>
              <a:rPr lang="zh-CN" altLang="en-US" sz="2800" b="1">
                <a:solidFill>
                  <a:srgbClr val="990000"/>
                </a:solidFill>
                <a:latin typeface="Times New Roman" pitchFamily="18" charset="0"/>
                <a:ea typeface="楷体_GB2312" pitchFamily="49" charset="-122"/>
              </a:rPr>
              <a:t>、测量物体质量时，应将物体放在天平的左盘，</a:t>
            </a:r>
            <a:endParaRPr lang="zh-CN" altLang="en-US" sz="2800" b="1">
              <a:solidFill>
                <a:srgbClr val="990000"/>
              </a:solidFill>
              <a:latin typeface="Times New Roman" panose="02020603050405020304" pitchFamily="18" charset="0"/>
              <a:ea typeface="楷体_GB2312" pitchFamily="49" charset="-122"/>
            </a:endParaRPr>
          </a:p>
        </p:txBody>
      </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8673" name="Picture 2" descr="bz7"/>
          <p:cNvPicPr/>
          <p:nvPr/>
        </p:nvPicPr>
        <p:blipFill>
          <a:blip r:embed="rId2"/>
          <a:srcRect r="-52"/>
          <a:stretch>
            <a:fillRect/>
          </a:stretch>
        </p:blipFill>
        <p:spPr>
          <a:xfrm>
            <a:off x="0" y="0"/>
            <a:ext cx="4356100" cy="3028950"/>
          </a:xfrm>
          <a:prstGeom prst="rect">
            <a:avLst/>
          </a:prstGeom>
          <a:noFill/>
          <a:ln>
            <a:noFill/>
            <a:miter lim="800000"/>
          </a:ln>
        </p:spPr>
      </p:pic>
      <p:pic>
        <p:nvPicPr>
          <p:cNvPr id="28674" name="Picture 3" descr="bz8"/>
          <p:cNvPicPr/>
          <p:nvPr/>
        </p:nvPicPr>
        <p:blipFill>
          <a:blip r:embed="rId3"/>
          <a:stretch>
            <a:fillRect/>
          </a:stretch>
        </p:blipFill>
        <p:spPr>
          <a:xfrm>
            <a:off x="5111750" y="0"/>
            <a:ext cx="4032250" cy="3087688"/>
          </a:xfrm>
          <a:prstGeom prst="rect">
            <a:avLst/>
          </a:prstGeom>
          <a:noFill/>
          <a:ln>
            <a:noFill/>
            <a:miter lim="800000"/>
          </a:ln>
        </p:spPr>
      </p:pic>
      <p:pic>
        <p:nvPicPr>
          <p:cNvPr id="28675" name="Picture 4" descr="bz9"/>
          <p:cNvPicPr/>
          <p:nvPr/>
        </p:nvPicPr>
        <p:blipFill>
          <a:blip r:embed="rId4"/>
          <a:stretch>
            <a:fillRect/>
          </a:stretch>
        </p:blipFill>
        <p:spPr>
          <a:xfrm>
            <a:off x="0" y="3443288"/>
            <a:ext cx="4500563" cy="3305175"/>
          </a:xfrm>
          <a:prstGeom prst="rect">
            <a:avLst/>
          </a:prstGeom>
          <a:noFill/>
          <a:ln>
            <a:noFill/>
            <a:miter lim="800000"/>
          </a:ln>
        </p:spPr>
      </p:pic>
      <p:sp>
        <p:nvSpPr>
          <p:cNvPr id="28676" name="Text Box 5"/>
          <p:cNvSpPr/>
          <p:nvPr/>
        </p:nvSpPr>
        <p:spPr>
          <a:xfrm>
            <a:off x="1258888" y="2276475"/>
            <a:ext cx="1600200"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b="1">
                <a:solidFill>
                  <a:srgbClr val="990000"/>
                </a:solidFill>
                <a:latin typeface="Times New Roman" pitchFamily="18" charset="0"/>
              </a:rPr>
              <a:t>（</a:t>
            </a:r>
            <a:r>
              <a:rPr lang="en-US" altLang="zh-CN" sz="3600" b="1">
                <a:solidFill>
                  <a:srgbClr val="990000"/>
                </a:solidFill>
                <a:latin typeface="Times New Roman" pitchFamily="18" charset="0"/>
              </a:rPr>
              <a:t>1</a:t>
            </a:r>
            <a:r>
              <a:rPr lang="zh-CN" altLang="en-US" sz="3600" b="1">
                <a:solidFill>
                  <a:srgbClr val="990000"/>
                </a:solidFill>
                <a:latin typeface="Times New Roman" pitchFamily="18" charset="0"/>
              </a:rPr>
              <a:t>）</a:t>
            </a:r>
            <a:endParaRPr lang="zh-CN" altLang="en-US" sz="3600" b="1">
              <a:solidFill>
                <a:srgbClr val="990000"/>
              </a:solidFill>
              <a:latin typeface="Times New Roman" panose="02020603050405020304" pitchFamily="18" charset="0"/>
            </a:endParaRPr>
          </a:p>
        </p:txBody>
      </p:sp>
      <p:sp>
        <p:nvSpPr>
          <p:cNvPr id="28677" name="Text Box 6"/>
          <p:cNvSpPr/>
          <p:nvPr/>
        </p:nvSpPr>
        <p:spPr>
          <a:xfrm>
            <a:off x="5940425" y="2420938"/>
            <a:ext cx="1447800"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b="1">
                <a:solidFill>
                  <a:srgbClr val="990000"/>
                </a:solidFill>
                <a:latin typeface="Times New Roman" pitchFamily="18" charset="0"/>
              </a:rPr>
              <a:t>（</a:t>
            </a:r>
            <a:r>
              <a:rPr lang="en-US" altLang="zh-CN" sz="3600" b="1">
                <a:solidFill>
                  <a:srgbClr val="990000"/>
                </a:solidFill>
                <a:latin typeface="Times New Roman" pitchFamily="18" charset="0"/>
              </a:rPr>
              <a:t>2</a:t>
            </a:r>
            <a:r>
              <a:rPr lang="zh-CN" altLang="en-US" sz="3600" b="1">
                <a:solidFill>
                  <a:srgbClr val="990000"/>
                </a:solidFill>
                <a:latin typeface="Times New Roman" pitchFamily="18" charset="0"/>
              </a:rPr>
              <a:t>）</a:t>
            </a:r>
            <a:endParaRPr lang="zh-CN" altLang="en-US" sz="3600" b="1">
              <a:solidFill>
                <a:srgbClr val="990000"/>
              </a:solidFill>
              <a:latin typeface="Times New Roman" panose="02020603050405020304" pitchFamily="18" charset="0"/>
            </a:endParaRPr>
          </a:p>
        </p:txBody>
      </p:sp>
      <p:sp>
        <p:nvSpPr>
          <p:cNvPr id="28678" name="Text Box 7"/>
          <p:cNvSpPr/>
          <p:nvPr/>
        </p:nvSpPr>
        <p:spPr>
          <a:xfrm>
            <a:off x="1331913" y="5949950"/>
            <a:ext cx="1447800"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b="1">
                <a:solidFill>
                  <a:srgbClr val="990000"/>
                </a:solidFill>
                <a:latin typeface="Times New Roman" pitchFamily="18" charset="0"/>
              </a:rPr>
              <a:t>（</a:t>
            </a:r>
            <a:r>
              <a:rPr lang="en-US" altLang="zh-CN" sz="3600" b="1">
                <a:solidFill>
                  <a:srgbClr val="990000"/>
                </a:solidFill>
                <a:latin typeface="Times New Roman" pitchFamily="18" charset="0"/>
              </a:rPr>
              <a:t>3</a:t>
            </a:r>
            <a:r>
              <a:rPr lang="zh-CN" altLang="en-US" sz="3600" b="1">
                <a:solidFill>
                  <a:srgbClr val="990000"/>
                </a:solidFill>
                <a:latin typeface="Times New Roman" pitchFamily="18" charset="0"/>
              </a:rPr>
              <a:t>）</a:t>
            </a:r>
            <a:endParaRPr lang="zh-CN" altLang="en-US" sz="3600" b="1">
              <a:solidFill>
                <a:srgbClr val="990000"/>
              </a:solidFill>
              <a:latin typeface="Times New Roman" panose="02020603050405020304" pitchFamily="18" charset="0"/>
            </a:endParaRPr>
          </a:p>
        </p:txBody>
      </p:sp>
      <p:sp>
        <p:nvSpPr>
          <p:cNvPr id="28679" name="Rectangle 9"/>
          <p:cNvSpPr/>
          <p:nvPr/>
        </p:nvSpPr>
        <p:spPr>
          <a:xfrm>
            <a:off x="4932363" y="3716338"/>
            <a:ext cx="3838575" cy="2089150"/>
          </a:xfrm>
          <a:prstGeom prst="rect">
            <a:avLst/>
          </a:prstGeom>
          <a:solidFill>
            <a:srgbClr val="FFFF99"/>
          </a:solidFill>
          <a:ln>
            <a:no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800" b="1"/>
          </a:p>
        </p:txBody>
      </p:sp>
      <p:sp>
        <p:nvSpPr>
          <p:cNvPr id="28680" name="Text Box 10"/>
          <p:cNvSpPr/>
          <p:nvPr/>
        </p:nvSpPr>
        <p:spPr>
          <a:xfrm>
            <a:off x="4932363" y="3789363"/>
            <a:ext cx="3960812" cy="18002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990000"/>
                </a:solidFill>
                <a:latin typeface="Times New Roman" pitchFamily="18" charset="0"/>
                <a:ea typeface="楷体_GB2312" pitchFamily="49" charset="-122"/>
              </a:rPr>
              <a:t>用镊子向右盘加减砝码；移动游码在标尺上的位置，使指针对准分度盘的中线。</a:t>
            </a:r>
            <a:endParaRPr lang="zh-CN" altLang="en-US" sz="2800" b="1">
              <a:solidFill>
                <a:srgbClr val="990000"/>
              </a:solidFill>
              <a:latin typeface="Times New Roman" panose="02020603050405020304" pitchFamily="18" charset="0"/>
              <a:ea typeface="楷体_GB2312" pitchFamily="49" charset="-122"/>
            </a:endParaRPr>
          </a:p>
        </p:txBody>
      </p:sp>
    </p:spTree>
  </p:cSld>
  <p:clrMapOvr>
    <a:masterClrMapping/>
  </p:clrMapOvr>
  <mc:AlternateContent>
    <mc:Choice xmlns:p14="http://schemas.microsoft.com/office/powerpoint/2010/main" Requires="p14">
      <p:transition spd="med" p14:dur="1200">
        <p:zoom/>
      </p:transition>
    </mc:Choice>
    <mc:Fallback>
      <p:transition spd="med">
        <p:zoom/>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7" name="Rectangle 12"/>
          <p:cNvSpPr/>
          <p:nvPr/>
        </p:nvSpPr>
        <p:spPr>
          <a:xfrm>
            <a:off x="1547813" y="5661025"/>
            <a:ext cx="5688012" cy="719138"/>
          </a:xfrm>
          <a:prstGeom prst="rect">
            <a:avLst/>
          </a:prstGeom>
          <a:solidFill>
            <a:srgbClr val="FFFF99"/>
          </a:solidFill>
          <a:ln>
            <a:no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800" b="1"/>
          </a:p>
        </p:txBody>
      </p:sp>
      <p:sp>
        <p:nvSpPr>
          <p:cNvPr id="29698" name="Rectangle 11"/>
          <p:cNvSpPr/>
          <p:nvPr/>
        </p:nvSpPr>
        <p:spPr>
          <a:xfrm>
            <a:off x="1547813" y="4221163"/>
            <a:ext cx="5689600" cy="1439862"/>
          </a:xfrm>
          <a:prstGeom prst="rect">
            <a:avLst/>
          </a:prstGeom>
          <a:solidFill>
            <a:srgbClr val="FFFF99"/>
          </a:solidFill>
          <a:ln>
            <a:no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zh-CN" sz="2800" b="1"/>
          </a:p>
        </p:txBody>
      </p:sp>
      <p:sp>
        <p:nvSpPr>
          <p:cNvPr id="29699" name="Rectangle 3"/>
          <p:cNvSpPr/>
          <p:nvPr/>
        </p:nvSpPr>
        <p:spPr>
          <a:xfrm>
            <a:off x="4846638" y="5699125"/>
            <a:ext cx="984250" cy="51911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800" b="1">
                <a:solidFill>
                  <a:srgbClr val="FF0000"/>
                </a:solidFill>
                <a:latin typeface="Times New Roman" pitchFamily="18" charset="0"/>
                <a:ea typeface="楷体_GB2312" pitchFamily="49" charset="-122"/>
              </a:rPr>
              <a:t>154.6</a:t>
            </a:r>
            <a:endParaRPr lang="en-US" altLang="zh-CN" sz="2800" b="1">
              <a:solidFill>
                <a:srgbClr val="990000"/>
              </a:solidFill>
              <a:latin typeface="Times New Roman" panose="02020603050405020304" pitchFamily="18" charset="0"/>
              <a:ea typeface="楷体_GB2312" pitchFamily="49" charset="-122"/>
            </a:endParaRPr>
          </a:p>
        </p:txBody>
      </p:sp>
      <p:sp>
        <p:nvSpPr>
          <p:cNvPr id="29700" name="Text Box 2"/>
          <p:cNvSpPr/>
          <p:nvPr/>
        </p:nvSpPr>
        <p:spPr>
          <a:xfrm>
            <a:off x="1619250" y="4292600"/>
            <a:ext cx="5329238" cy="137318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990000"/>
                </a:solidFill>
                <a:latin typeface="Times New Roman" pitchFamily="18" charset="0"/>
                <a:ea typeface="楷体_GB2312" pitchFamily="49" charset="-122"/>
              </a:rPr>
              <a:t>此时，右盘中砝码的总质量与标尺示数值之和，即等于所测物体质量。</a:t>
            </a:r>
            <a:endParaRPr lang="zh-CN" altLang="en-US" sz="2800" b="1">
              <a:solidFill>
                <a:srgbClr val="990000"/>
              </a:solidFill>
              <a:latin typeface="Times New Roman" panose="02020603050405020304" pitchFamily="18" charset="0"/>
              <a:ea typeface="楷体_GB2312" pitchFamily="49" charset="-122"/>
            </a:endParaRPr>
          </a:p>
        </p:txBody>
      </p:sp>
      <p:pic>
        <p:nvPicPr>
          <p:cNvPr id="29701" name="Picture 8"/>
          <p:cNvPicPr/>
          <p:nvPr/>
        </p:nvPicPr>
        <p:blipFill>
          <a:blip r:embed="rId2"/>
          <a:srcRect r="18"/>
          <a:stretch>
            <a:fillRect/>
          </a:stretch>
        </p:blipFill>
        <p:spPr>
          <a:xfrm>
            <a:off x="1116013" y="333375"/>
            <a:ext cx="6408737" cy="4021138"/>
          </a:xfrm>
          <a:prstGeom prst="rect">
            <a:avLst/>
          </a:prstGeom>
          <a:noFill/>
          <a:ln>
            <a:noFill/>
            <a:miter lim="800000"/>
          </a:ln>
        </p:spPr>
      </p:pic>
      <p:sp>
        <p:nvSpPr>
          <p:cNvPr id="29702" name="Text Box 9"/>
          <p:cNvSpPr/>
          <p:nvPr/>
        </p:nvSpPr>
        <p:spPr>
          <a:xfrm>
            <a:off x="5715000" y="3200400"/>
            <a:ext cx="228600" cy="3667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800" b="1">
                <a:latin typeface="黑体" pitchFamily="2" charset="-122"/>
                <a:ea typeface="黑体" pitchFamily="2" charset="-122"/>
              </a:rPr>
              <a:t>g</a:t>
            </a:r>
            <a:endParaRPr lang="en-US" altLang="zh-CN" sz="2800" b="1">
              <a:solidFill>
                <a:srgbClr val="990000"/>
              </a:solidFill>
              <a:latin typeface="黑体" pitchFamily="2" charset="-122"/>
              <a:ea typeface="黑体" panose="02010609060101010101" pitchFamily="2" charset="-122"/>
            </a:endParaRPr>
          </a:p>
        </p:txBody>
      </p:sp>
      <p:sp>
        <p:nvSpPr>
          <p:cNvPr id="29703" name="Text Box 14"/>
          <p:cNvSpPr/>
          <p:nvPr/>
        </p:nvSpPr>
        <p:spPr>
          <a:xfrm>
            <a:off x="1906588" y="5705475"/>
            <a:ext cx="4465637" cy="5191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990000"/>
                </a:solidFill>
                <a:latin typeface="Times New Roman" pitchFamily="18" charset="0"/>
                <a:ea typeface="楷体_GB2312" pitchFamily="49" charset="-122"/>
              </a:rPr>
              <a:t>所测物体质量为</a:t>
            </a:r>
            <a:r>
              <a:rPr lang="en-US" altLang="zh-CN" sz="2800" b="1">
                <a:solidFill>
                  <a:srgbClr val="990000"/>
                </a:solidFill>
                <a:latin typeface="Times New Roman" pitchFamily="18" charset="0"/>
                <a:ea typeface="楷体_GB2312" pitchFamily="49" charset="-122"/>
              </a:rPr>
              <a:t>_______g</a:t>
            </a:r>
            <a:endParaRPr lang="en-US" altLang="zh-CN" sz="2800" b="1">
              <a:solidFill>
                <a:srgbClr val="990000"/>
              </a:solidFill>
              <a:latin typeface="Times New Roman" panose="02020603050405020304" pitchFamily="18" charset="0"/>
              <a:ea typeface="楷体_GB2312" pitchFamily="49" charset="-122"/>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2" nodeType="clickEffect">
                                  <p:stCondLst>
                                    <p:cond delay="0"/>
                                  </p:stCondLst>
                                  <p:childTnLst>
                                    <p:set>
                                      <p:cBhvr>
                                        <p:cTn id="6" dur="1" fill="hold">
                                          <p:stCondLst>
                                            <p:cond delay="0"/>
                                          </p:stCondLst>
                                        </p:cTn>
                                        <p:tgtEl>
                                          <p:spTgt spid="2970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69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29699"/>
                                        </p:tgtEl>
                                        <p:attrNameLst>
                                          <p:attrName>style.visibility</p:attrName>
                                        </p:attrNameLst>
                                      </p:cBhvr>
                                      <p:to>
                                        <p:strVal val="visible"/>
                                      </p:to>
                                    </p:set>
                                    <p:anim calcmode="lin" valueType="num">
                                      <p:cBhvr>
                                        <p:cTn id="13" dur="500" fill="hold"/>
                                        <p:tgtEl>
                                          <p:spTgt spid="29699"/>
                                        </p:tgtEl>
                                        <p:attrNameLst>
                                          <p:attrName>ppt_x</p:attrName>
                                        </p:attrNameLst>
                                      </p:cBhvr>
                                      <p:tavLst>
                                        <p:tav tm="0">
                                          <p:val>
                                            <p:strVal val="#ppt_x"/>
                                          </p:val>
                                        </p:tav>
                                        <p:tav tm="100000">
                                          <p:val>
                                            <p:strVal val="#ppt_x"/>
                                          </p:val>
                                        </p:tav>
                                      </p:tavLst>
                                    </p:anim>
                                    <p:anim calcmode="lin" valueType="num">
                                      <p:cBhvr>
                                        <p:cTn id="14" dur="500" fill="hold"/>
                                        <p:tgtEl>
                                          <p:spTgt spid="296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7" grpId="0"/>
      <p:bldP spid="29699" grpId="1"/>
      <p:bldP spid="29703" grpId="2"/>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1" name="Text Box 2"/>
          <p:cNvSpPr/>
          <p:nvPr/>
        </p:nvSpPr>
        <p:spPr>
          <a:xfrm>
            <a:off x="682625" y="4433888"/>
            <a:ext cx="2633663" cy="57943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3200" b="1">
                <a:solidFill>
                  <a:srgbClr val="000099"/>
                </a:solidFill>
                <a:latin typeface="幼圆" pitchFamily="1" charset="-122"/>
                <a:ea typeface="幼圆" pitchFamily="1" charset="-122"/>
              </a:rPr>
              <a:t>1 </a:t>
            </a:r>
            <a:r>
              <a:rPr lang="zh-CN" altLang="en-US" sz="3200" b="1">
                <a:solidFill>
                  <a:srgbClr val="000099"/>
                </a:solidFill>
                <a:latin typeface="幼圆" pitchFamily="1" charset="-122"/>
                <a:ea typeface="幼圆" pitchFamily="1" charset="-122"/>
              </a:rPr>
              <a:t>砝码的示数</a:t>
            </a:r>
            <a:endParaRPr lang="zh-CN" altLang="en-US" sz="3200" b="1">
              <a:solidFill>
                <a:srgbClr val="000099"/>
              </a:solidFill>
              <a:latin typeface="幼圆" pitchFamily="1" charset="-122"/>
              <a:ea typeface="幼圆" pitchFamily="1" charset="-122"/>
            </a:endParaRPr>
          </a:p>
        </p:txBody>
      </p:sp>
      <p:sp>
        <p:nvSpPr>
          <p:cNvPr id="30722" name="Text Box 3"/>
          <p:cNvSpPr/>
          <p:nvPr/>
        </p:nvSpPr>
        <p:spPr>
          <a:xfrm>
            <a:off x="4360863" y="4349750"/>
            <a:ext cx="2633662" cy="579438"/>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3200" b="1">
                <a:solidFill>
                  <a:srgbClr val="000099"/>
                </a:solidFill>
                <a:latin typeface="幼圆" pitchFamily="1" charset="-122"/>
                <a:ea typeface="幼圆" pitchFamily="1" charset="-122"/>
              </a:rPr>
              <a:t>2 </a:t>
            </a:r>
            <a:r>
              <a:rPr lang="zh-CN" altLang="en-US" sz="3200" b="1">
                <a:solidFill>
                  <a:srgbClr val="000099"/>
                </a:solidFill>
                <a:latin typeface="幼圆" pitchFamily="1" charset="-122"/>
                <a:ea typeface="幼圆" pitchFamily="1" charset="-122"/>
              </a:rPr>
              <a:t>游码的示数</a:t>
            </a:r>
            <a:endParaRPr lang="zh-CN" altLang="en-US" sz="3200" b="1">
              <a:solidFill>
                <a:srgbClr val="000099"/>
              </a:solidFill>
              <a:latin typeface="幼圆" pitchFamily="1" charset="-122"/>
              <a:ea typeface="幼圆" pitchFamily="1" charset="-122"/>
            </a:endParaRPr>
          </a:p>
        </p:txBody>
      </p:sp>
      <p:sp>
        <p:nvSpPr>
          <p:cNvPr id="30723" name="Text Box 4"/>
          <p:cNvSpPr txBox="1">
            <a:spLocks noChangeArrowheads="1"/>
          </p:cNvSpPr>
          <p:nvPr/>
        </p:nvSpPr>
        <p:spPr bwMode="auto">
          <a:xfrm>
            <a:off x="3121025" y="4349750"/>
            <a:ext cx="1003300" cy="579438"/>
          </a:xfrm>
          <a:prstGeom prst="rect">
            <a:avLst/>
          </a:prstGeom>
          <a:noFill/>
          <a:ln w="9525">
            <a:noFill/>
            <a:miter lim="800000"/>
          </a:ln>
          <a:effectLst/>
        </p:spPr>
        <p:txBody>
          <a:bodyPr wrap="none">
            <a:spAutoFit/>
          </a:bodyPr>
          <a:lstStyle/>
          <a:p>
            <a:pPr marR="0" lvl="0" defTabSz="914400" fontAlgn="base">
              <a:buClrTx/>
              <a:buSzTx/>
              <a:defRPr/>
            </a:pPr>
            <a:r>
              <a:rPr kumimoji="0" lang="zh-CN" altLang="zh-CN" sz="3200" b="1" strike="noStrike" kern="1200" cap="none" spc="0" normalizeH="0" baseline="0" noProof="0" smtClean="0">
                <a:solidFill>
                  <a:srgbClr val="000099"/>
                </a:solidFill>
                <a:effectLst>
                  <a:outerShdw blurRad="38100" dist="38100" dir="2700000" algn="tl">
                    <a:srgbClr val="C0C0C0"/>
                  </a:outerShdw>
                </a:effectLst>
                <a:latin typeface="幼圆" pitchFamily="1" charset="-122"/>
                <a:ea typeface="幼圆" pitchFamily="1" charset="-122"/>
                <a:cs typeface="+mn-cs"/>
              </a:rPr>
              <a:t>55 g</a:t>
            </a:r>
            <a:endParaRPr kumimoji="0" lang="zh-CN" altLang="zh-CN" sz="3200" b="1" strike="noStrike" kern="1200" cap="none" spc="0" normalizeH="0" baseline="0" noProof="0" smtClean="0">
              <a:solidFill>
                <a:srgbClr val="000099"/>
              </a:solidFill>
              <a:effectLst>
                <a:outerShdw blurRad="38100" dist="38100" dir="2700000" algn="tl">
                  <a:srgbClr val="C0C0C0"/>
                </a:outerShdw>
              </a:effectLst>
              <a:latin typeface="幼圆" pitchFamily="1" charset="-122"/>
              <a:ea typeface="幼圆" pitchFamily="1" charset="-122"/>
              <a:cs typeface="+mn-cs"/>
            </a:endParaRPr>
          </a:p>
        </p:txBody>
      </p:sp>
      <p:sp>
        <p:nvSpPr>
          <p:cNvPr id="30724" name="Text Box 5"/>
          <p:cNvSpPr txBox="1">
            <a:spLocks noChangeArrowheads="1"/>
          </p:cNvSpPr>
          <p:nvPr/>
        </p:nvSpPr>
        <p:spPr bwMode="auto">
          <a:xfrm>
            <a:off x="6994525" y="4433888"/>
            <a:ext cx="1003300" cy="579438"/>
          </a:xfrm>
          <a:prstGeom prst="rect">
            <a:avLst/>
          </a:prstGeom>
          <a:noFill/>
          <a:ln w="9525">
            <a:noFill/>
            <a:miter lim="800000"/>
          </a:ln>
          <a:effectLst/>
        </p:spPr>
        <p:txBody>
          <a:bodyPr wrap="none">
            <a:spAutoFit/>
          </a:bodyPr>
          <a:lstStyle/>
          <a:p>
            <a:pPr marR="0" lvl="0" defTabSz="914400" fontAlgn="base">
              <a:spcBef>
                <a:spcPct val="50000"/>
              </a:spcBef>
              <a:buClrTx/>
              <a:buSzTx/>
              <a:defRPr/>
            </a:pPr>
            <a:r>
              <a:rPr kumimoji="0" lang="zh-CN" altLang="zh-CN" sz="3200" b="1" strike="noStrike" kern="1200" cap="none" spc="0" normalizeH="0" baseline="0" noProof="0" smtClean="0">
                <a:solidFill>
                  <a:srgbClr val="000099"/>
                </a:solidFill>
                <a:effectLst>
                  <a:outerShdw blurRad="38100" dist="38100" dir="2700000" algn="tl">
                    <a:srgbClr val="C0C0C0"/>
                  </a:outerShdw>
                </a:effectLst>
                <a:latin typeface="幼圆" pitchFamily="1" charset="-122"/>
                <a:ea typeface="幼圆" pitchFamily="1" charset="-122"/>
                <a:cs typeface="+mn-cs"/>
              </a:rPr>
              <a:t>3.8g</a:t>
            </a:r>
            <a:endParaRPr kumimoji="0" lang="zh-CN" altLang="zh-CN" sz="3200" b="1" strike="noStrike" kern="1200" cap="none" spc="0" normalizeH="0" baseline="0" noProof="0" smtClean="0">
              <a:solidFill>
                <a:srgbClr val="000099"/>
              </a:solidFill>
              <a:effectLst>
                <a:outerShdw blurRad="38100" dist="38100" dir="2700000" algn="tl">
                  <a:srgbClr val="C0C0C0"/>
                </a:outerShdw>
              </a:effectLst>
              <a:latin typeface="幼圆" pitchFamily="1" charset="-122"/>
              <a:ea typeface="幼圆" pitchFamily="1" charset="-122"/>
              <a:cs typeface="+mn-cs"/>
            </a:endParaRPr>
          </a:p>
        </p:txBody>
      </p:sp>
      <p:sp>
        <p:nvSpPr>
          <p:cNvPr id="30725" name="Text Box 6"/>
          <p:cNvSpPr/>
          <p:nvPr/>
        </p:nvSpPr>
        <p:spPr>
          <a:xfrm>
            <a:off x="682625" y="5792788"/>
            <a:ext cx="4265613" cy="57943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3200" b="1">
                <a:solidFill>
                  <a:srgbClr val="000099"/>
                </a:solidFill>
                <a:latin typeface="幼圆" pitchFamily="1" charset="-122"/>
                <a:ea typeface="幼圆" pitchFamily="1" charset="-122"/>
              </a:rPr>
              <a:t>3 </a:t>
            </a:r>
            <a:r>
              <a:rPr lang="zh-CN" altLang="en-US" sz="3200" b="1">
                <a:solidFill>
                  <a:srgbClr val="000099"/>
                </a:solidFill>
                <a:latin typeface="幼圆" pitchFamily="1" charset="-122"/>
                <a:ea typeface="幼圆" pitchFamily="1" charset="-122"/>
              </a:rPr>
              <a:t>将其相加得最终质量</a:t>
            </a:r>
            <a:endParaRPr lang="zh-CN" altLang="en-US" sz="3200" b="1">
              <a:solidFill>
                <a:srgbClr val="000099"/>
              </a:solidFill>
              <a:latin typeface="幼圆" pitchFamily="1" charset="-122"/>
              <a:ea typeface="幼圆" pitchFamily="1" charset="-122"/>
            </a:endParaRPr>
          </a:p>
        </p:txBody>
      </p:sp>
      <p:sp>
        <p:nvSpPr>
          <p:cNvPr id="30726" name="Text Box 7"/>
          <p:cNvSpPr txBox="1">
            <a:spLocks noChangeArrowheads="1"/>
          </p:cNvSpPr>
          <p:nvPr/>
        </p:nvSpPr>
        <p:spPr bwMode="auto">
          <a:xfrm>
            <a:off x="4875213" y="5776913"/>
            <a:ext cx="1414463" cy="582613"/>
          </a:xfrm>
          <a:prstGeom prst="rect">
            <a:avLst/>
          </a:prstGeom>
          <a:noFill/>
          <a:ln w="9525">
            <a:noFill/>
            <a:miter lim="800000"/>
          </a:ln>
          <a:effectLst/>
        </p:spPr>
        <p:txBody>
          <a:bodyPr wrap="none">
            <a:spAutoFit/>
          </a:bodyPr>
          <a:lstStyle/>
          <a:p>
            <a:pPr marR="0" lvl="0" defTabSz="914400" fontAlgn="base">
              <a:spcBef>
                <a:spcPct val="50000"/>
              </a:spcBef>
              <a:buClrTx/>
              <a:buSzTx/>
              <a:defRPr/>
            </a:pPr>
            <a:r>
              <a:rPr kumimoji="0" lang="zh-CN" altLang="zh-CN" sz="3200" b="1" strike="noStrike" kern="1200" cap="none" spc="0" normalizeH="0" baseline="0" noProof="0" smtClean="0">
                <a:solidFill>
                  <a:srgbClr val="000099"/>
                </a:solidFill>
                <a:effectLst>
                  <a:outerShdw blurRad="38100" dist="38100" dir="2700000" algn="tl">
                    <a:srgbClr val="C0C0C0"/>
                  </a:outerShdw>
                </a:effectLst>
                <a:latin typeface="幼圆" pitchFamily="1" charset="-122"/>
                <a:ea typeface="幼圆" pitchFamily="1" charset="-122"/>
                <a:cs typeface="+mn-cs"/>
              </a:rPr>
              <a:t>58.8 g</a:t>
            </a:r>
            <a:endParaRPr kumimoji="0" lang="zh-CN" altLang="zh-CN" sz="3200" b="1" strike="noStrike" kern="1200" cap="none" spc="0" normalizeH="0" baseline="0" noProof="0" smtClean="0">
              <a:solidFill>
                <a:srgbClr val="000099"/>
              </a:solidFill>
              <a:effectLst>
                <a:outerShdw blurRad="38100" dist="38100" dir="2700000" algn="tl">
                  <a:srgbClr val="C0C0C0"/>
                </a:outerShdw>
              </a:effectLst>
              <a:latin typeface="幼圆" pitchFamily="1" charset="-122"/>
              <a:ea typeface="幼圆" pitchFamily="1" charset="-122"/>
              <a:cs typeface="+mn-cs"/>
            </a:endParaRPr>
          </a:p>
        </p:txBody>
      </p:sp>
      <p:sp>
        <p:nvSpPr>
          <p:cNvPr id="30727" name="Text Box 8"/>
          <p:cNvSpPr txBox="1">
            <a:spLocks noChangeArrowheads="1"/>
          </p:cNvSpPr>
          <p:nvPr/>
        </p:nvSpPr>
        <p:spPr bwMode="auto">
          <a:xfrm>
            <a:off x="528638" y="288925"/>
            <a:ext cx="625475" cy="2838450"/>
          </a:xfrm>
          <a:prstGeom prst="rect">
            <a:avLst/>
          </a:prstGeom>
          <a:noFill/>
          <a:ln w="9525">
            <a:noFill/>
            <a:miter lim="800000"/>
          </a:ln>
          <a:effec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R="0" lvl="0"/>
            <a:r>
              <a:rPr lang="zh-CN" altLang="zh-CN" sz="3600" b="1" spc="0">
                <a:solidFill>
                  <a:srgbClr val="0000FF"/>
                </a:solidFill>
                <a:effectLst>
                  <a:outerShdw blurRad="38100" dist="38100" dir="2700000" algn="tl">
                    <a:srgbClr val="000000"/>
                  </a:outerShdw>
                </a:effectLst>
                <a:latin typeface="幼圆" pitchFamily="1" charset="-122"/>
                <a:ea typeface="幼圆" pitchFamily="1" charset="-122"/>
              </a:rPr>
              <a:t>天</a:t>
            </a:r>
            <a:endParaRPr lang="zh-CN" altLang="zh-CN" sz="3600" b="1">
              <a:solidFill>
                <a:srgbClr val="0000FF"/>
              </a:solidFill>
              <a:effectLst>
                <a:outerShdw blurRad="38100" dist="38100" dir="2700000" algn="tl">
                  <a:srgbClr val="000000"/>
                </a:outerShdw>
              </a:effectLst>
              <a:latin typeface="幼圆" pitchFamily="1" charset="-122"/>
              <a:ea typeface="幼圆" pitchFamily="1" charset="-122"/>
            </a:endParaRPr>
          </a:p>
          <a:p>
            <a:pPr marR="0" lvl="0"/>
            <a:r>
              <a:rPr lang="zh-CN" altLang="zh-CN" sz="3600" b="1" spc="0">
                <a:solidFill>
                  <a:srgbClr val="0000FF"/>
                </a:solidFill>
                <a:effectLst>
                  <a:outerShdw blurRad="38100" dist="38100" dir="2700000" algn="tl">
                    <a:srgbClr val="000000"/>
                  </a:outerShdw>
                </a:effectLst>
                <a:latin typeface="幼圆" pitchFamily="1" charset="-122"/>
                <a:ea typeface="幼圆" pitchFamily="1" charset="-122"/>
              </a:rPr>
              <a:t>平</a:t>
            </a:r>
            <a:endParaRPr lang="zh-CN" altLang="zh-CN" sz="3600" b="1">
              <a:solidFill>
                <a:srgbClr val="0000FF"/>
              </a:solidFill>
              <a:effectLst>
                <a:outerShdw blurRad="38100" dist="38100" dir="2700000" algn="tl">
                  <a:srgbClr val="000000"/>
                </a:outerShdw>
              </a:effectLst>
              <a:latin typeface="幼圆" pitchFamily="1" charset="-122"/>
              <a:ea typeface="幼圆" pitchFamily="1" charset="-122"/>
            </a:endParaRPr>
          </a:p>
          <a:p>
            <a:pPr marR="0" lvl="0"/>
            <a:r>
              <a:rPr lang="zh-CN" altLang="zh-CN" sz="3600" b="1" spc="0">
                <a:solidFill>
                  <a:srgbClr val="0000FF"/>
                </a:solidFill>
                <a:effectLst>
                  <a:outerShdw blurRad="38100" dist="38100" dir="2700000" algn="tl">
                    <a:srgbClr val="000000"/>
                  </a:outerShdw>
                </a:effectLst>
                <a:latin typeface="幼圆" pitchFamily="1" charset="-122"/>
                <a:ea typeface="幼圆" pitchFamily="1" charset="-122"/>
              </a:rPr>
              <a:t>的读数</a:t>
            </a:r>
            <a:endParaRPr lang="zh-CN" altLang="zh-CN" sz="3600" b="1">
              <a:solidFill>
                <a:srgbClr val="0000FF"/>
              </a:solidFill>
              <a:effectLst>
                <a:outerShdw blurRad="38100" dist="38100" dir="2700000" algn="tl">
                  <a:srgbClr val="000000"/>
                </a:outerShdw>
              </a:effectLst>
              <a:latin typeface="幼圆" pitchFamily="1" charset="-122"/>
              <a:ea typeface="幼圆" pitchFamily="1" charset="-122"/>
            </a:endParaRPr>
          </a:p>
        </p:txBody>
      </p:sp>
      <p:grpSp>
        <p:nvGrpSpPr>
          <p:cNvPr id="30728" name="Group 9"/>
          <p:cNvGrpSpPr/>
          <p:nvPr/>
        </p:nvGrpSpPr>
        <p:grpSpPr>
          <a:xfrm>
            <a:off x="1241425" y="198438"/>
            <a:ext cx="6661150" cy="4067175"/>
            <a:chExt cx="4800" cy="3275"/>
          </a:xfrm>
        </p:grpSpPr>
        <p:graphicFrame>
          <p:nvGraphicFramePr>
            <p:cNvPr id="30729" name="Object 10"/>
            <p:cNvGraphicFramePr>
              <a:graphicFrameLocks noChangeAspect="1"/>
            </p:cNvGraphicFramePr>
            <p:nvPr/>
          </p:nvGraphicFramePr>
          <p:xfrm>
            <a:off x="0" y="0"/>
            <a:ext cx="4800" cy="3275"/>
          </p:xfrm>
          <a:graphic>
            <a:graphicData uri="http://schemas.openxmlformats.org/presentationml/2006/ole">
              <mc:AlternateContent>
                <mc:Choice xmlns:v="urn:schemas-microsoft-com:vml" Requires="v">
                  <p:oleObj spid="_x0000_s1039" r:id="rId2" imgW="6661150" imgH="4067175" progId="Paint.Picture">
                    <p:embed/>
                  </p:oleObj>
                </mc:Choice>
                <mc:Fallback>
                  <p:oleObj r:id="rId2" imgW="6661150" imgH="4067175" progId="Paint.Picture">
                    <p:embed/>
                    <p:pic>
                      <p:nvPicPr>
                        <p:cNvPr id="0" name="OLE substitute image"/>
                        <p:cNvPicPr/>
                        <p:nvPr/>
                      </p:nvPicPr>
                      <p:blipFill>
                        <a:blip r:embed="rId3"/>
                        <a:stretch>
                          <a:fillRect/>
                        </a:stretch>
                      </p:blipFill>
                      <p:spPr>
                        <a:xfrm>
                          <a:off x="0" y="0"/>
                          <a:ext cx="4800" cy="3275"/>
                        </a:xfrm>
                        <a:prstGeom prst="rect">
                          <a:avLst/>
                        </a:prstGeom>
                        <a:noFill/>
                        <a:ln w="38100">
                          <a:noFill/>
                          <a:miter lim="800000"/>
                        </a:ln>
                      </p:spPr>
                    </p:pic>
                  </p:oleObj>
                </mc:Fallback>
              </mc:AlternateContent>
            </a:graphicData>
          </a:graphic>
        </p:graphicFrame>
        <p:sp>
          <p:nvSpPr>
            <p:cNvPr id="30730" name="Rectangle 11"/>
            <p:cNvSpPr/>
            <p:nvPr/>
          </p:nvSpPr>
          <p:spPr>
            <a:xfrm>
              <a:off x="2878" y="1888"/>
              <a:ext cx="192" cy="144"/>
            </a:xfrm>
            <a:prstGeom prst="rect">
              <a:avLst/>
            </a:prstGeom>
            <a:solidFill>
              <a:srgbClr val="800000"/>
            </a:solidFill>
            <a:ln>
              <a:solidFill>
                <a:srgbClr val="800000"/>
              </a:solidFill>
              <a:miter lim="800000"/>
            </a:ln>
          </p:spPr>
          <p:txBody>
            <a:bodyPr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latin typeface="Arial Narrow" pitchFamily="2" charset="0"/>
              </a:endParaRPr>
            </a:p>
          </p:txBody>
        </p:sp>
      </p:grpSp>
      <p:sp>
        <p:nvSpPr>
          <p:cNvPr id="30731" name="文本框 1"/>
          <p:cNvSpPr/>
          <p:nvPr/>
        </p:nvSpPr>
        <p:spPr>
          <a:xfrm>
            <a:off x="755650" y="5211763"/>
            <a:ext cx="6261100" cy="5222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b="1">
                <a:solidFill>
                  <a:srgbClr val="FF0000"/>
                </a:solidFill>
                <a:latin typeface="Times New Roman" pitchFamily="18" charset="0"/>
              </a:rPr>
              <a:t>★</a:t>
            </a:r>
            <a:r>
              <a:rPr lang="zh-CN" altLang="en-US" sz="2800" b="1">
                <a:solidFill>
                  <a:srgbClr val="000000"/>
                </a:solidFill>
                <a:latin typeface="Times New Roman" pitchFamily="18" charset="0"/>
              </a:rPr>
              <a:t>读数时以</a:t>
            </a:r>
            <a:r>
              <a:rPr lang="zh-CN" altLang="en-US" sz="2800" b="1">
                <a:solidFill>
                  <a:srgbClr val="FF0000"/>
                </a:solidFill>
                <a:latin typeface="Times New Roman" pitchFamily="18" charset="0"/>
              </a:rPr>
              <a:t>游码左侧</a:t>
            </a:r>
            <a:r>
              <a:rPr lang="zh-CN" altLang="en-US" sz="2800" b="1">
                <a:solidFill>
                  <a:srgbClr val="000000"/>
                </a:solidFill>
                <a:latin typeface="Times New Roman" pitchFamily="18" charset="0"/>
              </a:rPr>
              <a:t>所对的刻线为准；</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afterEffect">
                                  <p:stCondLst>
                                    <p:cond delay="2000"/>
                                  </p:stCondLst>
                                  <p:childTnLst>
                                    <p:set>
                                      <p:cBhvr>
                                        <p:cTn id="6" dur="1" fill="hold">
                                          <p:stCondLst>
                                            <p:cond delay="0"/>
                                          </p:stCondLst>
                                        </p:cTn>
                                        <p:tgtEl>
                                          <p:spTgt spid="30721"/>
                                        </p:tgtEl>
                                        <p:attrNameLst>
                                          <p:attrName>style.visibility</p:attrName>
                                        </p:attrNameLst>
                                      </p:cBhvr>
                                      <p:to>
                                        <p:strVal val="visible"/>
                                      </p:to>
                                    </p:set>
                                    <p:anim calcmode="lin" valueType="num">
                                      <p:cBhvr>
                                        <p:cTn id="7" dur="500" fill="hold"/>
                                        <p:tgtEl>
                                          <p:spTgt spid="30721"/>
                                        </p:tgtEl>
                                        <p:attrNameLst>
                                          <p:attrName>ppt_x</p:attrName>
                                        </p:attrNameLst>
                                      </p:cBhvr>
                                      <p:tavLst>
                                        <p:tav tm="0">
                                          <p:val>
                                            <p:strVal val="0-#ppt_w/2"/>
                                          </p:val>
                                        </p:tav>
                                        <p:tav tm="100000">
                                          <p:val>
                                            <p:strVal val="#ppt_x"/>
                                          </p:val>
                                        </p:tav>
                                      </p:tavLst>
                                    </p:anim>
                                    <p:anim calcmode="lin" valueType="num">
                                      <p:cBhvr>
                                        <p:cTn id="8" dur="500" fill="hold"/>
                                        <p:tgtEl>
                                          <p:spTgt spid="30721"/>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500"/>
                            </p:stCondLst>
                            <p:childTnLst>
                              <p:par>
                                <p:cTn id="10" presetID="1" presetClass="entr" presetSubtype="0" fill="hold" grpId="0" nodeType="afterEffect">
                                  <p:stCondLst>
                                    <p:cond delay="2000"/>
                                  </p:stCondLst>
                                  <p:childTnLst>
                                    <p:set>
                                      <p:cBhvr>
                                        <p:cTn id="11" dur="1" fill="hold">
                                          <p:stCondLst>
                                            <p:cond delay="499"/>
                                          </p:stCondLst>
                                        </p:cTn>
                                        <p:tgtEl>
                                          <p:spTgt spid="30723"/>
                                        </p:tgtEl>
                                        <p:attrNameLst>
                                          <p:attrName>style.visibility</p:attrName>
                                        </p:attrNameLst>
                                      </p:cBhvr>
                                      <p:to>
                                        <p:strVal val="visible"/>
                                      </p:to>
                                    </p:set>
                                  </p:childTnLst>
                                </p:cTn>
                              </p:par>
                            </p:childTnLst>
                          </p:cTn>
                        </p:par>
                        <p:par>
                          <p:cTn id="12" fill="hold" nodeType="afterGroup">
                            <p:stCondLst>
                              <p:cond delay="5000"/>
                            </p:stCondLst>
                            <p:childTnLst>
                              <p:par>
                                <p:cTn id="13" presetID="18" presetClass="entr" presetSubtype="12" fill="hold" grpId="0" nodeType="afterEffect">
                                  <p:stCondLst>
                                    <p:cond delay="2000"/>
                                  </p:stCondLst>
                                  <p:childTnLst>
                                    <p:set>
                                      <p:cBhvr>
                                        <p:cTn id="14" dur="1" fill="hold">
                                          <p:stCondLst>
                                            <p:cond delay="0"/>
                                          </p:stCondLst>
                                        </p:cTn>
                                        <p:tgtEl>
                                          <p:spTgt spid="30722"/>
                                        </p:tgtEl>
                                        <p:attrNameLst>
                                          <p:attrName>style.visibility</p:attrName>
                                        </p:attrNameLst>
                                      </p:cBhvr>
                                      <p:to>
                                        <p:strVal val="visible"/>
                                      </p:to>
                                    </p:set>
                                    <p:animEffect transition="in" filter="strips(downLeft)">
                                      <p:cBhvr>
                                        <p:cTn id="15" dur="500" fill="hold"/>
                                        <p:tgtEl>
                                          <p:spTgt spid="30722"/>
                                        </p:tgtEl>
                                      </p:cBhvr>
                                    </p:animEffect>
                                  </p:childTnLst>
                                </p:cTn>
                              </p:par>
                            </p:childTnLst>
                          </p:cTn>
                        </p:par>
                        <p:par>
                          <p:cTn id="16" fill="hold" nodeType="afterGroup">
                            <p:stCondLst>
                              <p:cond delay="7500"/>
                            </p:stCondLst>
                            <p:childTnLst>
                              <p:par>
                                <p:cTn id="17" presetID="5" presetClass="entr" presetSubtype="10" fill="hold" grpId="0" nodeType="afterEffect">
                                  <p:stCondLst>
                                    <p:cond delay="2000"/>
                                  </p:stCondLst>
                                  <p:childTnLst>
                                    <p:set>
                                      <p:cBhvr>
                                        <p:cTn id="18" dur="1" fill="hold">
                                          <p:stCondLst>
                                            <p:cond delay="0"/>
                                          </p:stCondLst>
                                        </p:cTn>
                                        <p:tgtEl>
                                          <p:spTgt spid="30724"/>
                                        </p:tgtEl>
                                        <p:attrNameLst>
                                          <p:attrName>style.visibility</p:attrName>
                                        </p:attrNameLst>
                                      </p:cBhvr>
                                      <p:to>
                                        <p:strVal val="visible"/>
                                      </p:to>
                                    </p:set>
                                    <p:animEffect transition="in" filter="checkerboard(across)">
                                      <p:cBhvr>
                                        <p:cTn id="19" dur="500" fill="hold"/>
                                        <p:tgtEl>
                                          <p:spTgt spid="30724"/>
                                        </p:tgtEl>
                                      </p:cBhvr>
                                    </p:animEffect>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0731"/>
                                        </p:tgtEl>
                                        <p:attrNameLst>
                                          <p:attrName>style.visibility</p:attrName>
                                        </p:attrNameLst>
                                      </p:cBhvr>
                                      <p:to>
                                        <p:strVal val="visible"/>
                                      </p:to>
                                    </p:set>
                                    <p:anim calcmode="lin" valueType="num">
                                      <p:cBhvr additive="base">
                                        <p:cTn id="24" dur="500" fill="hold"/>
                                        <p:tgtEl>
                                          <p:spTgt spid="30731"/>
                                        </p:tgtEl>
                                        <p:attrNameLst>
                                          <p:attrName>ppt_x</p:attrName>
                                        </p:attrNameLst>
                                      </p:cBhvr>
                                      <p:tavLst>
                                        <p:tav tm="0">
                                          <p:val>
                                            <p:strVal val="#ppt_x"/>
                                          </p:val>
                                        </p:tav>
                                        <p:tav tm="100000">
                                          <p:val>
                                            <p:strVal val="#ppt_x"/>
                                          </p:val>
                                        </p:tav>
                                      </p:tavLst>
                                    </p:anim>
                                    <p:anim calcmode="lin" valueType="num">
                                      <p:cBhvr additive="base">
                                        <p:cTn id="25" dur="500" fill="hold"/>
                                        <p:tgtEl>
                                          <p:spTgt spid="30731"/>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cond evt="onBegin" delay="0">
                          <p:tn val="25"/>
                        </p:cond>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0725"/>
                                        </p:tgtEl>
                                        <p:attrNameLst>
                                          <p:attrName>style.visibility</p:attrName>
                                        </p:attrNameLst>
                                      </p:cBhvr>
                                      <p:to>
                                        <p:strVal val="visible"/>
                                      </p:to>
                                    </p:set>
                                    <p:anim calcmode="lin" valueType="num">
                                      <p:cBhvr additive="base">
                                        <p:cTn id="30" dur="500" fill="hold"/>
                                        <p:tgtEl>
                                          <p:spTgt spid="30725"/>
                                        </p:tgtEl>
                                        <p:attrNameLst>
                                          <p:attrName>ppt_x</p:attrName>
                                        </p:attrNameLst>
                                      </p:cBhvr>
                                      <p:tavLst>
                                        <p:tav tm="0">
                                          <p:val>
                                            <p:strVal val="#ppt_x"/>
                                          </p:val>
                                        </p:tav>
                                        <p:tav tm="100000">
                                          <p:val>
                                            <p:strVal val="#ppt_x"/>
                                          </p:val>
                                        </p:tav>
                                      </p:tavLst>
                                    </p:anim>
                                    <p:anim calcmode="lin" valueType="num">
                                      <p:cBhvr additive="base">
                                        <p:cTn id="31" dur="500" fill="hold"/>
                                        <p:tgtEl>
                                          <p:spTgt spid="307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0726"/>
                                        </p:tgtEl>
                                        <p:attrNameLst>
                                          <p:attrName>style.visibility</p:attrName>
                                        </p:attrNameLst>
                                      </p:cBhvr>
                                      <p:to>
                                        <p:strVal val="visible"/>
                                      </p:to>
                                    </p:set>
                                    <p:anim calcmode="lin" valueType="num">
                                      <p:cBhvr additive="base">
                                        <p:cTn id="34" dur="500" fill="hold"/>
                                        <p:tgtEl>
                                          <p:spTgt spid="30726"/>
                                        </p:tgtEl>
                                        <p:attrNameLst>
                                          <p:attrName>ppt_x</p:attrName>
                                        </p:attrNameLst>
                                      </p:cBhvr>
                                      <p:tavLst>
                                        <p:tav tm="0">
                                          <p:val>
                                            <p:strVal val="#ppt_x"/>
                                          </p:val>
                                        </p:tav>
                                        <p:tav tm="100000">
                                          <p:val>
                                            <p:strVal val="#ppt_x"/>
                                          </p:val>
                                        </p:tav>
                                      </p:tavLst>
                                    </p:anim>
                                    <p:anim calcmode="lin" valueType="num">
                                      <p:cBhvr additive="base">
                                        <p:cTn id="35" dur="500" fill="hold"/>
                                        <p:tgtEl>
                                          <p:spTgt spid="307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1" grpId="0"/>
      <p:bldP spid="30722" grpId="0"/>
      <p:bldP spid="30723" grpId="0"/>
      <p:bldP spid="30724" grpId="0"/>
      <p:bldP spid="30731" grpId="0"/>
      <p:bldP spid="30725" grpId="0"/>
      <p:bldP spid="3072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5" name="Rectangle 2"/>
          <p:cNvSpPr>
            <a:spLocks noGrp="1"/>
          </p:cNvSpPr>
          <p:nvPr>
            <p:ph type="title"/>
          </p:nvPr>
        </p:nvSpPr>
        <p:spPr>
          <a:xfrm>
            <a:off x="457200" y="277813"/>
            <a:ext cx="8229600" cy="847725"/>
          </a:xfrm>
          <a:prstGeom prst="rect">
            <a:avLst/>
          </a:prstGeom>
          <a:noFill/>
          <a:ln>
            <a:noFill/>
            <a:miter lim="800000"/>
          </a:ln>
        </p:spPr>
        <p:txBody>
          <a:bodyPr wrap="square" lIns="91440" tIns="45720" rIns="91440" bIns="45720" anchor="ctr" anchorCtr="0"/>
          <a:lstStyle>
            <a:lvl1pPr marL="0" lvl="0" indent="0" algn="ctr" defTabSz="914400" rtl="0" eaLnBrk="1" fontAlgn="base" latinLnBrk="0" hangingPunct="1">
              <a:lnSpc>
                <a:spcPct val="100000"/>
              </a:lnSpc>
              <a:spcBef>
                <a:spcPct val="0"/>
              </a:spcBef>
              <a:spcAft>
                <a:spcPct val="0"/>
              </a:spcAft>
              <a:buClrTx/>
              <a:buSzTx/>
              <a:buFontTx/>
              <a:buNone/>
              <a:defRPr lang="zh-CN" altLang="en-US" sz="4400" b="0" i="0" u="none" kern="1200" baseline="0">
                <a:solidFill>
                  <a:schemeClr val="tx2"/>
                </a:solidFill>
                <a:latin typeface="Arial" pitchFamily="34" charset="0"/>
                <a:ea typeface="宋体" pitchFamily="2" charset="-122"/>
                <a:cs typeface="+mj-cs"/>
              </a:defRPr>
            </a:lvl1pPr>
          </a:lstStyle>
          <a:p>
            <a:pPr lvl="0" rtl="0"/>
            <a:r>
              <a:rPr lang="zh-CN" altLang="en-US" b="1">
                <a:solidFill>
                  <a:schemeClr val="tx1"/>
                </a:solidFill>
              </a:rPr>
              <a:t>天平的使用注意事项</a:t>
            </a:r>
            <a:r>
              <a:rPr lang="en-US" altLang="zh-CN" b="1">
                <a:solidFill>
                  <a:schemeClr val="tx1"/>
                </a:solidFill>
              </a:rPr>
              <a:t>:</a:t>
            </a:r>
            <a:endParaRPr lang="en-US" altLang="zh-CN" b="1">
              <a:solidFill>
                <a:schemeClr val="tx1"/>
              </a:solidFill>
            </a:endParaRPr>
          </a:p>
        </p:txBody>
      </p:sp>
      <p:cxnSp>
        <p:nvCxnSpPr>
          <p:cNvPr id="31746" name="Line 4"/>
          <p:cNvCxnSpPr/>
          <p:nvPr/>
        </p:nvCxnSpPr>
        <p:spPr>
          <a:xfrm>
            <a:off x="468313" y="1341438"/>
            <a:ext cx="8064500" cy="0"/>
          </a:xfrm>
          <a:prstGeom prst="line">
            <a:avLst/>
          </a:prstGeom>
          <a:noFill/>
          <a:ln w="19050">
            <a:solidFill>
              <a:schemeClr val="accent1"/>
            </a:solidFill>
            <a:prstDash val="lgDashDotDot"/>
            <a:miter lim="800000"/>
            <a:headEnd type="diamond"/>
            <a:tailEnd type="diamond"/>
          </a:ln>
        </p:spPr>
      </p:cxnSp>
      <p:sp>
        <p:nvSpPr>
          <p:cNvPr id="31747" name="Text Box 5"/>
          <p:cNvSpPr/>
          <p:nvPr/>
        </p:nvSpPr>
        <p:spPr>
          <a:xfrm>
            <a:off x="611188" y="1412875"/>
            <a:ext cx="7921625" cy="15700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t>（</a:t>
            </a:r>
            <a:r>
              <a:rPr lang="en-US" altLang="zh-CN" sz="3200" b="1"/>
              <a:t>1</a:t>
            </a:r>
            <a:r>
              <a:rPr lang="zh-CN" altLang="en-US" sz="3200" b="1"/>
              <a:t>）每个天平都有自己的“</a:t>
            </a:r>
            <a:r>
              <a:rPr lang="zh-CN" altLang="en-US" sz="3200" b="1">
                <a:solidFill>
                  <a:srgbClr val="FF0000"/>
                </a:solidFill>
              </a:rPr>
              <a:t>称量</a:t>
            </a:r>
            <a:r>
              <a:rPr lang="zh-CN" altLang="en-US" sz="3200" b="1"/>
              <a:t>”，</a:t>
            </a:r>
            <a:r>
              <a:rPr lang="zh-CN" altLang="en-US" sz="3200" b="1">
                <a:solidFill>
                  <a:srgbClr val="FF0000"/>
                </a:solidFill>
              </a:rPr>
              <a:t>也就是所能称量的最大质量</a:t>
            </a:r>
            <a:r>
              <a:rPr lang="zh-CN" altLang="en-US" sz="3200" b="1"/>
              <a:t>。被测物体的质量不能超过称量。</a:t>
            </a:r>
            <a:endParaRPr lang="zh-CN" altLang="en-US" sz="3200" b="1"/>
          </a:p>
        </p:txBody>
      </p:sp>
      <p:sp>
        <p:nvSpPr>
          <p:cNvPr id="31748" name="Text Box 6"/>
          <p:cNvSpPr/>
          <p:nvPr/>
        </p:nvSpPr>
        <p:spPr>
          <a:xfrm>
            <a:off x="611188" y="2852738"/>
            <a:ext cx="7705725" cy="107791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t>（</a:t>
            </a:r>
            <a:r>
              <a:rPr lang="en-US" altLang="zh-CN" sz="3200" b="1"/>
              <a:t>2</a:t>
            </a:r>
            <a:r>
              <a:rPr lang="zh-CN" altLang="en-US" sz="3200" b="1"/>
              <a:t>）向托盘中</a:t>
            </a:r>
            <a:r>
              <a:rPr lang="zh-CN" altLang="en-US" sz="3200" b="1">
                <a:solidFill>
                  <a:srgbClr val="FF0000"/>
                </a:solidFill>
              </a:rPr>
              <a:t>加减砝码时要用镊子</a:t>
            </a:r>
            <a:r>
              <a:rPr lang="zh-CN" altLang="en-US" sz="3200" b="1"/>
              <a:t>，不能用手接触砝码，不能把砝码弄湿、弄脏。</a:t>
            </a:r>
            <a:endParaRPr lang="zh-CN" altLang="en-US" sz="3200" b="1"/>
          </a:p>
        </p:txBody>
      </p:sp>
      <p:sp>
        <p:nvSpPr>
          <p:cNvPr id="31749" name="Text Box 7"/>
          <p:cNvSpPr/>
          <p:nvPr/>
        </p:nvSpPr>
        <p:spPr>
          <a:xfrm>
            <a:off x="539750" y="4292600"/>
            <a:ext cx="7920038" cy="10668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t>（</a:t>
            </a:r>
            <a:r>
              <a:rPr lang="en-US" altLang="zh-CN" sz="3200" b="1"/>
              <a:t>3</a:t>
            </a:r>
            <a:r>
              <a:rPr lang="zh-CN" altLang="en-US" sz="3200" b="1"/>
              <a:t>）</a:t>
            </a:r>
            <a:r>
              <a:rPr lang="zh-CN" altLang="en-US" sz="3200" b="1">
                <a:solidFill>
                  <a:srgbClr val="FF0000"/>
                </a:solidFill>
              </a:rPr>
              <a:t>潮湿的物体</a:t>
            </a:r>
            <a:r>
              <a:rPr lang="zh-CN" altLang="en-US" sz="3200" b="1"/>
              <a:t>和</a:t>
            </a:r>
            <a:r>
              <a:rPr lang="zh-CN" altLang="en-US" sz="3200" b="1">
                <a:solidFill>
                  <a:srgbClr val="FF0000"/>
                </a:solidFill>
              </a:rPr>
              <a:t>化学药品</a:t>
            </a:r>
            <a:r>
              <a:rPr lang="zh-CN" altLang="en-US" sz="3200" b="1"/>
              <a:t>不能直接放到天平的托盘当中。</a:t>
            </a:r>
            <a:endParaRPr lang="zh-CN" altLang="en-US" sz="3200" b="1"/>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strips(downLeft)">
                                      <p:cBhvr>
                                        <p:cTn id="7" dur="500" fill="hold"/>
                                        <p:tgtEl>
                                          <p:spTgt spid="317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1" nodeType="clickEffect">
                                  <p:stCondLst>
                                    <p:cond delay="0"/>
                                  </p:stCondLst>
                                  <p:childTnLst>
                                    <p:set>
                                      <p:cBhvr>
                                        <p:cTn id="11" dur="1" fill="hold">
                                          <p:stCondLst>
                                            <p:cond delay="0"/>
                                          </p:stCondLst>
                                        </p:cTn>
                                        <p:tgtEl>
                                          <p:spTgt spid="31748"/>
                                        </p:tgtEl>
                                        <p:attrNameLst>
                                          <p:attrName>style.visibility</p:attrName>
                                        </p:attrNameLst>
                                      </p:cBhvr>
                                      <p:to>
                                        <p:strVal val="visible"/>
                                      </p:to>
                                    </p:set>
                                    <p:animEffect transition="in" filter="slide(fromBottom)">
                                      <p:cBhvr>
                                        <p:cTn id="12" dur="500" fill="hold"/>
                                        <p:tgtEl>
                                          <p:spTgt spid="3174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6" fill="hold" grpId="2" nodeType="clickEffect">
                                  <p:stCondLst>
                                    <p:cond delay="0"/>
                                  </p:stCondLst>
                                  <p:childTnLst>
                                    <p:set>
                                      <p:cBhvr>
                                        <p:cTn id="16" dur="1" fill="hold">
                                          <p:stCondLst>
                                            <p:cond delay="0"/>
                                          </p:stCondLst>
                                        </p:cTn>
                                        <p:tgtEl>
                                          <p:spTgt spid="31749"/>
                                        </p:tgtEl>
                                        <p:attrNameLst>
                                          <p:attrName>style.visibility</p:attrName>
                                        </p:attrNameLst>
                                      </p:cBhvr>
                                      <p:to>
                                        <p:strVal val="visible"/>
                                      </p:to>
                                    </p:set>
                                    <p:animEffect transition="in" filter="barn(inHorizontal)">
                                      <p:cBhvr>
                                        <p:cTn id="17" dur="500" fill="hold"/>
                                        <p:tgtEl>
                                          <p:spTgt spid="31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1"/>
      <p:bldP spid="31749" grpId="2"/>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3" name="Text Box 2"/>
          <p:cNvSpPr/>
          <p:nvPr/>
        </p:nvSpPr>
        <p:spPr>
          <a:xfrm>
            <a:off x="3348038" y="2492375"/>
            <a:ext cx="4248150" cy="3667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endParaRPr lang="zh-CN" altLang="zh-CN">
              <a:latin typeface="Tahoma" pitchFamily="34" charset="0"/>
            </a:endParaRPr>
          </a:p>
        </p:txBody>
      </p:sp>
      <p:sp>
        <p:nvSpPr>
          <p:cNvPr id="33794" name="AutoShape 3"/>
          <p:cNvSpPr/>
          <p:nvPr/>
        </p:nvSpPr>
        <p:spPr>
          <a:xfrm>
            <a:off x="8748713" y="6381750"/>
            <a:ext cx="395287" cy="476250"/>
          </a:xfrm>
          <a:custGeom>
            <a:cxnLst>
              <a:cxn ang="0">
                <a:pos x="2147483647" y="0"/>
              </a:cxn>
              <a:cxn ang="0">
                <a:pos x="2147483647" y="2147483647"/>
              </a:cxn>
              <a:cxn ang="0">
                <a:pos x="2147483647" y="2147483647"/>
              </a:cxn>
              <a:cxn ang="0">
                <a:pos x="2147483647" y="2147483647"/>
              </a:cxn>
              <a:cxn ang="0">
                <a:pos x="2147483647" y="2147483647"/>
              </a:cxn>
            </a:cxnLst>
            <a:rect l="l" t="t" r="r" b="b"/>
            <a:pathLst>
              <a:path w="21600" h="21600">
                <a:moveTo>
                  <a:pt x="15662" y="14285"/>
                </a:moveTo>
                <a:lnTo>
                  <a:pt x="21600" y="8310"/>
                </a:lnTo>
                <a:lnTo>
                  <a:pt x="18630" y="8310"/>
                </a:lnTo>
                <a:cubicBezTo>
                  <a:pt x="18630" y="3721"/>
                  <a:pt x="14430" y="0"/>
                  <a:pt x="9250" y="0"/>
                </a:cubicBezTo>
                <a:cubicBezTo>
                  <a:pt x="4141" y="0"/>
                  <a:pt x="0" y="3799"/>
                  <a:pt x="0" y="8485"/>
                </a:cubicBezTo>
                <a:lnTo>
                  <a:pt x="0" y="21600"/>
                </a:lnTo>
                <a:lnTo>
                  <a:pt x="6110" y="21600"/>
                </a:lnTo>
                <a:lnTo>
                  <a:pt x="6110" y="8310"/>
                </a:lnTo>
                <a:cubicBezTo>
                  <a:pt x="6110" y="6947"/>
                  <a:pt x="7362" y="5842"/>
                  <a:pt x="8907" y="5842"/>
                </a:cubicBezTo>
                <a:lnTo>
                  <a:pt x="9725" y="5842"/>
                </a:lnTo>
                <a:cubicBezTo>
                  <a:pt x="11269" y="5842"/>
                  <a:pt x="12520" y="6947"/>
                  <a:pt x="12520" y="8310"/>
                </a:cubicBezTo>
                <a:lnTo>
                  <a:pt x="9725" y="8310"/>
                </a:lnTo>
                <a:close/>
              </a:path>
            </a:pathLst>
          </a:custGeom>
          <a:solidFill>
            <a:schemeClr val="accent1"/>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33795" name="Text Box 5"/>
          <p:cNvSpPr/>
          <p:nvPr/>
        </p:nvSpPr>
        <p:spPr>
          <a:xfrm>
            <a:off x="106363" y="184150"/>
            <a:ext cx="8577262" cy="64452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zh-CN" sz="3600" b="1">
                <a:latin typeface="Tahoma" pitchFamily="34" charset="0"/>
              </a:rPr>
              <a:t>实际使用：</a:t>
            </a:r>
            <a:r>
              <a:rPr lang="zh-CN" altLang="zh-CN" sz="3600" b="1">
                <a:latin typeface="华文楷体" pitchFamily="2" charset="-122"/>
                <a:ea typeface="华文楷体" pitchFamily="2" charset="-122"/>
              </a:rPr>
              <a:t>用天平测出木块和铁块的质量</a:t>
            </a:r>
            <a:endParaRPr lang="zh-CN" altLang="zh-CN" sz="3600" b="1">
              <a:latin typeface="华文楷体" pitchFamily="2" charset="-122"/>
              <a:ea typeface="华文楷体" pitchFamily="2" charset="-122"/>
            </a:endParaRPr>
          </a:p>
        </p:txBody>
      </p:sp>
      <p:sp>
        <p:nvSpPr>
          <p:cNvPr id="33796" name="Text Box 6"/>
          <p:cNvSpPr/>
          <p:nvPr/>
        </p:nvSpPr>
        <p:spPr>
          <a:xfrm>
            <a:off x="755650" y="1195388"/>
            <a:ext cx="7632700" cy="52514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zh-CN" sz="2400" b="1">
                <a:solidFill>
                  <a:srgbClr val="0066FF"/>
                </a:solidFill>
                <a:latin typeface="Tahoma" pitchFamily="34" charset="0"/>
              </a:rPr>
              <a:t>步骤：</a:t>
            </a:r>
            <a:endParaRPr lang="zh-CN" altLang="zh-CN" sz="2400" b="1">
              <a:solidFill>
                <a:srgbClr val="0066FF"/>
              </a:solidFill>
              <a:latin typeface="Tahoma" pitchFamily="34" charset="0"/>
            </a:endParaRPr>
          </a:p>
          <a:p>
            <a:pPr lvl="0">
              <a:spcBef>
                <a:spcPct val="50000"/>
              </a:spcBef>
            </a:pPr>
            <a:r>
              <a:rPr lang="zh-CN" altLang="zh-CN" sz="2400" b="1">
                <a:solidFill>
                  <a:srgbClr val="0066FF"/>
                </a:solidFill>
                <a:latin typeface="Tahoma" pitchFamily="34" charset="0"/>
              </a:rPr>
              <a:t>（1）将天平放在水平工作台上，将游码移至称量标尺的左端”0“刻度线上。</a:t>
            </a:r>
            <a:endParaRPr lang="zh-CN" altLang="zh-CN" sz="2400" b="1">
              <a:solidFill>
                <a:srgbClr val="0066FF"/>
              </a:solidFill>
              <a:latin typeface="Tahoma" pitchFamily="34" charset="0"/>
            </a:endParaRPr>
          </a:p>
          <a:p>
            <a:pPr lvl="0">
              <a:spcBef>
                <a:spcPct val="50000"/>
              </a:spcBef>
            </a:pPr>
            <a:r>
              <a:rPr lang="zh-CN" altLang="zh-CN" sz="2400" b="1">
                <a:solidFill>
                  <a:srgbClr val="0066FF"/>
                </a:solidFill>
                <a:latin typeface="Tahoma" pitchFamily="34" charset="0"/>
              </a:rPr>
              <a:t>（2）调节横梁上的平衡螺母，使天平平衡</a:t>
            </a:r>
            <a:endParaRPr lang="zh-CN" altLang="zh-CN" sz="2400" b="1">
              <a:solidFill>
                <a:srgbClr val="0066FF"/>
              </a:solidFill>
              <a:latin typeface="Tahoma" pitchFamily="34" charset="0"/>
            </a:endParaRPr>
          </a:p>
          <a:p>
            <a:pPr lvl="0">
              <a:spcBef>
                <a:spcPct val="50000"/>
              </a:spcBef>
            </a:pPr>
            <a:r>
              <a:rPr lang="zh-CN" altLang="zh-CN" sz="2400" b="1">
                <a:solidFill>
                  <a:srgbClr val="0066FF"/>
                </a:solidFill>
                <a:latin typeface="Tahoma" pitchFamily="34" charset="0"/>
              </a:rPr>
              <a:t>（3）将木块（或铁块）放在左盘，向右盘内添加砝码，并移动游码，直至横梁重新平衡。</a:t>
            </a:r>
            <a:endParaRPr lang="zh-CN" altLang="zh-CN" sz="2400" b="1">
              <a:solidFill>
                <a:srgbClr val="0066FF"/>
              </a:solidFill>
              <a:latin typeface="Tahoma" pitchFamily="34" charset="0"/>
            </a:endParaRPr>
          </a:p>
          <a:p>
            <a:pPr lvl="0">
              <a:spcBef>
                <a:spcPct val="50000"/>
              </a:spcBef>
            </a:pPr>
            <a:r>
              <a:rPr lang="zh-CN" altLang="zh-CN" sz="2400" b="1">
                <a:solidFill>
                  <a:srgbClr val="0066FF"/>
                </a:solidFill>
                <a:latin typeface="Tahoma" pitchFamily="34" charset="0"/>
              </a:rPr>
              <a:t>（4）将右盘内砝码的质量加起来，再加上游码在称量标尺上所对应的刻度值，即测得的质量。</a:t>
            </a:r>
            <a:endParaRPr lang="zh-CN" altLang="zh-CN" sz="2400" b="1">
              <a:solidFill>
                <a:srgbClr val="0066FF"/>
              </a:solidFill>
              <a:latin typeface="Tahoma" pitchFamily="34" charset="0"/>
            </a:endParaRPr>
          </a:p>
          <a:p>
            <a:pPr lvl="0">
              <a:spcBef>
                <a:spcPct val="50000"/>
              </a:spcBef>
            </a:pPr>
            <a:r>
              <a:rPr lang="zh-CN" altLang="zh-CN" sz="2400" b="1">
                <a:solidFill>
                  <a:srgbClr val="0066FF"/>
                </a:solidFill>
                <a:latin typeface="Tahoma" pitchFamily="34" charset="0"/>
              </a:rPr>
              <a:t>（5）测量完备，将砝码收回盒中，游码归零</a:t>
            </a:r>
            <a:r>
              <a:rPr lang="zh-CN" altLang="zh-CN" sz="2400">
                <a:solidFill>
                  <a:srgbClr val="0066FF"/>
                </a:solidFill>
                <a:latin typeface="Tahoma" pitchFamily="34" charset="0"/>
              </a:rPr>
              <a:t>。</a:t>
            </a:r>
            <a:endParaRPr lang="zh-CN" altLang="zh-CN" sz="2400">
              <a:solidFill>
                <a:srgbClr val="0066FF"/>
              </a:solidFill>
              <a:latin typeface="Tahoma" pitchFamily="34" charset="0"/>
            </a:endParaRPr>
          </a:p>
          <a:p>
            <a:pPr lvl="0">
              <a:spcBef>
                <a:spcPct val="50000"/>
              </a:spcBef>
            </a:pPr>
            <a:endParaRPr lang="zh-CN" altLang="zh-CN" sz="2400">
              <a:solidFill>
                <a:srgbClr val="0066FF"/>
              </a:solidFill>
              <a:latin typeface="Tahoma" pitchFamily="34" charset="0"/>
            </a:endParaRPr>
          </a:p>
          <a:p>
            <a:pPr lvl="0">
              <a:spcBef>
                <a:spcPct val="50000"/>
              </a:spcBef>
            </a:pPr>
            <a:endParaRPr lang="zh-CN" altLang="zh-CN">
              <a:latin typeface="Tahoma" pitchFamily="34" charset="0"/>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4817" name="组合 3"/>
          <p:cNvGrpSpPr/>
          <p:nvPr/>
        </p:nvGrpSpPr>
        <p:grpSpPr>
          <a:xfrm>
            <a:off x="2997200" y="92075"/>
            <a:ext cx="1879600" cy="477838"/>
            <a:chOff x="497257" y="753279"/>
            <a:chExt cx="1881032" cy="477860"/>
          </a:xfrm>
        </p:grpSpPr>
        <p:grpSp>
          <p:nvGrpSpPr>
            <p:cNvPr id="34818" name="组合 2"/>
            <p:cNvGrpSpPr/>
            <p:nvPr/>
          </p:nvGrpSpPr>
          <p:grpSpPr>
            <a:xfrm>
              <a:off x="552450" y="789083"/>
              <a:ext cx="1787356" cy="419195"/>
              <a:chOff x="3014293" y="-540899"/>
              <a:chExt cx="1787356" cy="419195"/>
            </a:xfrm>
          </p:grpSpPr>
          <p:sp>
            <p:nvSpPr>
              <p:cNvPr id="34819" name="缺角矩形 28"/>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34820" name="缺角矩形 29"/>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34821" name="缺角矩形 30"/>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34822" name="缺角矩形 31"/>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34823"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34824" name="文本框 101"/>
          <p:cNvSpPr/>
          <p:nvPr/>
        </p:nvSpPr>
        <p:spPr>
          <a:xfrm>
            <a:off x="79375" y="546100"/>
            <a:ext cx="8974138" cy="16303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173038" lvl="0" indent="-173038"/>
            <a:r>
              <a:rPr lang="zh-CN" altLang="zh-CN" sz="2000">
                <a:latin typeface="Times New Roman" pitchFamily="18" charset="0"/>
              </a:rPr>
              <a:t>例：小丽和小华在练习使用托盘天平的实验中，实验步骤如下：</a:t>
            </a:r>
            <a:endParaRPr lang="zh-CN" altLang="zh-CN" sz="2000">
              <a:latin typeface="Times New Roman" pitchFamily="18" charset="0"/>
            </a:endParaRPr>
          </a:p>
          <a:p>
            <a:pPr marL="173038" lvl="0" indent="-173038"/>
            <a:r>
              <a:rPr lang="zh-CN" altLang="zh-CN" sz="2000">
                <a:latin typeface="Times New Roman" pitchFamily="18" charset="0"/>
              </a:rPr>
              <a:t>（</a:t>
            </a:r>
            <a:r>
              <a:rPr lang="en-US" altLang="zh-CN" sz="2000">
                <a:latin typeface="Times New Roman" pitchFamily="18" charset="0"/>
              </a:rPr>
              <a:t>1</a:t>
            </a:r>
            <a:r>
              <a:rPr lang="zh-CN" altLang="zh-CN" sz="2000">
                <a:latin typeface="Times New Roman" pitchFamily="18" charset="0"/>
              </a:rPr>
              <a:t>）将天平放在</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zh-CN" altLang="zh-CN" sz="2000">
                <a:latin typeface="Times New Roman" pitchFamily="18" charset="0"/>
              </a:rPr>
              <a:t>桌面上，游码归零后发现指针的位置如图甲所示，则需将平衡螺母向</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zh-CN" altLang="zh-CN" sz="2000">
                <a:latin typeface="Times New Roman" pitchFamily="18" charset="0"/>
              </a:rPr>
              <a:t>（填“左”或“右”）调节，使横梁平衡。</a:t>
            </a:r>
            <a:endParaRPr lang="zh-CN" altLang="zh-CN" sz="2000">
              <a:latin typeface="Times New Roman" pitchFamily="18" charset="0"/>
            </a:endParaRPr>
          </a:p>
          <a:p>
            <a:pPr marL="173038" lvl="0" indent="-173038"/>
            <a:r>
              <a:rPr lang="zh-CN" altLang="zh-CN" sz="2000">
                <a:latin typeface="Times New Roman" pitchFamily="18" charset="0"/>
              </a:rPr>
              <a:t>（</a:t>
            </a:r>
            <a:r>
              <a:rPr lang="en-US" altLang="zh-CN" sz="2000">
                <a:latin typeface="Times New Roman" pitchFamily="18" charset="0"/>
              </a:rPr>
              <a:t>2</a:t>
            </a:r>
            <a:r>
              <a:rPr lang="zh-CN" altLang="zh-CN" sz="2000">
                <a:latin typeface="Times New Roman" pitchFamily="18" charset="0"/>
              </a:rPr>
              <a:t>）将被测物块放入天平左盘，向右盘增减砝码并移动游码，使横梁再次平衡时，游码的位置和所加砝码如图乙所示，则该物块的质量是</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en-US" altLang="zh-CN" sz="2000">
                <a:latin typeface="Times New Roman" pitchFamily="18" charset="0"/>
              </a:rPr>
              <a:t>g</a:t>
            </a:r>
            <a:r>
              <a:rPr lang="zh-CN" altLang="zh-CN" sz="2000">
                <a:latin typeface="Times New Roman" pitchFamily="18" charset="0"/>
              </a:rPr>
              <a:t>。</a:t>
            </a:r>
            <a:endParaRPr lang="zh-CN" altLang="en-US" sz="2000"/>
          </a:p>
        </p:txBody>
      </p:sp>
      <p:pic>
        <p:nvPicPr>
          <p:cNvPr id="34825" name="图片 3"/>
          <p:cNvPicPr/>
          <p:nvPr/>
        </p:nvPicPr>
        <p:blipFill>
          <a:blip r:embed="rId2"/>
          <a:stretch>
            <a:fillRect/>
          </a:stretch>
        </p:blipFill>
        <p:spPr>
          <a:xfrm>
            <a:off x="406400" y="2314575"/>
            <a:ext cx="3065463" cy="1417638"/>
          </a:xfrm>
          <a:prstGeom prst="rect">
            <a:avLst/>
          </a:prstGeom>
          <a:noFill/>
          <a:ln>
            <a:noFill/>
            <a:miter lim="800000"/>
          </a:ln>
        </p:spPr>
      </p:pic>
      <p:sp>
        <p:nvSpPr>
          <p:cNvPr id="34826" name="文本框 102"/>
          <p:cNvSpPr txBox="1"/>
          <p:nvPr/>
        </p:nvSpPr>
        <p:spPr>
          <a:xfrm>
            <a:off x="2032000" y="4216400"/>
            <a:ext cx="5080000" cy="412750"/>
          </a:xfrm>
          <a:prstGeom prst="rect">
            <a:avLst/>
          </a:prstGeom>
          <a:noFill/>
          <a:ln w="9525">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en-US" altLang="zh-CN" sz="1000">
              <a:latin typeface="Times New Roman" pitchFamily="18" charset="0"/>
            </a:endParaRPr>
          </a:p>
          <a:p>
            <a:pPr lvl="0"/>
            <a:r>
              <a:rPr lang="en-US" altLang="zh-CN" sz="1000">
                <a:latin typeface="Times New Roman" pitchFamily="18" charset="0"/>
              </a:rPr>
              <a:t> </a:t>
            </a:r>
            <a:endParaRPr lang="zh-CN" altLang="en-US"/>
          </a:p>
        </p:txBody>
      </p:sp>
      <p:sp>
        <p:nvSpPr>
          <p:cNvPr id="34827" name="文本框 4"/>
          <p:cNvSpPr/>
          <p:nvPr/>
        </p:nvSpPr>
        <p:spPr>
          <a:xfrm>
            <a:off x="79375" y="4068763"/>
            <a:ext cx="8447088" cy="70643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b="1">
                <a:solidFill>
                  <a:srgbClr val="FF0000"/>
                </a:solidFill>
                <a:latin typeface="Times New Roman" pitchFamily="18" charset="0"/>
              </a:rPr>
              <a:t>解析：（</a:t>
            </a:r>
            <a:r>
              <a:rPr lang="en-US" altLang="zh-CN" sz="2000" b="1">
                <a:latin typeface="Times New Roman" pitchFamily="18" charset="0"/>
              </a:rPr>
              <a:t>1</a:t>
            </a:r>
            <a:r>
              <a:rPr lang="zh-CN" altLang="zh-CN" sz="2000" b="1">
                <a:latin typeface="Times New Roman" pitchFamily="18" charset="0"/>
              </a:rPr>
              <a:t>）将天平放在</a:t>
            </a:r>
            <a:r>
              <a:rPr lang="zh-CN" altLang="zh-CN" sz="2000" b="1">
                <a:solidFill>
                  <a:srgbClr val="FF0000"/>
                </a:solidFill>
                <a:latin typeface="Times New Roman" pitchFamily="18" charset="0"/>
              </a:rPr>
              <a:t>水平</a:t>
            </a:r>
            <a:r>
              <a:rPr lang="zh-CN" altLang="zh-CN" sz="2000" b="1">
                <a:latin typeface="Times New Roman" pitchFamily="18" charset="0"/>
              </a:rPr>
              <a:t>桌面上，游码归零后，调节天平平衡，由图甲可知，指针向左偏转，应向</a:t>
            </a:r>
            <a:r>
              <a:rPr lang="zh-CN" altLang="zh-CN" sz="2000" b="1">
                <a:solidFill>
                  <a:srgbClr val="FF0000"/>
                </a:solidFill>
                <a:latin typeface="Times New Roman" pitchFamily="18" charset="0"/>
              </a:rPr>
              <a:t>右</a:t>
            </a:r>
            <a:r>
              <a:rPr lang="zh-CN" altLang="zh-CN" sz="2000" b="1">
                <a:latin typeface="Times New Roman" pitchFamily="18" charset="0"/>
              </a:rPr>
              <a:t>调节平衡螺母，使天平平衡；</a:t>
            </a:r>
            <a:endParaRPr lang="zh-CN" altLang="en-US" sz="2000" b="1">
              <a:latin typeface="Times New Roman" panose="02020603050405020304" pitchFamily="18" charset="0"/>
            </a:endParaRPr>
          </a:p>
        </p:txBody>
      </p:sp>
      <p:sp>
        <p:nvSpPr>
          <p:cNvPr id="34828" name="文本框 5"/>
          <p:cNvSpPr/>
          <p:nvPr/>
        </p:nvSpPr>
        <p:spPr>
          <a:xfrm>
            <a:off x="2357438" y="866775"/>
            <a:ext cx="693737" cy="4000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b="1">
                <a:solidFill>
                  <a:srgbClr val="FF0000"/>
                </a:solidFill>
              </a:rPr>
              <a:t>水平</a:t>
            </a:r>
            <a:endParaRPr lang="zh-CN" altLang="en-US" sz="2000" b="1">
              <a:solidFill>
                <a:srgbClr val="FF0000"/>
              </a:solidFill>
            </a:endParaRPr>
          </a:p>
        </p:txBody>
      </p:sp>
      <p:sp>
        <p:nvSpPr>
          <p:cNvPr id="34829" name="文本框 6"/>
          <p:cNvSpPr/>
          <p:nvPr/>
        </p:nvSpPr>
        <p:spPr>
          <a:xfrm>
            <a:off x="2271713" y="1177925"/>
            <a:ext cx="438150" cy="3984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b="1">
                <a:solidFill>
                  <a:srgbClr val="FF0000"/>
                </a:solidFill>
              </a:rPr>
              <a:t>右</a:t>
            </a:r>
            <a:endParaRPr lang="zh-CN" altLang="en-US" sz="2000" b="1">
              <a:solidFill>
                <a:srgbClr val="FF0000"/>
              </a:solidFill>
            </a:endParaRPr>
          </a:p>
        </p:txBody>
      </p:sp>
      <p:sp>
        <p:nvSpPr>
          <p:cNvPr id="34830" name="文本框 7"/>
          <p:cNvSpPr/>
          <p:nvPr/>
        </p:nvSpPr>
        <p:spPr>
          <a:xfrm>
            <a:off x="406400" y="5186363"/>
            <a:ext cx="8251825" cy="70643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solidFill>
                  <a:srgbClr val="FF0000"/>
                </a:solidFill>
                <a:latin typeface="Times New Roman" pitchFamily="18" charset="0"/>
              </a:rPr>
              <a:t>（</a:t>
            </a:r>
            <a:r>
              <a:rPr lang="en-US" altLang="zh-CN" sz="2000" b="1">
                <a:solidFill>
                  <a:srgbClr val="0D0D0D"/>
                </a:solidFill>
                <a:latin typeface="Times New Roman" pitchFamily="18" charset="0"/>
              </a:rPr>
              <a:t>2</a:t>
            </a:r>
            <a:r>
              <a:rPr lang="zh-CN" altLang="zh-CN" sz="2000" b="1">
                <a:solidFill>
                  <a:srgbClr val="0D0D0D"/>
                </a:solidFill>
                <a:latin typeface="Times New Roman" pitchFamily="18" charset="0"/>
              </a:rPr>
              <a:t>）由图乙可知，天平横梁标尺的</a:t>
            </a:r>
            <a:r>
              <a:rPr lang="zh-CN" altLang="zh-CN" sz="2000" b="1">
                <a:solidFill>
                  <a:srgbClr val="FF0000"/>
                </a:solidFill>
                <a:latin typeface="Times New Roman" pitchFamily="18" charset="0"/>
              </a:rPr>
              <a:t>分度值</a:t>
            </a:r>
            <a:r>
              <a:rPr lang="zh-CN" altLang="zh-CN" sz="2000" b="1">
                <a:solidFill>
                  <a:srgbClr val="0D0D0D"/>
                </a:solidFill>
                <a:latin typeface="Times New Roman" pitchFamily="18" charset="0"/>
              </a:rPr>
              <a:t>是</a:t>
            </a:r>
            <a:r>
              <a:rPr lang="en-US" altLang="zh-CN" sz="2000" b="1">
                <a:solidFill>
                  <a:srgbClr val="0D0D0D"/>
                </a:solidFill>
                <a:latin typeface="Times New Roman" pitchFamily="18" charset="0"/>
              </a:rPr>
              <a:t>0.2g</a:t>
            </a:r>
            <a:r>
              <a:rPr lang="zh-CN" altLang="zh-CN" sz="2000" b="1">
                <a:solidFill>
                  <a:srgbClr val="0D0D0D"/>
                </a:solidFill>
                <a:latin typeface="Times New Roman" pitchFamily="18" charset="0"/>
              </a:rPr>
              <a:t>，</a:t>
            </a:r>
            <a:r>
              <a:rPr lang="zh-CN" altLang="zh-CN" sz="2000" b="1">
                <a:solidFill>
                  <a:srgbClr val="FF0000"/>
                </a:solidFill>
                <a:latin typeface="Times New Roman" pitchFamily="18" charset="0"/>
              </a:rPr>
              <a:t>游码</a:t>
            </a:r>
            <a:r>
              <a:rPr lang="zh-CN" altLang="zh-CN" sz="2000" b="1">
                <a:solidFill>
                  <a:srgbClr val="0D0D0D"/>
                </a:solidFill>
                <a:latin typeface="Times New Roman" pitchFamily="18" charset="0"/>
              </a:rPr>
              <a:t>示数是</a:t>
            </a:r>
            <a:r>
              <a:rPr lang="en-US" altLang="zh-CN" sz="2000" b="1">
                <a:solidFill>
                  <a:srgbClr val="0D0D0D"/>
                </a:solidFill>
                <a:latin typeface="Times New Roman" pitchFamily="18" charset="0"/>
              </a:rPr>
              <a:t>0.6g</a:t>
            </a:r>
            <a:r>
              <a:rPr lang="zh-CN" altLang="zh-CN" sz="2000" b="1">
                <a:solidFill>
                  <a:srgbClr val="0D0D0D"/>
                </a:solidFill>
                <a:latin typeface="Times New Roman" pitchFamily="18" charset="0"/>
              </a:rPr>
              <a:t>，物体的质量是</a:t>
            </a:r>
            <a:r>
              <a:rPr lang="en-US" altLang="zh-CN" sz="2000" b="1">
                <a:solidFill>
                  <a:srgbClr val="0D0D0D"/>
                </a:solidFill>
                <a:latin typeface="Times New Roman" pitchFamily="18" charset="0"/>
              </a:rPr>
              <a:t>50g+20g+5g+0.6g</a:t>
            </a:r>
            <a:r>
              <a:rPr lang="zh-CN" altLang="zh-CN" sz="2000" b="1">
                <a:solidFill>
                  <a:srgbClr val="0D0D0D"/>
                </a:solidFill>
                <a:latin typeface="Times New Roman" pitchFamily="18" charset="0"/>
              </a:rPr>
              <a:t>＝</a:t>
            </a:r>
            <a:r>
              <a:rPr lang="en-US" altLang="zh-CN" sz="2000" b="1">
                <a:solidFill>
                  <a:srgbClr val="0D0D0D"/>
                </a:solidFill>
                <a:latin typeface="Times New Roman" pitchFamily="18" charset="0"/>
              </a:rPr>
              <a:t>75.6g</a:t>
            </a:r>
            <a:r>
              <a:rPr lang="zh-CN" altLang="zh-CN" sz="2000" b="1">
                <a:solidFill>
                  <a:srgbClr val="0D0D0D"/>
                </a:solidFill>
                <a:latin typeface="Times New Roman" pitchFamily="18" charset="0"/>
              </a:rPr>
              <a:t>。</a:t>
            </a:r>
            <a:endParaRPr lang="zh-CN" altLang="en-US" sz="2000" b="1">
              <a:solidFill>
                <a:srgbClr val="0D0D0D"/>
              </a:solidFill>
              <a:latin typeface="Times New Roman" panose="02020603050405020304" pitchFamily="18" charset="0"/>
            </a:endParaRPr>
          </a:p>
        </p:txBody>
      </p:sp>
      <p:sp>
        <p:nvSpPr>
          <p:cNvPr id="34831" name="文本框 8"/>
          <p:cNvSpPr/>
          <p:nvPr/>
        </p:nvSpPr>
        <p:spPr>
          <a:xfrm>
            <a:off x="7342188" y="1808163"/>
            <a:ext cx="582612" cy="3683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b="1">
                <a:solidFill>
                  <a:srgbClr val="FF0000"/>
                </a:solidFill>
                <a:latin typeface="Times New Roman" pitchFamily="18" charset="0"/>
              </a:rPr>
              <a:t>75.6</a:t>
            </a:r>
            <a:endParaRPr lang="en-US" altLang="en-US" b="1">
              <a:solidFill>
                <a:srgbClr val="FF00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827"/>
                                        </p:tgtEl>
                                        <p:attrNameLst>
                                          <p:attrName>style.visibility</p:attrName>
                                        </p:attrNameLst>
                                      </p:cBhvr>
                                      <p:to>
                                        <p:strVal val="visible"/>
                                      </p:to>
                                    </p:set>
                                    <p:anim calcmode="lin" valueType="num">
                                      <p:cBhvr additive="base">
                                        <p:cTn id="7" dur="500" fill="hold"/>
                                        <p:tgtEl>
                                          <p:spTgt spid="34827"/>
                                        </p:tgtEl>
                                        <p:attrNameLst>
                                          <p:attrName>ppt_x</p:attrName>
                                        </p:attrNameLst>
                                      </p:cBhvr>
                                      <p:tavLst>
                                        <p:tav tm="0">
                                          <p:val>
                                            <p:strVal val="#ppt_x"/>
                                          </p:val>
                                        </p:tav>
                                        <p:tav tm="100000">
                                          <p:val>
                                            <p:strVal val="#ppt_x"/>
                                          </p:val>
                                        </p:tav>
                                      </p:tavLst>
                                    </p:anim>
                                    <p:anim calcmode="lin" valueType="num">
                                      <p:cBhvr additive="base">
                                        <p:cTn id="8" dur="500" fill="hold"/>
                                        <p:tgtEl>
                                          <p:spTgt spid="3482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4828">
                                            <p:txEl>
                                              <p:pRg st="0" end="0"/>
                                            </p:txEl>
                                          </p:spTgt>
                                        </p:tgtEl>
                                        <p:attrNameLst>
                                          <p:attrName>style.visibility</p:attrName>
                                        </p:attrNameLst>
                                      </p:cBhvr>
                                      <p:to>
                                        <p:strVal val="visible"/>
                                      </p:to>
                                    </p:set>
                                    <p:anim calcmode="lin" valueType="num">
                                      <p:cBhvr additive="base">
                                        <p:cTn id="13" dur="500" fill="hold"/>
                                        <p:tgtEl>
                                          <p:spTgt spid="3482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82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4829">
                                            <p:txEl>
                                              <p:pRg st="0" end="0"/>
                                            </p:txEl>
                                          </p:spTgt>
                                        </p:tgtEl>
                                        <p:attrNameLst>
                                          <p:attrName>style.visibility</p:attrName>
                                        </p:attrNameLst>
                                      </p:cBhvr>
                                      <p:to>
                                        <p:strVal val="visible"/>
                                      </p:to>
                                    </p:set>
                                    <p:anim calcmode="lin" valueType="num">
                                      <p:cBhvr additive="base">
                                        <p:cTn id="19" dur="500" fill="hold"/>
                                        <p:tgtEl>
                                          <p:spTgt spid="3482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48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4830"/>
                                        </p:tgtEl>
                                        <p:attrNameLst>
                                          <p:attrName>style.visibility</p:attrName>
                                        </p:attrNameLst>
                                      </p:cBhvr>
                                      <p:to>
                                        <p:strVal val="visible"/>
                                      </p:to>
                                    </p:set>
                                    <p:anim calcmode="lin" valueType="num">
                                      <p:cBhvr additive="base">
                                        <p:cTn id="25" dur="500" fill="hold"/>
                                        <p:tgtEl>
                                          <p:spTgt spid="34830"/>
                                        </p:tgtEl>
                                        <p:attrNameLst>
                                          <p:attrName>ppt_x</p:attrName>
                                        </p:attrNameLst>
                                      </p:cBhvr>
                                      <p:tavLst>
                                        <p:tav tm="0">
                                          <p:val>
                                            <p:strVal val="#ppt_x"/>
                                          </p:val>
                                        </p:tav>
                                        <p:tav tm="100000">
                                          <p:val>
                                            <p:strVal val="#ppt_x"/>
                                          </p:val>
                                        </p:tav>
                                      </p:tavLst>
                                    </p:anim>
                                    <p:anim calcmode="lin" valueType="num">
                                      <p:cBhvr additive="base">
                                        <p:cTn id="26" dur="500" fill="hold"/>
                                        <p:tgtEl>
                                          <p:spTgt spid="3483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4831"/>
                                        </p:tgtEl>
                                        <p:attrNameLst>
                                          <p:attrName>style.visibility</p:attrName>
                                        </p:attrNameLst>
                                      </p:cBhvr>
                                      <p:to>
                                        <p:strVal val="visible"/>
                                      </p:to>
                                    </p:set>
                                    <p:anim calcmode="lin" valueType="num">
                                      <p:cBhvr additive="base">
                                        <p:cTn id="31" dur="500" fill="hold"/>
                                        <p:tgtEl>
                                          <p:spTgt spid="34831"/>
                                        </p:tgtEl>
                                        <p:attrNameLst>
                                          <p:attrName>ppt_x</p:attrName>
                                        </p:attrNameLst>
                                      </p:cBhvr>
                                      <p:tavLst>
                                        <p:tav tm="0">
                                          <p:val>
                                            <p:strVal val="#ppt_x"/>
                                          </p:val>
                                        </p:tav>
                                        <p:tav tm="100000">
                                          <p:val>
                                            <p:strVal val="#ppt_x"/>
                                          </p:val>
                                        </p:tav>
                                      </p:tavLst>
                                    </p:anim>
                                    <p:anim calcmode="lin" valueType="num">
                                      <p:cBhvr additive="base">
                                        <p:cTn id="32" dur="500" fill="hold"/>
                                        <p:tgtEl>
                                          <p:spTgt spid="348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7" grpId="0"/>
      <p:bldP spid="34830" grpId="0"/>
      <p:bldP spid="34831"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1" name="AutoShape 12"/>
          <p:cNvSpPr/>
          <p:nvPr/>
        </p:nvSpPr>
        <p:spPr>
          <a:xfrm>
            <a:off x="358775" y="190500"/>
            <a:ext cx="863600" cy="647700"/>
          </a:xfrm>
          <a:prstGeom prst="flowChartOffpageConnector">
            <a:avLst/>
          </a:prstGeom>
          <a:solidFill>
            <a:schemeClr val="accent1"/>
          </a:solidFill>
          <a:ln>
            <a:solidFill>
              <a:schemeClr val="tx1"/>
            </a:solidFill>
            <a:miter lim="800000"/>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solidFill>
                  <a:srgbClr val="FF0000"/>
                </a:solidFill>
                <a:latin typeface="Tahoma" pitchFamily="34" charset="0"/>
              </a:rPr>
              <a:t>使用</a:t>
            </a:r>
            <a:endParaRPr lang="zh-CN" altLang="en-US" sz="2400" b="1">
              <a:solidFill>
                <a:srgbClr val="FF0000"/>
              </a:solidFill>
              <a:latin typeface="Tahoma" pitchFamily="34" charset="0"/>
            </a:endParaRPr>
          </a:p>
        </p:txBody>
      </p:sp>
      <p:sp>
        <p:nvSpPr>
          <p:cNvPr id="35842" name="Text Box 7"/>
          <p:cNvSpPr txBox="1"/>
          <p:nvPr/>
        </p:nvSpPr>
        <p:spPr>
          <a:xfrm>
            <a:off x="1303338" y="190500"/>
            <a:ext cx="3716338" cy="584200"/>
          </a:xfrm>
          <a:prstGeom prst="rect">
            <a:avLst/>
          </a:prstGeom>
          <a:noFill/>
          <a:ln w="9525">
            <a:noFill/>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zh-CN" altLang="en-US" sz="3200" b="1">
                <a:effectLst>
                  <a:outerShdw blurRad="38100" dist="38100" dir="2700000" algn="tl">
                    <a:srgbClr val="FFFFFF"/>
                  </a:outerShdw>
                </a:effectLst>
                <a:latin typeface="Tahoma" pitchFamily="34" charset="0"/>
              </a:rPr>
              <a:t>量筒和量杯使用</a:t>
            </a:r>
            <a:endParaRPr lang="zh-CN" altLang="en-US" sz="3200" b="1">
              <a:effectLst>
                <a:outerShdw blurRad="38100" dist="38100" dir="2700000" algn="tl">
                  <a:srgbClr val="FFFFFF"/>
                </a:outerShdw>
              </a:effectLst>
              <a:latin typeface="Tahoma" pitchFamily="34" charset="0"/>
            </a:endParaRPr>
          </a:p>
        </p:txBody>
      </p:sp>
      <p:sp>
        <p:nvSpPr>
          <p:cNvPr id="35843" name="Text Box 5"/>
          <p:cNvSpPr/>
          <p:nvPr/>
        </p:nvSpPr>
        <p:spPr>
          <a:xfrm>
            <a:off x="573088" y="911225"/>
            <a:ext cx="7866062" cy="12112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30000"/>
              </a:lnSpc>
              <a:spcBef>
                <a:spcPts val="50"/>
              </a:spcBef>
            </a:pPr>
            <a:r>
              <a:rPr lang="zh-CN" altLang="en-US" sz="2800">
                <a:latin typeface="Tahoma" pitchFamily="34" charset="0"/>
              </a:rPr>
              <a:t>质量可以用</a:t>
            </a:r>
            <a:r>
              <a:rPr lang="zh-CN" altLang="en-US" sz="2800" b="1">
                <a:solidFill>
                  <a:srgbClr val="FF3300"/>
                </a:solidFill>
                <a:latin typeface="Tahoma" pitchFamily="34" charset="0"/>
              </a:rPr>
              <a:t>托盘天平</a:t>
            </a:r>
            <a:r>
              <a:rPr lang="zh-CN" altLang="en-US" sz="2800">
                <a:latin typeface="Tahoma" pitchFamily="34" charset="0"/>
              </a:rPr>
              <a:t>测出．液体的体积可以用</a:t>
            </a:r>
            <a:r>
              <a:rPr lang="zh-CN" altLang="en-US" sz="2800" b="1">
                <a:solidFill>
                  <a:srgbClr val="FF3300"/>
                </a:solidFill>
                <a:latin typeface="Tahoma" pitchFamily="34" charset="0"/>
              </a:rPr>
              <a:t>量筒或量杯</a:t>
            </a:r>
            <a:r>
              <a:rPr lang="zh-CN" altLang="en-US" sz="2800">
                <a:latin typeface="Tahoma" pitchFamily="34" charset="0"/>
              </a:rPr>
              <a:t>来测量．</a:t>
            </a:r>
            <a:endParaRPr lang="zh-CN" altLang="en-US" sz="2800">
              <a:latin typeface="Tahoma" pitchFamily="34" charset="0"/>
            </a:endParaRPr>
          </a:p>
        </p:txBody>
      </p:sp>
      <p:pic>
        <p:nvPicPr>
          <p:cNvPr id="35844" name="Picture 2" descr="29"/>
          <p:cNvPicPr>
            <a:picLocks noChangeAspect="1"/>
          </p:cNvPicPr>
          <p:nvPr/>
        </p:nvPicPr>
        <p:blipFill>
          <a:blip r:embed="rId2"/>
          <a:stretch>
            <a:fillRect/>
          </a:stretch>
        </p:blipFill>
        <p:spPr>
          <a:xfrm>
            <a:off x="3287713" y="1695450"/>
            <a:ext cx="2887662" cy="2163763"/>
          </a:xfrm>
          <a:prstGeom prst="rect">
            <a:avLst/>
          </a:prstGeom>
          <a:noFill/>
          <a:ln>
            <a:noFill/>
            <a:miter lim="800000"/>
          </a:ln>
        </p:spPr>
      </p:pic>
      <p:pic>
        <p:nvPicPr>
          <p:cNvPr id="35845" name="Picture 7" descr="30"/>
          <p:cNvPicPr>
            <a:picLocks noChangeAspect="1"/>
          </p:cNvPicPr>
          <p:nvPr/>
        </p:nvPicPr>
        <p:blipFill>
          <a:blip r:embed="rId3"/>
          <a:stretch>
            <a:fillRect/>
          </a:stretch>
        </p:blipFill>
        <p:spPr>
          <a:xfrm>
            <a:off x="6335713" y="1628775"/>
            <a:ext cx="2178050" cy="2476500"/>
          </a:xfrm>
          <a:prstGeom prst="rect">
            <a:avLst/>
          </a:prstGeom>
          <a:noFill/>
          <a:ln>
            <a:noFill/>
            <a:miter lim="800000"/>
          </a:ln>
        </p:spPr>
      </p:pic>
      <p:sp>
        <p:nvSpPr>
          <p:cNvPr id="35846" name="矩形 103431"/>
          <p:cNvSpPr/>
          <p:nvPr/>
        </p:nvSpPr>
        <p:spPr>
          <a:xfrm>
            <a:off x="57150" y="4457700"/>
            <a:ext cx="9029700" cy="161766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40000"/>
              </a:lnSpc>
            </a:pPr>
            <a:r>
              <a:rPr lang="en-US" altLang="zh-CN" sz="2400" b="1">
                <a:solidFill>
                  <a:srgbClr val="000000"/>
                </a:solidFill>
                <a:latin typeface="Times New Roman" pitchFamily="18" charset="0"/>
              </a:rPr>
              <a:t>(1)</a:t>
            </a:r>
            <a:r>
              <a:rPr lang="zh-CN" altLang="en-US" sz="2400" b="1">
                <a:solidFill>
                  <a:srgbClr val="111111"/>
                </a:solidFill>
                <a:latin typeface="Times New Roman" pitchFamily="18" charset="0"/>
              </a:rPr>
              <a:t>使用前要观察它的</a:t>
            </a:r>
            <a:r>
              <a:rPr lang="zh-CN" altLang="en-US" sz="2400" b="1">
                <a:solidFill>
                  <a:srgbClr val="FF0000"/>
                </a:solidFill>
                <a:latin typeface="Times New Roman" pitchFamily="18" charset="0"/>
              </a:rPr>
              <a:t>分度值和量程；</a:t>
            </a:r>
            <a:endParaRPr lang="zh-CN" altLang="en-US" sz="2400" b="1">
              <a:solidFill>
                <a:srgbClr val="111111"/>
              </a:solidFill>
              <a:latin typeface="Times New Roman" pitchFamily="18" charset="0"/>
            </a:endParaRPr>
          </a:p>
          <a:p>
            <a:pPr lvl="0">
              <a:lnSpc>
                <a:spcPct val="140000"/>
              </a:lnSpc>
            </a:pPr>
            <a:r>
              <a:rPr lang="en-US" altLang="zh-CN" sz="2400" b="1">
                <a:solidFill>
                  <a:srgbClr val="000000"/>
                </a:solidFill>
                <a:latin typeface="Times New Roman" pitchFamily="18" charset="0"/>
              </a:rPr>
              <a:t>(2)</a:t>
            </a:r>
            <a:r>
              <a:rPr lang="zh-CN" altLang="en-US" sz="2400" b="1">
                <a:solidFill>
                  <a:srgbClr val="111111"/>
                </a:solidFill>
                <a:latin typeface="Times New Roman" pitchFamily="18" charset="0"/>
              </a:rPr>
              <a:t>使用时一定要放在</a:t>
            </a:r>
            <a:r>
              <a:rPr lang="zh-CN" altLang="en-US" sz="2400" b="1">
                <a:solidFill>
                  <a:srgbClr val="FF0000"/>
                </a:solidFill>
                <a:latin typeface="Times New Roman" pitchFamily="18" charset="0"/>
              </a:rPr>
              <a:t>水平桌面上</a:t>
            </a:r>
            <a:r>
              <a:rPr lang="zh-CN" altLang="en-US" sz="2400" b="1">
                <a:solidFill>
                  <a:srgbClr val="111111"/>
                </a:solidFill>
                <a:latin typeface="Times New Roman" pitchFamily="18" charset="0"/>
              </a:rPr>
              <a:t>，不能倾斜使用；</a:t>
            </a:r>
            <a:endParaRPr lang="zh-CN" altLang="en-US" sz="2400" b="1">
              <a:solidFill>
                <a:srgbClr val="111111"/>
              </a:solidFill>
              <a:latin typeface="Times New Roman" pitchFamily="18" charset="0"/>
            </a:endParaRPr>
          </a:p>
          <a:p>
            <a:pPr lvl="0">
              <a:lnSpc>
                <a:spcPct val="140000"/>
              </a:lnSpc>
            </a:pPr>
            <a:r>
              <a:rPr lang="en-US" altLang="zh-CN" sz="2400" b="1">
                <a:solidFill>
                  <a:srgbClr val="000000"/>
                </a:solidFill>
                <a:latin typeface="Times New Roman" pitchFamily="18" charset="0"/>
              </a:rPr>
              <a:t>(3)</a:t>
            </a:r>
            <a:r>
              <a:rPr lang="zh-CN" altLang="en-US" sz="2400" b="1">
                <a:solidFill>
                  <a:srgbClr val="000000"/>
                </a:solidFill>
                <a:latin typeface="Times New Roman" pitchFamily="18" charset="0"/>
              </a:rPr>
              <a:t>如果量筒里的液面是凹形的，视线应与液体</a:t>
            </a:r>
            <a:r>
              <a:rPr lang="zh-CN" altLang="en-US" sz="2400" b="1">
                <a:solidFill>
                  <a:srgbClr val="FF0000"/>
                </a:solidFill>
                <a:latin typeface="Times New Roman" pitchFamily="18" charset="0"/>
              </a:rPr>
              <a:t>凹液面最低处相平。</a:t>
            </a:r>
            <a:endParaRPr lang="zh-CN" altLang="en-US" sz="2400" b="1">
              <a:solidFill>
                <a:srgbClr val="FF00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Effect transition="in" filter="randombar(horizontal)">
                                      <p:cBhvr>
                                        <p:cTn id="7" dur="500" fill="hold"/>
                                        <p:tgtEl>
                                          <p:spTgt spid="358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5" name="Text Box 2"/>
          <p:cNvSpPr>
            <a:spLocks noGrp="1"/>
          </p:cNvSpPr>
          <p:nvPr>
            <p:ph type="body" idx="4294967295"/>
          </p:nvPr>
        </p:nvSpPr>
        <p:spPr>
          <a:xfrm>
            <a:off x="573088" y="1695450"/>
            <a:ext cx="7772400" cy="4191000"/>
          </a:xfrm>
          <a:prstGeom prst="rect">
            <a:avLst/>
          </a:prstGeom>
          <a:noFill/>
          <a:ln>
            <a:noFill/>
            <a:miter lim="800000"/>
          </a:ln>
        </p:spPr>
        <p:txBody>
          <a:bodyPr wrap="square" anchor="t" anchorCtr="0"/>
          <a:lstStyle>
            <a:lvl1pPr marL="342900" lvl="0" indent="-342900" algn="l" defTabSz="914400" rtl="0" eaLnBrk="1" fontAlgn="base" latinLnBrk="0" hangingPunct="1">
              <a:lnSpc>
                <a:spcPct val="100000"/>
              </a:lnSpc>
              <a:spcBef>
                <a:spcPct val="20000"/>
              </a:spcBef>
              <a:spcAft>
                <a:spcPct val="0"/>
              </a:spcAft>
              <a:buClrTx/>
              <a:buSzTx/>
              <a:buFontTx/>
              <a:buChar char="•"/>
              <a:defRPr lang="zh-CN" altLang="en-US"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Tx/>
              <a:buSzTx/>
              <a:buFontTx/>
              <a:buChar char="–"/>
              <a:defRPr lang="zh-CN" altLang="en-US"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Tx/>
              <a:buSzTx/>
              <a:buFontTx/>
              <a:buChar char="•"/>
              <a:defRPr lang="zh-CN" altLang="en-US"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lnSpc>
                <a:spcPct val="130000"/>
              </a:lnSpc>
              <a:spcBef>
                <a:spcPts val="25"/>
              </a:spcBef>
              <a:buFont typeface="Symbol" pitchFamily="2" charset="2"/>
              <a:buNone/>
            </a:pPr>
            <a:r>
              <a:rPr lang="en-US" altLang="zh-CN" sz="3600">
                <a:latin typeface="Times New Roman" pitchFamily="18" charset="0"/>
              </a:rPr>
              <a:t>  </a:t>
            </a:r>
            <a:r>
              <a:rPr lang="zh-CN" altLang="en-US" sz="3600">
                <a:latin typeface="Times New Roman" pitchFamily="18" charset="0"/>
              </a:rPr>
              <a:t>体积的单位：</a:t>
            </a:r>
            <a:endParaRPr lang="zh-CN" altLang="en-US" sz="3600">
              <a:latin typeface="Times New Roman" pitchFamily="18" charset="0"/>
            </a:endParaRPr>
          </a:p>
          <a:p>
            <a:pPr lvl="0">
              <a:lnSpc>
                <a:spcPct val="130000"/>
              </a:lnSpc>
              <a:spcBef>
                <a:spcPts val="25"/>
              </a:spcBef>
              <a:buFont typeface="Symbol" pitchFamily="2" charset="2"/>
              <a:buNone/>
            </a:pPr>
            <a:r>
              <a:rPr lang="en-US" altLang="zh-CN" sz="3600">
                <a:latin typeface="Times New Roman" pitchFamily="18" charset="0"/>
              </a:rPr>
              <a:t>  </a:t>
            </a:r>
            <a:r>
              <a:rPr lang="zh-CN" altLang="en-US" sz="3600">
                <a:latin typeface="Times New Roman" pitchFamily="18" charset="0"/>
              </a:rPr>
              <a:t>（</a:t>
            </a:r>
            <a:r>
              <a:rPr lang="en-US" altLang="zh-CN" sz="3600">
                <a:latin typeface="Times New Roman" pitchFamily="18" charset="0"/>
              </a:rPr>
              <a:t>1</a:t>
            </a:r>
            <a:r>
              <a:rPr lang="zh-CN" altLang="en-US" sz="3600">
                <a:latin typeface="Times New Roman" pitchFamily="18" charset="0"/>
              </a:rPr>
              <a:t>）</a:t>
            </a:r>
            <a:r>
              <a:rPr lang="en-US" altLang="zh-CN" sz="3600">
                <a:latin typeface="Times New Roman" pitchFamily="18" charset="0"/>
              </a:rPr>
              <a:t>L     mL</a:t>
            </a:r>
            <a:endParaRPr lang="en-US" altLang="zh-CN" sz="3600">
              <a:latin typeface="Times New Roman" pitchFamily="18" charset="0"/>
            </a:endParaRPr>
          </a:p>
          <a:p>
            <a:pPr lvl="0">
              <a:lnSpc>
                <a:spcPct val="130000"/>
              </a:lnSpc>
              <a:spcBef>
                <a:spcPts val="25"/>
              </a:spcBef>
              <a:buFont typeface="Symbol" pitchFamily="2" charset="2"/>
              <a:buNone/>
            </a:pPr>
            <a:r>
              <a:rPr lang="zh-CN" altLang="en-US" sz="3600">
                <a:latin typeface="Times New Roman" pitchFamily="18" charset="0"/>
              </a:rPr>
              <a:t>  （</a:t>
            </a:r>
            <a:r>
              <a:rPr lang="en-US" altLang="zh-CN" sz="3600">
                <a:latin typeface="Times New Roman" pitchFamily="18" charset="0"/>
              </a:rPr>
              <a:t>2</a:t>
            </a:r>
            <a:r>
              <a:rPr lang="zh-CN" altLang="en-US" sz="3600">
                <a:latin typeface="Times New Roman" pitchFamily="18" charset="0"/>
              </a:rPr>
              <a:t>）</a:t>
            </a:r>
            <a:r>
              <a:rPr lang="en-US" altLang="zh-CN" sz="3600">
                <a:latin typeface="Times New Roman" pitchFamily="18" charset="0"/>
              </a:rPr>
              <a:t>m</a:t>
            </a:r>
            <a:r>
              <a:rPr lang="en-US" altLang="zh-CN" sz="3600" baseline="30000">
                <a:latin typeface="Times New Roman" pitchFamily="18" charset="0"/>
              </a:rPr>
              <a:t>3 </a:t>
            </a:r>
            <a:r>
              <a:rPr lang="en-US" altLang="zh-CN" sz="3600">
                <a:latin typeface="Times New Roman" pitchFamily="18" charset="0"/>
              </a:rPr>
              <a:t>   dm</a:t>
            </a:r>
            <a:r>
              <a:rPr lang="en-US" altLang="zh-CN" sz="3600" baseline="30000">
                <a:latin typeface="Times New Roman" pitchFamily="18" charset="0"/>
              </a:rPr>
              <a:t>3</a:t>
            </a:r>
            <a:r>
              <a:rPr lang="en-US" altLang="zh-CN" sz="3600">
                <a:latin typeface="Times New Roman" pitchFamily="18" charset="0"/>
              </a:rPr>
              <a:t>   cm</a:t>
            </a:r>
            <a:r>
              <a:rPr lang="en-US" altLang="zh-CN" sz="3600" baseline="30000">
                <a:latin typeface="Times New Roman" pitchFamily="18" charset="0"/>
              </a:rPr>
              <a:t>3 </a:t>
            </a:r>
            <a:r>
              <a:rPr lang="en-US" altLang="zh-CN" sz="3600">
                <a:latin typeface="Times New Roman" pitchFamily="18" charset="0"/>
              </a:rPr>
              <a:t>  </a:t>
            </a:r>
            <a:endParaRPr lang="en-US" altLang="zh-CN" sz="3600">
              <a:latin typeface="Times New Roman" pitchFamily="18" charset="0"/>
            </a:endParaRPr>
          </a:p>
          <a:p>
            <a:pPr lvl="0">
              <a:lnSpc>
                <a:spcPct val="130000"/>
              </a:lnSpc>
              <a:spcBef>
                <a:spcPts val="25"/>
              </a:spcBef>
              <a:buFont typeface="Symbol" pitchFamily="2" charset="2"/>
              <a:buNone/>
            </a:pPr>
            <a:r>
              <a:rPr lang="zh-CN" altLang="en-US" sz="3600">
                <a:latin typeface="Times New Roman" pitchFamily="18" charset="0"/>
              </a:rPr>
              <a:t>  换算关系：1</a:t>
            </a:r>
            <a:r>
              <a:rPr lang="en-US" altLang="zh-CN" sz="3600">
                <a:latin typeface="Times New Roman" pitchFamily="18" charset="0"/>
              </a:rPr>
              <a:t>L=1000mL        </a:t>
            </a:r>
            <a:endParaRPr lang="en-US" altLang="zh-CN" sz="3600">
              <a:latin typeface="Times New Roman" pitchFamily="18" charset="0"/>
            </a:endParaRPr>
          </a:p>
          <a:p>
            <a:pPr lvl="0">
              <a:lnSpc>
                <a:spcPct val="130000"/>
              </a:lnSpc>
              <a:spcBef>
                <a:spcPts val="25"/>
              </a:spcBef>
              <a:buFont typeface="Symbol" pitchFamily="2" charset="2"/>
              <a:buNone/>
            </a:pPr>
            <a:r>
              <a:rPr lang="en-US" altLang="zh-CN" sz="3600">
                <a:latin typeface="Times New Roman" pitchFamily="18" charset="0"/>
              </a:rPr>
              <a:t>     1L=1 dm</a:t>
            </a:r>
            <a:r>
              <a:rPr lang="en-US" altLang="zh-CN" sz="3600" baseline="30000">
                <a:latin typeface="Times New Roman" pitchFamily="18" charset="0"/>
              </a:rPr>
              <a:t>3 </a:t>
            </a:r>
            <a:r>
              <a:rPr lang="en-US" altLang="zh-CN" sz="3600">
                <a:latin typeface="Times New Roman" pitchFamily="18" charset="0"/>
              </a:rPr>
              <a:t>         1mL=1 cm</a:t>
            </a:r>
            <a:r>
              <a:rPr lang="en-US" altLang="zh-CN" sz="3600" baseline="30000">
                <a:latin typeface="Times New Roman" pitchFamily="18" charset="0"/>
              </a:rPr>
              <a:t>3 </a:t>
            </a:r>
            <a:r>
              <a:rPr lang="en-US" altLang="zh-CN" sz="3600">
                <a:latin typeface="Times New Roman" pitchFamily="18" charset="0"/>
              </a:rPr>
              <a:t> </a:t>
            </a:r>
            <a:endParaRPr lang="en-US" altLang="zh-CN" sz="3600">
              <a:latin typeface="Times New Roman" pitchFamily="18" charset="0"/>
            </a:endParaRPr>
          </a:p>
          <a:p>
            <a:pPr lvl="0">
              <a:lnSpc>
                <a:spcPct val="130000"/>
              </a:lnSpc>
              <a:spcBef>
                <a:spcPts val="25"/>
              </a:spcBef>
              <a:buFont typeface="Symbol" pitchFamily="2" charset="2"/>
              <a:buNone/>
            </a:pPr>
            <a:r>
              <a:rPr lang="en-US" altLang="zh-CN" sz="3600">
                <a:latin typeface="Times New Roman" pitchFamily="18" charset="0"/>
              </a:rPr>
              <a:t>     1 m</a:t>
            </a:r>
            <a:r>
              <a:rPr lang="en-US" altLang="zh-CN" sz="3600" baseline="30000">
                <a:latin typeface="Times New Roman" pitchFamily="18" charset="0"/>
              </a:rPr>
              <a:t>3</a:t>
            </a:r>
            <a:r>
              <a:rPr lang="en-US" altLang="zh-CN" sz="3600">
                <a:latin typeface="Times New Roman" pitchFamily="18" charset="0"/>
              </a:rPr>
              <a:t> = 10</a:t>
            </a:r>
            <a:r>
              <a:rPr lang="en-US" altLang="zh-CN" sz="3600" baseline="30000">
                <a:latin typeface="Times New Roman" pitchFamily="18" charset="0"/>
              </a:rPr>
              <a:t>3</a:t>
            </a:r>
            <a:r>
              <a:rPr lang="en-US" altLang="zh-CN" sz="3600">
                <a:latin typeface="Times New Roman" pitchFamily="18" charset="0"/>
              </a:rPr>
              <a:t>dm</a:t>
            </a:r>
            <a:r>
              <a:rPr lang="en-US" altLang="zh-CN" sz="3600" baseline="30000">
                <a:latin typeface="Times New Roman" pitchFamily="18" charset="0"/>
              </a:rPr>
              <a:t>3 </a:t>
            </a:r>
            <a:r>
              <a:rPr lang="en-US" altLang="zh-CN" sz="3600">
                <a:latin typeface="Times New Roman" pitchFamily="18" charset="0"/>
              </a:rPr>
              <a:t> =  10</a:t>
            </a:r>
            <a:r>
              <a:rPr lang="en-US" altLang="zh-CN" sz="3600" baseline="30000">
                <a:latin typeface="Times New Roman" pitchFamily="18" charset="0"/>
              </a:rPr>
              <a:t>6</a:t>
            </a:r>
            <a:r>
              <a:rPr lang="en-US" altLang="zh-CN" sz="3600">
                <a:latin typeface="Times New Roman" pitchFamily="18" charset="0"/>
              </a:rPr>
              <a:t>cm</a:t>
            </a:r>
            <a:r>
              <a:rPr lang="en-US" altLang="zh-CN" sz="3600" baseline="30000">
                <a:latin typeface="Times New Roman" pitchFamily="18" charset="0"/>
              </a:rPr>
              <a:t>3</a:t>
            </a:r>
            <a:r>
              <a:rPr lang="en-US" altLang="zh-CN" sz="3600">
                <a:latin typeface="Times New Roman" pitchFamily="18" charset="0"/>
              </a:rPr>
              <a:t> = 10</a:t>
            </a:r>
            <a:r>
              <a:rPr lang="en-US" altLang="zh-CN" sz="3600" baseline="30000">
                <a:latin typeface="Times New Roman" pitchFamily="18" charset="0"/>
              </a:rPr>
              <a:t>9</a:t>
            </a:r>
            <a:r>
              <a:rPr lang="en-US" altLang="zh-CN" sz="3600">
                <a:latin typeface="Times New Roman" pitchFamily="18" charset="0"/>
              </a:rPr>
              <a:t>mm</a:t>
            </a:r>
            <a:r>
              <a:rPr lang="en-US" altLang="zh-CN" sz="3600" baseline="30000">
                <a:latin typeface="Times New Roman" pitchFamily="18" charset="0"/>
              </a:rPr>
              <a:t>3</a:t>
            </a:r>
            <a:endParaRPr lang="en-US" altLang="zh-CN" sz="3600" baseline="30000">
              <a:latin typeface="Times New Roman" panose="02020603050405020304" pitchFamily="18" charset="0"/>
            </a:endParaRPr>
          </a:p>
        </p:txBody>
      </p:sp>
      <p:sp>
        <p:nvSpPr>
          <p:cNvPr id="36866" name="Rectangle 2"/>
          <p:cNvSpPr/>
          <p:nvPr/>
        </p:nvSpPr>
        <p:spPr>
          <a:xfrm>
            <a:off x="573088" y="844550"/>
            <a:ext cx="7391400" cy="6413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000099"/>
                </a:solidFill>
                <a:latin typeface="Tahoma" pitchFamily="34" charset="0"/>
                <a:ea typeface="黑体" pitchFamily="2" charset="-122"/>
              </a:rPr>
              <a:t>量筒或量杯是用来测量体积的工具</a:t>
            </a:r>
            <a:endParaRPr lang="zh-CN" altLang="en-US" sz="3600" b="1">
              <a:solidFill>
                <a:srgbClr val="000099"/>
              </a:solidFill>
              <a:latin typeface="Tahoma" pitchFamily="34" charset="0"/>
              <a:ea typeface="黑体" panose="02010609060101010101" pitchFamily="2" charset="-122"/>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7889" name="Picture 2" descr="ltds"/>
          <p:cNvPicPr>
            <a:picLocks noChangeAspect="1"/>
          </p:cNvPicPr>
          <p:nvPr/>
        </p:nvPicPr>
        <p:blipFill>
          <a:blip r:embed="rId2"/>
          <a:stretch>
            <a:fillRect/>
          </a:stretch>
        </p:blipFill>
        <p:spPr>
          <a:xfrm>
            <a:off x="1071563" y="819150"/>
            <a:ext cx="3690937" cy="5705475"/>
          </a:xfrm>
          <a:prstGeom prst="rect">
            <a:avLst/>
          </a:prstGeom>
          <a:noFill/>
          <a:ln>
            <a:noFill/>
            <a:miter lim="800000"/>
          </a:ln>
        </p:spPr>
      </p:pic>
      <p:sp>
        <p:nvSpPr>
          <p:cNvPr id="37890" name="Text Box 3"/>
          <p:cNvSpPr/>
          <p:nvPr/>
        </p:nvSpPr>
        <p:spPr>
          <a:xfrm>
            <a:off x="5715000" y="895350"/>
            <a:ext cx="2743200" cy="532765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spcBef>
                <a:spcPts val="50"/>
              </a:spcBef>
            </a:pPr>
            <a:r>
              <a:rPr lang="zh-CN" altLang="en-US" sz="3600" b="1">
                <a:solidFill>
                  <a:srgbClr val="000099"/>
                </a:solidFill>
                <a:latin typeface="黑体" pitchFamily="2" charset="-122"/>
                <a:ea typeface="黑体" pitchFamily="2" charset="-122"/>
              </a:rPr>
              <a:t>量程：</a:t>
            </a:r>
            <a:r>
              <a:rPr lang="en-US" altLang="zh-CN" sz="3600" b="1">
                <a:solidFill>
                  <a:srgbClr val="000099"/>
                </a:solidFill>
                <a:latin typeface="黑体" pitchFamily="2" charset="-122"/>
                <a:ea typeface="黑体" pitchFamily="2" charset="-122"/>
              </a:rPr>
              <a:t>__________</a:t>
            </a:r>
            <a:endParaRPr lang="zh-CN" altLang="en-US" sz="1000" b="1">
              <a:solidFill>
                <a:srgbClr val="000099"/>
              </a:solidFill>
              <a:latin typeface="黑体" pitchFamily="2" charset="-122"/>
              <a:ea typeface="黑体" pitchFamily="2" charset="-122"/>
            </a:endParaRPr>
          </a:p>
          <a:p>
            <a:pPr lvl="0">
              <a:lnSpc>
                <a:spcPct val="150000"/>
              </a:lnSpc>
              <a:spcBef>
                <a:spcPts val="50"/>
              </a:spcBef>
            </a:pPr>
            <a:r>
              <a:rPr lang="zh-CN" altLang="en-US" sz="3600" b="1">
                <a:solidFill>
                  <a:srgbClr val="000099"/>
                </a:solidFill>
                <a:latin typeface="黑体" pitchFamily="2" charset="-122"/>
                <a:ea typeface="黑体" pitchFamily="2" charset="-122"/>
              </a:rPr>
              <a:t>分度值</a:t>
            </a:r>
            <a:r>
              <a:rPr lang="en-US" altLang="zh-CN" sz="3600" b="1">
                <a:solidFill>
                  <a:srgbClr val="000099"/>
                </a:solidFill>
                <a:latin typeface="黑体" pitchFamily="2" charset="-122"/>
                <a:ea typeface="黑体" pitchFamily="2" charset="-122"/>
              </a:rPr>
              <a:t>__________</a:t>
            </a:r>
            <a:endParaRPr lang="en-US" altLang="zh-CN" sz="3600" b="1">
              <a:solidFill>
                <a:srgbClr val="000099"/>
              </a:solidFill>
              <a:latin typeface="黑体" pitchFamily="2" charset="-122"/>
              <a:ea typeface="黑体" pitchFamily="2" charset="-122"/>
            </a:endParaRPr>
          </a:p>
          <a:p>
            <a:pPr lvl="0">
              <a:lnSpc>
                <a:spcPct val="150000"/>
              </a:lnSpc>
              <a:spcBef>
                <a:spcPts val="50"/>
              </a:spcBef>
            </a:pPr>
            <a:endParaRPr lang="zh-CN" altLang="en-US" sz="1000" b="1">
              <a:solidFill>
                <a:srgbClr val="000099"/>
              </a:solidFill>
              <a:latin typeface="黑体" pitchFamily="2" charset="-122"/>
              <a:ea typeface="黑体" pitchFamily="2" charset="-122"/>
            </a:endParaRPr>
          </a:p>
          <a:p>
            <a:pPr lvl="0">
              <a:lnSpc>
                <a:spcPct val="150000"/>
              </a:lnSpc>
              <a:spcBef>
                <a:spcPts val="50"/>
              </a:spcBef>
            </a:pPr>
            <a:r>
              <a:rPr lang="zh-CN" altLang="en-US" sz="3600" b="1">
                <a:solidFill>
                  <a:srgbClr val="000099"/>
                </a:solidFill>
                <a:latin typeface="黑体" pitchFamily="2" charset="-122"/>
                <a:ea typeface="黑体" pitchFamily="2" charset="-122"/>
              </a:rPr>
              <a:t>读数为：</a:t>
            </a:r>
            <a:r>
              <a:rPr lang="en-US" altLang="zh-CN" sz="3600" b="1">
                <a:solidFill>
                  <a:srgbClr val="000099"/>
                </a:solidFill>
                <a:latin typeface="黑体" pitchFamily="2" charset="-122"/>
                <a:ea typeface="黑体" pitchFamily="2" charset="-122"/>
              </a:rPr>
              <a:t>__________</a:t>
            </a:r>
            <a:endParaRPr lang="en-US" altLang="zh-CN" sz="3600" b="1">
              <a:solidFill>
                <a:srgbClr val="000099"/>
              </a:solidFill>
              <a:latin typeface="黑体" pitchFamily="2" charset="-122"/>
              <a:ea typeface="黑体" panose="02010609060101010101" pitchFamily="2" charset="-122"/>
            </a:endParaRPr>
          </a:p>
        </p:txBody>
      </p:sp>
      <p:sp>
        <p:nvSpPr>
          <p:cNvPr id="37891" name="Rectangle 4"/>
          <p:cNvSpPr/>
          <p:nvPr/>
        </p:nvSpPr>
        <p:spPr>
          <a:xfrm>
            <a:off x="5943600" y="1903413"/>
            <a:ext cx="2301875" cy="58420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solidFill>
                  <a:srgbClr val="FF0000"/>
                </a:solidFill>
                <a:latin typeface="Tahoma" pitchFamily="34" charset="0"/>
              </a:rPr>
              <a:t>0-100mL</a:t>
            </a:r>
            <a:endParaRPr lang="en-US" altLang="zh-CN" sz="3200" b="1">
              <a:solidFill>
                <a:srgbClr val="FF0000"/>
              </a:solidFill>
              <a:latin typeface="Tahoma" pitchFamily="34" charset="0"/>
            </a:endParaRPr>
          </a:p>
        </p:txBody>
      </p:sp>
      <p:sp>
        <p:nvSpPr>
          <p:cNvPr id="37892" name="Rectangle 5"/>
          <p:cNvSpPr/>
          <p:nvPr/>
        </p:nvSpPr>
        <p:spPr>
          <a:xfrm>
            <a:off x="5943600" y="3532188"/>
            <a:ext cx="1828800" cy="5842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solidFill>
                  <a:srgbClr val="FF0000"/>
                </a:solidFill>
                <a:latin typeface="Tahoma" pitchFamily="34" charset="0"/>
              </a:rPr>
              <a:t>1mL</a:t>
            </a:r>
            <a:endParaRPr lang="en-US" altLang="zh-CN" sz="3200" b="1">
              <a:solidFill>
                <a:srgbClr val="FF0000"/>
              </a:solidFill>
              <a:latin typeface="Tahoma" pitchFamily="34" charset="0"/>
            </a:endParaRPr>
          </a:p>
        </p:txBody>
      </p:sp>
      <p:sp>
        <p:nvSpPr>
          <p:cNvPr id="37893" name="Rectangle 6"/>
          <p:cNvSpPr/>
          <p:nvPr/>
        </p:nvSpPr>
        <p:spPr>
          <a:xfrm>
            <a:off x="6019800" y="5403850"/>
            <a:ext cx="1828800" cy="5826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solidFill>
                  <a:srgbClr val="FF0000"/>
                </a:solidFill>
                <a:latin typeface="Tahoma" pitchFamily="34" charset="0"/>
              </a:rPr>
              <a:t>73mL</a:t>
            </a:r>
            <a:endParaRPr lang="en-US" altLang="zh-CN" sz="3200" b="1">
              <a:solidFill>
                <a:srgbClr val="FF0000"/>
              </a:solidFill>
              <a:latin typeface="Tahoma"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linds(horizontal)">
                                      <p:cBhvr>
                                        <p:cTn id="7" dur="500" fill="hold"/>
                                        <p:tgtEl>
                                          <p:spTgt spid="3789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7891"/>
                                        </p:tgtEl>
                                        <p:attrNameLst>
                                          <p:attrName>style.visibility</p:attrName>
                                        </p:attrNameLst>
                                      </p:cBhvr>
                                      <p:to>
                                        <p:strVal val="visible"/>
                                      </p:to>
                                    </p:set>
                                    <p:anim calcmode="lin" valueType="num">
                                      <p:cBhvr>
                                        <p:cTn id="12" dur="500" fill="hold"/>
                                        <p:tgtEl>
                                          <p:spTgt spid="37891"/>
                                        </p:tgtEl>
                                        <p:attrNameLst>
                                          <p:attrName>ppt_x</p:attrName>
                                        </p:attrNameLst>
                                      </p:cBhvr>
                                      <p:tavLst>
                                        <p:tav tm="0">
                                          <p:val>
                                            <p:strVal val="1+#ppt_w/2"/>
                                          </p:val>
                                        </p:tav>
                                        <p:tav tm="100000">
                                          <p:val>
                                            <p:strVal val="#ppt_x"/>
                                          </p:val>
                                        </p:tav>
                                      </p:tavLst>
                                    </p:anim>
                                    <p:anim calcmode="lin" valueType="num">
                                      <p:cBhvr>
                                        <p:cTn id="13" dur="500" fill="hold"/>
                                        <p:tgtEl>
                                          <p:spTgt spid="3789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37892"/>
                                        </p:tgtEl>
                                        <p:attrNameLst>
                                          <p:attrName>style.visibility</p:attrName>
                                        </p:attrNameLst>
                                      </p:cBhvr>
                                      <p:to>
                                        <p:strVal val="visible"/>
                                      </p:to>
                                    </p:set>
                                    <p:anim calcmode="lin" valueType="num">
                                      <p:cBhvr>
                                        <p:cTn id="18" dur="500" fill="hold"/>
                                        <p:tgtEl>
                                          <p:spTgt spid="37892"/>
                                        </p:tgtEl>
                                        <p:attrNameLst>
                                          <p:attrName>ppt_x</p:attrName>
                                        </p:attrNameLst>
                                      </p:cBhvr>
                                      <p:tavLst>
                                        <p:tav tm="0">
                                          <p:val>
                                            <p:strVal val="1+#ppt_w/2"/>
                                          </p:val>
                                        </p:tav>
                                        <p:tav tm="100000">
                                          <p:val>
                                            <p:strVal val="#ppt_x"/>
                                          </p:val>
                                        </p:tav>
                                      </p:tavLst>
                                    </p:anim>
                                    <p:anim calcmode="lin" valueType="num">
                                      <p:cBhvr>
                                        <p:cTn id="19" dur="500" fill="hold"/>
                                        <p:tgtEl>
                                          <p:spTgt spid="37892"/>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37893"/>
                                        </p:tgtEl>
                                        <p:attrNameLst>
                                          <p:attrName>style.visibility</p:attrName>
                                        </p:attrNameLst>
                                      </p:cBhvr>
                                      <p:to>
                                        <p:strVal val="visible"/>
                                      </p:to>
                                    </p:set>
                                    <p:anim calcmode="lin" valueType="num">
                                      <p:cBhvr>
                                        <p:cTn id="24" dur="500" fill="hold"/>
                                        <p:tgtEl>
                                          <p:spTgt spid="37893"/>
                                        </p:tgtEl>
                                        <p:attrNameLst>
                                          <p:attrName>ppt_x</p:attrName>
                                        </p:attrNameLst>
                                      </p:cBhvr>
                                      <p:tavLst>
                                        <p:tav tm="0">
                                          <p:val>
                                            <p:strVal val="1+#ppt_w/2"/>
                                          </p:val>
                                        </p:tav>
                                        <p:tav tm="100000">
                                          <p:val>
                                            <p:strVal val="#ppt_x"/>
                                          </p:val>
                                        </p:tav>
                                      </p:tavLst>
                                    </p:anim>
                                    <p:anim calcmode="lin" valueType="num">
                                      <p:cBhvr>
                                        <p:cTn id="25" dur="500" fill="hold"/>
                                        <p:tgtEl>
                                          <p:spTgt spid="378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p:bldP spid="37892" grpId="0"/>
      <p:bldP spid="37893"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8913" name="图片 1" descr="11704001"/>
          <p:cNvPicPr>
            <a:picLocks noChangeAspect="1"/>
          </p:cNvPicPr>
          <p:nvPr/>
        </p:nvPicPr>
        <p:blipFill>
          <a:blip r:embed="rId2"/>
          <a:stretch>
            <a:fillRect/>
          </a:stretch>
        </p:blipFill>
        <p:spPr>
          <a:xfrm>
            <a:off x="536575" y="1565275"/>
            <a:ext cx="7435850" cy="4019550"/>
          </a:xfrm>
          <a:prstGeom prst="rect">
            <a:avLst/>
          </a:prstGeom>
          <a:noFill/>
          <a:ln>
            <a:noFill/>
            <a:miter lim="800000"/>
          </a:ln>
        </p:spPr>
      </p:pic>
      <p:sp>
        <p:nvSpPr>
          <p:cNvPr id="38914" name="Text Box 6"/>
          <p:cNvSpPr/>
          <p:nvPr/>
        </p:nvSpPr>
        <p:spPr>
          <a:xfrm>
            <a:off x="4489450" y="3481388"/>
            <a:ext cx="1143000" cy="438150"/>
          </a:xfrm>
          <a:prstGeom prst="rect">
            <a:avLst/>
          </a:prstGeom>
          <a:solidFill>
            <a:srgbClr val="FF0000"/>
          </a:solid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FF00"/>
                </a:solidFill>
                <a:latin typeface="Times New Roman" pitchFamily="18" charset="0"/>
              </a:rPr>
              <a:t>俯视</a:t>
            </a:r>
            <a:r>
              <a:rPr lang="en-US" altLang="zh-CN" sz="2400" b="1">
                <a:solidFill>
                  <a:srgbClr val="FFFF00"/>
                </a:solidFill>
                <a:latin typeface="Times New Roman" pitchFamily="18" charset="0"/>
              </a:rPr>
              <a:t>×</a:t>
            </a:r>
            <a:endParaRPr lang="zh-CN" altLang="en-US" sz="2400" b="1">
              <a:solidFill>
                <a:srgbClr val="FFFF00"/>
              </a:solidFill>
              <a:latin typeface="Times New Roman" panose="02020603050405020304" pitchFamily="18" charset="0"/>
            </a:endParaRPr>
          </a:p>
        </p:txBody>
      </p:sp>
      <p:sp>
        <p:nvSpPr>
          <p:cNvPr id="38915" name="Text Box 7"/>
          <p:cNvSpPr/>
          <p:nvPr/>
        </p:nvSpPr>
        <p:spPr>
          <a:xfrm>
            <a:off x="7085013" y="3209925"/>
            <a:ext cx="1162050" cy="438150"/>
          </a:xfrm>
          <a:prstGeom prst="rect">
            <a:avLst/>
          </a:prstGeom>
          <a:solidFill>
            <a:srgbClr val="FF0000"/>
          </a:solid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FF00"/>
                </a:solidFill>
                <a:latin typeface="Times New Roman" pitchFamily="18" charset="0"/>
              </a:rPr>
              <a:t>仰视</a:t>
            </a:r>
            <a:r>
              <a:rPr lang="en-US" altLang="zh-CN" sz="2400" b="1">
                <a:solidFill>
                  <a:srgbClr val="FFFF00"/>
                </a:solidFill>
                <a:latin typeface="Times New Roman" pitchFamily="18" charset="0"/>
              </a:rPr>
              <a:t>×</a:t>
            </a:r>
            <a:endParaRPr lang="zh-CN" altLang="en-US" sz="2400" b="1">
              <a:solidFill>
                <a:srgbClr val="FFFF00"/>
              </a:solidFill>
              <a:latin typeface="Times New Roman" panose="02020603050405020304" pitchFamily="18" charset="0"/>
            </a:endParaRPr>
          </a:p>
        </p:txBody>
      </p:sp>
      <p:sp>
        <p:nvSpPr>
          <p:cNvPr id="38916" name="Text Box 22"/>
          <p:cNvSpPr/>
          <p:nvPr/>
        </p:nvSpPr>
        <p:spPr>
          <a:xfrm>
            <a:off x="3195638" y="5372100"/>
            <a:ext cx="1916112" cy="436563"/>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9900CC"/>
                </a:solidFill>
                <a:latin typeface="Times New Roman" pitchFamily="18" charset="0"/>
              </a:rPr>
              <a:t>测量值偏大</a:t>
            </a:r>
            <a:endParaRPr lang="zh-CN" altLang="en-US" sz="2400" b="1">
              <a:solidFill>
                <a:srgbClr val="9900CC"/>
              </a:solidFill>
              <a:latin typeface="Times New Roman" panose="02020603050405020304" pitchFamily="18" charset="0"/>
            </a:endParaRPr>
          </a:p>
        </p:txBody>
      </p:sp>
      <p:sp>
        <p:nvSpPr>
          <p:cNvPr id="38917" name="Text Box 23"/>
          <p:cNvSpPr/>
          <p:nvPr/>
        </p:nvSpPr>
        <p:spPr>
          <a:xfrm>
            <a:off x="6053138" y="5372100"/>
            <a:ext cx="1706562" cy="436563"/>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9900CC"/>
                </a:solidFill>
                <a:latin typeface="Times New Roman" pitchFamily="18" charset="0"/>
              </a:rPr>
              <a:t>测量值偏小</a:t>
            </a:r>
            <a:endParaRPr lang="zh-CN" altLang="en-US" sz="2400" b="1">
              <a:solidFill>
                <a:srgbClr val="9900CC"/>
              </a:solidFill>
              <a:latin typeface="Times New Roman" panose="02020603050405020304" pitchFamily="18" charset="0"/>
            </a:endParaRPr>
          </a:p>
        </p:txBody>
      </p:sp>
      <p:sp>
        <p:nvSpPr>
          <p:cNvPr id="38918" name="Text Box 6"/>
          <p:cNvSpPr/>
          <p:nvPr/>
        </p:nvSpPr>
        <p:spPr>
          <a:xfrm>
            <a:off x="1763713" y="2655888"/>
            <a:ext cx="1143000" cy="436562"/>
          </a:xfrm>
          <a:prstGeom prst="rect">
            <a:avLst/>
          </a:prstGeom>
          <a:solidFill>
            <a:srgbClr val="FF0000"/>
          </a:solid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FF00"/>
                </a:solidFill>
                <a:latin typeface="Times New Roman" pitchFamily="18" charset="0"/>
              </a:rPr>
              <a:t>平视</a:t>
            </a:r>
            <a:r>
              <a:rPr lang="en-US" altLang="zh-CN" sz="2400" b="1">
                <a:solidFill>
                  <a:srgbClr val="FFFF00"/>
                </a:solidFill>
                <a:latin typeface="Times New Roman" pitchFamily="18" charset="0"/>
              </a:rPr>
              <a:t>√</a:t>
            </a:r>
            <a:endParaRPr lang="en-US" altLang="zh-CN" sz="2400" b="1">
              <a:solidFill>
                <a:srgbClr val="FFFF00"/>
              </a:solidFill>
              <a:latin typeface="Times New Roman" panose="02020603050405020304" pitchFamily="18" charset="0"/>
            </a:endParaRPr>
          </a:p>
        </p:txBody>
      </p:sp>
      <p:sp>
        <p:nvSpPr>
          <p:cNvPr id="38919" name="文本框 12"/>
          <p:cNvSpPr txBox="1"/>
          <p:nvPr/>
        </p:nvSpPr>
        <p:spPr>
          <a:xfrm>
            <a:off x="3119438" y="484188"/>
            <a:ext cx="2640013" cy="438150"/>
          </a:xfrm>
          <a:prstGeom prst="rect">
            <a:avLst/>
          </a:prstGeom>
          <a:solidFill>
            <a:schemeClr val="accent6">
              <a:lumMod val="20000"/>
              <a:lumOff val="80000"/>
            </a:schemeClr>
          </a:solidFill>
        </p:spPr>
        <p:txBody>
          <a:bodyPr wrap="square" lIns="68580" tIns="34290" rIns="68580" bIns="34290" rtlCol="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宋体" pitchFamily="2" charset="-122"/>
              </a:rPr>
              <a:t>量筒读值时的视线</a:t>
            </a:r>
            <a:endParaRPr lang="zh-CN" altLang="en-US" sz="2400" b="1">
              <a:solidFill>
                <a:srgbClr val="000000"/>
              </a:solidFill>
              <a:latin typeface="宋体" pitchFamily="2" charset="-122"/>
            </a:endParaRPr>
          </a:p>
        </p:txBody>
      </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918"/>
                                        </p:tgtEl>
                                        <p:attrNameLst>
                                          <p:attrName>style.visibility</p:attrName>
                                        </p:attrNameLst>
                                      </p:cBhvr>
                                      <p:to>
                                        <p:strVal val="visible"/>
                                      </p:to>
                                    </p:set>
                                    <p:animEffect transition="in" filter="blinds(horizontal)">
                                      <p:cBhvr>
                                        <p:cTn id="7" dur="500" fill="hold"/>
                                        <p:tgtEl>
                                          <p:spTgt spid="389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914"/>
                                        </p:tgtEl>
                                        <p:attrNameLst>
                                          <p:attrName>style.visibility</p:attrName>
                                        </p:attrNameLst>
                                      </p:cBhvr>
                                      <p:to>
                                        <p:strVal val="visible"/>
                                      </p:to>
                                    </p:set>
                                    <p:animEffect transition="in" filter="blinds(horizontal)">
                                      <p:cBhvr>
                                        <p:cTn id="12" dur="500" fill="hold"/>
                                        <p:tgtEl>
                                          <p:spTgt spid="389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8916"/>
                                        </p:tgtEl>
                                        <p:attrNameLst>
                                          <p:attrName>style.visibility</p:attrName>
                                        </p:attrNameLst>
                                      </p:cBhvr>
                                      <p:to>
                                        <p:strVal val="visible"/>
                                      </p:to>
                                    </p:set>
                                    <p:anim calcmode="lin" valueType="num">
                                      <p:cBhvr>
                                        <p:cTn id="17" dur="500" fill="hold"/>
                                        <p:tgtEl>
                                          <p:spTgt spid="38916"/>
                                        </p:tgtEl>
                                        <p:attrNameLst>
                                          <p:attrName>ppt_x</p:attrName>
                                        </p:attrNameLst>
                                      </p:cBhvr>
                                      <p:tavLst>
                                        <p:tav tm="0">
                                          <p:val>
                                            <p:strVal val="#ppt_x"/>
                                          </p:val>
                                        </p:tav>
                                        <p:tav tm="100000">
                                          <p:val>
                                            <p:strVal val="#ppt_x"/>
                                          </p:val>
                                        </p:tav>
                                      </p:tavLst>
                                    </p:anim>
                                    <p:anim calcmode="lin" valueType="num">
                                      <p:cBhvr>
                                        <p:cTn id="18"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8915"/>
                                        </p:tgtEl>
                                        <p:attrNameLst>
                                          <p:attrName>style.visibility</p:attrName>
                                        </p:attrNameLst>
                                      </p:cBhvr>
                                      <p:to>
                                        <p:strVal val="visible"/>
                                      </p:to>
                                    </p:set>
                                    <p:animEffect transition="in" filter="blinds(horizontal)">
                                      <p:cBhvr>
                                        <p:cTn id="23" dur="500" fill="hold"/>
                                        <p:tgtEl>
                                          <p:spTgt spid="38915"/>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8917"/>
                                        </p:tgtEl>
                                        <p:attrNameLst>
                                          <p:attrName>style.visibility</p:attrName>
                                        </p:attrNameLst>
                                      </p:cBhvr>
                                      <p:to>
                                        <p:strVal val="visible"/>
                                      </p:to>
                                    </p:set>
                                    <p:anim calcmode="lin" valueType="num">
                                      <p:cBhvr>
                                        <p:cTn id="28" dur="500" fill="hold"/>
                                        <p:tgtEl>
                                          <p:spTgt spid="38917"/>
                                        </p:tgtEl>
                                        <p:attrNameLst>
                                          <p:attrName>ppt_x</p:attrName>
                                        </p:attrNameLst>
                                      </p:cBhvr>
                                      <p:tavLst>
                                        <p:tav tm="0">
                                          <p:val>
                                            <p:strVal val="#ppt_x"/>
                                          </p:val>
                                        </p:tav>
                                        <p:tav tm="100000">
                                          <p:val>
                                            <p:strVal val="#ppt_x"/>
                                          </p:val>
                                        </p:tav>
                                      </p:tavLst>
                                    </p:anim>
                                    <p:anim calcmode="lin" valueType="num">
                                      <p:cBhvr>
                                        <p:cTn id="29"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p:bldP spid="38916" grpId="0"/>
      <p:bldP spid="38917" grpId="0"/>
      <p:bldP spid="38918"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39937" name="对象 17"/>
          <p:cNvGraphicFramePr>
            <a:graphicFrameLocks noChangeAspect="1"/>
          </p:cNvGraphicFramePr>
          <p:nvPr/>
        </p:nvGraphicFramePr>
        <p:xfrm>
          <a:off x="6892925" y="1666875"/>
          <a:ext cx="771525" cy="2630488"/>
        </p:xfrm>
        <a:graphic>
          <a:graphicData uri="http://schemas.openxmlformats.org/presentationml/2006/ole">
            <mc:AlternateContent>
              <mc:Choice xmlns:v="urn:schemas-microsoft-com:vml" Requires="v">
                <p:oleObj spid="_x0000_s1040" r:id="rId2" imgW="771525" imgH="2630488" progId="PBrush">
                  <p:embed/>
                </p:oleObj>
              </mc:Choice>
              <mc:Fallback>
                <p:oleObj r:id="rId2" imgW="771525" imgH="2630488" progId="PBrush">
                  <p:embed/>
                  <p:pic>
                    <p:nvPicPr>
                      <p:cNvPr id="0" name="OLE substitute image"/>
                      <p:cNvPicPr/>
                      <p:nvPr/>
                    </p:nvPicPr>
                    <p:blipFill>
                      <a:blip r:embed="rId3">
                        <a:lum bright="-12000" contrast="24000"/>
                      </a:blip>
                      <a:stretch>
                        <a:fillRect/>
                      </a:stretch>
                    </p:blipFill>
                    <p:spPr>
                      <a:xfrm>
                        <a:off x="6892925" y="1666875"/>
                        <a:ext cx="771525" cy="2630488"/>
                      </a:xfrm>
                      <a:prstGeom prst="rect">
                        <a:avLst/>
                      </a:prstGeom>
                      <a:noFill/>
                      <a:ln w="38100">
                        <a:noFill/>
                        <a:miter lim="800000"/>
                      </a:ln>
                    </p:spPr>
                  </p:pic>
                </p:oleObj>
              </mc:Fallback>
            </mc:AlternateContent>
          </a:graphicData>
        </a:graphic>
      </p:graphicFrame>
      <p:pic>
        <p:nvPicPr>
          <p:cNvPr id="39938" name="图片 11267"/>
          <p:cNvPicPr>
            <a:picLocks noChangeAspect="1"/>
          </p:cNvPicPr>
          <p:nvPr/>
        </p:nvPicPr>
        <p:blipFill>
          <a:blip r:embed="rId4"/>
          <a:stretch>
            <a:fillRect/>
          </a:stretch>
        </p:blipFill>
        <p:spPr>
          <a:xfrm>
            <a:off x="1400175" y="1685925"/>
            <a:ext cx="533400" cy="2509838"/>
          </a:xfrm>
          <a:prstGeom prst="rect">
            <a:avLst/>
          </a:prstGeom>
          <a:noFill/>
          <a:ln>
            <a:noFill/>
            <a:miter lim="800000"/>
          </a:ln>
        </p:spPr>
      </p:pic>
      <p:pic>
        <p:nvPicPr>
          <p:cNvPr id="39939" name="图片 11268"/>
          <p:cNvPicPr>
            <a:picLocks noChangeAspect="1"/>
          </p:cNvPicPr>
          <p:nvPr/>
        </p:nvPicPr>
        <p:blipFill>
          <a:blip r:embed="rId5"/>
          <a:stretch>
            <a:fillRect/>
          </a:stretch>
        </p:blipFill>
        <p:spPr>
          <a:xfrm>
            <a:off x="3975100" y="1666875"/>
            <a:ext cx="590550" cy="2528888"/>
          </a:xfrm>
          <a:prstGeom prst="rect">
            <a:avLst/>
          </a:prstGeom>
          <a:noFill/>
          <a:ln>
            <a:noFill/>
            <a:miter lim="800000"/>
          </a:ln>
        </p:spPr>
      </p:pic>
      <p:sp>
        <p:nvSpPr>
          <p:cNvPr id="39940" name="文本框 11271"/>
          <p:cNvSpPr/>
          <p:nvPr/>
        </p:nvSpPr>
        <p:spPr>
          <a:xfrm>
            <a:off x="660400" y="5227638"/>
            <a:ext cx="1831975"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FF0000"/>
                </a:solidFill>
                <a:latin typeface="Times New Roman" pitchFamily="18" charset="0"/>
              </a:rPr>
              <a:t>石块的体积：</a:t>
            </a:r>
            <a:endParaRPr lang="zh-CN" altLang="en-US" sz="2400" b="1">
              <a:solidFill>
                <a:srgbClr val="FF0000"/>
              </a:solidFill>
              <a:latin typeface="Times New Roman" panose="02020603050405020304" pitchFamily="18" charset="0"/>
            </a:endParaRPr>
          </a:p>
        </p:txBody>
      </p:sp>
      <p:sp>
        <p:nvSpPr>
          <p:cNvPr id="39941" name="矩形 11272"/>
          <p:cNvSpPr/>
          <p:nvPr/>
        </p:nvSpPr>
        <p:spPr>
          <a:xfrm>
            <a:off x="2578100" y="5227638"/>
            <a:ext cx="1871663"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V </a:t>
            </a:r>
            <a:r>
              <a:rPr lang="en-US" altLang="zh-CN" sz="2400" b="1">
                <a:solidFill>
                  <a:srgbClr val="FF0000"/>
                </a:solidFill>
                <a:latin typeface="Times New Roman" pitchFamily="18" charset="0"/>
              </a:rPr>
              <a:t>=_______</a:t>
            </a:r>
            <a:endParaRPr lang="en-US" altLang="zh-CN" sz="2400" b="1">
              <a:solidFill>
                <a:srgbClr val="FF0000"/>
              </a:solidFill>
              <a:latin typeface="Times New Roman" panose="02020603050405020304" pitchFamily="18" charset="0"/>
            </a:endParaRPr>
          </a:p>
        </p:txBody>
      </p:sp>
      <p:sp>
        <p:nvSpPr>
          <p:cNvPr id="39942" name="矩形 11273"/>
          <p:cNvSpPr/>
          <p:nvPr/>
        </p:nvSpPr>
        <p:spPr>
          <a:xfrm>
            <a:off x="3160713" y="5213350"/>
            <a:ext cx="908050"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en-US" altLang="zh-CN" sz="2400" b="1" i="1">
                <a:solidFill>
                  <a:srgbClr val="FF0000"/>
                </a:solidFill>
                <a:latin typeface="Times New Roman" pitchFamily="18" charset="0"/>
                <a:ea typeface="仿宋" pitchFamily="49" charset="-122"/>
              </a:rPr>
              <a:t>V</a:t>
            </a:r>
            <a:r>
              <a:rPr lang="en-US" altLang="zh-CN" sz="2400" b="1" baseline="-25000">
                <a:solidFill>
                  <a:srgbClr val="FF0000"/>
                </a:solidFill>
                <a:latin typeface="Times New Roman" pitchFamily="18" charset="0"/>
                <a:ea typeface="仿宋" pitchFamily="49" charset="-122"/>
              </a:rPr>
              <a:t>2</a:t>
            </a:r>
            <a:r>
              <a:rPr lang="en-US" altLang="zh-CN" sz="2400" b="1">
                <a:solidFill>
                  <a:srgbClr val="FF0000"/>
                </a:solidFill>
                <a:latin typeface="Times New Roman" pitchFamily="18" charset="0"/>
                <a:ea typeface="仿宋" pitchFamily="49" charset="-122"/>
              </a:rPr>
              <a:t>-</a:t>
            </a:r>
            <a:r>
              <a:rPr lang="en-US" altLang="zh-CN" sz="2400" b="1" i="1">
                <a:solidFill>
                  <a:srgbClr val="FF0000"/>
                </a:solidFill>
                <a:latin typeface="Times New Roman" pitchFamily="18" charset="0"/>
                <a:ea typeface="仿宋" pitchFamily="49" charset="-122"/>
              </a:rPr>
              <a:t>V</a:t>
            </a:r>
            <a:r>
              <a:rPr lang="en-US" altLang="zh-CN" sz="2400" b="1" baseline="-25000">
                <a:solidFill>
                  <a:srgbClr val="FF0000"/>
                </a:solidFill>
                <a:latin typeface="Times New Roman" pitchFamily="18" charset="0"/>
                <a:ea typeface="仿宋" pitchFamily="49" charset="-122"/>
              </a:rPr>
              <a:t>1</a:t>
            </a:r>
            <a:endParaRPr lang="en-US" altLang="zh-CN" sz="2400" b="1" baseline="-25000">
              <a:solidFill>
                <a:srgbClr val="FF0000"/>
              </a:solidFill>
              <a:latin typeface="Times New Roman" panose="02020603050405020304" pitchFamily="18" charset="0"/>
              <a:ea typeface="仿宋" pitchFamily="49" charset="-122"/>
            </a:endParaRPr>
          </a:p>
        </p:txBody>
      </p:sp>
      <p:sp>
        <p:nvSpPr>
          <p:cNvPr id="39943" name="文本框 11269"/>
          <p:cNvSpPr/>
          <p:nvPr/>
        </p:nvSpPr>
        <p:spPr>
          <a:xfrm>
            <a:off x="660400" y="4278313"/>
            <a:ext cx="2012950" cy="8064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zh-CN" altLang="en-US" sz="2400" b="1">
                <a:solidFill>
                  <a:srgbClr val="0000FF"/>
                </a:solidFill>
                <a:latin typeface="宋体" pitchFamily="2" charset="-122"/>
              </a:rPr>
              <a:t>石块放入前水的体积</a:t>
            </a:r>
            <a:r>
              <a:rPr lang="en-US" altLang="zh-CN" sz="2400" b="1" i="1">
                <a:solidFill>
                  <a:srgbClr val="0000FF"/>
                </a:solidFill>
                <a:latin typeface="宋体" pitchFamily="2" charset="-122"/>
                <a:sym typeface="宋体" pitchFamily="2" charset="-122"/>
              </a:rPr>
              <a:t>V</a:t>
            </a:r>
            <a:r>
              <a:rPr lang="en-US" altLang="zh-CN" sz="2400" b="1" baseline="-25000">
                <a:solidFill>
                  <a:srgbClr val="0000FF"/>
                </a:solidFill>
                <a:latin typeface="宋体" pitchFamily="2" charset="-122"/>
                <a:sym typeface="宋体" pitchFamily="2" charset="-122"/>
              </a:rPr>
              <a:t>1</a:t>
            </a:r>
            <a:endParaRPr lang="en-US" altLang="zh-CN" sz="2400" b="1">
              <a:solidFill>
                <a:srgbClr val="0000FF"/>
              </a:solidFill>
              <a:latin typeface="宋体" pitchFamily="2" charset="-122"/>
            </a:endParaRPr>
          </a:p>
        </p:txBody>
      </p:sp>
      <p:sp>
        <p:nvSpPr>
          <p:cNvPr id="39944" name="文本框 11270"/>
          <p:cNvSpPr/>
          <p:nvPr/>
        </p:nvSpPr>
        <p:spPr>
          <a:xfrm>
            <a:off x="3255963" y="4278313"/>
            <a:ext cx="2030412" cy="8064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zh-CN" altLang="en-US" sz="2400" b="1">
                <a:solidFill>
                  <a:srgbClr val="0000FF"/>
                </a:solidFill>
                <a:latin typeface="宋体" pitchFamily="2" charset="-122"/>
              </a:rPr>
              <a:t>石块和水的总体积</a:t>
            </a:r>
            <a:r>
              <a:rPr lang="en-US" altLang="zh-CN" sz="2400" b="1" i="1">
                <a:solidFill>
                  <a:srgbClr val="0000FF"/>
                </a:solidFill>
                <a:latin typeface="宋体" pitchFamily="2" charset="-122"/>
                <a:sym typeface="宋体" pitchFamily="2" charset="-122"/>
              </a:rPr>
              <a:t>V</a:t>
            </a:r>
            <a:r>
              <a:rPr lang="en-US" altLang="zh-CN" sz="2400" b="1" baseline="-25000">
                <a:solidFill>
                  <a:srgbClr val="0000FF"/>
                </a:solidFill>
                <a:latin typeface="宋体" pitchFamily="2" charset="-122"/>
                <a:sym typeface="宋体" pitchFamily="2" charset="-122"/>
              </a:rPr>
              <a:t>2</a:t>
            </a:r>
            <a:endParaRPr lang="en-US" altLang="zh-CN" sz="2400" b="1">
              <a:solidFill>
                <a:srgbClr val="0000FF"/>
              </a:solidFill>
              <a:latin typeface="宋体" pitchFamily="2" charset="-122"/>
            </a:endParaRPr>
          </a:p>
        </p:txBody>
      </p:sp>
      <p:sp>
        <p:nvSpPr>
          <p:cNvPr id="39945" name="文本框 11269"/>
          <p:cNvSpPr/>
          <p:nvPr/>
        </p:nvSpPr>
        <p:spPr>
          <a:xfrm>
            <a:off x="6459538" y="4278313"/>
            <a:ext cx="2176462" cy="8064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zh-CN" altLang="en-US" sz="2400" b="1">
                <a:solidFill>
                  <a:srgbClr val="0000FF"/>
                </a:solidFill>
                <a:latin typeface="宋体" pitchFamily="2" charset="-122"/>
              </a:rPr>
              <a:t>石块取出后水的体积</a:t>
            </a:r>
            <a:r>
              <a:rPr lang="en-US" altLang="zh-CN" sz="2400" b="1" i="1">
                <a:solidFill>
                  <a:srgbClr val="0000FF"/>
                </a:solidFill>
                <a:latin typeface="宋体" pitchFamily="2" charset="-122"/>
                <a:sym typeface="宋体" pitchFamily="2" charset="-122"/>
              </a:rPr>
              <a:t>V</a:t>
            </a:r>
            <a:r>
              <a:rPr lang="en-US" altLang="zh-CN" sz="2400" b="1" baseline="-25000">
                <a:solidFill>
                  <a:srgbClr val="0000FF"/>
                </a:solidFill>
                <a:latin typeface="宋体" pitchFamily="2" charset="-122"/>
                <a:sym typeface="宋体" pitchFamily="2" charset="-122"/>
              </a:rPr>
              <a:t>3</a:t>
            </a:r>
            <a:endParaRPr lang="en-US" altLang="zh-CN" sz="2400" b="1">
              <a:solidFill>
                <a:srgbClr val="0000FF"/>
              </a:solidFill>
              <a:latin typeface="宋体" pitchFamily="2" charset="-122"/>
            </a:endParaRPr>
          </a:p>
        </p:txBody>
      </p:sp>
      <p:cxnSp>
        <p:nvCxnSpPr>
          <p:cNvPr id="39946" name="直接连接符 7"/>
          <p:cNvCxnSpPr/>
          <p:nvPr/>
        </p:nvCxnSpPr>
        <p:spPr>
          <a:xfrm>
            <a:off x="490538" y="3081338"/>
            <a:ext cx="7864475" cy="0"/>
          </a:xfrm>
          <a:prstGeom prst="line">
            <a:avLst/>
          </a:prstGeom>
          <a:ln w="12700" cmpd="sng">
            <a:solidFill>
              <a:srgbClr val="FF0000"/>
            </a:solidFill>
            <a:prstDash val="dashDot"/>
          </a:ln>
        </p:spPr>
        <p:style>
          <a:lnRef idx="1">
            <a:schemeClr val="accent1"/>
          </a:lnRef>
          <a:fillRef idx="0">
            <a:schemeClr val="accent1"/>
          </a:fillRef>
          <a:effectRef idx="0">
            <a:schemeClr val="accent1"/>
          </a:effectRef>
          <a:fontRef idx="minor">
            <a:schemeClr val="tx1"/>
          </a:fontRef>
        </p:style>
      </p:cxnSp>
      <p:sp>
        <p:nvSpPr>
          <p:cNvPr id="39947" name="文本框 11271"/>
          <p:cNvSpPr/>
          <p:nvPr/>
        </p:nvSpPr>
        <p:spPr>
          <a:xfrm>
            <a:off x="5286375" y="5029200"/>
            <a:ext cx="3513138" cy="806450"/>
          </a:xfrm>
          <a:prstGeom prst="rect">
            <a:avLst/>
          </a:prstGeom>
          <a:solidFill>
            <a:srgbClr val="7575D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Times New Roman" pitchFamily="18" charset="0"/>
              </a:rPr>
              <a:t>若用</a:t>
            </a:r>
            <a:r>
              <a:rPr lang="en-US" altLang="zh-CN" sz="2400" b="1" i="1">
                <a:solidFill>
                  <a:srgbClr val="000000"/>
                </a:solidFill>
                <a:latin typeface="Times New Roman" pitchFamily="18" charset="0"/>
              </a:rPr>
              <a:t>V</a:t>
            </a:r>
            <a:r>
              <a:rPr lang="en-US" altLang="zh-CN" sz="2400" b="1" baseline="-25000">
                <a:solidFill>
                  <a:srgbClr val="000000"/>
                </a:solidFill>
                <a:latin typeface="Times New Roman" pitchFamily="18" charset="0"/>
              </a:rPr>
              <a:t>2</a:t>
            </a:r>
            <a:r>
              <a:rPr lang="en-US" altLang="zh-CN" sz="2400" b="1">
                <a:solidFill>
                  <a:srgbClr val="000000"/>
                </a:solidFill>
                <a:latin typeface="Times New Roman" pitchFamily="18" charset="0"/>
              </a:rPr>
              <a:t>-</a:t>
            </a:r>
            <a:r>
              <a:rPr lang="en-US" altLang="zh-CN" sz="2400" b="1" i="1">
                <a:solidFill>
                  <a:srgbClr val="000000"/>
                </a:solidFill>
                <a:latin typeface="Times New Roman" pitchFamily="18" charset="0"/>
              </a:rPr>
              <a:t>V</a:t>
            </a:r>
            <a:r>
              <a:rPr lang="en-US" altLang="zh-CN" sz="2400" b="1" baseline="-25000">
                <a:solidFill>
                  <a:srgbClr val="000000"/>
                </a:solidFill>
                <a:latin typeface="Times New Roman" pitchFamily="18" charset="0"/>
              </a:rPr>
              <a:t>3</a:t>
            </a:r>
            <a:r>
              <a:rPr lang="zh-CN" altLang="en-US" sz="2400" b="1">
                <a:solidFill>
                  <a:srgbClr val="000000"/>
                </a:solidFill>
                <a:latin typeface="Times New Roman" pitchFamily="18" charset="0"/>
              </a:rPr>
              <a:t>来计算石块体积，则使测量值</a:t>
            </a:r>
            <a:r>
              <a:rPr lang="en-US" altLang="zh-CN" sz="2400" b="1">
                <a:solidFill>
                  <a:srgbClr val="000000"/>
                </a:solidFill>
                <a:latin typeface="Times New Roman" pitchFamily="18" charset="0"/>
              </a:rPr>
              <a:t>_______.</a:t>
            </a:r>
            <a:endParaRPr lang="en-US" altLang="zh-CN" sz="2400" b="1">
              <a:solidFill>
                <a:srgbClr val="000000"/>
              </a:solidFill>
              <a:latin typeface="Times New Roman" panose="02020603050405020304" pitchFamily="18" charset="0"/>
            </a:endParaRPr>
          </a:p>
        </p:txBody>
      </p:sp>
      <p:cxnSp>
        <p:nvCxnSpPr>
          <p:cNvPr id="39948" name="直接连接符 19"/>
          <p:cNvCxnSpPr/>
          <p:nvPr/>
        </p:nvCxnSpPr>
        <p:spPr>
          <a:xfrm>
            <a:off x="490538" y="4195763"/>
            <a:ext cx="7864475" cy="0"/>
          </a:xfrm>
          <a:prstGeom prst="line">
            <a:avLst/>
          </a:prstGeom>
          <a:ln w="12700" cmpd="sng">
            <a:solidFill>
              <a:srgbClr val="FF0000"/>
            </a:solidFill>
            <a:prstDash val="dashDot"/>
          </a:ln>
        </p:spPr>
        <p:style>
          <a:lnRef idx="1">
            <a:schemeClr val="accent1"/>
          </a:lnRef>
          <a:fillRef idx="0">
            <a:schemeClr val="accent1"/>
          </a:fillRef>
          <a:effectRef idx="0">
            <a:schemeClr val="accent1"/>
          </a:effectRef>
          <a:fontRef idx="minor">
            <a:schemeClr val="tx1"/>
          </a:fontRef>
        </p:style>
      </p:cxnSp>
      <p:sp>
        <p:nvSpPr>
          <p:cNvPr id="39949" name="文本框 20"/>
          <p:cNvSpPr/>
          <p:nvPr/>
        </p:nvSpPr>
        <p:spPr>
          <a:xfrm>
            <a:off x="7604125" y="5389563"/>
            <a:ext cx="749300" cy="436562"/>
          </a:xfrm>
          <a:prstGeom prst="rect">
            <a:avLst/>
          </a:prstGeom>
          <a:no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仿宋" pitchFamily="49" charset="-122"/>
                <a:ea typeface="仿宋" pitchFamily="49" charset="-122"/>
                <a:sym typeface="宋体" pitchFamily="2" charset="-122"/>
              </a:rPr>
              <a:t>偏大</a:t>
            </a:r>
            <a:endParaRPr lang="zh-CN" altLang="en-US" sz="2400" b="1">
              <a:solidFill>
                <a:srgbClr val="FF0000"/>
              </a:solidFill>
              <a:latin typeface="仿宋" pitchFamily="49" charset="-122"/>
              <a:ea typeface="仿宋" pitchFamily="49" charset="-122"/>
              <a:sym typeface="宋体" pitchFamily="2" charset="-122"/>
            </a:endParaRPr>
          </a:p>
        </p:txBody>
      </p:sp>
      <p:sp>
        <p:nvSpPr>
          <p:cNvPr id="39950" name="文本框 1"/>
          <p:cNvSpPr/>
          <p:nvPr/>
        </p:nvSpPr>
        <p:spPr>
          <a:xfrm>
            <a:off x="425450" y="503238"/>
            <a:ext cx="3400425" cy="5222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b="1">
                <a:solidFill>
                  <a:srgbClr val="FF0000"/>
                </a:solidFill>
              </a:rPr>
              <a:t>用量筒测固体的体积</a:t>
            </a:r>
            <a:endParaRPr lang="zh-CN" altLang="en-US" sz="2800" b="1">
              <a:solidFill>
                <a:srgbClr val="FF0000"/>
              </a:solidFill>
            </a:endParaRPr>
          </a:p>
        </p:txBody>
      </p:sp>
      <p:sp>
        <p:nvSpPr>
          <p:cNvPr id="39951" name="Shape 1390"/>
          <p:cNvSpPr/>
          <p:nvPr/>
        </p:nvSpPr>
        <p:spPr>
          <a:xfrm>
            <a:off x="4449763" y="503238"/>
            <a:ext cx="2744787" cy="630237"/>
          </a:xfrm>
          <a:prstGeom prst="rect">
            <a:avLst/>
          </a:prstGeom>
          <a:noFill/>
          <a:ln w="12700">
            <a:noFill/>
            <a:miter lim="800000"/>
          </a:ln>
        </p:spPr>
        <p:txBody>
          <a:bodyPr wrap="none" lIns="50800" tIns="50800" rIns="50800" bIns="5080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ts val="3000"/>
              </a:spcBef>
            </a:pPr>
            <a:r>
              <a:rPr lang="zh-CN" altLang="zh-CN" sz="3200">
                <a:solidFill>
                  <a:srgbClr val="000000"/>
                </a:solidFill>
                <a:latin typeface="微软雅黑" charset="-122"/>
                <a:ea typeface="微软雅黑" panose="020b0503020204020204" charset="-122"/>
                <a:sym typeface="American Typewriter"/>
              </a:rPr>
              <a:t> </a:t>
            </a:r>
            <a:r>
              <a:rPr lang="zh-CN" altLang="en-US" sz="3200">
                <a:solidFill>
                  <a:srgbClr val="000000"/>
                </a:solidFill>
                <a:latin typeface="微软雅黑" charset="-122"/>
                <a:ea typeface="微软雅黑" panose="020b0503020204020204" charset="-122"/>
                <a:sym typeface="American Typewriter"/>
              </a:rPr>
              <a:t>排水法测体积</a:t>
            </a:r>
            <a:endParaRPr lang="zh-CN" altLang="zh-CN" sz="3200">
              <a:solidFill>
                <a:srgbClr val="000000"/>
              </a:solidFill>
              <a:latin typeface="微软雅黑" panose="020b0503020204020204" charset="-122"/>
              <a:ea typeface="微软雅黑" panose="020b0503020204020204" charset="-122"/>
              <a:sym typeface="American Typewriter"/>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9949"/>
                                        </p:tgtEl>
                                        <p:attrNameLst>
                                          <p:attrName>style.visibility</p:attrName>
                                        </p:attrNameLst>
                                      </p:cBhvr>
                                      <p:to>
                                        <p:strVal val="visible"/>
                                      </p:to>
                                    </p:set>
                                    <p:anim calcmode="lin" valueType="num">
                                      <p:cBhvr>
                                        <p:cTn id="11" dur="500" fill="hold"/>
                                        <p:tgtEl>
                                          <p:spTgt spid="39949"/>
                                        </p:tgtEl>
                                        <p:attrNameLst>
                                          <p:attrName>ppt_x</p:attrName>
                                        </p:attrNameLst>
                                      </p:cBhvr>
                                      <p:tavLst>
                                        <p:tav tm="0">
                                          <p:val>
                                            <p:strVal val="#ppt_x"/>
                                          </p:val>
                                        </p:tav>
                                        <p:tav tm="100000">
                                          <p:val>
                                            <p:strVal val="#ppt_x"/>
                                          </p:val>
                                        </p:tav>
                                      </p:tavLst>
                                    </p:anim>
                                    <p:anim calcmode="lin" valueType="num">
                                      <p:cBhvr>
                                        <p:cTn id="12" dur="500" fill="hold"/>
                                        <p:tgtEl>
                                          <p:spTgt spid="39949"/>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2" fill="hold" grpId="0" nodeType="clickEffect">
                                  <p:stCondLst>
                                    <p:cond delay="0"/>
                                  </p:stCondLst>
                                  <p:iterate type="lt">
                                    <p:tmPct val="0"/>
                                  </p:iterate>
                                  <p:childTnLst>
                                    <p:set>
                                      <p:cBhvr>
                                        <p:cTn id="16" dur="-1" fill="hold"/>
                                        <p:tgtEl>
                                          <p:spTgt spid="39951"/>
                                        </p:tgtEl>
                                        <p:attrNameLst>
                                          <p:attrName>style.visibility</p:attrName>
                                        </p:attrNameLst>
                                      </p:cBhvr>
                                      <p:to>
                                        <p:strVal val="visible"/>
                                      </p:to>
                                    </p:set>
                                    <p:anim calcmode="lin" valueType="num">
                                      <p:cBhvr>
                                        <p:cTn id="17" dur="1000" fill="hold"/>
                                        <p:tgtEl>
                                          <p:spTgt spid="39951"/>
                                        </p:tgtEl>
                                        <p:attrNameLst>
                                          <p:attrName>ppt_x</p:attrName>
                                        </p:attrNameLst>
                                      </p:cBhvr>
                                      <p:tavLst>
                                        <p:tav tm="0">
                                          <p:val>
                                            <p:strVal val="1+#ppt_w/2"/>
                                          </p:val>
                                        </p:tav>
                                        <p:tav tm="100000">
                                          <p:val>
                                            <p:strVal val="#ppt_x"/>
                                          </p:val>
                                        </p:tav>
                                      </p:tavLst>
                                    </p:anim>
                                    <p:anim calcmode="lin" valueType="num">
                                      <p:cBhvr>
                                        <p:cTn id="18" dur="1000" fill="hold"/>
                                        <p:tgtEl>
                                          <p:spTgt spid="399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2" grpId="0"/>
      <p:bldP spid="39949" grpId="0"/>
      <p:bldP spid="39951"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0961" name="图片 3"/>
          <p:cNvPicPr>
            <a:picLocks noChangeAspect="1"/>
          </p:cNvPicPr>
          <p:nvPr/>
        </p:nvPicPr>
        <p:blipFill>
          <a:blip r:embed="rId2"/>
          <a:stretch>
            <a:fillRect/>
          </a:stretch>
        </p:blipFill>
        <p:spPr>
          <a:xfrm>
            <a:off x="488950" y="125413"/>
            <a:ext cx="4321175" cy="3078162"/>
          </a:xfrm>
          <a:prstGeom prst="rect">
            <a:avLst/>
          </a:prstGeom>
          <a:noFill/>
          <a:ln>
            <a:noFill/>
            <a:miter lim="800000"/>
          </a:ln>
        </p:spPr>
      </p:pic>
      <p:sp>
        <p:nvSpPr>
          <p:cNvPr id="40962" name="文本框 4"/>
          <p:cNvSpPr txBox="1"/>
          <p:nvPr/>
        </p:nvSpPr>
        <p:spPr>
          <a:xfrm>
            <a:off x="5719763" y="1981200"/>
            <a:ext cx="1993900" cy="438150"/>
          </a:xfrm>
          <a:prstGeom prst="rect">
            <a:avLst/>
          </a:prstGeom>
          <a:solidFill>
            <a:schemeClr val="accent6">
              <a:lumMod val="20000"/>
              <a:lumOff val="80000"/>
            </a:schemeClr>
          </a:solidFill>
        </p:spPr>
        <p:txBody>
          <a:bodyPr wrap="square" lIns="68580" tIns="34290" rIns="68580" bIns="34290" rtlCol="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2400" b="1" i="0" u="none" baseline="0">
                <a:solidFill>
                  <a:srgbClr val="000000"/>
                </a:solidFill>
                <a:latin typeface="宋体" pitchFamily="2" charset="-122"/>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宋体" pitchFamily="2" charset="-122"/>
                <a:sym typeface="宋体" pitchFamily="2" charset="-122"/>
              </a:rPr>
              <a:t>量筒使用原则</a:t>
            </a:r>
            <a:endParaRPr lang="zh-CN" altLang="en-US" sz="2400" b="1">
              <a:solidFill>
                <a:srgbClr val="000000"/>
              </a:solidFill>
              <a:latin typeface="宋体" pitchFamily="2" charset="-122"/>
            </a:endParaRPr>
          </a:p>
        </p:txBody>
      </p:sp>
      <p:sp>
        <p:nvSpPr>
          <p:cNvPr id="40963" name="Text Box 6"/>
          <p:cNvSpPr txBox="1"/>
          <p:nvPr/>
        </p:nvSpPr>
        <p:spPr>
          <a:xfrm>
            <a:off x="346075" y="3600450"/>
            <a:ext cx="8216900" cy="2632075"/>
          </a:xfrm>
          <a:prstGeom prst="rect">
            <a:avLst/>
          </a:prstGeom>
          <a:ln w="28575">
            <a:solidFill>
              <a:srgbClr val="00B050"/>
            </a:solidFill>
          </a:ln>
        </p:spPr>
        <p:style>
          <a:lnRef idx="2">
            <a:schemeClr val="accent4"/>
          </a:lnRef>
          <a:fillRef idx="1">
            <a:schemeClr val="lt1"/>
          </a:fillRef>
          <a:effectRef idx="0">
            <a:schemeClr val="accent4"/>
          </a:effectRef>
          <a:fontRef idx="minor">
            <a:schemeClr val="dk1"/>
          </a:fontRef>
        </p:style>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lnSpc>
                <a:spcPct val="150000"/>
              </a:lnSpc>
            </a:pPr>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1</a:t>
            </a:r>
            <a:r>
              <a:rPr lang="zh-CN" altLang="en-US" sz="2400" b="1">
                <a:solidFill>
                  <a:srgbClr val="000000"/>
                </a:solidFill>
                <a:latin typeface="Times New Roman" pitchFamily="18" charset="0"/>
              </a:rPr>
              <a:t>）被测液体的体积不能超过</a:t>
            </a:r>
            <a:r>
              <a:rPr lang="zh-CN" altLang="en-US" sz="2400" b="1">
                <a:solidFill>
                  <a:srgbClr val="000000"/>
                </a:solidFill>
                <a:latin typeface="Times New Roman" pitchFamily="18" charset="0"/>
              </a:rPr>
              <a:t>量程</a:t>
            </a:r>
            <a:r>
              <a:rPr lang="zh-CN" altLang="en-US" sz="2400" b="1">
                <a:solidFill>
                  <a:srgbClr val="000000"/>
                </a:solidFill>
                <a:latin typeface="Times New Roman" pitchFamily="18" charset="0"/>
              </a:rPr>
              <a:t>。</a:t>
            </a:r>
            <a:endParaRPr lang="zh-CN" altLang="en-US" sz="2400" b="1">
              <a:solidFill>
                <a:srgbClr val="000000"/>
              </a:solidFill>
              <a:latin typeface="Times New Roman" pitchFamily="18" charset="0"/>
            </a:endParaRPr>
          </a:p>
          <a:p>
            <a:pPr lvl="0" algn="just">
              <a:lnSpc>
                <a:spcPct val="150000"/>
              </a:lnSpc>
            </a:pPr>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）在测量范围</a:t>
            </a:r>
            <a:r>
              <a:rPr lang="zh-CN" altLang="en-US" sz="2400" b="1">
                <a:solidFill>
                  <a:srgbClr val="000000"/>
                </a:solidFill>
                <a:latin typeface="Times New Roman" pitchFamily="18" charset="0"/>
              </a:rPr>
              <a:t>内，</a:t>
            </a:r>
            <a:r>
              <a:rPr lang="zh-CN" altLang="en-US" sz="2400" b="1">
                <a:solidFill>
                  <a:srgbClr val="FF0066"/>
                </a:solidFill>
                <a:latin typeface="Times New Roman" pitchFamily="18" charset="0"/>
              </a:rPr>
              <a:t>应选</a:t>
            </a:r>
            <a:r>
              <a:rPr lang="zh-CN" altLang="en-US" sz="2400" b="1">
                <a:solidFill>
                  <a:srgbClr val="FF0066"/>
                </a:solidFill>
                <a:latin typeface="Times New Roman" pitchFamily="18" charset="0"/>
              </a:rPr>
              <a:t>择分度值较小的</a:t>
            </a:r>
            <a:r>
              <a:rPr lang="zh-CN" altLang="en-US" sz="2400" b="1">
                <a:solidFill>
                  <a:srgbClr val="FF0066"/>
                </a:solidFill>
                <a:latin typeface="Times New Roman" pitchFamily="18" charset="0"/>
              </a:rPr>
              <a:t>量筒</a:t>
            </a:r>
            <a:r>
              <a:rPr lang="zh-CN" altLang="en-US" sz="2400" b="1">
                <a:solidFill>
                  <a:srgbClr val="000000"/>
                </a:solidFill>
                <a:latin typeface="Times New Roman" pitchFamily="18" charset="0"/>
              </a:rPr>
              <a:t>，目的</a:t>
            </a:r>
            <a:r>
              <a:rPr lang="zh-CN" altLang="en-US" sz="2400" b="1">
                <a:solidFill>
                  <a:srgbClr val="000000"/>
                </a:solidFill>
                <a:latin typeface="Times New Roman" pitchFamily="18" charset="0"/>
              </a:rPr>
              <a:t>是</a:t>
            </a:r>
            <a:r>
              <a:rPr lang="zh-CN" altLang="en-US" sz="2400" b="1">
                <a:solidFill>
                  <a:srgbClr val="000000"/>
                </a:solidFill>
                <a:latin typeface="Times New Roman" pitchFamily="18" charset="0"/>
              </a:rPr>
              <a:t>提</a:t>
            </a:r>
            <a:endParaRPr lang="en-US" altLang="zh-CN" sz="2400" b="1">
              <a:solidFill>
                <a:srgbClr val="000000"/>
              </a:solidFill>
              <a:latin typeface="Times New Roman" pitchFamily="18" charset="0"/>
            </a:endParaRPr>
          </a:p>
          <a:p>
            <a:pPr lvl="0" algn="just">
              <a:lnSpc>
                <a:spcPct val="150000"/>
              </a:lnSpc>
            </a:pPr>
            <a:r>
              <a:rPr lang="en-US" altLang="zh-CN" sz="2400" b="1">
                <a:solidFill>
                  <a:srgbClr val="000000"/>
                </a:solidFill>
                <a:latin typeface="Times New Roman" pitchFamily="18" charset="0"/>
              </a:rPr>
              <a:t> </a:t>
            </a:r>
            <a:r>
              <a:rPr lang="en-US" altLang="zh-CN" sz="2400" b="1">
                <a:solidFill>
                  <a:srgbClr val="000000"/>
                </a:solidFill>
                <a:latin typeface="Times New Roman" pitchFamily="18" charset="0"/>
              </a:rPr>
              <a:t>         </a:t>
            </a:r>
            <a:r>
              <a:rPr lang="zh-CN" altLang="en-US" sz="2400" b="1">
                <a:solidFill>
                  <a:srgbClr val="000000"/>
                </a:solidFill>
                <a:latin typeface="Times New Roman" pitchFamily="18" charset="0"/>
              </a:rPr>
              <a:t>高精确度，减小</a:t>
            </a:r>
            <a:r>
              <a:rPr lang="zh-CN" altLang="en-US" sz="2400" b="1">
                <a:solidFill>
                  <a:srgbClr val="000000"/>
                </a:solidFill>
                <a:latin typeface="Times New Roman" pitchFamily="18" charset="0"/>
              </a:rPr>
              <a:t>测量误差。</a:t>
            </a:r>
            <a:endParaRPr lang="en-US" altLang="zh-CN" sz="2400" b="1">
              <a:solidFill>
                <a:srgbClr val="000000"/>
              </a:solidFill>
              <a:latin typeface="Times New Roman" pitchFamily="18" charset="0"/>
            </a:endParaRPr>
          </a:p>
          <a:p>
            <a:pPr lvl="0" algn="just">
              <a:lnSpc>
                <a:spcPct val="150000"/>
              </a:lnSpc>
            </a:pPr>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3</a:t>
            </a:r>
            <a:r>
              <a:rPr lang="zh-CN" altLang="en-US" sz="2400" b="1">
                <a:solidFill>
                  <a:srgbClr val="000000"/>
                </a:solidFill>
                <a:latin typeface="Times New Roman" pitchFamily="18" charset="0"/>
              </a:rPr>
              <a:t>）</a:t>
            </a:r>
            <a:r>
              <a:rPr lang="zh-CN" altLang="en-US" sz="2400" b="1">
                <a:solidFill>
                  <a:srgbClr val="FF0066"/>
                </a:solidFill>
                <a:latin typeface="Times New Roman" pitchFamily="18" charset="0"/>
              </a:rPr>
              <a:t>不能</a:t>
            </a:r>
            <a:r>
              <a:rPr lang="zh-CN" altLang="en-US" sz="2400" b="1">
                <a:solidFill>
                  <a:srgbClr val="000000"/>
                </a:solidFill>
                <a:latin typeface="Times New Roman" pitchFamily="18" charset="0"/>
              </a:rPr>
              <a:t>用量筒测量对玻璃有腐蚀性的液体。</a:t>
            </a:r>
            <a:endParaRPr lang="zh-CN" altLang="en-US" sz="2400" b="1">
              <a:solidFill>
                <a:srgbClr val="000000"/>
              </a:solidFill>
              <a:latin typeface="Times New Roman" pitchFamily="18" charset="0"/>
            </a:endParaRPr>
          </a:p>
          <a:p>
            <a:pPr lvl="0" algn="just">
              <a:lnSpc>
                <a:spcPct val="125000"/>
              </a:lnSpc>
            </a:pPr>
            <a:endParaRPr lang="zh-CN" altLang="en-US" b="1">
              <a:solidFill>
                <a:srgbClr val="111111"/>
              </a:solidFill>
              <a:latin typeface="Times New Roman" panose="02020603050405020304" pitchFamily="18" charset="0"/>
            </a:endParaRPr>
          </a:p>
        </p:txBody>
      </p:sp>
      <p:grpSp>
        <p:nvGrpSpPr>
          <p:cNvPr id="40964" name="组合 3"/>
          <p:cNvGrpSpPr/>
          <p:nvPr/>
        </p:nvGrpSpPr>
        <p:grpSpPr>
          <a:xfrm>
            <a:off x="3632200" y="477838"/>
            <a:ext cx="1879600" cy="476250"/>
            <a:chOff x="497257" y="753279"/>
            <a:chExt cx="1881032" cy="477860"/>
          </a:xfrm>
        </p:grpSpPr>
        <p:grpSp>
          <p:nvGrpSpPr>
            <p:cNvPr id="40965" name="组合 2"/>
            <p:cNvGrpSpPr/>
            <p:nvPr/>
          </p:nvGrpSpPr>
          <p:grpSpPr>
            <a:xfrm>
              <a:off x="552450" y="789083"/>
              <a:ext cx="1787356" cy="419195"/>
              <a:chOff x="3014293" y="-540899"/>
              <a:chExt cx="1787356" cy="419195"/>
            </a:xfrm>
          </p:grpSpPr>
          <p:sp>
            <p:nvSpPr>
              <p:cNvPr id="40966" name="缺角矩形 27"/>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40967" name="缺角矩形 28"/>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40968" name="缺角矩形 29"/>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40969" name="缺角矩形 30"/>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40970"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0961"/>
                                        </p:tgtEl>
                                        <p:attrNameLst>
                                          <p:attrName>style.visibility</p:attrName>
                                        </p:attrNameLst>
                                      </p:cBhvr>
                                      <p:to>
                                        <p:strVal val="visible"/>
                                      </p:to>
                                    </p:set>
                                    <p:anim calcmode="lin" valueType="num">
                                      <p:cBhvr>
                                        <p:cTn id="7" dur="500" fill="hold"/>
                                        <p:tgtEl>
                                          <p:spTgt spid="40961"/>
                                        </p:tgtEl>
                                        <p:attrNameLst>
                                          <p:attrName>ppt_x</p:attrName>
                                        </p:attrNameLst>
                                      </p:cBhvr>
                                      <p:tavLst>
                                        <p:tav tm="0">
                                          <p:val>
                                            <p:strVal val="#ppt_x"/>
                                          </p:val>
                                        </p:tav>
                                        <p:tav tm="100000">
                                          <p:val>
                                            <p:strVal val="#ppt_x"/>
                                          </p:val>
                                        </p:tav>
                                      </p:tavLst>
                                    </p:anim>
                                    <p:anim calcmode="lin" valueType="num">
                                      <p:cBhvr>
                                        <p:cTn id="8" dur="500" fill="hold"/>
                                        <p:tgtEl>
                                          <p:spTgt spid="4096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962"/>
                                        </p:tgtEl>
                                        <p:attrNameLst>
                                          <p:attrName>style.visibility</p:attrName>
                                        </p:attrNameLst>
                                      </p:cBhvr>
                                      <p:to>
                                        <p:strVal val="visible"/>
                                      </p:to>
                                    </p:set>
                                    <p:anim calcmode="lin" valueType="num">
                                      <p:cBhvr additive="base">
                                        <p:cTn id="13" dur="500" fill="hold"/>
                                        <p:tgtEl>
                                          <p:spTgt spid="40962"/>
                                        </p:tgtEl>
                                        <p:attrNameLst>
                                          <p:attrName>ppt_x</p:attrName>
                                        </p:attrNameLst>
                                      </p:cBhvr>
                                      <p:tavLst>
                                        <p:tav tm="0">
                                          <p:val>
                                            <p:strVal val="#ppt_x"/>
                                          </p:val>
                                        </p:tav>
                                        <p:tav tm="100000">
                                          <p:val>
                                            <p:strVal val="#ppt_x"/>
                                          </p:val>
                                        </p:tav>
                                      </p:tavLst>
                                    </p:anim>
                                    <p:anim calcmode="lin" valueType="num">
                                      <p:cBhvr additive="base">
                                        <p:cTn id="14" dur="500" fill="hold"/>
                                        <p:tgtEl>
                                          <p:spTgt spid="40962"/>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500"/>
                            </p:stCondLst>
                            <p:childTnLst>
                              <p:par>
                                <p:cTn id="16" presetID="1" presetClass="entr" presetSubtype="0" fill="hold" nodeType="afterEffect">
                                  <p:stCondLst>
                                    <p:cond delay="0"/>
                                  </p:stCondLst>
                                  <p:childTnLst>
                                    <p:set>
                                      <p:cBhvr>
                                        <p:cTn id="17"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40963">
                                            <p:txEl>
                                              <p:pRg st="1" end="1"/>
                                            </p:txEl>
                                          </p:spTgt>
                                        </p:tgtEl>
                                        <p:attrNameLst>
                                          <p:attrName>style.visibility</p:attrName>
                                        </p:attrNameLst>
                                      </p:cBhvr>
                                      <p:to>
                                        <p:strVal val="visible"/>
                                      </p:to>
                                    </p:set>
                                    <p:anim calcmode="lin" valueType="num">
                                      <p:cBhvr>
                                        <p:cTn id="22" dur="500" fill="hold"/>
                                        <p:tgtEl>
                                          <p:spTgt spid="40963">
                                            <p:txEl>
                                              <p:pRg st="1" end="1"/>
                                            </p:txEl>
                                          </p:spTgt>
                                        </p:tgtEl>
                                        <p:attrNameLst>
                                          <p:attrName>ppt_y</p:attrName>
                                        </p:attrNameLst>
                                      </p:cBhvr>
                                      <p:tavLst>
                                        <p:tav tm="0">
                                          <p:val>
                                            <p:strVal val="#ppt_y+#ppt_h*1.125000"/>
                                          </p:val>
                                        </p:tav>
                                        <p:tav tm="100000">
                                          <p:val>
                                            <p:strVal val="#ppt_y"/>
                                          </p:val>
                                        </p:tav>
                                      </p:tavLst>
                                    </p:anim>
                                    <p:animEffect transition="in" filter="wipe(up)">
                                      <p:cBhvr>
                                        <p:cTn id="23" dur="500" fill="hold"/>
                                        <p:tgtEl>
                                          <p:spTgt spid="40963">
                                            <p:txEl>
                                              <p:pRg st="1" end="1"/>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2" presetClass="entr" presetSubtype="4" fill="hold" nodeType="clickEffect">
                                  <p:stCondLst>
                                    <p:cond delay="0"/>
                                  </p:stCondLst>
                                  <p:childTnLst>
                                    <p:set>
                                      <p:cBhvr>
                                        <p:cTn id="27" dur="1" fill="hold">
                                          <p:stCondLst>
                                            <p:cond delay="0"/>
                                          </p:stCondLst>
                                        </p:cTn>
                                        <p:tgtEl>
                                          <p:spTgt spid="40963">
                                            <p:txEl>
                                              <p:pRg st="2" end="2"/>
                                            </p:txEl>
                                          </p:spTgt>
                                        </p:tgtEl>
                                        <p:attrNameLst>
                                          <p:attrName>style.visibility</p:attrName>
                                        </p:attrNameLst>
                                      </p:cBhvr>
                                      <p:to>
                                        <p:strVal val="visible"/>
                                      </p:to>
                                    </p:set>
                                    <p:anim calcmode="lin" valueType="num">
                                      <p:cBhvr>
                                        <p:cTn id="28" dur="500" fill="hold"/>
                                        <p:tgtEl>
                                          <p:spTgt spid="40963">
                                            <p:txEl>
                                              <p:pRg st="2" end="2"/>
                                            </p:txEl>
                                          </p:spTgt>
                                        </p:tgtEl>
                                        <p:attrNameLst>
                                          <p:attrName>ppt_y</p:attrName>
                                        </p:attrNameLst>
                                      </p:cBhvr>
                                      <p:tavLst>
                                        <p:tav tm="0">
                                          <p:val>
                                            <p:strVal val="#ppt_y+#ppt_h*1.125000"/>
                                          </p:val>
                                        </p:tav>
                                        <p:tav tm="100000">
                                          <p:val>
                                            <p:strVal val="#ppt_y"/>
                                          </p:val>
                                        </p:tav>
                                      </p:tavLst>
                                    </p:anim>
                                    <p:animEffect transition="in" filter="wipe(up)">
                                      <p:cBhvr>
                                        <p:cTn id="29" dur="500" fill="hold"/>
                                        <p:tgtEl>
                                          <p:spTgt spid="40963">
                                            <p:txEl>
                                              <p:pRg st="2" end="2"/>
                                            </p:txEl>
                                          </p:spTgt>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12" presetClass="entr" presetSubtype="4" fill="hold" nodeType="clickEffect">
                                  <p:stCondLst>
                                    <p:cond delay="0"/>
                                  </p:stCondLst>
                                  <p:childTnLst>
                                    <p:set>
                                      <p:cBhvr>
                                        <p:cTn id="33" dur="1" fill="hold">
                                          <p:stCondLst>
                                            <p:cond delay="0"/>
                                          </p:stCondLst>
                                        </p:cTn>
                                        <p:tgtEl>
                                          <p:spTgt spid="40963">
                                            <p:txEl>
                                              <p:pRg st="3" end="3"/>
                                            </p:txEl>
                                          </p:spTgt>
                                        </p:tgtEl>
                                        <p:attrNameLst>
                                          <p:attrName>style.visibility</p:attrName>
                                        </p:attrNameLst>
                                      </p:cBhvr>
                                      <p:to>
                                        <p:strVal val="visible"/>
                                      </p:to>
                                    </p:set>
                                    <p:anim calcmode="lin" valueType="num">
                                      <p:cBhvr>
                                        <p:cTn id="34" dur="500" fill="hold"/>
                                        <p:tgtEl>
                                          <p:spTgt spid="40963">
                                            <p:txEl>
                                              <p:pRg st="3" end="3"/>
                                            </p:txEl>
                                          </p:spTgt>
                                        </p:tgtEl>
                                        <p:attrNameLst>
                                          <p:attrName>ppt_y</p:attrName>
                                        </p:attrNameLst>
                                      </p:cBhvr>
                                      <p:tavLst>
                                        <p:tav tm="0">
                                          <p:val>
                                            <p:strVal val="#ppt_y+#ppt_h*1.125000"/>
                                          </p:val>
                                        </p:tav>
                                        <p:tav tm="100000">
                                          <p:val>
                                            <p:strVal val="#ppt_y"/>
                                          </p:val>
                                        </p:tav>
                                      </p:tavLst>
                                    </p:anim>
                                    <p:animEffect transition="in" filter="wipe(up)">
                                      <p:cBhvr>
                                        <p:cTn id="35" dur="500" fill="hold"/>
                                        <p:tgtEl>
                                          <p:spTgt spid="409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41985" name="组合 3"/>
          <p:cNvGrpSpPr/>
          <p:nvPr/>
        </p:nvGrpSpPr>
        <p:grpSpPr>
          <a:xfrm>
            <a:off x="3435350" y="379413"/>
            <a:ext cx="1879600" cy="476250"/>
            <a:chOff x="497257" y="753279"/>
            <a:chExt cx="1881032" cy="477860"/>
          </a:xfrm>
        </p:grpSpPr>
        <p:grpSp>
          <p:nvGrpSpPr>
            <p:cNvPr id="41986" name="组合 2"/>
            <p:cNvGrpSpPr/>
            <p:nvPr/>
          </p:nvGrpSpPr>
          <p:grpSpPr>
            <a:xfrm>
              <a:off x="552450" y="789083"/>
              <a:ext cx="1787356" cy="419195"/>
              <a:chOff x="3014293" y="-540899"/>
              <a:chExt cx="1787356" cy="419195"/>
            </a:xfrm>
          </p:grpSpPr>
          <p:sp>
            <p:nvSpPr>
              <p:cNvPr id="41987" name="缺角矩形 27"/>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41988" name="缺角矩形 28"/>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41989" name="缺角矩形 29"/>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41990" name="缺角矩形 30"/>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41991"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41992" name="文本框 3"/>
          <p:cNvSpPr/>
          <p:nvPr/>
        </p:nvSpPr>
        <p:spPr>
          <a:xfrm>
            <a:off x="300038" y="1008063"/>
            <a:ext cx="8543925" cy="1990725"/>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30000"/>
              </a:lnSpc>
            </a:pPr>
            <a:r>
              <a:rPr lang="zh-CN" altLang="en-US" sz="2400" b="1">
                <a:solidFill>
                  <a:srgbClr val="0000FF"/>
                </a:solidFill>
                <a:latin typeface="Times New Roman" pitchFamily="18" charset="0"/>
                <a:ea typeface="黑体" pitchFamily="2" charset="-122"/>
              </a:rPr>
              <a:t>例</a:t>
            </a:r>
            <a:r>
              <a:rPr lang="en-US" altLang="zh-CN" sz="2400" b="1">
                <a:solidFill>
                  <a:srgbClr val="0000FF"/>
                </a:solidFill>
                <a:latin typeface="Times New Roman" pitchFamily="18" charset="0"/>
                <a:ea typeface="黑体" pitchFamily="2" charset="-122"/>
              </a:rPr>
              <a:t> </a:t>
            </a:r>
            <a:r>
              <a:rPr lang="zh-CN" altLang="en-US" sz="2400" b="1">
                <a:solidFill>
                  <a:srgbClr val="000000"/>
                </a:solidFill>
                <a:latin typeface="Times New Roman" pitchFamily="18" charset="0"/>
                <a:ea typeface="楷体" pitchFamily="49" charset="-122"/>
              </a:rPr>
              <a:t>一次需要量出 l00g 密度为 0.8×10</a:t>
            </a:r>
            <a:r>
              <a:rPr lang="zh-CN" altLang="en-US" sz="2400" b="1" baseline="30000">
                <a:solidFill>
                  <a:srgbClr val="000000"/>
                </a:solidFill>
                <a:latin typeface="Times New Roman" pitchFamily="18" charset="0"/>
                <a:ea typeface="楷体" pitchFamily="49" charset="-122"/>
              </a:rPr>
              <a:t>3</a:t>
            </a:r>
            <a:r>
              <a:rPr lang="zh-CN" altLang="en-US" sz="2400" b="1">
                <a:solidFill>
                  <a:srgbClr val="000000"/>
                </a:solidFill>
                <a:latin typeface="Times New Roman" pitchFamily="18" charset="0"/>
                <a:ea typeface="楷体" pitchFamily="49" charset="-122"/>
              </a:rPr>
              <a:t>kg/m</a:t>
            </a:r>
            <a:r>
              <a:rPr lang="zh-CN" altLang="en-US" sz="2400" b="1" baseline="30000">
                <a:solidFill>
                  <a:srgbClr val="000000"/>
                </a:solidFill>
                <a:latin typeface="Times New Roman" pitchFamily="18" charset="0"/>
                <a:ea typeface="楷体" pitchFamily="49" charset="-122"/>
              </a:rPr>
              <a:t>3</a:t>
            </a:r>
            <a:r>
              <a:rPr lang="zh-CN" altLang="en-US" sz="2400" b="1">
                <a:solidFill>
                  <a:srgbClr val="000000"/>
                </a:solidFill>
                <a:latin typeface="Times New Roman" pitchFamily="18" charset="0"/>
                <a:ea typeface="楷体" pitchFamily="49" charset="-122"/>
              </a:rPr>
              <a:t> 的酒精，最合适的量筒是（　　）</a:t>
            </a:r>
            <a:endParaRPr lang="zh-CN" altLang="en-US" sz="2400" b="1">
              <a:solidFill>
                <a:srgbClr val="000000"/>
              </a:solidFill>
              <a:latin typeface="Times New Roman" pitchFamily="18" charset="0"/>
              <a:ea typeface="楷体" pitchFamily="49" charset="-122"/>
            </a:endParaRPr>
          </a:p>
          <a:p>
            <a:pPr lvl="0">
              <a:lnSpc>
                <a:spcPct val="130000"/>
              </a:lnSpc>
            </a:pPr>
            <a:r>
              <a:rPr lang="zh-CN" altLang="en-US" sz="2400" b="1">
                <a:solidFill>
                  <a:srgbClr val="000000"/>
                </a:solidFill>
                <a:latin typeface="Times New Roman" pitchFamily="18" charset="0"/>
                <a:ea typeface="楷体" pitchFamily="49" charset="-122"/>
              </a:rPr>
              <a:t>A．量程 l00mL，分度值 2mL   B．量程 500mL，分度值 50mL</a:t>
            </a:r>
            <a:endParaRPr lang="zh-CN" altLang="en-US" sz="2400" b="1">
              <a:solidFill>
                <a:srgbClr val="000000"/>
              </a:solidFill>
              <a:latin typeface="Times New Roman" pitchFamily="18" charset="0"/>
              <a:ea typeface="楷体" pitchFamily="49" charset="-122"/>
            </a:endParaRPr>
          </a:p>
          <a:p>
            <a:pPr lvl="0">
              <a:lnSpc>
                <a:spcPct val="130000"/>
              </a:lnSpc>
            </a:pPr>
            <a:r>
              <a:rPr lang="zh-CN" altLang="en-US" sz="2400" b="1">
                <a:solidFill>
                  <a:srgbClr val="000000"/>
                </a:solidFill>
                <a:latin typeface="Times New Roman" pitchFamily="18" charset="0"/>
                <a:ea typeface="楷体" pitchFamily="49" charset="-122"/>
              </a:rPr>
              <a:t>C．量程 250mL，分度值 5mL  D．量程 400mL，分度值 l0mL</a:t>
            </a:r>
            <a:endParaRPr lang="zh-CN" altLang="en-US" sz="2400" b="1">
              <a:solidFill>
                <a:srgbClr val="000000"/>
              </a:solidFill>
              <a:latin typeface="Times New Roman" panose="02020603050405020304" pitchFamily="18" charset="0"/>
              <a:ea typeface="楷体" pitchFamily="49" charset="-122"/>
            </a:endParaRPr>
          </a:p>
        </p:txBody>
      </p:sp>
      <p:sp>
        <p:nvSpPr>
          <p:cNvPr id="41993" name="文本框 23"/>
          <p:cNvSpPr/>
          <p:nvPr/>
        </p:nvSpPr>
        <p:spPr>
          <a:xfrm>
            <a:off x="176213" y="3814763"/>
            <a:ext cx="8870950" cy="1916112"/>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FF"/>
                </a:solidFill>
                <a:latin typeface="Times New Roman" pitchFamily="18" charset="0"/>
                <a:ea typeface="黑体" pitchFamily="2" charset="-122"/>
              </a:rPr>
              <a:t>解析：</a:t>
            </a:r>
            <a:r>
              <a:rPr lang="zh-CN" altLang="en-US" sz="2400" b="1">
                <a:solidFill>
                  <a:srgbClr val="0000FF"/>
                </a:solidFill>
                <a:latin typeface="Times New Roman" pitchFamily="18" charset="0"/>
                <a:ea typeface="黑体" pitchFamily="2" charset="-122"/>
                <a:sym typeface="宋体" pitchFamily="2" charset="-122"/>
              </a:rPr>
              <a:t> </a:t>
            </a:r>
            <a:r>
              <a:rPr lang="zh-CN" altLang="en-US" sz="2400" b="1">
                <a:solidFill>
                  <a:srgbClr val="000000"/>
                </a:solidFill>
                <a:latin typeface="Times New Roman" pitchFamily="18" charset="0"/>
                <a:ea typeface="仿宋" pitchFamily="49" charset="-122"/>
                <a:sym typeface="宋体" pitchFamily="2" charset="-122"/>
              </a:rPr>
              <a:t>酒精的密度</a:t>
            </a:r>
            <a:r>
              <a:rPr lang="zh-CN" altLang="en-US" sz="2400" b="1" i="1">
                <a:solidFill>
                  <a:srgbClr val="000000"/>
                </a:solidFill>
                <a:latin typeface="Times New Roman" pitchFamily="18" charset="0"/>
                <a:ea typeface="仿宋" pitchFamily="49" charset="-122"/>
                <a:sym typeface="宋体" pitchFamily="2" charset="-122"/>
              </a:rPr>
              <a:t>ρ</a:t>
            </a:r>
            <a:r>
              <a:rPr lang="zh-CN" altLang="en-US" sz="2400" b="1">
                <a:solidFill>
                  <a:srgbClr val="000000"/>
                </a:solidFill>
                <a:latin typeface="Times New Roman" pitchFamily="18" charset="0"/>
                <a:ea typeface="仿宋" pitchFamily="49" charset="-122"/>
                <a:sym typeface="宋体" pitchFamily="2" charset="-122"/>
              </a:rPr>
              <a:t>=0.8×10</a:t>
            </a:r>
            <a:r>
              <a:rPr lang="zh-CN" altLang="en-US" sz="2400" b="1" baseline="30000">
                <a:solidFill>
                  <a:srgbClr val="000000"/>
                </a:solidFill>
                <a:latin typeface="Times New Roman" pitchFamily="18" charset="0"/>
                <a:ea typeface="仿宋" pitchFamily="49" charset="-122"/>
                <a:sym typeface="宋体" pitchFamily="2" charset="-122"/>
              </a:rPr>
              <a:t>3</a:t>
            </a:r>
            <a:r>
              <a:rPr lang="zh-CN" altLang="en-US" sz="2400" b="1">
                <a:solidFill>
                  <a:srgbClr val="000000"/>
                </a:solidFill>
                <a:latin typeface="Times New Roman" pitchFamily="18" charset="0"/>
                <a:ea typeface="仿宋" pitchFamily="49" charset="-122"/>
                <a:sym typeface="宋体" pitchFamily="2" charset="-122"/>
              </a:rPr>
              <a:t>kg/m</a:t>
            </a:r>
            <a:r>
              <a:rPr lang="zh-CN" altLang="en-US" sz="2400" b="1" baseline="30000">
                <a:solidFill>
                  <a:srgbClr val="000000"/>
                </a:solidFill>
                <a:latin typeface="Times New Roman" pitchFamily="18" charset="0"/>
                <a:ea typeface="仿宋" pitchFamily="49" charset="-122"/>
                <a:sym typeface="宋体" pitchFamily="2" charset="-122"/>
              </a:rPr>
              <a:t>3</a:t>
            </a:r>
            <a:r>
              <a:rPr lang="zh-CN" altLang="en-US" sz="2400" b="1">
                <a:solidFill>
                  <a:srgbClr val="000000"/>
                </a:solidFill>
                <a:latin typeface="Times New Roman" pitchFamily="18" charset="0"/>
                <a:ea typeface="仿宋" pitchFamily="49" charset="-122"/>
                <a:sym typeface="宋体" pitchFamily="2" charset="-122"/>
              </a:rPr>
              <a:t>=0.8g/cm</a:t>
            </a:r>
            <a:r>
              <a:rPr lang="zh-CN" altLang="en-US" sz="2400" b="1" baseline="30000">
                <a:solidFill>
                  <a:srgbClr val="000000"/>
                </a:solidFill>
                <a:latin typeface="Times New Roman" pitchFamily="18" charset="0"/>
                <a:ea typeface="仿宋" pitchFamily="49" charset="-122"/>
                <a:sym typeface="宋体" pitchFamily="2" charset="-122"/>
              </a:rPr>
              <a:t>3</a:t>
            </a:r>
            <a:r>
              <a:rPr lang="zh-CN" altLang="en-US" sz="2400" b="1">
                <a:solidFill>
                  <a:srgbClr val="000000"/>
                </a:solidFill>
                <a:latin typeface="Times New Roman" pitchFamily="18" charset="0"/>
                <a:ea typeface="仿宋" pitchFamily="49" charset="-122"/>
                <a:sym typeface="宋体" pitchFamily="2" charset="-122"/>
              </a:rPr>
              <a:t>，</a:t>
            </a:r>
            <a:endParaRPr lang="zh-CN" altLang="en-US" sz="2400" b="1">
              <a:solidFill>
                <a:srgbClr val="000000"/>
              </a:solidFill>
              <a:latin typeface="Times New Roman" pitchFamily="18" charset="0"/>
              <a:ea typeface="仿宋" pitchFamily="49" charset="-122"/>
              <a:sym typeface="宋体" pitchFamily="2" charset="-122"/>
            </a:endParaRPr>
          </a:p>
          <a:p>
            <a:pPr lvl="0"/>
            <a:endParaRPr lang="zh-CN" altLang="en-US" sz="2400" b="1">
              <a:solidFill>
                <a:srgbClr val="000000"/>
              </a:solidFill>
              <a:latin typeface="Times New Roman" pitchFamily="18" charset="0"/>
              <a:ea typeface="仿宋" pitchFamily="49" charset="-122"/>
              <a:sym typeface="宋体" pitchFamily="2" charset="-122"/>
            </a:endParaRPr>
          </a:p>
          <a:p>
            <a:pPr lvl="0"/>
            <a:r>
              <a:rPr lang="zh-CN" altLang="en-US" sz="2400" b="1">
                <a:solidFill>
                  <a:srgbClr val="000000"/>
                </a:solidFill>
                <a:latin typeface="Times New Roman" pitchFamily="18" charset="0"/>
                <a:ea typeface="仿宋" pitchFamily="49" charset="-122"/>
                <a:sym typeface="宋体" pitchFamily="2" charset="-122"/>
              </a:rPr>
              <a:t>由            得酒精的体积：                                =125cm</a:t>
            </a:r>
            <a:r>
              <a:rPr lang="zh-CN" altLang="en-US" sz="2400" b="1" baseline="30000">
                <a:solidFill>
                  <a:srgbClr val="000000"/>
                </a:solidFill>
                <a:latin typeface="Times New Roman" pitchFamily="18" charset="0"/>
                <a:ea typeface="仿宋" pitchFamily="49" charset="-122"/>
                <a:sym typeface="宋体" pitchFamily="2" charset="-122"/>
              </a:rPr>
              <a:t>3</a:t>
            </a:r>
            <a:r>
              <a:rPr lang="zh-CN" altLang="en-US" sz="2400" b="1">
                <a:solidFill>
                  <a:srgbClr val="000000"/>
                </a:solidFill>
                <a:latin typeface="Times New Roman" pitchFamily="18" charset="0"/>
                <a:ea typeface="仿宋" pitchFamily="49" charset="-122"/>
                <a:sym typeface="宋体" pitchFamily="2" charset="-122"/>
              </a:rPr>
              <a:t>=125ml；</a:t>
            </a:r>
            <a:endParaRPr lang="zh-CN" altLang="en-US" sz="2400" b="1">
              <a:solidFill>
                <a:srgbClr val="000000"/>
              </a:solidFill>
              <a:latin typeface="Times New Roman" pitchFamily="18" charset="0"/>
              <a:ea typeface="仿宋" pitchFamily="49" charset="-122"/>
              <a:sym typeface="宋体" pitchFamily="2" charset="-122"/>
            </a:endParaRPr>
          </a:p>
          <a:p>
            <a:pPr lvl="0"/>
            <a:endParaRPr lang="zh-CN" altLang="en-US" sz="2400" b="1">
              <a:solidFill>
                <a:srgbClr val="000000"/>
              </a:solidFill>
              <a:latin typeface="Times New Roman" pitchFamily="18" charset="0"/>
              <a:ea typeface="仿宋" pitchFamily="49" charset="-122"/>
              <a:sym typeface="宋体" pitchFamily="2" charset="-122"/>
            </a:endParaRPr>
          </a:p>
          <a:p>
            <a:pPr lvl="0"/>
            <a:r>
              <a:rPr lang="zh-CN" altLang="en-US" sz="2400" b="1">
                <a:solidFill>
                  <a:srgbClr val="000000"/>
                </a:solidFill>
                <a:latin typeface="Times New Roman" pitchFamily="18" charset="0"/>
                <a:ea typeface="仿宋" pitchFamily="49" charset="-122"/>
                <a:sym typeface="宋体" pitchFamily="2" charset="-122"/>
              </a:rPr>
              <a:t>既能盛下酒精又能使测量时准确程度高，用C中的量筒比较合适。</a:t>
            </a:r>
            <a:endParaRPr lang="zh-CN" altLang="en-US" sz="2400" b="1">
              <a:solidFill>
                <a:srgbClr val="000000"/>
              </a:solidFill>
              <a:latin typeface="Times New Roman" panose="02020603050405020304" pitchFamily="18" charset="0"/>
              <a:ea typeface="仿宋" pitchFamily="49" charset="-122"/>
              <a:sym typeface="宋体" pitchFamily="2" charset="-122"/>
            </a:endParaRPr>
          </a:p>
        </p:txBody>
      </p:sp>
      <p:graphicFrame>
        <p:nvGraphicFramePr>
          <p:cNvPr id="41994" name="对象 4"/>
          <p:cNvGraphicFramePr>
            <a:graphicFrameLocks noChangeAspect="1"/>
          </p:cNvGraphicFramePr>
          <p:nvPr/>
        </p:nvGraphicFramePr>
        <p:xfrm>
          <a:off x="615950" y="4403725"/>
          <a:ext cx="831850" cy="736600"/>
        </p:xfrm>
        <a:graphic>
          <a:graphicData uri="http://schemas.openxmlformats.org/presentationml/2006/ole">
            <mc:AlternateContent>
              <mc:Choice xmlns:v="urn:schemas-microsoft-com:vml" Requires="v">
                <p:oleObj spid="_x0000_s1041" r:id="rId2" imgW="831850" imgH="736600" progId="Equations">
                  <p:embed/>
                </p:oleObj>
              </mc:Choice>
              <mc:Fallback>
                <p:oleObj r:id="rId2" imgW="831850" imgH="736600" progId="Equations">
                  <p:embed/>
                  <p:pic>
                    <p:nvPicPr>
                      <p:cNvPr id="0" name="OLE substitute image"/>
                      <p:cNvPicPr/>
                      <p:nvPr/>
                    </p:nvPicPr>
                    <p:blipFill>
                      <a:blip r:embed="rId3"/>
                      <a:stretch>
                        <a:fillRect/>
                      </a:stretch>
                    </p:blipFill>
                    <p:spPr>
                      <a:xfrm>
                        <a:off x="615950" y="4403725"/>
                        <a:ext cx="831850" cy="736600"/>
                      </a:xfrm>
                      <a:prstGeom prst="rect">
                        <a:avLst/>
                      </a:prstGeom>
                      <a:noFill/>
                      <a:ln w="38100">
                        <a:noFill/>
                        <a:miter lim="800000"/>
                      </a:ln>
                    </p:spPr>
                  </p:pic>
                </p:oleObj>
              </mc:Fallback>
            </mc:AlternateContent>
          </a:graphicData>
        </a:graphic>
      </p:graphicFrame>
      <p:graphicFrame>
        <p:nvGraphicFramePr>
          <p:cNvPr id="41995" name="对象 5"/>
          <p:cNvGraphicFramePr>
            <a:graphicFrameLocks noChangeAspect="1"/>
          </p:cNvGraphicFramePr>
          <p:nvPr/>
        </p:nvGraphicFramePr>
        <p:xfrm>
          <a:off x="3565525" y="4303713"/>
          <a:ext cx="2435225" cy="836612"/>
        </p:xfrm>
        <a:graphic>
          <a:graphicData uri="http://schemas.openxmlformats.org/presentationml/2006/ole">
            <mc:AlternateContent>
              <mc:Choice xmlns:v="urn:schemas-microsoft-com:vml" Requires="v">
                <p:oleObj spid="_x0000_s1042" r:id="rId4" imgW="2435225" imgH="836612" progId="Equations">
                  <p:embed/>
                </p:oleObj>
              </mc:Choice>
              <mc:Fallback>
                <p:oleObj r:id="rId4" imgW="2435225" imgH="836612" progId="Equations">
                  <p:embed/>
                  <p:pic>
                    <p:nvPicPr>
                      <p:cNvPr id="0" name="OLE substitute image"/>
                      <p:cNvPicPr/>
                      <p:nvPr/>
                    </p:nvPicPr>
                    <p:blipFill>
                      <a:blip r:embed="rId5"/>
                      <a:stretch>
                        <a:fillRect/>
                      </a:stretch>
                    </p:blipFill>
                    <p:spPr>
                      <a:xfrm>
                        <a:off x="3565525" y="4303713"/>
                        <a:ext cx="2435225" cy="836612"/>
                      </a:xfrm>
                      <a:prstGeom prst="rect">
                        <a:avLst/>
                      </a:prstGeom>
                      <a:noFill/>
                      <a:ln w="38100">
                        <a:noFill/>
                        <a:miter lim="800000"/>
                      </a:ln>
                    </p:spPr>
                  </p:pic>
                </p:oleObj>
              </mc:Fallback>
            </mc:AlternateContent>
          </a:graphicData>
        </a:graphic>
      </p:graphicFrame>
      <p:sp>
        <p:nvSpPr>
          <p:cNvPr id="41996" name="文本框 6"/>
          <p:cNvSpPr/>
          <p:nvPr/>
        </p:nvSpPr>
        <p:spPr>
          <a:xfrm>
            <a:off x="1681163" y="1565275"/>
            <a:ext cx="333375"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sym typeface="宋体" pitchFamily="2" charset="-122"/>
              </a:rPr>
              <a:t>C</a:t>
            </a:r>
            <a:endParaRPr lang="en-US" altLang="zh-CN" sz="2400" b="1">
              <a:solidFill>
                <a:srgbClr val="FF0000"/>
              </a:solidFill>
              <a:latin typeface="Times New Roman" panose="02020603050405020304" pitchFamily="18" charset="0"/>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1993"/>
                                        </p:tgtEl>
                                        <p:attrNameLst>
                                          <p:attrName>style.visibility</p:attrName>
                                        </p:attrNameLst>
                                      </p:cBhvr>
                                      <p:to>
                                        <p:strVal val="visible"/>
                                      </p:to>
                                    </p:set>
                                    <p:animEffect transition="in" filter="fade">
                                      <p:cBhvr>
                                        <p:cTn id="7" dur="1000" fill="hold"/>
                                        <p:tgtEl>
                                          <p:spTgt spid="41993"/>
                                        </p:tgtEl>
                                      </p:cBhvr>
                                    </p:animEffect>
                                    <p:anim calcmode="lin" valueType="num">
                                      <p:cBhvr>
                                        <p:cTn id="8" dur="1000" fill="hold"/>
                                        <p:tgtEl>
                                          <p:spTgt spid="41993"/>
                                        </p:tgtEl>
                                        <p:attrNameLst>
                                          <p:attrName>ppt_x</p:attrName>
                                        </p:attrNameLst>
                                      </p:cBhvr>
                                      <p:tavLst>
                                        <p:tav tm="0">
                                          <p:val>
                                            <p:strVal val="#ppt_x"/>
                                          </p:val>
                                        </p:tav>
                                        <p:tav tm="100000">
                                          <p:val>
                                            <p:strVal val="#ppt_x"/>
                                          </p:val>
                                        </p:tav>
                                      </p:tavLst>
                                    </p:anim>
                                    <p:anim calcmode="lin" valueType="num">
                                      <p:cBhvr>
                                        <p:cTn id="9" dur="1000" fill="hold"/>
                                        <p:tgtEl>
                                          <p:spTgt spid="4199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1994"/>
                                        </p:tgtEl>
                                        <p:attrNameLst>
                                          <p:attrName>style.visibility</p:attrName>
                                        </p:attrNameLst>
                                      </p:cBhvr>
                                      <p:to>
                                        <p:strVal val="visible"/>
                                      </p:to>
                                    </p:set>
                                    <p:animEffect transition="in" filter="fade">
                                      <p:cBhvr>
                                        <p:cTn id="12" dur="1000" fill="hold"/>
                                        <p:tgtEl>
                                          <p:spTgt spid="41994"/>
                                        </p:tgtEl>
                                      </p:cBhvr>
                                    </p:animEffect>
                                    <p:anim calcmode="lin" valueType="num">
                                      <p:cBhvr>
                                        <p:cTn id="13" dur="1000" fill="hold"/>
                                        <p:tgtEl>
                                          <p:spTgt spid="41994"/>
                                        </p:tgtEl>
                                        <p:attrNameLst>
                                          <p:attrName>ppt_x</p:attrName>
                                        </p:attrNameLst>
                                      </p:cBhvr>
                                      <p:tavLst>
                                        <p:tav tm="0">
                                          <p:val>
                                            <p:strVal val="#ppt_x"/>
                                          </p:val>
                                        </p:tav>
                                        <p:tav tm="100000">
                                          <p:val>
                                            <p:strVal val="#ppt_x"/>
                                          </p:val>
                                        </p:tav>
                                      </p:tavLst>
                                    </p:anim>
                                    <p:anim calcmode="lin" valueType="num">
                                      <p:cBhvr>
                                        <p:cTn id="14" dur="1000" fill="hold"/>
                                        <p:tgtEl>
                                          <p:spTgt spid="4199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1995"/>
                                        </p:tgtEl>
                                        <p:attrNameLst>
                                          <p:attrName>style.visibility</p:attrName>
                                        </p:attrNameLst>
                                      </p:cBhvr>
                                      <p:to>
                                        <p:strVal val="visible"/>
                                      </p:to>
                                    </p:set>
                                    <p:animEffect transition="in" filter="fade">
                                      <p:cBhvr>
                                        <p:cTn id="17" dur="1000" fill="hold"/>
                                        <p:tgtEl>
                                          <p:spTgt spid="41995"/>
                                        </p:tgtEl>
                                      </p:cBhvr>
                                    </p:animEffect>
                                    <p:anim calcmode="lin" valueType="num">
                                      <p:cBhvr>
                                        <p:cTn id="18" dur="1000" fill="hold"/>
                                        <p:tgtEl>
                                          <p:spTgt spid="41995"/>
                                        </p:tgtEl>
                                        <p:attrNameLst>
                                          <p:attrName>ppt_x</p:attrName>
                                        </p:attrNameLst>
                                      </p:cBhvr>
                                      <p:tavLst>
                                        <p:tav tm="0">
                                          <p:val>
                                            <p:strVal val="#ppt_x"/>
                                          </p:val>
                                        </p:tav>
                                        <p:tav tm="100000">
                                          <p:val>
                                            <p:strVal val="#ppt_x"/>
                                          </p:val>
                                        </p:tav>
                                      </p:tavLst>
                                    </p:anim>
                                    <p:anim calcmode="lin" valueType="num">
                                      <p:cBhvr>
                                        <p:cTn id="19" dur="1000" fill="hold"/>
                                        <p:tgtEl>
                                          <p:spTgt spid="41995"/>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41996"/>
                                        </p:tgtEl>
                                        <p:attrNameLst>
                                          <p:attrName>style.visibility</p:attrName>
                                        </p:attrNameLst>
                                      </p:cBhvr>
                                      <p:to>
                                        <p:strVal val="visible"/>
                                      </p:to>
                                    </p:set>
                                    <p:animEffect transition="in" filter="fade">
                                      <p:cBhvr>
                                        <p:cTn id="24" dur="1000" fill="hold"/>
                                        <p:tgtEl>
                                          <p:spTgt spid="41996"/>
                                        </p:tgtEl>
                                      </p:cBhvr>
                                    </p:animEffect>
                                    <p:anim calcmode="lin" valueType="num">
                                      <p:cBhvr>
                                        <p:cTn id="25" dur="1000" fill="hold"/>
                                        <p:tgtEl>
                                          <p:spTgt spid="41996"/>
                                        </p:tgtEl>
                                        <p:attrNameLst>
                                          <p:attrName>ppt_x</p:attrName>
                                        </p:attrNameLst>
                                      </p:cBhvr>
                                      <p:tavLst>
                                        <p:tav tm="0">
                                          <p:val>
                                            <p:strVal val="#ppt_x"/>
                                          </p:val>
                                        </p:tav>
                                        <p:tav tm="100000">
                                          <p:val>
                                            <p:strVal val="#ppt_x"/>
                                          </p:val>
                                        </p:tav>
                                      </p:tavLst>
                                    </p:anim>
                                    <p:anim calcmode="lin" valueType="num">
                                      <p:cBhvr>
                                        <p:cTn id="26" dur="1000" fill="hold"/>
                                        <p:tgtEl>
                                          <p:spTgt spid="419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3" grpId="0"/>
      <p:bldP spid="41996"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09" name="文本框 5121"/>
          <p:cNvSpPr/>
          <p:nvPr/>
        </p:nvSpPr>
        <p:spPr>
          <a:xfrm>
            <a:off x="196850" y="1609725"/>
            <a:ext cx="4406900" cy="43656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楷体" pitchFamily="49" charset="-122"/>
                <a:ea typeface="楷体" pitchFamily="49" charset="-122"/>
              </a:rPr>
              <a:t>小铁块和大铁块谁的质量大？</a:t>
            </a:r>
            <a:endParaRPr lang="zh-CN" altLang="en-US" sz="2400" b="1">
              <a:solidFill>
                <a:srgbClr val="000000"/>
              </a:solidFill>
              <a:latin typeface="楷体" pitchFamily="49" charset="-122"/>
              <a:ea typeface="楷体" pitchFamily="49" charset="-122"/>
            </a:endParaRPr>
          </a:p>
        </p:txBody>
      </p:sp>
      <p:pic>
        <p:nvPicPr>
          <p:cNvPr id="43010" name="图片 7"/>
          <p:cNvPicPr>
            <a:picLocks noChangeAspect="1"/>
          </p:cNvPicPr>
          <p:nvPr/>
        </p:nvPicPr>
        <p:blipFill>
          <a:blip r:embed="rId2"/>
          <a:srcRect t="23418" b="13918"/>
          <a:stretch>
            <a:fillRect/>
          </a:stretch>
        </p:blipFill>
        <p:spPr>
          <a:xfrm>
            <a:off x="1120775" y="2046288"/>
            <a:ext cx="2314575" cy="1450975"/>
          </a:xfrm>
          <a:prstGeom prst="rect">
            <a:avLst/>
          </a:prstGeom>
          <a:noFill/>
          <a:ln>
            <a:noFill/>
            <a:miter lim="800000"/>
          </a:ln>
        </p:spPr>
      </p:pic>
      <p:pic>
        <p:nvPicPr>
          <p:cNvPr id="43011" name="图片 9"/>
          <p:cNvPicPr>
            <a:picLocks noChangeAspect="1"/>
          </p:cNvPicPr>
          <p:nvPr/>
        </p:nvPicPr>
        <p:blipFill>
          <a:blip r:embed="rId3"/>
          <a:srcRect t="21256" b="20908"/>
          <a:stretch>
            <a:fillRect/>
          </a:stretch>
        </p:blipFill>
        <p:spPr>
          <a:xfrm>
            <a:off x="5689600" y="2046288"/>
            <a:ext cx="2268538" cy="1312862"/>
          </a:xfrm>
          <a:prstGeom prst="rect">
            <a:avLst/>
          </a:prstGeom>
          <a:noFill/>
          <a:ln>
            <a:noFill/>
            <a:miter lim="800000"/>
          </a:ln>
        </p:spPr>
      </p:pic>
      <p:sp>
        <p:nvSpPr>
          <p:cNvPr id="43012" name="文本框 12"/>
          <p:cNvSpPr/>
          <p:nvPr/>
        </p:nvSpPr>
        <p:spPr>
          <a:xfrm>
            <a:off x="4905375" y="1609725"/>
            <a:ext cx="4154488" cy="43656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楷体" pitchFamily="49" charset="-122"/>
                <a:ea typeface="楷体" pitchFamily="49" charset="-122"/>
              </a:rPr>
              <a:t>小木块和大木块谁的质量大？</a:t>
            </a:r>
            <a:endParaRPr lang="zh-CN" altLang="en-US" sz="2400" b="1">
              <a:solidFill>
                <a:srgbClr val="000000"/>
              </a:solidFill>
              <a:latin typeface="楷体" pitchFamily="49" charset="-122"/>
              <a:ea typeface="楷体" pitchFamily="49" charset="-122"/>
            </a:endParaRPr>
          </a:p>
        </p:txBody>
      </p:sp>
      <p:grpSp>
        <p:nvGrpSpPr>
          <p:cNvPr id="43013" name="组合 1"/>
          <p:cNvGrpSpPr/>
          <p:nvPr/>
        </p:nvGrpSpPr>
        <p:grpSpPr>
          <a:xfrm>
            <a:off x="2608263" y="3459163"/>
            <a:ext cx="4154487" cy="2278062"/>
            <a:chOff x="2608422" y="2601992"/>
            <a:chExt cx="4154329" cy="2277507"/>
          </a:xfrm>
        </p:grpSpPr>
        <p:grpSp>
          <p:nvGrpSpPr>
            <p:cNvPr id="43014" name="组合 21"/>
            <p:cNvGrpSpPr/>
            <p:nvPr/>
          </p:nvGrpSpPr>
          <p:grpSpPr>
            <a:xfrm>
              <a:off x="2944654" y="2601992"/>
              <a:ext cx="3254693" cy="1793663"/>
              <a:chOff x="1460182" y="1368980"/>
              <a:chExt cx="5195453" cy="2863216"/>
            </a:xfrm>
          </p:grpSpPr>
          <p:pic>
            <p:nvPicPr>
              <p:cNvPr id="43015" name="图片 22"/>
              <p:cNvPicPr>
                <a:picLocks noChangeAspect="1"/>
              </p:cNvPicPr>
              <p:nvPr/>
            </p:nvPicPr>
            <p:blipFill>
              <a:blip r:embed="rId4"/>
              <a:srcRect t="13413" b="5269"/>
              <a:stretch>
                <a:fillRect/>
              </a:stretch>
            </p:blipFill>
            <p:spPr>
              <a:xfrm>
                <a:off x="1460182" y="1368980"/>
                <a:ext cx="5195453" cy="2863216"/>
              </a:xfrm>
              <a:prstGeom prst="rect">
                <a:avLst/>
              </a:prstGeom>
              <a:noFill/>
              <a:ln>
                <a:noFill/>
                <a:miter lim="800000"/>
              </a:ln>
            </p:spPr>
          </p:pic>
          <p:sp>
            <p:nvSpPr>
              <p:cNvPr id="43016" name="矩形 23"/>
              <p:cNvSpPr/>
              <p:nvPr/>
            </p:nvSpPr>
            <p:spPr>
              <a:xfrm>
                <a:off x="5514975" y="3971925"/>
                <a:ext cx="1112085" cy="26027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pitchFamily="34" charset="0"/>
                  <a:ea typeface="宋体" pitchFamily="2" charset="-122"/>
                </a:endParaRPr>
              </a:p>
            </p:txBody>
          </p:sp>
        </p:grpSp>
        <p:sp>
          <p:nvSpPr>
            <p:cNvPr id="43017" name="文本框 16"/>
            <p:cNvSpPr/>
            <p:nvPr/>
          </p:nvSpPr>
          <p:spPr>
            <a:xfrm>
              <a:off x="2608422" y="4441984"/>
              <a:ext cx="4154329" cy="437515"/>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楷体" pitchFamily="49" charset="-122"/>
                  <a:ea typeface="楷体" pitchFamily="49" charset="-122"/>
                </a:rPr>
                <a:t>一桶水和半桶水谁的质量大？</a:t>
              </a:r>
              <a:endParaRPr lang="zh-CN" altLang="en-US" sz="2400" b="1">
                <a:solidFill>
                  <a:srgbClr val="000000"/>
                </a:solidFill>
                <a:latin typeface="楷体" pitchFamily="49" charset="-122"/>
                <a:ea typeface="楷体" pitchFamily="49" charset="-122"/>
              </a:endParaRPr>
            </a:p>
          </p:txBody>
        </p:sp>
      </p:grpSp>
      <p:sp>
        <p:nvSpPr>
          <p:cNvPr id="43018" name="爆炸形 1 17"/>
          <p:cNvSpPr/>
          <p:nvPr/>
        </p:nvSpPr>
        <p:spPr>
          <a:xfrm>
            <a:off x="1757363" y="2616200"/>
            <a:ext cx="5311775" cy="1687513"/>
          </a:xfrm>
          <a:prstGeom prst="irregularSeal1">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同一种</a:t>
            </a:r>
            <a:r>
              <a:rPr lang="zh-CN" altLang="en-US" sz="2400" b="1">
                <a:latin typeface="楷体" pitchFamily="49" charset="-122"/>
                <a:ea typeface="楷体" pitchFamily="49" charset="-122"/>
              </a:rPr>
              <a:t>物质，体积</a:t>
            </a:r>
            <a:r>
              <a:rPr lang="zh-CN" altLang="en-US" sz="2400" b="1">
                <a:latin typeface="楷体" pitchFamily="49" charset="-122"/>
                <a:ea typeface="楷体" pitchFamily="49" charset="-122"/>
              </a:rPr>
              <a:t>越</a:t>
            </a:r>
            <a:r>
              <a:rPr lang="zh-CN" altLang="en-US" sz="2400" b="1">
                <a:latin typeface="楷体" pitchFamily="49" charset="-122"/>
                <a:ea typeface="楷体" pitchFamily="49" charset="-122"/>
              </a:rPr>
              <a:t>大，质量</a:t>
            </a:r>
            <a:r>
              <a:rPr lang="zh-CN" altLang="en-US" sz="2400" b="1">
                <a:latin typeface="楷体" pitchFamily="49" charset="-122"/>
                <a:ea typeface="楷体" pitchFamily="49" charset="-122"/>
              </a:rPr>
              <a:t>越大</a:t>
            </a:r>
            <a:endParaRPr lang="zh-CN" altLang="en-US" sz="2400" b="1">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300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3010"/>
                                        </p:tgtEl>
                                        <p:attrNameLst>
                                          <p:attrName>style.visibility</p:attrName>
                                        </p:attrNameLst>
                                      </p:cBhvr>
                                      <p:to>
                                        <p:strVal val="visible"/>
                                      </p:to>
                                    </p:set>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30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3012"/>
                                        </p:tgtEl>
                                        <p:attrNameLst>
                                          <p:attrName>style.visibility</p:attrName>
                                        </p:attrNameLst>
                                      </p:cBhvr>
                                      <p:to>
                                        <p:strVal val="visible"/>
                                      </p:to>
                                    </p:se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14" presetClass="entr" presetSubtype="10" fill="hold" nodeType="clickEffect">
                                  <p:stCondLst>
                                    <p:cond delay="0"/>
                                  </p:stCondLst>
                                  <p:childTnLst>
                                    <p:set>
                                      <p:cBhvr>
                                        <p:cTn id="18" dur="1" fill="hold">
                                          <p:stCondLst>
                                            <p:cond delay="0"/>
                                          </p:stCondLst>
                                        </p:cTn>
                                        <p:tgtEl>
                                          <p:spTgt spid="43013"/>
                                        </p:tgtEl>
                                        <p:attrNameLst>
                                          <p:attrName>style.visibility</p:attrName>
                                        </p:attrNameLst>
                                      </p:cBhvr>
                                      <p:to>
                                        <p:strVal val="visible"/>
                                      </p:to>
                                    </p:set>
                                    <p:animEffect transition="in" filter="randombar(horizontal)">
                                      <p:cBhvr>
                                        <p:cTn id="19" dur="500" fill="hold"/>
                                        <p:tgtEl>
                                          <p:spTgt spid="43013"/>
                                        </p:tgtEl>
                                      </p:cBhvr>
                                    </p:animEffect>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43018"/>
                                        </p:tgtEl>
                                        <p:attrNameLst>
                                          <p:attrName>style.visibility</p:attrName>
                                        </p:attrNameLst>
                                      </p:cBhvr>
                                      <p:to>
                                        <p:strVal val="visible"/>
                                      </p:to>
                                    </p:set>
                                    <p:animEffect transition="in" filter="wedge">
                                      <p:cBhvr>
                                        <p:cTn id="24" dur="2000" fill="hold"/>
                                        <p:tgtEl>
                                          <p:spTgt spid="43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9" grpId="0"/>
      <p:bldP spid="43012" grpId="0"/>
      <p:bldP spid="43018"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4033" name="图片 3"/>
          <p:cNvPicPr>
            <a:picLocks noChangeAspect="1"/>
          </p:cNvPicPr>
          <p:nvPr/>
        </p:nvPicPr>
        <p:blipFill>
          <a:blip r:embed="rId2"/>
          <a:srcRect t="15531"/>
          <a:stretch>
            <a:fillRect/>
          </a:stretch>
        </p:blipFill>
        <p:spPr>
          <a:xfrm>
            <a:off x="5713413" y="1558925"/>
            <a:ext cx="2903537" cy="2143125"/>
          </a:xfrm>
          <a:prstGeom prst="rect">
            <a:avLst/>
          </a:prstGeom>
          <a:noFill/>
          <a:ln>
            <a:noFill/>
            <a:miter lim="800000"/>
          </a:ln>
        </p:spPr>
      </p:pic>
      <p:sp>
        <p:nvSpPr>
          <p:cNvPr id="44034" name="文本框 5121"/>
          <p:cNvSpPr/>
          <p:nvPr/>
        </p:nvSpPr>
        <p:spPr>
          <a:xfrm>
            <a:off x="454025" y="1360488"/>
            <a:ext cx="4862513" cy="117633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solidFill>
                  <a:srgbClr val="000000"/>
                </a:solidFill>
                <a:latin typeface="楷体" pitchFamily="49" charset="-122"/>
                <a:ea typeface="楷体" pitchFamily="49" charset="-122"/>
              </a:rPr>
              <a:t>    体积相同的木块、铝块和铁块，它们的质量相同吗？</a:t>
            </a:r>
            <a:endParaRPr lang="zh-CN" altLang="en-US" sz="2400" b="1">
              <a:solidFill>
                <a:srgbClr val="000000"/>
              </a:solidFill>
              <a:latin typeface="楷体" pitchFamily="49" charset="-122"/>
              <a:ea typeface="楷体" pitchFamily="49" charset="-122"/>
            </a:endParaRPr>
          </a:p>
        </p:txBody>
      </p:sp>
      <p:sp>
        <p:nvSpPr>
          <p:cNvPr id="44035" name="文本框 4"/>
          <p:cNvSpPr/>
          <p:nvPr/>
        </p:nvSpPr>
        <p:spPr>
          <a:xfrm>
            <a:off x="1612900" y="2455863"/>
            <a:ext cx="2243138" cy="436562"/>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i="1">
                <a:solidFill>
                  <a:srgbClr val="FF0000"/>
                </a:solidFill>
                <a:latin typeface="Times New Roman" pitchFamily="18" charset="0"/>
                <a:ea typeface="楷体" pitchFamily="49" charset="-122"/>
              </a:rPr>
              <a:t>m</a:t>
            </a:r>
            <a:r>
              <a:rPr lang="zh-CN" altLang="en-US" sz="2400" b="1" baseline="-25000">
                <a:solidFill>
                  <a:srgbClr val="FF0000"/>
                </a:solidFill>
                <a:latin typeface="Times New Roman" pitchFamily="18" charset="0"/>
                <a:ea typeface="楷体" pitchFamily="49" charset="-122"/>
              </a:rPr>
              <a:t>木</a:t>
            </a:r>
            <a:r>
              <a:rPr lang="zh-CN" altLang="en-US" sz="2400" b="1">
                <a:solidFill>
                  <a:srgbClr val="FF0000"/>
                </a:solidFill>
                <a:latin typeface="Times New Roman" pitchFamily="18" charset="0"/>
                <a:ea typeface="楷体" pitchFamily="49" charset="-122"/>
              </a:rPr>
              <a:t>＜</a:t>
            </a:r>
            <a:r>
              <a:rPr lang="en-US" altLang="zh-CN" sz="2400" b="1" i="1">
                <a:solidFill>
                  <a:srgbClr val="FF0000"/>
                </a:solidFill>
                <a:latin typeface="Times New Roman" pitchFamily="18" charset="0"/>
                <a:ea typeface="楷体" pitchFamily="49" charset="-122"/>
              </a:rPr>
              <a:t>m</a:t>
            </a:r>
            <a:r>
              <a:rPr lang="zh-CN" altLang="en-US" sz="2400" b="1" baseline="-25000">
                <a:solidFill>
                  <a:srgbClr val="FF0000"/>
                </a:solidFill>
                <a:latin typeface="Times New Roman" pitchFamily="18" charset="0"/>
                <a:ea typeface="楷体" pitchFamily="49" charset="-122"/>
              </a:rPr>
              <a:t>铝</a:t>
            </a:r>
            <a:r>
              <a:rPr lang="zh-CN" altLang="en-US" sz="2400" b="1">
                <a:solidFill>
                  <a:srgbClr val="FF0000"/>
                </a:solidFill>
                <a:latin typeface="Times New Roman" pitchFamily="18" charset="0"/>
                <a:ea typeface="楷体" pitchFamily="49" charset="-122"/>
                <a:sym typeface="宋体" pitchFamily="2" charset="-122"/>
              </a:rPr>
              <a:t>＜</a:t>
            </a:r>
            <a:r>
              <a:rPr lang="en-US" altLang="zh-CN" sz="2400" b="1" i="1">
                <a:solidFill>
                  <a:srgbClr val="FF0000"/>
                </a:solidFill>
                <a:latin typeface="Times New Roman" pitchFamily="18" charset="0"/>
                <a:ea typeface="楷体" pitchFamily="49" charset="-122"/>
              </a:rPr>
              <a:t>m</a:t>
            </a:r>
            <a:r>
              <a:rPr lang="zh-CN" altLang="en-US" sz="2400" b="1" baseline="-25000">
                <a:solidFill>
                  <a:srgbClr val="FF0000"/>
                </a:solidFill>
                <a:latin typeface="Times New Roman" pitchFamily="18" charset="0"/>
                <a:ea typeface="楷体" pitchFamily="49" charset="-122"/>
              </a:rPr>
              <a:t>铁</a:t>
            </a:r>
            <a:endParaRPr lang="zh-CN" altLang="en-US" sz="2400" b="1" baseline="-25000">
              <a:solidFill>
                <a:srgbClr val="FF0000"/>
              </a:solidFill>
              <a:latin typeface="Times New Roman" panose="02020603050405020304" pitchFamily="18" charset="0"/>
              <a:ea typeface="楷体" pitchFamily="49" charset="-122"/>
            </a:endParaRPr>
          </a:p>
        </p:txBody>
      </p:sp>
      <p:pic>
        <p:nvPicPr>
          <p:cNvPr id="44036" name="图片 65588" descr="质量相等的烧杯"/>
          <p:cNvPicPr>
            <a:picLocks noChangeAspect="1"/>
          </p:cNvPicPr>
          <p:nvPr/>
        </p:nvPicPr>
        <p:blipFill>
          <a:blip r:embed="rId3"/>
          <a:stretch>
            <a:fillRect/>
          </a:stretch>
        </p:blipFill>
        <p:spPr>
          <a:xfrm>
            <a:off x="487363" y="3959225"/>
            <a:ext cx="2398712" cy="1778000"/>
          </a:xfrm>
          <a:prstGeom prst="rect">
            <a:avLst/>
          </a:prstGeom>
          <a:noFill/>
          <a:ln>
            <a:noFill/>
            <a:miter lim="800000"/>
          </a:ln>
        </p:spPr>
      </p:pic>
      <p:pic>
        <p:nvPicPr>
          <p:cNvPr id="44037" name="图片 65589" descr="质量相等的不同液体"/>
          <p:cNvPicPr>
            <a:picLocks noChangeAspect="1"/>
          </p:cNvPicPr>
          <p:nvPr/>
        </p:nvPicPr>
        <p:blipFill>
          <a:blip r:embed="rId4"/>
          <a:stretch>
            <a:fillRect/>
          </a:stretch>
        </p:blipFill>
        <p:spPr>
          <a:xfrm>
            <a:off x="3302000" y="3971925"/>
            <a:ext cx="2297113" cy="1763713"/>
          </a:xfrm>
          <a:prstGeom prst="rect">
            <a:avLst/>
          </a:prstGeom>
          <a:noFill/>
          <a:ln>
            <a:noFill/>
            <a:miter lim="800000"/>
          </a:ln>
        </p:spPr>
      </p:pic>
      <p:sp>
        <p:nvSpPr>
          <p:cNvPr id="44038" name="文本框 65565"/>
          <p:cNvSpPr/>
          <p:nvPr/>
        </p:nvSpPr>
        <p:spPr>
          <a:xfrm>
            <a:off x="5976938" y="4265613"/>
            <a:ext cx="2794000" cy="117633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lnSpc>
                <a:spcPct val="150000"/>
              </a:lnSpc>
              <a:spcBef>
                <a:spcPct val="50000"/>
              </a:spcBef>
            </a:pPr>
            <a:r>
              <a:rPr lang="zh-CN" altLang="en-US" sz="2400" b="1">
                <a:solidFill>
                  <a:srgbClr val="FF0000"/>
                </a:solidFill>
                <a:latin typeface="楷体" pitchFamily="49" charset="-122"/>
                <a:ea typeface="楷体" pitchFamily="49" charset="-122"/>
              </a:rPr>
              <a:t>质量相同的不同物质体积不同。</a:t>
            </a:r>
            <a:endParaRPr lang="zh-CN" altLang="en-US" sz="2400" b="1">
              <a:solidFill>
                <a:srgbClr val="FF0000"/>
              </a:solidFill>
              <a:latin typeface="楷体" pitchFamily="49" charset="-122"/>
              <a:ea typeface="楷体" pitchFamily="49" charset="-122"/>
            </a:endParaRPr>
          </a:p>
        </p:txBody>
      </p:sp>
      <p:sp>
        <p:nvSpPr>
          <p:cNvPr id="44039" name="爆炸形 1 17"/>
          <p:cNvSpPr/>
          <p:nvPr/>
        </p:nvSpPr>
        <p:spPr>
          <a:xfrm>
            <a:off x="1785938" y="2806700"/>
            <a:ext cx="5311775" cy="1687513"/>
          </a:xfrm>
          <a:prstGeom prst="irregularSeal1">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体积相同的不同</a:t>
            </a:r>
            <a:r>
              <a:rPr lang="zh-CN" altLang="en-US" sz="2400" b="1">
                <a:latin typeface="楷体" pitchFamily="49" charset="-122"/>
                <a:ea typeface="楷体" pitchFamily="49" charset="-122"/>
              </a:rPr>
              <a:t>物质，质量</a:t>
            </a:r>
            <a:r>
              <a:rPr lang="zh-CN" altLang="en-US" sz="2400" b="1">
                <a:latin typeface="楷体" pitchFamily="49" charset="-122"/>
                <a:ea typeface="楷体" pitchFamily="49" charset="-122"/>
              </a:rPr>
              <a:t>不同</a:t>
            </a:r>
            <a:endParaRPr lang="zh-CN" altLang="en-US" sz="2400" b="1">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403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4033"/>
                                        </p:tgtEl>
                                        <p:attrNameLst>
                                          <p:attrName>style.visibility</p:attrName>
                                        </p:attrNameLst>
                                      </p:cBhvr>
                                      <p:to>
                                        <p:strVal val="visible"/>
                                      </p:to>
                                    </p:set>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4035"/>
                                        </p:tgtEl>
                                        <p:attrNameLst>
                                          <p:attrName>style.visibility</p:attrName>
                                        </p:attrNameLst>
                                      </p:cBhvr>
                                      <p:to>
                                        <p:strVal val="visible"/>
                                      </p:to>
                                    </p:se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403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4037"/>
                                        </p:tgtEl>
                                        <p:attrNameLst>
                                          <p:attrName>style.visibility</p:attrName>
                                        </p:attrNameLst>
                                      </p:cBhvr>
                                      <p:to>
                                        <p:strVal val="visible"/>
                                      </p:to>
                                    </p:set>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4038"/>
                                        </p:tgtEl>
                                        <p:attrNameLst>
                                          <p:attrName>style.visibility</p:attrName>
                                        </p:attrNameLst>
                                      </p:cBhvr>
                                      <p:to>
                                        <p:strVal val="visible"/>
                                      </p:to>
                                    </p:se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4039"/>
                                        </p:tgtEl>
                                        <p:attrNameLst>
                                          <p:attrName>style.visibility</p:attrName>
                                        </p:attrNameLst>
                                      </p:cBhvr>
                                      <p:to>
                                        <p:strVal val="visible"/>
                                      </p:to>
                                    </p:set>
                                    <p:animEffect transition="in" filter="barn(inVertical)">
                                      <p:cBhvr>
                                        <p:cTn id="27" dur="500" fill="hold"/>
                                        <p:tgtEl>
                                          <p:spTgt spid="440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P spid="44035" grpId="0"/>
      <p:bldP spid="44038" grpId="0"/>
      <p:bldP spid="44039"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7" name="文本框 110595"/>
          <p:cNvSpPr txBox="1"/>
          <p:nvPr/>
        </p:nvSpPr>
        <p:spPr>
          <a:xfrm>
            <a:off x="1143000" y="857250"/>
            <a:ext cx="6858000" cy="552450"/>
          </a:xfrm>
          <a:prstGeom prst="rect">
            <a:avLst/>
          </a:prstGeom>
          <a:noFill/>
          <a:ln w="9525">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000" b="1">
                <a:effectLst>
                  <a:outerShdw blurRad="38100" dist="38100" dir="2700000" algn="tl">
                    <a:srgbClr val="FFFFFF"/>
                  </a:outerShdw>
                </a:effectLst>
                <a:latin typeface="宋体" pitchFamily="2" charset="-122"/>
                <a:ea typeface="黑体" pitchFamily="2" charset="-122"/>
              </a:rPr>
              <a:t>同种物质的质量与体积的关系．</a:t>
            </a:r>
            <a:r>
              <a:rPr lang="zh-CN" altLang="en-US" sz="3000" b="1">
                <a:effectLst>
                  <a:outerShdw blurRad="38100" dist="38100" dir="2700000" algn="tl">
                    <a:srgbClr val="FFFFFF"/>
                  </a:outerShdw>
                </a:effectLst>
                <a:latin typeface="Times New Roman" pitchFamily="18" charset="0"/>
                <a:ea typeface="黑体" pitchFamily="2" charset="-122"/>
              </a:rPr>
              <a:t> </a:t>
            </a:r>
            <a:endParaRPr lang="zh-CN" altLang="en-US" sz="3000" b="1">
              <a:effectLst>
                <a:outerShdw blurRad="38100" dist="38100" dir="2700000" algn="tl">
                  <a:srgbClr val="FFFFFF"/>
                </a:outerShdw>
              </a:effectLst>
              <a:latin typeface="Times New Roman" panose="02020603050405020304" pitchFamily="18" charset="0"/>
              <a:ea typeface="黑体" panose="02010609060101010101" pitchFamily="2" charset="-122"/>
            </a:endParaRPr>
          </a:p>
        </p:txBody>
      </p:sp>
      <p:sp>
        <p:nvSpPr>
          <p:cNvPr id="45058" name="文本框 110596"/>
          <p:cNvSpPr txBox="1"/>
          <p:nvPr/>
        </p:nvSpPr>
        <p:spPr>
          <a:xfrm>
            <a:off x="1385888" y="1592263"/>
            <a:ext cx="1036638" cy="554038"/>
          </a:xfrm>
          <a:prstGeom prst="rect">
            <a:avLst/>
          </a:prstGeom>
          <a:noFill/>
          <a:ln w="9525">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000" b="1">
                <a:effectLst>
                  <a:outerShdw blurRad="38100" dist="38100" dir="2700000" algn="tl">
                    <a:srgbClr val="FFFFFF"/>
                  </a:outerShdw>
                </a:effectLst>
                <a:latin typeface="Times New Roman" pitchFamily="18" charset="0"/>
                <a:ea typeface="黑体" pitchFamily="2" charset="-122"/>
              </a:rPr>
              <a:t>器材</a:t>
            </a:r>
            <a:endParaRPr lang="zh-CN" altLang="en-US" sz="3000" b="1">
              <a:effectLst>
                <a:outerShdw blurRad="38100" dist="38100" dir="2700000" algn="tl">
                  <a:srgbClr val="FFFFFF"/>
                </a:outerShdw>
              </a:effectLst>
              <a:latin typeface="Times New Roman" panose="02020603050405020304" pitchFamily="18" charset="0"/>
              <a:ea typeface="黑体" panose="02010609060101010101" pitchFamily="2" charset="-122"/>
            </a:endParaRPr>
          </a:p>
        </p:txBody>
      </p:sp>
      <p:pic>
        <p:nvPicPr>
          <p:cNvPr id="45059" name="图片 110597" descr="xtp"/>
          <p:cNvPicPr>
            <a:picLocks noChangeAspect="1"/>
          </p:cNvPicPr>
          <p:nvPr/>
        </p:nvPicPr>
        <p:blipFill>
          <a:blip r:embed="rId2"/>
          <a:stretch>
            <a:fillRect/>
          </a:stretch>
        </p:blipFill>
        <p:spPr>
          <a:xfrm>
            <a:off x="1143000" y="2401888"/>
            <a:ext cx="1828800" cy="1371600"/>
          </a:xfrm>
          <a:prstGeom prst="rect">
            <a:avLst/>
          </a:prstGeom>
          <a:noFill/>
          <a:ln>
            <a:noFill/>
            <a:miter lim="800000"/>
          </a:ln>
        </p:spPr>
      </p:pic>
      <p:sp>
        <p:nvSpPr>
          <p:cNvPr id="45060" name="文本框 110598"/>
          <p:cNvSpPr txBox="1"/>
          <p:nvPr/>
        </p:nvSpPr>
        <p:spPr>
          <a:xfrm>
            <a:off x="1143000" y="3914775"/>
            <a:ext cx="1773238" cy="552450"/>
          </a:xfrm>
          <a:prstGeom prst="rect">
            <a:avLst/>
          </a:prstGeom>
          <a:noFill/>
          <a:ln w="9525">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000" b="1">
                <a:effectLst>
                  <a:outerShdw blurRad="38100" dist="38100" dir="2700000" algn="tl">
                    <a:srgbClr val="FFFFFF"/>
                  </a:outerShdw>
                </a:effectLst>
                <a:latin typeface="Times New Roman" pitchFamily="18" charset="0"/>
                <a:ea typeface="黑体" pitchFamily="2" charset="-122"/>
              </a:rPr>
              <a:t>托盘天平</a:t>
            </a:r>
            <a:endParaRPr lang="zh-CN" altLang="en-US" sz="3000" b="1">
              <a:effectLst>
                <a:outerShdw blurRad="38100" dist="38100" dir="2700000" algn="tl">
                  <a:srgbClr val="FFFFFF"/>
                </a:outerShdw>
              </a:effectLst>
              <a:latin typeface="Times New Roman" panose="02020603050405020304" pitchFamily="18" charset="0"/>
              <a:ea typeface="黑体" panose="02010609060101010101" pitchFamily="2" charset="-122"/>
            </a:endParaRPr>
          </a:p>
        </p:txBody>
      </p:sp>
      <p:pic>
        <p:nvPicPr>
          <p:cNvPr id="45061" name="图片 110599" descr="67"/>
          <p:cNvPicPr>
            <a:picLocks noChangeAspect="1"/>
          </p:cNvPicPr>
          <p:nvPr/>
        </p:nvPicPr>
        <p:blipFill>
          <a:blip r:embed="rId3"/>
          <a:stretch>
            <a:fillRect/>
          </a:stretch>
        </p:blipFill>
        <p:spPr>
          <a:xfrm>
            <a:off x="3544888" y="2457450"/>
            <a:ext cx="685800" cy="876300"/>
          </a:xfrm>
          <a:prstGeom prst="rect">
            <a:avLst/>
          </a:prstGeom>
          <a:noFill/>
          <a:ln>
            <a:noFill/>
            <a:miter lim="800000"/>
          </a:ln>
        </p:spPr>
      </p:pic>
      <p:sp>
        <p:nvSpPr>
          <p:cNvPr id="45062" name="文本框 110600"/>
          <p:cNvSpPr txBox="1"/>
          <p:nvPr/>
        </p:nvSpPr>
        <p:spPr>
          <a:xfrm>
            <a:off x="3492500" y="3914775"/>
            <a:ext cx="908050" cy="1014413"/>
          </a:xfrm>
          <a:prstGeom prst="rect">
            <a:avLst/>
          </a:prstGeom>
          <a:noFill/>
          <a:ln w="9525">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000" b="1">
                <a:effectLst>
                  <a:outerShdw blurRad="38100" dist="38100" dir="2700000" algn="tl">
                    <a:srgbClr val="FFFFFF"/>
                  </a:outerShdw>
                </a:effectLst>
                <a:latin typeface="Times New Roman" pitchFamily="18" charset="0"/>
                <a:ea typeface="黑体" pitchFamily="2" charset="-122"/>
              </a:rPr>
              <a:t>砝码</a:t>
            </a:r>
            <a:endParaRPr lang="zh-CN" altLang="en-US" sz="3000" b="1">
              <a:effectLst>
                <a:outerShdw blurRad="38100" dist="38100" dir="2700000" algn="tl">
                  <a:srgbClr val="FFFFFF"/>
                </a:outerShdw>
              </a:effectLst>
              <a:latin typeface="Times New Roman" panose="02020603050405020304" pitchFamily="18" charset="0"/>
              <a:ea typeface="黑体" panose="02010609060101010101" pitchFamily="2" charset="-122"/>
            </a:endParaRPr>
          </a:p>
        </p:txBody>
      </p:sp>
      <p:sp>
        <p:nvSpPr>
          <p:cNvPr id="45063" name="文本框 110601"/>
          <p:cNvSpPr txBox="1"/>
          <p:nvPr/>
        </p:nvSpPr>
        <p:spPr>
          <a:xfrm>
            <a:off x="5208588" y="4792663"/>
            <a:ext cx="2657475" cy="554038"/>
          </a:xfrm>
          <a:prstGeom prst="rect">
            <a:avLst/>
          </a:prstGeom>
          <a:noFill/>
          <a:ln w="9525">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000" b="1">
                <a:effectLst>
                  <a:outerShdw blurRad="38100" dist="38100" dir="2700000" algn="tl">
                    <a:srgbClr val="FFFFFF"/>
                  </a:outerShdw>
                </a:effectLst>
                <a:latin typeface="Times New Roman" pitchFamily="18" charset="0"/>
                <a:ea typeface="黑体" pitchFamily="2" charset="-122"/>
              </a:rPr>
              <a:t>不同体积木块</a:t>
            </a:r>
            <a:endParaRPr lang="zh-CN" altLang="en-US" sz="3000" b="1">
              <a:effectLst>
                <a:outerShdw blurRad="38100" dist="38100" dir="2700000" algn="tl">
                  <a:srgbClr val="FFFFFF"/>
                </a:outerShdw>
              </a:effectLst>
              <a:latin typeface="Times New Roman" panose="02020603050405020304" pitchFamily="18" charset="0"/>
              <a:ea typeface="黑体" panose="02010609060101010101" pitchFamily="2" charset="-122"/>
            </a:endParaRPr>
          </a:p>
        </p:txBody>
      </p:sp>
      <p:sp>
        <p:nvSpPr>
          <p:cNvPr id="45064" name="文本框 110602"/>
          <p:cNvSpPr txBox="1"/>
          <p:nvPr/>
        </p:nvSpPr>
        <p:spPr>
          <a:xfrm>
            <a:off x="5543550" y="1484313"/>
            <a:ext cx="1944688" cy="554038"/>
          </a:xfrm>
          <a:prstGeom prst="rect">
            <a:avLst/>
          </a:prstGeom>
          <a:noFill/>
          <a:ln w="9525">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000" b="1">
                <a:solidFill>
                  <a:srgbClr val="C00000"/>
                </a:solidFill>
                <a:effectLst>
                  <a:outerShdw blurRad="38100" dist="38100" dir="2700000" algn="tl">
                    <a:srgbClr val="000000">
                      <a:alpha val="43137"/>
                    </a:srgbClr>
                  </a:outerShdw>
                </a:effectLst>
                <a:latin typeface="Times New Roman" pitchFamily="18" charset="0"/>
                <a:ea typeface="黑体" pitchFamily="2" charset="-122"/>
              </a:rPr>
              <a:t>相同物质</a:t>
            </a:r>
            <a:endParaRPr lang="zh-CN" altLang="en-US" sz="3000" b="1">
              <a:solidFill>
                <a:srgbClr val="C00000"/>
              </a:solidFill>
              <a:effectLst>
                <a:outerShdw blurRad="38100" dist="38100" dir="2700000" algn="tl">
                  <a:srgbClr val="000000">
                    <a:alpha val="43137"/>
                  </a:srgbClr>
                </a:outerShdw>
              </a:effectLst>
              <a:latin typeface="Times New Roman" panose="02020603050405020304" pitchFamily="18" charset="0"/>
              <a:ea typeface="黑体" panose="02010609060101010101" pitchFamily="2" charset="-122"/>
            </a:endParaRPr>
          </a:p>
        </p:txBody>
      </p:sp>
      <p:sp>
        <p:nvSpPr>
          <p:cNvPr id="45065" name="左大括号 110603"/>
          <p:cNvSpPr/>
          <p:nvPr/>
        </p:nvSpPr>
        <p:spPr>
          <a:xfrm rot="5400000">
            <a:off x="6083301" y="1320800"/>
            <a:ext cx="647700" cy="2054225"/>
          </a:xfrm>
          <a:prstGeom prst="leftBrace">
            <a:avLst>
              <a:gd name="adj1" fmla="val 0"/>
              <a:gd name="adj2" fmla="val 52292"/>
            </a:avLst>
          </a:prstGeom>
          <a:noFill/>
          <a:ln w="88900">
            <a:solidFill>
              <a:srgbClr val="008080"/>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00"/>
          </a:p>
        </p:txBody>
      </p:sp>
      <p:sp>
        <p:nvSpPr>
          <p:cNvPr id="45066" name="矩形 110604">
            <a:hlinkClick r:id="rId4" action="ppaction://hlinkfile"/>
          </p:cNvPr>
          <p:cNvSpPr/>
          <p:nvPr/>
        </p:nvSpPr>
        <p:spPr>
          <a:xfrm>
            <a:off x="5208588" y="3970338"/>
            <a:ext cx="647700" cy="647700"/>
          </a:xfrm>
          <a:prstGeom prst="rect">
            <a:avLst/>
          </a:prstGeom>
          <a:gradFill rotWithShape="1">
            <a:gsLst>
              <a:gs pos="0">
                <a:srgbClr val="FFA800"/>
              </a:gs>
              <a:gs pos="6500">
                <a:srgbClr val="825600"/>
              </a:gs>
              <a:gs pos="14000">
                <a:srgbClr val="FFA800"/>
              </a:gs>
              <a:gs pos="21000">
                <a:srgbClr val="825600"/>
              </a:gs>
              <a:gs pos="28500">
                <a:srgbClr val="FFA800"/>
              </a:gs>
              <a:gs pos="36000">
                <a:srgbClr val="825600"/>
              </a:gs>
              <a:gs pos="43500">
                <a:srgbClr val="FFA800"/>
              </a:gs>
              <a:gs pos="50000">
                <a:srgbClr val="825600"/>
              </a:gs>
              <a:gs pos="56500">
                <a:srgbClr val="FFA800"/>
              </a:gs>
              <a:gs pos="64000">
                <a:srgbClr val="825600"/>
              </a:gs>
              <a:gs pos="71500">
                <a:srgbClr val="FFA800"/>
              </a:gs>
              <a:gs pos="79000">
                <a:srgbClr val="825600"/>
              </a:gs>
              <a:gs pos="86000">
                <a:srgbClr val="FFA800"/>
              </a:gs>
              <a:gs pos="93500">
                <a:srgbClr val="825600"/>
              </a:gs>
              <a:gs pos="100000">
                <a:srgbClr val="FFA800"/>
              </a:gs>
            </a:gsLst>
            <a:lin ang="2700000" scaled="1"/>
          </a:gra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00"/>
          </a:p>
        </p:txBody>
      </p:sp>
      <p:sp>
        <p:nvSpPr>
          <p:cNvPr id="45067" name="矩形 110605">
            <a:hlinkClick r:id="rId5"/>
          </p:cNvPr>
          <p:cNvSpPr/>
          <p:nvPr/>
        </p:nvSpPr>
        <p:spPr>
          <a:xfrm>
            <a:off x="6137275" y="3321050"/>
            <a:ext cx="647700" cy="647700"/>
          </a:xfrm>
          <a:prstGeom prst="rect">
            <a:avLst/>
          </a:prstGeom>
          <a:gradFill rotWithShape="1">
            <a:gsLst>
              <a:gs pos="0">
                <a:srgbClr val="FFA800"/>
              </a:gs>
              <a:gs pos="6500">
                <a:srgbClr val="825600"/>
              </a:gs>
              <a:gs pos="14000">
                <a:srgbClr val="FFA800"/>
              </a:gs>
              <a:gs pos="21000">
                <a:srgbClr val="825600"/>
              </a:gs>
              <a:gs pos="28500">
                <a:srgbClr val="FFA800"/>
              </a:gs>
              <a:gs pos="36000">
                <a:srgbClr val="825600"/>
              </a:gs>
              <a:gs pos="43500">
                <a:srgbClr val="FFA800"/>
              </a:gs>
              <a:gs pos="50000">
                <a:srgbClr val="825600"/>
              </a:gs>
              <a:gs pos="56500">
                <a:srgbClr val="FFA800"/>
              </a:gs>
              <a:gs pos="64000">
                <a:srgbClr val="825600"/>
              </a:gs>
              <a:gs pos="71500">
                <a:srgbClr val="FFA800"/>
              </a:gs>
              <a:gs pos="79000">
                <a:srgbClr val="825600"/>
              </a:gs>
              <a:gs pos="86000">
                <a:srgbClr val="FFA800"/>
              </a:gs>
              <a:gs pos="93500">
                <a:srgbClr val="825600"/>
              </a:gs>
              <a:gs pos="100000">
                <a:srgbClr val="FFA800"/>
              </a:gs>
            </a:gsLst>
            <a:lin ang="2700000" scaled="1"/>
          </a:gra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00"/>
          </a:p>
        </p:txBody>
      </p:sp>
      <p:sp>
        <p:nvSpPr>
          <p:cNvPr id="45068" name="矩形 110606">
            <a:hlinkClick r:id="rId6" action="ppaction://hlinkfile"/>
          </p:cNvPr>
          <p:cNvSpPr/>
          <p:nvPr/>
        </p:nvSpPr>
        <p:spPr>
          <a:xfrm>
            <a:off x="6137275" y="3968750"/>
            <a:ext cx="647700" cy="647700"/>
          </a:xfrm>
          <a:prstGeom prst="rect">
            <a:avLst/>
          </a:prstGeom>
          <a:gradFill rotWithShape="1">
            <a:gsLst>
              <a:gs pos="0">
                <a:srgbClr val="FFA800"/>
              </a:gs>
              <a:gs pos="6500">
                <a:srgbClr val="825600"/>
              </a:gs>
              <a:gs pos="14000">
                <a:srgbClr val="FFA800"/>
              </a:gs>
              <a:gs pos="21000">
                <a:srgbClr val="825600"/>
              </a:gs>
              <a:gs pos="28500">
                <a:srgbClr val="FFA800"/>
              </a:gs>
              <a:gs pos="36000">
                <a:srgbClr val="825600"/>
              </a:gs>
              <a:gs pos="43500">
                <a:srgbClr val="FFA800"/>
              </a:gs>
              <a:gs pos="50000">
                <a:srgbClr val="825600"/>
              </a:gs>
              <a:gs pos="56500">
                <a:srgbClr val="FFA800"/>
              </a:gs>
              <a:gs pos="64000">
                <a:srgbClr val="825600"/>
              </a:gs>
              <a:gs pos="71500">
                <a:srgbClr val="FFA800"/>
              </a:gs>
              <a:gs pos="79000">
                <a:srgbClr val="825600"/>
              </a:gs>
              <a:gs pos="86000">
                <a:srgbClr val="FFA800"/>
              </a:gs>
              <a:gs pos="93500">
                <a:srgbClr val="825600"/>
              </a:gs>
              <a:gs pos="100000">
                <a:srgbClr val="FFA800"/>
              </a:gs>
            </a:gsLst>
            <a:lin ang="2700000" scaled="1"/>
          </a:gra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00"/>
          </a:p>
        </p:txBody>
      </p:sp>
      <p:sp>
        <p:nvSpPr>
          <p:cNvPr id="45069" name="矩形 110607">
            <a:hlinkClick r:id="rId5"/>
          </p:cNvPr>
          <p:cNvSpPr/>
          <p:nvPr/>
        </p:nvSpPr>
        <p:spPr>
          <a:xfrm>
            <a:off x="7110413" y="3970338"/>
            <a:ext cx="647700" cy="647700"/>
          </a:xfrm>
          <a:prstGeom prst="rect">
            <a:avLst/>
          </a:prstGeom>
          <a:gradFill rotWithShape="1">
            <a:gsLst>
              <a:gs pos="0">
                <a:srgbClr val="FFA800"/>
              </a:gs>
              <a:gs pos="6500">
                <a:srgbClr val="825600"/>
              </a:gs>
              <a:gs pos="14000">
                <a:srgbClr val="FFA800"/>
              </a:gs>
              <a:gs pos="21000">
                <a:srgbClr val="825600"/>
              </a:gs>
              <a:gs pos="28500">
                <a:srgbClr val="FFA800"/>
              </a:gs>
              <a:gs pos="36000">
                <a:srgbClr val="825600"/>
              </a:gs>
              <a:gs pos="43500">
                <a:srgbClr val="FFA800"/>
              </a:gs>
              <a:gs pos="50000">
                <a:srgbClr val="825600"/>
              </a:gs>
              <a:gs pos="56500">
                <a:srgbClr val="FFA800"/>
              </a:gs>
              <a:gs pos="64000">
                <a:srgbClr val="825600"/>
              </a:gs>
              <a:gs pos="71500">
                <a:srgbClr val="FFA800"/>
              </a:gs>
              <a:gs pos="79000">
                <a:srgbClr val="825600"/>
              </a:gs>
              <a:gs pos="86000">
                <a:srgbClr val="FFA800"/>
              </a:gs>
              <a:gs pos="93500">
                <a:srgbClr val="825600"/>
              </a:gs>
              <a:gs pos="100000">
                <a:srgbClr val="FFA800"/>
              </a:gs>
            </a:gsLst>
            <a:lin ang="2700000" scaled="1"/>
          </a:gra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00"/>
          </a:p>
        </p:txBody>
      </p:sp>
      <p:sp>
        <p:nvSpPr>
          <p:cNvPr id="45070" name="矩形 110608">
            <a:hlinkClick r:id="rId5"/>
          </p:cNvPr>
          <p:cNvSpPr/>
          <p:nvPr/>
        </p:nvSpPr>
        <p:spPr>
          <a:xfrm>
            <a:off x="7110413" y="3321050"/>
            <a:ext cx="647700" cy="647700"/>
          </a:xfrm>
          <a:prstGeom prst="rect">
            <a:avLst/>
          </a:prstGeom>
          <a:gradFill rotWithShape="1">
            <a:gsLst>
              <a:gs pos="0">
                <a:srgbClr val="FFA800"/>
              </a:gs>
              <a:gs pos="6500">
                <a:srgbClr val="825600"/>
              </a:gs>
              <a:gs pos="14000">
                <a:srgbClr val="FFA800"/>
              </a:gs>
              <a:gs pos="21000">
                <a:srgbClr val="825600"/>
              </a:gs>
              <a:gs pos="28500">
                <a:srgbClr val="FFA800"/>
              </a:gs>
              <a:gs pos="36000">
                <a:srgbClr val="825600"/>
              </a:gs>
              <a:gs pos="43500">
                <a:srgbClr val="FFA800"/>
              </a:gs>
              <a:gs pos="50000">
                <a:srgbClr val="825600"/>
              </a:gs>
              <a:gs pos="56500">
                <a:srgbClr val="FFA800"/>
              </a:gs>
              <a:gs pos="64000">
                <a:srgbClr val="825600"/>
              </a:gs>
              <a:gs pos="71500">
                <a:srgbClr val="FFA800"/>
              </a:gs>
              <a:gs pos="79000">
                <a:srgbClr val="825600"/>
              </a:gs>
              <a:gs pos="86000">
                <a:srgbClr val="FFA800"/>
              </a:gs>
              <a:gs pos="93500">
                <a:srgbClr val="825600"/>
              </a:gs>
              <a:gs pos="100000">
                <a:srgbClr val="FFA800"/>
              </a:gs>
            </a:gsLst>
            <a:lin ang="2700000" scaled="1"/>
          </a:gra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00"/>
          </a:p>
        </p:txBody>
      </p:sp>
      <p:sp>
        <p:nvSpPr>
          <p:cNvPr id="45071" name="矩形 110609">
            <a:hlinkClick r:id="rId5"/>
          </p:cNvPr>
          <p:cNvSpPr/>
          <p:nvPr/>
        </p:nvSpPr>
        <p:spPr>
          <a:xfrm>
            <a:off x="7110413" y="2673350"/>
            <a:ext cx="647700" cy="647700"/>
          </a:xfrm>
          <a:prstGeom prst="rect">
            <a:avLst/>
          </a:prstGeom>
          <a:gradFill rotWithShape="1">
            <a:gsLst>
              <a:gs pos="0">
                <a:srgbClr val="FFA800"/>
              </a:gs>
              <a:gs pos="6500">
                <a:srgbClr val="825600"/>
              </a:gs>
              <a:gs pos="14000">
                <a:srgbClr val="FFA800"/>
              </a:gs>
              <a:gs pos="21000">
                <a:srgbClr val="825600"/>
              </a:gs>
              <a:gs pos="28500">
                <a:srgbClr val="FFA800"/>
              </a:gs>
              <a:gs pos="36000">
                <a:srgbClr val="825600"/>
              </a:gs>
              <a:gs pos="43500">
                <a:srgbClr val="FFA800"/>
              </a:gs>
              <a:gs pos="50000">
                <a:srgbClr val="825600"/>
              </a:gs>
              <a:gs pos="56500">
                <a:srgbClr val="FFA800"/>
              </a:gs>
              <a:gs pos="64000">
                <a:srgbClr val="825600"/>
              </a:gs>
              <a:gs pos="71500">
                <a:srgbClr val="FFA800"/>
              </a:gs>
              <a:gs pos="79000">
                <a:srgbClr val="825600"/>
              </a:gs>
              <a:gs pos="86000">
                <a:srgbClr val="FFA800"/>
              </a:gs>
              <a:gs pos="93500">
                <a:srgbClr val="825600"/>
              </a:gs>
              <a:gs pos="100000">
                <a:srgbClr val="FFA800"/>
              </a:gs>
            </a:gsLst>
            <a:lin ang="2700000" scaled="1"/>
          </a:gra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00"/>
          </a:p>
        </p:txBody>
      </p:sp>
      <p:grpSp>
        <p:nvGrpSpPr>
          <p:cNvPr id="45072" name="组合 110610"/>
          <p:cNvGrpSpPr/>
          <p:nvPr/>
        </p:nvGrpSpPr>
        <p:grpSpPr>
          <a:xfrm>
            <a:off x="1277938" y="4832350"/>
            <a:ext cx="3440112" cy="769938"/>
            <a:chOff x="2653" y="3079"/>
            <a:chExt cx="2890" cy="646"/>
          </a:xfrm>
        </p:grpSpPr>
        <p:sp>
          <p:nvSpPr>
            <p:cNvPr id="45073" name="文本框 110611"/>
            <p:cNvSpPr/>
            <p:nvPr/>
          </p:nvSpPr>
          <p:spPr>
            <a:xfrm>
              <a:off x="3034" y="3377"/>
              <a:ext cx="1004" cy="34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100" b="1">
                  <a:solidFill>
                    <a:srgbClr val="111111"/>
                  </a:solidFill>
                  <a:latin typeface="Times New Roman" pitchFamily="18" charset="0"/>
                </a:rPr>
                <a:t>刻度尺</a:t>
              </a:r>
              <a:endParaRPr lang="zh-CN" altLang="en-US" sz="2100" b="1">
                <a:solidFill>
                  <a:srgbClr val="111111"/>
                </a:solidFill>
                <a:latin typeface="Times New Roman" panose="02020603050405020304" pitchFamily="18" charset="0"/>
              </a:endParaRPr>
            </a:p>
          </p:txBody>
        </p:sp>
        <p:pic>
          <p:nvPicPr>
            <p:cNvPr id="45074" name="图片 110612" descr="1122"/>
            <p:cNvPicPr>
              <a:picLocks noChangeAspect="1"/>
            </p:cNvPicPr>
            <p:nvPr/>
          </p:nvPicPr>
          <p:blipFill>
            <a:blip r:embed="rId7"/>
            <a:stretch>
              <a:fillRect/>
            </a:stretch>
          </p:blipFill>
          <p:spPr>
            <a:xfrm>
              <a:off x="2653" y="3079"/>
              <a:ext cx="2890" cy="317"/>
            </a:xfrm>
            <a:prstGeom prst="rect">
              <a:avLst/>
            </a:prstGeom>
            <a:noFill/>
            <a:ln>
              <a:noFill/>
              <a:miter lim="800000"/>
            </a:ln>
          </p:spPr>
        </p:pic>
      </p:grpSp>
      <p:sp>
        <p:nvSpPr>
          <p:cNvPr id="45075" name="文本框 2"/>
          <p:cNvSpPr/>
          <p:nvPr/>
        </p:nvSpPr>
        <p:spPr>
          <a:xfrm>
            <a:off x="669925" y="5937250"/>
            <a:ext cx="8048625" cy="522288"/>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b="1">
                <a:solidFill>
                  <a:srgbClr val="C00000"/>
                </a:solidFill>
                <a:latin typeface="Times New Roman" pitchFamily="18" charset="0"/>
                <a:ea typeface="黑体" pitchFamily="2" charset="-122"/>
                <a:sym typeface="宋体" pitchFamily="2" charset="-122"/>
              </a:rPr>
              <a:t>同种物质的质量与体积成正比，即比值是一定的。</a:t>
            </a:r>
            <a:endParaRPr lang="zh-CN" altLang="en-US" sz="2800" b="1">
              <a:solidFill>
                <a:srgbClr val="C00000"/>
              </a:solidFill>
              <a:latin typeface="Times New Roman" panose="02020603050405020304" pitchFamily="18" charset="0"/>
              <a:ea typeface="黑体" panose="02010609060101010101" pitchFamily="2" charset="-122"/>
              <a:sym typeface="宋体"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2" presetClass="entr" presetSubtype="4" fill="hold" nodeType="clickEffect">
                                  <p:stCondLst>
                                    <p:cond delay="0"/>
                                  </p:stCondLst>
                                  <p:childTnLst>
                                    <p:set>
                                      <p:cBhvr>
                                        <p:cTn id="10" dur="1" fill="hold">
                                          <p:stCondLst>
                                            <p:cond delay="0"/>
                                          </p:stCondLst>
                                        </p:cTn>
                                        <p:tgtEl>
                                          <p:spTgt spid="45059"/>
                                        </p:tgtEl>
                                        <p:attrNameLst>
                                          <p:attrName>style.visibility</p:attrName>
                                        </p:attrNameLst>
                                      </p:cBhvr>
                                      <p:to>
                                        <p:strVal val="visible"/>
                                      </p:to>
                                    </p:set>
                                    <p:animEffect transition="in" filter="slide(fromBottom)">
                                      <p:cBhvr>
                                        <p:cTn id="11" dur="500" fill="hold"/>
                                        <p:tgtEl>
                                          <p:spTgt spid="45059"/>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45060"/>
                                        </p:tgtEl>
                                        <p:attrNameLst>
                                          <p:attrName>style.visibility</p:attrName>
                                        </p:attrNameLst>
                                      </p:cBhvr>
                                      <p:to>
                                        <p:strVal val="visible"/>
                                      </p:to>
                                    </p:set>
                                    <p:animEffect transition="in" filter="slide(fromBottom)">
                                      <p:cBhvr>
                                        <p:cTn id="14" dur="500" fill="hold"/>
                                        <p:tgtEl>
                                          <p:spTgt spid="45060"/>
                                        </p:tgtEl>
                                      </p:cBhvr>
                                    </p:animEffect>
                                  </p:childTnLst>
                                </p:cTn>
                              </p:par>
                              <p:par>
                                <p:cTn id="15" presetID="12" presetClass="entr" presetSubtype="4" fill="hold" nodeType="withEffect">
                                  <p:stCondLst>
                                    <p:cond delay="0"/>
                                  </p:stCondLst>
                                  <p:childTnLst>
                                    <p:set>
                                      <p:cBhvr>
                                        <p:cTn id="16" dur="1" fill="hold">
                                          <p:stCondLst>
                                            <p:cond delay="0"/>
                                          </p:stCondLst>
                                        </p:cTn>
                                        <p:tgtEl>
                                          <p:spTgt spid="45061"/>
                                        </p:tgtEl>
                                        <p:attrNameLst>
                                          <p:attrName>style.visibility</p:attrName>
                                        </p:attrNameLst>
                                      </p:cBhvr>
                                      <p:to>
                                        <p:strVal val="visible"/>
                                      </p:to>
                                    </p:set>
                                    <p:animEffect transition="in" filter="slide(fromBottom)">
                                      <p:cBhvr>
                                        <p:cTn id="17" dur="500" fill="hold"/>
                                        <p:tgtEl>
                                          <p:spTgt spid="45061"/>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45062"/>
                                        </p:tgtEl>
                                        <p:attrNameLst>
                                          <p:attrName>style.visibility</p:attrName>
                                        </p:attrNameLst>
                                      </p:cBhvr>
                                      <p:to>
                                        <p:strVal val="visible"/>
                                      </p:to>
                                    </p:set>
                                    <p:animEffect transition="in" filter="slide(fromBottom)">
                                      <p:cBhvr>
                                        <p:cTn id="20" dur="500" fill="hold"/>
                                        <p:tgtEl>
                                          <p:spTgt spid="45062"/>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4507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45066"/>
                                        </p:tgtEl>
                                        <p:attrNameLst>
                                          <p:attrName>style.visibility</p:attrName>
                                        </p:attrNameLst>
                                      </p:cBhvr>
                                      <p:to>
                                        <p:strVal val="visible"/>
                                      </p:to>
                                    </p:set>
                                    <p:animEffect transition="in" filter="wipe(down)">
                                      <p:cBhvr>
                                        <p:cTn id="29" dur="500" fill="hold"/>
                                        <p:tgtEl>
                                          <p:spTgt spid="45066"/>
                                        </p:tgtEl>
                                      </p:cBhvr>
                                    </p:animEffect>
                                  </p:childTnLst>
                                </p:cTn>
                              </p:par>
                              <p:par>
                                <p:cTn id="30" presetID="22" presetClass="entr" presetSubtype="4" fill="hold" nodeType="withEffect">
                                  <p:stCondLst>
                                    <p:cond delay="0"/>
                                  </p:stCondLst>
                                  <p:childTnLst>
                                    <p:set>
                                      <p:cBhvr>
                                        <p:cTn id="31" dur="1" fill="hold">
                                          <p:stCondLst>
                                            <p:cond delay="0"/>
                                          </p:stCondLst>
                                        </p:cTn>
                                        <p:tgtEl>
                                          <p:spTgt spid="45068"/>
                                        </p:tgtEl>
                                        <p:attrNameLst>
                                          <p:attrName>style.visibility</p:attrName>
                                        </p:attrNameLst>
                                      </p:cBhvr>
                                      <p:to>
                                        <p:strVal val="visible"/>
                                      </p:to>
                                    </p:set>
                                    <p:animEffect transition="in" filter="wipe(down)">
                                      <p:cBhvr>
                                        <p:cTn id="32" dur="500" fill="hold"/>
                                        <p:tgtEl>
                                          <p:spTgt spid="45068"/>
                                        </p:tgtEl>
                                      </p:cBhvr>
                                    </p:animEffect>
                                  </p:childTnLst>
                                </p:cTn>
                              </p:par>
                              <p:par>
                                <p:cTn id="33" presetID="22" presetClass="entr" presetSubtype="4" fill="hold" nodeType="withEffect">
                                  <p:stCondLst>
                                    <p:cond delay="0"/>
                                  </p:stCondLst>
                                  <p:childTnLst>
                                    <p:set>
                                      <p:cBhvr>
                                        <p:cTn id="34" dur="1" fill="hold">
                                          <p:stCondLst>
                                            <p:cond delay="0"/>
                                          </p:stCondLst>
                                        </p:cTn>
                                        <p:tgtEl>
                                          <p:spTgt spid="45067"/>
                                        </p:tgtEl>
                                        <p:attrNameLst>
                                          <p:attrName>style.visibility</p:attrName>
                                        </p:attrNameLst>
                                      </p:cBhvr>
                                      <p:to>
                                        <p:strVal val="visible"/>
                                      </p:to>
                                    </p:set>
                                    <p:animEffect transition="in" filter="wipe(down)">
                                      <p:cBhvr>
                                        <p:cTn id="35" dur="500" fill="hold"/>
                                        <p:tgtEl>
                                          <p:spTgt spid="45067"/>
                                        </p:tgtEl>
                                      </p:cBhvr>
                                    </p:animEffect>
                                  </p:childTnLst>
                                </p:cTn>
                              </p:par>
                              <p:par>
                                <p:cTn id="36" presetID="22" presetClass="entr" presetSubtype="4" fill="hold" nodeType="withEffect">
                                  <p:stCondLst>
                                    <p:cond delay="0"/>
                                  </p:stCondLst>
                                  <p:childTnLst>
                                    <p:set>
                                      <p:cBhvr>
                                        <p:cTn id="37" dur="1" fill="hold">
                                          <p:stCondLst>
                                            <p:cond delay="0"/>
                                          </p:stCondLst>
                                        </p:cTn>
                                        <p:tgtEl>
                                          <p:spTgt spid="45071"/>
                                        </p:tgtEl>
                                        <p:attrNameLst>
                                          <p:attrName>style.visibility</p:attrName>
                                        </p:attrNameLst>
                                      </p:cBhvr>
                                      <p:to>
                                        <p:strVal val="visible"/>
                                      </p:to>
                                    </p:set>
                                    <p:animEffect transition="in" filter="wipe(down)">
                                      <p:cBhvr>
                                        <p:cTn id="38" dur="500" fill="hold"/>
                                        <p:tgtEl>
                                          <p:spTgt spid="45071"/>
                                        </p:tgtEl>
                                      </p:cBhvr>
                                    </p:animEffect>
                                  </p:childTnLst>
                                </p:cTn>
                              </p:par>
                              <p:par>
                                <p:cTn id="39" presetID="22" presetClass="entr" presetSubtype="4" fill="hold" nodeType="withEffect">
                                  <p:stCondLst>
                                    <p:cond delay="0"/>
                                  </p:stCondLst>
                                  <p:childTnLst>
                                    <p:set>
                                      <p:cBhvr>
                                        <p:cTn id="40" dur="1" fill="hold">
                                          <p:stCondLst>
                                            <p:cond delay="0"/>
                                          </p:stCondLst>
                                        </p:cTn>
                                        <p:tgtEl>
                                          <p:spTgt spid="45070"/>
                                        </p:tgtEl>
                                        <p:attrNameLst>
                                          <p:attrName>style.visibility</p:attrName>
                                        </p:attrNameLst>
                                      </p:cBhvr>
                                      <p:to>
                                        <p:strVal val="visible"/>
                                      </p:to>
                                    </p:set>
                                    <p:animEffect transition="in" filter="wipe(down)">
                                      <p:cBhvr>
                                        <p:cTn id="41" dur="500" fill="hold"/>
                                        <p:tgtEl>
                                          <p:spTgt spid="45070"/>
                                        </p:tgtEl>
                                      </p:cBhvr>
                                    </p:animEffect>
                                  </p:childTnLst>
                                </p:cTn>
                              </p:par>
                              <p:par>
                                <p:cTn id="42" presetID="22" presetClass="entr" presetSubtype="4" fill="hold" nodeType="withEffect">
                                  <p:stCondLst>
                                    <p:cond delay="0"/>
                                  </p:stCondLst>
                                  <p:childTnLst>
                                    <p:set>
                                      <p:cBhvr>
                                        <p:cTn id="43" dur="1" fill="hold">
                                          <p:stCondLst>
                                            <p:cond delay="0"/>
                                          </p:stCondLst>
                                        </p:cTn>
                                        <p:tgtEl>
                                          <p:spTgt spid="45069"/>
                                        </p:tgtEl>
                                        <p:attrNameLst>
                                          <p:attrName>style.visibility</p:attrName>
                                        </p:attrNameLst>
                                      </p:cBhvr>
                                      <p:to>
                                        <p:strVal val="visible"/>
                                      </p:to>
                                    </p:set>
                                    <p:animEffect transition="in" filter="wipe(down)">
                                      <p:cBhvr>
                                        <p:cTn id="44" dur="500" fill="hold"/>
                                        <p:tgtEl>
                                          <p:spTgt spid="4506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5063"/>
                                        </p:tgtEl>
                                        <p:attrNameLst>
                                          <p:attrName>style.visibility</p:attrName>
                                        </p:attrNameLst>
                                      </p:cBhvr>
                                      <p:to>
                                        <p:strVal val="visible"/>
                                      </p:to>
                                    </p:set>
                                    <p:animEffect transition="in" filter="wipe(down)">
                                      <p:cBhvr>
                                        <p:cTn id="47" dur="500" fill="hold"/>
                                        <p:tgtEl>
                                          <p:spTgt spid="4506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45064"/>
                                        </p:tgtEl>
                                        <p:attrNameLst>
                                          <p:attrName>style.visibility</p:attrName>
                                        </p:attrNameLst>
                                      </p:cBhvr>
                                      <p:to>
                                        <p:strVal val="visible"/>
                                      </p:to>
                                    </p:set>
                                    <p:animEffect transition="in" filter="slide(fromBottom)">
                                      <p:cBhvr>
                                        <p:cTn id="52" dur="500" fill="hold"/>
                                        <p:tgtEl>
                                          <p:spTgt spid="45064"/>
                                        </p:tgtEl>
                                      </p:cBhvr>
                                    </p:animEffect>
                                  </p:childTnLst>
                                </p:cTn>
                              </p:par>
                              <p:par>
                                <p:cTn id="53" presetID="12" presetClass="entr" presetSubtype="4" fill="hold" nodeType="withEffect">
                                  <p:stCondLst>
                                    <p:cond delay="0"/>
                                  </p:stCondLst>
                                  <p:childTnLst>
                                    <p:set>
                                      <p:cBhvr>
                                        <p:cTn id="54" dur="1" fill="hold">
                                          <p:stCondLst>
                                            <p:cond delay="0"/>
                                          </p:stCondLst>
                                        </p:cTn>
                                        <p:tgtEl>
                                          <p:spTgt spid="45065"/>
                                        </p:tgtEl>
                                        <p:attrNameLst>
                                          <p:attrName>style.visibility</p:attrName>
                                        </p:attrNameLst>
                                      </p:cBhvr>
                                      <p:to>
                                        <p:strVal val="visible"/>
                                      </p:to>
                                    </p:set>
                                    <p:animEffect transition="in" filter="slide(fromBottom)">
                                      <p:cBhvr>
                                        <p:cTn id="55" dur="500" fill="hold"/>
                                        <p:tgtEl>
                                          <p:spTgt spid="45065"/>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45075"/>
                                        </p:tgtEl>
                                        <p:attrNameLst>
                                          <p:attrName>style.visibility</p:attrName>
                                        </p:attrNameLst>
                                      </p:cBhvr>
                                      <p:to>
                                        <p:strVal val="visible"/>
                                      </p:to>
                                    </p:set>
                                    <p:anim calcmode="lin" valueType="num">
                                      <p:cBhvr>
                                        <p:cTn id="60" dur="500" fill="hold"/>
                                        <p:tgtEl>
                                          <p:spTgt spid="45075"/>
                                        </p:tgtEl>
                                        <p:attrNameLst>
                                          <p:attrName>ppt_x</p:attrName>
                                        </p:attrNameLst>
                                      </p:cBhvr>
                                      <p:tavLst>
                                        <p:tav tm="0">
                                          <p:val>
                                            <p:strVal val="#ppt_x"/>
                                          </p:val>
                                        </p:tav>
                                        <p:tav tm="100000">
                                          <p:val>
                                            <p:strVal val="#ppt_x"/>
                                          </p:val>
                                        </p:tav>
                                      </p:tavLst>
                                    </p:anim>
                                    <p:anim calcmode="lin" valueType="num">
                                      <p:cBhvr>
                                        <p:cTn id="61" dur="500" fill="hold"/>
                                        <p:tgtEl>
                                          <p:spTgt spid="450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P spid="45060" grpId="0"/>
      <p:bldP spid="45062" grpId="0"/>
      <p:bldP spid="45063" grpId="0"/>
      <p:bldP spid="45064" grpId="0"/>
      <p:bldP spid="45075"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1" name="Oval 5"/>
          <p:cNvSpPr/>
          <p:nvPr/>
        </p:nvSpPr>
        <p:spPr>
          <a:xfrm>
            <a:off x="2800350" y="4857750"/>
            <a:ext cx="914400" cy="514350"/>
          </a:xfrm>
          <a:prstGeom prst="ellipse">
            <a:avLst/>
          </a:prstGeom>
          <a:solidFill>
            <a:schemeClr val="accent1"/>
          </a:solidFill>
          <a:ln w="9525" cap="flat" cmpd="sng">
            <a:solidFill>
              <a:schemeClr val="accent1"/>
            </a:solidFill>
            <a:prstDash val="solid"/>
            <a:headEnd type="none" w="med" len="med"/>
            <a:tailEnd type="none" w="med" len="me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300"/>
          </a:p>
        </p:txBody>
      </p:sp>
      <p:sp>
        <p:nvSpPr>
          <p:cNvPr id="46082" name="Text Box 6"/>
          <p:cNvSpPr/>
          <p:nvPr/>
        </p:nvSpPr>
        <p:spPr>
          <a:xfrm>
            <a:off x="2971800" y="4857750"/>
            <a:ext cx="1290638" cy="5064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700" b="1">
                <a:latin typeface="Times New Roman" pitchFamily="18" charset="0"/>
              </a:rPr>
              <a:t>铁</a:t>
            </a:r>
            <a:endParaRPr lang="zh-CN" altLang="en-US" sz="2700" b="1">
              <a:latin typeface="Times New Roman" panose="02020603050405020304" pitchFamily="18" charset="0"/>
            </a:endParaRPr>
          </a:p>
        </p:txBody>
      </p:sp>
      <p:sp>
        <p:nvSpPr>
          <p:cNvPr id="46083" name="AutoShape 7"/>
          <p:cNvSpPr/>
          <p:nvPr/>
        </p:nvSpPr>
        <p:spPr>
          <a:xfrm>
            <a:off x="3143250" y="4343400"/>
            <a:ext cx="285750" cy="400050"/>
          </a:xfrm>
          <a:prstGeom prst="upArrow">
            <a:avLst>
              <a:gd name="adj1" fmla="val 50000"/>
              <a:gd name="adj2" fmla="val 35000"/>
            </a:avLst>
          </a:prstGeom>
          <a:solidFill>
            <a:srgbClr val="FFFF66"/>
          </a:solidFill>
          <a:ln>
            <a:solidFill>
              <a:schemeClr val="tx1"/>
            </a:solidFill>
            <a:miter lim="800000"/>
          </a:ln>
        </p:spPr>
        <p:txBody>
          <a:bodyPr vert="eaVert"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300"/>
          </a:p>
        </p:txBody>
      </p:sp>
      <p:sp>
        <p:nvSpPr>
          <p:cNvPr id="46084" name="Oval 8"/>
          <p:cNvSpPr/>
          <p:nvPr/>
        </p:nvSpPr>
        <p:spPr>
          <a:xfrm>
            <a:off x="4800600" y="4857750"/>
            <a:ext cx="971550" cy="514350"/>
          </a:xfrm>
          <a:prstGeom prst="ellipse">
            <a:avLst/>
          </a:prstGeom>
          <a:solidFill>
            <a:schemeClr val="accent1"/>
          </a:solidFill>
          <a:ln w="9525" cap="flat" cmpd="sng">
            <a:solidFill>
              <a:schemeClr val="accent1"/>
            </a:solidFill>
            <a:prstDash val="solid"/>
            <a:headEnd type="none" w="med" len="med"/>
            <a:tailEnd type="none" w="med" len="med"/>
          </a:ln>
        </p:spPr>
        <p:txBody>
          <a:bodyPr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300"/>
          </a:p>
        </p:txBody>
      </p:sp>
      <p:sp>
        <p:nvSpPr>
          <p:cNvPr id="46085" name="Text Box 9"/>
          <p:cNvSpPr/>
          <p:nvPr/>
        </p:nvSpPr>
        <p:spPr>
          <a:xfrm>
            <a:off x="4972050" y="4857750"/>
            <a:ext cx="971550" cy="5064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700" b="1">
                <a:latin typeface="Times New Roman" pitchFamily="18" charset="0"/>
              </a:rPr>
              <a:t>铝</a:t>
            </a:r>
            <a:endParaRPr lang="zh-CN" altLang="en-US" sz="2700" b="1">
              <a:latin typeface="Times New Roman" panose="02020603050405020304" pitchFamily="18" charset="0"/>
            </a:endParaRPr>
          </a:p>
        </p:txBody>
      </p:sp>
      <p:sp>
        <p:nvSpPr>
          <p:cNvPr id="46086" name="AutoShape 10"/>
          <p:cNvSpPr/>
          <p:nvPr/>
        </p:nvSpPr>
        <p:spPr>
          <a:xfrm>
            <a:off x="5143500" y="4343400"/>
            <a:ext cx="285750" cy="400050"/>
          </a:xfrm>
          <a:prstGeom prst="upArrow">
            <a:avLst>
              <a:gd name="adj1" fmla="val 50000"/>
              <a:gd name="adj2" fmla="val 35000"/>
            </a:avLst>
          </a:prstGeom>
          <a:solidFill>
            <a:srgbClr val="FFFF66"/>
          </a:solidFill>
          <a:ln>
            <a:solidFill>
              <a:schemeClr val="tx1"/>
            </a:solidFill>
            <a:miter lim="800000"/>
          </a:ln>
        </p:spPr>
        <p:txBody>
          <a:bodyPr vert="eaVert" wrap="none"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300"/>
          </a:p>
        </p:txBody>
      </p:sp>
      <p:sp>
        <p:nvSpPr>
          <p:cNvPr id="46087" name="AutoShape 11"/>
          <p:cNvSpPr/>
          <p:nvPr/>
        </p:nvSpPr>
        <p:spPr>
          <a:xfrm>
            <a:off x="5829300" y="3943350"/>
            <a:ext cx="1714500" cy="1428750"/>
          </a:xfrm>
          <a:prstGeom prst="cloudCallout">
            <a:avLst>
              <a:gd name="adj1" fmla="val -48542"/>
              <a:gd name="adj2" fmla="val 58833"/>
            </a:avLst>
          </a:prstGeom>
          <a:solidFill>
            <a:srgbClr val="00FF00"/>
          </a:solidFill>
          <a:ln>
            <a:solidFill>
              <a:srgbClr val="CCECFF"/>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latin typeface="Times New Roman" pitchFamily="18" charset="0"/>
            </a:endParaRPr>
          </a:p>
        </p:txBody>
      </p:sp>
      <p:sp>
        <p:nvSpPr>
          <p:cNvPr id="46088" name="Text Box 12"/>
          <p:cNvSpPr/>
          <p:nvPr/>
        </p:nvSpPr>
        <p:spPr>
          <a:xfrm>
            <a:off x="6115050" y="4286250"/>
            <a:ext cx="1371600" cy="64452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600" b="1">
                <a:latin typeface="Times New Roman" pitchFamily="18" charset="0"/>
                <a:ea typeface="黑体" pitchFamily="2" charset="-122"/>
              </a:rPr>
              <a:t>轻重</a:t>
            </a:r>
            <a:endParaRPr lang="zh-CN" altLang="en-US" sz="3600" b="1">
              <a:latin typeface="Times New Roman" panose="02020603050405020304" pitchFamily="18" charset="0"/>
              <a:ea typeface="黑体" panose="02010609060101010101" pitchFamily="2" charset="-122"/>
            </a:endParaRPr>
          </a:p>
        </p:txBody>
      </p:sp>
      <p:graphicFrame>
        <p:nvGraphicFramePr>
          <p:cNvPr id="46089" name="Object 14"/>
          <p:cNvGraphicFramePr>
            <a:graphicFrameLocks noChangeAspect="1"/>
          </p:cNvGraphicFramePr>
          <p:nvPr/>
        </p:nvGraphicFramePr>
        <p:xfrm>
          <a:off x="2400300" y="3543300"/>
          <a:ext cx="3886200" cy="925513"/>
        </p:xfrm>
        <a:graphic>
          <a:graphicData uri="http://schemas.openxmlformats.org/presentationml/2006/ole">
            <mc:AlternateContent>
              <mc:Choice xmlns:v="urn:schemas-microsoft-com:vml" Requires="v">
                <p:oleObj spid="_x0000_s1043" r:id="rId2" imgW="3886200" imgH="925513" progId="Flash.Movie">
                  <p:embed/>
                </p:oleObj>
              </mc:Choice>
              <mc:Fallback>
                <p:oleObj r:id="rId2" imgW="3886200" imgH="925513" progId="Flash.Movie">
                  <p:embed/>
                  <p:pic>
                    <p:nvPicPr>
                      <p:cNvPr id="0" name="OLE substitute image"/>
                      <p:cNvPicPr/>
                      <p:nvPr/>
                    </p:nvPicPr>
                    <p:blipFill>
                      <a:blip r:embed="rId3"/>
                      <a:stretch>
                        <a:fillRect/>
                      </a:stretch>
                    </p:blipFill>
                    <p:spPr>
                      <a:xfrm>
                        <a:off x="2400300" y="3543300"/>
                        <a:ext cx="3886200" cy="925513"/>
                      </a:xfrm>
                      <a:prstGeom prst="rect">
                        <a:avLst/>
                      </a:prstGeom>
                      <a:noFill/>
                      <a:ln w="38100">
                        <a:noFill/>
                        <a:miter lim="800000"/>
                      </a:ln>
                    </p:spPr>
                  </p:pic>
                </p:oleObj>
              </mc:Fallback>
            </mc:AlternateContent>
          </a:graphicData>
        </a:graphic>
      </p:graphicFrame>
      <p:graphicFrame>
        <p:nvGraphicFramePr>
          <p:cNvPr id="46090" name="Object 15"/>
          <p:cNvGraphicFramePr>
            <a:graphicFrameLocks noChangeAspect="1"/>
          </p:cNvGraphicFramePr>
          <p:nvPr/>
        </p:nvGraphicFramePr>
        <p:xfrm>
          <a:off x="2571750" y="2800350"/>
          <a:ext cx="1270000" cy="1247775"/>
        </p:xfrm>
        <a:graphic>
          <a:graphicData uri="http://schemas.openxmlformats.org/presentationml/2006/ole">
            <mc:AlternateContent>
              <mc:Choice xmlns:v="urn:schemas-microsoft-com:vml" Requires="v">
                <p:oleObj spid="_x0000_s1044" r:id="rId4" imgW="1270000" imgH="1247775" progId="Flash.Movie">
                  <p:embed/>
                </p:oleObj>
              </mc:Choice>
              <mc:Fallback>
                <p:oleObj r:id="rId4" imgW="1270000" imgH="1247775" progId="Flash.Movie">
                  <p:embed/>
                  <p:pic>
                    <p:nvPicPr>
                      <p:cNvPr id="0" name="OLE substitute image"/>
                      <p:cNvPicPr/>
                      <p:nvPr/>
                    </p:nvPicPr>
                    <p:blipFill>
                      <a:blip r:embed="rId5"/>
                      <a:stretch>
                        <a:fillRect/>
                      </a:stretch>
                    </p:blipFill>
                    <p:spPr>
                      <a:xfrm>
                        <a:off x="2571750" y="2800350"/>
                        <a:ext cx="1270000" cy="1247775"/>
                      </a:xfrm>
                      <a:prstGeom prst="rect">
                        <a:avLst/>
                      </a:prstGeom>
                      <a:noFill/>
                      <a:ln w="38100">
                        <a:noFill/>
                        <a:miter lim="800000"/>
                      </a:ln>
                    </p:spPr>
                  </p:pic>
                </p:oleObj>
              </mc:Fallback>
            </mc:AlternateContent>
          </a:graphicData>
        </a:graphic>
      </p:graphicFrame>
      <p:graphicFrame>
        <p:nvGraphicFramePr>
          <p:cNvPr id="46091" name="Object 16"/>
          <p:cNvGraphicFramePr>
            <a:graphicFrameLocks noChangeAspect="1"/>
          </p:cNvGraphicFramePr>
          <p:nvPr/>
        </p:nvGraphicFramePr>
        <p:xfrm>
          <a:off x="4972050" y="2514600"/>
          <a:ext cx="1270000" cy="1247775"/>
        </p:xfrm>
        <a:graphic>
          <a:graphicData uri="http://schemas.openxmlformats.org/presentationml/2006/ole">
            <mc:AlternateContent>
              <mc:Choice xmlns:v="urn:schemas-microsoft-com:vml" Requires="v">
                <p:oleObj spid="_x0000_s1045" r:id="rId6" imgW="1270000" imgH="1247775" progId="Flash.Movie">
                  <p:embed/>
                </p:oleObj>
              </mc:Choice>
              <mc:Fallback>
                <p:oleObj r:id="rId6" imgW="1270000" imgH="1247775" progId="Flash.Movie">
                  <p:embed/>
                  <p:pic>
                    <p:nvPicPr>
                      <p:cNvPr id="0" name="OLE substitute image"/>
                      <p:cNvPicPr/>
                      <p:nvPr/>
                    </p:nvPicPr>
                    <p:blipFill>
                      <a:blip r:embed="rId5"/>
                      <a:stretch>
                        <a:fillRect/>
                      </a:stretch>
                    </p:blipFill>
                    <p:spPr>
                      <a:xfrm>
                        <a:off x="4972050" y="2514600"/>
                        <a:ext cx="1270000" cy="1247775"/>
                      </a:xfrm>
                      <a:prstGeom prst="rect">
                        <a:avLst/>
                      </a:prstGeom>
                      <a:noFill/>
                      <a:ln w="38100">
                        <a:noFill/>
                        <a:miter lim="800000"/>
                      </a:ln>
                    </p:spPr>
                  </p:pic>
                </p:oleObj>
              </mc:Fallback>
            </mc:AlternateContent>
          </a:graphicData>
        </a:graphic>
      </p:graphicFrame>
      <p:sp>
        <p:nvSpPr>
          <p:cNvPr id="46092" name="Text Box 18"/>
          <p:cNvSpPr/>
          <p:nvPr/>
        </p:nvSpPr>
        <p:spPr>
          <a:xfrm>
            <a:off x="685800" y="617538"/>
            <a:ext cx="6122988" cy="58420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latin typeface="Times New Roman" pitchFamily="18" charset="0"/>
                <a:ea typeface="黑体" pitchFamily="2" charset="-122"/>
              </a:rPr>
              <a:t>不同物质的质量与体积的关系</a:t>
            </a:r>
            <a:endParaRPr lang="zh-CN" altLang="en-US" sz="3200" b="1">
              <a:latin typeface="Times New Roman" panose="02020603050405020304" pitchFamily="18" charset="0"/>
              <a:ea typeface="黑体" panose="02010609060101010101" pitchFamily="2" charset="-122"/>
            </a:endParaRPr>
          </a:p>
        </p:txBody>
      </p:sp>
      <p:sp>
        <p:nvSpPr>
          <p:cNvPr id="46093" name="文本框 1"/>
          <p:cNvSpPr/>
          <p:nvPr/>
        </p:nvSpPr>
        <p:spPr>
          <a:xfrm>
            <a:off x="822325" y="5748338"/>
            <a:ext cx="6618288" cy="60801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20000"/>
              </a:lnSpc>
            </a:pPr>
            <a:r>
              <a:rPr lang="zh-CN" altLang="en-US" sz="2800" b="1">
                <a:solidFill>
                  <a:srgbClr val="C00000"/>
                </a:solidFill>
                <a:latin typeface="Times New Roman" pitchFamily="18" charset="0"/>
                <a:ea typeface="黑体" pitchFamily="2" charset="-122"/>
              </a:rPr>
              <a:t>不同物质，质量与体积的比值一般不同。</a:t>
            </a:r>
            <a:endParaRPr lang="zh-CN" altLang="en-US" sz="2800" b="1">
              <a:solidFill>
                <a:srgbClr val="C00000"/>
              </a:solidFill>
              <a:latin typeface="Times New Roman" panose="02020603050405020304" pitchFamily="18" charset="0"/>
              <a:ea typeface="黑体" panose="0201060906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 calcmode="lin" valueType="num">
                                      <p:cBhvr>
                                        <p:cTn id="7" dur="500" fill="hold"/>
                                        <p:tgtEl>
                                          <p:spTgt spid="46083"/>
                                        </p:tgtEl>
                                        <p:attrNameLst>
                                          <p:attrName>ppt_x</p:attrName>
                                        </p:attrNameLst>
                                      </p:cBhvr>
                                      <p:tavLst>
                                        <p:tav tm="0">
                                          <p:val>
                                            <p:strVal val="#ppt_x"/>
                                          </p:val>
                                        </p:tav>
                                        <p:tav tm="100000">
                                          <p:val>
                                            <p:strVal val="#ppt_x"/>
                                          </p:val>
                                        </p:tav>
                                      </p:tavLst>
                                    </p:anim>
                                    <p:anim calcmode="lin" valueType="num">
                                      <p:cBhvr>
                                        <p:cTn id="8" dur="500" fill="hold"/>
                                        <p:tgtEl>
                                          <p:spTgt spid="46083"/>
                                        </p:tgtEl>
                                        <p:attrNameLst>
                                          <p:attrName>ppt_y</p:attrName>
                                        </p:attrNameLst>
                                      </p:cBhvr>
                                      <p:tavLst>
                                        <p:tav tm="0">
                                          <p:val>
                                            <p:strVal val="#ppt_y+#ppt_h/2"/>
                                          </p:val>
                                        </p:tav>
                                        <p:tav tm="100000">
                                          <p:val>
                                            <p:strVal val="#ppt_y"/>
                                          </p:val>
                                        </p:tav>
                                      </p:tavLst>
                                    </p:anim>
                                    <p:anim calcmode="lin" valueType="num">
                                      <p:cBhvr>
                                        <p:cTn id="9" dur="500" fill="hold"/>
                                        <p:tgtEl>
                                          <p:spTgt spid="46083"/>
                                        </p:tgtEl>
                                        <p:attrNameLst>
                                          <p:attrName>ppt_w</p:attrName>
                                        </p:attrNameLst>
                                      </p:cBhvr>
                                      <p:tavLst>
                                        <p:tav tm="0">
                                          <p:val>
                                            <p:strVal val="#ppt_w"/>
                                          </p:val>
                                        </p:tav>
                                        <p:tav tm="100000">
                                          <p:val>
                                            <p:strVal val="#ppt_w"/>
                                          </p:val>
                                        </p:tav>
                                      </p:tavLst>
                                    </p:anim>
                                    <p:anim calcmode="lin" valueType="num">
                                      <p:cBhvr>
                                        <p:cTn id="10" dur="500" fill="hold"/>
                                        <p:tgtEl>
                                          <p:spTgt spid="46083"/>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1" presetClass="entr" presetSubtype="0" fill="hold" grpId="0" nodeType="afterEffect">
                                  <p:stCondLst>
                                    <p:cond delay="0"/>
                                  </p:stCondLst>
                                  <p:childTnLst>
                                    <p:set>
                                      <p:cBhvr>
                                        <p:cTn id="13" dur="1" fill="hold">
                                          <p:stCondLst>
                                            <p:cond delay="499"/>
                                          </p:stCondLst>
                                        </p:cTn>
                                        <p:tgtEl>
                                          <p:spTgt spid="46081"/>
                                        </p:tgtEl>
                                        <p:attrNameLst>
                                          <p:attrName>style.visibility</p:attrName>
                                        </p:attrNameLst>
                                      </p:cBhvr>
                                      <p:to>
                                        <p:strVal val="visible"/>
                                      </p:to>
                                    </p:set>
                                  </p:childTnLst>
                                </p:cTn>
                              </p:par>
                            </p:childTnLst>
                          </p:cTn>
                        </p:par>
                        <p:par>
                          <p:cTn id="14" fill="hold" nodeType="afterGroup">
                            <p:stCondLst>
                              <p:cond delay="1000"/>
                            </p:stCondLst>
                            <p:childTnLst>
                              <p:par>
                                <p:cTn id="15" presetID="1" presetClass="entr" presetSubtype="0" fill="hold" grpId="0" nodeType="afterEffect">
                                  <p:stCondLst>
                                    <p:cond delay="0"/>
                                  </p:stCondLst>
                                  <p:childTnLst>
                                    <p:set>
                                      <p:cBhvr>
                                        <p:cTn id="16" dur="1" fill="hold">
                                          <p:stCondLst>
                                            <p:cond delay="499"/>
                                          </p:stCondLst>
                                        </p:cTn>
                                        <p:tgtEl>
                                          <p:spTgt spid="4608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7" presetClass="entr" presetSubtype="4" fill="hold" grpId="0" nodeType="clickEffect">
                                  <p:stCondLst>
                                    <p:cond delay="0"/>
                                  </p:stCondLst>
                                  <p:childTnLst>
                                    <p:set>
                                      <p:cBhvr>
                                        <p:cTn id="20" dur="1" fill="hold">
                                          <p:stCondLst>
                                            <p:cond delay="0"/>
                                          </p:stCondLst>
                                        </p:cTn>
                                        <p:tgtEl>
                                          <p:spTgt spid="46086"/>
                                        </p:tgtEl>
                                        <p:attrNameLst>
                                          <p:attrName>style.visibility</p:attrName>
                                        </p:attrNameLst>
                                      </p:cBhvr>
                                      <p:to>
                                        <p:strVal val="visible"/>
                                      </p:to>
                                    </p:set>
                                    <p:anim calcmode="lin" valueType="num">
                                      <p:cBhvr>
                                        <p:cTn id="21" dur="500" fill="hold"/>
                                        <p:tgtEl>
                                          <p:spTgt spid="46086"/>
                                        </p:tgtEl>
                                        <p:attrNameLst>
                                          <p:attrName>ppt_x</p:attrName>
                                        </p:attrNameLst>
                                      </p:cBhvr>
                                      <p:tavLst>
                                        <p:tav tm="0">
                                          <p:val>
                                            <p:strVal val="#ppt_x"/>
                                          </p:val>
                                        </p:tav>
                                        <p:tav tm="100000">
                                          <p:val>
                                            <p:strVal val="#ppt_x"/>
                                          </p:val>
                                        </p:tav>
                                      </p:tavLst>
                                    </p:anim>
                                    <p:anim calcmode="lin" valueType="num">
                                      <p:cBhvr>
                                        <p:cTn id="22" dur="500" fill="hold"/>
                                        <p:tgtEl>
                                          <p:spTgt spid="46086"/>
                                        </p:tgtEl>
                                        <p:attrNameLst>
                                          <p:attrName>ppt_y</p:attrName>
                                        </p:attrNameLst>
                                      </p:cBhvr>
                                      <p:tavLst>
                                        <p:tav tm="0">
                                          <p:val>
                                            <p:strVal val="#ppt_y+#ppt_h/2"/>
                                          </p:val>
                                        </p:tav>
                                        <p:tav tm="100000">
                                          <p:val>
                                            <p:strVal val="#ppt_y"/>
                                          </p:val>
                                        </p:tav>
                                      </p:tavLst>
                                    </p:anim>
                                    <p:anim calcmode="lin" valueType="num">
                                      <p:cBhvr>
                                        <p:cTn id="23" dur="500" fill="hold"/>
                                        <p:tgtEl>
                                          <p:spTgt spid="46086"/>
                                        </p:tgtEl>
                                        <p:attrNameLst>
                                          <p:attrName>ppt_w</p:attrName>
                                        </p:attrNameLst>
                                      </p:cBhvr>
                                      <p:tavLst>
                                        <p:tav tm="0">
                                          <p:val>
                                            <p:strVal val="#ppt_w"/>
                                          </p:val>
                                        </p:tav>
                                        <p:tav tm="100000">
                                          <p:val>
                                            <p:strVal val="#ppt_w"/>
                                          </p:val>
                                        </p:tav>
                                      </p:tavLst>
                                    </p:anim>
                                    <p:anim calcmode="lin" valueType="num">
                                      <p:cBhvr>
                                        <p:cTn id="24" dur="500" fill="hold"/>
                                        <p:tgtEl>
                                          <p:spTgt spid="46086"/>
                                        </p:tgtEl>
                                        <p:attrNameLst>
                                          <p:attrName>ppt_h</p:attrName>
                                        </p:attrNameLst>
                                      </p:cBhvr>
                                      <p:tavLst>
                                        <p:tav tm="0">
                                          <p:val>
                                            <p:fltVal val="0"/>
                                          </p:val>
                                        </p:tav>
                                        <p:tav tm="100000">
                                          <p:val>
                                            <p:strVal val="#ppt_h"/>
                                          </p:val>
                                        </p:tav>
                                      </p:tavLst>
                                    </p:anim>
                                  </p:childTnLst>
                                </p:cTn>
                              </p:par>
                            </p:childTnLst>
                          </p:cTn>
                        </p:par>
                        <p:par>
                          <p:cTn id="25" fill="hold" nodeType="afterGroup">
                            <p:stCondLst>
                              <p:cond delay="500"/>
                            </p:stCondLst>
                            <p:childTnLst>
                              <p:par>
                                <p:cTn id="26" presetID="1" presetClass="entr" presetSubtype="0" fill="hold" grpId="0" nodeType="afterEffect">
                                  <p:stCondLst>
                                    <p:cond delay="0"/>
                                  </p:stCondLst>
                                  <p:childTnLst>
                                    <p:set>
                                      <p:cBhvr>
                                        <p:cTn id="27" dur="1" fill="hold">
                                          <p:stCondLst>
                                            <p:cond delay="499"/>
                                          </p:stCondLst>
                                        </p:cTn>
                                        <p:tgtEl>
                                          <p:spTgt spid="46084"/>
                                        </p:tgtEl>
                                        <p:attrNameLst>
                                          <p:attrName>style.visibility</p:attrName>
                                        </p:attrNameLst>
                                      </p:cBhvr>
                                      <p:to>
                                        <p:strVal val="visible"/>
                                      </p:to>
                                    </p:set>
                                  </p:childTnLst>
                                </p:cTn>
                              </p:par>
                            </p:childTnLst>
                          </p:cTn>
                        </p:par>
                        <p:par>
                          <p:cTn id="28" fill="hold" nodeType="afterGroup">
                            <p:stCondLst>
                              <p:cond delay="1000"/>
                            </p:stCondLst>
                            <p:childTnLst>
                              <p:par>
                                <p:cTn id="29" presetID="1" presetClass="entr" presetSubtype="0" fill="hold" grpId="0" nodeType="afterEffect">
                                  <p:stCondLst>
                                    <p:cond delay="0"/>
                                  </p:stCondLst>
                                  <p:childTnLst>
                                    <p:set>
                                      <p:cBhvr>
                                        <p:cTn id="30" dur="1" fill="hold">
                                          <p:stCondLst>
                                            <p:cond delay="499"/>
                                          </p:stCondLst>
                                        </p:cTn>
                                        <p:tgtEl>
                                          <p:spTgt spid="4608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7" presetClass="entr" presetSubtype="4" fill="hold" grpId="0" nodeType="clickEffect">
                                  <p:stCondLst>
                                    <p:cond delay="0"/>
                                  </p:stCondLst>
                                  <p:childTnLst>
                                    <p:set>
                                      <p:cBhvr>
                                        <p:cTn id="34" dur="1" fill="hold">
                                          <p:stCondLst>
                                            <p:cond delay="0"/>
                                          </p:stCondLst>
                                        </p:cTn>
                                        <p:tgtEl>
                                          <p:spTgt spid="46087"/>
                                        </p:tgtEl>
                                        <p:attrNameLst>
                                          <p:attrName>style.visibility</p:attrName>
                                        </p:attrNameLst>
                                      </p:cBhvr>
                                      <p:to>
                                        <p:strVal val="visible"/>
                                      </p:to>
                                    </p:set>
                                    <p:anim calcmode="lin" valueType="num">
                                      <p:cBhvr>
                                        <p:cTn id="35" dur="500" fill="hold"/>
                                        <p:tgtEl>
                                          <p:spTgt spid="46087"/>
                                        </p:tgtEl>
                                        <p:attrNameLst>
                                          <p:attrName>ppt_x</p:attrName>
                                        </p:attrNameLst>
                                      </p:cBhvr>
                                      <p:tavLst>
                                        <p:tav tm="0">
                                          <p:val>
                                            <p:strVal val="#ppt_x"/>
                                          </p:val>
                                        </p:tav>
                                        <p:tav tm="100000">
                                          <p:val>
                                            <p:strVal val="#ppt_x"/>
                                          </p:val>
                                        </p:tav>
                                      </p:tavLst>
                                    </p:anim>
                                    <p:anim calcmode="lin" valueType="num">
                                      <p:cBhvr>
                                        <p:cTn id="36" dur="500" fill="hold"/>
                                        <p:tgtEl>
                                          <p:spTgt spid="46087"/>
                                        </p:tgtEl>
                                        <p:attrNameLst>
                                          <p:attrName>ppt_y</p:attrName>
                                        </p:attrNameLst>
                                      </p:cBhvr>
                                      <p:tavLst>
                                        <p:tav tm="0">
                                          <p:val>
                                            <p:strVal val="#ppt_y+#ppt_h/2"/>
                                          </p:val>
                                        </p:tav>
                                        <p:tav tm="100000">
                                          <p:val>
                                            <p:strVal val="#ppt_y"/>
                                          </p:val>
                                        </p:tav>
                                      </p:tavLst>
                                    </p:anim>
                                    <p:anim calcmode="lin" valueType="num">
                                      <p:cBhvr>
                                        <p:cTn id="37" dur="500" fill="hold"/>
                                        <p:tgtEl>
                                          <p:spTgt spid="46087"/>
                                        </p:tgtEl>
                                        <p:attrNameLst>
                                          <p:attrName>ppt_w</p:attrName>
                                        </p:attrNameLst>
                                      </p:cBhvr>
                                      <p:tavLst>
                                        <p:tav tm="0">
                                          <p:val>
                                            <p:strVal val="#ppt_w"/>
                                          </p:val>
                                        </p:tav>
                                        <p:tav tm="100000">
                                          <p:val>
                                            <p:strVal val="#ppt_w"/>
                                          </p:val>
                                        </p:tav>
                                      </p:tavLst>
                                    </p:anim>
                                    <p:anim calcmode="lin" valueType="num">
                                      <p:cBhvr>
                                        <p:cTn id="38" dur="500" fill="hold"/>
                                        <p:tgtEl>
                                          <p:spTgt spid="46087"/>
                                        </p:tgtEl>
                                        <p:attrNameLst>
                                          <p:attrName>ppt_h</p:attrName>
                                        </p:attrNameLst>
                                      </p:cBhvr>
                                      <p:tavLst>
                                        <p:tav tm="0">
                                          <p:val>
                                            <p:fltVal val="0"/>
                                          </p:val>
                                        </p:tav>
                                        <p:tav tm="100000">
                                          <p:val>
                                            <p:strVal val="#ppt_h"/>
                                          </p:val>
                                        </p:tav>
                                      </p:tavLst>
                                    </p:anim>
                                  </p:childTnLst>
                                </p:cTn>
                              </p:par>
                            </p:childTnLst>
                          </p:cTn>
                        </p:par>
                        <p:par>
                          <p:cTn id="39" fill="hold" nodeType="afterGroup">
                            <p:stCondLst>
                              <p:cond delay="500"/>
                            </p:stCondLst>
                            <p:childTnLst>
                              <p:par>
                                <p:cTn id="40" presetID="1" presetClass="entr" presetSubtype="0" fill="hold" grpId="0" nodeType="afterEffect">
                                  <p:stCondLst>
                                    <p:cond delay="0"/>
                                  </p:stCondLst>
                                  <p:childTnLst>
                                    <p:set>
                                      <p:cBhvr>
                                        <p:cTn id="41" dur="1" fill="hold">
                                          <p:stCondLst>
                                            <p:cond delay="499"/>
                                          </p:stCondLst>
                                        </p:cTn>
                                        <p:tgtEl>
                                          <p:spTgt spid="46088"/>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46093"/>
                                        </p:tgtEl>
                                        <p:attrNameLst>
                                          <p:attrName>style.visibility</p:attrName>
                                        </p:attrNameLst>
                                      </p:cBhvr>
                                      <p:to>
                                        <p:strVal val="visible"/>
                                      </p:to>
                                    </p:set>
                                    <p:anim calcmode="lin" valueType="num">
                                      <p:cBhvr>
                                        <p:cTn id="46" dur="500" fill="hold"/>
                                        <p:tgtEl>
                                          <p:spTgt spid="46093"/>
                                        </p:tgtEl>
                                        <p:attrNameLst>
                                          <p:attrName>ppt_x</p:attrName>
                                        </p:attrNameLst>
                                      </p:cBhvr>
                                      <p:tavLst>
                                        <p:tav tm="0">
                                          <p:val>
                                            <p:strVal val="#ppt_x"/>
                                          </p:val>
                                        </p:tav>
                                        <p:tav tm="100000">
                                          <p:val>
                                            <p:strVal val="#ppt_x"/>
                                          </p:val>
                                        </p:tav>
                                      </p:tavLst>
                                    </p:anim>
                                    <p:anim calcmode="lin" valueType="num">
                                      <p:cBhvr>
                                        <p:cTn id="47" dur="500" fill="hold"/>
                                        <p:tgtEl>
                                          <p:spTgt spid="460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1" grpId="0"/>
      <p:bldP spid="46082" grpId="0"/>
      <p:bldP spid="46083" grpId="0"/>
      <p:bldP spid="46084" grpId="0"/>
      <p:bldP spid="46085" grpId="0"/>
      <p:bldP spid="46086" grpId="0"/>
      <p:bldP spid="46087" grpId="0"/>
      <p:bldP spid="46088" grpId="0"/>
      <p:bldP spid="46093"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5" name="文本框 6145"/>
          <p:cNvSpPr/>
          <p:nvPr/>
        </p:nvSpPr>
        <p:spPr>
          <a:xfrm>
            <a:off x="5014913" y="209550"/>
            <a:ext cx="984250"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黑体" pitchFamily="2" charset="-122"/>
                <a:ea typeface="黑体" panose="02010609060101010101" pitchFamily="2" charset="-122"/>
              </a:rPr>
              <a:t>密度</a:t>
            </a:r>
            <a:endParaRPr lang="zh-CN" altLang="en-US" sz="2400" b="1">
              <a:solidFill>
                <a:srgbClr val="000000"/>
              </a:solidFill>
              <a:latin typeface="黑体" pitchFamily="2" charset="-122"/>
              <a:ea typeface="黑体" panose="02010609060101010101" pitchFamily="2" charset="-122"/>
            </a:endParaRPr>
          </a:p>
        </p:txBody>
      </p:sp>
      <p:sp>
        <p:nvSpPr>
          <p:cNvPr id="47106" name="文本框 14338"/>
          <p:cNvSpPr txBox="1"/>
          <p:nvPr/>
        </p:nvSpPr>
        <p:spPr>
          <a:xfrm>
            <a:off x="155575" y="977900"/>
            <a:ext cx="5705475" cy="1176338"/>
          </a:xfrm>
          <a:prstGeom prst="rect">
            <a:avLst/>
          </a:prstGeom>
          <a:ln w="19050"/>
        </p:spPr>
        <p:style>
          <a:lnRef idx="2">
            <a:schemeClr val="accent6"/>
          </a:lnRef>
          <a:fillRef idx="1">
            <a:schemeClr val="lt1"/>
          </a:fillRef>
          <a:effectRef idx="0">
            <a:schemeClr val="accent6"/>
          </a:effectRef>
          <a:fontRef idx="minor">
            <a:schemeClr val="dk1"/>
          </a:fontRef>
        </p:style>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lnSpc>
                <a:spcPct val="150000"/>
              </a:lnSpc>
            </a:pPr>
            <a:r>
              <a:rPr lang="zh-CN" altLang="en-US" sz="2400" b="1">
                <a:solidFill>
                  <a:srgbClr val="FF0000"/>
                </a:solidFill>
                <a:latin typeface="Times New Roman" pitchFamily="18" charset="0"/>
              </a:rPr>
              <a:t>同种物质</a:t>
            </a:r>
            <a:r>
              <a:rPr lang="zh-CN" altLang="en-US" sz="2400" b="1">
                <a:solidFill>
                  <a:srgbClr val="000000"/>
                </a:solidFill>
                <a:latin typeface="Times New Roman" pitchFamily="18" charset="0"/>
              </a:rPr>
              <a:t>的质量跟体积的比值是</a:t>
            </a:r>
            <a:r>
              <a:rPr lang="zh-CN" altLang="en-US" sz="2400" b="1">
                <a:solidFill>
                  <a:srgbClr val="FF0000"/>
                </a:solidFill>
                <a:latin typeface="Times New Roman" pitchFamily="18" charset="0"/>
              </a:rPr>
              <a:t>相同</a:t>
            </a:r>
            <a:r>
              <a:rPr lang="zh-CN" altLang="en-US" sz="2400" b="1">
                <a:solidFill>
                  <a:srgbClr val="FF0000"/>
                </a:solidFill>
                <a:latin typeface="Times New Roman" pitchFamily="18" charset="0"/>
              </a:rPr>
              <a:t>的</a:t>
            </a:r>
            <a:r>
              <a:rPr lang="zh-CN" altLang="en-US" sz="2400" b="1">
                <a:solidFill>
                  <a:srgbClr val="000000"/>
                </a:solidFill>
                <a:latin typeface="Times New Roman" pitchFamily="18" charset="0"/>
              </a:rPr>
              <a:t>，</a:t>
            </a:r>
            <a:endParaRPr lang="zh-CN" altLang="en-US" sz="2400" b="1">
              <a:solidFill>
                <a:srgbClr val="000000"/>
              </a:solidFill>
              <a:latin typeface="Times New Roman" pitchFamily="18" charset="0"/>
            </a:endParaRPr>
          </a:p>
          <a:p>
            <a:pPr lvl="0" algn="just">
              <a:lnSpc>
                <a:spcPct val="150000"/>
              </a:lnSpc>
            </a:pPr>
            <a:r>
              <a:rPr lang="zh-CN" altLang="en-US" sz="2400" b="1">
                <a:solidFill>
                  <a:srgbClr val="FF0000"/>
                </a:solidFill>
                <a:latin typeface="Times New Roman" pitchFamily="18" charset="0"/>
              </a:rPr>
              <a:t>不同物质</a:t>
            </a:r>
            <a:r>
              <a:rPr lang="zh-CN" altLang="en-US" sz="2400" b="1">
                <a:solidFill>
                  <a:srgbClr val="000000"/>
                </a:solidFill>
                <a:latin typeface="Times New Roman" pitchFamily="18" charset="0"/>
              </a:rPr>
              <a:t>的质量跟体积的比值</a:t>
            </a:r>
            <a:r>
              <a:rPr lang="zh-CN" altLang="en-US" sz="2400" b="1">
                <a:solidFill>
                  <a:srgbClr val="FF0000"/>
                </a:solidFill>
                <a:latin typeface="Times New Roman" pitchFamily="18" charset="0"/>
              </a:rPr>
              <a:t>一般不同</a:t>
            </a:r>
            <a:r>
              <a:rPr lang="zh-CN" altLang="en-US" sz="2400" b="1">
                <a:solidFill>
                  <a:srgbClr val="000000"/>
                </a:solidFill>
                <a:latin typeface="Times New Roman" pitchFamily="18" charset="0"/>
              </a:rPr>
              <a:t>。</a:t>
            </a:r>
            <a:endParaRPr lang="zh-CN" altLang="en-US" sz="2400" b="1">
              <a:solidFill>
                <a:srgbClr val="000000"/>
              </a:solidFill>
              <a:latin typeface="Times New Roman" panose="02020603050405020304" pitchFamily="18" charset="0"/>
            </a:endParaRPr>
          </a:p>
        </p:txBody>
      </p:sp>
      <p:sp>
        <p:nvSpPr>
          <p:cNvPr id="47107" name="文本框 15362"/>
          <p:cNvSpPr txBox="1"/>
          <p:nvPr/>
        </p:nvSpPr>
        <p:spPr>
          <a:xfrm>
            <a:off x="217488" y="2503488"/>
            <a:ext cx="8402638" cy="622300"/>
          </a:xfrm>
          <a:prstGeom prst="rect">
            <a:avLst/>
          </a:prstGeom>
          <a:noFill/>
          <a:ln w="9525">
            <a:noFill/>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solidFill>
                  <a:srgbClr val="000000"/>
                </a:solidFill>
                <a:effectLst>
                  <a:outerShdw blurRad="38100" dist="38100" dir="2700000" algn="tl">
                    <a:srgbClr val="000000">
                      <a:alpha val="43137"/>
                    </a:srgbClr>
                  </a:outerShdw>
                </a:effectLst>
                <a:latin typeface="Times New Roman" pitchFamily="18" charset="0"/>
              </a:rPr>
              <a:t>某</a:t>
            </a:r>
            <a:r>
              <a:rPr lang="zh-CN" altLang="en-US" sz="2400" b="1">
                <a:solidFill>
                  <a:srgbClr val="000000"/>
                </a:solidFill>
                <a:effectLst>
                  <a:outerShdw blurRad="38100" dist="38100" dir="2700000" algn="tl">
                    <a:srgbClr val="000000">
                      <a:alpha val="43137"/>
                    </a:srgbClr>
                  </a:outerShdw>
                </a:effectLst>
                <a:latin typeface="Times New Roman" pitchFamily="18" charset="0"/>
              </a:rPr>
              <a:t>种物质组成的物体的质量与它体积之比叫做这种物质的</a:t>
            </a:r>
            <a:r>
              <a:rPr lang="zh-CN" altLang="en-US" sz="2400" b="1">
                <a:solidFill>
                  <a:srgbClr val="000000"/>
                </a:solidFill>
                <a:effectLst>
                  <a:outerShdw blurRad="38100" dist="38100" dir="2700000" algn="tl">
                    <a:srgbClr val="000000">
                      <a:alpha val="43137"/>
                    </a:srgbClr>
                  </a:outerShdw>
                </a:effectLst>
                <a:latin typeface="Times New Roman" pitchFamily="18" charset="0"/>
              </a:rPr>
              <a:t>密度。</a:t>
            </a:r>
            <a:endParaRPr lang="zh-CN" altLang="en-US" sz="2400" b="1">
              <a:solidFill>
                <a:srgbClr val="000000"/>
              </a:solidFill>
              <a:effectLst>
                <a:outerShdw blurRad="38100" dist="38100" dir="2700000" algn="tl">
                  <a:srgbClr val="000000">
                    <a:alpha val="43137"/>
                  </a:srgbClr>
                </a:outerShdw>
              </a:effectLst>
              <a:latin typeface="Times New Roman" panose="02020603050405020304" pitchFamily="18" charset="0"/>
            </a:endParaRPr>
          </a:p>
        </p:txBody>
      </p:sp>
      <p:sp>
        <p:nvSpPr>
          <p:cNvPr id="47108" name="文本框 8"/>
          <p:cNvSpPr txBox="1"/>
          <p:nvPr/>
        </p:nvSpPr>
        <p:spPr>
          <a:xfrm>
            <a:off x="6802438" y="1068388"/>
            <a:ext cx="2084388" cy="806450"/>
          </a:xfrm>
          <a:prstGeom prst="rect">
            <a:avLst/>
          </a:prstGeom>
          <a:ln w="28575"/>
        </p:spPr>
        <p:style>
          <a:lnRef idx="2">
            <a:schemeClr val="accent2"/>
          </a:lnRef>
          <a:fillRef idx="1">
            <a:schemeClr val="lt1"/>
          </a:fillRef>
          <a:effectRef idx="0">
            <a:schemeClr val="accent2"/>
          </a:effectRef>
          <a:fontRef idx="minor">
            <a:schemeClr val="dk1"/>
          </a:fontRef>
        </p:style>
        <p:txBody>
          <a:bodyPr wrap="square" lIns="68580" tIns="34290" rIns="68580" bIns="34290" rtlCol="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Times New Roman" pitchFamily="18" charset="0"/>
                <a:sym typeface="宋体" pitchFamily="2" charset="-122"/>
              </a:rPr>
              <a:t>比值反映了物质的一种特性</a:t>
            </a:r>
            <a:endParaRPr lang="zh-CN" altLang="en-US" sz="2400" b="1">
              <a:solidFill>
                <a:srgbClr val="000000"/>
              </a:solidFill>
              <a:latin typeface="Times New Roman" panose="02020603050405020304" pitchFamily="18" charset="0"/>
              <a:sym typeface="宋体" pitchFamily="2" charset="-122"/>
            </a:endParaRPr>
          </a:p>
        </p:txBody>
      </p:sp>
      <p:sp>
        <p:nvSpPr>
          <p:cNvPr id="47109" name="右箭头 9"/>
          <p:cNvSpPr/>
          <p:nvPr/>
        </p:nvSpPr>
        <p:spPr>
          <a:xfrm>
            <a:off x="6000750" y="1306513"/>
            <a:ext cx="520700" cy="328612"/>
          </a:xfrm>
          <a:prstGeom prst="rightArrow">
            <a:avLst>
              <a:gd name="adj1" fmla="val 50000"/>
              <a:gd name="adj2" fmla="val 49994"/>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a:ea typeface="微软雅黑" panose="020b0503020204020204" charset="-122"/>
            </a:endParaRPr>
          </a:p>
        </p:txBody>
      </p:sp>
      <p:sp>
        <p:nvSpPr>
          <p:cNvPr id="47110" name="文本框 12"/>
          <p:cNvSpPr/>
          <p:nvPr/>
        </p:nvSpPr>
        <p:spPr>
          <a:xfrm>
            <a:off x="1684338" y="5989638"/>
            <a:ext cx="5654675" cy="436562"/>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Times New Roman" pitchFamily="18" charset="0"/>
                <a:sym typeface="宋体" pitchFamily="2" charset="-122"/>
              </a:rPr>
              <a:t>密度</a:t>
            </a:r>
            <a:r>
              <a:rPr lang="zh-CN" altLang="en-US" sz="2400" b="1">
                <a:solidFill>
                  <a:srgbClr val="0000FF"/>
                </a:solidFill>
                <a:latin typeface="Times New Roman" pitchFamily="18" charset="0"/>
                <a:sym typeface="宋体" pitchFamily="2" charset="-122"/>
              </a:rPr>
              <a:t>在数值上</a:t>
            </a:r>
            <a:r>
              <a:rPr lang="zh-CN" altLang="en-US" sz="2400" b="1">
                <a:solidFill>
                  <a:srgbClr val="000000"/>
                </a:solidFill>
                <a:latin typeface="Times New Roman" pitchFamily="18" charset="0"/>
                <a:sym typeface="宋体" pitchFamily="2" charset="-122"/>
              </a:rPr>
              <a:t>等于物体单位体积的质量。</a:t>
            </a:r>
            <a:endParaRPr lang="zh-CN" altLang="en-US" sz="2400" b="1">
              <a:solidFill>
                <a:srgbClr val="000000"/>
              </a:solidFill>
              <a:latin typeface="Times New Roman" panose="02020603050405020304" pitchFamily="18" charset="0"/>
              <a:sym typeface="宋体" pitchFamily="2" charset="-122"/>
            </a:endParaRPr>
          </a:p>
        </p:txBody>
      </p:sp>
      <p:sp>
        <p:nvSpPr>
          <p:cNvPr id="47111" name="文本框 15"/>
          <p:cNvSpPr/>
          <p:nvPr/>
        </p:nvSpPr>
        <p:spPr>
          <a:xfrm>
            <a:off x="928688" y="3421063"/>
            <a:ext cx="6548437" cy="622300"/>
          </a:xfrm>
          <a:prstGeom prst="rect">
            <a:avLst/>
          </a:prstGeom>
          <a:solidFill>
            <a:schemeClr val="bg1"/>
          </a:solid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solidFill>
                  <a:srgbClr val="000000"/>
                </a:solidFill>
                <a:latin typeface="Times New Roman" pitchFamily="18" charset="0"/>
                <a:sym typeface="宋体" pitchFamily="2" charset="-122"/>
              </a:rPr>
              <a:t>用</a:t>
            </a:r>
            <a:r>
              <a:rPr lang="en-US" altLang="zh-CN" sz="2400" b="1" i="1">
                <a:solidFill>
                  <a:srgbClr val="FF0000"/>
                </a:solidFill>
                <a:latin typeface="Times New Roman" pitchFamily="18" charset="0"/>
                <a:sym typeface="宋体" pitchFamily="2" charset="-122"/>
              </a:rPr>
              <a:t>ρ</a:t>
            </a:r>
            <a:r>
              <a:rPr lang="zh-CN" altLang="en-US" sz="2400" b="1">
                <a:solidFill>
                  <a:srgbClr val="000000"/>
                </a:solidFill>
                <a:latin typeface="Times New Roman" pitchFamily="18" charset="0"/>
                <a:sym typeface="宋体" pitchFamily="2" charset="-122"/>
              </a:rPr>
              <a:t>表示密度，</a:t>
            </a:r>
            <a:r>
              <a:rPr lang="en-US" altLang="zh-CN" sz="2400" b="1" i="1">
                <a:solidFill>
                  <a:srgbClr val="FF0000"/>
                </a:solidFill>
                <a:latin typeface="Times New Roman" pitchFamily="18" charset="0"/>
                <a:sym typeface="宋体" pitchFamily="2" charset="-122"/>
              </a:rPr>
              <a:t>m</a:t>
            </a:r>
            <a:r>
              <a:rPr lang="zh-CN" altLang="en-US" sz="2400" b="1">
                <a:solidFill>
                  <a:srgbClr val="000000"/>
                </a:solidFill>
                <a:latin typeface="Times New Roman" pitchFamily="18" charset="0"/>
                <a:sym typeface="宋体" pitchFamily="2" charset="-122"/>
              </a:rPr>
              <a:t>表示质量，</a:t>
            </a:r>
            <a:r>
              <a:rPr lang="en-US" altLang="zh-CN" sz="2400" b="1" i="1">
                <a:solidFill>
                  <a:srgbClr val="FF0000"/>
                </a:solidFill>
                <a:latin typeface="Times New Roman" pitchFamily="18" charset="0"/>
                <a:sym typeface="宋体" pitchFamily="2" charset="-122"/>
              </a:rPr>
              <a:t>V</a:t>
            </a:r>
            <a:r>
              <a:rPr lang="zh-CN" altLang="en-US" sz="2400" b="1">
                <a:solidFill>
                  <a:srgbClr val="000000"/>
                </a:solidFill>
                <a:latin typeface="Times New Roman" pitchFamily="18" charset="0"/>
                <a:sym typeface="宋体" pitchFamily="2" charset="-122"/>
              </a:rPr>
              <a:t>表示体积，那么有</a:t>
            </a:r>
            <a:endParaRPr lang="zh-CN" altLang="en-US" sz="2400" b="1">
              <a:solidFill>
                <a:srgbClr val="000000"/>
              </a:solidFill>
              <a:latin typeface="Times New Roman" panose="02020603050405020304" pitchFamily="18" charset="0"/>
            </a:endParaRPr>
          </a:p>
        </p:txBody>
      </p:sp>
      <p:grpSp>
        <p:nvGrpSpPr>
          <p:cNvPr id="47112" name="组合 18"/>
          <p:cNvGrpSpPr/>
          <p:nvPr/>
        </p:nvGrpSpPr>
        <p:grpSpPr>
          <a:xfrm>
            <a:off x="3022600" y="268288"/>
            <a:ext cx="1525588" cy="422275"/>
            <a:chOff x="2094735" y="684067"/>
            <a:chExt cx="1906600" cy="562397"/>
          </a:xfrm>
        </p:grpSpPr>
        <p:sp>
          <p:nvSpPr>
            <p:cNvPr id="47113" name="圆角矩形 24"/>
            <p:cNvSpPr/>
            <p:nvPr/>
          </p:nvSpPr>
          <p:spPr>
            <a:xfrm>
              <a:off x="2094735" y="684067"/>
              <a:ext cx="1906600" cy="534609"/>
            </a:xfrm>
            <a:prstGeom prst="roundRect">
              <a:avLst/>
            </a:prstGeom>
            <a:solidFill>
              <a:srgbClr val="FF0000"/>
            </a:solidFill>
            <a:ln>
              <a:noFill/>
            </a:ln>
          </p:spPr>
          <p:style>
            <a:lnRef idx="2">
              <a:schemeClr val="dk1"/>
            </a:lnRef>
            <a:fillRef idx="1">
              <a:schemeClr val="lt1"/>
            </a:fillRef>
            <a:effectRef idx="0">
              <a:schemeClr val="dk1"/>
            </a:effectRef>
            <a:fontRef idx="minor">
              <a:schemeClr val="dk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defTabSz="685800" eaLnBrk="0" hangingPunct="0"/>
              <a:endParaRPr lang="zh-CN" altLang="en-US" b="1">
                <a:solidFill>
                  <a:srgbClr val="000000"/>
                </a:solidFill>
                <a:latin typeface="Arial"/>
                <a:ea typeface="微软雅黑" panose="020b0503020204020204" charset="-122"/>
              </a:endParaRPr>
            </a:p>
          </p:txBody>
        </p:sp>
        <p:sp>
          <p:nvSpPr>
            <p:cNvPr id="47114" name="矩形 1"/>
            <p:cNvSpPr/>
            <p:nvPr/>
          </p:nvSpPr>
          <p:spPr>
            <a:xfrm>
              <a:off x="2117820" y="731692"/>
              <a:ext cx="1883515" cy="51477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lvl="0" indent="0" algn="ctr" defTabSz="685800">
                <a:lnSpc>
                  <a:spcPct val="80000"/>
                </a:lnSpc>
              </a:pPr>
              <a:r>
                <a:rPr lang="zh-CN" altLang="en-US" sz="2400" b="1">
                  <a:solidFill>
                    <a:srgbClr val="FFFFFF"/>
                  </a:solidFill>
                  <a:latin typeface="Times New Roman" pitchFamily="18" charset="0"/>
                  <a:ea typeface="黑体" pitchFamily="2" charset="-122"/>
                </a:rPr>
                <a:t>考点 </a:t>
              </a:r>
              <a:r>
                <a:rPr lang="en-US" altLang="zh-CN" sz="2400" b="1">
                  <a:solidFill>
                    <a:srgbClr val="FFFFFF"/>
                  </a:solidFill>
                  <a:latin typeface="Times New Roman" pitchFamily="18" charset="0"/>
                  <a:ea typeface="黑体" pitchFamily="2" charset="-122"/>
                </a:rPr>
                <a:t>3</a:t>
              </a:r>
              <a:endParaRPr lang="en-US" altLang="zh-CN" sz="2400" b="1">
                <a:solidFill>
                  <a:srgbClr val="FFFFFF"/>
                </a:solidFill>
                <a:latin typeface="Times New Roman" panose="02020603050405020304" pitchFamily="18" charset="0"/>
                <a:ea typeface="黑体" panose="02010609060101010101" pitchFamily="2" charset="-122"/>
              </a:endParaRPr>
            </a:p>
          </p:txBody>
        </p:sp>
      </p:grpSp>
      <p:graphicFrame>
        <p:nvGraphicFramePr>
          <p:cNvPr id="47115" name="对象 13"/>
          <p:cNvGraphicFramePr>
            <a:graphicFrameLocks noChangeAspect="1"/>
          </p:cNvGraphicFramePr>
          <p:nvPr/>
        </p:nvGraphicFramePr>
        <p:xfrm>
          <a:off x="5578475" y="4630738"/>
          <a:ext cx="827088" cy="733425"/>
        </p:xfrm>
        <a:graphic>
          <a:graphicData uri="http://schemas.openxmlformats.org/presentationml/2006/ole">
            <mc:AlternateContent>
              <mc:Choice xmlns:v="urn:schemas-microsoft-com:vml" Requires="v">
                <p:oleObj spid="_x0000_s1046" r:id="rId2" imgW="827088" imgH="733425" progId="Equations">
                  <p:embed/>
                </p:oleObj>
              </mc:Choice>
              <mc:Fallback>
                <p:oleObj r:id="rId2" imgW="827088" imgH="733425" progId="Equations">
                  <p:embed/>
                  <p:pic>
                    <p:nvPicPr>
                      <p:cNvPr id="0" name="OLE substitute image"/>
                      <p:cNvPicPr/>
                      <p:nvPr/>
                    </p:nvPicPr>
                    <p:blipFill>
                      <a:blip r:embed="rId3"/>
                      <a:stretch>
                        <a:fillRect/>
                      </a:stretch>
                    </p:blipFill>
                    <p:spPr>
                      <a:xfrm>
                        <a:off x="5578475" y="4630738"/>
                        <a:ext cx="827088" cy="733425"/>
                      </a:xfrm>
                      <a:prstGeom prst="rect">
                        <a:avLst/>
                      </a:prstGeom>
                      <a:noFill/>
                      <a:ln w="38100">
                        <a:noFill/>
                        <a:miter lim="800000"/>
                      </a:ln>
                    </p:spPr>
                  </p:pic>
                </p:oleObj>
              </mc:Fallback>
            </mc:AlternateContent>
          </a:graphicData>
        </a:graphic>
      </p:graphicFrame>
      <p:grpSp>
        <p:nvGrpSpPr>
          <p:cNvPr id="47116" name="组合 1"/>
          <p:cNvGrpSpPr/>
          <p:nvPr/>
        </p:nvGrpSpPr>
        <p:grpSpPr>
          <a:xfrm>
            <a:off x="1684338" y="4337050"/>
            <a:ext cx="2862262" cy="1190625"/>
            <a:chOff x="2434" y="7579"/>
            <a:chExt cx="3404" cy="1460"/>
          </a:xfrm>
        </p:grpSpPr>
        <p:sp>
          <p:nvSpPr>
            <p:cNvPr id="47117" name="文本框 8"/>
            <p:cNvSpPr/>
            <p:nvPr/>
          </p:nvSpPr>
          <p:spPr>
            <a:xfrm>
              <a:off x="2434" y="8067"/>
              <a:ext cx="1931" cy="64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a:solidFill>
                    <a:srgbClr val="00020A"/>
                  </a:solidFill>
                  <a:latin typeface="方正毡笔黑简体" charset="-122"/>
                  <a:ea typeface="方正毡笔黑简体" charset="-122"/>
                </a:rPr>
                <a:t>密度 </a:t>
              </a:r>
              <a:r>
                <a:rPr lang="en-US" altLang="zh-CN" sz="2800" b="1">
                  <a:solidFill>
                    <a:srgbClr val="00020A"/>
                  </a:solidFill>
                  <a:latin typeface="宋体" pitchFamily="2" charset="-122"/>
                </a:rPr>
                <a:t>=</a:t>
              </a:r>
              <a:endParaRPr lang="en-US" altLang="zh-CN" sz="2800" b="1">
                <a:solidFill>
                  <a:srgbClr val="00020A"/>
                </a:solidFill>
                <a:latin typeface="宋体" pitchFamily="2" charset="-122"/>
              </a:endParaRPr>
            </a:p>
          </p:txBody>
        </p:sp>
        <p:sp>
          <p:nvSpPr>
            <p:cNvPr id="47118" name="文本框 9"/>
            <p:cNvSpPr/>
            <p:nvPr/>
          </p:nvSpPr>
          <p:spPr>
            <a:xfrm>
              <a:off x="4326" y="7579"/>
              <a:ext cx="1512" cy="64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a:solidFill>
                    <a:srgbClr val="00020A"/>
                  </a:solidFill>
                  <a:latin typeface="方正毡笔黑简体" charset="-122"/>
                  <a:ea typeface="方正毡笔黑简体" charset="-122"/>
                </a:rPr>
                <a:t>质量</a:t>
              </a:r>
              <a:endParaRPr lang="zh-CN" altLang="en-US" sz="2800">
                <a:solidFill>
                  <a:srgbClr val="00020A"/>
                </a:solidFill>
                <a:latin typeface="方正毡笔黑简体" charset="-122"/>
                <a:ea typeface="方正毡笔黑简体" charset="-122"/>
              </a:endParaRPr>
            </a:p>
          </p:txBody>
        </p:sp>
        <p:sp>
          <p:nvSpPr>
            <p:cNvPr id="47119" name="文本框 10"/>
            <p:cNvSpPr/>
            <p:nvPr/>
          </p:nvSpPr>
          <p:spPr>
            <a:xfrm>
              <a:off x="4254" y="8399"/>
              <a:ext cx="1471" cy="64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a:solidFill>
                    <a:srgbClr val="00020A"/>
                  </a:solidFill>
                  <a:latin typeface="方正毡笔黑简体" charset="-122"/>
                  <a:ea typeface="方正毡笔黑简体" charset="-122"/>
                </a:rPr>
                <a:t>体积</a:t>
              </a:r>
              <a:endParaRPr lang="zh-CN" altLang="en-US" sz="2800">
                <a:solidFill>
                  <a:srgbClr val="00020A"/>
                </a:solidFill>
                <a:latin typeface="方正毡笔黑简体" charset="-122"/>
                <a:ea typeface="方正毡笔黑简体" charset="-122"/>
              </a:endParaRPr>
            </a:p>
          </p:txBody>
        </p:sp>
        <p:cxnSp>
          <p:nvCxnSpPr>
            <p:cNvPr id="47120" name="直接连接符 11"/>
            <p:cNvCxnSpPr/>
            <p:nvPr/>
          </p:nvCxnSpPr>
          <p:spPr>
            <a:xfrm flipV="1">
              <a:off x="4392" y="8378"/>
              <a:ext cx="1242" cy="21"/>
            </a:xfrm>
            <a:prstGeom prst="line">
              <a:avLst/>
            </a:prstGeom>
            <a:noFill/>
            <a:ln w="12700">
              <a:solidFill>
                <a:srgbClr val="00020A"/>
              </a:solidFill>
              <a:miter lim="800000"/>
            </a:ln>
          </p:spPr>
        </p:cxn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nodeType="afterEffect">
                                  <p:stCondLst>
                                    <p:cond delay="0"/>
                                  </p:stCondLst>
                                  <p:childTnLst>
                                    <p:set>
                                      <p:cBhvr>
                                        <p:cTn id="6" dur="500" fill="hold">
                                          <p:stCondLst>
                                            <p:cond delay="0"/>
                                          </p:stCondLst>
                                        </p:cTn>
                                        <p:tgtEl>
                                          <p:spTgt spid="4710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cond evt="onBegin" delay="0">
                          <p:tn val="6"/>
                        </p:cond>
                      </p:stCondLst>
                      <p:childTnLst>
                        <p:par>
                          <p:cTn id="8" fill="hold" nodeType="afterGroup">
                            <p:stCondLst>
                              <p:cond delay="0"/>
                            </p:stCondLst>
                            <p:childTnLst>
                              <p:par>
                                <p:cTn id="9" presetID="12" presetClass="entr" presetSubtype="4" fill="hold" nodeType="clickEffect">
                                  <p:stCondLst>
                                    <p:cond delay="0"/>
                                  </p:stCondLst>
                                  <p:childTnLst>
                                    <p:set>
                                      <p:cBhvr>
                                        <p:cTn id="10" dur="500" fill="hold">
                                          <p:stCondLst>
                                            <p:cond delay="0"/>
                                          </p:stCondLst>
                                        </p:cTn>
                                        <p:tgtEl>
                                          <p:spTgt spid="47106">
                                            <p:txEl>
                                              <p:pRg st="1" end="1"/>
                                            </p:txEl>
                                          </p:spTgt>
                                        </p:tgtEl>
                                        <p:attrNameLst>
                                          <p:attrName>style.visibility</p:attrName>
                                        </p:attrNameLst>
                                      </p:cBhvr>
                                      <p:to>
                                        <p:strVal val="visible"/>
                                      </p:to>
                                    </p:set>
                                    <p:anim calcmode="lin" valueType="num">
                                      <p:cBhvr>
                                        <p:cTn id="11" dur="500" fill="hold"/>
                                        <p:tgtEl>
                                          <p:spTgt spid="47106">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fill="hold"/>
                                        <p:tgtEl>
                                          <p:spTgt spid="47106">
                                            <p:txEl>
                                              <p:pRg st="1" end="1"/>
                                            </p:txEl>
                                          </p:spTgt>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7109"/>
                                        </p:tgtEl>
                                        <p:attrNameLst>
                                          <p:attrName>style.visibility</p:attrName>
                                        </p:attrNameLst>
                                      </p:cBhvr>
                                      <p:to>
                                        <p:strVal val="visible"/>
                                      </p:to>
                                    </p:se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47108"/>
                                        </p:tgtEl>
                                        <p:attrNameLst>
                                          <p:attrName>style.visibility</p:attrName>
                                        </p:attrNameLst>
                                      </p:cBhvr>
                                      <p:to>
                                        <p:strVal val="visible"/>
                                      </p:to>
                                    </p:set>
                                    <p:anim calcmode="lin" valueType="num">
                                      <p:cBhvr>
                                        <p:cTn id="21" dur="500" fill="hold"/>
                                        <p:tgtEl>
                                          <p:spTgt spid="47108"/>
                                        </p:tgtEl>
                                        <p:attrNameLst>
                                          <p:attrName>ppt_y</p:attrName>
                                        </p:attrNameLst>
                                      </p:cBhvr>
                                      <p:tavLst>
                                        <p:tav tm="0">
                                          <p:val>
                                            <p:strVal val="#ppt_y+#ppt_h*1.125000"/>
                                          </p:val>
                                        </p:tav>
                                        <p:tav tm="100000">
                                          <p:val>
                                            <p:strVal val="#ppt_y"/>
                                          </p:val>
                                        </p:tav>
                                      </p:tavLst>
                                    </p:anim>
                                    <p:animEffect transition="in" filter="wipe(up)">
                                      <p:cBhvr>
                                        <p:cTn id="22" dur="500" fill="hold"/>
                                        <p:tgtEl>
                                          <p:spTgt spid="47108"/>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7107"/>
                                        </p:tgtEl>
                                        <p:attrNameLst>
                                          <p:attrName>style.visibility</p:attrName>
                                        </p:attrNameLst>
                                      </p:cBhvr>
                                      <p:to>
                                        <p:strVal val="visible"/>
                                      </p:to>
                                    </p:set>
                                    <p:animEffect transition="in" filter="wipe(up)">
                                      <p:cBhvr>
                                        <p:cTn id="27" dur="1000" fill="hold"/>
                                        <p:tgtEl>
                                          <p:spTgt spid="47107"/>
                                        </p:tgtEl>
                                      </p:cBhvr>
                                    </p:animEffect>
                                  </p:childTnLst>
                                </p:cTn>
                              </p:par>
                            </p:childTnLst>
                          </p:cTn>
                        </p:par>
                      </p:childTnLst>
                    </p:cTn>
                  </p:par>
                  <p:par>
                    <p:cTn id="28" fill="hold" nodeType="clickPar">
                      <p:stCondLst>
                        <p:cond delay="indefinite"/>
                        <p:cond evt="onBegin" delay="0">
                          <p:tn val="27"/>
                        </p:cond>
                      </p:stCondLst>
                      <p:childTnLst>
                        <p:par>
                          <p:cTn id="29" fill="hold" nodeType="after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47111"/>
                                        </p:tgtEl>
                                        <p:attrNameLst>
                                          <p:attrName>style.visibility</p:attrName>
                                        </p:attrNameLst>
                                      </p:cBhvr>
                                      <p:to>
                                        <p:strVal val="visible"/>
                                      </p:to>
                                    </p:se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47116"/>
                                        </p:tgtEl>
                                        <p:attrNameLst>
                                          <p:attrName>style.visibility</p:attrName>
                                        </p:attrNameLst>
                                      </p:cBhvr>
                                      <p:to>
                                        <p:strVal val="visible"/>
                                      </p:to>
                                    </p:set>
                                    <p:animEffect transition="in" filter="blinds(horizontal)">
                                      <p:cBhvr>
                                        <p:cTn id="36" dur="500" fill="hold"/>
                                        <p:tgtEl>
                                          <p:spTgt spid="47116"/>
                                        </p:tgtEl>
                                      </p:cBhvr>
                                    </p:animEffect>
                                  </p:childTnLst>
                                </p:cTn>
                              </p:par>
                            </p:childTnLst>
                          </p:cTn>
                        </p:par>
                      </p:childTnLst>
                    </p:cTn>
                  </p:par>
                  <p:par>
                    <p:cTn id="37" fill="hold" nodeType="clickPar">
                      <p:stCondLst>
                        <p:cond delay="indefinite"/>
                        <p:cond evt="onBegin" delay="0">
                          <p:tn val="36"/>
                        </p:cond>
                      </p:stCondLst>
                      <p:childTnLst>
                        <p:par>
                          <p:cTn id="38" fill="hold" nodeType="afterGroup">
                            <p:stCondLst>
                              <p:cond delay="0"/>
                            </p:stCondLst>
                            <p:childTnLst>
                              <p:par>
                                <p:cTn id="39" presetID="2" presetClass="entr" presetSubtype="4" fill="hold" nodeType="clickEffect">
                                  <p:stCondLst>
                                    <p:cond delay="0"/>
                                  </p:stCondLst>
                                  <p:childTnLst>
                                    <p:set>
                                      <p:cBhvr>
                                        <p:cTn id="40" dur="1" fill="hold">
                                          <p:stCondLst>
                                            <p:cond delay="0"/>
                                          </p:stCondLst>
                                        </p:cTn>
                                        <p:tgtEl>
                                          <p:spTgt spid="47115"/>
                                        </p:tgtEl>
                                        <p:attrNameLst>
                                          <p:attrName>style.visibility</p:attrName>
                                        </p:attrNameLst>
                                      </p:cBhvr>
                                      <p:to>
                                        <p:strVal val="visible"/>
                                      </p:to>
                                    </p:set>
                                    <p:anim calcmode="lin" valueType="num">
                                      <p:cBhvr additive="base">
                                        <p:cTn id="41" dur="500" fill="hold"/>
                                        <p:tgtEl>
                                          <p:spTgt spid="47115"/>
                                        </p:tgtEl>
                                        <p:attrNameLst>
                                          <p:attrName>ppt_x</p:attrName>
                                        </p:attrNameLst>
                                      </p:cBhvr>
                                      <p:tavLst>
                                        <p:tav tm="0">
                                          <p:val>
                                            <p:strVal val="#ppt_x"/>
                                          </p:val>
                                        </p:tav>
                                        <p:tav tm="100000">
                                          <p:val>
                                            <p:strVal val="#ppt_x"/>
                                          </p:val>
                                        </p:tav>
                                      </p:tavLst>
                                    </p:anim>
                                    <p:anim calcmode="lin" valueType="num">
                                      <p:cBhvr additive="base">
                                        <p:cTn id="42" dur="500" fill="hold"/>
                                        <p:tgtEl>
                                          <p:spTgt spid="47115"/>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cond evt="onBegin" delay="0">
                          <p:tn val="42"/>
                        </p:cond>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7110"/>
                                        </p:tgtEl>
                                        <p:attrNameLst>
                                          <p:attrName>style.visibility</p:attrName>
                                        </p:attrNameLst>
                                      </p:cBhvr>
                                      <p:to>
                                        <p:strVal val="visible"/>
                                      </p:to>
                                    </p:set>
                                    <p:anim calcmode="lin" valueType="num">
                                      <p:cBhvr additive="base">
                                        <p:cTn id="47" dur="500" fill="hold"/>
                                        <p:tgtEl>
                                          <p:spTgt spid="47110"/>
                                        </p:tgtEl>
                                        <p:attrNameLst>
                                          <p:attrName>ppt_x</p:attrName>
                                        </p:attrNameLst>
                                      </p:cBhvr>
                                      <p:tavLst>
                                        <p:tav tm="0">
                                          <p:val>
                                            <p:strVal val="#ppt_x"/>
                                          </p:val>
                                        </p:tav>
                                        <p:tav tm="100000">
                                          <p:val>
                                            <p:strVal val="#ppt_x"/>
                                          </p:val>
                                        </p:tav>
                                      </p:tavLst>
                                    </p:anim>
                                    <p:anim calcmode="lin" valueType="num">
                                      <p:cBhvr additive="base">
                                        <p:cTn id="48" dur="500" fill="hold"/>
                                        <p:tgtEl>
                                          <p:spTgt spid="471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08" grpId="0"/>
      <p:bldP spid="47109" grpId="0"/>
      <p:bldP spid="47111" grpId="0"/>
      <p:bldP spid="47110"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29" name="Text Box 4"/>
          <p:cNvSpPr/>
          <p:nvPr/>
        </p:nvSpPr>
        <p:spPr>
          <a:xfrm>
            <a:off x="2001838" y="1682750"/>
            <a:ext cx="5583237" cy="52070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a:latin typeface="方正毡笔黑简体" charset="-122"/>
                <a:ea typeface="方正毡笔黑简体" charset="-122"/>
              </a:rPr>
              <a:t>还有一个常用单位：</a:t>
            </a:r>
            <a:r>
              <a:rPr lang="en-US" altLang="zh-CN" sz="2800">
                <a:solidFill>
                  <a:srgbClr val="FF0000"/>
                </a:solidFill>
                <a:latin typeface="方正毡笔黑简体" charset="-122"/>
                <a:ea typeface="方正毡笔黑简体" charset="-122"/>
              </a:rPr>
              <a:t>g/cm</a:t>
            </a:r>
            <a:r>
              <a:rPr lang="en-US" altLang="zh-CN" sz="2800" baseline="30000">
                <a:solidFill>
                  <a:srgbClr val="FF0000"/>
                </a:solidFill>
                <a:latin typeface="方正毡笔黑简体" charset="-122"/>
                <a:ea typeface="方正毡笔黑简体" charset="-122"/>
              </a:rPr>
              <a:t>3</a:t>
            </a:r>
            <a:r>
              <a:rPr lang="en-US" altLang="zh-CN" sz="2800">
                <a:latin typeface="方正毡笔黑简体" charset="-122"/>
                <a:ea typeface="方正毡笔黑简体" charset="-122"/>
              </a:rPr>
              <a:t> </a:t>
            </a:r>
            <a:r>
              <a:rPr lang="zh-CN" altLang="en-US" sz="2800">
                <a:latin typeface="方正毡笔黑简体" charset="-122"/>
                <a:ea typeface="方正毡笔黑简体" charset="-122"/>
              </a:rPr>
              <a:t>。</a:t>
            </a:r>
            <a:endParaRPr lang="zh-CN" altLang="en-US" sz="2800">
              <a:latin typeface="方正毡笔黑简体" charset="-122"/>
              <a:ea typeface="方正毡笔黑简体" charset="-122"/>
            </a:endParaRPr>
          </a:p>
        </p:txBody>
      </p:sp>
      <p:sp>
        <p:nvSpPr>
          <p:cNvPr id="48130" name="Text Box 5"/>
          <p:cNvSpPr/>
          <p:nvPr/>
        </p:nvSpPr>
        <p:spPr>
          <a:xfrm>
            <a:off x="971550" y="2614613"/>
            <a:ext cx="4275138"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rPr>
              <a:t>1 g/cm</a:t>
            </a:r>
            <a:r>
              <a:rPr lang="en-US" altLang="zh-CN" sz="2400" b="1" baseline="30000">
                <a:solidFill>
                  <a:srgbClr val="FF0000"/>
                </a:solidFill>
              </a:rPr>
              <a:t>3</a:t>
            </a:r>
            <a:r>
              <a:rPr lang="en-US" altLang="zh-CN" sz="2400" b="1">
                <a:solidFill>
                  <a:srgbClr val="FF0000"/>
                </a:solidFill>
              </a:rPr>
              <a:t>= </a:t>
            </a:r>
            <a:r>
              <a:rPr lang="en-US" altLang="zh-CN" sz="2400" b="1" u="sng">
                <a:solidFill>
                  <a:srgbClr val="FF0000"/>
                </a:solidFill>
              </a:rPr>
              <a:t>            </a:t>
            </a:r>
            <a:r>
              <a:rPr lang="en-US" altLang="zh-CN" sz="2400" b="1">
                <a:solidFill>
                  <a:srgbClr val="FF0000"/>
                </a:solidFill>
              </a:rPr>
              <a:t>kg/ m</a:t>
            </a:r>
            <a:r>
              <a:rPr lang="en-US" altLang="zh-CN" sz="2400" b="1" baseline="30000">
                <a:solidFill>
                  <a:srgbClr val="FF0000"/>
                </a:solidFill>
              </a:rPr>
              <a:t>3</a:t>
            </a:r>
            <a:r>
              <a:rPr lang="en-US" altLang="zh-CN" sz="2400">
                <a:solidFill>
                  <a:srgbClr val="FF0000"/>
                </a:solidFill>
              </a:rPr>
              <a:t> </a:t>
            </a:r>
            <a:endParaRPr lang="en-US" altLang="zh-CN" sz="2400">
              <a:solidFill>
                <a:srgbClr val="FF0000"/>
              </a:solidFill>
            </a:endParaRPr>
          </a:p>
        </p:txBody>
      </p:sp>
      <p:sp>
        <p:nvSpPr>
          <p:cNvPr id="48131" name="Text Box 6"/>
          <p:cNvSpPr/>
          <p:nvPr/>
        </p:nvSpPr>
        <p:spPr>
          <a:xfrm>
            <a:off x="971550" y="3711575"/>
            <a:ext cx="2435225"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1g=10</a:t>
            </a:r>
            <a:r>
              <a:rPr lang="en-US" altLang="zh-CN" sz="2400" b="1" baseline="30000"/>
              <a:t>-3</a:t>
            </a:r>
            <a:r>
              <a:rPr lang="en-US" altLang="zh-CN" sz="2400" b="1"/>
              <a:t>kg             </a:t>
            </a:r>
            <a:endParaRPr lang="en-US" altLang="zh-CN" sz="2400" b="1" baseline="30000"/>
          </a:p>
        </p:txBody>
      </p:sp>
      <p:sp>
        <p:nvSpPr>
          <p:cNvPr id="48132" name="Text Box 7"/>
          <p:cNvSpPr/>
          <p:nvPr/>
        </p:nvSpPr>
        <p:spPr>
          <a:xfrm>
            <a:off x="969963" y="4648200"/>
            <a:ext cx="2160587" cy="4603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 g/cm</a:t>
            </a:r>
            <a:r>
              <a:rPr lang="en-US" altLang="zh-CN" sz="2400" b="1" baseline="30000"/>
              <a:t>3</a:t>
            </a:r>
            <a:r>
              <a:rPr lang="en-US" altLang="zh-CN" sz="2400" b="1"/>
              <a:t>=</a:t>
            </a:r>
            <a:endParaRPr lang="en-US" altLang="zh-CN" sz="2400"/>
          </a:p>
        </p:txBody>
      </p:sp>
      <p:cxnSp>
        <p:nvCxnSpPr>
          <p:cNvPr id="48133" name="Line 8"/>
          <p:cNvCxnSpPr/>
          <p:nvPr/>
        </p:nvCxnSpPr>
        <p:spPr>
          <a:xfrm>
            <a:off x="2698750" y="4864100"/>
            <a:ext cx="1633538" cy="1588"/>
          </a:xfrm>
          <a:prstGeom prst="line">
            <a:avLst/>
          </a:prstGeom>
          <a:noFill/>
          <a:ln w="28575">
            <a:solidFill>
              <a:schemeClr val="tx1"/>
            </a:solidFill>
            <a:round/>
          </a:ln>
        </p:spPr>
      </p:cxnSp>
      <p:sp>
        <p:nvSpPr>
          <p:cNvPr id="48134" name="Text Box 9"/>
          <p:cNvSpPr/>
          <p:nvPr/>
        </p:nvSpPr>
        <p:spPr>
          <a:xfrm>
            <a:off x="2914650" y="4360863"/>
            <a:ext cx="2520950" cy="4603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10</a:t>
            </a:r>
            <a:r>
              <a:rPr lang="en-US" altLang="zh-CN" sz="2400" b="1" baseline="30000"/>
              <a:t>-3</a:t>
            </a:r>
            <a:r>
              <a:rPr lang="en-US" altLang="zh-CN" sz="2400" b="1"/>
              <a:t>kg</a:t>
            </a:r>
            <a:endParaRPr lang="en-US" altLang="zh-CN" sz="2400" b="1"/>
          </a:p>
        </p:txBody>
      </p:sp>
      <p:sp>
        <p:nvSpPr>
          <p:cNvPr id="48135" name="Text Box 10"/>
          <p:cNvSpPr/>
          <p:nvPr/>
        </p:nvSpPr>
        <p:spPr>
          <a:xfrm>
            <a:off x="2914650" y="4864100"/>
            <a:ext cx="1604963"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10</a:t>
            </a:r>
            <a:r>
              <a:rPr lang="en-US" altLang="zh-CN" sz="2400" b="1" baseline="30000"/>
              <a:t>-6</a:t>
            </a:r>
            <a:r>
              <a:rPr lang="en-US" altLang="zh-CN" sz="2400" b="1"/>
              <a:t>m</a:t>
            </a:r>
            <a:r>
              <a:rPr lang="en-US" altLang="zh-CN" sz="2400" b="1" baseline="30000"/>
              <a:t>3</a:t>
            </a:r>
            <a:endParaRPr lang="en-US" altLang="zh-CN" sz="2400" b="1" baseline="30000"/>
          </a:p>
        </p:txBody>
      </p:sp>
      <p:sp>
        <p:nvSpPr>
          <p:cNvPr id="48136" name="Text Box 12"/>
          <p:cNvSpPr/>
          <p:nvPr/>
        </p:nvSpPr>
        <p:spPr>
          <a:xfrm>
            <a:off x="4719638" y="4648200"/>
            <a:ext cx="2424112"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=10</a:t>
            </a:r>
            <a:r>
              <a:rPr lang="en-US" altLang="zh-CN" sz="2400" b="1" baseline="30000"/>
              <a:t>3 </a:t>
            </a:r>
            <a:r>
              <a:rPr lang="en-US" altLang="zh-CN" sz="2400" b="1"/>
              <a:t>kg/ m</a:t>
            </a:r>
            <a:r>
              <a:rPr lang="en-US" altLang="zh-CN" sz="2400" b="1" baseline="30000"/>
              <a:t>3</a:t>
            </a:r>
            <a:r>
              <a:rPr lang="en-US" altLang="zh-CN" sz="2400"/>
              <a:t> </a:t>
            </a:r>
            <a:endParaRPr lang="en-US" altLang="zh-CN" sz="2400"/>
          </a:p>
        </p:txBody>
      </p:sp>
      <p:sp>
        <p:nvSpPr>
          <p:cNvPr id="48137" name="Text Box 13"/>
          <p:cNvSpPr/>
          <p:nvPr/>
        </p:nvSpPr>
        <p:spPr>
          <a:xfrm>
            <a:off x="969963" y="5716588"/>
            <a:ext cx="2159000" cy="4603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 kg/m</a:t>
            </a:r>
            <a:r>
              <a:rPr lang="en-US" altLang="zh-CN" sz="2400" b="1" baseline="30000"/>
              <a:t>3</a:t>
            </a:r>
            <a:r>
              <a:rPr lang="en-US" altLang="zh-CN" sz="2400" b="1"/>
              <a:t>=</a:t>
            </a:r>
            <a:endParaRPr lang="en-US" altLang="zh-CN" sz="2400"/>
          </a:p>
        </p:txBody>
      </p:sp>
      <p:cxnSp>
        <p:nvCxnSpPr>
          <p:cNvPr id="48138" name="Line 14"/>
          <p:cNvCxnSpPr/>
          <p:nvPr/>
        </p:nvCxnSpPr>
        <p:spPr>
          <a:xfrm>
            <a:off x="2698750" y="5946775"/>
            <a:ext cx="1774825" cy="1588"/>
          </a:xfrm>
          <a:prstGeom prst="line">
            <a:avLst/>
          </a:prstGeom>
          <a:noFill/>
          <a:ln w="28575">
            <a:solidFill>
              <a:schemeClr val="tx1"/>
            </a:solidFill>
            <a:round/>
          </a:ln>
        </p:spPr>
      </p:cxnSp>
      <p:sp>
        <p:nvSpPr>
          <p:cNvPr id="48139" name="Text Box 15"/>
          <p:cNvSpPr/>
          <p:nvPr/>
        </p:nvSpPr>
        <p:spPr>
          <a:xfrm>
            <a:off x="3059113" y="5375275"/>
            <a:ext cx="1944687" cy="46037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10</a:t>
            </a:r>
            <a:r>
              <a:rPr lang="en-US" altLang="zh-CN" sz="2400" b="1" baseline="30000"/>
              <a:t>3</a:t>
            </a:r>
            <a:r>
              <a:rPr lang="en-US" altLang="zh-CN" sz="2400" b="1"/>
              <a:t>g</a:t>
            </a:r>
            <a:endParaRPr lang="en-US" altLang="zh-CN" sz="2400" b="1"/>
          </a:p>
        </p:txBody>
      </p:sp>
      <p:sp>
        <p:nvSpPr>
          <p:cNvPr id="48140" name="Text Box 16"/>
          <p:cNvSpPr/>
          <p:nvPr/>
        </p:nvSpPr>
        <p:spPr>
          <a:xfrm>
            <a:off x="3059113" y="6019800"/>
            <a:ext cx="1531937"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10</a:t>
            </a:r>
            <a:r>
              <a:rPr lang="en-US" altLang="zh-CN" sz="2400" b="1" baseline="30000"/>
              <a:t>6</a:t>
            </a:r>
            <a:r>
              <a:rPr lang="en-US" altLang="zh-CN" sz="2400" b="1"/>
              <a:t>cm</a:t>
            </a:r>
            <a:r>
              <a:rPr lang="en-US" altLang="zh-CN" sz="2400" b="1" baseline="30000"/>
              <a:t>3</a:t>
            </a:r>
            <a:endParaRPr lang="en-US" altLang="zh-CN" sz="2400" b="1" baseline="30000"/>
          </a:p>
        </p:txBody>
      </p:sp>
      <p:sp>
        <p:nvSpPr>
          <p:cNvPr id="48141" name="Text Box 18"/>
          <p:cNvSpPr/>
          <p:nvPr/>
        </p:nvSpPr>
        <p:spPr>
          <a:xfrm>
            <a:off x="4802188" y="5716588"/>
            <a:ext cx="3457575"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=10</a:t>
            </a:r>
            <a:r>
              <a:rPr lang="en-US" altLang="zh-CN" sz="2400" b="1" baseline="30000"/>
              <a:t>-3 </a:t>
            </a:r>
            <a:r>
              <a:rPr lang="en-US" altLang="zh-CN" sz="2400" b="1"/>
              <a:t>g/cm</a:t>
            </a:r>
            <a:r>
              <a:rPr lang="en-US" altLang="zh-CN" sz="2400" b="1" baseline="30000"/>
              <a:t>3</a:t>
            </a:r>
            <a:r>
              <a:rPr lang="en-US" altLang="zh-CN" sz="2400"/>
              <a:t> </a:t>
            </a:r>
            <a:endParaRPr lang="en-US" altLang="zh-CN" sz="2400"/>
          </a:p>
        </p:txBody>
      </p:sp>
      <p:sp>
        <p:nvSpPr>
          <p:cNvPr id="48142" name="文本框 1"/>
          <p:cNvSpPr/>
          <p:nvPr/>
        </p:nvSpPr>
        <p:spPr>
          <a:xfrm>
            <a:off x="2341563" y="2614613"/>
            <a:ext cx="1676400"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sym typeface="Arial" pitchFamily="34" charset="0"/>
              </a:rPr>
              <a:t>   10</a:t>
            </a:r>
            <a:r>
              <a:rPr lang="en-US" altLang="zh-CN" sz="2400" b="1" baseline="30000">
                <a:solidFill>
                  <a:srgbClr val="FF0000"/>
                </a:solidFill>
                <a:sym typeface="Arial" pitchFamily="34" charset="0"/>
              </a:rPr>
              <a:t>3 </a:t>
            </a:r>
            <a:endParaRPr lang="en-US" altLang="zh-CN" sz="2400" b="1" baseline="30000">
              <a:solidFill>
                <a:srgbClr val="FF0000"/>
              </a:solidFill>
              <a:sym typeface="Arial" pitchFamily="34" charset="0"/>
            </a:endParaRPr>
          </a:p>
        </p:txBody>
      </p:sp>
      <p:sp>
        <p:nvSpPr>
          <p:cNvPr id="48143" name="Text Box 7"/>
          <p:cNvSpPr/>
          <p:nvPr/>
        </p:nvSpPr>
        <p:spPr>
          <a:xfrm>
            <a:off x="1320800" y="566738"/>
            <a:ext cx="3433763" cy="5222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a:latin typeface="方正毡笔黑简体" charset="-122"/>
                <a:ea typeface="方正毡笔黑简体" charset="-122"/>
              </a:rPr>
              <a:t>质量的单位</a:t>
            </a:r>
            <a:r>
              <a:rPr lang="zh-CN" altLang="en-US" sz="2800">
                <a:latin typeface="方正毡笔黑简体" charset="-122"/>
                <a:ea typeface="方正毡笔黑简体" charset="-122"/>
              </a:rPr>
              <a:t>“</a:t>
            </a:r>
            <a:r>
              <a:rPr lang="en-US" altLang="zh-CN" sz="2800">
                <a:solidFill>
                  <a:srgbClr val="FF0000"/>
                </a:solidFill>
                <a:latin typeface="方正毡笔黑简体" charset="-122"/>
                <a:ea typeface="方正毡笔黑简体" charset="-122"/>
              </a:rPr>
              <a:t>kg</a:t>
            </a:r>
            <a:r>
              <a:rPr lang="en-US" altLang="zh-CN" sz="2800">
                <a:latin typeface="方正毡笔黑简体" charset="-122"/>
                <a:ea typeface="方正毡笔黑简体" charset="-122"/>
              </a:rPr>
              <a:t>”</a:t>
            </a:r>
            <a:r>
              <a:rPr lang="zh-CN" altLang="en-US" sz="2800">
                <a:latin typeface="方正毡笔黑简体" charset="-122"/>
                <a:ea typeface="方正毡笔黑简体" charset="-122"/>
              </a:rPr>
              <a:t>，</a:t>
            </a:r>
            <a:endParaRPr lang="zh-CN" altLang="en-US" sz="2800">
              <a:solidFill>
                <a:srgbClr val="0000FF"/>
              </a:solidFill>
              <a:latin typeface="方正毡笔黑简体" charset="-122"/>
              <a:ea typeface="方正毡笔黑简体" charset="-122"/>
            </a:endParaRPr>
          </a:p>
        </p:txBody>
      </p:sp>
      <p:sp>
        <p:nvSpPr>
          <p:cNvPr id="48144" name="Text Box 13"/>
          <p:cNvSpPr/>
          <p:nvPr/>
        </p:nvSpPr>
        <p:spPr>
          <a:xfrm>
            <a:off x="5043488" y="2614613"/>
            <a:ext cx="3475037"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rPr>
              <a:t>1 kg/m</a:t>
            </a:r>
            <a:r>
              <a:rPr lang="en-US" altLang="zh-CN" sz="2400" b="1" baseline="30000">
                <a:solidFill>
                  <a:srgbClr val="FF0000"/>
                </a:solidFill>
              </a:rPr>
              <a:t>3</a:t>
            </a:r>
            <a:r>
              <a:rPr lang="en-US" altLang="zh-CN" sz="2400" b="1">
                <a:solidFill>
                  <a:srgbClr val="FF0000"/>
                </a:solidFill>
              </a:rPr>
              <a:t>= </a:t>
            </a:r>
            <a:r>
              <a:rPr lang="en-US" altLang="zh-CN" sz="2400" b="1" u="sng">
                <a:solidFill>
                  <a:srgbClr val="FF0000"/>
                </a:solidFill>
              </a:rPr>
              <a:t>          </a:t>
            </a:r>
            <a:r>
              <a:rPr lang="en-US" altLang="zh-CN" sz="2400" b="1">
                <a:solidFill>
                  <a:srgbClr val="FF0000"/>
                </a:solidFill>
              </a:rPr>
              <a:t> g/cm</a:t>
            </a:r>
            <a:r>
              <a:rPr lang="en-US" altLang="zh-CN" sz="2400" b="1" baseline="30000">
                <a:solidFill>
                  <a:srgbClr val="FF0000"/>
                </a:solidFill>
              </a:rPr>
              <a:t>3</a:t>
            </a:r>
            <a:r>
              <a:rPr lang="en-US" altLang="zh-CN" sz="2400">
                <a:solidFill>
                  <a:srgbClr val="FF0000"/>
                </a:solidFill>
              </a:rPr>
              <a:t> </a:t>
            </a:r>
            <a:endParaRPr lang="en-US" altLang="zh-CN" sz="2400" b="1">
              <a:solidFill>
                <a:srgbClr val="FF0000"/>
              </a:solidFill>
            </a:endParaRPr>
          </a:p>
        </p:txBody>
      </p:sp>
      <p:sp>
        <p:nvSpPr>
          <p:cNvPr id="48145" name="Text Box 18"/>
          <p:cNvSpPr/>
          <p:nvPr/>
        </p:nvSpPr>
        <p:spPr>
          <a:xfrm>
            <a:off x="6467475" y="2590800"/>
            <a:ext cx="808038" cy="4603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rPr>
              <a:t>10</a:t>
            </a:r>
            <a:r>
              <a:rPr lang="en-US" altLang="zh-CN" sz="2400" b="1" baseline="30000">
                <a:solidFill>
                  <a:srgbClr val="FF0000"/>
                </a:solidFill>
              </a:rPr>
              <a:t>-3 </a:t>
            </a:r>
            <a:endParaRPr lang="en-US" altLang="zh-CN" sz="2400">
              <a:solidFill>
                <a:srgbClr val="FF0000"/>
              </a:solidFill>
            </a:endParaRPr>
          </a:p>
        </p:txBody>
      </p:sp>
      <p:sp>
        <p:nvSpPr>
          <p:cNvPr id="48146" name="文本框 4"/>
          <p:cNvSpPr/>
          <p:nvPr/>
        </p:nvSpPr>
        <p:spPr>
          <a:xfrm>
            <a:off x="4349750" y="566738"/>
            <a:ext cx="3759200" cy="52228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a:latin typeface="方正毡笔黑简体" charset="-122"/>
                <a:ea typeface="方正毡笔黑简体" charset="-122"/>
              </a:rPr>
              <a:t>体积的单位是</a:t>
            </a:r>
            <a:r>
              <a:rPr lang="zh-CN" altLang="en-US" sz="2800">
                <a:latin typeface="方正毡笔黑简体" charset="-122"/>
                <a:ea typeface="方正毡笔黑简体" charset="-122"/>
              </a:rPr>
              <a:t>“</a:t>
            </a:r>
            <a:r>
              <a:rPr lang="en-US" altLang="zh-CN" sz="2800">
                <a:solidFill>
                  <a:srgbClr val="FF0000"/>
                </a:solidFill>
                <a:latin typeface="方正毡笔黑简体" charset="-122"/>
                <a:ea typeface="方正毡笔黑简体" charset="-122"/>
              </a:rPr>
              <a:t>m</a:t>
            </a:r>
            <a:r>
              <a:rPr lang="en-US" altLang="zh-CN" sz="2800" baseline="30000">
                <a:solidFill>
                  <a:srgbClr val="FF0000"/>
                </a:solidFill>
                <a:latin typeface="方正毡笔黑简体" charset="-122"/>
                <a:ea typeface="方正毡笔黑简体" charset="-122"/>
              </a:rPr>
              <a:t>3</a:t>
            </a:r>
            <a:r>
              <a:rPr lang="en-US" altLang="zh-CN" sz="2800">
                <a:latin typeface="方正毡笔黑简体" charset="-122"/>
                <a:ea typeface="方正毡笔黑简体" charset="-122"/>
              </a:rPr>
              <a:t>”</a:t>
            </a:r>
            <a:r>
              <a:rPr lang="zh-CN" altLang="en-US" sz="2800">
                <a:latin typeface="方正毡笔黑简体" charset="-122"/>
                <a:ea typeface="方正毡笔黑简体" charset="-122"/>
              </a:rPr>
              <a:t>，</a:t>
            </a:r>
            <a:endParaRPr lang="zh-CN" altLang="en-US" sz="2800"/>
          </a:p>
        </p:txBody>
      </p:sp>
      <p:sp>
        <p:nvSpPr>
          <p:cNvPr id="48147" name="文本框 5"/>
          <p:cNvSpPr/>
          <p:nvPr/>
        </p:nvSpPr>
        <p:spPr>
          <a:xfrm>
            <a:off x="2162175" y="1160463"/>
            <a:ext cx="4305300" cy="5222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800">
                <a:latin typeface="方正毡笔黑简体" charset="-122"/>
                <a:ea typeface="方正毡笔黑简体" charset="-122"/>
                <a:sym typeface="宋体" pitchFamily="2" charset="-122"/>
              </a:rPr>
              <a:t>则密度的单位为</a:t>
            </a:r>
            <a:r>
              <a:rPr lang="zh-CN" altLang="en-US" sz="2800">
                <a:latin typeface="方正毡笔黑简体" charset="-122"/>
                <a:ea typeface="方正毡笔黑简体" charset="-122"/>
                <a:sym typeface="宋体" pitchFamily="2" charset="-122"/>
              </a:rPr>
              <a:t>“</a:t>
            </a:r>
            <a:r>
              <a:rPr lang="en-US" altLang="zh-CN" sz="2800">
                <a:solidFill>
                  <a:srgbClr val="FF0000"/>
                </a:solidFill>
                <a:latin typeface="方正毡笔黑简体" charset="-122"/>
                <a:ea typeface="方正毡笔黑简体" charset="-122"/>
                <a:sym typeface="宋体" pitchFamily="2" charset="-122"/>
              </a:rPr>
              <a:t>kg/ m</a:t>
            </a:r>
            <a:r>
              <a:rPr lang="en-US" altLang="zh-CN" sz="2800" baseline="30000">
                <a:solidFill>
                  <a:srgbClr val="FF0000"/>
                </a:solidFill>
                <a:latin typeface="方正毡笔黑简体" charset="-122"/>
                <a:ea typeface="方正毡笔黑简体" charset="-122"/>
                <a:sym typeface="宋体" pitchFamily="2" charset="-122"/>
              </a:rPr>
              <a:t>3</a:t>
            </a:r>
            <a:r>
              <a:rPr lang="en-US" altLang="zh-CN" sz="2800">
                <a:latin typeface="方正毡笔黑简体" charset="-122"/>
                <a:ea typeface="方正毡笔黑简体" charset="-122"/>
                <a:sym typeface="宋体" pitchFamily="2" charset="-122"/>
              </a:rPr>
              <a:t>”</a:t>
            </a:r>
            <a:endParaRPr lang="zh-CN" altLang="en-US" sz="2800"/>
          </a:p>
        </p:txBody>
      </p:sp>
      <p:sp>
        <p:nvSpPr>
          <p:cNvPr id="48148" name="文本框 6"/>
          <p:cNvSpPr/>
          <p:nvPr/>
        </p:nvSpPr>
        <p:spPr>
          <a:xfrm>
            <a:off x="3268663" y="3711575"/>
            <a:ext cx="1978025"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t>1cm</a:t>
            </a:r>
            <a:r>
              <a:rPr lang="en-US" altLang="zh-CN" sz="2400" b="1" baseline="30000"/>
              <a:t>3</a:t>
            </a:r>
            <a:r>
              <a:rPr lang="en-US" altLang="zh-CN" sz="2400" b="1"/>
              <a:t>=10</a:t>
            </a:r>
            <a:r>
              <a:rPr lang="en-US" altLang="zh-CN" sz="2400" b="1" baseline="30000"/>
              <a:t>-6</a:t>
            </a:r>
            <a:r>
              <a:rPr lang="en-US" altLang="zh-CN" sz="2400" b="1"/>
              <a:t>m</a:t>
            </a:r>
            <a:r>
              <a:rPr lang="en-US" altLang="zh-CN" sz="2400" b="1" baseline="30000"/>
              <a:t>3</a:t>
            </a:r>
            <a:endParaRPr lang="zh-CN" altLang="en-US" sz="2400"/>
          </a:p>
        </p:txBody>
      </p:sp>
      <p:sp>
        <p:nvSpPr>
          <p:cNvPr id="48149" name="文本框 7"/>
          <p:cNvSpPr/>
          <p:nvPr/>
        </p:nvSpPr>
        <p:spPr>
          <a:xfrm>
            <a:off x="849313" y="2449513"/>
            <a:ext cx="7543800" cy="706437"/>
          </a:xfrm>
          <a:prstGeom prst="rect">
            <a:avLst/>
          </a:prstGeom>
          <a:noFill/>
          <a:ln w="28575">
            <a:solidFill>
              <a:schemeClr val="tx1"/>
            </a:solidFill>
            <a:round/>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4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2000" fill="hold">
                                          <p:stCondLst>
                                            <p:cond delay="0"/>
                                          </p:stCondLst>
                                        </p:cTn>
                                        <p:tgtEl>
                                          <p:spTgt spid="48143"/>
                                        </p:tgtEl>
                                        <p:attrNameLst>
                                          <p:attrName>style.visibility</p:attrName>
                                        </p:attrNameLst>
                                      </p:cBhvr>
                                      <p:to>
                                        <p:strVal val="visible"/>
                                      </p:to>
                                    </p:set>
                                    <p:anim calcmode="lin" valueType="num">
                                      <p:cBhvr>
                                        <p:cTn id="7" dur="2000" fill="hold"/>
                                        <p:tgtEl>
                                          <p:spTgt spid="48143"/>
                                        </p:tgtEl>
                                        <p:attrNameLst>
                                          <p:attrName>ppt_x</p:attrName>
                                        </p:attrNameLst>
                                      </p:cBhvr>
                                      <p:tavLst>
                                        <p:tav tm="0">
                                          <p:val>
                                            <p:strVal val="0-#ppt_w/2"/>
                                          </p:val>
                                        </p:tav>
                                        <p:tav tm="100000">
                                          <p:val>
                                            <p:strVal val="#ppt_x"/>
                                          </p:val>
                                        </p:tav>
                                      </p:tavLst>
                                    </p:anim>
                                    <p:anim calcmode="lin" valueType="num">
                                      <p:cBhvr>
                                        <p:cTn id="8" dur="2000" fill="hold"/>
                                        <p:tgtEl>
                                          <p:spTgt spid="4814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2" fill="hold" grpId="0" nodeType="clickEffect">
                                  <p:stCondLst>
                                    <p:cond delay="0"/>
                                  </p:stCondLst>
                                  <p:childTnLst>
                                    <p:set>
                                      <p:cBhvr>
                                        <p:cTn id="12" dur="2000" fill="hold">
                                          <p:stCondLst>
                                            <p:cond delay="0"/>
                                          </p:stCondLst>
                                        </p:cTn>
                                        <p:tgtEl>
                                          <p:spTgt spid="48146"/>
                                        </p:tgtEl>
                                        <p:attrNameLst>
                                          <p:attrName>style.visibility</p:attrName>
                                        </p:attrNameLst>
                                      </p:cBhvr>
                                      <p:to>
                                        <p:strVal val="visible"/>
                                      </p:to>
                                    </p:set>
                                    <p:anim calcmode="lin" valueType="num">
                                      <p:cBhvr>
                                        <p:cTn id="13" dur="2000" fill="hold"/>
                                        <p:tgtEl>
                                          <p:spTgt spid="48146"/>
                                        </p:tgtEl>
                                        <p:attrNameLst>
                                          <p:attrName>ppt_x</p:attrName>
                                        </p:attrNameLst>
                                      </p:cBhvr>
                                      <p:tavLst>
                                        <p:tav tm="0">
                                          <p:val>
                                            <p:strVal val="1+#ppt_w/2"/>
                                          </p:val>
                                        </p:tav>
                                        <p:tav tm="100000">
                                          <p:val>
                                            <p:strVal val="#ppt_x"/>
                                          </p:val>
                                        </p:tav>
                                      </p:tavLst>
                                    </p:anim>
                                    <p:anim calcmode="lin" valueType="num">
                                      <p:cBhvr>
                                        <p:cTn id="14" dur="2000" fill="hold"/>
                                        <p:tgtEl>
                                          <p:spTgt spid="4814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9" presetClass="entr" presetSubtype="0" decel="100000" fill="hold" grpId="0" nodeType="clickEffect">
                                  <p:stCondLst>
                                    <p:cond delay="0"/>
                                  </p:stCondLst>
                                  <p:childTnLst>
                                    <p:set>
                                      <p:cBhvr>
                                        <p:cTn id="18" dur="2000" fill="hold">
                                          <p:stCondLst>
                                            <p:cond delay="0"/>
                                          </p:stCondLst>
                                        </p:cTn>
                                        <p:tgtEl>
                                          <p:spTgt spid="48147"/>
                                        </p:tgtEl>
                                        <p:attrNameLst>
                                          <p:attrName>style.visibility</p:attrName>
                                        </p:attrNameLst>
                                      </p:cBhvr>
                                      <p:to>
                                        <p:strVal val="visible"/>
                                      </p:to>
                                    </p:set>
                                    <p:anim calcmode="lin" valueType="num">
                                      <p:cBhvr>
                                        <p:cTn id="19" dur="2000" fill="hold"/>
                                        <p:tgtEl>
                                          <p:spTgt spid="48147"/>
                                        </p:tgtEl>
                                        <p:attrNameLst>
                                          <p:attrName>ppt_w</p:attrName>
                                        </p:attrNameLst>
                                      </p:cBhvr>
                                      <p:tavLst>
                                        <p:tav tm="0">
                                          <p:val>
                                            <p:fltVal val="0"/>
                                          </p:val>
                                        </p:tav>
                                        <p:tav tm="100000">
                                          <p:val>
                                            <p:strVal val="#ppt_w"/>
                                          </p:val>
                                        </p:tav>
                                      </p:tavLst>
                                    </p:anim>
                                    <p:anim calcmode="lin" valueType="num">
                                      <p:cBhvr>
                                        <p:cTn id="20" dur="2000" fill="hold"/>
                                        <p:tgtEl>
                                          <p:spTgt spid="48147"/>
                                        </p:tgtEl>
                                        <p:attrNameLst>
                                          <p:attrName>ppt_h</p:attrName>
                                        </p:attrNameLst>
                                      </p:cBhvr>
                                      <p:tavLst>
                                        <p:tav tm="0">
                                          <p:val>
                                            <p:fltVal val="0"/>
                                          </p:val>
                                        </p:tav>
                                        <p:tav tm="100000">
                                          <p:val>
                                            <p:strVal val="#ppt_h"/>
                                          </p:val>
                                        </p:tav>
                                      </p:tavLst>
                                    </p:anim>
                                    <p:anim calcmode="lin" valueType="num">
                                      <p:cBhvr>
                                        <p:cTn id="21" dur="2000" fill="hold"/>
                                        <p:tgtEl>
                                          <p:spTgt spid="48147"/>
                                        </p:tgtEl>
                                        <p:attrNameLst>
                                          <p:attrName>style.rotation</p:attrName>
                                        </p:attrNameLst>
                                      </p:cBhvr>
                                      <p:tavLst>
                                        <p:tav tm="0">
                                          <p:val>
                                            <p:fltVal val="360"/>
                                          </p:val>
                                        </p:tav>
                                        <p:tav tm="100000">
                                          <p:val>
                                            <p:fltVal val="0"/>
                                          </p:val>
                                        </p:tav>
                                      </p:tavLst>
                                    </p:anim>
                                    <p:animEffect transition="in" filter="fade">
                                      <p:cBhvr>
                                        <p:cTn id="22" dur="2000" fill="hold"/>
                                        <p:tgtEl>
                                          <p:spTgt spid="4814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8129"/>
                                        </p:tgtEl>
                                        <p:attrNameLst>
                                          <p:attrName>style.visibility</p:attrName>
                                        </p:attrNameLst>
                                      </p:cBhvr>
                                      <p:to>
                                        <p:strVal val="visible"/>
                                      </p:to>
                                    </p:set>
                                    <p:animEffect transition="in" filter="blinds(horizontal)">
                                      <p:cBhvr>
                                        <p:cTn id="27" dur="500" fill="hold"/>
                                        <p:tgtEl>
                                          <p:spTgt spid="4812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grpId="0" nodeType="clickEffect">
                                  <p:stCondLst>
                                    <p:cond delay="0"/>
                                  </p:stCondLst>
                                  <p:childTnLst>
                                    <p:set>
                                      <p:cBhvr>
                                        <p:cTn id="31" dur="3000" fill="hold">
                                          <p:stCondLst>
                                            <p:cond delay="0"/>
                                          </p:stCondLst>
                                        </p:cTn>
                                        <p:tgtEl>
                                          <p:spTgt spid="48130"/>
                                        </p:tgtEl>
                                        <p:attrNameLst>
                                          <p:attrName>style.visibility</p:attrName>
                                        </p:attrNameLst>
                                      </p:cBhvr>
                                      <p:to>
                                        <p:strVal val="visible"/>
                                      </p:to>
                                    </p:set>
                                    <p:animEffect transition="in" filter="wipe(left)">
                                      <p:cBhvr>
                                        <p:cTn id="32" dur="3000" fill="hold"/>
                                        <p:tgtEl>
                                          <p:spTgt spid="4813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8131"/>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8148"/>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8132"/>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22" presetClass="entr" presetSubtype="8" fill="hold" nodeType="clickEffect">
                                  <p:stCondLst>
                                    <p:cond delay="0"/>
                                  </p:stCondLst>
                                  <p:childTnLst>
                                    <p:set>
                                      <p:cBhvr>
                                        <p:cTn id="48" dur="1" fill="hold">
                                          <p:stCondLst>
                                            <p:cond delay="0"/>
                                          </p:stCondLst>
                                        </p:cTn>
                                        <p:tgtEl>
                                          <p:spTgt spid="48133"/>
                                        </p:tgtEl>
                                        <p:attrNameLst>
                                          <p:attrName>style.visibility</p:attrName>
                                        </p:attrNameLst>
                                      </p:cBhvr>
                                      <p:to>
                                        <p:strVal val="visible"/>
                                      </p:to>
                                    </p:set>
                                    <p:animEffect transition="in" filter="wipe(left)">
                                      <p:cBhvr>
                                        <p:cTn id="49" dur="500" fill="hold"/>
                                        <p:tgtEl>
                                          <p:spTgt spid="48133"/>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48134"/>
                                        </p:tgtEl>
                                        <p:attrNameLst>
                                          <p:attrName>style.visibility</p:attrName>
                                        </p:attrNameLst>
                                      </p:cBhvr>
                                      <p:to>
                                        <p:strVal val="visible"/>
                                      </p:to>
                                    </p:set>
                                  </p:childTnLst>
                                </p:cTn>
                              </p:par>
                            </p:childTnLst>
                          </p:cTn>
                        </p:par>
                      </p:childTnLst>
                    </p:cTn>
                  </p:par>
                  <p:par>
                    <p:cTn id="54" fill="hold" nodeType="clickPar">
                      <p:stCondLst>
                        <p:cond delay="indefinite"/>
                      </p:stCondLst>
                      <p:childTnLst>
                        <p:par>
                          <p:cTn id="55" fill="hold" nodeType="afterGroup">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48135"/>
                                        </p:tgtEl>
                                        <p:attrNameLst>
                                          <p:attrName>style.visibility</p:attrName>
                                        </p:attrNameLst>
                                      </p:cBhvr>
                                      <p:to>
                                        <p:strVal val="visible"/>
                                      </p:to>
                                    </p:set>
                                  </p:childTnLst>
                                </p:cTn>
                              </p:par>
                            </p:childTnLst>
                          </p:cTn>
                        </p:par>
                      </p:childTnLst>
                    </p:cTn>
                  </p:par>
                  <p:par>
                    <p:cTn id="58" fill="hold" nodeType="clickPar">
                      <p:stCondLst>
                        <p:cond delay="indefinite"/>
                      </p:stCondLst>
                      <p:childTnLst>
                        <p:par>
                          <p:cTn id="59" fill="hold" nodeType="afterGroup">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48136"/>
                                        </p:tgtEl>
                                        <p:attrNameLst>
                                          <p:attrName>style.visibility</p:attrName>
                                        </p:attrNameLst>
                                      </p:cBhvr>
                                      <p:to>
                                        <p:strVal val="visible"/>
                                      </p:to>
                                    </p:set>
                                  </p:childTnLst>
                                </p:cTn>
                              </p:par>
                            </p:childTnLst>
                          </p:cTn>
                        </p:par>
                      </p:childTnLst>
                    </p:cTn>
                  </p:par>
                  <p:par>
                    <p:cTn id="62" fill="hold" nodeType="clickPar">
                      <p:stCondLst>
                        <p:cond delay="indefinite"/>
                      </p:stCondLst>
                      <p:childTnLst>
                        <p:par>
                          <p:cTn id="63" fill="hold" nodeType="afterGroup">
                            <p:stCondLst>
                              <p:cond delay="0"/>
                            </p:stCondLst>
                            <p:childTnLst>
                              <p:par>
                                <p:cTn id="64" presetID="49" presetClass="entr" presetSubtype="0" decel="100000" fill="hold" grpId="1" nodeType="clickEffect">
                                  <p:stCondLst>
                                    <p:cond delay="0"/>
                                  </p:stCondLst>
                                  <p:childTnLst>
                                    <p:set>
                                      <p:cBhvr>
                                        <p:cTn id="65" dur="3000" fill="hold">
                                          <p:stCondLst>
                                            <p:cond delay="0"/>
                                          </p:stCondLst>
                                        </p:cTn>
                                        <p:tgtEl>
                                          <p:spTgt spid="48142"/>
                                        </p:tgtEl>
                                        <p:attrNameLst>
                                          <p:attrName>style.visibility</p:attrName>
                                        </p:attrNameLst>
                                      </p:cBhvr>
                                      <p:to>
                                        <p:strVal val="visible"/>
                                      </p:to>
                                    </p:set>
                                    <p:anim calcmode="lin" valueType="num">
                                      <p:cBhvr>
                                        <p:cTn id="66" dur="3000" fill="hold"/>
                                        <p:tgtEl>
                                          <p:spTgt spid="48142"/>
                                        </p:tgtEl>
                                        <p:attrNameLst>
                                          <p:attrName>ppt_w</p:attrName>
                                        </p:attrNameLst>
                                      </p:cBhvr>
                                      <p:tavLst>
                                        <p:tav tm="0">
                                          <p:val>
                                            <p:fltVal val="0"/>
                                          </p:val>
                                        </p:tav>
                                        <p:tav tm="100000">
                                          <p:val>
                                            <p:strVal val="#ppt_w"/>
                                          </p:val>
                                        </p:tav>
                                      </p:tavLst>
                                    </p:anim>
                                    <p:anim calcmode="lin" valueType="num">
                                      <p:cBhvr>
                                        <p:cTn id="67" dur="3000" fill="hold"/>
                                        <p:tgtEl>
                                          <p:spTgt spid="48142"/>
                                        </p:tgtEl>
                                        <p:attrNameLst>
                                          <p:attrName>ppt_h</p:attrName>
                                        </p:attrNameLst>
                                      </p:cBhvr>
                                      <p:tavLst>
                                        <p:tav tm="0">
                                          <p:val>
                                            <p:fltVal val="0"/>
                                          </p:val>
                                        </p:tav>
                                        <p:tav tm="100000">
                                          <p:val>
                                            <p:strVal val="#ppt_h"/>
                                          </p:val>
                                        </p:tav>
                                      </p:tavLst>
                                    </p:anim>
                                    <p:anim calcmode="lin" valueType="num">
                                      <p:cBhvr>
                                        <p:cTn id="68" dur="3000" fill="hold"/>
                                        <p:tgtEl>
                                          <p:spTgt spid="48142"/>
                                        </p:tgtEl>
                                        <p:attrNameLst>
                                          <p:attrName>style.rotation</p:attrName>
                                        </p:attrNameLst>
                                      </p:cBhvr>
                                      <p:tavLst>
                                        <p:tav tm="0">
                                          <p:val>
                                            <p:fltVal val="360"/>
                                          </p:val>
                                        </p:tav>
                                        <p:tav tm="100000">
                                          <p:val>
                                            <p:fltVal val="0"/>
                                          </p:val>
                                        </p:tav>
                                      </p:tavLst>
                                    </p:anim>
                                    <p:animEffect transition="in" filter="fade">
                                      <p:cBhvr>
                                        <p:cTn id="69" dur="3000" fill="hold"/>
                                        <p:tgtEl>
                                          <p:spTgt spid="48142"/>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22" presetClass="entr" presetSubtype="8" fill="hold" grpId="0" nodeType="clickEffect">
                                  <p:stCondLst>
                                    <p:cond delay="0"/>
                                  </p:stCondLst>
                                  <p:childTnLst>
                                    <p:set>
                                      <p:cBhvr>
                                        <p:cTn id="73" dur="2000" fill="hold">
                                          <p:stCondLst>
                                            <p:cond delay="0"/>
                                          </p:stCondLst>
                                        </p:cTn>
                                        <p:tgtEl>
                                          <p:spTgt spid="48144"/>
                                        </p:tgtEl>
                                        <p:attrNameLst>
                                          <p:attrName>style.visibility</p:attrName>
                                        </p:attrNameLst>
                                      </p:cBhvr>
                                      <p:to>
                                        <p:strVal val="visible"/>
                                      </p:to>
                                    </p:set>
                                    <p:animEffect transition="in" filter="wipe(left)">
                                      <p:cBhvr>
                                        <p:cTn id="74" dur="2000" fill="hold"/>
                                        <p:tgtEl>
                                          <p:spTgt spid="48144"/>
                                        </p:tgtEl>
                                      </p:cBhvr>
                                    </p:animEffect>
                                  </p:childTnLst>
                                </p:cTn>
                              </p:par>
                            </p:childTnLst>
                          </p:cTn>
                        </p:par>
                      </p:childTnLst>
                    </p:cTn>
                  </p:par>
                  <p:par>
                    <p:cTn id="75" fill="hold" nodeType="clickPar">
                      <p:stCondLst>
                        <p:cond delay="indefinite"/>
                      </p:stCondLst>
                      <p:childTnLst>
                        <p:par>
                          <p:cTn id="76" fill="hold" nodeType="afterGroup">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48137"/>
                                        </p:tgtEl>
                                        <p:attrNameLst>
                                          <p:attrName>style.visibility</p:attrName>
                                        </p:attrNameLst>
                                      </p:cBhvr>
                                      <p:to>
                                        <p:strVal val="visible"/>
                                      </p:to>
                                    </p:set>
                                  </p:childTnLst>
                                </p:cTn>
                              </p:par>
                            </p:childTnLst>
                          </p:cTn>
                        </p:par>
                      </p:childTnLst>
                    </p:cTn>
                  </p:par>
                  <p:par>
                    <p:cTn id="79" fill="hold" nodeType="clickPar">
                      <p:stCondLst>
                        <p:cond delay="indefinite"/>
                      </p:stCondLst>
                      <p:childTnLst>
                        <p:par>
                          <p:cTn id="80" fill="hold" nodeType="afterGroup">
                            <p:stCondLst>
                              <p:cond delay="0"/>
                            </p:stCondLst>
                            <p:childTnLst>
                              <p:par>
                                <p:cTn id="81" presetID="22" presetClass="entr" presetSubtype="8" fill="hold" nodeType="clickEffect">
                                  <p:stCondLst>
                                    <p:cond delay="0"/>
                                  </p:stCondLst>
                                  <p:childTnLst>
                                    <p:set>
                                      <p:cBhvr>
                                        <p:cTn id="82" dur="1" fill="hold">
                                          <p:stCondLst>
                                            <p:cond delay="0"/>
                                          </p:stCondLst>
                                        </p:cTn>
                                        <p:tgtEl>
                                          <p:spTgt spid="48138"/>
                                        </p:tgtEl>
                                        <p:attrNameLst>
                                          <p:attrName>style.visibility</p:attrName>
                                        </p:attrNameLst>
                                      </p:cBhvr>
                                      <p:to>
                                        <p:strVal val="visible"/>
                                      </p:to>
                                    </p:set>
                                    <p:animEffect transition="in" filter="wipe(left)">
                                      <p:cBhvr>
                                        <p:cTn id="83" dur="500" fill="hold"/>
                                        <p:tgtEl>
                                          <p:spTgt spid="48138"/>
                                        </p:tgtEl>
                                      </p:cBhvr>
                                    </p:animEffect>
                                  </p:childTnLst>
                                </p:cTn>
                              </p:par>
                            </p:childTnLst>
                          </p:cTn>
                        </p:par>
                      </p:childTnLst>
                    </p:cTn>
                  </p:par>
                  <p:par>
                    <p:cTn id="84" fill="hold" nodeType="clickPar">
                      <p:stCondLst>
                        <p:cond delay="indefinite"/>
                      </p:stCondLst>
                      <p:childTnLst>
                        <p:par>
                          <p:cTn id="85" fill="hold" nodeType="afterGroup">
                            <p:stCondLst>
                              <p:cond delay="0"/>
                            </p:stCondLst>
                            <p:childTnLst>
                              <p:par>
                                <p:cTn id="86" presetID="1" presetClass="entr" presetSubtype="0" fill="hold" grpId="0" nodeType="clickEffect">
                                  <p:stCondLst>
                                    <p:cond delay="0"/>
                                  </p:stCondLst>
                                  <p:childTnLst>
                                    <p:set>
                                      <p:cBhvr>
                                        <p:cTn id="87" dur="1" fill="hold">
                                          <p:stCondLst>
                                            <p:cond delay="0"/>
                                          </p:stCondLst>
                                        </p:cTn>
                                        <p:tgtEl>
                                          <p:spTgt spid="48139"/>
                                        </p:tgtEl>
                                        <p:attrNameLst>
                                          <p:attrName>style.visibility</p:attrName>
                                        </p:attrNameLst>
                                      </p:cBhvr>
                                      <p:to>
                                        <p:strVal val="visible"/>
                                      </p:to>
                                    </p:set>
                                  </p:childTnLst>
                                </p:cTn>
                              </p:par>
                            </p:childTnLst>
                          </p:cTn>
                        </p:par>
                      </p:childTnLst>
                    </p:cTn>
                  </p:par>
                  <p:par>
                    <p:cTn id="88" fill="hold" nodeType="clickPar">
                      <p:stCondLst>
                        <p:cond delay="indefinite"/>
                      </p:stCondLst>
                      <p:childTnLst>
                        <p:par>
                          <p:cTn id="89" fill="hold" nodeType="afterGroup">
                            <p:stCondLst>
                              <p:cond delay="0"/>
                            </p:stCondLst>
                            <p:childTnLst>
                              <p:par>
                                <p:cTn id="90" presetID="1" presetClass="entr" presetSubtype="0" fill="hold" grpId="0" nodeType="clickEffect">
                                  <p:stCondLst>
                                    <p:cond delay="0"/>
                                  </p:stCondLst>
                                  <p:childTnLst>
                                    <p:set>
                                      <p:cBhvr>
                                        <p:cTn id="91" dur="1" fill="hold">
                                          <p:stCondLst>
                                            <p:cond delay="0"/>
                                          </p:stCondLst>
                                        </p:cTn>
                                        <p:tgtEl>
                                          <p:spTgt spid="48140"/>
                                        </p:tgtEl>
                                        <p:attrNameLst>
                                          <p:attrName>style.visibility</p:attrName>
                                        </p:attrNameLst>
                                      </p:cBhvr>
                                      <p:to>
                                        <p:strVal val="visible"/>
                                      </p:to>
                                    </p:set>
                                  </p:childTnLst>
                                </p:cTn>
                              </p:par>
                            </p:childTnLst>
                          </p:cTn>
                        </p:par>
                      </p:childTnLst>
                    </p:cTn>
                  </p:par>
                  <p:par>
                    <p:cTn id="92" fill="hold" nodeType="clickPar">
                      <p:stCondLst>
                        <p:cond delay="indefinite"/>
                      </p:stCondLst>
                      <p:childTnLst>
                        <p:par>
                          <p:cTn id="93" fill="hold" nodeType="afterGroup">
                            <p:stCondLst>
                              <p:cond delay="0"/>
                            </p:stCondLst>
                            <p:childTnLst>
                              <p:par>
                                <p:cTn id="94" presetID="1" presetClass="entr" presetSubtype="0" fill="hold" grpId="0" nodeType="clickEffect">
                                  <p:stCondLst>
                                    <p:cond delay="0"/>
                                  </p:stCondLst>
                                  <p:childTnLst>
                                    <p:set>
                                      <p:cBhvr>
                                        <p:cTn id="95" dur="1" fill="hold">
                                          <p:stCondLst>
                                            <p:cond delay="0"/>
                                          </p:stCondLst>
                                        </p:cTn>
                                        <p:tgtEl>
                                          <p:spTgt spid="48141"/>
                                        </p:tgtEl>
                                        <p:attrNameLst>
                                          <p:attrName>style.visibility</p:attrName>
                                        </p:attrNameLst>
                                      </p:cBhvr>
                                      <p:to>
                                        <p:strVal val="visible"/>
                                      </p:to>
                                    </p:set>
                                  </p:childTnLst>
                                </p:cTn>
                              </p:par>
                            </p:childTnLst>
                          </p:cTn>
                        </p:par>
                      </p:childTnLst>
                    </p:cTn>
                  </p:par>
                  <p:par>
                    <p:cTn id="96" fill="hold" nodeType="clickPar">
                      <p:stCondLst>
                        <p:cond delay="indefinite"/>
                      </p:stCondLst>
                      <p:childTnLst>
                        <p:par>
                          <p:cTn id="97" fill="hold" nodeType="afterGroup">
                            <p:stCondLst>
                              <p:cond delay="0"/>
                            </p:stCondLst>
                            <p:childTnLst>
                              <p:par>
                                <p:cTn id="98" presetID="49" presetClass="entr" presetSubtype="0" decel="100000" fill="hold" grpId="0" nodeType="clickEffect">
                                  <p:stCondLst>
                                    <p:cond delay="0"/>
                                  </p:stCondLst>
                                  <p:childTnLst>
                                    <p:set>
                                      <p:cBhvr>
                                        <p:cTn id="99" dur="3000" fill="hold">
                                          <p:stCondLst>
                                            <p:cond delay="0"/>
                                          </p:stCondLst>
                                        </p:cTn>
                                        <p:tgtEl>
                                          <p:spTgt spid="48145"/>
                                        </p:tgtEl>
                                        <p:attrNameLst>
                                          <p:attrName>style.visibility</p:attrName>
                                        </p:attrNameLst>
                                      </p:cBhvr>
                                      <p:to>
                                        <p:strVal val="visible"/>
                                      </p:to>
                                    </p:set>
                                    <p:anim calcmode="lin" valueType="num">
                                      <p:cBhvr>
                                        <p:cTn id="100" dur="3000" fill="hold"/>
                                        <p:tgtEl>
                                          <p:spTgt spid="48145"/>
                                        </p:tgtEl>
                                        <p:attrNameLst>
                                          <p:attrName>ppt_w</p:attrName>
                                        </p:attrNameLst>
                                      </p:cBhvr>
                                      <p:tavLst>
                                        <p:tav tm="0">
                                          <p:val>
                                            <p:fltVal val="0"/>
                                          </p:val>
                                        </p:tav>
                                        <p:tav tm="100000">
                                          <p:val>
                                            <p:strVal val="#ppt_w"/>
                                          </p:val>
                                        </p:tav>
                                      </p:tavLst>
                                    </p:anim>
                                    <p:anim calcmode="lin" valueType="num">
                                      <p:cBhvr>
                                        <p:cTn id="101" dur="3000" fill="hold"/>
                                        <p:tgtEl>
                                          <p:spTgt spid="48145"/>
                                        </p:tgtEl>
                                        <p:attrNameLst>
                                          <p:attrName>ppt_h</p:attrName>
                                        </p:attrNameLst>
                                      </p:cBhvr>
                                      <p:tavLst>
                                        <p:tav tm="0">
                                          <p:val>
                                            <p:fltVal val="0"/>
                                          </p:val>
                                        </p:tav>
                                        <p:tav tm="100000">
                                          <p:val>
                                            <p:strVal val="#ppt_h"/>
                                          </p:val>
                                        </p:tav>
                                      </p:tavLst>
                                    </p:anim>
                                    <p:anim calcmode="lin" valueType="num">
                                      <p:cBhvr>
                                        <p:cTn id="102" dur="3000" fill="hold"/>
                                        <p:tgtEl>
                                          <p:spTgt spid="48145"/>
                                        </p:tgtEl>
                                        <p:attrNameLst>
                                          <p:attrName>style.rotation</p:attrName>
                                        </p:attrNameLst>
                                      </p:cBhvr>
                                      <p:tavLst>
                                        <p:tav tm="0">
                                          <p:val>
                                            <p:fltVal val="360"/>
                                          </p:val>
                                        </p:tav>
                                        <p:tav tm="100000">
                                          <p:val>
                                            <p:fltVal val="0"/>
                                          </p:val>
                                        </p:tav>
                                      </p:tavLst>
                                    </p:anim>
                                    <p:animEffect transition="in" filter="fade">
                                      <p:cBhvr>
                                        <p:cTn id="103" dur="3000" fill="hold"/>
                                        <p:tgtEl>
                                          <p:spTgt spid="48145"/>
                                        </p:tgtEl>
                                      </p:cBhvr>
                                    </p:animEffect>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20" presetClass="entr" presetSubtype="0" fill="hold" grpId="0" nodeType="clickEffect">
                                  <p:stCondLst>
                                    <p:cond delay="0"/>
                                  </p:stCondLst>
                                  <p:childTnLst>
                                    <p:set>
                                      <p:cBhvr>
                                        <p:cTn id="107" dur="1" fill="hold">
                                          <p:stCondLst>
                                            <p:cond delay="0"/>
                                          </p:stCondLst>
                                        </p:cTn>
                                        <p:tgtEl>
                                          <p:spTgt spid="48149"/>
                                        </p:tgtEl>
                                        <p:attrNameLst>
                                          <p:attrName>style.visibility</p:attrName>
                                        </p:attrNameLst>
                                      </p:cBhvr>
                                      <p:to>
                                        <p:strVal val="visible"/>
                                      </p:to>
                                    </p:set>
                                    <p:animEffect transition="in" filter="wedge">
                                      <p:cBhvr>
                                        <p:cTn id="108" dur="2000" fill="hold"/>
                                        <p:tgtEl>
                                          <p:spTgt spid="48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p:bldP spid="48132" grpId="0"/>
      <p:bldP spid="48134" grpId="0"/>
      <p:bldP spid="48135" grpId="0"/>
      <p:bldP spid="48136" grpId="0"/>
      <p:bldP spid="48137" grpId="0"/>
      <p:bldP spid="48139" grpId="0"/>
      <p:bldP spid="48140" grpId="0"/>
      <p:bldP spid="48141" grpId="0"/>
      <p:bldP spid="48129" grpId="0"/>
      <p:bldP spid="48144" grpId="0"/>
      <p:bldP spid="48145" grpId="0"/>
      <p:bldP spid="48143" grpId="0"/>
      <p:bldP spid="48146" grpId="0"/>
      <p:bldP spid="48147" grpId="0"/>
      <p:bldP spid="48148" grpId="0"/>
      <p:bldP spid="48142" grpId="1"/>
      <p:bldP spid="48149"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7" name="文本框 193537"/>
          <p:cNvSpPr/>
          <p:nvPr/>
        </p:nvSpPr>
        <p:spPr>
          <a:xfrm>
            <a:off x="1385888" y="3525838"/>
            <a:ext cx="6615112" cy="133826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700" b="1">
                <a:latin typeface="Times New Roman" pitchFamily="18" charset="0"/>
              </a:rPr>
              <a:t>你能解释出它们的物理意义吗？</a:t>
            </a:r>
            <a:endParaRPr lang="zh-CN" altLang="en-US" sz="2700" b="1">
              <a:latin typeface="Times New Roman" pitchFamily="18" charset="0"/>
            </a:endParaRPr>
          </a:p>
          <a:p>
            <a:pPr lvl="0"/>
            <a:r>
              <a:rPr lang="zh-CN" altLang="en-US" sz="2700" b="1">
                <a:latin typeface="宋体" pitchFamily="2" charset="-122"/>
              </a:rPr>
              <a:t> </a:t>
            </a:r>
            <a:r>
              <a:rPr lang="en-US" altLang="zh-CN" sz="2700" b="1">
                <a:latin typeface="Times New Roman" pitchFamily="18" charset="0"/>
              </a:rPr>
              <a:t>ρ</a:t>
            </a:r>
            <a:r>
              <a:rPr lang="zh-CN" altLang="en-US" sz="2700" b="1" baseline="-25000">
                <a:latin typeface="Times New Roman" pitchFamily="18" charset="0"/>
              </a:rPr>
              <a:t>铁</a:t>
            </a:r>
            <a:r>
              <a:rPr lang="zh-CN" altLang="en-US" sz="2700" b="1">
                <a:latin typeface="Times New Roman" pitchFamily="18" charset="0"/>
              </a:rPr>
              <a:t>＝</a:t>
            </a:r>
            <a:r>
              <a:rPr lang="zh-CN" altLang="en-US" sz="2700" b="1">
                <a:latin typeface="宋体" pitchFamily="2" charset="-122"/>
              </a:rPr>
              <a:t> </a:t>
            </a:r>
            <a:r>
              <a:rPr lang="en-US" altLang="zh-CN" sz="2700" b="1">
                <a:latin typeface="宋体" pitchFamily="2" charset="-122"/>
              </a:rPr>
              <a:t>7.9</a:t>
            </a:r>
            <a:r>
              <a:rPr lang="en-US" altLang="zh-CN" sz="2700" b="1">
                <a:latin typeface="宋体" pitchFamily="2" charset="-122"/>
              </a:rPr>
              <a:t>×</a:t>
            </a:r>
            <a:r>
              <a:rPr lang="en-US" altLang="zh-CN" sz="2700" b="1">
                <a:latin typeface="宋体" pitchFamily="2" charset="-122"/>
              </a:rPr>
              <a:t>10</a:t>
            </a:r>
            <a:r>
              <a:rPr lang="en-US" altLang="zh-CN" sz="2700" b="1" baseline="30000">
                <a:latin typeface="宋体" pitchFamily="2" charset="-122"/>
              </a:rPr>
              <a:t>3</a:t>
            </a:r>
            <a:r>
              <a:rPr lang="en-US" altLang="zh-CN" sz="2700" b="1">
                <a:latin typeface="宋体" pitchFamily="2" charset="-122"/>
              </a:rPr>
              <a:t>㎏/m</a:t>
            </a:r>
            <a:r>
              <a:rPr lang="en-US" altLang="zh-CN" sz="2700" b="1" baseline="30000">
                <a:latin typeface="宋体" pitchFamily="2" charset="-122"/>
              </a:rPr>
              <a:t>3</a:t>
            </a:r>
            <a:endParaRPr lang="en-US" altLang="zh-CN" sz="2700" b="1" baseline="30000">
              <a:latin typeface="宋体" pitchFamily="2" charset="-122"/>
            </a:endParaRPr>
          </a:p>
          <a:p>
            <a:pPr lvl="0"/>
            <a:r>
              <a:rPr lang="en-US" altLang="zh-CN" sz="2700" b="1">
                <a:latin typeface="宋体" pitchFamily="2" charset="-122"/>
              </a:rPr>
              <a:t> </a:t>
            </a:r>
            <a:r>
              <a:rPr lang="en-US" altLang="zh-CN" sz="2700" b="1">
                <a:latin typeface="Times New Roman" pitchFamily="18" charset="0"/>
              </a:rPr>
              <a:t>ρ</a:t>
            </a:r>
            <a:r>
              <a:rPr lang="zh-CN" altLang="en-US" sz="2700" b="1" baseline="-25000">
                <a:latin typeface="Times New Roman" pitchFamily="18" charset="0"/>
              </a:rPr>
              <a:t>铝</a:t>
            </a:r>
            <a:r>
              <a:rPr lang="zh-CN" altLang="en-US" sz="2700" b="1">
                <a:latin typeface="Times New Roman" pitchFamily="18" charset="0"/>
              </a:rPr>
              <a:t>＝</a:t>
            </a:r>
            <a:r>
              <a:rPr lang="zh-CN" altLang="en-US" sz="2700" b="1">
                <a:latin typeface="宋体" pitchFamily="2" charset="-122"/>
              </a:rPr>
              <a:t> </a:t>
            </a:r>
            <a:r>
              <a:rPr lang="en-US" altLang="zh-CN" sz="2700" b="1">
                <a:latin typeface="宋体" pitchFamily="2" charset="-122"/>
              </a:rPr>
              <a:t>2.7 g/cm</a:t>
            </a:r>
            <a:r>
              <a:rPr lang="en-US" altLang="zh-CN" sz="2700" b="1" baseline="30000">
                <a:latin typeface="宋体" pitchFamily="2" charset="-122"/>
              </a:rPr>
              <a:t>3</a:t>
            </a:r>
            <a:endParaRPr lang="en-US" altLang="zh-CN" sz="2700" b="1" baseline="30000">
              <a:latin typeface="宋体" pitchFamily="2" charset="-122"/>
            </a:endParaRPr>
          </a:p>
        </p:txBody>
      </p:sp>
      <p:sp>
        <p:nvSpPr>
          <p:cNvPr id="50178" name="矩形 193538"/>
          <p:cNvSpPr/>
          <p:nvPr/>
        </p:nvSpPr>
        <p:spPr>
          <a:xfrm>
            <a:off x="1143000" y="1160463"/>
            <a:ext cx="6265863" cy="1338262"/>
          </a:xfrm>
          <a:prstGeom prst="rect">
            <a:avLst/>
          </a:prstGeom>
          <a:noFill/>
          <a:ln w="12700">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700" b="1">
                <a:latin typeface="Times New Roman" pitchFamily="18" charset="0"/>
                <a:ea typeface="黑体" pitchFamily="2" charset="-122"/>
              </a:rPr>
              <a:t>水的密度是</a:t>
            </a:r>
            <a:r>
              <a:rPr lang="en-US" altLang="zh-CN" sz="2700" b="1">
                <a:latin typeface="Times New Roman" pitchFamily="18" charset="0"/>
                <a:ea typeface="黑体" pitchFamily="2" charset="-122"/>
              </a:rPr>
              <a:t>1.0×10</a:t>
            </a:r>
            <a:r>
              <a:rPr lang="en-US" altLang="zh-CN" sz="2700" b="1" baseline="30000">
                <a:latin typeface="Times New Roman" pitchFamily="18" charset="0"/>
                <a:ea typeface="黑体" pitchFamily="2" charset="-122"/>
              </a:rPr>
              <a:t>3</a:t>
            </a:r>
            <a:r>
              <a:rPr lang="zh-CN" altLang="en-US" sz="2700" b="1">
                <a:latin typeface="Times New Roman" pitchFamily="18" charset="0"/>
                <a:ea typeface="黑体" pitchFamily="2" charset="-122"/>
              </a:rPr>
              <a:t>千克／米</a:t>
            </a:r>
            <a:r>
              <a:rPr lang="zh-CN" altLang="en-US" sz="2700" b="1" baseline="30000">
                <a:latin typeface="Times New Roman" pitchFamily="18" charset="0"/>
                <a:ea typeface="黑体" pitchFamily="2" charset="-122"/>
              </a:rPr>
              <a:t>３</a:t>
            </a:r>
            <a:br>
              <a:rPr lang="zh-CN" altLang="en-US" sz="2700" b="1">
                <a:latin typeface="Times New Roman" pitchFamily="18" charset="0"/>
                <a:ea typeface="黑体" pitchFamily="2" charset="-122"/>
              </a:rPr>
            </a:br>
            <a:r>
              <a:rPr lang="zh-CN" altLang="en-US" sz="2700" b="1">
                <a:latin typeface="Times New Roman" pitchFamily="18" charset="0"/>
                <a:ea typeface="黑体" pitchFamily="2" charset="-122"/>
              </a:rPr>
              <a:t>读作</a:t>
            </a:r>
            <a:r>
              <a:rPr lang="zh-CN" altLang="en-US" sz="2700" b="1" u="sng">
                <a:latin typeface="Times New Roman" pitchFamily="18" charset="0"/>
                <a:ea typeface="黑体" pitchFamily="2" charset="-122"/>
              </a:rPr>
              <a:t>                                                             </a:t>
            </a:r>
            <a:r>
              <a:rPr lang="en-US" altLang="zh-CN" sz="2700" b="1">
                <a:latin typeface="Times New Roman" pitchFamily="18" charset="0"/>
                <a:ea typeface="黑体" pitchFamily="2" charset="-122"/>
              </a:rPr>
              <a:t>,</a:t>
            </a:r>
            <a:endParaRPr lang="en-US" altLang="zh-CN" sz="2700" b="1">
              <a:latin typeface="Times New Roman" pitchFamily="18" charset="0"/>
              <a:ea typeface="黑体" pitchFamily="2" charset="-122"/>
            </a:endParaRPr>
          </a:p>
          <a:p>
            <a:pPr lvl="0"/>
            <a:r>
              <a:rPr lang="zh-CN" altLang="en-US" sz="2700" b="1">
                <a:latin typeface="Times New Roman" pitchFamily="18" charset="0"/>
                <a:ea typeface="黑体" pitchFamily="2" charset="-122"/>
              </a:rPr>
              <a:t>物理意义</a:t>
            </a:r>
            <a:r>
              <a:rPr lang="zh-CN" altLang="en-US" sz="2700" b="1" u="sng">
                <a:latin typeface="Times New Roman" pitchFamily="18" charset="0"/>
                <a:ea typeface="黑体" pitchFamily="2" charset="-122"/>
              </a:rPr>
              <a:t>                                                      </a:t>
            </a:r>
            <a:r>
              <a:rPr lang="en-US" altLang="zh-CN" sz="2700" b="1">
                <a:latin typeface="Times New Roman" pitchFamily="18" charset="0"/>
                <a:ea typeface="黑体" pitchFamily="2" charset="-122"/>
              </a:rPr>
              <a:t>.</a:t>
            </a:r>
            <a:endParaRPr lang="en-US" altLang="zh-CN" sz="2700" b="1">
              <a:latin typeface="Times New Roman" panose="02020603050405020304" pitchFamily="18" charset="0"/>
              <a:ea typeface="黑体" panose="02010609060101010101" pitchFamily="2" charset="-122"/>
            </a:endParaRPr>
          </a:p>
        </p:txBody>
      </p:sp>
      <p:sp>
        <p:nvSpPr>
          <p:cNvPr id="50179" name="文本框 193539"/>
          <p:cNvSpPr/>
          <p:nvPr/>
        </p:nvSpPr>
        <p:spPr>
          <a:xfrm>
            <a:off x="2357438" y="1592263"/>
            <a:ext cx="4105275" cy="460375"/>
          </a:xfrm>
          <a:prstGeom prst="rect">
            <a:avLst/>
          </a:prstGeom>
          <a:noFill/>
          <a:ln w="12700">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C00000"/>
                </a:solidFill>
                <a:ea typeface="黑体" pitchFamily="2" charset="-122"/>
              </a:rPr>
              <a:t>1.0×10</a:t>
            </a:r>
            <a:r>
              <a:rPr lang="zh-CN" altLang="en-US" sz="2400" b="1" baseline="30000">
                <a:solidFill>
                  <a:srgbClr val="C00000"/>
                </a:solidFill>
                <a:ea typeface="黑体" pitchFamily="2" charset="-122"/>
              </a:rPr>
              <a:t>３</a:t>
            </a:r>
            <a:r>
              <a:rPr lang="zh-CN" altLang="en-US" sz="2400" b="1">
                <a:solidFill>
                  <a:srgbClr val="C00000"/>
                </a:solidFill>
                <a:latin typeface="Times New Roman" pitchFamily="18" charset="0"/>
                <a:ea typeface="黑体" pitchFamily="2" charset="-122"/>
              </a:rPr>
              <a:t>千克每立方米</a:t>
            </a:r>
            <a:endParaRPr lang="zh-CN" altLang="en-US" sz="2400" b="1">
              <a:solidFill>
                <a:srgbClr val="C00000"/>
              </a:solidFill>
              <a:latin typeface="Times New Roman" panose="02020603050405020304" pitchFamily="18" charset="0"/>
              <a:ea typeface="黑体" panose="02010609060101010101" pitchFamily="2" charset="-122"/>
            </a:endParaRPr>
          </a:p>
        </p:txBody>
      </p:sp>
      <p:sp>
        <p:nvSpPr>
          <p:cNvPr id="50180" name="文本框 193540"/>
          <p:cNvSpPr/>
          <p:nvPr/>
        </p:nvSpPr>
        <p:spPr>
          <a:xfrm>
            <a:off x="2600325" y="2025650"/>
            <a:ext cx="5130800" cy="460375"/>
          </a:xfrm>
          <a:prstGeom prst="rect">
            <a:avLst/>
          </a:prstGeom>
          <a:noFill/>
          <a:ln w="12700">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FFC000"/>
                </a:solidFill>
                <a:latin typeface="Times New Roman" pitchFamily="18" charset="0"/>
                <a:ea typeface="黑体" pitchFamily="2" charset="-122"/>
              </a:rPr>
              <a:t>每立方米水的质量是</a:t>
            </a:r>
            <a:r>
              <a:rPr lang="en-US" altLang="zh-CN" sz="2400" b="1">
                <a:solidFill>
                  <a:srgbClr val="FFC000"/>
                </a:solidFill>
                <a:latin typeface="Times New Roman" pitchFamily="18" charset="0"/>
                <a:ea typeface="黑体" pitchFamily="2" charset="-122"/>
              </a:rPr>
              <a:t>1.0×</a:t>
            </a:r>
            <a:r>
              <a:rPr lang="zh-CN" altLang="en-US" sz="2400" b="1">
                <a:solidFill>
                  <a:srgbClr val="FFC000"/>
                </a:solidFill>
                <a:latin typeface="Times New Roman" pitchFamily="18" charset="0"/>
                <a:ea typeface="黑体" pitchFamily="2" charset="-122"/>
              </a:rPr>
              <a:t>１０</a:t>
            </a:r>
            <a:r>
              <a:rPr lang="zh-CN" altLang="en-US" sz="2400" b="1" baseline="30000">
                <a:solidFill>
                  <a:srgbClr val="FFC000"/>
                </a:solidFill>
                <a:latin typeface="Times New Roman" pitchFamily="18" charset="0"/>
                <a:ea typeface="黑体" pitchFamily="2" charset="-122"/>
              </a:rPr>
              <a:t>３</a:t>
            </a:r>
            <a:r>
              <a:rPr lang="zh-CN" altLang="en-US" sz="2400" b="1">
                <a:solidFill>
                  <a:srgbClr val="FFC000"/>
                </a:solidFill>
                <a:latin typeface="Times New Roman" pitchFamily="18" charset="0"/>
                <a:ea typeface="黑体" pitchFamily="2" charset="-122"/>
              </a:rPr>
              <a:t>千克</a:t>
            </a:r>
            <a:endParaRPr lang="zh-CN" altLang="en-US" sz="2400" b="1">
              <a:solidFill>
                <a:srgbClr val="FFC000"/>
              </a:solidFill>
              <a:latin typeface="Times New Roman" panose="02020603050405020304" pitchFamily="18" charset="0"/>
              <a:ea typeface="黑体" panose="0201060906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checkerboard(across)">
                                      <p:cBhvr>
                                        <p:cTn id="7" dur="500" fill="hold"/>
                                        <p:tgtEl>
                                          <p:spTgt spid="5017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0179"/>
                                        </p:tgtEl>
                                        <p:attrNameLst>
                                          <p:attrName>style.visibility</p:attrName>
                                        </p:attrNameLst>
                                      </p:cBhvr>
                                      <p:to>
                                        <p:strVal val="visible"/>
                                      </p:to>
                                    </p:set>
                                    <p:animEffect transition="in" filter="checkerboard(across)">
                                      <p:cBhvr>
                                        <p:cTn id="12" dur="500" fill="hold"/>
                                        <p:tgtEl>
                                          <p:spTgt spid="5017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0180"/>
                                        </p:tgtEl>
                                        <p:attrNameLst>
                                          <p:attrName>style.visibility</p:attrName>
                                        </p:attrNameLst>
                                      </p:cBhvr>
                                      <p:to>
                                        <p:strVal val="visible"/>
                                      </p:to>
                                    </p:set>
                                    <p:animEffect transition="in" filter="checkerboard(across)">
                                      <p:cBhvr>
                                        <p:cTn id="17" dur="500" fill="hold"/>
                                        <p:tgtEl>
                                          <p:spTgt spid="5018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50177"/>
                                        </p:tgtEl>
                                        <p:attrNameLst>
                                          <p:attrName>style.visibility</p:attrName>
                                        </p:attrNameLst>
                                      </p:cBhvr>
                                      <p:to>
                                        <p:strVal val="visible"/>
                                      </p:to>
                                    </p:set>
                                    <p:animEffect transition="in" filter="slide(fromBottom)">
                                      <p:cBhvr>
                                        <p:cTn id="22" dur="500" fill="hold"/>
                                        <p:tgtEl>
                                          <p:spTgt spid="50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7" grpId="0"/>
      <p:bldP spid="50178" grpId="0"/>
      <p:bldP spid="50179" grpId="0"/>
      <p:bldP spid="50180"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51201" name="表格 21506"/>
          <p:cNvGraphicFramePr/>
          <p:nvPr/>
        </p:nvGraphicFramePr>
        <p:xfrm>
          <a:off x="1417638" y="1885950"/>
          <a:ext cx="6308725" cy="3756025"/>
        </p:xfrm>
        <a:graphic>
          <a:graphicData uri="http://schemas.openxmlformats.org/drawingml/2006/table">
            <a:tbl>
              <a:tblPr/>
              <a:tblGrid>
                <a:gridCol w="1258888"/>
                <a:gridCol w="1966912"/>
                <a:gridCol w="1169988"/>
                <a:gridCol w="1912938"/>
              </a:tblGrid>
              <a:tr h="881062">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Times New Roman" panose="02020603050405020304" pitchFamily="18" charset="0"/>
                          <a:ea typeface="黑体" panose="02010609060101010101" pitchFamily="2" charset="-122"/>
                        </a:rPr>
                        <a:t>物质名称</a:t>
                      </a:r>
                      <a:endParaRPr lang="zh-CN" altLang="en-US" sz="2400" b="1">
                        <a:latin typeface="Times New Roman" panose="02020603050405020304" pitchFamily="18" charset="0"/>
                        <a:ea typeface="黑体" panose="02010609060101010101" pitchFamily="2" charset="-122"/>
                      </a:endParaRPr>
                    </a:p>
                  </a:txBody>
                  <a:tcPr marL="68580" marR="68580" marT="34290" marB="34290">
                    <a:lnL w="28575">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Times New Roman" panose="02020603050405020304" pitchFamily="18" charset="0"/>
                          <a:ea typeface="黑体" panose="02010609060101010101" pitchFamily="2" charset="-122"/>
                        </a:rPr>
                        <a:t>密度</a:t>
                      </a:r>
                      <a:endParaRPr lang="zh-CN" altLang="en-US" sz="2400" b="1">
                        <a:latin typeface="Times New Roman" panose="02020603050405020304" pitchFamily="18" charset="0"/>
                        <a:ea typeface="黑体" panose="02010609060101010101" pitchFamily="2" charset="-122"/>
                      </a:endParaRPr>
                    </a:p>
                  </a:txBody>
                  <a:tcPr marL="68580" marR="68580" marT="34290" marB="34290">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Times New Roman" panose="02020603050405020304" pitchFamily="18" charset="0"/>
                          <a:ea typeface="黑体" panose="02010609060101010101" pitchFamily="2" charset="-122"/>
                        </a:rPr>
                        <a:t>物质名称</a:t>
                      </a:r>
                      <a:endParaRPr lang="zh-CN" altLang="en-US" sz="2400" b="1">
                        <a:latin typeface="Times New Roman" panose="02020603050405020304" pitchFamily="18" charset="0"/>
                        <a:ea typeface="黑体" panose="02010609060101010101" pitchFamily="2" charset="-122"/>
                      </a:endParaRPr>
                    </a:p>
                  </a:txBody>
                  <a:tcPr marL="68580" marR="68580" marT="34290" marB="34290">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Times New Roman" panose="02020603050405020304" pitchFamily="18" charset="0"/>
                          <a:ea typeface="黑体" panose="02010609060101010101" pitchFamily="2" charset="-122"/>
                        </a:rPr>
                        <a:t>密度</a:t>
                      </a:r>
                      <a:endParaRPr lang="zh-CN" altLang="en-US" sz="2400" b="1">
                        <a:latin typeface="Times New Roman" panose="02020603050405020304" pitchFamily="18" charset="0"/>
                        <a:ea typeface="黑体" panose="02010609060101010101" pitchFamily="2" charset="-122"/>
                      </a:endParaRPr>
                    </a:p>
                  </a:txBody>
                  <a:tcPr marL="68580" marR="68580" marT="34290" marB="34290">
                    <a:lnL w="12700">
                      <a:solidFill>
                        <a:prstClr val="black"/>
                      </a:solidFill>
                      <a:miter lim="800000"/>
                    </a:lnL>
                    <a:lnR w="28575">
                      <a:solidFill>
                        <a:prstClr val="black"/>
                      </a:solidFill>
                      <a:miter lim="800000"/>
                    </a:lnR>
                    <a:lnT w="28575">
                      <a:solidFill>
                        <a:prstClr val="black"/>
                      </a:solidFill>
                      <a:miter lim="800000"/>
                    </a:lnT>
                    <a:lnB w="12700">
                      <a:solidFill>
                        <a:prstClr val="black"/>
                      </a:solidFill>
                      <a:miter lim="800000"/>
                    </a:lnB>
                    <a:noFill/>
                  </a:tcPr>
                </a:tc>
              </a:tr>
              <a:tr h="479425">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锇</a:t>
                      </a:r>
                      <a:endParaRPr lang="zh-CN" altLang="en-US" sz="2400" b="1">
                        <a:latin typeface="楷体" pitchFamily="49" charset="-122"/>
                        <a:ea typeface="楷体" pitchFamily="49"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铝</a:t>
                      </a:r>
                      <a:endParaRPr lang="zh-CN" altLang="en-US" sz="2400" b="1">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9425">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金</a:t>
                      </a:r>
                      <a:endParaRPr lang="zh-CN" altLang="en-US" sz="2400" b="1">
                        <a:latin typeface="楷体" pitchFamily="49" charset="-122"/>
                        <a:ea typeface="楷体" pitchFamily="49"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花岗岩</a:t>
                      </a:r>
                      <a:endParaRPr lang="zh-CN" altLang="en-US" sz="2400" b="1">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9425">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铅</a:t>
                      </a:r>
                      <a:endParaRPr lang="zh-CN" altLang="en-US" sz="2400" b="1">
                        <a:latin typeface="楷体" pitchFamily="49" charset="-122"/>
                        <a:ea typeface="楷体" pitchFamily="49"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砖</a:t>
                      </a:r>
                      <a:endParaRPr lang="zh-CN" altLang="en-US" sz="2400" b="1">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7838">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银</a:t>
                      </a:r>
                      <a:endParaRPr lang="zh-CN" altLang="en-US" sz="2400" b="1">
                        <a:latin typeface="楷体" pitchFamily="49" charset="-122"/>
                        <a:ea typeface="楷体" pitchFamily="49"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冰</a:t>
                      </a:r>
                      <a:endParaRPr lang="zh-CN" altLang="en-US" sz="2400" b="1">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9425">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铜</a:t>
                      </a:r>
                      <a:endParaRPr lang="zh-CN" altLang="en-US" sz="2400" b="1">
                        <a:latin typeface="楷体" pitchFamily="49" charset="-122"/>
                        <a:ea typeface="楷体" pitchFamily="49"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蜡</a:t>
                      </a:r>
                      <a:endParaRPr lang="zh-CN" altLang="en-US" sz="2400" b="1">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9425">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钢、铁</a:t>
                      </a:r>
                      <a:endParaRPr lang="zh-CN" altLang="en-US" sz="2400" b="1">
                        <a:latin typeface="楷体" pitchFamily="49" charset="-122"/>
                        <a:ea typeface="楷体" pitchFamily="49"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楷体" pitchFamily="49" charset="-122"/>
                          <a:ea typeface="楷体" pitchFamily="49" charset="-122"/>
                        </a:rPr>
                        <a:t>干松木</a:t>
                      </a:r>
                      <a:endParaRPr lang="zh-CN" altLang="en-US" sz="2400" b="1">
                        <a:latin typeface="楷体" pitchFamily="49" charset="-122"/>
                        <a:ea typeface="楷体" pitchFamily="49"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latin typeface="楷体" pitchFamily="49" charset="-122"/>
                        <a:ea typeface="楷体" pitchFamily="49"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28575">
                      <a:solidFill>
                        <a:prstClr val="black"/>
                      </a:solidFill>
                      <a:miter lim="800000"/>
                    </a:lnB>
                    <a:noFill/>
                  </a:tcPr>
                </a:tc>
              </a:tr>
            </a:tbl>
          </a:graphicData>
        </a:graphic>
      </p:graphicFrame>
      <p:sp>
        <p:nvSpPr>
          <p:cNvPr id="51243" name="文本框 21548"/>
          <p:cNvSpPr/>
          <p:nvPr/>
        </p:nvSpPr>
        <p:spPr>
          <a:xfrm>
            <a:off x="620713" y="212725"/>
            <a:ext cx="2393950" cy="43656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FF"/>
                </a:solidFill>
                <a:latin typeface="黑体" pitchFamily="2" charset="-122"/>
                <a:ea typeface="黑体" panose="02010609060101010101" pitchFamily="2" charset="-122"/>
              </a:rPr>
              <a:t>一些固体的密度</a:t>
            </a:r>
            <a:endParaRPr lang="zh-CN" altLang="en-US" sz="2400" b="1">
              <a:solidFill>
                <a:srgbClr val="0000FF"/>
              </a:solidFill>
              <a:latin typeface="黑体" pitchFamily="2" charset="-122"/>
              <a:ea typeface="黑体" panose="02010609060101010101" pitchFamily="2" charset="-122"/>
            </a:endParaRPr>
          </a:p>
        </p:txBody>
      </p:sp>
      <p:graphicFrame>
        <p:nvGraphicFramePr>
          <p:cNvPr id="51244" name="对象 21549"/>
          <p:cNvGraphicFramePr>
            <a:graphicFrameLocks noChangeAspect="1"/>
          </p:cNvGraphicFramePr>
          <p:nvPr/>
        </p:nvGraphicFramePr>
        <p:xfrm>
          <a:off x="3086100" y="2266950"/>
          <a:ext cx="1382713" cy="401638"/>
        </p:xfrm>
        <a:graphic>
          <a:graphicData uri="http://schemas.openxmlformats.org/presentationml/2006/ole">
            <mc:AlternateContent>
              <mc:Choice xmlns:v="urn:schemas-microsoft-com:vml" Requires="v">
                <p:oleObj spid="_x0000_s1047" r:id="rId3" imgW="1382713" imgH="401638" progId="Equations">
                  <p:embed/>
                </p:oleObj>
              </mc:Choice>
              <mc:Fallback>
                <p:oleObj r:id="rId3" imgW="1382713" imgH="401638" progId="Equations">
                  <p:embed/>
                  <p:pic>
                    <p:nvPicPr>
                      <p:cNvPr id="0" name="OLE substitute image"/>
                      <p:cNvPicPr/>
                      <p:nvPr/>
                    </p:nvPicPr>
                    <p:blipFill>
                      <a:blip r:embed="rId4"/>
                      <a:stretch>
                        <a:fillRect/>
                      </a:stretch>
                    </p:blipFill>
                    <p:spPr>
                      <a:xfrm>
                        <a:off x="3086100" y="2266950"/>
                        <a:ext cx="1382713" cy="401638"/>
                      </a:xfrm>
                      <a:prstGeom prst="rect">
                        <a:avLst/>
                      </a:prstGeom>
                      <a:noFill/>
                      <a:ln w="38100">
                        <a:noFill/>
                        <a:miter lim="800000"/>
                      </a:ln>
                    </p:spPr>
                  </p:pic>
                </p:oleObj>
              </mc:Fallback>
            </mc:AlternateContent>
          </a:graphicData>
        </a:graphic>
      </p:graphicFrame>
      <p:graphicFrame>
        <p:nvGraphicFramePr>
          <p:cNvPr id="51245" name="对象 21550"/>
          <p:cNvGraphicFramePr>
            <a:graphicFrameLocks noChangeAspect="1"/>
          </p:cNvGraphicFramePr>
          <p:nvPr/>
        </p:nvGraphicFramePr>
        <p:xfrm>
          <a:off x="3201988" y="2832100"/>
          <a:ext cx="1001712" cy="330200"/>
        </p:xfrm>
        <a:graphic>
          <a:graphicData uri="http://schemas.openxmlformats.org/presentationml/2006/ole">
            <mc:AlternateContent>
              <mc:Choice xmlns:v="urn:schemas-microsoft-com:vml" Requires="v">
                <p:oleObj spid="_x0000_s1048" r:id="rId5" imgW="1001712" imgH="330200" progId="Equations">
                  <p:embed/>
                </p:oleObj>
              </mc:Choice>
              <mc:Fallback>
                <p:oleObj r:id="rId5" imgW="1001712" imgH="330200" progId="Equations">
                  <p:embed/>
                  <p:pic>
                    <p:nvPicPr>
                      <p:cNvPr id="0" name="OLE substitute image"/>
                      <p:cNvPicPr/>
                      <p:nvPr/>
                    </p:nvPicPr>
                    <p:blipFill>
                      <a:blip r:embed="rId6"/>
                      <a:stretch>
                        <a:fillRect/>
                      </a:stretch>
                    </p:blipFill>
                    <p:spPr>
                      <a:xfrm>
                        <a:off x="3201988" y="2832100"/>
                        <a:ext cx="1001712" cy="330200"/>
                      </a:xfrm>
                      <a:prstGeom prst="rect">
                        <a:avLst/>
                      </a:prstGeom>
                      <a:noFill/>
                      <a:ln w="38100">
                        <a:noFill/>
                        <a:miter lim="800000"/>
                      </a:ln>
                    </p:spPr>
                  </p:pic>
                </p:oleObj>
              </mc:Fallback>
            </mc:AlternateContent>
          </a:graphicData>
        </a:graphic>
      </p:graphicFrame>
      <p:graphicFrame>
        <p:nvGraphicFramePr>
          <p:cNvPr id="51246" name="对象 21551"/>
          <p:cNvGraphicFramePr>
            <a:graphicFrameLocks noChangeAspect="1"/>
          </p:cNvGraphicFramePr>
          <p:nvPr/>
        </p:nvGraphicFramePr>
        <p:xfrm>
          <a:off x="3200400" y="3306763"/>
          <a:ext cx="1006475" cy="334962"/>
        </p:xfrm>
        <a:graphic>
          <a:graphicData uri="http://schemas.openxmlformats.org/presentationml/2006/ole">
            <mc:AlternateContent>
              <mc:Choice xmlns:v="urn:schemas-microsoft-com:vml" Requires="v">
                <p:oleObj spid="_x0000_s1049" r:id="rId7" imgW="1006475" imgH="334962" progId="Equations">
                  <p:embed/>
                </p:oleObj>
              </mc:Choice>
              <mc:Fallback>
                <p:oleObj r:id="rId7" imgW="1006475" imgH="334962" progId="Equations">
                  <p:embed/>
                  <p:pic>
                    <p:nvPicPr>
                      <p:cNvPr id="0" name="OLE substitute image"/>
                      <p:cNvPicPr/>
                      <p:nvPr/>
                    </p:nvPicPr>
                    <p:blipFill>
                      <a:blip r:embed="rId8"/>
                      <a:stretch>
                        <a:fillRect/>
                      </a:stretch>
                    </p:blipFill>
                    <p:spPr>
                      <a:xfrm>
                        <a:off x="3200400" y="3306763"/>
                        <a:ext cx="1006475" cy="334962"/>
                      </a:xfrm>
                      <a:prstGeom prst="rect">
                        <a:avLst/>
                      </a:prstGeom>
                      <a:noFill/>
                      <a:ln w="38100">
                        <a:noFill/>
                        <a:miter lim="800000"/>
                      </a:ln>
                    </p:spPr>
                  </p:pic>
                </p:oleObj>
              </mc:Fallback>
            </mc:AlternateContent>
          </a:graphicData>
        </a:graphic>
      </p:graphicFrame>
      <p:graphicFrame>
        <p:nvGraphicFramePr>
          <p:cNvPr id="51247" name="对象 21552"/>
          <p:cNvGraphicFramePr>
            <a:graphicFrameLocks noChangeAspect="1"/>
          </p:cNvGraphicFramePr>
          <p:nvPr/>
        </p:nvGraphicFramePr>
        <p:xfrm>
          <a:off x="3214688" y="3803650"/>
          <a:ext cx="1001712" cy="333375"/>
        </p:xfrm>
        <a:graphic>
          <a:graphicData uri="http://schemas.openxmlformats.org/presentationml/2006/ole">
            <mc:AlternateContent>
              <mc:Choice xmlns:v="urn:schemas-microsoft-com:vml" Requires="v">
                <p:oleObj spid="_x0000_s1050" r:id="rId9" imgW="1001712" imgH="333375" progId="Equations">
                  <p:embed/>
                </p:oleObj>
              </mc:Choice>
              <mc:Fallback>
                <p:oleObj r:id="rId9" imgW="1001712" imgH="333375" progId="Equations">
                  <p:embed/>
                  <p:pic>
                    <p:nvPicPr>
                      <p:cNvPr id="0" name="OLE substitute image"/>
                      <p:cNvPicPr/>
                      <p:nvPr/>
                    </p:nvPicPr>
                    <p:blipFill>
                      <a:blip r:embed="rId10"/>
                      <a:stretch>
                        <a:fillRect/>
                      </a:stretch>
                    </p:blipFill>
                    <p:spPr>
                      <a:xfrm>
                        <a:off x="3214688" y="3803650"/>
                        <a:ext cx="1001712" cy="333375"/>
                      </a:xfrm>
                      <a:prstGeom prst="rect">
                        <a:avLst/>
                      </a:prstGeom>
                      <a:noFill/>
                      <a:ln w="38100">
                        <a:noFill/>
                        <a:miter lim="800000"/>
                      </a:ln>
                    </p:spPr>
                  </p:pic>
                </p:oleObj>
              </mc:Fallback>
            </mc:AlternateContent>
          </a:graphicData>
        </a:graphic>
      </p:graphicFrame>
      <p:graphicFrame>
        <p:nvGraphicFramePr>
          <p:cNvPr id="51248" name="对象 21553"/>
          <p:cNvGraphicFramePr>
            <a:graphicFrameLocks noChangeAspect="1"/>
          </p:cNvGraphicFramePr>
          <p:nvPr/>
        </p:nvGraphicFramePr>
        <p:xfrm>
          <a:off x="3170238" y="4256088"/>
          <a:ext cx="1068387" cy="355600"/>
        </p:xfrm>
        <a:graphic>
          <a:graphicData uri="http://schemas.openxmlformats.org/presentationml/2006/ole">
            <mc:AlternateContent>
              <mc:Choice xmlns:v="urn:schemas-microsoft-com:vml" Requires="v">
                <p:oleObj spid="_x0000_s1051" r:id="rId11" imgW="1068387" imgH="355600" progId="Equations">
                  <p:embed/>
                </p:oleObj>
              </mc:Choice>
              <mc:Fallback>
                <p:oleObj r:id="rId11" imgW="1068387" imgH="355600" progId="Equations">
                  <p:embed/>
                  <p:pic>
                    <p:nvPicPr>
                      <p:cNvPr id="0" name="OLE substitute image"/>
                      <p:cNvPicPr/>
                      <p:nvPr/>
                    </p:nvPicPr>
                    <p:blipFill>
                      <a:blip r:embed="rId12"/>
                      <a:stretch>
                        <a:fillRect/>
                      </a:stretch>
                    </p:blipFill>
                    <p:spPr>
                      <a:xfrm>
                        <a:off x="3170238" y="4256088"/>
                        <a:ext cx="1068387" cy="355600"/>
                      </a:xfrm>
                      <a:prstGeom prst="rect">
                        <a:avLst/>
                      </a:prstGeom>
                      <a:noFill/>
                      <a:ln w="38100">
                        <a:noFill/>
                        <a:miter lim="800000"/>
                      </a:ln>
                    </p:spPr>
                  </p:pic>
                </p:oleObj>
              </mc:Fallback>
            </mc:AlternateContent>
          </a:graphicData>
        </a:graphic>
      </p:graphicFrame>
      <p:graphicFrame>
        <p:nvGraphicFramePr>
          <p:cNvPr id="51249" name="对象 21554"/>
          <p:cNvGraphicFramePr>
            <a:graphicFrameLocks noChangeAspect="1"/>
          </p:cNvGraphicFramePr>
          <p:nvPr/>
        </p:nvGraphicFramePr>
        <p:xfrm>
          <a:off x="3232150" y="4779963"/>
          <a:ext cx="942975" cy="352425"/>
        </p:xfrm>
        <a:graphic>
          <a:graphicData uri="http://schemas.openxmlformats.org/presentationml/2006/ole">
            <mc:AlternateContent>
              <mc:Choice xmlns:v="urn:schemas-microsoft-com:vml" Requires="v">
                <p:oleObj spid="_x0000_s1052" r:id="rId13" imgW="942975" imgH="352425" progId="Equations">
                  <p:embed/>
                </p:oleObj>
              </mc:Choice>
              <mc:Fallback>
                <p:oleObj r:id="rId13" imgW="942975" imgH="352425" progId="Equations">
                  <p:embed/>
                  <p:pic>
                    <p:nvPicPr>
                      <p:cNvPr id="0" name="OLE substitute image"/>
                      <p:cNvPicPr/>
                      <p:nvPr/>
                    </p:nvPicPr>
                    <p:blipFill>
                      <a:blip r:embed="rId14"/>
                      <a:stretch>
                        <a:fillRect/>
                      </a:stretch>
                    </p:blipFill>
                    <p:spPr>
                      <a:xfrm>
                        <a:off x="3232150" y="4779963"/>
                        <a:ext cx="942975" cy="352425"/>
                      </a:xfrm>
                      <a:prstGeom prst="rect">
                        <a:avLst/>
                      </a:prstGeom>
                      <a:noFill/>
                      <a:ln w="38100">
                        <a:noFill/>
                        <a:miter lim="800000"/>
                      </a:ln>
                    </p:spPr>
                  </p:pic>
                </p:oleObj>
              </mc:Fallback>
            </mc:AlternateContent>
          </a:graphicData>
        </a:graphic>
      </p:graphicFrame>
      <p:graphicFrame>
        <p:nvGraphicFramePr>
          <p:cNvPr id="51250" name="对象 21555"/>
          <p:cNvGraphicFramePr>
            <a:graphicFrameLocks noChangeAspect="1"/>
          </p:cNvGraphicFramePr>
          <p:nvPr/>
        </p:nvGraphicFramePr>
        <p:xfrm>
          <a:off x="3241675" y="5237163"/>
          <a:ext cx="974725" cy="365125"/>
        </p:xfrm>
        <a:graphic>
          <a:graphicData uri="http://schemas.openxmlformats.org/presentationml/2006/ole">
            <mc:AlternateContent>
              <mc:Choice xmlns:v="urn:schemas-microsoft-com:vml" Requires="v">
                <p:oleObj spid="_x0000_s1053" r:id="rId15" imgW="974725" imgH="365125" progId="Equations">
                  <p:embed/>
                </p:oleObj>
              </mc:Choice>
              <mc:Fallback>
                <p:oleObj r:id="rId15" imgW="974725" imgH="365125" progId="Equations">
                  <p:embed/>
                  <p:pic>
                    <p:nvPicPr>
                      <p:cNvPr id="0" name="OLE substitute image"/>
                      <p:cNvPicPr/>
                      <p:nvPr/>
                    </p:nvPicPr>
                    <p:blipFill>
                      <a:blip r:embed="rId16"/>
                      <a:stretch>
                        <a:fillRect/>
                      </a:stretch>
                    </p:blipFill>
                    <p:spPr>
                      <a:xfrm>
                        <a:off x="3241675" y="5237163"/>
                        <a:ext cx="974725" cy="365125"/>
                      </a:xfrm>
                      <a:prstGeom prst="rect">
                        <a:avLst/>
                      </a:prstGeom>
                      <a:noFill/>
                      <a:ln w="38100">
                        <a:noFill/>
                        <a:miter lim="800000"/>
                      </a:ln>
                    </p:spPr>
                  </p:pic>
                </p:oleObj>
              </mc:Fallback>
            </mc:AlternateContent>
          </a:graphicData>
        </a:graphic>
      </p:graphicFrame>
      <p:graphicFrame>
        <p:nvGraphicFramePr>
          <p:cNvPr id="51251" name="对象 21556"/>
          <p:cNvGraphicFramePr>
            <a:graphicFrameLocks noChangeAspect="1"/>
          </p:cNvGraphicFramePr>
          <p:nvPr/>
        </p:nvGraphicFramePr>
        <p:xfrm>
          <a:off x="6203950" y="2300288"/>
          <a:ext cx="1382713" cy="400050"/>
        </p:xfrm>
        <a:graphic>
          <a:graphicData uri="http://schemas.openxmlformats.org/presentationml/2006/ole">
            <mc:AlternateContent>
              <mc:Choice xmlns:v="urn:schemas-microsoft-com:vml" Requires="v">
                <p:oleObj spid="_x0000_s1054" r:id="rId17" imgW="1382713" imgH="400050" progId="Equations">
                  <p:embed/>
                </p:oleObj>
              </mc:Choice>
              <mc:Fallback>
                <p:oleObj r:id="rId17" imgW="1382713" imgH="400050" progId="Equations">
                  <p:embed/>
                  <p:pic>
                    <p:nvPicPr>
                      <p:cNvPr id="0" name="OLE substitute image"/>
                      <p:cNvPicPr/>
                      <p:nvPr/>
                    </p:nvPicPr>
                    <p:blipFill>
                      <a:blip r:embed="rId4"/>
                      <a:stretch>
                        <a:fillRect/>
                      </a:stretch>
                    </p:blipFill>
                    <p:spPr>
                      <a:xfrm>
                        <a:off x="6203950" y="2300288"/>
                        <a:ext cx="1382713" cy="400050"/>
                      </a:xfrm>
                      <a:prstGeom prst="rect">
                        <a:avLst/>
                      </a:prstGeom>
                      <a:noFill/>
                      <a:ln w="38100">
                        <a:noFill/>
                        <a:miter lim="800000"/>
                      </a:ln>
                    </p:spPr>
                  </p:pic>
                </p:oleObj>
              </mc:Fallback>
            </mc:AlternateContent>
          </a:graphicData>
        </a:graphic>
      </p:graphicFrame>
      <p:graphicFrame>
        <p:nvGraphicFramePr>
          <p:cNvPr id="51252" name="对象 21557"/>
          <p:cNvGraphicFramePr>
            <a:graphicFrameLocks noChangeAspect="1"/>
          </p:cNvGraphicFramePr>
          <p:nvPr/>
        </p:nvGraphicFramePr>
        <p:xfrm>
          <a:off x="6375400" y="2832100"/>
          <a:ext cx="942975" cy="349250"/>
        </p:xfrm>
        <a:graphic>
          <a:graphicData uri="http://schemas.openxmlformats.org/presentationml/2006/ole">
            <mc:AlternateContent>
              <mc:Choice xmlns:v="urn:schemas-microsoft-com:vml" Requires="v">
                <p:oleObj spid="_x0000_s1055" r:id="rId18" imgW="942975" imgH="349250" progId="Equations">
                  <p:embed/>
                </p:oleObj>
              </mc:Choice>
              <mc:Fallback>
                <p:oleObj r:id="rId18" imgW="942975" imgH="349250" progId="Equations">
                  <p:embed/>
                  <p:pic>
                    <p:nvPicPr>
                      <p:cNvPr id="0" name="OLE substitute image"/>
                      <p:cNvPicPr/>
                      <p:nvPr/>
                    </p:nvPicPr>
                    <p:blipFill>
                      <a:blip r:embed="rId19"/>
                      <a:stretch>
                        <a:fillRect/>
                      </a:stretch>
                    </p:blipFill>
                    <p:spPr>
                      <a:xfrm>
                        <a:off x="6375400" y="2832100"/>
                        <a:ext cx="942975" cy="349250"/>
                      </a:xfrm>
                      <a:prstGeom prst="rect">
                        <a:avLst/>
                      </a:prstGeom>
                      <a:noFill/>
                      <a:ln w="38100">
                        <a:noFill/>
                        <a:miter lim="800000"/>
                      </a:ln>
                    </p:spPr>
                  </p:pic>
                </p:oleObj>
              </mc:Fallback>
            </mc:AlternateContent>
          </a:graphicData>
        </a:graphic>
      </p:graphicFrame>
      <p:graphicFrame>
        <p:nvGraphicFramePr>
          <p:cNvPr id="51253" name="对象 21558"/>
          <p:cNvGraphicFramePr>
            <a:graphicFrameLocks noChangeAspect="1"/>
          </p:cNvGraphicFramePr>
          <p:nvPr/>
        </p:nvGraphicFramePr>
        <p:xfrm>
          <a:off x="6061075" y="3336925"/>
          <a:ext cx="1571625" cy="363538"/>
        </p:xfrm>
        <a:graphic>
          <a:graphicData uri="http://schemas.openxmlformats.org/presentationml/2006/ole">
            <mc:AlternateContent>
              <mc:Choice xmlns:v="urn:schemas-microsoft-com:vml" Requires="v">
                <p:oleObj spid="_x0000_s1056" r:id="rId20" imgW="1571625" imgH="363538" progId="Equations">
                  <p:embed/>
                </p:oleObj>
              </mc:Choice>
              <mc:Fallback>
                <p:oleObj r:id="rId20" imgW="1571625" imgH="363538" progId="Equations">
                  <p:embed/>
                  <p:pic>
                    <p:nvPicPr>
                      <p:cNvPr id="0" name="OLE substitute image"/>
                      <p:cNvPicPr/>
                      <p:nvPr/>
                    </p:nvPicPr>
                    <p:blipFill>
                      <a:blip r:embed="rId21"/>
                      <a:stretch>
                        <a:fillRect/>
                      </a:stretch>
                    </p:blipFill>
                    <p:spPr>
                      <a:xfrm>
                        <a:off x="6061075" y="3336925"/>
                        <a:ext cx="1571625" cy="363538"/>
                      </a:xfrm>
                      <a:prstGeom prst="rect">
                        <a:avLst/>
                      </a:prstGeom>
                      <a:noFill/>
                      <a:ln w="38100">
                        <a:noFill/>
                        <a:miter lim="800000"/>
                      </a:ln>
                    </p:spPr>
                  </p:pic>
                </p:oleObj>
              </mc:Fallback>
            </mc:AlternateContent>
          </a:graphicData>
        </a:graphic>
      </p:graphicFrame>
      <p:graphicFrame>
        <p:nvGraphicFramePr>
          <p:cNvPr id="51254" name="对象 21559"/>
          <p:cNvGraphicFramePr>
            <a:graphicFrameLocks noChangeAspect="1"/>
          </p:cNvGraphicFramePr>
          <p:nvPr/>
        </p:nvGraphicFramePr>
        <p:xfrm>
          <a:off x="6061075" y="3835400"/>
          <a:ext cx="1571625" cy="366713"/>
        </p:xfrm>
        <a:graphic>
          <a:graphicData uri="http://schemas.openxmlformats.org/presentationml/2006/ole">
            <mc:AlternateContent>
              <mc:Choice xmlns:v="urn:schemas-microsoft-com:vml" Requires="v">
                <p:oleObj spid="_x0000_s1057" r:id="rId22" imgW="1571625" imgH="366713" progId="Equations">
                  <p:embed/>
                </p:oleObj>
              </mc:Choice>
              <mc:Fallback>
                <p:oleObj r:id="rId22" imgW="1571625" imgH="366713" progId="Equations">
                  <p:embed/>
                  <p:pic>
                    <p:nvPicPr>
                      <p:cNvPr id="0" name="OLE substitute image"/>
                      <p:cNvPicPr/>
                      <p:nvPr/>
                    </p:nvPicPr>
                    <p:blipFill>
                      <a:blip r:embed="rId23"/>
                      <a:stretch>
                        <a:fillRect/>
                      </a:stretch>
                    </p:blipFill>
                    <p:spPr>
                      <a:xfrm>
                        <a:off x="6061075" y="3835400"/>
                        <a:ext cx="1571625" cy="366713"/>
                      </a:xfrm>
                      <a:prstGeom prst="rect">
                        <a:avLst/>
                      </a:prstGeom>
                      <a:noFill/>
                      <a:ln w="38100">
                        <a:noFill/>
                        <a:miter lim="800000"/>
                      </a:ln>
                    </p:spPr>
                  </p:pic>
                </p:oleObj>
              </mc:Fallback>
            </mc:AlternateContent>
          </a:graphicData>
        </a:graphic>
      </p:graphicFrame>
      <p:graphicFrame>
        <p:nvGraphicFramePr>
          <p:cNvPr id="51255" name="对象 21562"/>
          <p:cNvGraphicFramePr>
            <a:graphicFrameLocks noChangeAspect="1"/>
          </p:cNvGraphicFramePr>
          <p:nvPr/>
        </p:nvGraphicFramePr>
        <p:xfrm>
          <a:off x="6203950" y="5260975"/>
          <a:ext cx="906463" cy="341313"/>
        </p:xfrm>
        <a:graphic>
          <a:graphicData uri="http://schemas.openxmlformats.org/presentationml/2006/ole">
            <mc:AlternateContent>
              <mc:Choice xmlns:v="urn:schemas-microsoft-com:vml" Requires="v">
                <p:oleObj spid="_x0000_s1058" r:id="rId24" imgW="906463" imgH="341313" progId="Equations">
                  <p:embed/>
                </p:oleObj>
              </mc:Choice>
              <mc:Fallback>
                <p:oleObj r:id="rId24" imgW="906463" imgH="341313" progId="Equations">
                  <p:embed/>
                  <p:pic>
                    <p:nvPicPr>
                      <p:cNvPr id="0" name="OLE substitute image"/>
                      <p:cNvPicPr/>
                      <p:nvPr/>
                    </p:nvPicPr>
                    <p:blipFill>
                      <a:blip r:embed="rId25"/>
                      <a:stretch>
                        <a:fillRect/>
                      </a:stretch>
                    </p:blipFill>
                    <p:spPr>
                      <a:xfrm>
                        <a:off x="6203950" y="5260975"/>
                        <a:ext cx="906463" cy="341313"/>
                      </a:xfrm>
                      <a:prstGeom prst="rect">
                        <a:avLst/>
                      </a:prstGeom>
                      <a:noFill/>
                      <a:ln w="38100">
                        <a:noFill/>
                        <a:miter lim="800000"/>
                      </a:ln>
                    </p:spPr>
                  </p:pic>
                </p:oleObj>
              </mc:Fallback>
            </mc:AlternateContent>
          </a:graphicData>
        </a:graphic>
      </p:graphicFrame>
      <p:graphicFrame>
        <p:nvGraphicFramePr>
          <p:cNvPr id="51256" name="对象 1"/>
          <p:cNvGraphicFramePr>
            <a:graphicFrameLocks noChangeAspect="1"/>
          </p:cNvGraphicFramePr>
          <p:nvPr/>
        </p:nvGraphicFramePr>
        <p:xfrm>
          <a:off x="6203950" y="4792663"/>
          <a:ext cx="906463" cy="339725"/>
        </p:xfrm>
        <a:graphic>
          <a:graphicData uri="http://schemas.openxmlformats.org/presentationml/2006/ole">
            <mc:AlternateContent>
              <mc:Choice xmlns:v="urn:schemas-microsoft-com:vml" Requires="v">
                <p:oleObj spid="_x0000_s1059" r:id="rId26" imgW="906463" imgH="339725" progId="Equations">
                  <p:embed/>
                </p:oleObj>
              </mc:Choice>
              <mc:Fallback>
                <p:oleObj r:id="rId26" imgW="906463" imgH="339725" progId="Equations">
                  <p:embed/>
                  <p:pic>
                    <p:nvPicPr>
                      <p:cNvPr id="0" name="OLE substitute image"/>
                      <p:cNvPicPr/>
                      <p:nvPr/>
                    </p:nvPicPr>
                    <p:blipFill>
                      <a:blip r:embed="rId27"/>
                      <a:stretch>
                        <a:fillRect/>
                      </a:stretch>
                    </p:blipFill>
                    <p:spPr>
                      <a:xfrm>
                        <a:off x="6203950" y="4792663"/>
                        <a:ext cx="906463" cy="339725"/>
                      </a:xfrm>
                      <a:prstGeom prst="rect">
                        <a:avLst/>
                      </a:prstGeom>
                      <a:noFill/>
                      <a:ln w="38100">
                        <a:noFill/>
                        <a:miter lim="800000"/>
                      </a:ln>
                    </p:spPr>
                  </p:pic>
                </p:oleObj>
              </mc:Fallback>
            </mc:AlternateContent>
          </a:graphicData>
        </a:graphic>
      </p:graphicFrame>
      <p:graphicFrame>
        <p:nvGraphicFramePr>
          <p:cNvPr id="51257" name="对象 3"/>
          <p:cNvGraphicFramePr>
            <a:graphicFrameLocks noChangeAspect="1"/>
          </p:cNvGraphicFramePr>
          <p:nvPr/>
        </p:nvGraphicFramePr>
        <p:xfrm>
          <a:off x="6203950" y="4337050"/>
          <a:ext cx="906463" cy="341313"/>
        </p:xfrm>
        <a:graphic>
          <a:graphicData uri="http://schemas.openxmlformats.org/presentationml/2006/ole">
            <mc:AlternateContent>
              <mc:Choice xmlns:v="urn:schemas-microsoft-com:vml" Requires="v">
                <p:oleObj spid="_x0000_s1060" r:id="rId28" imgW="906463" imgH="341313" progId="Equations">
                  <p:embed/>
                </p:oleObj>
              </mc:Choice>
              <mc:Fallback>
                <p:oleObj r:id="rId28" imgW="906463" imgH="341313" progId="Equations">
                  <p:embed/>
                  <p:pic>
                    <p:nvPicPr>
                      <p:cNvPr id="0" name="OLE substitute image"/>
                      <p:cNvPicPr/>
                      <p:nvPr/>
                    </p:nvPicPr>
                    <p:blipFill>
                      <a:blip r:embed="rId29"/>
                      <a:stretch>
                        <a:fillRect/>
                      </a:stretch>
                    </p:blipFill>
                    <p:spPr>
                      <a:xfrm>
                        <a:off x="6203950" y="4337050"/>
                        <a:ext cx="906463" cy="341313"/>
                      </a:xfrm>
                      <a:prstGeom prst="rect">
                        <a:avLst/>
                      </a:prstGeom>
                      <a:noFill/>
                      <a:ln w="38100">
                        <a:noFill/>
                        <a:miter lim="800000"/>
                      </a:ln>
                    </p:spPr>
                  </p:pic>
                </p:oleObj>
              </mc:Fallback>
            </mc:AlternateContent>
          </a:graphicData>
        </a:graphic>
      </p:graphicFrame>
    </p:spTree>
  </p:cSld>
  <p:clrMapOvr>
    <a:masterClrMapping/>
  </p:clrMapOvr>
  <p:transition spd="slow">
    <p:push/>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3249" name="文本框 22530"/>
          <p:cNvSpPr/>
          <p:nvPr/>
        </p:nvSpPr>
        <p:spPr>
          <a:xfrm>
            <a:off x="2860675" y="1579563"/>
            <a:ext cx="3024188"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zh-CN" altLang="en-US" sz="2400" b="1">
                <a:solidFill>
                  <a:srgbClr val="0000FF"/>
                </a:solidFill>
                <a:latin typeface="黑体" pitchFamily="2" charset="-122"/>
                <a:ea typeface="黑体" panose="02010609060101010101" pitchFamily="2" charset="-122"/>
              </a:rPr>
              <a:t>一些液体的密度</a:t>
            </a:r>
            <a:endParaRPr lang="zh-CN" altLang="en-US" sz="2400" b="1">
              <a:solidFill>
                <a:srgbClr val="0000FF"/>
              </a:solidFill>
              <a:latin typeface="黑体" pitchFamily="2" charset="-122"/>
              <a:ea typeface="黑体" panose="02010609060101010101" pitchFamily="2" charset="-122"/>
            </a:endParaRPr>
          </a:p>
        </p:txBody>
      </p:sp>
      <p:graphicFrame>
        <p:nvGraphicFramePr>
          <p:cNvPr id="53250" name="表格 22531"/>
          <p:cNvGraphicFramePr/>
          <p:nvPr/>
        </p:nvGraphicFramePr>
        <p:xfrm>
          <a:off x="1314450" y="2314575"/>
          <a:ext cx="6115050" cy="2743200"/>
        </p:xfrm>
        <a:graphic>
          <a:graphicData uri="http://schemas.openxmlformats.org/drawingml/2006/table">
            <a:tbl>
              <a:tblPr/>
              <a:tblGrid>
                <a:gridCol w="1528762"/>
                <a:gridCol w="1528762"/>
                <a:gridCol w="1528762"/>
                <a:gridCol w="1528762"/>
              </a:tblGrid>
              <a:tr h="820738">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物质名称</a:t>
                      </a:r>
                      <a:endParaRPr lang="zh-CN" altLang="en-US" sz="1800" b="1">
                        <a:ea typeface="黑体" panose="02010609060101010101" pitchFamily="2" charset="-122"/>
                      </a:endParaRPr>
                    </a:p>
                  </a:txBody>
                  <a:tcPr marL="68580" marR="68580" marT="34290" marB="34290">
                    <a:lnL w="28575">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密度</a:t>
                      </a:r>
                      <a:endParaRPr lang="zh-CN" altLang="en-US" sz="1800" b="1">
                        <a:ea typeface="黑体" panose="02010609060101010101" pitchFamily="2" charset="-122"/>
                      </a:endParaRPr>
                    </a:p>
                  </a:txBody>
                  <a:tcPr marL="68580" marR="68580" marT="34290" marB="34290">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物质名称</a:t>
                      </a:r>
                      <a:endParaRPr lang="zh-CN" altLang="en-US" sz="1800" b="1">
                        <a:ea typeface="黑体" panose="02010609060101010101" pitchFamily="2" charset="-122"/>
                      </a:endParaRPr>
                    </a:p>
                  </a:txBody>
                  <a:tcPr marL="68580" marR="68580" marT="34290" marB="34290">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密度</a:t>
                      </a:r>
                      <a:endParaRPr lang="zh-CN" altLang="en-US" sz="1800" b="1">
                        <a:ea typeface="黑体" panose="02010609060101010101" pitchFamily="2" charset="-122"/>
                      </a:endParaRPr>
                    </a:p>
                  </a:txBody>
                  <a:tcPr marL="68580" marR="68580" marT="34290" marB="34290">
                    <a:lnL w="12700">
                      <a:solidFill>
                        <a:prstClr val="black"/>
                      </a:solidFill>
                      <a:miter lim="800000"/>
                    </a:lnL>
                    <a:lnR w="28575">
                      <a:solidFill>
                        <a:prstClr val="black"/>
                      </a:solidFill>
                      <a:miter lim="800000"/>
                    </a:lnR>
                    <a:lnT w="28575">
                      <a:solidFill>
                        <a:prstClr val="black"/>
                      </a:solidFill>
                      <a:miter lim="800000"/>
                    </a:lnT>
                    <a:lnB w="12700">
                      <a:solidFill>
                        <a:prstClr val="black"/>
                      </a:solidFill>
                      <a:miter lim="800000"/>
                    </a:lnB>
                    <a:noFill/>
                  </a:tcPr>
                </a:tc>
              </a:tr>
              <a:tr h="481012">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水银</a:t>
                      </a:r>
                      <a:endParaRPr lang="zh-CN" altLang="en-US" sz="1800" b="1">
                        <a:latin typeface="宋体" pitchFamily="2"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植物油</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9425">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硫酸</a:t>
                      </a:r>
                      <a:endParaRPr lang="zh-CN" altLang="en-US" sz="1800" b="1">
                        <a:latin typeface="宋体" pitchFamily="2"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煤油</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9425">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海水</a:t>
                      </a:r>
                      <a:endParaRPr lang="zh-CN" altLang="en-US" sz="1800" b="1">
                        <a:latin typeface="宋体" pitchFamily="2"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酒精</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82600">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纯水</a:t>
                      </a:r>
                      <a:endParaRPr lang="zh-CN" altLang="en-US" sz="1800" b="1">
                        <a:latin typeface="宋体" pitchFamily="2"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汽油</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1400" b="1">
                        <a:latin typeface="宋体" pitchFamily="2"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28575">
                      <a:solidFill>
                        <a:prstClr val="black"/>
                      </a:solidFill>
                      <a:miter lim="800000"/>
                    </a:lnB>
                    <a:noFill/>
                  </a:tcPr>
                </a:tc>
              </a:tr>
            </a:tbl>
          </a:graphicData>
        </a:graphic>
      </p:graphicFrame>
      <p:graphicFrame>
        <p:nvGraphicFramePr>
          <p:cNvPr id="53282" name="对象 22563"/>
          <p:cNvGraphicFramePr>
            <a:graphicFrameLocks noChangeAspect="1"/>
          </p:cNvGraphicFramePr>
          <p:nvPr/>
        </p:nvGraphicFramePr>
        <p:xfrm>
          <a:off x="2914650" y="2647950"/>
          <a:ext cx="1314450" cy="379413"/>
        </p:xfrm>
        <a:graphic>
          <a:graphicData uri="http://schemas.openxmlformats.org/presentationml/2006/ole">
            <mc:AlternateContent>
              <mc:Choice xmlns:v="urn:schemas-microsoft-com:vml" Requires="v">
                <p:oleObj spid="_x0000_s1061" r:id="rId2" imgW="1314450" imgH="379413" progId="Equations">
                  <p:embed/>
                </p:oleObj>
              </mc:Choice>
              <mc:Fallback>
                <p:oleObj r:id="rId2" imgW="1314450" imgH="379413" progId="Equations">
                  <p:embed/>
                  <p:pic>
                    <p:nvPicPr>
                      <p:cNvPr id="0" name="OLE substitute image"/>
                      <p:cNvPicPr/>
                      <p:nvPr/>
                    </p:nvPicPr>
                    <p:blipFill>
                      <a:blip r:embed="rId3"/>
                      <a:stretch>
                        <a:fillRect/>
                      </a:stretch>
                    </p:blipFill>
                    <p:spPr>
                      <a:xfrm>
                        <a:off x="2914650" y="2647950"/>
                        <a:ext cx="1314450" cy="379413"/>
                      </a:xfrm>
                      <a:prstGeom prst="rect">
                        <a:avLst/>
                      </a:prstGeom>
                      <a:noFill/>
                      <a:ln w="38100">
                        <a:noFill/>
                        <a:miter lim="800000"/>
                      </a:ln>
                    </p:spPr>
                  </p:pic>
                </p:oleObj>
              </mc:Fallback>
            </mc:AlternateContent>
          </a:graphicData>
        </a:graphic>
      </p:graphicFrame>
      <p:graphicFrame>
        <p:nvGraphicFramePr>
          <p:cNvPr id="53283" name="对象 22564"/>
          <p:cNvGraphicFramePr>
            <a:graphicFrameLocks noChangeAspect="1"/>
          </p:cNvGraphicFramePr>
          <p:nvPr/>
        </p:nvGraphicFramePr>
        <p:xfrm>
          <a:off x="6000750" y="2647950"/>
          <a:ext cx="1314450" cy="379413"/>
        </p:xfrm>
        <a:graphic>
          <a:graphicData uri="http://schemas.openxmlformats.org/presentationml/2006/ole">
            <mc:AlternateContent>
              <mc:Choice xmlns:v="urn:schemas-microsoft-com:vml" Requires="v">
                <p:oleObj spid="_x0000_s1062" r:id="rId4" imgW="1314450" imgH="379413" progId="Equations">
                  <p:embed/>
                </p:oleObj>
              </mc:Choice>
              <mc:Fallback>
                <p:oleObj r:id="rId4" imgW="1314450" imgH="379413" progId="Equations">
                  <p:embed/>
                  <p:pic>
                    <p:nvPicPr>
                      <p:cNvPr id="0" name="OLE substitute image"/>
                      <p:cNvPicPr/>
                      <p:nvPr/>
                    </p:nvPicPr>
                    <p:blipFill>
                      <a:blip r:embed="rId3"/>
                      <a:stretch>
                        <a:fillRect/>
                      </a:stretch>
                    </p:blipFill>
                    <p:spPr>
                      <a:xfrm>
                        <a:off x="6000750" y="2647950"/>
                        <a:ext cx="1314450" cy="379413"/>
                      </a:xfrm>
                      <a:prstGeom prst="rect">
                        <a:avLst/>
                      </a:prstGeom>
                      <a:noFill/>
                      <a:ln w="38100">
                        <a:noFill/>
                        <a:miter lim="800000"/>
                      </a:ln>
                    </p:spPr>
                  </p:pic>
                </p:oleObj>
              </mc:Fallback>
            </mc:AlternateContent>
          </a:graphicData>
        </a:graphic>
      </p:graphicFrame>
      <p:graphicFrame>
        <p:nvGraphicFramePr>
          <p:cNvPr id="53284" name="对象 22565"/>
          <p:cNvGraphicFramePr>
            <a:graphicFrameLocks noChangeAspect="1"/>
          </p:cNvGraphicFramePr>
          <p:nvPr/>
        </p:nvGraphicFramePr>
        <p:xfrm>
          <a:off x="3076575" y="3209925"/>
          <a:ext cx="914400" cy="304800"/>
        </p:xfrm>
        <a:graphic>
          <a:graphicData uri="http://schemas.openxmlformats.org/presentationml/2006/ole">
            <mc:AlternateContent>
              <mc:Choice xmlns:v="urn:schemas-microsoft-com:vml" Requires="v">
                <p:oleObj spid="_x0000_s1063" r:id="rId5" imgW="914400" imgH="304800" progId="Equations">
                  <p:embed/>
                </p:oleObj>
              </mc:Choice>
              <mc:Fallback>
                <p:oleObj r:id="rId5" imgW="914400" imgH="304800" progId="Equations">
                  <p:embed/>
                  <p:pic>
                    <p:nvPicPr>
                      <p:cNvPr id="0" name="OLE substitute image"/>
                      <p:cNvPicPr/>
                      <p:nvPr/>
                    </p:nvPicPr>
                    <p:blipFill>
                      <a:blip r:embed="rId6"/>
                      <a:stretch>
                        <a:fillRect/>
                      </a:stretch>
                    </p:blipFill>
                    <p:spPr>
                      <a:xfrm>
                        <a:off x="3076575" y="3209925"/>
                        <a:ext cx="914400" cy="304800"/>
                      </a:xfrm>
                      <a:prstGeom prst="rect">
                        <a:avLst/>
                      </a:prstGeom>
                      <a:noFill/>
                      <a:ln w="38100">
                        <a:noFill/>
                        <a:miter lim="800000"/>
                      </a:ln>
                    </p:spPr>
                  </p:pic>
                </p:oleObj>
              </mc:Fallback>
            </mc:AlternateContent>
          </a:graphicData>
        </a:graphic>
      </p:graphicFrame>
      <p:graphicFrame>
        <p:nvGraphicFramePr>
          <p:cNvPr id="53285" name="对象 22566"/>
          <p:cNvGraphicFramePr>
            <a:graphicFrameLocks noChangeAspect="1"/>
          </p:cNvGraphicFramePr>
          <p:nvPr/>
        </p:nvGraphicFramePr>
        <p:xfrm>
          <a:off x="3173413" y="3724275"/>
          <a:ext cx="776287" cy="287338"/>
        </p:xfrm>
        <a:graphic>
          <a:graphicData uri="http://schemas.openxmlformats.org/presentationml/2006/ole">
            <mc:AlternateContent>
              <mc:Choice xmlns:v="urn:schemas-microsoft-com:vml" Requires="v">
                <p:oleObj spid="_x0000_s1064" r:id="rId7" imgW="776287" imgH="287338" progId="">
                  <p:embed/>
                </p:oleObj>
              </mc:Choice>
              <mc:Fallback>
                <p:oleObj r:id="rId7" imgW="776287" imgH="287338" progId="">
                  <p:embed/>
                  <p:pic>
                    <p:nvPicPr>
                      <p:cNvPr id="0" name="OLE substitute image"/>
                      <p:cNvPicPr/>
                      <p:nvPr/>
                    </p:nvPicPr>
                    <p:blipFill>
                      <a:blip r:embed="rId8"/>
                      <a:stretch>
                        <a:fillRect/>
                      </a:stretch>
                    </p:blipFill>
                    <p:spPr>
                      <a:xfrm>
                        <a:off x="3173413" y="3724275"/>
                        <a:ext cx="776287" cy="287338"/>
                      </a:xfrm>
                      <a:prstGeom prst="rect">
                        <a:avLst/>
                      </a:prstGeom>
                      <a:noFill/>
                      <a:ln w="38100">
                        <a:noFill/>
                        <a:miter lim="800000"/>
                      </a:ln>
                    </p:spPr>
                  </p:pic>
                </p:oleObj>
              </mc:Fallback>
            </mc:AlternateContent>
          </a:graphicData>
        </a:graphic>
      </p:graphicFrame>
      <p:graphicFrame>
        <p:nvGraphicFramePr>
          <p:cNvPr id="53286" name="对象 22567"/>
          <p:cNvGraphicFramePr>
            <a:graphicFrameLocks noChangeAspect="1"/>
          </p:cNvGraphicFramePr>
          <p:nvPr/>
        </p:nvGraphicFramePr>
        <p:xfrm>
          <a:off x="3143250" y="4162425"/>
          <a:ext cx="971550" cy="323850"/>
        </p:xfrm>
        <a:graphic>
          <a:graphicData uri="http://schemas.openxmlformats.org/presentationml/2006/ole">
            <mc:AlternateContent>
              <mc:Choice xmlns:v="urn:schemas-microsoft-com:vml" Requires="v">
                <p:oleObj spid="_x0000_s1065" r:id="rId9" imgW="971550" imgH="323850" progId="Equations">
                  <p:embed/>
                </p:oleObj>
              </mc:Choice>
              <mc:Fallback>
                <p:oleObj r:id="rId9" imgW="971550" imgH="323850" progId="Equations">
                  <p:embed/>
                  <p:pic>
                    <p:nvPicPr>
                      <p:cNvPr id="0" name="OLE substitute image"/>
                      <p:cNvPicPr/>
                      <p:nvPr/>
                    </p:nvPicPr>
                    <p:blipFill>
                      <a:blip r:embed="rId10"/>
                      <a:stretch>
                        <a:fillRect/>
                      </a:stretch>
                    </p:blipFill>
                    <p:spPr>
                      <a:xfrm>
                        <a:off x="3143250" y="4162425"/>
                        <a:ext cx="971550" cy="323850"/>
                      </a:xfrm>
                      <a:prstGeom prst="rect">
                        <a:avLst/>
                      </a:prstGeom>
                      <a:noFill/>
                      <a:ln w="38100">
                        <a:noFill/>
                        <a:miter lim="800000"/>
                      </a:ln>
                    </p:spPr>
                  </p:pic>
                </p:oleObj>
              </mc:Fallback>
            </mc:AlternateContent>
          </a:graphicData>
        </a:graphic>
      </p:graphicFrame>
      <p:graphicFrame>
        <p:nvGraphicFramePr>
          <p:cNvPr id="53287" name="对象 22569"/>
          <p:cNvGraphicFramePr>
            <a:graphicFrameLocks noChangeAspect="1"/>
          </p:cNvGraphicFramePr>
          <p:nvPr/>
        </p:nvGraphicFramePr>
        <p:xfrm>
          <a:off x="6238875" y="3228975"/>
          <a:ext cx="800100" cy="300038"/>
        </p:xfrm>
        <a:graphic>
          <a:graphicData uri="http://schemas.openxmlformats.org/presentationml/2006/ole">
            <mc:AlternateContent>
              <mc:Choice xmlns:v="urn:schemas-microsoft-com:vml" Requires="v">
                <p:oleObj spid="_x0000_s1066" r:id="rId11" imgW="800100" imgH="300038" progId="Equations">
                  <p:embed/>
                </p:oleObj>
              </mc:Choice>
              <mc:Fallback>
                <p:oleObj r:id="rId11" imgW="800100" imgH="300038" progId="Equations">
                  <p:embed/>
                  <p:pic>
                    <p:nvPicPr>
                      <p:cNvPr id="0" name="OLE substitute image"/>
                      <p:cNvPicPr/>
                      <p:nvPr/>
                    </p:nvPicPr>
                    <p:blipFill>
                      <a:blip r:embed="rId12"/>
                      <a:stretch>
                        <a:fillRect/>
                      </a:stretch>
                    </p:blipFill>
                    <p:spPr>
                      <a:xfrm>
                        <a:off x="6238875" y="3228975"/>
                        <a:ext cx="800100" cy="300038"/>
                      </a:xfrm>
                      <a:prstGeom prst="rect">
                        <a:avLst/>
                      </a:prstGeom>
                      <a:noFill/>
                      <a:ln w="38100">
                        <a:noFill/>
                        <a:miter lim="800000"/>
                      </a:ln>
                    </p:spPr>
                  </p:pic>
                </p:oleObj>
              </mc:Fallback>
            </mc:AlternateContent>
          </a:graphicData>
        </a:graphic>
      </p:graphicFrame>
      <p:graphicFrame>
        <p:nvGraphicFramePr>
          <p:cNvPr id="53288" name="对象 22572"/>
          <p:cNvGraphicFramePr>
            <a:graphicFrameLocks noChangeAspect="1"/>
          </p:cNvGraphicFramePr>
          <p:nvPr/>
        </p:nvGraphicFramePr>
        <p:xfrm>
          <a:off x="6172200" y="4591050"/>
          <a:ext cx="914400" cy="304800"/>
        </p:xfrm>
        <a:graphic>
          <a:graphicData uri="http://schemas.openxmlformats.org/presentationml/2006/ole">
            <mc:AlternateContent>
              <mc:Choice xmlns:v="urn:schemas-microsoft-com:vml" Requires="v">
                <p:oleObj spid="_x0000_s1067" r:id="rId13" imgW="914400" imgH="304800" progId="Equations">
                  <p:embed/>
                </p:oleObj>
              </mc:Choice>
              <mc:Fallback>
                <p:oleObj r:id="rId13" imgW="914400" imgH="304800" progId="Equations">
                  <p:embed/>
                  <p:pic>
                    <p:nvPicPr>
                      <p:cNvPr id="0" name="OLE substitute image"/>
                      <p:cNvPicPr/>
                      <p:nvPr/>
                    </p:nvPicPr>
                    <p:blipFill>
                      <a:blip r:embed="rId14"/>
                      <a:stretch>
                        <a:fillRect/>
                      </a:stretch>
                    </p:blipFill>
                    <p:spPr>
                      <a:xfrm>
                        <a:off x="6172200" y="4591050"/>
                        <a:ext cx="914400" cy="304800"/>
                      </a:xfrm>
                      <a:prstGeom prst="rect">
                        <a:avLst/>
                      </a:prstGeom>
                      <a:noFill/>
                      <a:ln w="38100">
                        <a:noFill/>
                        <a:miter lim="800000"/>
                      </a:ln>
                    </p:spPr>
                  </p:pic>
                </p:oleObj>
              </mc:Fallback>
            </mc:AlternateContent>
          </a:graphicData>
        </a:graphic>
      </p:graphicFrame>
      <p:graphicFrame>
        <p:nvGraphicFramePr>
          <p:cNvPr id="53289" name="对象 1"/>
          <p:cNvGraphicFramePr>
            <a:graphicFrameLocks noChangeAspect="1"/>
          </p:cNvGraphicFramePr>
          <p:nvPr/>
        </p:nvGraphicFramePr>
        <p:xfrm>
          <a:off x="6249988" y="3702050"/>
          <a:ext cx="796925" cy="300038"/>
        </p:xfrm>
        <a:graphic>
          <a:graphicData uri="http://schemas.openxmlformats.org/presentationml/2006/ole">
            <mc:AlternateContent>
              <mc:Choice xmlns:v="urn:schemas-microsoft-com:vml" Requires="v">
                <p:oleObj spid="_x0000_s1068" r:id="rId15" imgW="796925" imgH="300038" progId="Equations">
                  <p:embed/>
                </p:oleObj>
              </mc:Choice>
              <mc:Fallback>
                <p:oleObj r:id="rId15" imgW="796925" imgH="300038" progId="Equations">
                  <p:embed/>
                  <p:pic>
                    <p:nvPicPr>
                      <p:cNvPr id="0" name="OLE substitute image"/>
                      <p:cNvPicPr/>
                      <p:nvPr/>
                    </p:nvPicPr>
                    <p:blipFill>
                      <a:blip r:embed="rId16"/>
                      <a:stretch>
                        <a:fillRect/>
                      </a:stretch>
                    </p:blipFill>
                    <p:spPr>
                      <a:xfrm>
                        <a:off x="6249988" y="3702050"/>
                        <a:ext cx="796925" cy="300038"/>
                      </a:xfrm>
                      <a:prstGeom prst="rect">
                        <a:avLst/>
                      </a:prstGeom>
                      <a:noFill/>
                      <a:ln w="38100">
                        <a:noFill/>
                        <a:miter lim="800000"/>
                      </a:ln>
                    </p:spPr>
                  </p:pic>
                </p:oleObj>
              </mc:Fallback>
            </mc:AlternateContent>
          </a:graphicData>
        </a:graphic>
      </p:graphicFrame>
      <p:graphicFrame>
        <p:nvGraphicFramePr>
          <p:cNvPr id="53290" name="对象 3"/>
          <p:cNvGraphicFramePr>
            <a:graphicFrameLocks noChangeAspect="1"/>
          </p:cNvGraphicFramePr>
          <p:nvPr/>
        </p:nvGraphicFramePr>
        <p:xfrm>
          <a:off x="6232525" y="4176713"/>
          <a:ext cx="796925" cy="300037"/>
        </p:xfrm>
        <a:graphic>
          <a:graphicData uri="http://schemas.openxmlformats.org/presentationml/2006/ole">
            <mc:AlternateContent>
              <mc:Choice xmlns:v="urn:schemas-microsoft-com:vml" Requires="v">
                <p:oleObj spid="_x0000_s1069" r:id="rId17" imgW="796925" imgH="300037" progId="Equations">
                  <p:embed/>
                </p:oleObj>
              </mc:Choice>
              <mc:Fallback>
                <p:oleObj r:id="rId17" imgW="796925" imgH="300037" progId="Equations">
                  <p:embed/>
                  <p:pic>
                    <p:nvPicPr>
                      <p:cNvPr id="0" name="OLE substitute image"/>
                      <p:cNvPicPr/>
                      <p:nvPr/>
                    </p:nvPicPr>
                    <p:blipFill>
                      <a:blip r:embed="rId16"/>
                      <a:stretch>
                        <a:fillRect/>
                      </a:stretch>
                    </p:blipFill>
                    <p:spPr>
                      <a:xfrm>
                        <a:off x="6232525" y="4176713"/>
                        <a:ext cx="796925" cy="300037"/>
                      </a:xfrm>
                      <a:prstGeom prst="rect">
                        <a:avLst/>
                      </a:prstGeom>
                      <a:noFill/>
                      <a:ln w="38100">
                        <a:noFill/>
                        <a:miter lim="800000"/>
                      </a:ln>
                    </p:spPr>
                  </p:pic>
                </p:oleObj>
              </mc:Fallback>
            </mc:AlternateContent>
          </a:graphicData>
        </a:graphic>
      </p:graphicFrame>
      <p:graphicFrame>
        <p:nvGraphicFramePr>
          <p:cNvPr id="53291" name="对象 5"/>
          <p:cNvGraphicFramePr>
            <a:graphicFrameLocks noChangeAspect="1"/>
          </p:cNvGraphicFramePr>
          <p:nvPr/>
        </p:nvGraphicFramePr>
        <p:xfrm>
          <a:off x="3162300" y="4629150"/>
          <a:ext cx="914400" cy="352425"/>
        </p:xfrm>
        <a:graphic>
          <a:graphicData uri="http://schemas.openxmlformats.org/presentationml/2006/ole">
            <mc:AlternateContent>
              <mc:Choice xmlns:v="urn:schemas-microsoft-com:vml" Requires="v">
                <p:oleObj spid="_x0000_s1070" r:id="rId18" imgW="914400" imgH="352425" progId="Equations">
                  <p:embed/>
                </p:oleObj>
              </mc:Choice>
              <mc:Fallback>
                <p:oleObj r:id="rId18" imgW="914400" imgH="352425" progId="Equations">
                  <p:embed/>
                  <p:pic>
                    <p:nvPicPr>
                      <p:cNvPr id="0" name="OLE substitute image"/>
                      <p:cNvPicPr/>
                      <p:nvPr/>
                    </p:nvPicPr>
                    <p:blipFill>
                      <a:blip r:embed="rId19"/>
                      <a:stretch>
                        <a:fillRect/>
                      </a:stretch>
                    </p:blipFill>
                    <p:spPr>
                      <a:xfrm>
                        <a:off x="3162300" y="4629150"/>
                        <a:ext cx="914400" cy="352425"/>
                      </a:xfrm>
                      <a:prstGeom prst="rect">
                        <a:avLst/>
                      </a:prstGeom>
                      <a:noFill/>
                      <a:ln w="38100">
                        <a:noFill/>
                        <a:miter lim="800000"/>
                      </a:ln>
                    </p:spPr>
                  </p:pic>
                </p:oleObj>
              </mc:Fallback>
            </mc:AlternateContent>
          </a:graphicData>
        </a:graphic>
      </p:graphicFrame>
    </p:spTree>
  </p:cSld>
  <p:clrMapOvr>
    <a:masterClrMapping/>
  </p:clrMapOvr>
  <p:transition spd="slow">
    <p:push/>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4273" name="文本框 23554"/>
          <p:cNvSpPr/>
          <p:nvPr/>
        </p:nvSpPr>
        <p:spPr>
          <a:xfrm>
            <a:off x="1143000" y="1484313"/>
            <a:ext cx="6858000"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zh-CN" altLang="en-US" sz="2400" b="1">
                <a:solidFill>
                  <a:srgbClr val="0000FF"/>
                </a:solidFill>
                <a:latin typeface="黑体" pitchFamily="2" charset="-122"/>
                <a:ea typeface="黑体" pitchFamily="2" charset="-122"/>
              </a:rPr>
              <a:t>一些气体的密度（</a:t>
            </a:r>
            <a:r>
              <a:rPr lang="en-US" altLang="zh-CN" sz="2400" b="1">
                <a:solidFill>
                  <a:srgbClr val="0000FF"/>
                </a:solidFill>
                <a:latin typeface="黑体" pitchFamily="2" charset="-122"/>
                <a:ea typeface="黑体" pitchFamily="2" charset="-122"/>
              </a:rPr>
              <a:t>0℃ </a:t>
            </a:r>
            <a:r>
              <a:rPr lang="zh-CN" altLang="en-US" sz="2400" b="1">
                <a:solidFill>
                  <a:srgbClr val="0000FF"/>
                </a:solidFill>
                <a:latin typeface="黑体" pitchFamily="2" charset="-122"/>
                <a:ea typeface="黑体" pitchFamily="2" charset="-122"/>
              </a:rPr>
              <a:t>，在标准大气压下）</a:t>
            </a:r>
            <a:endParaRPr lang="zh-CN" altLang="en-US" sz="2400" b="1">
              <a:solidFill>
                <a:srgbClr val="0000FF"/>
              </a:solidFill>
              <a:latin typeface="黑体" pitchFamily="2" charset="-122"/>
              <a:ea typeface="黑体" panose="02010609060101010101" pitchFamily="2" charset="-122"/>
            </a:endParaRPr>
          </a:p>
        </p:txBody>
      </p:sp>
      <p:graphicFrame>
        <p:nvGraphicFramePr>
          <p:cNvPr id="54274" name="表格 23555"/>
          <p:cNvGraphicFramePr/>
          <p:nvPr/>
        </p:nvGraphicFramePr>
        <p:xfrm>
          <a:off x="1495425" y="2405062"/>
          <a:ext cx="6057900" cy="2105025"/>
        </p:xfrm>
        <a:graphic>
          <a:graphicData uri="http://schemas.openxmlformats.org/drawingml/2006/table">
            <a:tbl>
              <a:tblPr/>
              <a:tblGrid>
                <a:gridCol w="1476375"/>
                <a:gridCol w="1552575"/>
                <a:gridCol w="1514475"/>
                <a:gridCol w="1514475"/>
              </a:tblGrid>
              <a:tr h="757238">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物质名称</a:t>
                      </a:r>
                      <a:endParaRPr lang="zh-CN" altLang="en-US" sz="1800" b="1">
                        <a:ea typeface="黑体" panose="02010609060101010101" pitchFamily="2" charset="-122"/>
                      </a:endParaRPr>
                    </a:p>
                  </a:txBody>
                  <a:tcPr marL="68580" marR="68580" marT="34290" marB="34290">
                    <a:lnL w="28575">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密度</a:t>
                      </a:r>
                      <a:endParaRPr lang="zh-CN" altLang="en-US" sz="1800" b="1">
                        <a:ea typeface="黑体" panose="02010609060101010101" pitchFamily="2" charset="-122"/>
                      </a:endParaRPr>
                    </a:p>
                    <a:p>
                      <a:pPr lvl="0" algn="ctr"/>
                      <a:endParaRPr lang="zh-CN" altLang="en-US" sz="1800" b="1">
                        <a:ea typeface="黑体" panose="02010609060101010101" pitchFamily="2" charset="-122"/>
                      </a:endParaRPr>
                    </a:p>
                  </a:txBody>
                  <a:tcPr marL="68580" marR="68580" marT="34290" marB="34290">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物质名称</a:t>
                      </a:r>
                      <a:endParaRPr lang="zh-CN" altLang="en-US" sz="1800" b="1">
                        <a:ea typeface="黑体" panose="02010609060101010101" pitchFamily="2" charset="-122"/>
                      </a:endParaRPr>
                    </a:p>
                  </a:txBody>
                  <a:tcPr marL="68580" marR="68580" marT="34290" marB="34290">
                    <a:lnL w="12700">
                      <a:solidFill>
                        <a:prstClr val="black"/>
                      </a:solidFill>
                      <a:miter lim="800000"/>
                    </a:lnL>
                    <a:lnR w="12700">
                      <a:solidFill>
                        <a:prstClr val="black"/>
                      </a:solidFill>
                      <a:miter lim="800000"/>
                    </a:lnR>
                    <a:lnT w="28575">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ea typeface="黑体" panose="02010609060101010101" pitchFamily="2" charset="-122"/>
                        </a:rPr>
                        <a:t>密度</a:t>
                      </a:r>
                      <a:endParaRPr lang="zh-CN" altLang="en-US" sz="1800" b="1">
                        <a:ea typeface="黑体" panose="02010609060101010101" pitchFamily="2" charset="-122"/>
                      </a:endParaRPr>
                    </a:p>
                  </a:txBody>
                  <a:tcPr marL="68580" marR="68580" marT="34290" marB="34290">
                    <a:lnL w="12700">
                      <a:solidFill>
                        <a:prstClr val="black"/>
                      </a:solidFill>
                      <a:miter lim="800000"/>
                    </a:lnL>
                    <a:lnR w="28575">
                      <a:solidFill>
                        <a:prstClr val="black"/>
                      </a:solidFill>
                      <a:miter lim="800000"/>
                    </a:lnR>
                    <a:lnT w="28575">
                      <a:solidFill>
                        <a:prstClr val="black"/>
                      </a:solidFill>
                      <a:miter lim="800000"/>
                    </a:lnT>
                    <a:lnB w="12700">
                      <a:solidFill>
                        <a:prstClr val="black"/>
                      </a:solidFill>
                      <a:miter lim="800000"/>
                    </a:lnB>
                    <a:noFill/>
                  </a:tcPr>
                </a:tc>
              </a:tr>
              <a:tr h="469900">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二氧化碳</a:t>
                      </a:r>
                      <a:endParaRPr lang="zh-CN" altLang="en-US" sz="1800" b="1">
                        <a:latin typeface="宋体" pitchFamily="2"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en-US" altLang="zh-CN" sz="1800" b="1">
                          <a:latin typeface="宋体" pitchFamily="2" charset="-122"/>
                        </a:rPr>
                        <a:t>1.98</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一氧化碳</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en-US" altLang="zh-CN" sz="1800" b="1">
                          <a:latin typeface="宋体" pitchFamily="2" charset="-122"/>
                        </a:rPr>
                        <a:t>1.25</a:t>
                      </a:r>
                      <a:endParaRPr lang="zh-CN" altLang="en-US" sz="1800" b="1">
                        <a:latin typeface="宋体" pitchFamily="2"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71488">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氧</a:t>
                      </a:r>
                      <a:endParaRPr lang="zh-CN" altLang="en-US" sz="1800" b="1">
                        <a:latin typeface="宋体" pitchFamily="2"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en-US" altLang="zh-CN" sz="1800" b="1">
                          <a:latin typeface="宋体" pitchFamily="2" charset="-122"/>
                        </a:rPr>
                        <a:t>1.43</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氦</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en-US" altLang="zh-CN" sz="1800" b="1">
                          <a:latin typeface="宋体" pitchFamily="2" charset="-122"/>
                        </a:rPr>
                        <a:t>0.18</a:t>
                      </a:r>
                      <a:endParaRPr lang="zh-CN" altLang="en-US" sz="1800" b="1">
                        <a:latin typeface="宋体" pitchFamily="2"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12700">
                      <a:solidFill>
                        <a:prstClr val="black"/>
                      </a:solidFill>
                      <a:miter lim="800000"/>
                    </a:lnB>
                    <a:noFill/>
                  </a:tcPr>
                </a:tc>
              </a:tr>
              <a:tr h="406400">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空气</a:t>
                      </a:r>
                      <a:endParaRPr lang="zh-CN" altLang="en-US" sz="1800" b="1">
                        <a:latin typeface="宋体" pitchFamily="2" charset="-122"/>
                      </a:endParaRPr>
                    </a:p>
                  </a:txBody>
                  <a:tcPr marL="68580" marR="68580" marT="34290" marB="34290">
                    <a:lnL w="28575">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en-US" altLang="zh-CN" sz="1800" b="1">
                          <a:solidFill>
                            <a:srgbClr val="FF0000"/>
                          </a:solidFill>
                          <a:latin typeface="宋体" pitchFamily="2" charset="-122"/>
                        </a:rPr>
                        <a:t>1.29</a:t>
                      </a:r>
                      <a:endParaRPr lang="zh-CN" altLang="en-US" sz="1800" b="1">
                        <a:solidFill>
                          <a:srgbClr val="FF0000"/>
                        </a:solidFill>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1800" b="1">
                          <a:latin typeface="宋体" pitchFamily="2" charset="-122"/>
                        </a:rPr>
                        <a:t>氢</a:t>
                      </a:r>
                      <a:endParaRPr lang="zh-CN" altLang="en-US" sz="1800" b="1">
                        <a:latin typeface="宋体" pitchFamily="2" charset="-122"/>
                      </a:endParaRPr>
                    </a:p>
                  </a:txBody>
                  <a:tcPr marL="68580" marR="68580" marT="34290" marB="34290">
                    <a:lnL w="12700">
                      <a:solidFill>
                        <a:prstClr val="black"/>
                      </a:solidFill>
                      <a:miter lim="800000"/>
                    </a:lnL>
                    <a:lnR w="12700">
                      <a:solidFill>
                        <a:prstClr val="black"/>
                      </a:solidFill>
                      <a:miter lim="800000"/>
                    </a:lnR>
                    <a:lnT w="12700">
                      <a:solidFill>
                        <a:prstClr val="black"/>
                      </a:solidFill>
                      <a:miter lim="800000"/>
                    </a:lnT>
                    <a:lnB w="28575">
                      <a:solidFill>
                        <a:prstClr val="black"/>
                      </a:solidFill>
                      <a:miter lim="800000"/>
                    </a:lnB>
                    <a:noFill/>
                  </a:tcPr>
                </a:tc>
                <a:tc>
                  <a:txBody>
                    <a:bodyPr lIns="68580" tIns="34290" rIns="68580" bIns="3429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en-US" altLang="zh-CN" sz="1800" b="1">
                          <a:latin typeface="宋体" pitchFamily="2" charset="-122"/>
                        </a:rPr>
                        <a:t>0.09</a:t>
                      </a:r>
                      <a:endParaRPr lang="zh-CN" altLang="en-US" sz="1800" b="1">
                        <a:latin typeface="宋体" pitchFamily="2" charset="-122"/>
                      </a:endParaRPr>
                    </a:p>
                  </a:txBody>
                  <a:tcPr marL="68580" marR="68580" marT="34290" marB="34290">
                    <a:lnL w="12700">
                      <a:solidFill>
                        <a:prstClr val="black"/>
                      </a:solidFill>
                      <a:miter lim="800000"/>
                    </a:lnL>
                    <a:lnR w="28575">
                      <a:solidFill>
                        <a:prstClr val="black"/>
                      </a:solidFill>
                      <a:miter lim="800000"/>
                    </a:lnR>
                    <a:lnT w="12700">
                      <a:solidFill>
                        <a:prstClr val="black"/>
                      </a:solidFill>
                      <a:miter lim="800000"/>
                    </a:lnT>
                    <a:lnB w="28575">
                      <a:solidFill>
                        <a:prstClr val="black"/>
                      </a:solidFill>
                      <a:miter lim="800000"/>
                    </a:lnB>
                    <a:noFill/>
                  </a:tcPr>
                </a:tc>
              </a:tr>
            </a:tbl>
          </a:graphicData>
        </a:graphic>
      </p:graphicFrame>
      <p:graphicFrame>
        <p:nvGraphicFramePr>
          <p:cNvPr id="54301" name="对象 23582"/>
          <p:cNvGraphicFramePr>
            <a:graphicFrameLocks noChangeAspect="1"/>
          </p:cNvGraphicFramePr>
          <p:nvPr/>
        </p:nvGraphicFramePr>
        <p:xfrm>
          <a:off x="3181350" y="2805113"/>
          <a:ext cx="1200150" cy="347662"/>
        </p:xfrm>
        <a:graphic>
          <a:graphicData uri="http://schemas.openxmlformats.org/presentationml/2006/ole">
            <mc:AlternateContent>
              <mc:Choice xmlns:v="urn:schemas-microsoft-com:vml" Requires="v">
                <p:oleObj spid="_x0000_s1071" r:id="rId2" imgW="1200150" imgH="347662" progId="Equations">
                  <p:embed/>
                </p:oleObj>
              </mc:Choice>
              <mc:Fallback>
                <p:oleObj r:id="rId2" imgW="1200150" imgH="347662" progId="Equations">
                  <p:embed/>
                  <p:pic>
                    <p:nvPicPr>
                      <p:cNvPr id="0" name="OLE substitute image"/>
                      <p:cNvPicPr/>
                      <p:nvPr/>
                    </p:nvPicPr>
                    <p:blipFill>
                      <a:blip r:embed="rId3"/>
                      <a:stretch>
                        <a:fillRect/>
                      </a:stretch>
                    </p:blipFill>
                    <p:spPr>
                      <a:xfrm>
                        <a:off x="3181350" y="2805113"/>
                        <a:ext cx="1200150" cy="347662"/>
                      </a:xfrm>
                      <a:prstGeom prst="rect">
                        <a:avLst/>
                      </a:prstGeom>
                      <a:noFill/>
                      <a:ln w="38100">
                        <a:noFill/>
                        <a:miter lim="800000"/>
                      </a:ln>
                    </p:spPr>
                  </p:pic>
                </p:oleObj>
              </mc:Fallback>
            </mc:AlternateContent>
          </a:graphicData>
        </a:graphic>
      </p:graphicFrame>
      <p:graphicFrame>
        <p:nvGraphicFramePr>
          <p:cNvPr id="54302" name="对象 23583"/>
          <p:cNvGraphicFramePr>
            <a:graphicFrameLocks noChangeAspect="1"/>
          </p:cNvGraphicFramePr>
          <p:nvPr/>
        </p:nvGraphicFramePr>
        <p:xfrm>
          <a:off x="6181725" y="2805113"/>
          <a:ext cx="1200150" cy="347662"/>
        </p:xfrm>
        <a:graphic>
          <a:graphicData uri="http://schemas.openxmlformats.org/presentationml/2006/ole">
            <mc:AlternateContent>
              <mc:Choice xmlns:v="urn:schemas-microsoft-com:vml" Requires="v">
                <p:oleObj spid="_x0000_s1072" r:id="rId4" imgW="1200150" imgH="347662" progId="Equations">
                  <p:embed/>
                </p:oleObj>
              </mc:Choice>
              <mc:Fallback>
                <p:oleObj r:id="rId4" imgW="1200150" imgH="347662" progId="Equations">
                  <p:embed/>
                  <p:pic>
                    <p:nvPicPr>
                      <p:cNvPr id="0" name="OLE substitute image"/>
                      <p:cNvPicPr/>
                      <p:nvPr/>
                    </p:nvPicPr>
                    <p:blipFill>
                      <a:blip r:embed="rId3"/>
                      <a:stretch>
                        <a:fillRect/>
                      </a:stretch>
                    </p:blipFill>
                    <p:spPr>
                      <a:xfrm>
                        <a:off x="6181725" y="2805113"/>
                        <a:ext cx="1200150" cy="347662"/>
                      </a:xfrm>
                      <a:prstGeom prst="rect">
                        <a:avLst/>
                      </a:prstGeom>
                      <a:noFill/>
                      <a:ln w="38100">
                        <a:noFill/>
                        <a:miter lim="800000"/>
                      </a:ln>
                    </p:spPr>
                  </p:pic>
                </p:oleObj>
              </mc:Fallback>
            </mc:AlternateContent>
          </a:graphicData>
        </a:graphic>
      </p:graphicFrame>
      <p:sp>
        <p:nvSpPr>
          <p:cNvPr id="54303" name="Rectangle 3"/>
          <p:cNvSpPr/>
          <p:nvPr/>
        </p:nvSpPr>
        <p:spPr>
          <a:xfrm>
            <a:off x="2008188" y="4878388"/>
            <a:ext cx="5611812" cy="563562"/>
          </a:xfrm>
          <a:prstGeom prst="rect">
            <a:avLst/>
          </a:prstGeom>
          <a:noFill/>
          <a:ln>
            <a:no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楷体" pitchFamily="49" charset="-122"/>
                <a:ea typeface="楷体" pitchFamily="49" charset="-122"/>
              </a:rPr>
              <a:t>观察表中数据能发现一些规律吗？</a:t>
            </a:r>
            <a:endParaRPr lang="zh-CN" altLang="en-US" sz="2400" b="1">
              <a:solidFill>
                <a:srgbClr val="000000"/>
              </a:solidFill>
              <a:latin typeface="楷体" pitchFamily="49" charset="-122"/>
              <a:ea typeface="楷体" pitchFamily="49" charset="-122"/>
            </a:endParaRPr>
          </a:p>
        </p:txBody>
      </p:sp>
      <p:pic>
        <p:nvPicPr>
          <p:cNvPr id="54304" name="图片 7"/>
          <p:cNvPicPr>
            <a:picLocks noGrp="1" noChangeAspect="1"/>
          </p:cNvPicPr>
          <p:nvPr/>
        </p:nvPicPr>
        <p:blipFill>
          <a:blip r:embed="rId5"/>
          <a:stretch>
            <a:fillRect/>
          </a:stretch>
        </p:blipFill>
        <p:spPr>
          <a:xfrm>
            <a:off x="1000125" y="4670425"/>
            <a:ext cx="614363" cy="784225"/>
          </a:xfrm>
          <a:prstGeom prst="rect">
            <a:avLst/>
          </a:prstGeom>
          <a:noFill/>
          <a:ln>
            <a:miter lim="800000"/>
          </a:ln>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4303"/>
                                        </p:tgtEl>
                                        <p:attrNameLst>
                                          <p:attrName>style.visibility</p:attrName>
                                        </p:attrNameLst>
                                      </p:cBhvr>
                                      <p:to>
                                        <p:strVal val="visible"/>
                                      </p:to>
                                    </p:set>
                                    <p:anim calcmode="lin" valueType="num">
                                      <p:cBhvr>
                                        <p:cTn id="7" dur="500" fill="hold"/>
                                        <p:tgtEl>
                                          <p:spTgt spid="54303"/>
                                        </p:tgtEl>
                                        <p:attrNameLst>
                                          <p:attrName>ppt_x</p:attrName>
                                        </p:attrNameLst>
                                      </p:cBhvr>
                                      <p:tavLst>
                                        <p:tav tm="0">
                                          <p:val>
                                            <p:strVal val="#ppt_x"/>
                                          </p:val>
                                        </p:tav>
                                        <p:tav tm="100000">
                                          <p:val>
                                            <p:strVal val="#ppt_x"/>
                                          </p:val>
                                        </p:tav>
                                      </p:tavLst>
                                    </p:anim>
                                    <p:anim calcmode="lin" valueType="num">
                                      <p:cBhvr>
                                        <p:cTn id="8" dur="500" fill="hold"/>
                                        <p:tgtEl>
                                          <p:spTgt spid="54303"/>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543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303"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5297" name="Text Box 2"/>
          <p:cNvSpPr/>
          <p:nvPr/>
        </p:nvSpPr>
        <p:spPr>
          <a:xfrm>
            <a:off x="249238" y="506413"/>
            <a:ext cx="8470900" cy="28384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25000"/>
              </a:lnSpc>
            </a:pPr>
            <a:r>
              <a:rPr lang="en-US" altLang="zh-CN" sz="2400" b="1">
                <a:solidFill>
                  <a:srgbClr val="000000"/>
                </a:solidFill>
                <a:latin typeface="Times New Roman" pitchFamily="18" charset="0"/>
              </a:rPr>
              <a:t>1</a:t>
            </a:r>
            <a:r>
              <a:rPr lang="zh-CN" altLang="en-US" sz="2400" b="1">
                <a:solidFill>
                  <a:srgbClr val="111111"/>
                </a:solidFill>
                <a:latin typeface="Times New Roman" pitchFamily="18" charset="0"/>
              </a:rPr>
              <a:t>．</a:t>
            </a:r>
            <a:r>
              <a:rPr lang="zh-CN" altLang="en-US" sz="2400" b="1">
                <a:solidFill>
                  <a:srgbClr val="000000"/>
                </a:solidFill>
                <a:latin typeface="Times New Roman" pitchFamily="18" charset="0"/>
              </a:rPr>
              <a:t>一般：</a:t>
            </a:r>
            <a:r>
              <a:rPr lang="en-US" altLang="zh-CN" sz="2400" b="1" i="1">
                <a:solidFill>
                  <a:srgbClr val="FF0000"/>
                </a:solidFill>
                <a:latin typeface="Times New Roman" pitchFamily="18" charset="0"/>
              </a:rPr>
              <a:t>ρ</a:t>
            </a:r>
            <a:r>
              <a:rPr lang="zh-CN" altLang="en-US" sz="2400" b="1" baseline="-25000">
                <a:solidFill>
                  <a:srgbClr val="FF0000"/>
                </a:solidFill>
                <a:latin typeface="Times New Roman" pitchFamily="18" charset="0"/>
              </a:rPr>
              <a:t>固</a:t>
            </a:r>
            <a:r>
              <a:rPr lang="zh-CN" altLang="en-US" sz="2400" b="1">
                <a:solidFill>
                  <a:srgbClr val="FF0000"/>
                </a:solidFill>
                <a:latin typeface="Times New Roman" pitchFamily="18" charset="0"/>
              </a:rPr>
              <a:t>＞</a:t>
            </a:r>
            <a:r>
              <a:rPr lang="en-US" altLang="zh-CN" sz="2400" b="1" i="1">
                <a:solidFill>
                  <a:srgbClr val="FF0000"/>
                </a:solidFill>
                <a:latin typeface="Times New Roman" pitchFamily="18" charset="0"/>
              </a:rPr>
              <a:t>ρ</a:t>
            </a:r>
            <a:r>
              <a:rPr lang="zh-CN" altLang="en-US" sz="2400" b="1" baseline="-25000">
                <a:solidFill>
                  <a:srgbClr val="FF0000"/>
                </a:solidFill>
                <a:latin typeface="Times New Roman" pitchFamily="18" charset="0"/>
              </a:rPr>
              <a:t>液</a:t>
            </a:r>
            <a:r>
              <a:rPr lang="zh-CN" altLang="en-US" sz="2400" b="1">
                <a:solidFill>
                  <a:srgbClr val="FF0000"/>
                </a:solidFill>
                <a:latin typeface="Times New Roman" pitchFamily="18" charset="0"/>
              </a:rPr>
              <a:t>＞</a:t>
            </a:r>
            <a:r>
              <a:rPr lang="en-US" altLang="zh-CN" sz="2400" b="1" i="1">
                <a:solidFill>
                  <a:srgbClr val="FF0000"/>
                </a:solidFill>
                <a:latin typeface="Times New Roman" pitchFamily="18" charset="0"/>
              </a:rPr>
              <a:t>ρ</a:t>
            </a:r>
            <a:r>
              <a:rPr lang="zh-CN" altLang="en-US" sz="2400" b="1" baseline="-25000">
                <a:solidFill>
                  <a:srgbClr val="FF0000"/>
                </a:solidFill>
                <a:latin typeface="Times New Roman" pitchFamily="18" charset="0"/>
              </a:rPr>
              <a:t>气</a:t>
            </a:r>
            <a:r>
              <a:rPr lang="zh-CN" altLang="en-US" sz="2400" b="1">
                <a:solidFill>
                  <a:srgbClr val="000000"/>
                </a:solidFill>
                <a:latin typeface="Times New Roman" pitchFamily="18" charset="0"/>
              </a:rPr>
              <a:t>；</a:t>
            </a:r>
            <a:endParaRPr lang="zh-CN" altLang="en-US" sz="2400" b="1">
              <a:solidFill>
                <a:srgbClr val="000000"/>
              </a:solidFill>
              <a:latin typeface="Times New Roman" pitchFamily="18" charset="0"/>
            </a:endParaRPr>
          </a:p>
          <a:p>
            <a:pPr lvl="0">
              <a:lnSpc>
                <a:spcPct val="125000"/>
              </a:lnSpc>
            </a:pPr>
            <a:r>
              <a:rPr lang="en-US" altLang="zh-CN" sz="2400" b="1">
                <a:solidFill>
                  <a:srgbClr val="000000"/>
                </a:solidFill>
                <a:latin typeface="Times New Roman" pitchFamily="18" charset="0"/>
              </a:rPr>
              <a:t>2</a:t>
            </a:r>
            <a:r>
              <a:rPr lang="zh-CN" altLang="en-US" sz="2400" b="1">
                <a:solidFill>
                  <a:srgbClr val="111111"/>
                </a:solidFill>
                <a:latin typeface="Times New Roman" pitchFamily="18" charset="0"/>
              </a:rPr>
              <a:t>．</a:t>
            </a:r>
            <a:r>
              <a:rPr lang="zh-CN" altLang="en-US" sz="2400" b="1">
                <a:solidFill>
                  <a:srgbClr val="000000"/>
                </a:solidFill>
                <a:latin typeface="Times New Roman" pitchFamily="18" charset="0"/>
              </a:rPr>
              <a:t>一些物质密度相同：如</a:t>
            </a:r>
            <a:r>
              <a:rPr lang="zh-CN" altLang="en-US" sz="2400" b="1">
                <a:solidFill>
                  <a:srgbClr val="FF0000"/>
                </a:solidFill>
                <a:latin typeface="Times New Roman" pitchFamily="18" charset="0"/>
              </a:rPr>
              <a:t>冰和蜡</a:t>
            </a:r>
            <a:r>
              <a:rPr lang="zh-CN" altLang="en-US" sz="2400" b="1">
                <a:solidFill>
                  <a:srgbClr val="000000"/>
                </a:solidFill>
                <a:latin typeface="Times New Roman" pitchFamily="18" charset="0"/>
              </a:rPr>
              <a:t>，</a:t>
            </a:r>
            <a:r>
              <a:rPr lang="zh-CN" altLang="en-US" sz="2400" b="1">
                <a:solidFill>
                  <a:srgbClr val="FF0000"/>
                </a:solidFill>
                <a:latin typeface="Times New Roman" pitchFamily="18" charset="0"/>
              </a:rPr>
              <a:t>酒精和煤油</a:t>
            </a:r>
            <a:r>
              <a:rPr lang="zh-CN" altLang="en-US" sz="2400" b="1">
                <a:solidFill>
                  <a:srgbClr val="000000"/>
                </a:solidFill>
                <a:latin typeface="Times New Roman" pitchFamily="18" charset="0"/>
              </a:rPr>
              <a:t>；</a:t>
            </a:r>
            <a:endParaRPr lang="zh-CN" altLang="en-US" sz="2400" b="1">
              <a:solidFill>
                <a:srgbClr val="000000"/>
              </a:solidFill>
              <a:latin typeface="Times New Roman" pitchFamily="18" charset="0"/>
            </a:endParaRPr>
          </a:p>
          <a:p>
            <a:pPr lvl="0">
              <a:lnSpc>
                <a:spcPct val="125000"/>
              </a:lnSpc>
            </a:pPr>
            <a:r>
              <a:rPr lang="en-US" altLang="zh-CN" sz="2400" b="1">
                <a:solidFill>
                  <a:srgbClr val="000000"/>
                </a:solidFill>
                <a:latin typeface="Times New Roman" pitchFamily="18" charset="0"/>
              </a:rPr>
              <a:t>3</a:t>
            </a:r>
            <a:r>
              <a:rPr lang="zh-CN" altLang="en-US" sz="2400" b="1">
                <a:solidFill>
                  <a:srgbClr val="111111"/>
                </a:solidFill>
                <a:latin typeface="Times New Roman" pitchFamily="18" charset="0"/>
              </a:rPr>
              <a:t>．</a:t>
            </a:r>
            <a:r>
              <a:rPr lang="zh-CN" altLang="en-US" sz="2400" b="1">
                <a:solidFill>
                  <a:srgbClr val="000000"/>
                </a:solidFill>
                <a:latin typeface="Times New Roman" pitchFamily="18" charset="0"/>
              </a:rPr>
              <a:t>同种物质</a:t>
            </a:r>
            <a:r>
              <a:rPr lang="zh-CN" altLang="en-US" sz="2400" b="1">
                <a:solidFill>
                  <a:srgbClr val="FF0000"/>
                </a:solidFill>
                <a:latin typeface="Times New Roman" pitchFamily="18" charset="0"/>
              </a:rPr>
              <a:t>物态不同</a:t>
            </a:r>
            <a:r>
              <a:rPr lang="zh-CN" altLang="en-US" sz="2400" b="1">
                <a:solidFill>
                  <a:srgbClr val="000000"/>
                </a:solidFill>
                <a:latin typeface="Times New Roman" pitchFamily="18" charset="0"/>
              </a:rPr>
              <a:t>密度可能不同：如冰和水；</a:t>
            </a:r>
            <a:endParaRPr lang="zh-CN" altLang="en-US" sz="2400" b="1">
              <a:solidFill>
                <a:srgbClr val="000000"/>
              </a:solidFill>
              <a:latin typeface="Times New Roman" pitchFamily="18" charset="0"/>
            </a:endParaRPr>
          </a:p>
          <a:p>
            <a:pPr lvl="0">
              <a:lnSpc>
                <a:spcPct val="125000"/>
              </a:lnSpc>
            </a:pPr>
            <a:r>
              <a:rPr lang="en-US" altLang="zh-CN" sz="2400" b="1">
                <a:solidFill>
                  <a:srgbClr val="000000"/>
                </a:solidFill>
                <a:latin typeface="Times New Roman" pitchFamily="18" charset="0"/>
              </a:rPr>
              <a:t>4</a:t>
            </a:r>
            <a:r>
              <a:rPr lang="zh-CN" altLang="en-US" sz="2400" b="1">
                <a:solidFill>
                  <a:srgbClr val="111111"/>
                </a:solidFill>
                <a:latin typeface="Times New Roman" pitchFamily="18" charset="0"/>
              </a:rPr>
              <a:t>．</a:t>
            </a:r>
            <a:r>
              <a:rPr lang="zh-CN" altLang="en-US" sz="2400" b="1">
                <a:solidFill>
                  <a:srgbClr val="000000"/>
                </a:solidFill>
                <a:latin typeface="Times New Roman" pitchFamily="18" charset="0"/>
              </a:rPr>
              <a:t>固体和液体密度用国际单位，数值都表示为“</a:t>
            </a:r>
            <a:r>
              <a:rPr lang="en-US" altLang="zh-CN" sz="2400" b="1">
                <a:solidFill>
                  <a:srgbClr val="000000"/>
                </a:solidFill>
                <a:latin typeface="Times New Roman" pitchFamily="18" charset="0"/>
              </a:rPr>
              <a:t>×10</a:t>
            </a:r>
            <a:r>
              <a:rPr lang="en-US" altLang="zh-CN" sz="2400" b="1" baseline="30000">
                <a:solidFill>
                  <a:srgbClr val="000000"/>
                </a:solidFill>
                <a:latin typeface="Times New Roman" pitchFamily="18" charset="0"/>
              </a:rPr>
              <a:t>3 </a:t>
            </a:r>
            <a:r>
              <a:rPr lang="zh-CN" altLang="en-US" sz="2400" b="1">
                <a:solidFill>
                  <a:srgbClr val="000000"/>
                </a:solidFill>
                <a:latin typeface="Times New Roman" pitchFamily="18" charset="0"/>
              </a:rPr>
              <a:t>”的形式，如</a:t>
            </a:r>
            <a:r>
              <a:rPr lang="en-US" altLang="zh-CN" sz="2400" b="1" i="1">
                <a:solidFill>
                  <a:srgbClr val="000000"/>
                </a:solidFill>
                <a:latin typeface="Times New Roman" pitchFamily="18" charset="0"/>
              </a:rPr>
              <a:t>ρ</a:t>
            </a:r>
            <a:r>
              <a:rPr lang="zh-CN" altLang="en-US" sz="2400" b="1" baseline="-25000">
                <a:solidFill>
                  <a:srgbClr val="000000"/>
                </a:solidFill>
                <a:latin typeface="Times New Roman" pitchFamily="18" charset="0"/>
              </a:rPr>
              <a:t>水</a:t>
            </a:r>
            <a:r>
              <a:rPr lang="en-US" altLang="zh-CN" sz="2400" b="1">
                <a:solidFill>
                  <a:srgbClr val="000000"/>
                </a:solidFill>
                <a:latin typeface="Times New Roman" pitchFamily="18" charset="0"/>
              </a:rPr>
              <a:t>=1.0×10</a:t>
            </a:r>
            <a:r>
              <a:rPr lang="en-US" altLang="zh-CN" sz="2400" b="1" baseline="30000">
                <a:solidFill>
                  <a:srgbClr val="000000"/>
                </a:solidFill>
                <a:latin typeface="Times New Roman" pitchFamily="18" charset="0"/>
              </a:rPr>
              <a:t>3</a:t>
            </a:r>
            <a:r>
              <a:rPr lang="en-US" altLang="zh-CN" sz="2400" b="1">
                <a:solidFill>
                  <a:srgbClr val="000000"/>
                </a:solidFill>
                <a:latin typeface="Times New Roman" pitchFamily="18" charset="0"/>
              </a:rPr>
              <a:t> kg/m</a:t>
            </a:r>
            <a:r>
              <a:rPr lang="en-US" altLang="zh-CN" sz="2400" b="1" baseline="30000">
                <a:solidFill>
                  <a:srgbClr val="000000"/>
                </a:solidFill>
                <a:latin typeface="Times New Roman" pitchFamily="18" charset="0"/>
              </a:rPr>
              <a:t>3 </a:t>
            </a:r>
            <a:r>
              <a:rPr lang="zh-CN" altLang="en-US" sz="2400" b="1">
                <a:solidFill>
                  <a:srgbClr val="000000"/>
                </a:solidFill>
                <a:latin typeface="Times New Roman" pitchFamily="18" charset="0"/>
              </a:rPr>
              <a:t>；气体密度用国际单位，数值没有“</a:t>
            </a:r>
            <a:r>
              <a:rPr lang="en-US" altLang="zh-CN" sz="2400" b="1">
                <a:solidFill>
                  <a:srgbClr val="000000"/>
                </a:solidFill>
                <a:latin typeface="Times New Roman" pitchFamily="18" charset="0"/>
              </a:rPr>
              <a:t>×10</a:t>
            </a:r>
            <a:r>
              <a:rPr lang="en-US" altLang="zh-CN" sz="2400" b="1" baseline="30000">
                <a:solidFill>
                  <a:srgbClr val="000000"/>
                </a:solidFill>
                <a:latin typeface="Times New Roman" pitchFamily="18" charset="0"/>
              </a:rPr>
              <a:t>3</a:t>
            </a:r>
            <a:r>
              <a:rPr lang="zh-CN" altLang="en-US" sz="2400" b="1">
                <a:solidFill>
                  <a:srgbClr val="000000"/>
                </a:solidFill>
                <a:latin typeface="Times New Roman" pitchFamily="18" charset="0"/>
              </a:rPr>
              <a:t>”，如</a:t>
            </a:r>
            <a:r>
              <a:rPr lang="en-US" altLang="zh-CN" sz="2400" b="1" i="1">
                <a:solidFill>
                  <a:srgbClr val="000000"/>
                </a:solidFill>
                <a:latin typeface="Times New Roman" pitchFamily="18" charset="0"/>
              </a:rPr>
              <a:t>ρ</a:t>
            </a:r>
            <a:r>
              <a:rPr lang="zh-CN" altLang="en-US" sz="2400" b="1" baseline="-25000">
                <a:solidFill>
                  <a:srgbClr val="000000"/>
                </a:solidFill>
                <a:latin typeface="Times New Roman" pitchFamily="18" charset="0"/>
              </a:rPr>
              <a:t>空气</a:t>
            </a:r>
            <a:r>
              <a:rPr lang="en-US" altLang="zh-CN" sz="2400" b="1">
                <a:solidFill>
                  <a:srgbClr val="000000"/>
                </a:solidFill>
                <a:latin typeface="Times New Roman" pitchFamily="18" charset="0"/>
              </a:rPr>
              <a:t>=1.29 kg/m</a:t>
            </a:r>
            <a:r>
              <a:rPr lang="en-US" altLang="zh-CN" sz="2400" b="1" baseline="30000">
                <a:solidFill>
                  <a:srgbClr val="000000"/>
                </a:solidFill>
                <a:latin typeface="Times New Roman" pitchFamily="18" charset="0"/>
              </a:rPr>
              <a:t>3</a:t>
            </a:r>
            <a:r>
              <a:rPr lang="zh-CN" altLang="en-US" sz="2400" b="1" baseline="-25000">
                <a:solidFill>
                  <a:srgbClr val="000000"/>
                </a:solidFill>
                <a:latin typeface="Times New Roman" pitchFamily="18" charset="0"/>
              </a:rPr>
              <a:t>。</a:t>
            </a:r>
            <a:endParaRPr lang="zh-CN" altLang="en-US" sz="2400" b="1" baseline="-25000">
              <a:solidFill>
                <a:srgbClr val="000000"/>
              </a:solidFill>
              <a:latin typeface="Times New Roman" panose="02020603050405020304" pitchFamily="18" charset="0"/>
            </a:endParaRPr>
          </a:p>
        </p:txBody>
      </p:sp>
      <p:sp>
        <p:nvSpPr>
          <p:cNvPr id="55298" name="Text Box 2"/>
          <p:cNvSpPr/>
          <p:nvPr/>
        </p:nvSpPr>
        <p:spPr>
          <a:xfrm>
            <a:off x="249238" y="4660900"/>
            <a:ext cx="8686800" cy="1544638"/>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111111"/>
                </a:solidFill>
                <a:latin typeface="Times New Roman" pitchFamily="18" charset="0"/>
              </a:rPr>
              <a:t>1</a:t>
            </a:r>
            <a:r>
              <a:rPr lang="zh-CN" altLang="en-US" sz="2400" b="1">
                <a:solidFill>
                  <a:srgbClr val="111111"/>
                </a:solidFill>
                <a:latin typeface="Times New Roman" pitchFamily="18" charset="0"/>
              </a:rPr>
              <a:t>．一定状态下同种物质，</a:t>
            </a:r>
            <a:r>
              <a:rPr lang="zh-CN" altLang="en-US" sz="2400" b="1">
                <a:solidFill>
                  <a:srgbClr val="FF0000"/>
                </a:solidFill>
                <a:latin typeface="Times New Roman" pitchFamily="18" charset="0"/>
              </a:rPr>
              <a:t>密度不随质量和体积变化。</a:t>
            </a:r>
            <a:endParaRPr lang="zh-CN" altLang="en-US" sz="2400" b="1">
              <a:solidFill>
                <a:srgbClr val="FF0000"/>
              </a:solidFill>
              <a:latin typeface="Times New Roman" pitchFamily="18" charset="0"/>
            </a:endParaRPr>
          </a:p>
          <a:p>
            <a:pPr lvl="0"/>
            <a:endParaRPr lang="en-US" altLang="zh-CN" sz="2400" b="1">
              <a:solidFill>
                <a:srgbClr val="111111"/>
              </a:solidFill>
              <a:latin typeface="Times New Roman" pitchFamily="18" charset="0"/>
            </a:endParaRPr>
          </a:p>
          <a:p>
            <a:pPr lvl="0"/>
            <a:r>
              <a:rPr lang="en-US" altLang="zh-CN" sz="2400" b="1">
                <a:solidFill>
                  <a:srgbClr val="111111"/>
                </a:solidFill>
                <a:latin typeface="Times New Roman" pitchFamily="18" charset="0"/>
              </a:rPr>
              <a:t>2</a:t>
            </a:r>
            <a:r>
              <a:rPr lang="zh-CN" altLang="en-US" sz="2400" b="1">
                <a:solidFill>
                  <a:srgbClr val="111111"/>
                </a:solidFill>
                <a:latin typeface="Times New Roman" pitchFamily="18" charset="0"/>
              </a:rPr>
              <a:t>．不同种物质，密度一般不同。</a:t>
            </a:r>
            <a:endParaRPr lang="zh-CN" altLang="en-US" sz="2400" b="1">
              <a:solidFill>
                <a:srgbClr val="111111"/>
              </a:solidFill>
              <a:latin typeface="Times New Roman" pitchFamily="18" charset="0"/>
            </a:endParaRPr>
          </a:p>
          <a:p>
            <a:pPr lvl="0"/>
            <a:endParaRPr lang="zh-CN" altLang="en-US" sz="2400" b="1">
              <a:solidFill>
                <a:srgbClr val="111111"/>
              </a:solidFill>
              <a:latin typeface="Times New Roman" panose="02020603050405020304" pitchFamily="18" charset="0"/>
            </a:endParaRPr>
          </a:p>
        </p:txBody>
      </p:sp>
      <p:sp>
        <p:nvSpPr>
          <p:cNvPr id="55299" name="Rectangle 3"/>
          <p:cNvSpPr>
            <a:spLocks noChangeArrowheads="1"/>
          </p:cNvSpPr>
          <p:nvPr/>
        </p:nvSpPr>
        <p:spPr bwMode="black">
          <a:xfrm>
            <a:off x="249238" y="3783013"/>
            <a:ext cx="4175125" cy="438150"/>
          </a:xfrm>
          <a:prstGeom prst="rect">
            <a:avLst/>
          </a:prstGeom>
          <a:solidFill>
            <a:schemeClr val="accent6">
              <a:lumMod val="20000"/>
              <a:lumOff val="80000"/>
            </a:schemeClr>
          </a:solidFill>
          <a:ln w="9525">
            <a:no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宋体" pitchFamily="2" charset="-122"/>
              </a:rPr>
              <a:t>密度是反映物质特性的物理量</a:t>
            </a:r>
            <a:endParaRPr lang="zh-CN" altLang="en-US" sz="2400" b="1">
              <a:solidFill>
                <a:srgbClr val="000000"/>
              </a:solidFill>
              <a:latin typeface="宋体" pitchFamily="2" charset="-122"/>
            </a:endParaRPr>
          </a:p>
        </p:txBody>
      </p:sp>
      <p:sp>
        <p:nvSpPr>
          <p:cNvPr id="55300" name="Rectangle 3"/>
          <p:cNvSpPr>
            <a:spLocks noChangeArrowheads="1"/>
          </p:cNvSpPr>
          <p:nvPr/>
        </p:nvSpPr>
        <p:spPr bwMode="black">
          <a:xfrm>
            <a:off x="3486150" y="68263"/>
            <a:ext cx="1420813" cy="438150"/>
          </a:xfrm>
          <a:prstGeom prst="rect">
            <a:avLst/>
          </a:prstGeom>
          <a:solidFill>
            <a:schemeClr val="accent6">
              <a:lumMod val="20000"/>
              <a:lumOff val="80000"/>
            </a:schemeClr>
          </a:solidFill>
          <a:ln w="9525">
            <a:no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宋体" pitchFamily="2" charset="-122"/>
              </a:rPr>
              <a:t>初步规律</a:t>
            </a:r>
            <a:endParaRPr lang="zh-CN" altLang="en-US" sz="2400" b="1">
              <a:solidFill>
                <a:srgbClr val="FF0000"/>
              </a:solidFill>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4" fill="hold" nodeType="afterEffect">
                                  <p:stCondLst>
                                    <p:cond delay="0"/>
                                  </p:stCondLst>
                                  <p:childTnLst>
                                    <p:set>
                                      <p:cBhvr>
                                        <p:cTn id="6" dur="1" fill="hold">
                                          <p:stCondLst>
                                            <p:cond delay="0"/>
                                          </p:stCondLst>
                                        </p:cTn>
                                        <p:tgtEl>
                                          <p:spTgt spid="55297">
                                            <p:txEl>
                                              <p:pRg st="0" end="0"/>
                                            </p:txEl>
                                          </p:spTgt>
                                        </p:tgtEl>
                                        <p:attrNameLst>
                                          <p:attrName>style.visibility</p:attrName>
                                        </p:attrNameLst>
                                      </p:cBhvr>
                                      <p:to>
                                        <p:strVal val="visible"/>
                                      </p:to>
                                    </p:set>
                                    <p:anim calcmode="lin" valueType="num">
                                      <p:cBhvr>
                                        <p:cTn id="7" dur="500" fill="hold"/>
                                        <p:tgtEl>
                                          <p:spTgt spid="55297">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fill="hold"/>
                                        <p:tgtEl>
                                          <p:spTgt spid="55297">
                                            <p:txEl>
                                              <p:pRg st="0" end="0"/>
                                            </p:txEl>
                                          </p:spTgt>
                                        </p:tgtEl>
                                      </p:cBhvr>
                                    </p:animEffect>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55297">
                                            <p:txEl>
                                              <p:pRg st="1" end="1"/>
                                            </p:txEl>
                                          </p:spTgt>
                                        </p:tgtEl>
                                        <p:attrNameLst>
                                          <p:attrName>style.visibility</p:attrName>
                                        </p:attrNameLst>
                                      </p:cBhvr>
                                      <p:to>
                                        <p:strVal val="visible"/>
                                      </p:to>
                                    </p:set>
                                    <p:anim calcmode="lin" valueType="num">
                                      <p:cBhvr>
                                        <p:cTn id="13" dur="500" fill="hold"/>
                                        <p:tgtEl>
                                          <p:spTgt spid="55297">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fill="hold"/>
                                        <p:tgtEl>
                                          <p:spTgt spid="55297">
                                            <p:txEl>
                                              <p:pRg st="1" end="1"/>
                                            </p:txEl>
                                          </p:spTgt>
                                        </p:tgtEl>
                                      </p:cBhvr>
                                    </p:animEffec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12" presetClass="entr" presetSubtype="4" fill="hold" nodeType="clickEffect">
                                  <p:stCondLst>
                                    <p:cond delay="0"/>
                                  </p:stCondLst>
                                  <p:childTnLst>
                                    <p:set>
                                      <p:cBhvr>
                                        <p:cTn id="18" dur="1" fill="hold">
                                          <p:stCondLst>
                                            <p:cond delay="0"/>
                                          </p:stCondLst>
                                        </p:cTn>
                                        <p:tgtEl>
                                          <p:spTgt spid="55297">
                                            <p:txEl>
                                              <p:pRg st="2" end="2"/>
                                            </p:txEl>
                                          </p:spTgt>
                                        </p:tgtEl>
                                        <p:attrNameLst>
                                          <p:attrName>style.visibility</p:attrName>
                                        </p:attrNameLst>
                                      </p:cBhvr>
                                      <p:to>
                                        <p:strVal val="visible"/>
                                      </p:to>
                                    </p:set>
                                    <p:anim calcmode="lin" valueType="num">
                                      <p:cBhvr>
                                        <p:cTn id="19" dur="500" fill="hold"/>
                                        <p:tgtEl>
                                          <p:spTgt spid="55297">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fill="hold"/>
                                        <p:tgtEl>
                                          <p:spTgt spid="55297">
                                            <p:txEl>
                                              <p:pRg st="2" end="2"/>
                                            </p:txEl>
                                          </p:spTgt>
                                        </p:tgtEl>
                                      </p:cBhvr>
                                    </p:animEffect>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12" presetClass="entr" presetSubtype="4" fill="hold" nodeType="clickEffect">
                                  <p:stCondLst>
                                    <p:cond delay="0"/>
                                  </p:stCondLst>
                                  <p:childTnLst>
                                    <p:set>
                                      <p:cBhvr>
                                        <p:cTn id="24" dur="1" fill="hold">
                                          <p:stCondLst>
                                            <p:cond delay="0"/>
                                          </p:stCondLst>
                                        </p:cTn>
                                        <p:tgtEl>
                                          <p:spTgt spid="55297">
                                            <p:txEl>
                                              <p:pRg st="3" end="3"/>
                                            </p:txEl>
                                          </p:spTgt>
                                        </p:tgtEl>
                                        <p:attrNameLst>
                                          <p:attrName>style.visibility</p:attrName>
                                        </p:attrNameLst>
                                      </p:cBhvr>
                                      <p:to>
                                        <p:strVal val="visible"/>
                                      </p:to>
                                    </p:set>
                                    <p:anim calcmode="lin" valueType="num">
                                      <p:cBhvr>
                                        <p:cTn id="25" dur="500" fill="hold"/>
                                        <p:tgtEl>
                                          <p:spTgt spid="55297">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fill="hold"/>
                                        <p:tgtEl>
                                          <p:spTgt spid="55297">
                                            <p:txEl>
                                              <p:pRg st="3" end="3"/>
                                            </p:txEl>
                                          </p:spTgt>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55299"/>
                                        </p:tgtEl>
                                        <p:attrNameLst>
                                          <p:attrName>style.visibility</p:attrName>
                                        </p:attrNameLst>
                                      </p:cBhvr>
                                      <p:to>
                                        <p:strVal val="visible"/>
                                      </p:to>
                                    </p:set>
                                    <p:animEffect transition="in" filter="barn(inVertical)">
                                      <p:cBhvr>
                                        <p:cTn id="31" dur="500" fill="hold"/>
                                        <p:tgtEl>
                                          <p:spTgt spid="55299"/>
                                        </p:tgtEl>
                                      </p:cBhvr>
                                    </p:animEffec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55298">
                                            <p:txEl>
                                              <p:pRg st="0" end="0"/>
                                            </p:txEl>
                                          </p:spTgt>
                                        </p:tgtEl>
                                        <p:attrNameLst>
                                          <p:attrName>style.visibility</p:attrName>
                                        </p:attrNameLst>
                                      </p:cBhvr>
                                      <p:to>
                                        <p:strVal val="visible"/>
                                      </p:to>
                                    </p:set>
                                  </p:childTnLst>
                                </p:cTn>
                              </p:par>
                            </p:childTnLst>
                          </p:cTn>
                        </p:par>
                      </p:childTnLst>
                    </p:cTn>
                  </p:par>
                  <p:par>
                    <p:cTn id="36" fill="hold" nodeType="clickPar">
                      <p:stCondLst>
                        <p:cond delay="indefinite"/>
                        <p:cond evt="onBegin" delay="0">
                          <p:tn val="35"/>
                        </p:cond>
                      </p:stCondLst>
                      <p:childTnLst>
                        <p:par>
                          <p:cTn id="37" fill="hold" nodeType="afterGroup">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552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uiExpand="1" build="p"/>
      <p:bldP spid="55299"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56321" name="组合 3"/>
          <p:cNvGrpSpPr/>
          <p:nvPr/>
        </p:nvGrpSpPr>
        <p:grpSpPr>
          <a:xfrm>
            <a:off x="3622675" y="93663"/>
            <a:ext cx="1898650" cy="477837"/>
            <a:chOff x="476922" y="730380"/>
            <a:chExt cx="1901367" cy="477898"/>
          </a:xfrm>
        </p:grpSpPr>
        <p:grpSp>
          <p:nvGrpSpPr>
            <p:cNvPr id="56322" name="组合 2"/>
            <p:cNvGrpSpPr/>
            <p:nvPr/>
          </p:nvGrpSpPr>
          <p:grpSpPr>
            <a:xfrm>
              <a:off x="552450" y="789083"/>
              <a:ext cx="1787356" cy="419195"/>
              <a:chOff x="3014293" y="-540899"/>
              <a:chExt cx="1787356" cy="419195"/>
            </a:xfrm>
          </p:grpSpPr>
          <p:sp>
            <p:nvSpPr>
              <p:cNvPr id="56323" name="缺角矩形 28"/>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56324" name="缺角矩形 29"/>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56325" name="缺角矩形 30"/>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56326" name="缺角矩形 31"/>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56327" name="矩形 1"/>
            <p:cNvSpPr/>
            <p:nvPr/>
          </p:nvSpPr>
          <p:spPr>
            <a:xfrm>
              <a:off x="476922" y="730380"/>
              <a:ext cx="1901367" cy="476419"/>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56328" name="文本框 3"/>
          <p:cNvSpPr/>
          <p:nvPr/>
        </p:nvSpPr>
        <p:spPr>
          <a:xfrm>
            <a:off x="374650" y="569913"/>
            <a:ext cx="8394700" cy="2838450"/>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solidFill>
                  <a:srgbClr val="0000FF"/>
                </a:solidFill>
                <a:latin typeface="Times New Roman" pitchFamily="18" charset="0"/>
                <a:ea typeface="黑体" pitchFamily="2" charset="-122"/>
              </a:rPr>
              <a:t>例</a:t>
            </a:r>
            <a:r>
              <a:rPr lang="en-US" altLang="zh-CN" sz="2400" b="1">
                <a:solidFill>
                  <a:srgbClr val="0000FF"/>
                </a:solidFill>
                <a:latin typeface="Times New Roman" pitchFamily="18" charset="0"/>
                <a:ea typeface="黑体" pitchFamily="2" charset="-122"/>
              </a:rPr>
              <a:t> </a:t>
            </a:r>
            <a:r>
              <a:rPr lang="en-US" altLang="zh-CN" sz="2400" b="1">
                <a:solidFill>
                  <a:srgbClr val="000000"/>
                </a:solidFill>
                <a:latin typeface="Times New Roman" pitchFamily="18" charset="0"/>
                <a:ea typeface="楷体" pitchFamily="49" charset="-122"/>
              </a:rPr>
              <a:t> </a:t>
            </a:r>
            <a:r>
              <a:rPr lang="zh-CN" altLang="en-US" sz="2400" b="1">
                <a:solidFill>
                  <a:srgbClr val="000000"/>
                </a:solidFill>
                <a:latin typeface="Times New Roman" pitchFamily="18" charset="0"/>
                <a:ea typeface="楷体" pitchFamily="49" charset="-122"/>
              </a:rPr>
              <a:t>关于对密度公式            的理解，下列说法正确的是 （　　）  </a:t>
            </a:r>
            <a:endParaRPr lang="en-US" altLang="zh-CN"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A．某种物质的密度与质量成正比，与体积成反比</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B．某种物质的密度与质量和体积无关</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C．物质的密度与物质的种类有关，与状态无关</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D．单位质量某种物质的体积越大，密度越大</a:t>
            </a:r>
            <a:endParaRPr lang="zh-CN" altLang="en-US" sz="2400" b="1">
              <a:solidFill>
                <a:srgbClr val="000000"/>
              </a:solidFill>
              <a:latin typeface="Times New Roman" panose="02020603050405020304" pitchFamily="18" charset="0"/>
              <a:ea typeface="楷体" pitchFamily="49" charset="-122"/>
            </a:endParaRPr>
          </a:p>
        </p:txBody>
      </p:sp>
      <p:graphicFrame>
        <p:nvGraphicFramePr>
          <p:cNvPr id="56329" name="对象 4"/>
          <p:cNvGraphicFramePr>
            <a:graphicFrameLocks noChangeAspect="1"/>
          </p:cNvGraphicFramePr>
          <p:nvPr/>
        </p:nvGraphicFramePr>
        <p:xfrm>
          <a:off x="3114675" y="571500"/>
          <a:ext cx="827088" cy="731838"/>
        </p:xfrm>
        <a:graphic>
          <a:graphicData uri="http://schemas.openxmlformats.org/presentationml/2006/ole">
            <mc:AlternateContent>
              <mc:Choice xmlns:v="urn:schemas-microsoft-com:vml" Requires="v">
                <p:oleObj spid="_x0000_s1073" r:id="rId2" imgW="827088" imgH="731838" progId="Equations">
                  <p:embed/>
                </p:oleObj>
              </mc:Choice>
              <mc:Fallback>
                <p:oleObj r:id="rId2" imgW="827088" imgH="731838" progId="Equations">
                  <p:embed/>
                  <p:pic>
                    <p:nvPicPr>
                      <p:cNvPr id="0" name="OLE substitute image"/>
                      <p:cNvPicPr/>
                      <p:nvPr/>
                    </p:nvPicPr>
                    <p:blipFill>
                      <a:blip r:embed="rId3"/>
                      <a:stretch>
                        <a:fillRect/>
                      </a:stretch>
                    </p:blipFill>
                    <p:spPr>
                      <a:xfrm>
                        <a:off x="3114675" y="571500"/>
                        <a:ext cx="827088" cy="731838"/>
                      </a:xfrm>
                      <a:prstGeom prst="rect">
                        <a:avLst/>
                      </a:prstGeom>
                      <a:noFill/>
                      <a:ln w="38100">
                        <a:noFill/>
                        <a:miter lim="800000"/>
                      </a:ln>
                    </p:spPr>
                  </p:pic>
                </p:oleObj>
              </mc:Fallback>
            </mc:AlternateContent>
          </a:graphicData>
        </a:graphic>
      </p:graphicFrame>
      <p:sp>
        <p:nvSpPr>
          <p:cNvPr id="56330" name="文本框 5"/>
          <p:cNvSpPr/>
          <p:nvPr/>
        </p:nvSpPr>
        <p:spPr>
          <a:xfrm>
            <a:off x="119063" y="3289300"/>
            <a:ext cx="2224087" cy="58420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solidFill>
                  <a:srgbClr val="FF0000"/>
                </a:solidFill>
                <a:latin typeface="宋体" pitchFamily="2" charset="-122"/>
              </a:rPr>
              <a:t>【讲</a:t>
            </a:r>
            <a:r>
              <a:rPr lang="en-US" altLang="zh-CN" sz="3200" b="1">
                <a:solidFill>
                  <a:srgbClr val="FF0000"/>
                </a:solidFill>
                <a:latin typeface="宋体" pitchFamily="2" charset="-122"/>
                <a:ea typeface="Times New Roman" pitchFamily="18" charset="0"/>
              </a:rPr>
              <a:t>·</a:t>
            </a:r>
            <a:r>
              <a:rPr lang="zh-CN" altLang="en-US" sz="3200" b="1">
                <a:solidFill>
                  <a:srgbClr val="FF0000"/>
                </a:solidFill>
                <a:latin typeface="宋体" pitchFamily="2" charset="-122"/>
              </a:rPr>
              <a:t>悟</a:t>
            </a:r>
            <a:r>
              <a:rPr lang="zh-CN" altLang="en-US" sz="3200" b="1">
                <a:solidFill>
                  <a:srgbClr val="FF0000"/>
                </a:solidFill>
                <a:latin typeface="宋体" pitchFamily="2" charset="-122"/>
              </a:rPr>
              <a:t>】</a:t>
            </a:r>
            <a:endParaRPr lang="zh-CN" altLang="en-US" sz="3200" b="1"/>
          </a:p>
        </p:txBody>
      </p:sp>
      <p:sp>
        <p:nvSpPr>
          <p:cNvPr id="56331" name="文本框 6"/>
          <p:cNvSpPr/>
          <p:nvPr/>
        </p:nvSpPr>
        <p:spPr>
          <a:xfrm>
            <a:off x="290513" y="3763963"/>
            <a:ext cx="8143875"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宋体" pitchFamily="2" charset="-122"/>
              </a:rPr>
              <a:t>(1)</a:t>
            </a:r>
            <a:r>
              <a:rPr lang="zh-CN" altLang="en-US" sz="2400" b="1">
                <a:solidFill>
                  <a:srgbClr val="000000"/>
                </a:solidFill>
                <a:latin typeface="宋体" pitchFamily="2" charset="-122"/>
              </a:rPr>
              <a:t>不变性</a:t>
            </a:r>
            <a:r>
              <a:rPr lang="en-US" altLang="zh-CN" sz="2400" b="1">
                <a:solidFill>
                  <a:srgbClr val="000000"/>
                </a:solidFill>
                <a:latin typeface="宋体" pitchFamily="2" charset="-122"/>
              </a:rPr>
              <a:t>:</a:t>
            </a:r>
            <a:r>
              <a:rPr lang="zh-CN" altLang="en-US" sz="2400" b="1">
                <a:solidFill>
                  <a:srgbClr val="000000"/>
                </a:solidFill>
                <a:latin typeface="宋体" pitchFamily="2" charset="-122"/>
              </a:rPr>
              <a:t>同种物质的密度大小与质量、体积、形状无关。</a:t>
            </a:r>
            <a:endParaRPr lang="zh-CN" altLang="en-US" sz="2400" b="1"/>
          </a:p>
        </p:txBody>
      </p:sp>
      <p:sp>
        <p:nvSpPr>
          <p:cNvPr id="56332" name="文本框 7"/>
          <p:cNvSpPr/>
          <p:nvPr/>
        </p:nvSpPr>
        <p:spPr>
          <a:xfrm>
            <a:off x="290513" y="4143375"/>
            <a:ext cx="1716087"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宋体" pitchFamily="2" charset="-122"/>
              </a:rPr>
              <a:t>(2)</a:t>
            </a:r>
            <a:r>
              <a:rPr lang="zh-CN" altLang="en-US" sz="2400" b="1">
                <a:solidFill>
                  <a:srgbClr val="000000"/>
                </a:solidFill>
                <a:latin typeface="宋体" pitchFamily="2" charset="-122"/>
              </a:rPr>
              <a:t>可变性</a:t>
            </a:r>
            <a:r>
              <a:rPr lang="en-US" altLang="zh-CN" sz="2400" b="1">
                <a:solidFill>
                  <a:srgbClr val="000000"/>
                </a:solidFill>
                <a:latin typeface="宋体" pitchFamily="2" charset="-122"/>
              </a:rPr>
              <a:t>:</a:t>
            </a:r>
            <a:endParaRPr lang="zh-CN" altLang="en-US" sz="2400" b="1"/>
          </a:p>
        </p:txBody>
      </p:sp>
      <p:sp>
        <p:nvSpPr>
          <p:cNvPr id="56333" name="文本框 8"/>
          <p:cNvSpPr/>
          <p:nvPr/>
        </p:nvSpPr>
        <p:spPr>
          <a:xfrm>
            <a:off x="373063" y="4603750"/>
            <a:ext cx="5386387"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宋体" pitchFamily="2" charset="-122"/>
              </a:rPr>
              <a:t>①</a:t>
            </a:r>
            <a:r>
              <a:rPr lang="zh-CN" altLang="en-US" sz="2400" b="1">
                <a:solidFill>
                  <a:srgbClr val="000000"/>
                </a:solidFill>
                <a:latin typeface="宋体" pitchFamily="2" charset="-122"/>
              </a:rPr>
              <a:t>状态</a:t>
            </a:r>
            <a:r>
              <a:rPr lang="en-US" altLang="zh-CN" sz="2400" b="1">
                <a:solidFill>
                  <a:srgbClr val="000000"/>
                </a:solidFill>
                <a:latin typeface="宋体" pitchFamily="2" charset="-122"/>
              </a:rPr>
              <a:t>:</a:t>
            </a:r>
            <a:r>
              <a:rPr lang="zh-CN" altLang="en-US" sz="2400" b="1">
                <a:solidFill>
                  <a:srgbClr val="000000"/>
                </a:solidFill>
                <a:latin typeface="宋体" pitchFamily="2" charset="-122"/>
              </a:rPr>
              <a:t>水和冰的状态不同</a:t>
            </a:r>
            <a:r>
              <a:rPr lang="en-US" altLang="zh-CN" sz="2400" b="1">
                <a:solidFill>
                  <a:srgbClr val="000000"/>
                </a:solidFill>
                <a:latin typeface="宋体" pitchFamily="2" charset="-122"/>
              </a:rPr>
              <a:t>,</a:t>
            </a:r>
            <a:r>
              <a:rPr lang="zh-CN" altLang="en-US" sz="2400" b="1">
                <a:solidFill>
                  <a:srgbClr val="000000"/>
                </a:solidFill>
                <a:latin typeface="宋体" pitchFamily="2" charset="-122"/>
              </a:rPr>
              <a:t>密度不同。</a:t>
            </a:r>
            <a:endParaRPr lang="zh-CN" altLang="en-US" sz="2400" b="1"/>
          </a:p>
        </p:txBody>
      </p:sp>
      <p:sp>
        <p:nvSpPr>
          <p:cNvPr id="56334" name="文本框 9"/>
          <p:cNvSpPr/>
          <p:nvPr/>
        </p:nvSpPr>
        <p:spPr>
          <a:xfrm>
            <a:off x="374650" y="5064125"/>
            <a:ext cx="8059738" cy="8286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宋体" pitchFamily="2" charset="-122"/>
              </a:rPr>
              <a:t>②</a:t>
            </a:r>
            <a:r>
              <a:rPr lang="zh-CN" altLang="en-US" sz="2400" b="1">
                <a:solidFill>
                  <a:srgbClr val="000000"/>
                </a:solidFill>
                <a:latin typeface="宋体" pitchFamily="2" charset="-122"/>
              </a:rPr>
              <a:t>温度</a:t>
            </a:r>
            <a:r>
              <a:rPr lang="en-US" altLang="zh-CN" sz="2400" b="1">
                <a:solidFill>
                  <a:srgbClr val="000000"/>
                </a:solidFill>
                <a:latin typeface="宋体" pitchFamily="2" charset="-122"/>
              </a:rPr>
              <a:t>:</a:t>
            </a:r>
            <a:r>
              <a:rPr lang="zh-CN" altLang="en-US" sz="2400" b="1">
                <a:solidFill>
                  <a:srgbClr val="000000"/>
                </a:solidFill>
                <a:latin typeface="宋体" pitchFamily="2" charset="-122"/>
              </a:rPr>
              <a:t>因为</a:t>
            </a:r>
            <a:r>
              <a:rPr lang="zh-CN" altLang="en-US" sz="2400" b="1">
                <a:solidFill>
                  <a:srgbClr val="000000"/>
                </a:solidFill>
                <a:latin typeface="宋体" pitchFamily="2" charset="-122"/>
              </a:rPr>
              <a:t>“</a:t>
            </a:r>
            <a:r>
              <a:rPr lang="zh-CN" altLang="en-US" sz="2400" b="1">
                <a:solidFill>
                  <a:srgbClr val="000000"/>
                </a:solidFill>
                <a:latin typeface="宋体" pitchFamily="2" charset="-122"/>
              </a:rPr>
              <a:t>热胀冷缩</a:t>
            </a:r>
            <a:r>
              <a:rPr lang="zh-CN" altLang="en-US" sz="2400" b="1">
                <a:solidFill>
                  <a:srgbClr val="000000"/>
                </a:solidFill>
                <a:latin typeface="宋体" pitchFamily="2" charset="-122"/>
              </a:rPr>
              <a:t>”</a:t>
            </a:r>
            <a:r>
              <a:rPr lang="en-US" altLang="zh-CN" sz="2400" b="1">
                <a:solidFill>
                  <a:srgbClr val="000000"/>
                </a:solidFill>
                <a:latin typeface="宋体" pitchFamily="2" charset="-122"/>
              </a:rPr>
              <a:t>,</a:t>
            </a:r>
            <a:r>
              <a:rPr lang="zh-CN" altLang="en-US" sz="2400" b="1">
                <a:solidFill>
                  <a:srgbClr val="000000"/>
                </a:solidFill>
                <a:latin typeface="宋体" pitchFamily="2" charset="-122"/>
              </a:rPr>
              <a:t>所以大多数物质的密度随温度的升高而减小。</a:t>
            </a:r>
            <a:endParaRPr lang="zh-CN" altLang="en-US" sz="2400" b="1"/>
          </a:p>
        </p:txBody>
      </p:sp>
      <p:sp>
        <p:nvSpPr>
          <p:cNvPr id="56335" name="文本框 10"/>
          <p:cNvSpPr/>
          <p:nvPr/>
        </p:nvSpPr>
        <p:spPr>
          <a:xfrm>
            <a:off x="374650" y="5818188"/>
            <a:ext cx="8140700" cy="8302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宋体" pitchFamily="2" charset="-122"/>
              </a:rPr>
              <a:t>③</a:t>
            </a:r>
            <a:r>
              <a:rPr lang="zh-CN" altLang="en-US" sz="2400" b="1">
                <a:solidFill>
                  <a:srgbClr val="000000"/>
                </a:solidFill>
                <a:latin typeface="宋体" pitchFamily="2" charset="-122"/>
              </a:rPr>
              <a:t>气体</a:t>
            </a:r>
            <a:r>
              <a:rPr lang="en-US" altLang="zh-CN" sz="2400" b="1">
                <a:solidFill>
                  <a:srgbClr val="000000"/>
                </a:solidFill>
                <a:latin typeface="宋体" pitchFamily="2" charset="-122"/>
              </a:rPr>
              <a:t>:</a:t>
            </a:r>
            <a:r>
              <a:rPr lang="zh-CN" altLang="en-US" sz="2400" b="1">
                <a:solidFill>
                  <a:srgbClr val="000000"/>
                </a:solidFill>
                <a:latin typeface="宋体" pitchFamily="2" charset="-122"/>
              </a:rPr>
              <a:t>因为容器中的气体的体积</a:t>
            </a:r>
            <a:r>
              <a:rPr lang="zh-CN" altLang="en-US" sz="2400" b="1">
                <a:solidFill>
                  <a:srgbClr val="000000"/>
                </a:solidFill>
                <a:latin typeface="宋体" pitchFamily="2" charset="-122"/>
              </a:rPr>
              <a:t>“</a:t>
            </a:r>
            <a:r>
              <a:rPr lang="zh-CN" altLang="en-US" sz="2400" b="1">
                <a:solidFill>
                  <a:srgbClr val="000000"/>
                </a:solidFill>
                <a:latin typeface="宋体" pitchFamily="2" charset="-122"/>
              </a:rPr>
              <a:t>不变</a:t>
            </a:r>
            <a:r>
              <a:rPr lang="zh-CN" altLang="en-US" sz="2400" b="1">
                <a:solidFill>
                  <a:srgbClr val="000000"/>
                </a:solidFill>
                <a:latin typeface="宋体" pitchFamily="2" charset="-122"/>
              </a:rPr>
              <a:t>”</a:t>
            </a:r>
            <a:r>
              <a:rPr lang="en-US" altLang="zh-CN" sz="2400" b="1">
                <a:solidFill>
                  <a:srgbClr val="000000"/>
                </a:solidFill>
                <a:latin typeface="宋体" pitchFamily="2" charset="-122"/>
              </a:rPr>
              <a:t>,</a:t>
            </a:r>
            <a:r>
              <a:rPr lang="zh-CN" altLang="en-US" sz="2400" b="1">
                <a:solidFill>
                  <a:srgbClr val="000000"/>
                </a:solidFill>
                <a:latin typeface="宋体" pitchFamily="2" charset="-122"/>
              </a:rPr>
              <a:t>所以密度随质量</a:t>
            </a:r>
            <a:endParaRPr lang="zh-CN" altLang="en-US" sz="2400" b="1">
              <a:solidFill>
                <a:srgbClr val="000000"/>
              </a:solidFill>
              <a:latin typeface="宋体" pitchFamily="2" charset="-122"/>
            </a:endParaRPr>
          </a:p>
          <a:p>
            <a:pPr lvl="0"/>
            <a:r>
              <a:rPr lang="zh-CN" altLang="en-US" sz="2400" b="1">
                <a:solidFill>
                  <a:srgbClr val="000000"/>
                </a:solidFill>
                <a:latin typeface="宋体" pitchFamily="2" charset="-122"/>
              </a:rPr>
              <a:t>的改变而改变。</a:t>
            </a:r>
            <a:endParaRPr lang="zh-CN" altLang="en-US" sz="2400" b="1"/>
          </a:p>
        </p:txBody>
      </p:sp>
      <p:sp>
        <p:nvSpPr>
          <p:cNvPr id="56336" name="文本框 11"/>
          <p:cNvSpPr/>
          <p:nvPr/>
        </p:nvSpPr>
        <p:spPr>
          <a:xfrm>
            <a:off x="8153400" y="715963"/>
            <a:ext cx="376238" cy="436562"/>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sym typeface="宋体" pitchFamily="2" charset="-122"/>
              </a:rPr>
              <a:t>B</a:t>
            </a:r>
            <a:endParaRPr lang="en-US" altLang="zh-CN" sz="2400" b="1">
              <a:solidFill>
                <a:srgbClr val="FF0000"/>
              </a:solidFill>
              <a:latin typeface="Times New Roman" panose="02020603050405020304" pitchFamily="18" charset="0"/>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6330"/>
                                        </p:tgtEl>
                                        <p:attrNameLst>
                                          <p:attrName>style.visibility</p:attrName>
                                        </p:attrNameLst>
                                      </p:cBhvr>
                                      <p:to>
                                        <p:strVal val="visible"/>
                                      </p:to>
                                    </p:set>
                                    <p:animEffect transition="in" filter="strips(downLeft)">
                                      <p:cBhvr>
                                        <p:cTn id="7" dur="500" fill="hold"/>
                                        <p:tgtEl>
                                          <p:spTgt spid="5633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6331"/>
                                        </p:tgtEl>
                                        <p:attrNameLst>
                                          <p:attrName>style.visibility</p:attrName>
                                        </p:attrNameLst>
                                      </p:cBhvr>
                                      <p:to>
                                        <p:strVal val="visible"/>
                                      </p:to>
                                    </p:set>
                                    <p:anim calcmode="lin" valueType="num">
                                      <p:cBhvr>
                                        <p:cTn id="12" dur="500" fill="hold"/>
                                        <p:tgtEl>
                                          <p:spTgt spid="56331"/>
                                        </p:tgtEl>
                                        <p:attrNameLst>
                                          <p:attrName>ppt_x</p:attrName>
                                        </p:attrNameLst>
                                      </p:cBhvr>
                                      <p:tavLst>
                                        <p:tav tm="0">
                                          <p:val>
                                            <p:strVal val="#ppt_x"/>
                                          </p:val>
                                        </p:tav>
                                        <p:tav tm="100000">
                                          <p:val>
                                            <p:strVal val="#ppt_x"/>
                                          </p:val>
                                        </p:tav>
                                      </p:tavLst>
                                    </p:anim>
                                    <p:anim calcmode="lin" valueType="num">
                                      <p:cBhvr>
                                        <p:cTn id="13" dur="500" fill="hold"/>
                                        <p:tgtEl>
                                          <p:spTgt spid="5633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6332"/>
                                        </p:tgtEl>
                                        <p:attrNameLst>
                                          <p:attrName>style.visibility</p:attrName>
                                        </p:attrNameLst>
                                      </p:cBhvr>
                                      <p:to>
                                        <p:strVal val="visible"/>
                                      </p:to>
                                    </p:set>
                                    <p:animEffect transition="in" filter="blinds(horizontal)">
                                      <p:cBhvr>
                                        <p:cTn id="18" dur="500" fill="hold"/>
                                        <p:tgtEl>
                                          <p:spTgt spid="56332"/>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6333"/>
                                        </p:tgtEl>
                                        <p:attrNameLst>
                                          <p:attrName>style.visibility</p:attrName>
                                        </p:attrNameLst>
                                      </p:cBhvr>
                                      <p:to>
                                        <p:strVal val="visible"/>
                                      </p:to>
                                    </p:set>
                                    <p:anim calcmode="lin" valueType="num">
                                      <p:cBhvr>
                                        <p:cTn id="23" dur="500" fill="hold"/>
                                        <p:tgtEl>
                                          <p:spTgt spid="56333"/>
                                        </p:tgtEl>
                                        <p:attrNameLst>
                                          <p:attrName>ppt_x</p:attrName>
                                        </p:attrNameLst>
                                      </p:cBhvr>
                                      <p:tavLst>
                                        <p:tav tm="0">
                                          <p:val>
                                            <p:strVal val="#ppt_x"/>
                                          </p:val>
                                        </p:tav>
                                        <p:tav tm="100000">
                                          <p:val>
                                            <p:strVal val="#ppt_x"/>
                                          </p:val>
                                        </p:tav>
                                      </p:tavLst>
                                    </p:anim>
                                    <p:anim calcmode="lin" valueType="num">
                                      <p:cBhvr>
                                        <p:cTn id="24" dur="500" fill="hold"/>
                                        <p:tgtEl>
                                          <p:spTgt spid="56333"/>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6334"/>
                                        </p:tgtEl>
                                        <p:attrNameLst>
                                          <p:attrName>style.visibility</p:attrName>
                                        </p:attrNameLst>
                                      </p:cBhvr>
                                      <p:to>
                                        <p:strVal val="visible"/>
                                      </p:to>
                                    </p:set>
                                    <p:anim calcmode="lin" valueType="num">
                                      <p:cBhvr>
                                        <p:cTn id="29" dur="500" fill="hold"/>
                                        <p:tgtEl>
                                          <p:spTgt spid="56334"/>
                                        </p:tgtEl>
                                        <p:attrNameLst>
                                          <p:attrName>ppt_x</p:attrName>
                                        </p:attrNameLst>
                                      </p:cBhvr>
                                      <p:tavLst>
                                        <p:tav tm="0">
                                          <p:val>
                                            <p:strVal val="#ppt_x"/>
                                          </p:val>
                                        </p:tav>
                                        <p:tav tm="100000">
                                          <p:val>
                                            <p:strVal val="#ppt_x"/>
                                          </p:val>
                                        </p:tav>
                                      </p:tavLst>
                                    </p:anim>
                                    <p:anim calcmode="lin" valueType="num">
                                      <p:cBhvr>
                                        <p:cTn id="30" dur="500" fill="hold"/>
                                        <p:tgtEl>
                                          <p:spTgt spid="56334"/>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56335"/>
                                        </p:tgtEl>
                                        <p:attrNameLst>
                                          <p:attrName>style.visibility</p:attrName>
                                        </p:attrNameLst>
                                      </p:cBhvr>
                                      <p:to>
                                        <p:strVal val="visible"/>
                                      </p:to>
                                    </p:set>
                                    <p:anim calcmode="lin" valueType="num">
                                      <p:cBhvr>
                                        <p:cTn id="35" dur="500" fill="hold"/>
                                        <p:tgtEl>
                                          <p:spTgt spid="56335"/>
                                        </p:tgtEl>
                                        <p:attrNameLst>
                                          <p:attrName>ppt_x</p:attrName>
                                        </p:attrNameLst>
                                      </p:cBhvr>
                                      <p:tavLst>
                                        <p:tav tm="0">
                                          <p:val>
                                            <p:strVal val="#ppt_x"/>
                                          </p:val>
                                        </p:tav>
                                        <p:tav tm="100000">
                                          <p:val>
                                            <p:strVal val="#ppt_x"/>
                                          </p:val>
                                        </p:tav>
                                      </p:tavLst>
                                    </p:anim>
                                    <p:anim calcmode="lin" valueType="num">
                                      <p:cBhvr>
                                        <p:cTn id="36" dur="500" fill="hold"/>
                                        <p:tgtEl>
                                          <p:spTgt spid="56335"/>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56336"/>
                                        </p:tgtEl>
                                        <p:attrNameLst>
                                          <p:attrName>style.visibility</p:attrName>
                                        </p:attrNameLst>
                                      </p:cBhvr>
                                      <p:to>
                                        <p:strVal val="visible"/>
                                      </p:to>
                                    </p:set>
                                    <p:anim calcmode="lin" valueType="num">
                                      <p:cBhvr>
                                        <p:cTn id="41" dur="500" fill="hold"/>
                                        <p:tgtEl>
                                          <p:spTgt spid="56336"/>
                                        </p:tgtEl>
                                        <p:attrNameLst>
                                          <p:attrName>ppt_y</p:attrName>
                                        </p:attrNameLst>
                                      </p:cBhvr>
                                      <p:tavLst>
                                        <p:tav tm="0">
                                          <p:val>
                                            <p:strVal val="#ppt_y+#ppt_h*1.125000"/>
                                          </p:val>
                                        </p:tav>
                                        <p:tav tm="100000">
                                          <p:val>
                                            <p:strVal val="#ppt_y"/>
                                          </p:val>
                                        </p:tav>
                                      </p:tavLst>
                                    </p:anim>
                                    <p:animEffect transition="in" filter="wipe(up)">
                                      <p:cBhvr>
                                        <p:cTn id="42" dur="500" fill="hold"/>
                                        <p:tgtEl>
                                          <p:spTgt spid="563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30" grpId="0"/>
      <p:bldP spid="56331" grpId="0"/>
      <p:bldP spid="56332" grpId="0"/>
      <p:bldP spid="56333" grpId="0"/>
      <p:bldP spid="56334" grpId="0"/>
      <p:bldP spid="56335" grpId="0"/>
      <p:bldP spid="56336"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57345" name="组合 3"/>
          <p:cNvGrpSpPr/>
          <p:nvPr/>
        </p:nvGrpSpPr>
        <p:grpSpPr>
          <a:xfrm>
            <a:off x="3632200" y="93663"/>
            <a:ext cx="1879600" cy="476250"/>
            <a:chOff x="497257" y="753279"/>
            <a:chExt cx="1881032" cy="477860"/>
          </a:xfrm>
        </p:grpSpPr>
        <p:grpSp>
          <p:nvGrpSpPr>
            <p:cNvPr id="57346" name="组合 2"/>
            <p:cNvGrpSpPr/>
            <p:nvPr/>
          </p:nvGrpSpPr>
          <p:grpSpPr>
            <a:xfrm>
              <a:off x="552450" y="789083"/>
              <a:ext cx="1787356" cy="419195"/>
              <a:chOff x="3014293" y="-540899"/>
              <a:chExt cx="1787356" cy="419195"/>
            </a:xfrm>
          </p:grpSpPr>
          <p:sp>
            <p:nvSpPr>
              <p:cNvPr id="57347" name="缺角矩形 27"/>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57348" name="缺角矩形 28"/>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57349" name="缺角矩形 29"/>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57350" name="缺角矩形 30"/>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57351"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57352" name="文本框 3"/>
          <p:cNvSpPr/>
          <p:nvPr/>
        </p:nvSpPr>
        <p:spPr>
          <a:xfrm>
            <a:off x="242888" y="546100"/>
            <a:ext cx="8526462" cy="3392488"/>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solidFill>
                  <a:srgbClr val="0000FF"/>
                </a:solidFill>
                <a:latin typeface="Times New Roman" pitchFamily="18" charset="0"/>
                <a:ea typeface="黑体" pitchFamily="2" charset="-122"/>
              </a:rPr>
              <a:t>例</a:t>
            </a:r>
            <a:r>
              <a:rPr lang="en-US" altLang="zh-CN" sz="2400" b="1">
                <a:solidFill>
                  <a:srgbClr val="0000FF"/>
                </a:solidFill>
                <a:latin typeface="Times New Roman" pitchFamily="18" charset="0"/>
                <a:ea typeface="黑体" pitchFamily="2" charset="-122"/>
              </a:rPr>
              <a:t> </a:t>
            </a:r>
            <a:r>
              <a:rPr lang="zh-CN" altLang="en-US" sz="2400" b="1">
                <a:solidFill>
                  <a:srgbClr val="000000"/>
                </a:solidFill>
                <a:latin typeface="Times New Roman" pitchFamily="18" charset="0"/>
                <a:ea typeface="楷体" pitchFamily="49" charset="-122"/>
              </a:rPr>
              <a:t>如图所示是甲和乙两种物质的质量与体积关系图象，分析图象可知 （　　）</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A．若甲、乙的质量相等，则甲的体积较大</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B．若甲、乙的体积相等，则甲的质量较小</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C．乙物质的密度为0.5kg/m</a:t>
            </a:r>
            <a:r>
              <a:rPr lang="zh-CN" altLang="en-US" sz="2400" b="1" baseline="30000">
                <a:solidFill>
                  <a:srgbClr val="000000"/>
                </a:solidFill>
                <a:latin typeface="Times New Roman" pitchFamily="18" charset="0"/>
                <a:ea typeface="楷体" pitchFamily="49" charset="-122"/>
              </a:rPr>
              <a:t>3</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D．甲、乙两种物质的密度之比为4：1</a:t>
            </a:r>
            <a:endParaRPr lang="zh-CN" altLang="en-US" sz="2400" b="1">
              <a:solidFill>
                <a:srgbClr val="000000"/>
              </a:solidFill>
              <a:latin typeface="Times New Roman" panose="02020603050405020304" pitchFamily="18" charset="0"/>
              <a:ea typeface="楷体" pitchFamily="49" charset="-122"/>
            </a:endParaRPr>
          </a:p>
        </p:txBody>
      </p:sp>
      <p:pic>
        <p:nvPicPr>
          <p:cNvPr id="57353" name="图片 4"/>
          <p:cNvPicPr>
            <a:picLocks noChangeAspect="1"/>
          </p:cNvPicPr>
          <p:nvPr/>
        </p:nvPicPr>
        <p:blipFill>
          <a:blip r:embed="rId2"/>
          <a:stretch>
            <a:fillRect/>
          </a:stretch>
        </p:blipFill>
        <p:spPr>
          <a:xfrm>
            <a:off x="6434138" y="1574800"/>
            <a:ext cx="1884362" cy="1558925"/>
          </a:xfrm>
          <a:prstGeom prst="rect">
            <a:avLst/>
          </a:prstGeom>
          <a:noFill/>
          <a:ln>
            <a:noFill/>
            <a:miter lim="800000"/>
          </a:ln>
        </p:spPr>
      </p:pic>
      <p:sp>
        <p:nvSpPr>
          <p:cNvPr id="57354" name="文本框 5"/>
          <p:cNvSpPr/>
          <p:nvPr/>
        </p:nvSpPr>
        <p:spPr>
          <a:xfrm>
            <a:off x="242888" y="3938588"/>
            <a:ext cx="4160837"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宋体" pitchFamily="2" charset="-122"/>
              </a:rPr>
              <a:t>【明</a:t>
            </a:r>
            <a:r>
              <a:rPr lang="en-US" altLang="zh-CN" sz="2400" b="1">
                <a:solidFill>
                  <a:srgbClr val="FF0000"/>
                </a:solidFill>
                <a:latin typeface="宋体" pitchFamily="2" charset="-122"/>
                <a:ea typeface="Times New Roman" pitchFamily="18" charset="0"/>
              </a:rPr>
              <a:t>·</a:t>
            </a:r>
            <a:r>
              <a:rPr lang="zh-CN" altLang="en-US" sz="2400" b="1">
                <a:solidFill>
                  <a:srgbClr val="FF0000"/>
                </a:solidFill>
                <a:latin typeface="宋体" pitchFamily="2" charset="-122"/>
              </a:rPr>
              <a:t>技法</a:t>
            </a:r>
            <a:r>
              <a:rPr lang="zh-CN" altLang="en-US" sz="2400" b="1">
                <a:solidFill>
                  <a:srgbClr val="FF0000"/>
                </a:solidFill>
                <a:latin typeface="宋体" pitchFamily="2" charset="-122"/>
              </a:rPr>
              <a:t>】</a:t>
            </a:r>
            <a:r>
              <a:rPr lang="zh-CN" altLang="en-US" sz="2400" b="1">
                <a:solidFill>
                  <a:srgbClr val="000000"/>
                </a:solidFill>
                <a:latin typeface="宋体" pitchFamily="2" charset="-122"/>
              </a:rPr>
              <a:t>图像题解题技巧</a:t>
            </a:r>
            <a:endParaRPr lang="zh-CN" altLang="en-US" sz="2400" b="1"/>
          </a:p>
        </p:txBody>
      </p:sp>
      <p:sp>
        <p:nvSpPr>
          <p:cNvPr id="57355" name="文本框 6"/>
          <p:cNvSpPr/>
          <p:nvPr/>
        </p:nvSpPr>
        <p:spPr>
          <a:xfrm>
            <a:off x="392113" y="4398963"/>
            <a:ext cx="7332662" cy="3984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b="1">
                <a:solidFill>
                  <a:srgbClr val="000000"/>
                </a:solidFill>
                <a:latin typeface="宋体" pitchFamily="2" charset="-122"/>
              </a:rPr>
              <a:t>(1)</a:t>
            </a:r>
            <a:r>
              <a:rPr lang="zh-CN" altLang="en-US" sz="2000" b="1">
                <a:solidFill>
                  <a:srgbClr val="000000"/>
                </a:solidFill>
                <a:latin typeface="宋体" pitchFamily="2" charset="-122"/>
              </a:rPr>
              <a:t>同种物质</a:t>
            </a:r>
            <a:r>
              <a:rPr lang="en-US" altLang="zh-CN" sz="2000" b="1">
                <a:solidFill>
                  <a:srgbClr val="000000"/>
                </a:solidFill>
                <a:latin typeface="宋体" pitchFamily="2" charset="-122"/>
              </a:rPr>
              <a:t>:</a:t>
            </a:r>
            <a:r>
              <a:rPr lang="zh-CN" altLang="en-US" sz="2000" b="1">
                <a:solidFill>
                  <a:srgbClr val="000000"/>
                </a:solidFill>
                <a:latin typeface="宋体" pitchFamily="2" charset="-122"/>
              </a:rPr>
              <a:t>质量与体积的关系图像是一条过原点的倾斜直线。</a:t>
            </a:r>
            <a:endParaRPr lang="zh-CN" altLang="en-US" sz="2000" b="1"/>
          </a:p>
        </p:txBody>
      </p:sp>
      <p:sp>
        <p:nvSpPr>
          <p:cNvPr id="57356" name="文本框 7"/>
          <p:cNvSpPr/>
          <p:nvPr/>
        </p:nvSpPr>
        <p:spPr>
          <a:xfrm>
            <a:off x="392113" y="4797425"/>
            <a:ext cx="3375025" cy="3984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b="1">
                <a:solidFill>
                  <a:srgbClr val="000000"/>
                </a:solidFill>
                <a:latin typeface="宋体" pitchFamily="2" charset="-122"/>
              </a:rPr>
              <a:t>(2)</a:t>
            </a:r>
            <a:r>
              <a:rPr lang="zh-CN" altLang="en-US" sz="2000" b="1">
                <a:solidFill>
                  <a:srgbClr val="000000"/>
                </a:solidFill>
                <a:latin typeface="宋体" pitchFamily="2" charset="-122"/>
              </a:rPr>
              <a:t>利用图像比较密度大小。</a:t>
            </a:r>
            <a:endParaRPr lang="zh-CN" altLang="en-US" sz="2000" b="1"/>
          </a:p>
        </p:txBody>
      </p:sp>
      <p:pic>
        <p:nvPicPr>
          <p:cNvPr id="57357" name="20fwlh273.jpg" descr="说明: id:2147513858;FounderCES"/>
          <p:cNvPicPr>
            <a:picLocks noChangeAspect="1"/>
          </p:cNvPicPr>
          <p:nvPr/>
        </p:nvPicPr>
        <p:blipFill>
          <a:blip r:embed="rId3"/>
          <a:stretch>
            <a:fillRect/>
          </a:stretch>
        </p:blipFill>
        <p:spPr>
          <a:xfrm>
            <a:off x="6324600" y="4797425"/>
            <a:ext cx="2257425" cy="1984375"/>
          </a:xfrm>
          <a:prstGeom prst="rect">
            <a:avLst/>
          </a:prstGeom>
          <a:noFill/>
          <a:ln>
            <a:noFill/>
            <a:miter lim="800000"/>
          </a:ln>
        </p:spPr>
      </p:pic>
      <p:sp>
        <p:nvSpPr>
          <p:cNvPr id="57358" name="文本框 8"/>
          <p:cNvSpPr/>
          <p:nvPr/>
        </p:nvSpPr>
        <p:spPr>
          <a:xfrm>
            <a:off x="242888" y="5305425"/>
            <a:ext cx="6199187" cy="3984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b="1">
                <a:solidFill>
                  <a:srgbClr val="C00000"/>
                </a:solidFill>
                <a:latin typeface="宋体" pitchFamily="2" charset="-122"/>
              </a:rPr>
              <a:t>①</a:t>
            </a:r>
            <a:r>
              <a:rPr lang="zh-CN" altLang="en-US" sz="2000" b="1">
                <a:solidFill>
                  <a:srgbClr val="C00000"/>
                </a:solidFill>
                <a:latin typeface="宋体" pitchFamily="2" charset="-122"/>
              </a:rPr>
              <a:t>比较密度大小</a:t>
            </a:r>
            <a:r>
              <a:rPr lang="en-US" altLang="zh-CN" sz="2000" b="1">
                <a:solidFill>
                  <a:srgbClr val="C00000"/>
                </a:solidFill>
                <a:latin typeface="宋体" pitchFamily="2" charset="-122"/>
              </a:rPr>
              <a:t>:</a:t>
            </a:r>
            <a:r>
              <a:rPr lang="zh-CN" altLang="en-US" sz="2000" b="1">
                <a:solidFill>
                  <a:srgbClr val="C00000"/>
                </a:solidFill>
                <a:latin typeface="宋体" pitchFamily="2" charset="-122"/>
              </a:rPr>
              <a:t>越靠近</a:t>
            </a:r>
            <a:r>
              <a:rPr lang="en-US" altLang="zh-CN" sz="2000" b="1">
                <a:solidFill>
                  <a:srgbClr val="C00000"/>
                </a:solidFill>
                <a:latin typeface="宋体" pitchFamily="2" charset="-122"/>
              </a:rPr>
              <a:t>m</a:t>
            </a:r>
            <a:r>
              <a:rPr lang="zh-CN" altLang="en-US" sz="2000" b="1">
                <a:solidFill>
                  <a:srgbClr val="C00000"/>
                </a:solidFill>
                <a:latin typeface="宋体" pitchFamily="2" charset="-122"/>
              </a:rPr>
              <a:t>轴</a:t>
            </a:r>
            <a:r>
              <a:rPr lang="en-US" altLang="zh-CN" sz="2000" b="1">
                <a:solidFill>
                  <a:srgbClr val="C00000"/>
                </a:solidFill>
                <a:latin typeface="宋体" pitchFamily="2" charset="-122"/>
              </a:rPr>
              <a:t>,</a:t>
            </a:r>
            <a:r>
              <a:rPr lang="zh-CN" altLang="en-US" sz="2000" b="1">
                <a:solidFill>
                  <a:srgbClr val="C00000"/>
                </a:solidFill>
                <a:latin typeface="宋体" pitchFamily="2" charset="-122"/>
              </a:rPr>
              <a:t>密度越大</a:t>
            </a:r>
            <a:r>
              <a:rPr lang="en-US" altLang="zh-CN" sz="2000" b="1">
                <a:solidFill>
                  <a:srgbClr val="C00000"/>
                </a:solidFill>
                <a:latin typeface="宋体" pitchFamily="2" charset="-122"/>
              </a:rPr>
              <a:t>,</a:t>
            </a:r>
            <a:r>
              <a:rPr lang="zh-CN" altLang="en-US" sz="2000" b="1">
                <a:solidFill>
                  <a:srgbClr val="C00000"/>
                </a:solidFill>
                <a:latin typeface="宋体" pitchFamily="2" charset="-122"/>
              </a:rPr>
              <a:t>即</a:t>
            </a:r>
            <a:r>
              <a:rPr lang="en-US" altLang="zh-CN" sz="2000" b="1">
                <a:solidFill>
                  <a:srgbClr val="C00000"/>
                </a:solidFill>
                <a:latin typeface="宋体" pitchFamily="2" charset="-122"/>
              </a:rPr>
              <a:t>ρ</a:t>
            </a:r>
            <a:r>
              <a:rPr lang="en-US" altLang="zh-CN" sz="2000" b="1" baseline="-30000">
                <a:solidFill>
                  <a:srgbClr val="C00000"/>
                </a:solidFill>
                <a:latin typeface="宋体" pitchFamily="2" charset="-122"/>
              </a:rPr>
              <a:t>a</a:t>
            </a:r>
            <a:r>
              <a:rPr lang="en-US" altLang="zh-CN" sz="2000" b="1">
                <a:solidFill>
                  <a:srgbClr val="C00000"/>
                </a:solidFill>
                <a:latin typeface="宋体" pitchFamily="2" charset="-122"/>
              </a:rPr>
              <a:t>&gt;ρ</a:t>
            </a:r>
            <a:r>
              <a:rPr lang="en-US" altLang="zh-CN" sz="2000" b="1" baseline="-30000">
                <a:solidFill>
                  <a:srgbClr val="C00000"/>
                </a:solidFill>
                <a:latin typeface="宋体" pitchFamily="2" charset="-122"/>
              </a:rPr>
              <a:t>b</a:t>
            </a:r>
            <a:r>
              <a:rPr lang="zh-CN" altLang="en-US" sz="2000" b="1">
                <a:solidFill>
                  <a:srgbClr val="C00000"/>
                </a:solidFill>
                <a:latin typeface="宋体" pitchFamily="2" charset="-122"/>
              </a:rPr>
              <a:t>。</a:t>
            </a:r>
            <a:endParaRPr lang="zh-CN" altLang="en-US" sz="2000" b="1">
              <a:solidFill>
                <a:srgbClr val="C00000"/>
              </a:solidFill>
              <a:latin typeface="宋体" pitchFamily="2" charset="-122"/>
            </a:endParaRPr>
          </a:p>
        </p:txBody>
      </p:sp>
      <p:sp>
        <p:nvSpPr>
          <p:cNvPr id="57359" name="文本框 9"/>
          <p:cNvSpPr/>
          <p:nvPr/>
        </p:nvSpPr>
        <p:spPr>
          <a:xfrm>
            <a:off x="242888" y="5819775"/>
            <a:ext cx="5480050" cy="70643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b="1">
                <a:solidFill>
                  <a:srgbClr val="C00000"/>
                </a:solidFill>
                <a:latin typeface="宋体" pitchFamily="2" charset="-122"/>
              </a:rPr>
              <a:t>②</a:t>
            </a:r>
            <a:r>
              <a:rPr lang="zh-CN" altLang="en-US" sz="2000" b="1">
                <a:solidFill>
                  <a:srgbClr val="C00000"/>
                </a:solidFill>
                <a:latin typeface="宋体" pitchFamily="2" charset="-122"/>
              </a:rPr>
              <a:t>求密度</a:t>
            </a:r>
            <a:r>
              <a:rPr lang="en-US" altLang="zh-CN" sz="2000" b="1">
                <a:solidFill>
                  <a:srgbClr val="C00000"/>
                </a:solidFill>
                <a:latin typeface="宋体" pitchFamily="2" charset="-122"/>
              </a:rPr>
              <a:t>:</a:t>
            </a:r>
            <a:r>
              <a:rPr lang="zh-CN" altLang="en-US" sz="2000" b="1">
                <a:solidFill>
                  <a:srgbClr val="C00000"/>
                </a:solidFill>
                <a:latin typeface="宋体" pitchFamily="2" charset="-122"/>
              </a:rPr>
              <a:t>直线上任取一点对应的质量和体积</a:t>
            </a:r>
            <a:r>
              <a:rPr lang="en-US" altLang="zh-CN" sz="2000" b="1">
                <a:solidFill>
                  <a:srgbClr val="C00000"/>
                </a:solidFill>
                <a:latin typeface="宋体" pitchFamily="2" charset="-122"/>
              </a:rPr>
              <a:t>,</a:t>
            </a:r>
            <a:r>
              <a:rPr lang="zh-CN" altLang="en-US" sz="2000" b="1">
                <a:solidFill>
                  <a:srgbClr val="C00000"/>
                </a:solidFill>
                <a:latin typeface="宋体" pitchFamily="2" charset="-122"/>
              </a:rPr>
              <a:t>根据公式</a:t>
            </a:r>
            <a:r>
              <a:rPr lang="en-US" altLang="zh-CN" sz="2000" b="1">
                <a:solidFill>
                  <a:srgbClr val="C00000"/>
                </a:solidFill>
                <a:latin typeface="宋体" pitchFamily="2" charset="-122"/>
              </a:rPr>
              <a:t>         </a:t>
            </a:r>
            <a:r>
              <a:rPr lang="zh-CN" altLang="en-US" sz="2000" b="1">
                <a:solidFill>
                  <a:srgbClr val="C00000"/>
                </a:solidFill>
                <a:latin typeface="宋体" pitchFamily="2" charset="-122"/>
              </a:rPr>
              <a:t>求密度。</a:t>
            </a:r>
            <a:endParaRPr lang="zh-CN" altLang="en-US" sz="2000" b="1">
              <a:solidFill>
                <a:srgbClr val="C00000"/>
              </a:solidFill>
              <a:latin typeface="宋体" pitchFamily="2" charset="-122"/>
            </a:endParaRPr>
          </a:p>
        </p:txBody>
      </p:sp>
      <p:graphicFrame>
        <p:nvGraphicFramePr>
          <p:cNvPr id="57360" name="对象 10"/>
          <p:cNvGraphicFramePr>
            <a:graphicFrameLocks noChangeAspect="1"/>
          </p:cNvGraphicFramePr>
          <p:nvPr/>
        </p:nvGraphicFramePr>
        <p:xfrm>
          <a:off x="1516063" y="6129338"/>
          <a:ext cx="735012" cy="652462"/>
        </p:xfrm>
        <a:graphic>
          <a:graphicData uri="http://schemas.openxmlformats.org/presentationml/2006/ole">
            <mc:AlternateContent>
              <mc:Choice xmlns:v="urn:schemas-microsoft-com:vml" Requires="v">
                <p:oleObj spid="_x0000_s1074" r:id="rId4" imgW="735012" imgH="652462" progId="Equation.KSEE3">
                  <p:embed/>
                </p:oleObj>
              </mc:Choice>
              <mc:Fallback>
                <p:oleObj r:id="rId4" imgW="735012" imgH="652462" progId="Equation.KSEE3">
                  <p:embed/>
                  <p:pic>
                    <p:nvPicPr>
                      <p:cNvPr id="0" name="OLE substitute image"/>
                      <p:cNvPicPr/>
                      <p:nvPr/>
                    </p:nvPicPr>
                    <p:blipFill>
                      <a:blip r:embed="rId5"/>
                      <a:stretch>
                        <a:fillRect/>
                      </a:stretch>
                    </p:blipFill>
                    <p:spPr>
                      <a:xfrm>
                        <a:off x="1516063" y="6129338"/>
                        <a:ext cx="735012" cy="652462"/>
                      </a:xfrm>
                      <a:prstGeom prst="rect">
                        <a:avLst/>
                      </a:prstGeom>
                      <a:noFill/>
                      <a:ln w="38100">
                        <a:noFill/>
                        <a:miter lim="800000"/>
                      </a:ln>
                    </p:spPr>
                  </p:pic>
                </p:oleObj>
              </mc:Fallback>
            </mc:AlternateContent>
          </a:graphicData>
        </a:graphic>
      </p:graphicFrame>
      <p:sp>
        <p:nvSpPr>
          <p:cNvPr id="57361" name="文本框 11"/>
          <p:cNvSpPr/>
          <p:nvPr/>
        </p:nvSpPr>
        <p:spPr>
          <a:xfrm>
            <a:off x="1820863" y="1271588"/>
            <a:ext cx="333375" cy="392112"/>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100" b="1">
                <a:solidFill>
                  <a:srgbClr val="FF0000"/>
                </a:solidFill>
                <a:latin typeface="Times New Roman" pitchFamily="18" charset="0"/>
                <a:sym typeface="宋体" pitchFamily="2" charset="-122"/>
              </a:rPr>
              <a:t>D</a:t>
            </a:r>
            <a:endParaRPr lang="en-US" altLang="zh-CN" sz="2100" b="1">
              <a:solidFill>
                <a:srgbClr val="FF0000"/>
              </a:solidFill>
              <a:latin typeface="Times New Roman" panose="02020603050405020304" pitchFamily="18" charset="0"/>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57354">
                                            <p:txEl>
                                              <p:pRg st="0" end="0"/>
                                            </p:txEl>
                                          </p:spTgt>
                                        </p:tgtEl>
                                        <p:attrNameLst>
                                          <p:attrName>style.visibility</p:attrName>
                                        </p:attrNameLst>
                                      </p:cBhvr>
                                      <p:to>
                                        <p:strVal val="visible"/>
                                      </p:to>
                                    </p:set>
                                    <p:animEffect transition="in" filter="strips(downLeft)">
                                      <p:cBhvr>
                                        <p:cTn id="7" dur="500" fill="hold"/>
                                        <p:tgtEl>
                                          <p:spTgt spid="5735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7355"/>
                                        </p:tgtEl>
                                        <p:attrNameLst>
                                          <p:attrName>style.visibility</p:attrName>
                                        </p:attrNameLst>
                                      </p:cBhvr>
                                      <p:to>
                                        <p:strVal val="visible"/>
                                      </p:to>
                                    </p:set>
                                    <p:anim calcmode="lin" valueType="num">
                                      <p:cBhvr>
                                        <p:cTn id="12" dur="500" fill="hold"/>
                                        <p:tgtEl>
                                          <p:spTgt spid="57355"/>
                                        </p:tgtEl>
                                        <p:attrNameLst>
                                          <p:attrName>ppt_x</p:attrName>
                                        </p:attrNameLst>
                                      </p:cBhvr>
                                      <p:tavLst>
                                        <p:tav tm="0">
                                          <p:val>
                                            <p:strVal val="#ppt_x"/>
                                          </p:val>
                                        </p:tav>
                                        <p:tav tm="100000">
                                          <p:val>
                                            <p:strVal val="#ppt_x"/>
                                          </p:val>
                                        </p:tav>
                                      </p:tavLst>
                                    </p:anim>
                                    <p:anim calcmode="lin" valueType="num">
                                      <p:cBhvr>
                                        <p:cTn id="13" dur="500" fill="hold"/>
                                        <p:tgtEl>
                                          <p:spTgt spid="5735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57356"/>
                                        </p:tgtEl>
                                        <p:attrNameLst>
                                          <p:attrName>style.visibility</p:attrName>
                                        </p:attrNameLst>
                                      </p:cBhvr>
                                      <p:to>
                                        <p:strVal val="visible"/>
                                      </p:to>
                                    </p:set>
                                    <p:animEffect transition="in" filter="wheel(1)">
                                      <p:cBhvr>
                                        <p:cTn id="18" dur="2000" fill="hold"/>
                                        <p:tgtEl>
                                          <p:spTgt spid="57356"/>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nodeType="clickEffect">
                                  <p:stCondLst>
                                    <p:cond delay="0"/>
                                  </p:stCondLst>
                                  <p:childTnLst>
                                    <p:set>
                                      <p:cBhvr>
                                        <p:cTn id="22" dur="1" fill="hold">
                                          <p:stCondLst>
                                            <p:cond delay="0"/>
                                          </p:stCondLst>
                                        </p:cTn>
                                        <p:tgtEl>
                                          <p:spTgt spid="57357"/>
                                        </p:tgtEl>
                                        <p:attrNameLst>
                                          <p:attrName>style.visibility</p:attrName>
                                        </p:attrNameLst>
                                      </p:cBhvr>
                                      <p:to>
                                        <p:strVal val="visible"/>
                                      </p:to>
                                    </p:set>
                                    <p:animEffect transition="in" filter="barn(inVertical)">
                                      <p:cBhvr>
                                        <p:cTn id="23" dur="500" fill="hold"/>
                                        <p:tgtEl>
                                          <p:spTgt spid="57357"/>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57358"/>
                                        </p:tgtEl>
                                        <p:attrNameLst>
                                          <p:attrName>style.visibility</p:attrName>
                                        </p:attrNameLst>
                                      </p:cBhvr>
                                      <p:to>
                                        <p:strVal val="visible"/>
                                      </p:to>
                                    </p:set>
                                    <p:anim calcmode="lin" valueType="num">
                                      <p:cBhvr>
                                        <p:cTn id="28" dur="500" fill="hold"/>
                                        <p:tgtEl>
                                          <p:spTgt spid="57358"/>
                                        </p:tgtEl>
                                        <p:attrNameLst>
                                          <p:attrName>ppt_x</p:attrName>
                                        </p:attrNameLst>
                                      </p:cBhvr>
                                      <p:tavLst>
                                        <p:tav tm="0">
                                          <p:val>
                                            <p:strVal val="#ppt_x"/>
                                          </p:val>
                                        </p:tav>
                                        <p:tav tm="100000">
                                          <p:val>
                                            <p:strVal val="#ppt_x"/>
                                          </p:val>
                                        </p:tav>
                                      </p:tavLst>
                                    </p:anim>
                                    <p:anim calcmode="lin" valueType="num">
                                      <p:cBhvr>
                                        <p:cTn id="29" dur="500" fill="hold"/>
                                        <p:tgtEl>
                                          <p:spTgt spid="57358"/>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7359"/>
                                        </p:tgtEl>
                                        <p:attrNameLst>
                                          <p:attrName>style.visibility</p:attrName>
                                        </p:attrNameLst>
                                      </p:cBhvr>
                                      <p:to>
                                        <p:strVal val="visible"/>
                                      </p:to>
                                    </p:set>
                                    <p:anim calcmode="lin" valueType="num">
                                      <p:cBhvr>
                                        <p:cTn id="34" dur="500" fill="hold"/>
                                        <p:tgtEl>
                                          <p:spTgt spid="57359"/>
                                        </p:tgtEl>
                                        <p:attrNameLst>
                                          <p:attrName>ppt_x</p:attrName>
                                        </p:attrNameLst>
                                      </p:cBhvr>
                                      <p:tavLst>
                                        <p:tav tm="0">
                                          <p:val>
                                            <p:strVal val="#ppt_x"/>
                                          </p:val>
                                        </p:tav>
                                        <p:tav tm="100000">
                                          <p:val>
                                            <p:strVal val="#ppt_x"/>
                                          </p:val>
                                        </p:tav>
                                      </p:tavLst>
                                    </p:anim>
                                    <p:anim calcmode="lin" valueType="num">
                                      <p:cBhvr>
                                        <p:cTn id="35" dur="500" fill="hold"/>
                                        <p:tgtEl>
                                          <p:spTgt spid="57359"/>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nodeType="clickEffect">
                                  <p:stCondLst>
                                    <p:cond delay="0"/>
                                  </p:stCondLst>
                                  <p:childTnLst>
                                    <p:set>
                                      <p:cBhvr>
                                        <p:cTn id="39" dur="1" fill="hold">
                                          <p:stCondLst>
                                            <p:cond delay="0"/>
                                          </p:stCondLst>
                                        </p:cTn>
                                        <p:tgtEl>
                                          <p:spTgt spid="57360"/>
                                        </p:tgtEl>
                                        <p:attrNameLst>
                                          <p:attrName>style.visibility</p:attrName>
                                        </p:attrNameLst>
                                      </p:cBhvr>
                                      <p:to>
                                        <p:strVal val="visible"/>
                                      </p:to>
                                    </p:set>
                                    <p:anim calcmode="lin" valueType="num">
                                      <p:cBhvr>
                                        <p:cTn id="40" dur="500" fill="hold"/>
                                        <p:tgtEl>
                                          <p:spTgt spid="57360"/>
                                        </p:tgtEl>
                                        <p:attrNameLst>
                                          <p:attrName>ppt_x</p:attrName>
                                        </p:attrNameLst>
                                      </p:cBhvr>
                                      <p:tavLst>
                                        <p:tav tm="0">
                                          <p:val>
                                            <p:strVal val="#ppt_x"/>
                                          </p:val>
                                        </p:tav>
                                        <p:tav tm="100000">
                                          <p:val>
                                            <p:strVal val="#ppt_x"/>
                                          </p:val>
                                        </p:tav>
                                      </p:tavLst>
                                    </p:anim>
                                    <p:anim calcmode="lin" valueType="num">
                                      <p:cBhvr>
                                        <p:cTn id="41" dur="500" fill="hold"/>
                                        <p:tgtEl>
                                          <p:spTgt spid="57360"/>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57361"/>
                                        </p:tgtEl>
                                        <p:attrNameLst>
                                          <p:attrName>style.visibility</p:attrName>
                                        </p:attrNameLst>
                                      </p:cBhvr>
                                      <p:to>
                                        <p:strVal val="visible"/>
                                      </p:to>
                                    </p:set>
                                    <p:anim calcmode="lin" valueType="num">
                                      <p:cBhvr>
                                        <p:cTn id="46" dur="500" fill="hold"/>
                                        <p:tgtEl>
                                          <p:spTgt spid="57361"/>
                                        </p:tgtEl>
                                        <p:attrNameLst>
                                          <p:attrName>ppt_y</p:attrName>
                                        </p:attrNameLst>
                                      </p:cBhvr>
                                      <p:tavLst>
                                        <p:tav tm="0">
                                          <p:val>
                                            <p:strVal val="#ppt_y+#ppt_h*1.125000"/>
                                          </p:val>
                                        </p:tav>
                                        <p:tav tm="100000">
                                          <p:val>
                                            <p:strVal val="#ppt_y"/>
                                          </p:val>
                                        </p:tav>
                                      </p:tavLst>
                                    </p:anim>
                                    <p:animEffect transition="in" filter="wipe(up)">
                                      <p:cBhvr>
                                        <p:cTn id="47" dur="500" fill="hold"/>
                                        <p:tgtEl>
                                          <p:spTgt spid="57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5" grpId="0"/>
      <p:bldP spid="57356" grpId="0"/>
      <p:bldP spid="57358" grpId="0"/>
      <p:bldP spid="57359" grpId="0"/>
      <p:bldP spid="57361"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8369" name="文本框 15"/>
          <p:cNvSpPr/>
          <p:nvPr/>
        </p:nvSpPr>
        <p:spPr>
          <a:xfrm>
            <a:off x="4060825" y="731838"/>
            <a:ext cx="3302000" cy="460375"/>
          </a:xfrm>
          <a:prstGeom prst="rect">
            <a:avLst/>
          </a:prstGeom>
          <a:solidFill>
            <a:schemeClr val="bg1"/>
          </a:solid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黑体" pitchFamily="2" charset="-122"/>
                <a:ea typeface="黑体" panose="02010609060101010101" pitchFamily="2" charset="-122"/>
              </a:rPr>
              <a:t>测量液体和固体的密度</a:t>
            </a:r>
            <a:endParaRPr lang="zh-CN" altLang="en-US" sz="2400" b="1">
              <a:solidFill>
                <a:srgbClr val="000000"/>
              </a:solidFill>
              <a:latin typeface="黑体" pitchFamily="2" charset="-122"/>
              <a:ea typeface="黑体" panose="02010609060101010101" pitchFamily="2" charset="-122"/>
            </a:endParaRPr>
          </a:p>
        </p:txBody>
      </p:sp>
      <p:pic>
        <p:nvPicPr>
          <p:cNvPr id="58370" name="Picture 10" descr="烧杯"/>
          <p:cNvPicPr>
            <a:picLocks noChangeAspect="1"/>
          </p:cNvPicPr>
          <p:nvPr/>
        </p:nvPicPr>
        <p:blipFill>
          <a:blip r:embed="rId2">
            <a:clrChange>
              <a:clrFrom>
                <a:srgbClr val="FFFFFF"/>
              </a:clrFrom>
              <a:clrTo>
                <a:srgbClr val="FFFFFF">
                  <a:alpha val="0"/>
                </a:srgbClr>
              </a:clrTo>
            </a:clrChange>
          </a:blip>
          <a:stretch>
            <a:fillRect/>
          </a:stretch>
        </p:blipFill>
        <p:spPr>
          <a:xfrm>
            <a:off x="7562850" y="4286250"/>
            <a:ext cx="733425" cy="1003300"/>
          </a:xfrm>
          <a:prstGeom prst="rect">
            <a:avLst/>
          </a:prstGeom>
          <a:noFill/>
          <a:ln>
            <a:noFill/>
            <a:miter lim="800000"/>
          </a:ln>
        </p:spPr>
      </p:pic>
      <p:pic>
        <p:nvPicPr>
          <p:cNvPr id="58371" name="Picture 12" descr="eae3cc0ba5979422b1351dab"/>
          <p:cNvPicPr>
            <a:picLocks noChangeAspect="1"/>
          </p:cNvPicPr>
          <p:nvPr/>
        </p:nvPicPr>
        <p:blipFill>
          <a:blip r:embed="rId3"/>
          <a:srcRect b="3334"/>
          <a:stretch>
            <a:fillRect/>
          </a:stretch>
        </p:blipFill>
        <p:spPr>
          <a:xfrm>
            <a:off x="6934200" y="4603750"/>
            <a:ext cx="628650" cy="620713"/>
          </a:xfrm>
          <a:prstGeom prst="rect">
            <a:avLst/>
          </a:prstGeom>
          <a:noFill/>
          <a:ln>
            <a:noFill/>
            <a:miter lim="800000"/>
          </a:ln>
        </p:spPr>
      </p:pic>
      <p:sp>
        <p:nvSpPr>
          <p:cNvPr id="58372" name="Rectangle 14"/>
          <p:cNvSpPr/>
          <p:nvPr/>
        </p:nvSpPr>
        <p:spPr>
          <a:xfrm>
            <a:off x="7219950" y="5432425"/>
            <a:ext cx="788988" cy="43656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66"/>
                </a:solidFill>
                <a:latin typeface="Times New Roman" pitchFamily="18" charset="0"/>
              </a:rPr>
              <a:t>盐水</a:t>
            </a:r>
            <a:endParaRPr lang="zh-CN" altLang="en-US" sz="2400" b="1">
              <a:solidFill>
                <a:srgbClr val="FF0066"/>
              </a:solidFill>
              <a:latin typeface="Times New Roman" panose="02020603050405020304" pitchFamily="18" charset="0"/>
            </a:endParaRPr>
          </a:p>
        </p:txBody>
      </p:sp>
      <p:pic>
        <p:nvPicPr>
          <p:cNvPr id="58373" name="Picture 15" descr="xtp"/>
          <p:cNvPicPr>
            <a:picLocks noChangeAspect="1"/>
          </p:cNvPicPr>
          <p:nvPr/>
        </p:nvPicPr>
        <p:blipFill>
          <a:blip r:embed="rId4">
            <a:clrChange>
              <a:clrFrom>
                <a:srgbClr val="D5F0C3"/>
              </a:clrFrom>
              <a:clrTo>
                <a:srgbClr val="D5F0C3">
                  <a:alpha val="0"/>
                </a:srgbClr>
              </a:clrTo>
            </a:clrChange>
          </a:blip>
          <a:stretch>
            <a:fillRect/>
          </a:stretch>
        </p:blipFill>
        <p:spPr>
          <a:xfrm>
            <a:off x="949325" y="4217988"/>
            <a:ext cx="1657350" cy="1243012"/>
          </a:xfrm>
          <a:prstGeom prst="rect">
            <a:avLst/>
          </a:prstGeom>
          <a:noFill/>
          <a:ln>
            <a:noFill/>
            <a:miter lim="800000"/>
          </a:ln>
        </p:spPr>
      </p:pic>
      <p:sp>
        <p:nvSpPr>
          <p:cNvPr id="58374" name="Text Box 16"/>
          <p:cNvSpPr/>
          <p:nvPr/>
        </p:nvSpPr>
        <p:spPr>
          <a:xfrm>
            <a:off x="1177925" y="5418138"/>
            <a:ext cx="1017588" cy="436562"/>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66"/>
                </a:solidFill>
                <a:latin typeface="Times New Roman" pitchFamily="18" charset="0"/>
              </a:rPr>
              <a:t>天平</a:t>
            </a:r>
            <a:endParaRPr lang="zh-CN" altLang="en-US" sz="2400" b="1">
              <a:solidFill>
                <a:srgbClr val="FF0066"/>
              </a:solidFill>
              <a:latin typeface="Times New Roman" panose="02020603050405020304" pitchFamily="18" charset="0"/>
            </a:endParaRPr>
          </a:p>
        </p:txBody>
      </p:sp>
      <p:pic>
        <p:nvPicPr>
          <p:cNvPr id="58375" name="Picture 19" descr="3"/>
          <p:cNvPicPr>
            <a:picLocks noChangeAspect="1"/>
          </p:cNvPicPr>
          <p:nvPr/>
        </p:nvPicPr>
        <p:blipFill>
          <a:blip r:embed="rId5">
            <a:clrChange>
              <a:clrFrom>
                <a:srgbClr val="FFFEFB"/>
              </a:clrFrom>
              <a:clrTo>
                <a:srgbClr val="FFFEFB">
                  <a:alpha val="0"/>
                </a:srgbClr>
              </a:clrTo>
            </a:clrChange>
          </a:blip>
          <a:stretch>
            <a:fillRect/>
          </a:stretch>
        </p:blipFill>
        <p:spPr>
          <a:xfrm>
            <a:off x="5397500" y="3937000"/>
            <a:ext cx="496888" cy="1593850"/>
          </a:xfrm>
          <a:prstGeom prst="rect">
            <a:avLst/>
          </a:prstGeom>
          <a:noFill/>
          <a:ln>
            <a:noFill/>
            <a:miter lim="800000"/>
          </a:ln>
        </p:spPr>
      </p:pic>
      <p:sp>
        <p:nvSpPr>
          <p:cNvPr id="58376" name="Text Box 20"/>
          <p:cNvSpPr/>
          <p:nvPr/>
        </p:nvSpPr>
        <p:spPr>
          <a:xfrm>
            <a:off x="5254625" y="5491163"/>
            <a:ext cx="914400" cy="436562"/>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66"/>
                </a:solidFill>
                <a:latin typeface="Times New Roman" pitchFamily="18" charset="0"/>
              </a:rPr>
              <a:t>量筒</a:t>
            </a:r>
            <a:endParaRPr lang="zh-CN" altLang="en-US" sz="2400" b="1">
              <a:solidFill>
                <a:srgbClr val="FF0066"/>
              </a:solidFill>
              <a:latin typeface="Times New Roman" panose="02020603050405020304" pitchFamily="18" charset="0"/>
            </a:endParaRPr>
          </a:p>
        </p:txBody>
      </p:sp>
      <p:pic>
        <p:nvPicPr>
          <p:cNvPr id="58377" name="Picture 21" descr="烧杯"/>
          <p:cNvPicPr>
            <a:picLocks noChangeAspect="1"/>
          </p:cNvPicPr>
          <p:nvPr/>
        </p:nvPicPr>
        <p:blipFill>
          <a:blip r:embed="rId2">
            <a:clrChange>
              <a:clrFrom>
                <a:srgbClr val="FFFFFF"/>
              </a:clrFrom>
              <a:clrTo>
                <a:srgbClr val="FFFFFF">
                  <a:alpha val="0"/>
                </a:srgbClr>
              </a:clrTo>
            </a:clrChange>
          </a:blip>
          <a:stretch>
            <a:fillRect/>
          </a:stretch>
        </p:blipFill>
        <p:spPr>
          <a:xfrm>
            <a:off x="3498850" y="4314825"/>
            <a:ext cx="711200" cy="974725"/>
          </a:xfrm>
          <a:prstGeom prst="rect">
            <a:avLst/>
          </a:prstGeom>
          <a:noFill/>
          <a:ln>
            <a:noFill/>
            <a:miter lim="800000"/>
          </a:ln>
        </p:spPr>
      </p:pic>
      <p:sp>
        <p:nvSpPr>
          <p:cNvPr id="58378" name="Text Box 22"/>
          <p:cNvSpPr/>
          <p:nvPr/>
        </p:nvSpPr>
        <p:spPr>
          <a:xfrm>
            <a:off x="3498850" y="5449888"/>
            <a:ext cx="914400" cy="438150"/>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66"/>
                </a:solidFill>
                <a:latin typeface="Times New Roman" pitchFamily="18" charset="0"/>
              </a:rPr>
              <a:t>烧杯</a:t>
            </a:r>
            <a:endParaRPr lang="zh-CN" altLang="en-US" sz="2400" b="1">
              <a:solidFill>
                <a:srgbClr val="FF0066"/>
              </a:solidFill>
              <a:latin typeface="Times New Roman" panose="02020603050405020304" pitchFamily="18" charset="0"/>
            </a:endParaRPr>
          </a:p>
        </p:txBody>
      </p:sp>
      <p:sp>
        <p:nvSpPr>
          <p:cNvPr id="58379" name="Text Box 25"/>
          <p:cNvSpPr txBox="1"/>
          <p:nvPr/>
        </p:nvSpPr>
        <p:spPr>
          <a:xfrm>
            <a:off x="835025" y="3822700"/>
            <a:ext cx="1885950" cy="436563"/>
          </a:xfrm>
          <a:prstGeom prst="rect">
            <a:avLst/>
          </a:prstGeom>
          <a:solidFill>
            <a:schemeClr val="accent6">
              <a:lumMod val="20000"/>
              <a:lumOff val="80000"/>
            </a:schemeClr>
          </a:solidFill>
          <a:ln w="9525">
            <a:noFill/>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实验器材</a:t>
            </a:r>
            <a:r>
              <a:rPr lang="en-US" altLang="zh-CN" sz="2400" b="1">
                <a:solidFill>
                  <a:srgbClr val="000000"/>
                </a:solidFill>
                <a:latin typeface="Times New Roman" pitchFamily="18" charset="0"/>
              </a:rPr>
              <a:t>:</a:t>
            </a:r>
            <a:endParaRPr lang="en-US" altLang="zh-CN" sz="2400" b="1">
              <a:solidFill>
                <a:srgbClr val="000000"/>
              </a:solidFill>
              <a:latin typeface="Times New Roman" panose="02020603050405020304" pitchFamily="18" charset="0"/>
            </a:endParaRPr>
          </a:p>
        </p:txBody>
      </p:sp>
      <p:sp>
        <p:nvSpPr>
          <p:cNvPr id="58380" name="AutoShape 23"/>
          <p:cNvSpPr/>
          <p:nvPr/>
        </p:nvSpPr>
        <p:spPr>
          <a:xfrm>
            <a:off x="3071813" y="1263650"/>
            <a:ext cx="2627312" cy="619125"/>
          </a:xfrm>
          <a:prstGeom prst="flowChartTerminator">
            <a:avLst/>
          </a:prstGeom>
          <a:gradFill rotWithShape="1">
            <a:gsLst>
              <a:gs pos="0">
                <a:srgbClr val="FFFFCC"/>
              </a:gs>
              <a:gs pos="100000">
                <a:srgbClr val="FF9933"/>
              </a:gs>
            </a:gsLst>
            <a:path path="shape">
              <a:fillToRect l="50000" t="50000" r="50000" b="50000"/>
            </a:path>
          </a:gradFill>
          <a:ln>
            <a:noFill/>
            <a:miter lim="800000"/>
          </a:ln>
          <a:effectLst>
            <a:outerShdw dist="35921" dir="2700000" algn="ctr">
              <a:srgbClr val="C0C0C0">
                <a:alpha val="79999"/>
              </a:srgbClr>
            </a:outerShdw>
          </a:effectLst>
        </p:spPr>
        <p:txBody>
          <a:bodyPr wrap="square" lIns="68580" tIns="34290" rIns="68580" bIns="34290"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solidFill>
                  <a:srgbClr val="000000"/>
                </a:solidFill>
                <a:latin typeface="宋体" pitchFamily="2" charset="-122"/>
              </a:rPr>
              <a:t>测量盐水的密度</a:t>
            </a:r>
            <a:endParaRPr lang="zh-CN" altLang="en-US" sz="2400" b="1">
              <a:solidFill>
                <a:srgbClr val="000000"/>
              </a:solidFill>
              <a:latin typeface="宋体" pitchFamily="2" charset="-122"/>
            </a:endParaRPr>
          </a:p>
        </p:txBody>
      </p:sp>
      <p:pic>
        <p:nvPicPr>
          <p:cNvPr id="58381" name="组合 1"/>
          <p:cNvPicPr>
            <a:picLocks noGrp="1" noChangeAspect="1"/>
          </p:cNvPicPr>
          <p:nvPr/>
        </p:nvPicPr>
        <p:blipFill>
          <a:blip r:embed="rId6"/>
          <a:stretch>
            <a:fillRect/>
          </a:stretch>
        </p:blipFill>
        <p:spPr>
          <a:xfrm>
            <a:off x="835025" y="2813050"/>
            <a:ext cx="2943225" cy="736600"/>
          </a:xfrm>
          <a:prstGeom prst="rect">
            <a:avLst/>
          </a:prstGeom>
          <a:noFill/>
          <a:ln>
            <a:miter lim="800000"/>
          </a:ln>
        </p:spPr>
      </p:pic>
      <p:grpSp>
        <p:nvGrpSpPr>
          <p:cNvPr id="58382" name="组合 18"/>
          <p:cNvGrpSpPr/>
          <p:nvPr/>
        </p:nvGrpSpPr>
        <p:grpSpPr>
          <a:xfrm>
            <a:off x="2120900" y="696913"/>
            <a:ext cx="1525588" cy="422275"/>
            <a:chOff x="2094735" y="684067"/>
            <a:chExt cx="1906600" cy="562397"/>
          </a:xfrm>
        </p:grpSpPr>
        <p:sp>
          <p:nvSpPr>
            <p:cNvPr id="58383" name="圆角矩形 29"/>
            <p:cNvSpPr/>
            <p:nvPr/>
          </p:nvSpPr>
          <p:spPr>
            <a:xfrm>
              <a:off x="2094735" y="684067"/>
              <a:ext cx="1906600" cy="534609"/>
            </a:xfrm>
            <a:prstGeom prst="roundRect">
              <a:avLst/>
            </a:prstGeom>
            <a:solidFill>
              <a:srgbClr val="FF0000"/>
            </a:solidFill>
            <a:ln>
              <a:noFill/>
            </a:ln>
          </p:spPr>
          <p:style>
            <a:lnRef idx="2">
              <a:schemeClr val="dk1"/>
            </a:lnRef>
            <a:fillRef idx="1">
              <a:schemeClr val="lt1"/>
            </a:fillRef>
            <a:effectRef idx="0">
              <a:schemeClr val="dk1"/>
            </a:effectRef>
            <a:fontRef idx="minor">
              <a:schemeClr val="dk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defTabSz="685800" eaLnBrk="0" hangingPunct="0"/>
              <a:endParaRPr lang="zh-CN" altLang="en-US" b="1">
                <a:solidFill>
                  <a:srgbClr val="000000"/>
                </a:solidFill>
                <a:latin typeface="Arial"/>
                <a:ea typeface="微软雅黑" panose="020b0503020204020204" charset="-122"/>
              </a:endParaRPr>
            </a:p>
          </p:txBody>
        </p:sp>
        <p:sp>
          <p:nvSpPr>
            <p:cNvPr id="58384" name="矩形 1"/>
            <p:cNvSpPr/>
            <p:nvPr/>
          </p:nvSpPr>
          <p:spPr>
            <a:xfrm>
              <a:off x="2117820" y="731692"/>
              <a:ext cx="1883515" cy="51477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lvl="0" indent="0" algn="ctr" defTabSz="685800">
                <a:lnSpc>
                  <a:spcPct val="80000"/>
                </a:lnSpc>
              </a:pPr>
              <a:r>
                <a:rPr lang="zh-CN" altLang="en-US" sz="2400" b="1">
                  <a:solidFill>
                    <a:srgbClr val="FFFFFF"/>
                  </a:solidFill>
                  <a:latin typeface="Times New Roman" pitchFamily="18" charset="0"/>
                  <a:ea typeface="黑体" pitchFamily="2" charset="-122"/>
                </a:rPr>
                <a:t>考点 </a:t>
              </a:r>
              <a:r>
                <a:rPr lang="en-US" altLang="zh-CN" sz="2400" b="1">
                  <a:solidFill>
                    <a:srgbClr val="FFFFFF"/>
                  </a:solidFill>
                  <a:latin typeface="Times New Roman" pitchFamily="18" charset="0"/>
                  <a:ea typeface="黑体" pitchFamily="2" charset="-122"/>
                </a:rPr>
                <a:t>4</a:t>
              </a:r>
              <a:endParaRPr lang="en-US" altLang="zh-CN" sz="2400" b="1">
                <a:solidFill>
                  <a:srgbClr val="FFFFFF"/>
                </a:solidFill>
                <a:latin typeface="Times New Roman" panose="02020603050405020304" pitchFamily="18" charset="0"/>
                <a:ea typeface="黑体" panose="02010609060101010101" pitchFamily="2" charset="-122"/>
              </a:endParaRPr>
            </a:p>
          </p:txBody>
        </p:sp>
      </p:gr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58381"/>
                                        </p:tgtEl>
                                        <p:attrNameLst>
                                          <p:attrName>style.visibility</p:attrName>
                                        </p:attrNameLst>
                                      </p:cBhvr>
                                      <p:to>
                                        <p:strVal val="visible"/>
                                      </p:to>
                                    </p:set>
                                    <p:animEffect transition="in" filter="randombar(horizontal)">
                                      <p:cBhvr>
                                        <p:cTn id="7" dur="500" fill="hold"/>
                                        <p:tgtEl>
                                          <p:spTgt spid="5838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8379"/>
                                        </p:tgtEl>
                                        <p:attrNameLst>
                                          <p:attrName>style.visibility</p:attrName>
                                        </p:attrNameLst>
                                      </p:cBhvr>
                                      <p:to>
                                        <p:strVal val="visible"/>
                                      </p:to>
                                    </p:set>
                                    <p:animEffect transition="in" filter="randombar(horizontal)">
                                      <p:cBhvr>
                                        <p:cTn id="12" dur="500" fill="hold"/>
                                        <p:tgtEl>
                                          <p:spTgt spid="5837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nodeType="clickEffect">
                                  <p:stCondLst>
                                    <p:cond delay="0"/>
                                  </p:stCondLst>
                                  <p:childTnLst>
                                    <p:set>
                                      <p:cBhvr>
                                        <p:cTn id="16" dur="1" fill="hold">
                                          <p:stCondLst>
                                            <p:cond delay="0"/>
                                          </p:stCondLst>
                                        </p:cTn>
                                        <p:tgtEl>
                                          <p:spTgt spid="58373"/>
                                        </p:tgtEl>
                                        <p:attrNameLst>
                                          <p:attrName>style.visibility</p:attrName>
                                        </p:attrNameLst>
                                      </p:cBhvr>
                                      <p:to>
                                        <p:strVal val="visible"/>
                                      </p:to>
                                    </p:set>
                                    <p:animEffect transition="in" filter="dissolve">
                                      <p:cBhvr>
                                        <p:cTn id="17" dur="500" fill="hold"/>
                                        <p:tgtEl>
                                          <p:spTgt spid="58373"/>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8374"/>
                                        </p:tgtEl>
                                        <p:attrNameLst>
                                          <p:attrName>style.visibility</p:attrName>
                                        </p:attrNameLst>
                                      </p:cBhvr>
                                      <p:to>
                                        <p:strVal val="visible"/>
                                      </p:to>
                                    </p:set>
                                    <p:animEffect transition="in" filter="dissolve">
                                      <p:cBhvr>
                                        <p:cTn id="20" dur="500" fill="hold"/>
                                        <p:tgtEl>
                                          <p:spTgt spid="5837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8377"/>
                                        </p:tgtEl>
                                        <p:attrNameLst>
                                          <p:attrName>style.visibility</p:attrName>
                                        </p:attrNameLst>
                                      </p:cBhvr>
                                      <p:to>
                                        <p:strVal val="visible"/>
                                      </p:to>
                                    </p:set>
                                    <p:anim calcmode="lin" valueType="num">
                                      <p:cBhvr>
                                        <p:cTn id="25" dur="500" fill="hold"/>
                                        <p:tgtEl>
                                          <p:spTgt spid="58377"/>
                                        </p:tgtEl>
                                        <p:attrNameLst>
                                          <p:attrName>ppt_x</p:attrName>
                                        </p:attrNameLst>
                                      </p:cBhvr>
                                      <p:tavLst>
                                        <p:tav tm="0">
                                          <p:val>
                                            <p:strVal val="#ppt_x"/>
                                          </p:val>
                                        </p:tav>
                                        <p:tav tm="100000">
                                          <p:val>
                                            <p:strVal val="#ppt_x"/>
                                          </p:val>
                                        </p:tav>
                                      </p:tavLst>
                                    </p:anim>
                                    <p:anim calcmode="lin" valueType="num">
                                      <p:cBhvr>
                                        <p:cTn id="26" dur="500" fill="hold"/>
                                        <p:tgtEl>
                                          <p:spTgt spid="5837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8378"/>
                                        </p:tgtEl>
                                        <p:attrNameLst>
                                          <p:attrName>style.visibility</p:attrName>
                                        </p:attrNameLst>
                                      </p:cBhvr>
                                      <p:to>
                                        <p:strVal val="visible"/>
                                      </p:to>
                                    </p:set>
                                    <p:anim calcmode="lin" valueType="num">
                                      <p:cBhvr>
                                        <p:cTn id="29" dur="500" fill="hold"/>
                                        <p:tgtEl>
                                          <p:spTgt spid="58378"/>
                                        </p:tgtEl>
                                        <p:attrNameLst>
                                          <p:attrName>ppt_x</p:attrName>
                                        </p:attrNameLst>
                                      </p:cBhvr>
                                      <p:tavLst>
                                        <p:tav tm="0">
                                          <p:val>
                                            <p:strVal val="#ppt_x"/>
                                          </p:val>
                                        </p:tav>
                                        <p:tav tm="100000">
                                          <p:val>
                                            <p:strVal val="#ppt_x"/>
                                          </p:val>
                                        </p:tav>
                                      </p:tavLst>
                                    </p:anim>
                                    <p:anim calcmode="lin" valueType="num">
                                      <p:cBhvr>
                                        <p:cTn id="30" dur="500" fill="hold"/>
                                        <p:tgtEl>
                                          <p:spTgt spid="58378"/>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nodeType="clickEffect">
                                  <p:stCondLst>
                                    <p:cond delay="0"/>
                                  </p:stCondLst>
                                  <p:childTnLst>
                                    <p:set>
                                      <p:cBhvr>
                                        <p:cTn id="34" dur="1" fill="hold">
                                          <p:stCondLst>
                                            <p:cond delay="0"/>
                                          </p:stCondLst>
                                        </p:cTn>
                                        <p:tgtEl>
                                          <p:spTgt spid="58375"/>
                                        </p:tgtEl>
                                        <p:attrNameLst>
                                          <p:attrName>style.visibility</p:attrName>
                                        </p:attrNameLst>
                                      </p:cBhvr>
                                      <p:to>
                                        <p:strVal val="visible"/>
                                      </p:to>
                                    </p:set>
                                    <p:anim calcmode="lin" valueType="num">
                                      <p:cBhvr>
                                        <p:cTn id="35" dur="500" fill="hold"/>
                                        <p:tgtEl>
                                          <p:spTgt spid="58375"/>
                                        </p:tgtEl>
                                        <p:attrNameLst>
                                          <p:attrName>ppt_x</p:attrName>
                                        </p:attrNameLst>
                                      </p:cBhvr>
                                      <p:tavLst>
                                        <p:tav tm="0">
                                          <p:val>
                                            <p:strVal val="#ppt_x"/>
                                          </p:val>
                                        </p:tav>
                                        <p:tav tm="100000">
                                          <p:val>
                                            <p:strVal val="#ppt_x"/>
                                          </p:val>
                                        </p:tav>
                                      </p:tavLst>
                                    </p:anim>
                                    <p:anim calcmode="lin" valueType="num">
                                      <p:cBhvr>
                                        <p:cTn id="36" dur="500" fill="hold"/>
                                        <p:tgtEl>
                                          <p:spTgt spid="5837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8376"/>
                                        </p:tgtEl>
                                        <p:attrNameLst>
                                          <p:attrName>style.visibility</p:attrName>
                                        </p:attrNameLst>
                                      </p:cBhvr>
                                      <p:to>
                                        <p:strVal val="visible"/>
                                      </p:to>
                                    </p:set>
                                    <p:anim calcmode="lin" valueType="num">
                                      <p:cBhvr>
                                        <p:cTn id="39" dur="500" fill="hold"/>
                                        <p:tgtEl>
                                          <p:spTgt spid="58376"/>
                                        </p:tgtEl>
                                        <p:attrNameLst>
                                          <p:attrName>ppt_x</p:attrName>
                                        </p:attrNameLst>
                                      </p:cBhvr>
                                      <p:tavLst>
                                        <p:tav tm="0">
                                          <p:val>
                                            <p:strVal val="#ppt_x"/>
                                          </p:val>
                                        </p:tav>
                                        <p:tav tm="100000">
                                          <p:val>
                                            <p:strVal val="#ppt_x"/>
                                          </p:val>
                                        </p:tav>
                                      </p:tavLst>
                                    </p:anim>
                                    <p:anim calcmode="lin" valueType="num">
                                      <p:cBhvr>
                                        <p:cTn id="40" dur="500" fill="hold"/>
                                        <p:tgtEl>
                                          <p:spTgt spid="58376"/>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nodeType="clickEffect">
                                  <p:stCondLst>
                                    <p:cond delay="0"/>
                                  </p:stCondLst>
                                  <p:childTnLst>
                                    <p:set>
                                      <p:cBhvr>
                                        <p:cTn id="44" dur="1" fill="hold">
                                          <p:stCondLst>
                                            <p:cond delay="0"/>
                                          </p:stCondLst>
                                        </p:cTn>
                                        <p:tgtEl>
                                          <p:spTgt spid="58371"/>
                                        </p:tgtEl>
                                        <p:attrNameLst>
                                          <p:attrName>style.visibility</p:attrName>
                                        </p:attrNameLst>
                                      </p:cBhvr>
                                      <p:to>
                                        <p:strVal val="visible"/>
                                      </p:to>
                                    </p:set>
                                    <p:anim calcmode="lin" valueType="num">
                                      <p:cBhvr>
                                        <p:cTn id="45" dur="500" fill="hold"/>
                                        <p:tgtEl>
                                          <p:spTgt spid="58371"/>
                                        </p:tgtEl>
                                        <p:attrNameLst>
                                          <p:attrName>ppt_x</p:attrName>
                                        </p:attrNameLst>
                                      </p:cBhvr>
                                      <p:tavLst>
                                        <p:tav tm="0">
                                          <p:val>
                                            <p:strVal val="#ppt_x"/>
                                          </p:val>
                                        </p:tav>
                                        <p:tav tm="100000">
                                          <p:val>
                                            <p:strVal val="#ppt_x"/>
                                          </p:val>
                                        </p:tav>
                                      </p:tavLst>
                                    </p:anim>
                                    <p:anim calcmode="lin" valueType="num">
                                      <p:cBhvr>
                                        <p:cTn id="46" dur="500" fill="hold"/>
                                        <p:tgtEl>
                                          <p:spTgt spid="5837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58372"/>
                                        </p:tgtEl>
                                        <p:attrNameLst>
                                          <p:attrName>style.visibility</p:attrName>
                                        </p:attrNameLst>
                                      </p:cBhvr>
                                      <p:to>
                                        <p:strVal val="visible"/>
                                      </p:to>
                                    </p:set>
                                    <p:anim calcmode="lin" valueType="num">
                                      <p:cBhvr>
                                        <p:cTn id="49" dur="500" fill="hold"/>
                                        <p:tgtEl>
                                          <p:spTgt spid="58372"/>
                                        </p:tgtEl>
                                        <p:attrNameLst>
                                          <p:attrName>ppt_x</p:attrName>
                                        </p:attrNameLst>
                                      </p:cBhvr>
                                      <p:tavLst>
                                        <p:tav tm="0">
                                          <p:val>
                                            <p:strVal val="#ppt_x"/>
                                          </p:val>
                                        </p:tav>
                                        <p:tav tm="100000">
                                          <p:val>
                                            <p:strVal val="#ppt_x"/>
                                          </p:val>
                                        </p:tav>
                                      </p:tavLst>
                                    </p:anim>
                                    <p:anim calcmode="lin" valueType="num">
                                      <p:cBhvr>
                                        <p:cTn id="50" dur="500" fill="hold"/>
                                        <p:tgtEl>
                                          <p:spTgt spid="5837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58370"/>
                                        </p:tgtEl>
                                        <p:attrNameLst>
                                          <p:attrName>style.visibility</p:attrName>
                                        </p:attrNameLst>
                                      </p:cBhvr>
                                      <p:to>
                                        <p:strVal val="visible"/>
                                      </p:to>
                                    </p:set>
                                    <p:anim calcmode="lin" valueType="num">
                                      <p:cBhvr>
                                        <p:cTn id="55" dur="500" fill="hold"/>
                                        <p:tgtEl>
                                          <p:spTgt spid="58370"/>
                                        </p:tgtEl>
                                        <p:attrNameLst>
                                          <p:attrName>ppt_x</p:attrName>
                                        </p:attrNameLst>
                                      </p:cBhvr>
                                      <p:tavLst>
                                        <p:tav tm="0">
                                          <p:val>
                                            <p:strVal val="#ppt_x"/>
                                          </p:val>
                                        </p:tav>
                                        <p:tav tm="100000">
                                          <p:val>
                                            <p:strVal val="#ppt_x"/>
                                          </p:val>
                                        </p:tav>
                                      </p:tavLst>
                                    </p:anim>
                                    <p:anim calcmode="lin" valueType="num">
                                      <p:cBhvr>
                                        <p:cTn id="56" dur="500" fill="hold"/>
                                        <p:tgtEl>
                                          <p:spTgt spid="583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p:bldP spid="58374" grpId="0"/>
      <p:bldP spid="58376" grpId="0"/>
      <p:bldP spid="58378" grpId="0"/>
      <p:bldP spid="58379"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59393" name="图片 16388"/>
          <p:cNvPicPr>
            <a:picLocks noChangeAspect="1"/>
          </p:cNvPicPr>
          <p:nvPr/>
        </p:nvPicPr>
        <p:blipFill>
          <a:blip r:embed="rId2">
            <a:clrChange>
              <a:clrFrom>
                <a:srgbClr val="FFFEF9"/>
              </a:clrFrom>
              <a:clrTo>
                <a:srgbClr val="FFFEF9">
                  <a:alpha val="0"/>
                </a:srgbClr>
              </a:clrTo>
            </a:clrChange>
          </a:blip>
          <a:stretch>
            <a:fillRect/>
          </a:stretch>
        </p:blipFill>
        <p:spPr>
          <a:xfrm>
            <a:off x="5827713" y="1809750"/>
            <a:ext cx="1792287" cy="1276350"/>
          </a:xfrm>
          <a:prstGeom prst="rect">
            <a:avLst/>
          </a:prstGeom>
          <a:noFill/>
          <a:ln>
            <a:noFill/>
            <a:miter lim="800000"/>
          </a:ln>
        </p:spPr>
      </p:pic>
      <p:pic>
        <p:nvPicPr>
          <p:cNvPr id="59394" name="图片 16389"/>
          <p:cNvPicPr>
            <a:picLocks noChangeAspect="1"/>
          </p:cNvPicPr>
          <p:nvPr/>
        </p:nvPicPr>
        <p:blipFill>
          <a:blip r:embed="rId3">
            <a:clrChange>
              <a:clrFrom>
                <a:srgbClr val="FFFEF8"/>
              </a:clrFrom>
              <a:clrTo>
                <a:srgbClr val="FFFEF8">
                  <a:alpha val="0"/>
                </a:srgbClr>
              </a:clrTo>
            </a:clrChange>
          </a:blip>
          <a:stretch>
            <a:fillRect/>
          </a:stretch>
        </p:blipFill>
        <p:spPr>
          <a:xfrm>
            <a:off x="1298575" y="1865313"/>
            <a:ext cx="1792288" cy="1220787"/>
          </a:xfrm>
          <a:prstGeom prst="rect">
            <a:avLst/>
          </a:prstGeom>
          <a:noFill/>
          <a:ln>
            <a:noFill/>
            <a:miter lim="800000"/>
          </a:ln>
        </p:spPr>
      </p:pic>
      <p:sp>
        <p:nvSpPr>
          <p:cNvPr id="59395" name="右箭头 16390"/>
          <p:cNvSpPr/>
          <p:nvPr/>
        </p:nvSpPr>
        <p:spPr>
          <a:xfrm>
            <a:off x="3471863" y="2360613"/>
            <a:ext cx="566737" cy="176212"/>
          </a:xfrm>
          <a:prstGeom prst="rightArrow">
            <a:avLst>
              <a:gd name="adj1" fmla="val 50000"/>
              <a:gd name="adj2" fmla="val 58279"/>
            </a:avLst>
          </a:prstGeom>
          <a:solidFill>
            <a:srgbClr val="0000FF"/>
          </a:solidFill>
          <a:ln>
            <a:solidFill>
              <a:schemeClr val="tx1"/>
            </a:solidFill>
            <a:miter lim="800000"/>
          </a:ln>
        </p:spPr>
        <p:txBody>
          <a:bodyPr lIns="68580" tIns="34290" rIns="68580" bIns="34290"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000000"/>
              </a:solidFill>
              <a:latin typeface="Times New Roman" pitchFamily="18" charset="0"/>
            </a:endParaRPr>
          </a:p>
        </p:txBody>
      </p:sp>
      <p:sp>
        <p:nvSpPr>
          <p:cNvPr id="59396" name="右箭头 16391"/>
          <p:cNvSpPr/>
          <p:nvPr/>
        </p:nvSpPr>
        <p:spPr>
          <a:xfrm>
            <a:off x="4800600" y="2360613"/>
            <a:ext cx="525463" cy="174625"/>
          </a:xfrm>
          <a:prstGeom prst="rightArrow">
            <a:avLst>
              <a:gd name="adj1" fmla="val 50000"/>
              <a:gd name="adj2" fmla="val 58984"/>
            </a:avLst>
          </a:prstGeom>
          <a:solidFill>
            <a:srgbClr val="0000FF"/>
          </a:solidFill>
          <a:ln>
            <a:solidFill>
              <a:schemeClr val="tx1"/>
            </a:solidFill>
            <a:miter lim="800000"/>
          </a:ln>
        </p:spPr>
        <p:txBody>
          <a:bodyPr lIns="68580" tIns="34290" rIns="68580" bIns="34290"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000000"/>
              </a:solidFill>
              <a:latin typeface="Times New Roman" pitchFamily="18" charset="0"/>
            </a:endParaRPr>
          </a:p>
        </p:txBody>
      </p:sp>
      <p:sp>
        <p:nvSpPr>
          <p:cNvPr id="59397" name="矩形 17409"/>
          <p:cNvSpPr/>
          <p:nvPr/>
        </p:nvSpPr>
        <p:spPr>
          <a:xfrm>
            <a:off x="1084263" y="4710113"/>
            <a:ext cx="7112000" cy="431800"/>
          </a:xfrm>
          <a:prstGeom prst="rect">
            <a:avLst/>
          </a:prstGeom>
          <a:noFill/>
          <a:ln>
            <a:no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latin typeface="Times New Roman" pitchFamily="18" charset="0"/>
              </a:rPr>
              <a:t>3.___________________________________</a:t>
            </a:r>
            <a:r>
              <a:rPr lang="zh-CN" altLang="en-US" sz="2400" b="1">
                <a:latin typeface="Times New Roman" pitchFamily="18" charset="0"/>
              </a:rPr>
              <a:t>。</a:t>
            </a:r>
            <a:endParaRPr lang="zh-CN" altLang="en-US" sz="2400" b="1">
              <a:latin typeface="Times New Roman" panose="02020603050405020304" pitchFamily="18" charset="0"/>
            </a:endParaRPr>
          </a:p>
        </p:txBody>
      </p:sp>
      <p:sp>
        <p:nvSpPr>
          <p:cNvPr id="59398" name="矩形 17410"/>
          <p:cNvSpPr/>
          <p:nvPr/>
        </p:nvSpPr>
        <p:spPr>
          <a:xfrm>
            <a:off x="1084263" y="4033838"/>
            <a:ext cx="7947025" cy="431800"/>
          </a:xfrm>
          <a:prstGeom prst="rect">
            <a:avLst/>
          </a:prstGeom>
          <a:noFill/>
          <a:ln>
            <a:no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latin typeface="Times New Roman" pitchFamily="18" charset="0"/>
              </a:rPr>
              <a:t>2._______________________________________________</a:t>
            </a:r>
            <a:r>
              <a:rPr lang="zh-CN" altLang="en-US" sz="2400" b="1">
                <a:latin typeface="Times New Roman" pitchFamily="18" charset="0"/>
              </a:rPr>
              <a:t>；</a:t>
            </a:r>
            <a:endParaRPr lang="zh-CN" altLang="en-US" sz="2400" b="1">
              <a:latin typeface="Times New Roman" panose="02020603050405020304" pitchFamily="18" charset="0"/>
            </a:endParaRPr>
          </a:p>
        </p:txBody>
      </p:sp>
      <p:grpSp>
        <p:nvGrpSpPr>
          <p:cNvPr id="59399" name="组合 1"/>
          <p:cNvGrpSpPr/>
          <p:nvPr/>
        </p:nvGrpSpPr>
        <p:grpSpPr>
          <a:xfrm>
            <a:off x="1084263" y="3217863"/>
            <a:ext cx="6438900" cy="511175"/>
            <a:chOff x="1083469" y="2361329"/>
            <a:chExt cx="6440329" cy="510935"/>
          </a:xfrm>
        </p:grpSpPr>
        <p:sp>
          <p:nvSpPr>
            <p:cNvPr id="59400" name="矩形 17411"/>
            <p:cNvSpPr/>
            <p:nvPr/>
          </p:nvSpPr>
          <p:spPr>
            <a:xfrm>
              <a:off x="1083469" y="2440305"/>
              <a:ext cx="6440329" cy="431959"/>
            </a:xfrm>
            <a:prstGeom prst="rect">
              <a:avLst/>
            </a:prstGeom>
            <a:noFill/>
            <a:ln>
              <a:no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latin typeface="Times New Roman" pitchFamily="18" charset="0"/>
                </a:rPr>
                <a:t>1.__________________________________</a:t>
              </a:r>
              <a:r>
                <a:rPr lang="zh-CN" altLang="en-US" sz="2400" b="1">
                  <a:latin typeface="Times New Roman" pitchFamily="18" charset="0"/>
                </a:rPr>
                <a:t>；</a:t>
              </a:r>
              <a:endParaRPr lang="zh-CN" altLang="en-US" sz="2400" b="1">
                <a:latin typeface="Times New Roman" panose="02020603050405020304" pitchFamily="18" charset="0"/>
              </a:endParaRPr>
            </a:p>
          </p:txBody>
        </p:sp>
        <p:sp>
          <p:nvSpPr>
            <p:cNvPr id="59401" name="矩形 17412"/>
            <p:cNvSpPr/>
            <p:nvPr/>
          </p:nvSpPr>
          <p:spPr>
            <a:xfrm>
              <a:off x="1497807" y="2361329"/>
              <a:ext cx="5346859" cy="437515"/>
            </a:xfrm>
            <a:prstGeom prst="rect">
              <a:avLst/>
            </a:prstGeom>
            <a:noFill/>
            <a:ln>
              <a:noFill/>
              <a:miter lim="800000"/>
            </a:ln>
          </p:spPr>
          <p:txBody>
            <a:bodyPr wrap="square" lIns="68580" tIns="34290" rIns="68580" bIns="34290"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latin typeface="Times New Roman" pitchFamily="18" charset="0"/>
                </a:rPr>
                <a:t>用天平测出烧杯和盐水的总质量</a:t>
              </a:r>
              <a:r>
                <a:rPr lang="zh-CN" altLang="en-US" sz="2400" b="1" i="1">
                  <a:latin typeface="Times New Roman" pitchFamily="18" charset="0"/>
                </a:rPr>
                <a:t>m</a:t>
              </a:r>
              <a:r>
                <a:rPr lang="zh-CN" altLang="en-US" sz="2400" b="1" baseline="-25000">
                  <a:latin typeface="Times New Roman" pitchFamily="18" charset="0"/>
                </a:rPr>
                <a:t>1</a:t>
              </a:r>
              <a:endParaRPr lang="zh-CN" altLang="en-US" sz="2400" b="1" baseline="-25000">
                <a:latin typeface="Times New Roman" panose="02020603050405020304" pitchFamily="18" charset="0"/>
              </a:endParaRPr>
            </a:p>
          </p:txBody>
        </p:sp>
      </p:grpSp>
      <p:sp>
        <p:nvSpPr>
          <p:cNvPr id="59402" name="矩形 17413"/>
          <p:cNvSpPr/>
          <p:nvPr/>
        </p:nvSpPr>
        <p:spPr>
          <a:xfrm>
            <a:off x="1298575" y="3954463"/>
            <a:ext cx="7321550" cy="438150"/>
          </a:xfrm>
          <a:prstGeom prst="rect">
            <a:avLst/>
          </a:prstGeom>
          <a:noFill/>
          <a:ln>
            <a:noFill/>
            <a:miter lim="800000"/>
          </a:ln>
        </p:spPr>
        <p:txBody>
          <a:bodyPr wrap="square" lIns="68580" tIns="34290" rIns="68580" bIns="34290"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latin typeface="Times New Roman" pitchFamily="18" charset="0"/>
              </a:rPr>
              <a:t>将一部分盐水倒入量筒中，读出</a:t>
            </a:r>
            <a:r>
              <a:rPr lang="zh-CN" altLang="en-US" sz="2400" b="1">
                <a:solidFill>
                  <a:srgbClr val="FF0000"/>
                </a:solidFill>
                <a:latin typeface="Times New Roman" pitchFamily="18" charset="0"/>
              </a:rPr>
              <a:t>量筒中盐水的体积</a:t>
            </a:r>
            <a:r>
              <a:rPr lang="zh-CN" altLang="en-US" sz="2400" b="1" i="1">
                <a:solidFill>
                  <a:srgbClr val="FF0000"/>
                </a:solidFill>
                <a:latin typeface="Times New Roman" pitchFamily="18" charset="0"/>
              </a:rPr>
              <a:t>V</a:t>
            </a:r>
            <a:endParaRPr lang="zh-CN" altLang="en-US" sz="2400" b="1" i="1">
              <a:solidFill>
                <a:srgbClr val="FF0000"/>
              </a:solidFill>
              <a:latin typeface="Times New Roman" panose="02020603050405020304" pitchFamily="18" charset="0"/>
            </a:endParaRPr>
          </a:p>
        </p:txBody>
      </p:sp>
      <p:sp>
        <p:nvSpPr>
          <p:cNvPr id="59403" name="矩形 17414"/>
          <p:cNvSpPr/>
          <p:nvPr/>
        </p:nvSpPr>
        <p:spPr>
          <a:xfrm>
            <a:off x="1506538" y="4703763"/>
            <a:ext cx="6265862" cy="438150"/>
          </a:xfrm>
          <a:prstGeom prst="rect">
            <a:avLst/>
          </a:prstGeom>
          <a:noFill/>
          <a:ln>
            <a:noFill/>
            <a:miter lim="800000"/>
          </a:ln>
        </p:spPr>
        <p:txBody>
          <a:bodyPr wrap="square" lIns="68580" tIns="34290" rIns="68580" bIns="34290"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latin typeface="Times New Roman" pitchFamily="18" charset="0"/>
              </a:rPr>
              <a:t>用天平测出</a:t>
            </a:r>
            <a:r>
              <a:rPr lang="zh-CN" altLang="en-US" sz="2400" b="1">
                <a:solidFill>
                  <a:srgbClr val="FF0000"/>
                </a:solidFill>
                <a:latin typeface="Times New Roman" pitchFamily="18" charset="0"/>
              </a:rPr>
              <a:t>烧杯和剩余盐水的质量</a:t>
            </a:r>
            <a:r>
              <a:rPr lang="zh-CN" altLang="en-US" sz="2400" b="1" i="1">
                <a:solidFill>
                  <a:srgbClr val="FF0000"/>
                </a:solidFill>
                <a:latin typeface="Times New Roman" pitchFamily="18" charset="0"/>
              </a:rPr>
              <a:t>m</a:t>
            </a:r>
            <a:r>
              <a:rPr lang="zh-CN" altLang="en-US" sz="2400" b="1" baseline="-25000">
                <a:solidFill>
                  <a:srgbClr val="FF0000"/>
                </a:solidFill>
                <a:latin typeface="Times New Roman" pitchFamily="18" charset="0"/>
              </a:rPr>
              <a:t>2</a:t>
            </a:r>
            <a:endParaRPr lang="zh-CN" altLang="en-US" sz="2400" b="1" baseline="-25000">
              <a:solidFill>
                <a:srgbClr val="FF0000"/>
              </a:solidFill>
              <a:latin typeface="Times New Roman" panose="02020603050405020304" pitchFamily="18" charset="0"/>
            </a:endParaRPr>
          </a:p>
        </p:txBody>
      </p:sp>
      <p:grpSp>
        <p:nvGrpSpPr>
          <p:cNvPr id="59404" name="组合 17415"/>
          <p:cNvGrpSpPr/>
          <p:nvPr/>
        </p:nvGrpSpPr>
        <p:grpSpPr>
          <a:xfrm>
            <a:off x="1296988" y="5084763"/>
            <a:ext cx="5026025" cy="868362"/>
            <a:chOff x="0" y="-48"/>
            <a:chExt cx="3194" cy="729"/>
          </a:xfrm>
        </p:grpSpPr>
        <p:sp>
          <p:nvSpPr>
            <p:cNvPr id="59405" name="矩形 17416"/>
            <p:cNvSpPr/>
            <p:nvPr/>
          </p:nvSpPr>
          <p:spPr>
            <a:xfrm>
              <a:off x="0" y="203"/>
              <a:ext cx="1570" cy="225"/>
            </a:xfrm>
            <a:prstGeom prst="rect">
              <a:avLst/>
            </a:prstGeom>
            <a:noFill/>
            <a:ln>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latin typeface="Times New Roman" pitchFamily="18" charset="0"/>
                </a:rPr>
                <a:t>盐水密度表达式：</a:t>
              </a:r>
              <a:endParaRPr lang="zh-CN" altLang="en-US" sz="2400" b="1">
                <a:latin typeface="Times New Roman" panose="02020603050405020304" pitchFamily="18" charset="0"/>
              </a:endParaRPr>
            </a:p>
          </p:txBody>
        </p:sp>
        <p:grpSp>
          <p:nvGrpSpPr>
            <p:cNvPr id="59406" name="组合 17417"/>
            <p:cNvGrpSpPr/>
            <p:nvPr/>
          </p:nvGrpSpPr>
          <p:grpSpPr>
            <a:xfrm>
              <a:off x="1658" y="-48"/>
              <a:ext cx="1536" cy="729"/>
              <a:chOff x="83" y="-48"/>
              <a:chExt cx="1536" cy="729"/>
            </a:xfrm>
          </p:grpSpPr>
          <p:sp>
            <p:nvSpPr>
              <p:cNvPr id="59407" name="文本框 17418"/>
              <p:cNvSpPr/>
              <p:nvPr/>
            </p:nvSpPr>
            <p:spPr>
              <a:xfrm>
                <a:off x="83" y="132"/>
                <a:ext cx="184" cy="3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3300"/>
                    </a:solidFill>
                    <a:latin typeface="Times New Roman" pitchFamily="18" charset="0"/>
                  </a:rPr>
                  <a:t>ρ</a:t>
                </a:r>
                <a:endParaRPr lang="en-US" altLang="zh-CN" sz="2400" b="1" i="1">
                  <a:solidFill>
                    <a:srgbClr val="FF3300"/>
                  </a:solidFill>
                  <a:latin typeface="Times New Roman" panose="02020603050405020304" pitchFamily="18" charset="0"/>
                </a:endParaRPr>
              </a:p>
            </p:txBody>
          </p:sp>
          <p:sp>
            <p:nvSpPr>
              <p:cNvPr id="59408" name="文本框 17419"/>
              <p:cNvSpPr/>
              <p:nvPr/>
            </p:nvSpPr>
            <p:spPr>
              <a:xfrm>
                <a:off x="821" y="294"/>
                <a:ext cx="432"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V</a:t>
                </a:r>
                <a:endParaRPr lang="en-US" altLang="zh-CN" sz="2400" b="1" i="1">
                  <a:solidFill>
                    <a:srgbClr val="FF0000"/>
                  </a:solidFill>
                  <a:latin typeface="Times New Roman" panose="02020603050405020304" pitchFamily="18" charset="0"/>
                </a:endParaRPr>
              </a:p>
            </p:txBody>
          </p:sp>
          <p:sp>
            <p:nvSpPr>
              <p:cNvPr id="59409" name="文本框 17420"/>
              <p:cNvSpPr/>
              <p:nvPr/>
            </p:nvSpPr>
            <p:spPr>
              <a:xfrm>
                <a:off x="267" y="138"/>
                <a:ext cx="38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latin typeface="Times New Roman" pitchFamily="18" charset="0"/>
                  </a:rPr>
                  <a:t>=</a:t>
                </a:r>
                <a:endParaRPr lang="en-US" altLang="zh-CN" sz="2400" b="1">
                  <a:solidFill>
                    <a:srgbClr val="FF0000"/>
                  </a:solidFill>
                  <a:latin typeface="Times New Roman" panose="02020603050405020304" pitchFamily="18" charset="0"/>
                </a:endParaRPr>
              </a:p>
            </p:txBody>
          </p:sp>
          <p:cxnSp>
            <p:nvCxnSpPr>
              <p:cNvPr id="59410" name="直接连接符 17421"/>
              <p:cNvCxnSpPr/>
              <p:nvPr/>
            </p:nvCxnSpPr>
            <p:spPr>
              <a:xfrm>
                <a:off x="499" y="322"/>
                <a:ext cx="1008" cy="0"/>
              </a:xfrm>
              <a:prstGeom prst="line">
                <a:avLst/>
              </a:prstGeom>
              <a:noFill/>
              <a:ln w="19050">
                <a:solidFill>
                  <a:srgbClr val="FF0000"/>
                </a:solidFill>
                <a:round/>
              </a:ln>
            </p:spPr>
          </p:cxnSp>
          <p:sp>
            <p:nvSpPr>
              <p:cNvPr id="59411" name="文本框 17422"/>
              <p:cNvSpPr/>
              <p:nvPr/>
            </p:nvSpPr>
            <p:spPr>
              <a:xfrm>
                <a:off x="515" y="-48"/>
                <a:ext cx="110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en-US" altLang="zh-CN" sz="2400" b="1" i="1">
                    <a:solidFill>
                      <a:srgbClr val="FF0000"/>
                    </a:solidFill>
                    <a:latin typeface="Times New Roman" pitchFamily="18" charset="0"/>
                  </a:rPr>
                  <a:t>m</a:t>
                </a:r>
                <a:r>
                  <a:rPr lang="en-US" altLang="zh-CN" sz="2400" b="1" baseline="-25000">
                    <a:solidFill>
                      <a:srgbClr val="FF0000"/>
                    </a:solidFill>
                    <a:latin typeface="Times New Roman" pitchFamily="18" charset="0"/>
                  </a:rPr>
                  <a:t>1 </a:t>
                </a:r>
                <a:r>
                  <a:rPr lang="en-US" altLang="zh-CN" sz="2400" b="1">
                    <a:solidFill>
                      <a:srgbClr val="FF0000"/>
                    </a:solidFill>
                    <a:latin typeface="Times New Roman" pitchFamily="18" charset="0"/>
                  </a:rPr>
                  <a:t>– </a:t>
                </a:r>
                <a:r>
                  <a:rPr lang="en-US" altLang="zh-CN" sz="2400" b="1" i="1">
                    <a:solidFill>
                      <a:srgbClr val="FF0000"/>
                    </a:solidFill>
                    <a:latin typeface="Times New Roman" pitchFamily="18" charset="0"/>
                  </a:rPr>
                  <a:t>m</a:t>
                </a:r>
                <a:r>
                  <a:rPr lang="en-US" altLang="zh-CN" sz="2400" b="1" baseline="-25000">
                    <a:solidFill>
                      <a:srgbClr val="FF0000"/>
                    </a:solidFill>
                    <a:latin typeface="Times New Roman" pitchFamily="18" charset="0"/>
                  </a:rPr>
                  <a:t>2</a:t>
                </a:r>
                <a:endParaRPr lang="en-US" altLang="zh-CN" sz="2400" b="1" baseline="-25000">
                  <a:solidFill>
                    <a:srgbClr val="FF0000"/>
                  </a:solidFill>
                  <a:latin typeface="Times New Roman" panose="02020603050405020304" pitchFamily="18" charset="0"/>
                </a:endParaRPr>
              </a:p>
            </p:txBody>
          </p:sp>
        </p:grpSp>
      </p:grpSp>
      <p:pic>
        <p:nvPicPr>
          <p:cNvPr id="59412" name="图片 11267"/>
          <p:cNvPicPr>
            <a:picLocks noChangeAspect="1"/>
          </p:cNvPicPr>
          <p:nvPr/>
        </p:nvPicPr>
        <p:blipFill>
          <a:blip r:embed="rId4"/>
          <a:stretch>
            <a:fillRect/>
          </a:stretch>
        </p:blipFill>
        <p:spPr>
          <a:xfrm>
            <a:off x="4184650" y="1460500"/>
            <a:ext cx="376238" cy="1773238"/>
          </a:xfrm>
          <a:prstGeom prst="rect">
            <a:avLst/>
          </a:prstGeom>
          <a:noFill/>
          <a:ln>
            <a:noFill/>
            <a:miter lim="800000"/>
          </a:ln>
        </p:spPr>
      </p:pic>
      <p:sp>
        <p:nvSpPr>
          <p:cNvPr id="59413" name="文本框 196625"/>
          <p:cNvSpPr txBox="1"/>
          <p:nvPr/>
        </p:nvSpPr>
        <p:spPr>
          <a:xfrm>
            <a:off x="481013" y="1373188"/>
            <a:ext cx="1425575" cy="438150"/>
          </a:xfrm>
          <a:prstGeom prst="rect">
            <a:avLst/>
          </a:prstGeom>
          <a:solidFill>
            <a:schemeClr val="accent6">
              <a:lumMod val="20000"/>
              <a:lumOff val="80000"/>
            </a:schemeClr>
          </a:solidFill>
          <a:ln w="9525">
            <a:noFill/>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latin typeface="宋体" pitchFamily="2" charset="-122"/>
              </a:rPr>
              <a:t>实验步骤</a:t>
            </a:r>
            <a:endParaRPr lang="zh-CN" altLang="en-US" sz="2400" b="1">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nodeType="withEffect">
                                  <p:stCondLst>
                                    <p:cond delay="0"/>
                                  </p:stCondLst>
                                  <p:childTnLst>
                                    <p:set>
                                      <p:cBhvr>
                                        <p:cTn id="6" dur="1" fill="hold">
                                          <p:stCondLst>
                                            <p:cond delay="0"/>
                                          </p:stCondLst>
                                        </p:cTn>
                                        <p:tgtEl>
                                          <p:spTgt spid="59394"/>
                                        </p:tgtEl>
                                        <p:attrNameLst>
                                          <p:attrName>style.visibility</p:attrName>
                                        </p:attrNameLst>
                                      </p:cBhvr>
                                      <p:to>
                                        <p:strVal val="visible"/>
                                      </p:to>
                                    </p:set>
                                  </p:childTnLst>
                                </p:cTn>
                              </p:par>
                            </p:childTnLst>
                          </p:cTn>
                        </p:par>
                      </p:childTnLst>
                    </p:cTn>
                  </p:par>
                  <p:par>
                    <p:cTn id="7" fill="hold" nodeType="clickPar">
                      <p:stCondLst>
                        <p:cond delay="indefinite"/>
                        <p:cond evt="onBegin" delay="0">
                          <p:tn val="6"/>
                        </p:cond>
                      </p:stCondLst>
                      <p:childTnLst>
                        <p:par>
                          <p:cTn id="8" fill="hold" nodeType="afterGroup">
                            <p:stCondLst>
                              <p:cond delay="0"/>
                            </p:stCondLst>
                            <p:childTnLst>
                              <p:par>
                                <p:cTn id="9" presetID="14" presetClass="entr" presetSubtype="10" fill="hold" nodeType="clickEffect">
                                  <p:stCondLst>
                                    <p:cond delay="0"/>
                                  </p:stCondLst>
                                  <p:childTnLst>
                                    <p:set>
                                      <p:cBhvr>
                                        <p:cTn id="10" dur="1" fill="hold">
                                          <p:stCondLst>
                                            <p:cond delay="0"/>
                                          </p:stCondLst>
                                        </p:cTn>
                                        <p:tgtEl>
                                          <p:spTgt spid="59399"/>
                                        </p:tgtEl>
                                        <p:attrNameLst>
                                          <p:attrName>style.visibility</p:attrName>
                                        </p:attrNameLst>
                                      </p:cBhvr>
                                      <p:to>
                                        <p:strVal val="visible"/>
                                      </p:to>
                                    </p:set>
                                    <p:animEffect transition="in" filter="randombar(horizontal)">
                                      <p:cBhvr>
                                        <p:cTn id="11" dur="500" fill="hold"/>
                                        <p:tgtEl>
                                          <p:spTgt spid="59399"/>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1" presetClass="entr" presetSubtype="0" fill="hold" nodeType="clickEffect">
                                  <p:stCondLst>
                                    <p:cond delay="0"/>
                                  </p:stCondLst>
                                  <p:childTnLst>
                                    <p:set>
                                      <p:cBhvr>
                                        <p:cTn id="15" dur="1" fill="hold">
                                          <p:stCondLst>
                                            <p:cond delay="0"/>
                                          </p:stCondLst>
                                        </p:cTn>
                                        <p:tgtEl>
                                          <p:spTgt spid="59412"/>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59398"/>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5940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59395"/>
                                        </p:tgtEl>
                                        <p:attrNameLst>
                                          <p:attrName>style.visibility</p:attrName>
                                        </p:attrNameLst>
                                      </p:cBhvr>
                                      <p:to>
                                        <p:strVal val="visible"/>
                                      </p:to>
                                    </p:se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9403"/>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59397"/>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59396"/>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59393"/>
                                        </p:tgtEl>
                                        <p:attrNameLst>
                                          <p:attrName>style.visibility</p:attrName>
                                        </p:attrNameLst>
                                      </p:cBhvr>
                                      <p:to>
                                        <p:strVal val="visible"/>
                                      </p:to>
                                    </p:se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1" presetClass="entr" presetSubtype="0" fill="hold" nodeType="clickEffect">
                                  <p:stCondLst>
                                    <p:cond delay="0"/>
                                  </p:stCondLst>
                                  <p:childTnLst>
                                    <p:set>
                                      <p:cBhvr>
                                        <p:cTn id="35" dur="1" fill="hold">
                                          <p:stCondLst>
                                            <p:cond delay="0"/>
                                          </p:stCondLst>
                                        </p:cTn>
                                        <p:tgtEl>
                                          <p:spTgt spid="594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p:bldP spid="59396" grpId="0"/>
      <p:bldP spid="59397" grpId="0"/>
      <p:bldP spid="59398" grpId="0"/>
      <p:bldP spid="59402" grpId="0"/>
      <p:bldP spid="59403"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0417" name="文本框 124929"/>
          <p:cNvSpPr/>
          <p:nvPr/>
        </p:nvSpPr>
        <p:spPr>
          <a:xfrm>
            <a:off x="904875" y="1771650"/>
            <a:ext cx="3670300"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endParaRPr lang="en-US" altLang="zh-CN" sz="2400" b="1">
              <a:solidFill>
                <a:srgbClr val="000000"/>
              </a:solidFill>
              <a:latin typeface="楷体" pitchFamily="49" charset="-122"/>
              <a:ea typeface="楷体" pitchFamily="49" charset="-122"/>
            </a:endParaRPr>
          </a:p>
        </p:txBody>
      </p:sp>
      <p:sp>
        <p:nvSpPr>
          <p:cNvPr id="60418" name="矩形 124931"/>
          <p:cNvSpPr/>
          <p:nvPr/>
        </p:nvSpPr>
        <p:spPr>
          <a:xfrm>
            <a:off x="328613" y="1470025"/>
            <a:ext cx="8712200" cy="265271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FF"/>
                </a:solidFill>
                <a:latin typeface="Times New Roman" pitchFamily="18" charset="0"/>
              </a:rPr>
              <a:t>方案甲：</a:t>
            </a:r>
            <a:endParaRPr lang="en-US" altLang="zh-CN" sz="2400" b="1">
              <a:solidFill>
                <a:srgbClr val="0000FF"/>
              </a:solidFill>
              <a:latin typeface="Times New Roman" pitchFamily="18" charset="0"/>
            </a:endParaRPr>
          </a:p>
          <a:p>
            <a:pPr lvl="0">
              <a:spcBef>
                <a:spcPct val="50000"/>
              </a:spcBef>
            </a:pPr>
            <a:r>
              <a:rPr lang="en-US" altLang="zh-CN" sz="2400" b="1">
                <a:solidFill>
                  <a:srgbClr val="000000"/>
                </a:solidFill>
                <a:latin typeface="Times New Roman" pitchFamily="18" charset="0"/>
              </a:rPr>
              <a:t>(1)</a:t>
            </a:r>
            <a:r>
              <a:rPr lang="zh-CN" altLang="en-US" sz="2400" b="1">
                <a:solidFill>
                  <a:srgbClr val="000000"/>
                </a:solidFill>
                <a:latin typeface="Times New Roman" pitchFamily="18" charset="0"/>
              </a:rPr>
              <a:t>测出空烧杯的质量</a:t>
            </a:r>
            <a:r>
              <a:rPr lang="en-US" altLang="zh-CN" sz="2400" b="1" i="1">
                <a:solidFill>
                  <a:srgbClr val="000000"/>
                </a:solidFill>
                <a:latin typeface="Times New Roman" pitchFamily="18" charset="0"/>
              </a:rPr>
              <a:t>m</a:t>
            </a:r>
            <a:r>
              <a:rPr lang="en-US" altLang="zh-CN" sz="2400" b="1" baseline="-25000">
                <a:solidFill>
                  <a:srgbClr val="000000"/>
                </a:solidFill>
                <a:latin typeface="Times New Roman" pitchFamily="18" charset="0"/>
              </a:rPr>
              <a:t>1</a:t>
            </a:r>
            <a:endParaRPr lang="en-US" altLang="zh-CN" sz="2400" b="1" baseline="-25000">
              <a:solidFill>
                <a:srgbClr val="000000"/>
              </a:solidFill>
              <a:latin typeface="Times New Roman" pitchFamily="18" charset="0"/>
            </a:endParaRPr>
          </a:p>
          <a:p>
            <a:pPr lvl="0">
              <a:spcBef>
                <a:spcPct val="50000"/>
              </a:spcBef>
            </a:pPr>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将量筒内倒入一部分盐水，测出盐水的体积</a:t>
            </a:r>
            <a:r>
              <a:rPr lang="en-US" altLang="zh-CN" sz="2400" b="1" i="1">
                <a:solidFill>
                  <a:srgbClr val="000000"/>
                </a:solidFill>
                <a:latin typeface="Times New Roman" pitchFamily="18" charset="0"/>
              </a:rPr>
              <a:t>V</a:t>
            </a:r>
            <a:endParaRPr lang="en-US" altLang="zh-CN" sz="2400" b="1">
              <a:solidFill>
                <a:srgbClr val="000000"/>
              </a:solidFill>
              <a:latin typeface="Times New Roman" pitchFamily="18" charset="0"/>
            </a:endParaRPr>
          </a:p>
          <a:p>
            <a:pPr lvl="0">
              <a:spcBef>
                <a:spcPct val="50000"/>
              </a:spcBef>
            </a:pPr>
            <a:r>
              <a:rPr lang="en-US" altLang="zh-CN" sz="2400" b="1">
                <a:solidFill>
                  <a:srgbClr val="000000"/>
                </a:solidFill>
                <a:latin typeface="Times New Roman" pitchFamily="18" charset="0"/>
              </a:rPr>
              <a:t>(3)</a:t>
            </a:r>
            <a:r>
              <a:rPr lang="zh-CN" altLang="en-US" sz="2400" b="1">
                <a:solidFill>
                  <a:srgbClr val="000000"/>
                </a:solidFill>
                <a:latin typeface="Times New Roman" pitchFamily="18" charset="0"/>
              </a:rPr>
              <a:t>将量筒内的盐水倒入烧杯中，测出烧杯与盐水的总质量</a:t>
            </a:r>
            <a:r>
              <a:rPr lang="en-US" altLang="zh-CN" sz="2400" b="1" i="1">
                <a:solidFill>
                  <a:srgbClr val="000000"/>
                </a:solidFill>
                <a:latin typeface="Times New Roman" pitchFamily="18" charset="0"/>
              </a:rPr>
              <a:t>m</a:t>
            </a:r>
            <a:r>
              <a:rPr lang="en-US" altLang="zh-CN" sz="2400" b="1" baseline="-25000">
                <a:solidFill>
                  <a:srgbClr val="000000"/>
                </a:solidFill>
                <a:latin typeface="Times New Roman" pitchFamily="18" charset="0"/>
              </a:rPr>
              <a:t>2</a:t>
            </a:r>
            <a:endParaRPr lang="en-US" altLang="zh-CN" sz="2400" b="1" baseline="-25000">
              <a:solidFill>
                <a:srgbClr val="000000"/>
              </a:solidFill>
              <a:latin typeface="Times New Roman" pitchFamily="18" charset="0"/>
            </a:endParaRPr>
          </a:p>
          <a:p>
            <a:pPr lvl="0">
              <a:spcBef>
                <a:spcPct val="50000"/>
              </a:spcBef>
            </a:pPr>
            <a:r>
              <a:rPr lang="en-US" altLang="zh-CN" sz="2400" b="1">
                <a:solidFill>
                  <a:srgbClr val="000000"/>
                </a:solidFill>
                <a:latin typeface="Times New Roman" pitchFamily="18" charset="0"/>
              </a:rPr>
              <a:t>(4)</a:t>
            </a:r>
            <a:r>
              <a:rPr lang="zh-CN" altLang="en-US" sz="2400" b="1">
                <a:solidFill>
                  <a:srgbClr val="000000"/>
                </a:solidFill>
                <a:latin typeface="Times New Roman" pitchFamily="18" charset="0"/>
              </a:rPr>
              <a:t>算出盐水的密度：</a:t>
            </a:r>
            <a:endParaRPr lang="zh-CN" altLang="en-US" sz="2400" b="1">
              <a:solidFill>
                <a:srgbClr val="000000"/>
              </a:solidFill>
              <a:latin typeface="Times New Roman" panose="02020603050405020304" pitchFamily="18" charset="0"/>
            </a:endParaRPr>
          </a:p>
        </p:txBody>
      </p:sp>
      <p:grpSp>
        <p:nvGrpSpPr>
          <p:cNvPr id="60419" name="组合 124956"/>
          <p:cNvGrpSpPr/>
          <p:nvPr/>
        </p:nvGrpSpPr>
        <p:grpSpPr>
          <a:xfrm>
            <a:off x="3446463" y="3571875"/>
            <a:ext cx="2011362" cy="898525"/>
            <a:chOff x="2786" y="2272"/>
            <a:chExt cx="1684" cy="755"/>
          </a:xfrm>
        </p:grpSpPr>
        <p:sp>
          <p:nvSpPr>
            <p:cNvPr id="60420" name="Text Box 41"/>
            <p:cNvSpPr/>
            <p:nvPr/>
          </p:nvSpPr>
          <p:spPr>
            <a:xfrm>
              <a:off x="2786" y="2400"/>
              <a:ext cx="286" cy="3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ρ</a:t>
              </a:r>
              <a:endParaRPr lang="en-US" altLang="zh-CN" sz="2400" b="1" i="1">
                <a:solidFill>
                  <a:srgbClr val="FF0000"/>
                </a:solidFill>
                <a:latin typeface="Times New Roman" panose="02020603050405020304" pitchFamily="18" charset="0"/>
              </a:endParaRPr>
            </a:p>
          </p:txBody>
        </p:sp>
        <p:grpSp>
          <p:nvGrpSpPr>
            <p:cNvPr id="60421" name="Group 43"/>
            <p:cNvGrpSpPr/>
            <p:nvPr/>
          </p:nvGrpSpPr>
          <p:grpSpPr>
            <a:xfrm>
              <a:off x="3072" y="2400"/>
              <a:ext cx="1344" cy="387"/>
              <a:chExt cx="1344" cy="387"/>
            </a:xfrm>
          </p:grpSpPr>
          <p:sp>
            <p:nvSpPr>
              <p:cNvPr id="60422" name="Text Box 44"/>
              <p:cNvSpPr/>
              <p:nvPr/>
            </p:nvSpPr>
            <p:spPr>
              <a:xfrm>
                <a:off x="0" y="0"/>
                <a:ext cx="38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latin typeface="Times New Roman" pitchFamily="18" charset="0"/>
                  </a:rPr>
                  <a:t>=</a:t>
                </a:r>
                <a:endParaRPr lang="en-US" altLang="zh-CN" sz="2400" b="1">
                  <a:solidFill>
                    <a:srgbClr val="FF0000"/>
                  </a:solidFill>
                  <a:latin typeface="Times New Roman" panose="02020603050405020304" pitchFamily="18" charset="0"/>
                </a:endParaRPr>
              </a:p>
            </p:txBody>
          </p:sp>
          <p:cxnSp>
            <p:nvCxnSpPr>
              <p:cNvPr id="60423" name="Line 45"/>
              <p:cNvCxnSpPr/>
              <p:nvPr/>
            </p:nvCxnSpPr>
            <p:spPr>
              <a:xfrm>
                <a:off x="336" y="240"/>
                <a:ext cx="1008" cy="0"/>
              </a:xfrm>
              <a:prstGeom prst="line">
                <a:avLst/>
              </a:prstGeom>
              <a:noFill/>
              <a:ln>
                <a:solidFill>
                  <a:srgbClr val="FF0000"/>
                </a:solidFill>
                <a:round/>
              </a:ln>
            </p:spPr>
          </p:cxnSp>
        </p:grpSp>
        <p:sp>
          <p:nvSpPr>
            <p:cNvPr id="60424" name="Text Box 42"/>
            <p:cNvSpPr/>
            <p:nvPr/>
          </p:nvSpPr>
          <p:spPr>
            <a:xfrm>
              <a:off x="3702" y="2640"/>
              <a:ext cx="432"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V</a:t>
              </a:r>
              <a:endParaRPr lang="en-US" altLang="zh-CN" sz="2400" b="1" i="1">
                <a:solidFill>
                  <a:srgbClr val="FF0000"/>
                </a:solidFill>
                <a:latin typeface="Times New Roman" panose="02020603050405020304" pitchFamily="18" charset="0"/>
              </a:endParaRPr>
            </a:p>
          </p:txBody>
        </p:sp>
        <p:sp>
          <p:nvSpPr>
            <p:cNvPr id="60425" name="Text Box 46"/>
            <p:cNvSpPr/>
            <p:nvPr/>
          </p:nvSpPr>
          <p:spPr>
            <a:xfrm>
              <a:off x="3366" y="2272"/>
              <a:ext cx="110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m</a:t>
              </a:r>
              <a:r>
                <a:rPr lang="en-US" altLang="zh-CN" sz="2400" b="1" baseline="-25000">
                  <a:solidFill>
                    <a:srgbClr val="FF0000"/>
                  </a:solidFill>
                  <a:latin typeface="Times New Roman" pitchFamily="18" charset="0"/>
                </a:rPr>
                <a:t>2 </a:t>
              </a:r>
              <a:r>
                <a:rPr lang="en-US" altLang="zh-CN" sz="2400" b="1">
                  <a:solidFill>
                    <a:srgbClr val="FF0000"/>
                  </a:solidFill>
                  <a:latin typeface="Times New Roman" pitchFamily="18" charset="0"/>
                </a:rPr>
                <a:t>– </a:t>
              </a:r>
              <a:r>
                <a:rPr lang="en-US" altLang="zh-CN" sz="2400" b="1" i="1">
                  <a:solidFill>
                    <a:srgbClr val="FF0000"/>
                  </a:solidFill>
                  <a:latin typeface="Times New Roman" pitchFamily="18" charset="0"/>
                </a:rPr>
                <a:t>m</a:t>
              </a:r>
              <a:r>
                <a:rPr lang="en-US" altLang="zh-CN" sz="2400" b="1" baseline="-25000">
                  <a:solidFill>
                    <a:srgbClr val="FF0000"/>
                  </a:solidFill>
                  <a:latin typeface="Times New Roman" pitchFamily="18" charset="0"/>
                </a:rPr>
                <a:t>1</a:t>
              </a:r>
              <a:endParaRPr lang="en-US" altLang="zh-CN" sz="2400" b="1" baseline="-25000">
                <a:solidFill>
                  <a:srgbClr val="FF0000"/>
                </a:solidFill>
                <a:latin typeface="Times New Roman" panose="02020603050405020304" pitchFamily="18" charset="0"/>
              </a:endParaRPr>
            </a:p>
          </p:txBody>
        </p:sp>
      </p:grpSp>
      <p:sp>
        <p:nvSpPr>
          <p:cNvPr id="60426" name="文本框 124939"/>
          <p:cNvSpPr/>
          <p:nvPr/>
        </p:nvSpPr>
        <p:spPr>
          <a:xfrm>
            <a:off x="1462088" y="538163"/>
            <a:ext cx="5824537" cy="436562"/>
          </a:xfrm>
          <a:prstGeom prst="rect">
            <a:avLst/>
          </a:prstGeom>
          <a:gradFill rotWithShape="1">
            <a:gsLst>
              <a:gs pos="0">
                <a:srgbClr val="FFFFCC"/>
              </a:gs>
              <a:gs pos="100000">
                <a:srgbClr val="FF9933"/>
              </a:gs>
            </a:gsLst>
            <a:path path="shape">
              <a:fillToRect l="50000" t="50000" r="50000" b="50000"/>
            </a:path>
          </a:gra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Times New Roman" pitchFamily="18" charset="0"/>
              </a:rPr>
              <a:t>这样做测量结果会偏高还是偏低，为什么？</a:t>
            </a:r>
            <a:endParaRPr lang="zh-CN" altLang="en-US" sz="2400" b="1">
              <a:solidFill>
                <a:srgbClr val="000000"/>
              </a:solidFill>
              <a:latin typeface="Times New Roman" panose="02020603050405020304" pitchFamily="18" charset="0"/>
            </a:endParaRPr>
          </a:p>
        </p:txBody>
      </p:sp>
      <p:grpSp>
        <p:nvGrpSpPr>
          <p:cNvPr id="60427" name="组合 124940"/>
          <p:cNvGrpSpPr/>
          <p:nvPr/>
        </p:nvGrpSpPr>
        <p:grpSpPr>
          <a:xfrm>
            <a:off x="4211638" y="4970463"/>
            <a:ext cx="857250" cy="863600"/>
            <a:chExt cx="1364" cy="1362"/>
          </a:xfrm>
        </p:grpSpPr>
        <p:grpSp>
          <p:nvGrpSpPr>
            <p:cNvPr id="60428" name="组合 124941"/>
            <p:cNvGrpSpPr/>
            <p:nvPr/>
          </p:nvGrpSpPr>
          <p:grpSpPr>
            <a:xfrm>
              <a:off x="0" y="0"/>
              <a:ext cx="1364" cy="1362"/>
              <a:chExt cx="1740" cy="1890"/>
            </a:xfrm>
          </p:grpSpPr>
          <p:sp>
            <p:nvSpPr>
              <p:cNvPr id="60429" name="流程图: 可选过程 124942"/>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60430" name="未知"/>
              <p:cNvSpPr/>
              <p:nvPr/>
            </p:nvSpPr>
            <p:spPr>
              <a:xfrm>
                <a:off x="0" y="0"/>
                <a:ext cx="1740" cy="1129"/>
              </a:xfrm>
              <a:custGeom>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grpSp>
          <p:nvGrpSpPr>
            <p:cNvPr id="60431" name="组合 124944"/>
            <p:cNvGrpSpPr/>
            <p:nvPr/>
          </p:nvGrpSpPr>
          <p:grpSpPr>
            <a:xfrm>
              <a:off x="196" y="720"/>
              <a:ext cx="1114" cy="615"/>
              <a:chExt cx="1690" cy="624"/>
            </a:xfrm>
          </p:grpSpPr>
          <p:sp>
            <p:nvSpPr>
              <p:cNvPr id="60432" name="矩形 124945"/>
              <p:cNvSpPr/>
              <p:nvPr/>
            </p:nvSpPr>
            <p:spPr>
              <a:xfrm>
                <a:off x="41" y="50"/>
                <a:ext cx="1629" cy="574"/>
              </a:xfrm>
              <a:prstGeom prst="rect">
                <a:avLst/>
              </a:prstGeom>
              <a:blipFill rotWithShape="0">
                <a:blip r:embed="rId2"/>
                <a:tile tx="0" ty="0" sx="100000" sy="100000" flip="none" algn="tl"/>
              </a:blip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cxnSp>
            <p:nvCxnSpPr>
              <p:cNvPr id="60433" name="直接连接符 124946"/>
              <p:cNvCxnSpPr/>
              <p:nvPr/>
            </p:nvCxnSpPr>
            <p:spPr>
              <a:xfrm>
                <a:off x="0" y="0"/>
                <a:ext cx="1690" cy="0"/>
              </a:xfrm>
              <a:prstGeom prst="line">
                <a:avLst/>
              </a:prstGeom>
              <a:noFill/>
              <a:ln w="25400">
                <a:solidFill>
                  <a:prstClr val="black"/>
                </a:solidFill>
                <a:round/>
              </a:ln>
            </p:spPr>
          </p:cxnSp>
        </p:grpSp>
      </p:grpSp>
      <p:pic>
        <p:nvPicPr>
          <p:cNvPr id="60434" name="图片 124947" descr="量筒"/>
          <p:cNvPicPr>
            <a:picLocks noChangeAspect="1"/>
          </p:cNvPicPr>
          <p:nvPr/>
        </p:nvPicPr>
        <p:blipFill>
          <a:blip r:embed="rId3"/>
          <a:stretch>
            <a:fillRect/>
          </a:stretch>
        </p:blipFill>
        <p:spPr>
          <a:xfrm>
            <a:off x="2717800" y="4546600"/>
            <a:ext cx="469900" cy="1362075"/>
          </a:xfrm>
          <a:prstGeom prst="rect">
            <a:avLst/>
          </a:prstGeom>
          <a:noFill/>
          <a:ln>
            <a:noFill/>
            <a:miter lim="800000"/>
          </a:ln>
        </p:spPr>
      </p:pic>
      <p:grpSp>
        <p:nvGrpSpPr>
          <p:cNvPr id="60435" name="组合 124948"/>
          <p:cNvGrpSpPr/>
          <p:nvPr/>
        </p:nvGrpSpPr>
        <p:grpSpPr>
          <a:xfrm>
            <a:off x="671513" y="4970463"/>
            <a:ext cx="825500" cy="863600"/>
            <a:chExt cx="1740" cy="1890"/>
          </a:xfrm>
        </p:grpSpPr>
        <p:sp>
          <p:nvSpPr>
            <p:cNvPr id="60436" name="流程图: 可选过程 124949"/>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60437" name="未知"/>
            <p:cNvSpPr/>
            <p:nvPr/>
          </p:nvSpPr>
          <p:spPr>
            <a:xfrm>
              <a:off x="0" y="0"/>
              <a:ext cx="1740" cy="1129"/>
            </a:xfrm>
            <a:custGeom>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sp>
        <p:nvSpPr>
          <p:cNvPr id="60438" name="矩形 124951"/>
          <p:cNvSpPr/>
          <p:nvPr/>
        </p:nvSpPr>
        <p:spPr>
          <a:xfrm>
            <a:off x="1606550" y="5397500"/>
            <a:ext cx="547688" cy="43656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000000"/>
                </a:solidFill>
                <a:latin typeface="Times New Roman" pitchFamily="18" charset="0"/>
                <a:ea typeface="楷体" pitchFamily="49" charset="-122"/>
              </a:rPr>
              <a:t>m</a:t>
            </a:r>
            <a:r>
              <a:rPr lang="en-US" altLang="zh-CN" sz="2400" b="1" baseline="-25000">
                <a:solidFill>
                  <a:srgbClr val="000000"/>
                </a:solidFill>
                <a:latin typeface="Times New Roman" pitchFamily="18" charset="0"/>
                <a:ea typeface="楷体" pitchFamily="49" charset="-122"/>
              </a:rPr>
              <a:t>1</a:t>
            </a:r>
            <a:endParaRPr lang="en-US" altLang="zh-CN" sz="2400" b="1" baseline="-25000">
              <a:solidFill>
                <a:srgbClr val="000000"/>
              </a:solidFill>
              <a:latin typeface="Times New Roman" panose="02020603050405020304" pitchFamily="18" charset="0"/>
              <a:ea typeface="楷体" pitchFamily="49" charset="-122"/>
            </a:endParaRPr>
          </a:p>
        </p:txBody>
      </p:sp>
      <p:sp>
        <p:nvSpPr>
          <p:cNvPr id="60439" name="矩形 124954"/>
          <p:cNvSpPr/>
          <p:nvPr/>
        </p:nvSpPr>
        <p:spPr>
          <a:xfrm>
            <a:off x="5303838" y="5356225"/>
            <a:ext cx="506412" cy="436563"/>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i="1">
                <a:solidFill>
                  <a:srgbClr val="000000"/>
                </a:solidFill>
                <a:latin typeface="Times New Roman" pitchFamily="18" charset="0"/>
                <a:ea typeface="楷体" pitchFamily="49" charset="-122"/>
              </a:rPr>
              <a:t>m</a:t>
            </a:r>
            <a:r>
              <a:rPr lang="en-US" altLang="zh-CN" sz="2400" b="1" baseline="-25000">
                <a:solidFill>
                  <a:srgbClr val="000000"/>
                </a:solidFill>
                <a:latin typeface="Times New Roman" pitchFamily="18" charset="0"/>
                <a:ea typeface="楷体" pitchFamily="49" charset="-122"/>
              </a:rPr>
              <a:t>2</a:t>
            </a:r>
            <a:endParaRPr lang="zh-CN" altLang="en-US" sz="2400" b="1" baseline="-25000">
              <a:solidFill>
                <a:srgbClr val="000000"/>
              </a:solidFill>
              <a:latin typeface="Times New Roman" panose="02020603050405020304" pitchFamily="18" charset="0"/>
              <a:ea typeface="楷体" pitchFamily="49" charset="-122"/>
            </a:endParaRPr>
          </a:p>
        </p:txBody>
      </p:sp>
      <p:sp>
        <p:nvSpPr>
          <p:cNvPr id="60440" name="矩形 124955"/>
          <p:cNvSpPr/>
          <p:nvPr/>
        </p:nvSpPr>
        <p:spPr>
          <a:xfrm>
            <a:off x="3187700" y="5381625"/>
            <a:ext cx="292100"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i="1">
                <a:solidFill>
                  <a:srgbClr val="000000"/>
                </a:solidFill>
                <a:latin typeface="Times New Roman" pitchFamily="18" charset="0"/>
                <a:ea typeface="楷体" pitchFamily="49" charset="-122"/>
              </a:rPr>
              <a:t>V</a:t>
            </a:r>
            <a:endParaRPr lang="en-US" altLang="zh-CN" sz="2400" b="1" i="1">
              <a:solidFill>
                <a:srgbClr val="000000"/>
              </a:solidFill>
              <a:latin typeface="Times New Roman" panose="02020603050405020304" pitchFamily="18" charset="0"/>
              <a:ea typeface="楷体" pitchFamily="49" charset="-122"/>
            </a:endParaRPr>
          </a:p>
        </p:txBody>
      </p:sp>
      <p:sp>
        <p:nvSpPr>
          <p:cNvPr id="60441" name="文本框 124958"/>
          <p:cNvSpPr/>
          <p:nvPr/>
        </p:nvSpPr>
        <p:spPr>
          <a:xfrm>
            <a:off x="6176963" y="4459288"/>
            <a:ext cx="2643187" cy="117633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FF"/>
                </a:solidFill>
                <a:latin typeface="Times New Roman" pitchFamily="18" charset="0"/>
              </a:rPr>
              <a:t>量筒壁上会附着一些盐水，使得</a:t>
            </a:r>
            <a:r>
              <a:rPr lang="en-US" altLang="zh-CN" sz="2400" b="1" i="1">
                <a:solidFill>
                  <a:srgbClr val="0000FF"/>
                </a:solidFill>
                <a:latin typeface="Times New Roman" pitchFamily="18" charset="0"/>
              </a:rPr>
              <a:t>m</a:t>
            </a:r>
            <a:r>
              <a:rPr lang="zh-CN" altLang="en-US" sz="2400" b="1">
                <a:solidFill>
                  <a:srgbClr val="0000FF"/>
                </a:solidFill>
                <a:latin typeface="Times New Roman" pitchFamily="18" charset="0"/>
              </a:rPr>
              <a:t>偏小，</a:t>
            </a:r>
            <a:r>
              <a:rPr lang="en-US" altLang="zh-CN" sz="2400" b="1" i="1">
                <a:solidFill>
                  <a:srgbClr val="0000FF"/>
                </a:solidFill>
                <a:latin typeface="Times New Roman" pitchFamily="18" charset="0"/>
              </a:rPr>
              <a:t>ρ</a:t>
            </a:r>
            <a:r>
              <a:rPr lang="zh-CN" altLang="en-US" sz="2400" b="1">
                <a:solidFill>
                  <a:srgbClr val="0000FF"/>
                </a:solidFill>
                <a:latin typeface="Times New Roman" pitchFamily="18" charset="0"/>
              </a:rPr>
              <a:t>偏小。</a:t>
            </a:r>
            <a:endParaRPr lang="en-US" altLang="zh-CN" sz="2400" b="1">
              <a:solidFill>
                <a:srgbClr val="0000FF"/>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18">
                                            <p:txEl>
                                              <p:pRg st="1" end="1"/>
                                            </p:txEl>
                                          </p:spTgt>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500" fill="hold">
                                          <p:stCondLst>
                                            <p:cond delay="0"/>
                                          </p:stCondLst>
                                        </p:cTn>
                                        <p:tgtEl>
                                          <p:spTgt spid="60435"/>
                                        </p:tgtEl>
                                        <p:attrNameLst>
                                          <p:attrName>style.visibility</p:attrName>
                                        </p:attrNameLst>
                                      </p:cBhvr>
                                      <p:to>
                                        <p:strVal val="visible"/>
                                      </p:to>
                                    </p:set>
                                    <p:anim calcmode="lin" valueType="num">
                                      <p:cBhvr>
                                        <p:cTn id="9" dur="500" fill="hold"/>
                                        <p:tgtEl>
                                          <p:spTgt spid="60435"/>
                                        </p:tgtEl>
                                        <p:attrNameLst>
                                          <p:attrName>ppt_x</p:attrName>
                                        </p:attrNameLst>
                                      </p:cBhvr>
                                      <p:tavLst>
                                        <p:tav tm="0">
                                          <p:val>
                                            <p:strVal val="#ppt_x"/>
                                          </p:val>
                                        </p:tav>
                                        <p:tav tm="100000">
                                          <p:val>
                                            <p:strVal val="#ppt_x"/>
                                          </p:val>
                                        </p:tav>
                                      </p:tavLst>
                                    </p:anim>
                                    <p:anim calcmode="lin" valueType="num">
                                      <p:cBhvr>
                                        <p:cTn id="10" dur="500" fill="hold"/>
                                        <p:tgtEl>
                                          <p:spTgt spid="60435"/>
                                        </p:tgtEl>
                                        <p:attrNameLst>
                                          <p:attrName>ppt_y</p:attrName>
                                        </p:attrNameLst>
                                      </p:cBhvr>
                                      <p:tavLst>
                                        <p:tav tm="0">
                                          <p:val>
                                            <p:strVal val="1+#ppt_h/2"/>
                                          </p:val>
                                        </p:tav>
                                        <p:tav tm="100000">
                                          <p:val>
                                            <p:strVal val="#ppt_y"/>
                                          </p:val>
                                        </p:tav>
                                      </p:tavLst>
                                    </p:anim>
                                  </p:childTnLst>
                                </p:cTn>
                              </p:par>
                              <p:par>
                                <p:cTn id="11" presetID="3" presetClass="entr" presetSubtype="10" fill="hold" grpId="0" nodeType="withEffect">
                                  <p:stCondLst>
                                    <p:cond delay="0"/>
                                  </p:stCondLst>
                                  <p:childTnLst>
                                    <p:set>
                                      <p:cBhvr>
                                        <p:cTn id="12" dur="500" fill="hold">
                                          <p:stCondLst>
                                            <p:cond delay="0"/>
                                          </p:stCondLst>
                                        </p:cTn>
                                        <p:tgtEl>
                                          <p:spTgt spid="60438"/>
                                        </p:tgtEl>
                                        <p:attrNameLst>
                                          <p:attrName>style.visibility</p:attrName>
                                        </p:attrNameLst>
                                      </p:cBhvr>
                                      <p:to>
                                        <p:strVal val="visible"/>
                                      </p:to>
                                    </p:set>
                                    <p:animEffect transition="in" filter="blinds(horizontal)">
                                      <p:cBhvr>
                                        <p:cTn id="13" dur="500" fill="hold"/>
                                        <p:tgtEl>
                                          <p:spTgt spid="6043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nodeType="clickEffect">
                                  <p:stCondLst>
                                    <p:cond delay="0"/>
                                  </p:stCondLst>
                                  <p:childTnLst>
                                    <p:set>
                                      <p:cBhvr>
                                        <p:cTn id="17" dur="1" fill="hold">
                                          <p:stCondLst>
                                            <p:cond delay="0"/>
                                          </p:stCondLst>
                                        </p:cTn>
                                        <p:tgtEl>
                                          <p:spTgt spid="60418">
                                            <p:txEl>
                                              <p:pRg st="2" end="2"/>
                                            </p:txEl>
                                          </p:spTgt>
                                        </p:tgtEl>
                                        <p:attrNameLst>
                                          <p:attrName>style.visibility</p:attrName>
                                        </p:attrNameLst>
                                      </p:cBhvr>
                                      <p:to>
                                        <p:strVal val="visible"/>
                                      </p:to>
                                    </p:set>
                                  </p:childTnLst>
                                </p:cTn>
                              </p:par>
                              <p:par>
                                <p:cTn id="18" presetID="2" presetClass="entr" presetSubtype="4" fill="hold" nodeType="withEffect">
                                  <p:stCondLst>
                                    <p:cond delay="0"/>
                                  </p:stCondLst>
                                  <p:childTnLst>
                                    <p:set>
                                      <p:cBhvr>
                                        <p:cTn id="19" dur="500" fill="hold">
                                          <p:stCondLst>
                                            <p:cond delay="0"/>
                                          </p:stCondLst>
                                        </p:cTn>
                                        <p:tgtEl>
                                          <p:spTgt spid="60434"/>
                                        </p:tgtEl>
                                        <p:attrNameLst>
                                          <p:attrName>style.visibility</p:attrName>
                                        </p:attrNameLst>
                                      </p:cBhvr>
                                      <p:to>
                                        <p:strVal val="visible"/>
                                      </p:to>
                                    </p:set>
                                    <p:anim calcmode="lin" valueType="num">
                                      <p:cBhvr>
                                        <p:cTn id="20" dur="500" fill="hold"/>
                                        <p:tgtEl>
                                          <p:spTgt spid="60434"/>
                                        </p:tgtEl>
                                        <p:attrNameLst>
                                          <p:attrName>ppt_x</p:attrName>
                                        </p:attrNameLst>
                                      </p:cBhvr>
                                      <p:tavLst>
                                        <p:tav tm="0">
                                          <p:val>
                                            <p:strVal val="#ppt_x"/>
                                          </p:val>
                                        </p:tav>
                                        <p:tav tm="100000">
                                          <p:val>
                                            <p:strVal val="#ppt_x"/>
                                          </p:val>
                                        </p:tav>
                                      </p:tavLst>
                                    </p:anim>
                                    <p:anim calcmode="lin" valueType="num">
                                      <p:cBhvr>
                                        <p:cTn id="21" dur="500" fill="hold"/>
                                        <p:tgtEl>
                                          <p:spTgt spid="60434"/>
                                        </p:tgtEl>
                                        <p:attrNameLst>
                                          <p:attrName>ppt_y</p:attrName>
                                        </p:attrNameLst>
                                      </p:cBhvr>
                                      <p:tavLst>
                                        <p:tav tm="0">
                                          <p:val>
                                            <p:strVal val="1+#ppt_h/2"/>
                                          </p:val>
                                        </p:tav>
                                        <p:tav tm="100000">
                                          <p:val>
                                            <p:strVal val="#ppt_y"/>
                                          </p:val>
                                        </p:tav>
                                      </p:tavLst>
                                    </p:anim>
                                  </p:childTnLst>
                                </p:cTn>
                              </p:par>
                              <p:par>
                                <p:cTn id="22" presetID="3" presetClass="entr" presetSubtype="10" fill="hold" grpId="0" nodeType="withEffect">
                                  <p:stCondLst>
                                    <p:cond delay="0"/>
                                  </p:stCondLst>
                                  <p:childTnLst>
                                    <p:set>
                                      <p:cBhvr>
                                        <p:cTn id="23" dur="500" fill="hold">
                                          <p:stCondLst>
                                            <p:cond delay="0"/>
                                          </p:stCondLst>
                                        </p:cTn>
                                        <p:tgtEl>
                                          <p:spTgt spid="60440"/>
                                        </p:tgtEl>
                                        <p:attrNameLst>
                                          <p:attrName>style.visibility</p:attrName>
                                        </p:attrNameLst>
                                      </p:cBhvr>
                                      <p:to>
                                        <p:strVal val="visible"/>
                                      </p:to>
                                    </p:set>
                                    <p:animEffect transition="in" filter="blinds(horizontal)">
                                      <p:cBhvr>
                                        <p:cTn id="24" dur="500" fill="hold"/>
                                        <p:tgtEl>
                                          <p:spTgt spid="60440"/>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2" presetClass="entr" presetSubtype="4" fill="hold" nodeType="clickEffect">
                                  <p:stCondLst>
                                    <p:cond delay="0"/>
                                  </p:stCondLst>
                                  <p:childTnLst>
                                    <p:set>
                                      <p:cBhvr>
                                        <p:cTn id="28" dur="1" fill="hold">
                                          <p:stCondLst>
                                            <p:cond delay="0"/>
                                          </p:stCondLst>
                                        </p:cTn>
                                        <p:tgtEl>
                                          <p:spTgt spid="60418">
                                            <p:txEl>
                                              <p:pRg st="3" end="3"/>
                                            </p:txEl>
                                          </p:spTgt>
                                        </p:tgtEl>
                                        <p:attrNameLst>
                                          <p:attrName>style.visibility</p:attrName>
                                        </p:attrNameLst>
                                      </p:cBhvr>
                                      <p:to>
                                        <p:strVal val="visible"/>
                                      </p:to>
                                    </p:set>
                                    <p:anim calcmode="lin" valueType="num">
                                      <p:cBhvr>
                                        <p:cTn id="29" dur="500" fill="hold"/>
                                        <p:tgtEl>
                                          <p:spTgt spid="60418">
                                            <p:txEl>
                                              <p:pRg st="3" end="3"/>
                                            </p:txEl>
                                          </p:spTgt>
                                        </p:tgtEl>
                                        <p:attrNameLst>
                                          <p:attrName>ppt_y</p:attrName>
                                        </p:attrNameLst>
                                      </p:cBhvr>
                                      <p:tavLst>
                                        <p:tav tm="0">
                                          <p:val>
                                            <p:strVal val="#ppt_y+#ppt_h*1.125000"/>
                                          </p:val>
                                        </p:tav>
                                        <p:tav tm="100000">
                                          <p:val>
                                            <p:strVal val="#ppt_y"/>
                                          </p:val>
                                        </p:tav>
                                      </p:tavLst>
                                    </p:anim>
                                    <p:animEffect transition="in" filter="wipe(up)">
                                      <p:cBhvr>
                                        <p:cTn id="30" dur="500" fill="hold"/>
                                        <p:tgtEl>
                                          <p:spTgt spid="60418">
                                            <p:txEl>
                                              <p:pRg st="3" end="3"/>
                                            </p:txEl>
                                          </p:spTgt>
                                        </p:tgtEl>
                                      </p:cBhvr>
                                    </p:animEffect>
                                  </p:childTnLst>
                                </p:cTn>
                              </p:par>
                              <p:par>
                                <p:cTn id="31" presetID="2" presetClass="entr" presetSubtype="4" fill="hold" nodeType="withEffect">
                                  <p:stCondLst>
                                    <p:cond delay="0"/>
                                  </p:stCondLst>
                                  <p:childTnLst>
                                    <p:set>
                                      <p:cBhvr>
                                        <p:cTn id="32" dur="500" fill="hold">
                                          <p:stCondLst>
                                            <p:cond delay="0"/>
                                          </p:stCondLst>
                                        </p:cTn>
                                        <p:tgtEl>
                                          <p:spTgt spid="60427"/>
                                        </p:tgtEl>
                                        <p:attrNameLst>
                                          <p:attrName>style.visibility</p:attrName>
                                        </p:attrNameLst>
                                      </p:cBhvr>
                                      <p:to>
                                        <p:strVal val="visible"/>
                                      </p:to>
                                    </p:set>
                                    <p:anim calcmode="lin" valueType="num">
                                      <p:cBhvr>
                                        <p:cTn id="33" dur="500" fill="hold"/>
                                        <p:tgtEl>
                                          <p:spTgt spid="60427"/>
                                        </p:tgtEl>
                                        <p:attrNameLst>
                                          <p:attrName>ppt_x</p:attrName>
                                        </p:attrNameLst>
                                      </p:cBhvr>
                                      <p:tavLst>
                                        <p:tav tm="0">
                                          <p:val>
                                            <p:strVal val="#ppt_x"/>
                                          </p:val>
                                        </p:tav>
                                        <p:tav tm="100000">
                                          <p:val>
                                            <p:strVal val="#ppt_x"/>
                                          </p:val>
                                        </p:tav>
                                      </p:tavLst>
                                    </p:anim>
                                    <p:anim calcmode="lin" valueType="num">
                                      <p:cBhvr>
                                        <p:cTn id="34" dur="500" fill="hold"/>
                                        <p:tgtEl>
                                          <p:spTgt spid="60427"/>
                                        </p:tgtEl>
                                        <p:attrNameLst>
                                          <p:attrName>ppt_y</p:attrName>
                                        </p:attrNameLst>
                                      </p:cBhvr>
                                      <p:tavLst>
                                        <p:tav tm="0">
                                          <p:val>
                                            <p:strVal val="1+#ppt_h/2"/>
                                          </p:val>
                                        </p:tav>
                                        <p:tav tm="100000">
                                          <p:val>
                                            <p:strVal val="#ppt_y"/>
                                          </p:val>
                                        </p:tav>
                                      </p:tavLst>
                                    </p:anim>
                                  </p:childTnLst>
                                </p:cTn>
                              </p:par>
                              <p:par>
                                <p:cTn id="35" presetID="3" presetClass="entr" presetSubtype="10" fill="hold" grpId="0" nodeType="withEffect">
                                  <p:stCondLst>
                                    <p:cond delay="0"/>
                                  </p:stCondLst>
                                  <p:childTnLst>
                                    <p:set>
                                      <p:cBhvr>
                                        <p:cTn id="36" dur="500" fill="hold">
                                          <p:stCondLst>
                                            <p:cond delay="0"/>
                                          </p:stCondLst>
                                        </p:cTn>
                                        <p:tgtEl>
                                          <p:spTgt spid="60439"/>
                                        </p:tgtEl>
                                        <p:attrNameLst>
                                          <p:attrName>style.visibility</p:attrName>
                                        </p:attrNameLst>
                                      </p:cBhvr>
                                      <p:to>
                                        <p:strVal val="visible"/>
                                      </p:to>
                                    </p:set>
                                    <p:animEffect transition="in" filter="blinds(horizontal)">
                                      <p:cBhvr>
                                        <p:cTn id="37" dur="500" fill="hold"/>
                                        <p:tgtEl>
                                          <p:spTgt spid="6043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2" presetClass="entr" presetSubtype="4" fill="hold" nodeType="clickEffect">
                                  <p:stCondLst>
                                    <p:cond delay="0"/>
                                  </p:stCondLst>
                                  <p:childTnLst>
                                    <p:set>
                                      <p:cBhvr>
                                        <p:cTn id="41" dur="1" fill="hold">
                                          <p:stCondLst>
                                            <p:cond delay="0"/>
                                          </p:stCondLst>
                                        </p:cTn>
                                        <p:tgtEl>
                                          <p:spTgt spid="60418">
                                            <p:txEl>
                                              <p:pRg st="4" end="4"/>
                                            </p:txEl>
                                          </p:spTgt>
                                        </p:tgtEl>
                                        <p:attrNameLst>
                                          <p:attrName>style.visibility</p:attrName>
                                        </p:attrNameLst>
                                      </p:cBhvr>
                                      <p:to>
                                        <p:strVal val="visible"/>
                                      </p:to>
                                    </p:set>
                                    <p:anim calcmode="lin" valueType="num">
                                      <p:cBhvr>
                                        <p:cTn id="42" dur="500" fill="hold"/>
                                        <p:tgtEl>
                                          <p:spTgt spid="60418">
                                            <p:txEl>
                                              <p:pRg st="4" end="4"/>
                                            </p:txEl>
                                          </p:spTgt>
                                        </p:tgtEl>
                                        <p:attrNameLst>
                                          <p:attrName>ppt_y</p:attrName>
                                        </p:attrNameLst>
                                      </p:cBhvr>
                                      <p:tavLst>
                                        <p:tav tm="0">
                                          <p:val>
                                            <p:strVal val="#ppt_y+#ppt_h*1.125000"/>
                                          </p:val>
                                        </p:tav>
                                        <p:tav tm="100000">
                                          <p:val>
                                            <p:strVal val="#ppt_y"/>
                                          </p:val>
                                        </p:tav>
                                      </p:tavLst>
                                    </p:anim>
                                    <p:animEffect transition="in" filter="wipe(up)">
                                      <p:cBhvr>
                                        <p:cTn id="43" dur="500" fill="hold"/>
                                        <p:tgtEl>
                                          <p:spTgt spid="60418">
                                            <p:txEl>
                                              <p:pRg st="4" end="4"/>
                                            </p:txEl>
                                          </p:spTgt>
                                        </p:tgtEl>
                                      </p:cBhvr>
                                    </p:animEffect>
                                  </p:childTnLst>
                                </p:cTn>
                              </p:par>
                              <p:par>
                                <p:cTn id="44" presetID="12" presetClass="entr" presetSubtype="4" fill="hold" nodeType="withEffect">
                                  <p:stCondLst>
                                    <p:cond delay="0"/>
                                  </p:stCondLst>
                                  <p:childTnLst>
                                    <p:set>
                                      <p:cBhvr>
                                        <p:cTn id="45" dur="1" fill="hold">
                                          <p:stCondLst>
                                            <p:cond delay="0"/>
                                          </p:stCondLst>
                                        </p:cTn>
                                        <p:tgtEl>
                                          <p:spTgt spid="60419"/>
                                        </p:tgtEl>
                                        <p:attrNameLst>
                                          <p:attrName>style.visibility</p:attrName>
                                        </p:attrNameLst>
                                      </p:cBhvr>
                                      <p:to>
                                        <p:strVal val="visible"/>
                                      </p:to>
                                    </p:set>
                                    <p:anim calcmode="lin" valueType="num">
                                      <p:cBhvr>
                                        <p:cTn id="46" dur="500" fill="hold"/>
                                        <p:tgtEl>
                                          <p:spTgt spid="60419"/>
                                        </p:tgtEl>
                                        <p:attrNameLst>
                                          <p:attrName>ppt_y</p:attrName>
                                        </p:attrNameLst>
                                      </p:cBhvr>
                                      <p:tavLst>
                                        <p:tav tm="0">
                                          <p:val>
                                            <p:strVal val="#ppt_y+#ppt_h*1.125000"/>
                                          </p:val>
                                        </p:tav>
                                        <p:tav tm="100000">
                                          <p:val>
                                            <p:strVal val="#ppt_y"/>
                                          </p:val>
                                        </p:tav>
                                      </p:tavLst>
                                    </p:anim>
                                    <p:animEffect transition="in" filter="wipe(up)">
                                      <p:cBhvr>
                                        <p:cTn id="47" dur="500" fill="hold"/>
                                        <p:tgtEl>
                                          <p:spTgt spid="60419"/>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500" fill="hold">
                                          <p:stCondLst>
                                            <p:cond delay="0"/>
                                          </p:stCondLst>
                                        </p:cTn>
                                        <p:tgtEl>
                                          <p:spTgt spid="60441"/>
                                        </p:tgtEl>
                                        <p:attrNameLst>
                                          <p:attrName>style.visibility</p:attrName>
                                        </p:attrNameLst>
                                      </p:cBhvr>
                                      <p:to>
                                        <p:strVal val="visible"/>
                                      </p:to>
                                    </p:set>
                                    <p:animEffect transition="in" filter="blinds(horizontal)">
                                      <p:cBhvr>
                                        <p:cTn id="52" dur="500" fill="hold"/>
                                        <p:tgtEl>
                                          <p:spTgt spid="604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8" grpId="0"/>
      <p:bldP spid="60439" grpId="0"/>
      <p:bldP spid="60440" grpId="0"/>
      <p:bldP spid="60441"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41" name="矩形 130050"/>
          <p:cNvSpPr/>
          <p:nvPr/>
        </p:nvSpPr>
        <p:spPr>
          <a:xfrm>
            <a:off x="330200" y="1155700"/>
            <a:ext cx="8748713" cy="265430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FF"/>
                </a:solidFill>
                <a:latin typeface="Times New Roman" pitchFamily="18" charset="0"/>
              </a:rPr>
              <a:t>方案乙：</a:t>
            </a:r>
            <a:endParaRPr lang="en-US" altLang="zh-CN" sz="2400" b="1">
              <a:solidFill>
                <a:srgbClr val="0000FF"/>
              </a:solidFill>
              <a:latin typeface="Times New Roman" pitchFamily="18" charset="0"/>
            </a:endParaRPr>
          </a:p>
          <a:p>
            <a:pPr lvl="0">
              <a:spcBef>
                <a:spcPct val="50000"/>
              </a:spcBef>
            </a:pPr>
            <a:r>
              <a:rPr lang="en-US" altLang="zh-CN" sz="2400" b="1">
                <a:solidFill>
                  <a:srgbClr val="000000"/>
                </a:solidFill>
                <a:latin typeface="Times New Roman" pitchFamily="18" charset="0"/>
              </a:rPr>
              <a:t>(1)</a:t>
            </a:r>
            <a:r>
              <a:rPr lang="zh-CN" altLang="en-US" sz="2400" b="1">
                <a:solidFill>
                  <a:srgbClr val="000000"/>
                </a:solidFill>
                <a:latin typeface="Times New Roman" pitchFamily="18" charset="0"/>
              </a:rPr>
              <a:t>测出空烧杯的质量</a:t>
            </a:r>
            <a:r>
              <a:rPr lang="en-US" altLang="zh-CN" sz="2400" b="1" i="1">
                <a:solidFill>
                  <a:srgbClr val="000000"/>
                </a:solidFill>
                <a:latin typeface="Times New Roman" pitchFamily="18" charset="0"/>
              </a:rPr>
              <a:t>m</a:t>
            </a:r>
            <a:r>
              <a:rPr lang="en-US" altLang="zh-CN" sz="2400" b="1" baseline="-25000">
                <a:solidFill>
                  <a:srgbClr val="000000"/>
                </a:solidFill>
                <a:latin typeface="Times New Roman" pitchFamily="18" charset="0"/>
              </a:rPr>
              <a:t>1</a:t>
            </a:r>
            <a:endParaRPr lang="en-US" altLang="zh-CN" sz="2400" b="1" baseline="-25000">
              <a:solidFill>
                <a:srgbClr val="000000"/>
              </a:solidFill>
              <a:latin typeface="Times New Roman" pitchFamily="18" charset="0"/>
            </a:endParaRPr>
          </a:p>
          <a:p>
            <a:pPr lvl="0">
              <a:spcBef>
                <a:spcPct val="50000"/>
              </a:spcBef>
            </a:pPr>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将烧杯内倒入一部分盐水，测出烧杯与盐水的总质量</a:t>
            </a:r>
            <a:r>
              <a:rPr lang="en-US" altLang="zh-CN" sz="2400" b="1" i="1">
                <a:solidFill>
                  <a:srgbClr val="000000"/>
                </a:solidFill>
                <a:latin typeface="Times New Roman" pitchFamily="18" charset="0"/>
              </a:rPr>
              <a:t>m</a:t>
            </a:r>
            <a:r>
              <a:rPr lang="en-US" altLang="zh-CN" sz="2400" b="1" baseline="-25000">
                <a:solidFill>
                  <a:srgbClr val="000000"/>
                </a:solidFill>
                <a:latin typeface="Times New Roman" pitchFamily="18" charset="0"/>
              </a:rPr>
              <a:t>2</a:t>
            </a:r>
            <a:endParaRPr lang="en-US" altLang="zh-CN" sz="2400" b="1" baseline="-25000">
              <a:solidFill>
                <a:srgbClr val="000000"/>
              </a:solidFill>
              <a:latin typeface="Times New Roman" pitchFamily="18" charset="0"/>
            </a:endParaRPr>
          </a:p>
          <a:p>
            <a:pPr lvl="0">
              <a:spcBef>
                <a:spcPct val="50000"/>
              </a:spcBef>
            </a:pPr>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将烧杯内的盐水倒入量筒中，测出盐水的体积</a:t>
            </a:r>
            <a:r>
              <a:rPr lang="en-US" altLang="zh-CN" sz="2400" b="1" i="1">
                <a:solidFill>
                  <a:srgbClr val="000000"/>
                </a:solidFill>
                <a:latin typeface="Times New Roman" pitchFamily="18" charset="0"/>
              </a:rPr>
              <a:t>V</a:t>
            </a:r>
            <a:endParaRPr lang="en-US" altLang="zh-CN" sz="2400" b="1">
              <a:solidFill>
                <a:srgbClr val="000000"/>
              </a:solidFill>
              <a:latin typeface="Times New Roman" pitchFamily="18" charset="0"/>
            </a:endParaRPr>
          </a:p>
          <a:p>
            <a:pPr lvl="0">
              <a:spcBef>
                <a:spcPct val="50000"/>
              </a:spcBef>
            </a:pPr>
            <a:r>
              <a:rPr lang="en-US" altLang="zh-CN" sz="2400" b="1">
                <a:solidFill>
                  <a:srgbClr val="000000"/>
                </a:solidFill>
                <a:latin typeface="Times New Roman" pitchFamily="18" charset="0"/>
              </a:rPr>
              <a:t>(4)</a:t>
            </a:r>
            <a:r>
              <a:rPr lang="zh-CN" altLang="en-US" sz="2400" b="1">
                <a:solidFill>
                  <a:srgbClr val="000000"/>
                </a:solidFill>
                <a:latin typeface="Times New Roman" pitchFamily="18" charset="0"/>
              </a:rPr>
              <a:t>算出盐水的密度：</a:t>
            </a:r>
            <a:endParaRPr lang="zh-CN" altLang="en-US" sz="2400" b="1">
              <a:solidFill>
                <a:srgbClr val="000000"/>
              </a:solidFill>
              <a:latin typeface="Times New Roman" panose="02020603050405020304" pitchFamily="18" charset="0"/>
            </a:endParaRPr>
          </a:p>
        </p:txBody>
      </p:sp>
      <p:grpSp>
        <p:nvGrpSpPr>
          <p:cNvPr id="61442" name="组合 130051"/>
          <p:cNvGrpSpPr/>
          <p:nvPr/>
        </p:nvGrpSpPr>
        <p:grpSpPr>
          <a:xfrm>
            <a:off x="3322638" y="3348038"/>
            <a:ext cx="2038350" cy="917575"/>
            <a:chOff x="2704" y="2256"/>
            <a:chExt cx="1712" cy="771"/>
          </a:xfrm>
        </p:grpSpPr>
        <p:sp>
          <p:nvSpPr>
            <p:cNvPr id="61443" name="Text Box 41"/>
            <p:cNvSpPr/>
            <p:nvPr/>
          </p:nvSpPr>
          <p:spPr>
            <a:xfrm>
              <a:off x="2704" y="2456"/>
              <a:ext cx="403" cy="3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ρ</a:t>
              </a:r>
              <a:endParaRPr lang="en-US" altLang="zh-CN" sz="2400" b="1" i="1">
                <a:solidFill>
                  <a:srgbClr val="FF0000"/>
                </a:solidFill>
                <a:latin typeface="Times New Roman" panose="02020603050405020304" pitchFamily="18" charset="0"/>
              </a:endParaRPr>
            </a:p>
          </p:txBody>
        </p:sp>
        <p:grpSp>
          <p:nvGrpSpPr>
            <p:cNvPr id="61444" name="Group 43"/>
            <p:cNvGrpSpPr/>
            <p:nvPr/>
          </p:nvGrpSpPr>
          <p:grpSpPr>
            <a:xfrm>
              <a:off x="3079" y="2456"/>
              <a:ext cx="1337" cy="387"/>
              <a:chOff x="7" y="56"/>
              <a:chExt cx="1337" cy="387"/>
            </a:xfrm>
          </p:grpSpPr>
          <p:sp>
            <p:nvSpPr>
              <p:cNvPr id="61445" name="Text Box 44"/>
              <p:cNvSpPr/>
              <p:nvPr/>
            </p:nvSpPr>
            <p:spPr>
              <a:xfrm>
                <a:off x="7" y="56"/>
                <a:ext cx="38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latin typeface="Times New Roman" pitchFamily="18" charset="0"/>
                  </a:rPr>
                  <a:t>=</a:t>
                </a:r>
                <a:endParaRPr lang="en-US" altLang="zh-CN" sz="2400" b="1">
                  <a:solidFill>
                    <a:srgbClr val="FF0000"/>
                  </a:solidFill>
                  <a:latin typeface="Times New Roman" panose="02020603050405020304" pitchFamily="18" charset="0"/>
                </a:endParaRPr>
              </a:p>
            </p:txBody>
          </p:sp>
          <p:cxnSp>
            <p:nvCxnSpPr>
              <p:cNvPr id="61446" name="Line 45"/>
              <p:cNvCxnSpPr/>
              <p:nvPr/>
            </p:nvCxnSpPr>
            <p:spPr>
              <a:xfrm>
                <a:off x="336" y="240"/>
                <a:ext cx="1008" cy="0"/>
              </a:xfrm>
              <a:prstGeom prst="line">
                <a:avLst/>
              </a:prstGeom>
              <a:noFill/>
              <a:ln>
                <a:solidFill>
                  <a:srgbClr val="FF0000"/>
                </a:solidFill>
                <a:round/>
              </a:ln>
            </p:spPr>
          </p:cxnSp>
        </p:grpSp>
        <p:sp>
          <p:nvSpPr>
            <p:cNvPr id="61447" name="Text Box 42"/>
            <p:cNvSpPr/>
            <p:nvPr/>
          </p:nvSpPr>
          <p:spPr>
            <a:xfrm>
              <a:off x="3600" y="2640"/>
              <a:ext cx="432"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V</a:t>
              </a:r>
              <a:endParaRPr lang="en-US" altLang="zh-CN" sz="2400" b="1" i="1">
                <a:solidFill>
                  <a:srgbClr val="FF0000"/>
                </a:solidFill>
                <a:latin typeface="Times New Roman" panose="02020603050405020304" pitchFamily="18" charset="0"/>
              </a:endParaRPr>
            </a:p>
          </p:txBody>
        </p:sp>
        <p:sp>
          <p:nvSpPr>
            <p:cNvPr id="61448" name="Text Box 46"/>
            <p:cNvSpPr/>
            <p:nvPr/>
          </p:nvSpPr>
          <p:spPr>
            <a:xfrm>
              <a:off x="3312" y="2256"/>
              <a:ext cx="110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m</a:t>
              </a:r>
              <a:r>
                <a:rPr lang="en-US" altLang="zh-CN" sz="2400" b="1" baseline="-25000">
                  <a:solidFill>
                    <a:srgbClr val="FF0000"/>
                  </a:solidFill>
                  <a:latin typeface="Times New Roman" pitchFamily="18" charset="0"/>
                </a:rPr>
                <a:t>2 </a:t>
              </a:r>
              <a:r>
                <a:rPr lang="en-US" altLang="zh-CN" sz="2400" b="1">
                  <a:solidFill>
                    <a:srgbClr val="FF0000"/>
                  </a:solidFill>
                  <a:latin typeface="Times New Roman" pitchFamily="18" charset="0"/>
                </a:rPr>
                <a:t>– </a:t>
              </a:r>
              <a:r>
                <a:rPr lang="en-US" altLang="zh-CN" sz="2400" b="1" i="1">
                  <a:solidFill>
                    <a:srgbClr val="FF0000"/>
                  </a:solidFill>
                  <a:latin typeface="Times New Roman" pitchFamily="18" charset="0"/>
                </a:rPr>
                <a:t>m</a:t>
              </a:r>
              <a:r>
                <a:rPr lang="en-US" altLang="zh-CN" sz="2400" b="1" baseline="-25000">
                  <a:solidFill>
                    <a:srgbClr val="FF0000"/>
                  </a:solidFill>
                  <a:latin typeface="Times New Roman" pitchFamily="18" charset="0"/>
                </a:rPr>
                <a:t>1</a:t>
              </a:r>
              <a:endParaRPr lang="en-US" altLang="zh-CN" sz="2400" b="1" baseline="-25000">
                <a:solidFill>
                  <a:srgbClr val="FF0000"/>
                </a:solidFill>
                <a:latin typeface="Times New Roman" panose="02020603050405020304" pitchFamily="18" charset="0"/>
              </a:endParaRPr>
            </a:p>
          </p:txBody>
        </p:sp>
      </p:grpSp>
      <p:sp>
        <p:nvSpPr>
          <p:cNvPr id="61449" name="文本框 130059"/>
          <p:cNvSpPr/>
          <p:nvPr/>
        </p:nvSpPr>
        <p:spPr>
          <a:xfrm>
            <a:off x="1470025" y="366713"/>
            <a:ext cx="5938838" cy="438150"/>
          </a:xfrm>
          <a:prstGeom prst="rect">
            <a:avLst/>
          </a:prstGeom>
          <a:gradFill rotWithShape="1">
            <a:gsLst>
              <a:gs pos="0">
                <a:srgbClr val="FFFFCC"/>
              </a:gs>
              <a:gs pos="100000">
                <a:srgbClr val="FF9933"/>
              </a:gs>
            </a:gsLst>
            <a:path path="shape">
              <a:fillToRect l="50000" t="50000" r="50000" b="50000"/>
            </a:path>
          </a:gra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Times New Roman" pitchFamily="18" charset="0"/>
              </a:rPr>
              <a:t>这样做测量结果会偏高还是偏低，为什么？</a:t>
            </a:r>
            <a:endParaRPr lang="zh-CN" altLang="en-US" sz="2400" b="1">
              <a:solidFill>
                <a:srgbClr val="000000"/>
              </a:solidFill>
              <a:latin typeface="Times New Roman" panose="02020603050405020304" pitchFamily="18" charset="0"/>
            </a:endParaRPr>
          </a:p>
        </p:txBody>
      </p:sp>
      <p:grpSp>
        <p:nvGrpSpPr>
          <p:cNvPr id="61450" name="组合 130060"/>
          <p:cNvGrpSpPr/>
          <p:nvPr/>
        </p:nvGrpSpPr>
        <p:grpSpPr>
          <a:xfrm>
            <a:off x="2870200" y="4959350"/>
            <a:ext cx="854075" cy="863600"/>
            <a:chExt cx="1364" cy="1362"/>
          </a:xfrm>
        </p:grpSpPr>
        <p:grpSp>
          <p:nvGrpSpPr>
            <p:cNvPr id="61451" name="组合 130061"/>
            <p:cNvGrpSpPr/>
            <p:nvPr/>
          </p:nvGrpSpPr>
          <p:grpSpPr>
            <a:xfrm>
              <a:off x="0" y="0"/>
              <a:ext cx="1364" cy="1362"/>
              <a:chExt cx="1740" cy="1890"/>
            </a:xfrm>
          </p:grpSpPr>
          <p:sp>
            <p:nvSpPr>
              <p:cNvPr id="61452" name="流程图: 可选过程 130062"/>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61453" name="未知"/>
              <p:cNvSpPr/>
              <p:nvPr/>
            </p:nvSpPr>
            <p:spPr>
              <a:xfrm>
                <a:off x="0" y="0"/>
                <a:ext cx="1740" cy="1129"/>
              </a:xfrm>
              <a:custGeom>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grpSp>
          <p:nvGrpSpPr>
            <p:cNvPr id="61454" name="组合 130064"/>
            <p:cNvGrpSpPr/>
            <p:nvPr/>
          </p:nvGrpSpPr>
          <p:grpSpPr>
            <a:xfrm>
              <a:off x="196" y="720"/>
              <a:ext cx="1114" cy="615"/>
              <a:chExt cx="1690" cy="624"/>
            </a:xfrm>
          </p:grpSpPr>
          <p:sp>
            <p:nvSpPr>
              <p:cNvPr id="61455" name="矩形 130065"/>
              <p:cNvSpPr/>
              <p:nvPr/>
            </p:nvSpPr>
            <p:spPr>
              <a:xfrm>
                <a:off x="41" y="50"/>
                <a:ext cx="1629" cy="574"/>
              </a:xfrm>
              <a:prstGeom prst="rect">
                <a:avLst/>
              </a:prstGeom>
              <a:blipFill rotWithShape="0">
                <a:blip r:embed="rId2"/>
                <a:tile tx="0" ty="0" sx="100000" sy="100000" flip="none" algn="tl"/>
              </a:blip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cxnSp>
            <p:nvCxnSpPr>
              <p:cNvPr id="61456" name="直接连接符 130066"/>
              <p:cNvCxnSpPr/>
              <p:nvPr/>
            </p:nvCxnSpPr>
            <p:spPr>
              <a:xfrm>
                <a:off x="0" y="0"/>
                <a:ext cx="1690" cy="0"/>
              </a:xfrm>
              <a:prstGeom prst="line">
                <a:avLst/>
              </a:prstGeom>
              <a:noFill/>
              <a:ln w="25400">
                <a:solidFill>
                  <a:prstClr val="black"/>
                </a:solidFill>
                <a:round/>
              </a:ln>
            </p:spPr>
          </p:cxnSp>
        </p:grpSp>
      </p:grpSp>
      <p:pic>
        <p:nvPicPr>
          <p:cNvPr id="61457" name="图片 130067" descr="量筒"/>
          <p:cNvPicPr>
            <a:picLocks noChangeAspect="1"/>
          </p:cNvPicPr>
          <p:nvPr/>
        </p:nvPicPr>
        <p:blipFill>
          <a:blip r:embed="rId3"/>
          <a:stretch>
            <a:fillRect/>
          </a:stretch>
        </p:blipFill>
        <p:spPr>
          <a:xfrm>
            <a:off x="4846638" y="4457700"/>
            <a:ext cx="468312" cy="1362075"/>
          </a:xfrm>
          <a:prstGeom prst="rect">
            <a:avLst/>
          </a:prstGeom>
          <a:noFill/>
          <a:ln>
            <a:noFill/>
            <a:miter lim="800000"/>
          </a:ln>
        </p:spPr>
      </p:pic>
      <p:grpSp>
        <p:nvGrpSpPr>
          <p:cNvPr id="61458" name="组合 130068"/>
          <p:cNvGrpSpPr/>
          <p:nvPr/>
        </p:nvGrpSpPr>
        <p:grpSpPr>
          <a:xfrm>
            <a:off x="1041400" y="4941888"/>
            <a:ext cx="823913" cy="865187"/>
            <a:chExt cx="1740" cy="1890"/>
          </a:xfrm>
        </p:grpSpPr>
        <p:sp>
          <p:nvSpPr>
            <p:cNvPr id="61459" name="流程图: 可选过程 130069"/>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61460" name="未知"/>
            <p:cNvSpPr/>
            <p:nvPr/>
          </p:nvSpPr>
          <p:spPr>
            <a:xfrm>
              <a:off x="0" y="0"/>
              <a:ext cx="1740" cy="1129"/>
            </a:xfrm>
            <a:custGeom>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sp>
        <p:nvSpPr>
          <p:cNvPr id="61461" name="矩形 130071"/>
          <p:cNvSpPr/>
          <p:nvPr/>
        </p:nvSpPr>
        <p:spPr>
          <a:xfrm>
            <a:off x="1984375" y="5381625"/>
            <a:ext cx="473075" cy="438150"/>
          </a:xfrm>
          <a:prstGeom prst="rect">
            <a:avLst/>
          </a:prstGeom>
          <a:no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000000"/>
                </a:solidFill>
                <a:latin typeface="Times New Roman" pitchFamily="18" charset="0"/>
                <a:ea typeface="楷体" pitchFamily="49" charset="-122"/>
              </a:rPr>
              <a:t>m</a:t>
            </a:r>
            <a:r>
              <a:rPr lang="en-US" altLang="zh-CN" sz="2400" b="1" baseline="-25000">
                <a:solidFill>
                  <a:srgbClr val="000000"/>
                </a:solidFill>
                <a:latin typeface="Times New Roman" pitchFamily="18" charset="0"/>
                <a:ea typeface="楷体" pitchFamily="49" charset="-122"/>
              </a:rPr>
              <a:t>1</a:t>
            </a:r>
            <a:endParaRPr lang="en-US" altLang="zh-CN" sz="2400" b="1" baseline="-25000">
              <a:solidFill>
                <a:srgbClr val="000000"/>
              </a:solidFill>
              <a:latin typeface="Times New Roman" panose="02020603050405020304" pitchFamily="18" charset="0"/>
              <a:ea typeface="楷体" pitchFamily="49" charset="-122"/>
            </a:endParaRPr>
          </a:p>
        </p:txBody>
      </p:sp>
      <p:sp>
        <p:nvSpPr>
          <p:cNvPr id="61462" name="矩形 130072"/>
          <p:cNvSpPr/>
          <p:nvPr/>
        </p:nvSpPr>
        <p:spPr>
          <a:xfrm>
            <a:off x="3805238" y="5414963"/>
            <a:ext cx="473075" cy="438150"/>
          </a:xfrm>
          <a:prstGeom prst="rect">
            <a:avLst/>
          </a:prstGeom>
          <a:no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i="1">
                <a:solidFill>
                  <a:srgbClr val="000000"/>
                </a:solidFill>
                <a:latin typeface="Times New Roman" pitchFamily="18" charset="0"/>
                <a:ea typeface="楷体" pitchFamily="49" charset="-122"/>
              </a:rPr>
              <a:t>m</a:t>
            </a:r>
            <a:r>
              <a:rPr lang="en-US" altLang="zh-CN" sz="2400" b="1" baseline="-25000">
                <a:solidFill>
                  <a:srgbClr val="000000"/>
                </a:solidFill>
                <a:latin typeface="Times New Roman" pitchFamily="18" charset="0"/>
                <a:ea typeface="楷体" pitchFamily="49" charset="-122"/>
              </a:rPr>
              <a:t>2</a:t>
            </a:r>
            <a:endParaRPr lang="zh-CN" altLang="en-US" sz="2400" b="1" baseline="-25000">
              <a:solidFill>
                <a:srgbClr val="000000"/>
              </a:solidFill>
              <a:latin typeface="Times New Roman" panose="02020603050405020304" pitchFamily="18" charset="0"/>
              <a:ea typeface="楷体" pitchFamily="49" charset="-122"/>
            </a:endParaRPr>
          </a:p>
        </p:txBody>
      </p:sp>
      <p:sp>
        <p:nvSpPr>
          <p:cNvPr id="61463" name="矩形 130073"/>
          <p:cNvSpPr/>
          <p:nvPr/>
        </p:nvSpPr>
        <p:spPr>
          <a:xfrm>
            <a:off x="5429250" y="5414963"/>
            <a:ext cx="339725" cy="438150"/>
          </a:xfrm>
          <a:prstGeom prst="rect">
            <a:avLst/>
          </a:prstGeom>
          <a:no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i="1">
                <a:solidFill>
                  <a:srgbClr val="000000"/>
                </a:solidFill>
                <a:latin typeface="Times New Roman" pitchFamily="18" charset="0"/>
                <a:ea typeface="楷体" pitchFamily="49" charset="-122"/>
              </a:rPr>
              <a:t>V</a:t>
            </a:r>
            <a:endParaRPr lang="en-US" altLang="zh-CN" sz="2400" b="1" i="1">
              <a:solidFill>
                <a:srgbClr val="000000"/>
              </a:solidFill>
              <a:latin typeface="Times New Roman" panose="02020603050405020304" pitchFamily="18" charset="0"/>
              <a:ea typeface="楷体" pitchFamily="49" charset="-122"/>
            </a:endParaRPr>
          </a:p>
        </p:txBody>
      </p:sp>
      <p:sp>
        <p:nvSpPr>
          <p:cNvPr id="61464" name="文本框 124958"/>
          <p:cNvSpPr/>
          <p:nvPr/>
        </p:nvSpPr>
        <p:spPr>
          <a:xfrm>
            <a:off x="6011863" y="4410075"/>
            <a:ext cx="2865437" cy="1176338"/>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FF"/>
                </a:solidFill>
                <a:latin typeface="Times New Roman" pitchFamily="18" charset="0"/>
              </a:rPr>
              <a:t>烧杯壁上会附着一些盐水，使得</a:t>
            </a:r>
            <a:r>
              <a:rPr lang="en-US" altLang="zh-CN" sz="2400" b="1" i="1">
                <a:solidFill>
                  <a:srgbClr val="0000FF"/>
                </a:solidFill>
                <a:latin typeface="Times New Roman" pitchFamily="18" charset="0"/>
              </a:rPr>
              <a:t>V</a:t>
            </a:r>
            <a:r>
              <a:rPr lang="zh-CN" altLang="en-US" sz="2400" b="1">
                <a:solidFill>
                  <a:srgbClr val="0000FF"/>
                </a:solidFill>
                <a:latin typeface="Times New Roman" pitchFamily="18" charset="0"/>
              </a:rPr>
              <a:t>偏小，</a:t>
            </a:r>
            <a:r>
              <a:rPr lang="en-US" altLang="zh-CN" sz="2400" b="1" i="1">
                <a:solidFill>
                  <a:srgbClr val="0000FF"/>
                </a:solidFill>
                <a:latin typeface="Times New Roman" pitchFamily="18" charset="0"/>
              </a:rPr>
              <a:t>ρ</a:t>
            </a:r>
            <a:r>
              <a:rPr lang="zh-CN" altLang="en-US" sz="2400" b="1">
                <a:solidFill>
                  <a:srgbClr val="0000FF"/>
                </a:solidFill>
                <a:latin typeface="Times New Roman" pitchFamily="18" charset="0"/>
              </a:rPr>
              <a:t>偏大。</a:t>
            </a:r>
            <a:endParaRPr lang="en-US" altLang="zh-CN" sz="2400" b="1">
              <a:solidFill>
                <a:srgbClr val="0000FF"/>
              </a:solidFill>
              <a:latin typeface="Times New Roman" panose="02020603050405020304" pitchFamily="18" charset="0"/>
            </a:endParaRPr>
          </a:p>
        </p:txBody>
      </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61441">
                                            <p:txEl>
                                              <p:pRg st="1" end="1"/>
                                            </p:txEl>
                                          </p:spTgt>
                                        </p:tgtEl>
                                        <p:attrNameLst>
                                          <p:attrName>style.visibility</p:attrName>
                                        </p:attrNameLst>
                                      </p:cBhvr>
                                      <p:to>
                                        <p:strVal val="visible"/>
                                      </p:to>
                                    </p:set>
                                    <p:anim calcmode="lin" valueType="num">
                                      <p:cBhvr>
                                        <p:cTn id="7" dur="500" fill="hold"/>
                                        <p:tgtEl>
                                          <p:spTgt spid="61441">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fill="hold"/>
                                        <p:tgtEl>
                                          <p:spTgt spid="61441">
                                            <p:txEl>
                                              <p:pRg st="1" end="1"/>
                                            </p:txEl>
                                          </p:spTgt>
                                        </p:tgtEl>
                                      </p:cBhvr>
                                    </p:animEffect>
                                  </p:childTnLst>
                                </p:cTn>
                              </p:par>
                              <p:par>
                                <p:cTn id="9" presetID="2" presetClass="entr" presetSubtype="4" fill="hold" nodeType="withEffect">
                                  <p:stCondLst>
                                    <p:cond delay="0"/>
                                  </p:stCondLst>
                                  <p:childTnLst>
                                    <p:set>
                                      <p:cBhvr>
                                        <p:cTn id="10" dur="500" fill="hold">
                                          <p:stCondLst>
                                            <p:cond delay="0"/>
                                          </p:stCondLst>
                                        </p:cTn>
                                        <p:tgtEl>
                                          <p:spTgt spid="61458"/>
                                        </p:tgtEl>
                                        <p:attrNameLst>
                                          <p:attrName>style.visibility</p:attrName>
                                        </p:attrNameLst>
                                      </p:cBhvr>
                                      <p:to>
                                        <p:strVal val="visible"/>
                                      </p:to>
                                    </p:set>
                                    <p:anim calcmode="lin" valueType="num">
                                      <p:cBhvr>
                                        <p:cTn id="11" dur="500" fill="hold"/>
                                        <p:tgtEl>
                                          <p:spTgt spid="61458"/>
                                        </p:tgtEl>
                                        <p:attrNameLst>
                                          <p:attrName>ppt_x</p:attrName>
                                        </p:attrNameLst>
                                      </p:cBhvr>
                                      <p:tavLst>
                                        <p:tav tm="0">
                                          <p:val>
                                            <p:strVal val="#ppt_x"/>
                                          </p:val>
                                        </p:tav>
                                        <p:tav tm="100000">
                                          <p:val>
                                            <p:strVal val="#ppt_x"/>
                                          </p:val>
                                        </p:tav>
                                      </p:tavLst>
                                    </p:anim>
                                    <p:anim calcmode="lin" valueType="num">
                                      <p:cBhvr>
                                        <p:cTn id="12" dur="500" fill="hold"/>
                                        <p:tgtEl>
                                          <p:spTgt spid="61458"/>
                                        </p:tgtEl>
                                        <p:attrNameLst>
                                          <p:attrName>ppt_y</p:attrName>
                                        </p:attrNameLst>
                                      </p:cBhvr>
                                      <p:tavLst>
                                        <p:tav tm="0">
                                          <p:val>
                                            <p:strVal val="1+#ppt_h/2"/>
                                          </p:val>
                                        </p:tav>
                                        <p:tav tm="100000">
                                          <p:val>
                                            <p:strVal val="#ppt_y"/>
                                          </p:val>
                                        </p:tav>
                                      </p:tavLst>
                                    </p:anim>
                                  </p:childTnLst>
                                </p:cTn>
                              </p:par>
                              <p:par>
                                <p:cTn id="13" presetID="3" presetClass="entr" presetSubtype="10" fill="hold" grpId="0" nodeType="withEffect">
                                  <p:stCondLst>
                                    <p:cond delay="0"/>
                                  </p:stCondLst>
                                  <p:childTnLst>
                                    <p:set>
                                      <p:cBhvr>
                                        <p:cTn id="14" dur="500" fill="hold">
                                          <p:stCondLst>
                                            <p:cond delay="0"/>
                                          </p:stCondLst>
                                        </p:cTn>
                                        <p:tgtEl>
                                          <p:spTgt spid="61461"/>
                                        </p:tgtEl>
                                        <p:attrNameLst>
                                          <p:attrName>style.visibility</p:attrName>
                                        </p:attrNameLst>
                                      </p:cBhvr>
                                      <p:to>
                                        <p:strVal val="visible"/>
                                      </p:to>
                                    </p:set>
                                    <p:animEffect transition="in" filter="blinds(horizontal)">
                                      <p:cBhvr>
                                        <p:cTn id="15" dur="500" fill="hold"/>
                                        <p:tgtEl>
                                          <p:spTgt spid="6146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2" presetClass="entr" presetSubtype="4" fill="hold" nodeType="clickEffect">
                                  <p:stCondLst>
                                    <p:cond delay="0"/>
                                  </p:stCondLst>
                                  <p:childTnLst>
                                    <p:set>
                                      <p:cBhvr>
                                        <p:cTn id="19" dur="1" fill="hold">
                                          <p:stCondLst>
                                            <p:cond delay="0"/>
                                          </p:stCondLst>
                                        </p:cTn>
                                        <p:tgtEl>
                                          <p:spTgt spid="61441">
                                            <p:txEl>
                                              <p:pRg st="2" end="2"/>
                                            </p:txEl>
                                          </p:spTgt>
                                        </p:tgtEl>
                                        <p:attrNameLst>
                                          <p:attrName>style.visibility</p:attrName>
                                        </p:attrNameLst>
                                      </p:cBhvr>
                                      <p:to>
                                        <p:strVal val="visible"/>
                                      </p:to>
                                    </p:set>
                                    <p:anim calcmode="lin" valueType="num">
                                      <p:cBhvr>
                                        <p:cTn id="20" dur="500" fill="hold"/>
                                        <p:tgtEl>
                                          <p:spTgt spid="61441">
                                            <p:txEl>
                                              <p:pRg st="2" end="2"/>
                                            </p:txEl>
                                          </p:spTgt>
                                        </p:tgtEl>
                                        <p:attrNameLst>
                                          <p:attrName>ppt_y</p:attrName>
                                        </p:attrNameLst>
                                      </p:cBhvr>
                                      <p:tavLst>
                                        <p:tav tm="0">
                                          <p:val>
                                            <p:strVal val="#ppt_y+#ppt_h*1.125000"/>
                                          </p:val>
                                        </p:tav>
                                        <p:tav tm="100000">
                                          <p:val>
                                            <p:strVal val="#ppt_y"/>
                                          </p:val>
                                        </p:tav>
                                      </p:tavLst>
                                    </p:anim>
                                    <p:animEffect transition="in" filter="wipe(up)">
                                      <p:cBhvr>
                                        <p:cTn id="21" dur="500" fill="hold"/>
                                        <p:tgtEl>
                                          <p:spTgt spid="61441">
                                            <p:txEl>
                                              <p:pRg st="2" end="2"/>
                                            </p:txEl>
                                          </p:spTgt>
                                        </p:tgtEl>
                                      </p:cBhvr>
                                    </p:animEffect>
                                  </p:childTnLst>
                                </p:cTn>
                              </p:par>
                              <p:par>
                                <p:cTn id="22" presetID="2" presetClass="entr" presetSubtype="4" fill="hold" nodeType="withEffect">
                                  <p:stCondLst>
                                    <p:cond delay="0"/>
                                  </p:stCondLst>
                                  <p:childTnLst>
                                    <p:set>
                                      <p:cBhvr>
                                        <p:cTn id="23" dur="500" fill="hold">
                                          <p:stCondLst>
                                            <p:cond delay="0"/>
                                          </p:stCondLst>
                                        </p:cTn>
                                        <p:tgtEl>
                                          <p:spTgt spid="61450"/>
                                        </p:tgtEl>
                                        <p:attrNameLst>
                                          <p:attrName>style.visibility</p:attrName>
                                        </p:attrNameLst>
                                      </p:cBhvr>
                                      <p:to>
                                        <p:strVal val="visible"/>
                                      </p:to>
                                    </p:set>
                                    <p:anim calcmode="lin" valueType="num">
                                      <p:cBhvr>
                                        <p:cTn id="24" dur="500" fill="hold"/>
                                        <p:tgtEl>
                                          <p:spTgt spid="61450"/>
                                        </p:tgtEl>
                                        <p:attrNameLst>
                                          <p:attrName>ppt_x</p:attrName>
                                        </p:attrNameLst>
                                      </p:cBhvr>
                                      <p:tavLst>
                                        <p:tav tm="0">
                                          <p:val>
                                            <p:strVal val="#ppt_x"/>
                                          </p:val>
                                        </p:tav>
                                        <p:tav tm="100000">
                                          <p:val>
                                            <p:strVal val="#ppt_x"/>
                                          </p:val>
                                        </p:tav>
                                      </p:tavLst>
                                    </p:anim>
                                    <p:anim calcmode="lin" valueType="num">
                                      <p:cBhvr>
                                        <p:cTn id="25" dur="500" fill="hold"/>
                                        <p:tgtEl>
                                          <p:spTgt spid="61450"/>
                                        </p:tgtEl>
                                        <p:attrNameLst>
                                          <p:attrName>ppt_y</p:attrName>
                                        </p:attrNameLst>
                                      </p:cBhvr>
                                      <p:tavLst>
                                        <p:tav tm="0">
                                          <p:val>
                                            <p:strVal val="1+#ppt_h/2"/>
                                          </p:val>
                                        </p:tav>
                                        <p:tav tm="100000">
                                          <p:val>
                                            <p:strVal val="#ppt_y"/>
                                          </p:val>
                                        </p:tav>
                                      </p:tavLst>
                                    </p:anim>
                                  </p:childTnLst>
                                </p:cTn>
                              </p:par>
                              <p:par>
                                <p:cTn id="26" presetID="3" presetClass="entr" presetSubtype="10" fill="hold" grpId="0" nodeType="withEffect">
                                  <p:stCondLst>
                                    <p:cond delay="0"/>
                                  </p:stCondLst>
                                  <p:childTnLst>
                                    <p:set>
                                      <p:cBhvr>
                                        <p:cTn id="27" dur="500" fill="hold">
                                          <p:stCondLst>
                                            <p:cond delay="0"/>
                                          </p:stCondLst>
                                        </p:cTn>
                                        <p:tgtEl>
                                          <p:spTgt spid="61462"/>
                                        </p:tgtEl>
                                        <p:attrNameLst>
                                          <p:attrName>style.visibility</p:attrName>
                                        </p:attrNameLst>
                                      </p:cBhvr>
                                      <p:to>
                                        <p:strVal val="visible"/>
                                      </p:to>
                                    </p:set>
                                    <p:animEffect transition="in" filter="blinds(horizontal)">
                                      <p:cBhvr>
                                        <p:cTn id="28" dur="500" fill="hold"/>
                                        <p:tgtEl>
                                          <p:spTgt spid="6146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2" presetClass="entr" presetSubtype="4" fill="hold" nodeType="clickEffect">
                                  <p:stCondLst>
                                    <p:cond delay="0"/>
                                  </p:stCondLst>
                                  <p:childTnLst>
                                    <p:set>
                                      <p:cBhvr>
                                        <p:cTn id="32" dur="1" fill="hold">
                                          <p:stCondLst>
                                            <p:cond delay="0"/>
                                          </p:stCondLst>
                                        </p:cTn>
                                        <p:tgtEl>
                                          <p:spTgt spid="61441">
                                            <p:txEl>
                                              <p:pRg st="3" end="3"/>
                                            </p:txEl>
                                          </p:spTgt>
                                        </p:tgtEl>
                                        <p:attrNameLst>
                                          <p:attrName>style.visibility</p:attrName>
                                        </p:attrNameLst>
                                      </p:cBhvr>
                                      <p:to>
                                        <p:strVal val="visible"/>
                                      </p:to>
                                    </p:set>
                                    <p:anim calcmode="lin" valueType="num">
                                      <p:cBhvr>
                                        <p:cTn id="33" dur="500" fill="hold"/>
                                        <p:tgtEl>
                                          <p:spTgt spid="61441">
                                            <p:txEl>
                                              <p:pRg st="3" end="3"/>
                                            </p:txEl>
                                          </p:spTgt>
                                        </p:tgtEl>
                                        <p:attrNameLst>
                                          <p:attrName>ppt_y</p:attrName>
                                        </p:attrNameLst>
                                      </p:cBhvr>
                                      <p:tavLst>
                                        <p:tav tm="0">
                                          <p:val>
                                            <p:strVal val="#ppt_y+#ppt_h*1.125000"/>
                                          </p:val>
                                        </p:tav>
                                        <p:tav tm="100000">
                                          <p:val>
                                            <p:strVal val="#ppt_y"/>
                                          </p:val>
                                        </p:tav>
                                      </p:tavLst>
                                    </p:anim>
                                    <p:animEffect transition="in" filter="wipe(up)">
                                      <p:cBhvr>
                                        <p:cTn id="34" dur="500" fill="hold"/>
                                        <p:tgtEl>
                                          <p:spTgt spid="61441">
                                            <p:txEl>
                                              <p:pRg st="3" end="3"/>
                                            </p:txEl>
                                          </p:spTgt>
                                        </p:tgtEl>
                                      </p:cBhvr>
                                    </p:animEffect>
                                  </p:childTnLst>
                                </p:cTn>
                              </p:par>
                              <p:par>
                                <p:cTn id="35" presetID="2" presetClass="entr" presetSubtype="4" fill="hold" nodeType="withEffect">
                                  <p:stCondLst>
                                    <p:cond delay="0"/>
                                  </p:stCondLst>
                                  <p:childTnLst>
                                    <p:set>
                                      <p:cBhvr>
                                        <p:cTn id="36" dur="500" fill="hold">
                                          <p:stCondLst>
                                            <p:cond delay="0"/>
                                          </p:stCondLst>
                                        </p:cTn>
                                        <p:tgtEl>
                                          <p:spTgt spid="61457"/>
                                        </p:tgtEl>
                                        <p:attrNameLst>
                                          <p:attrName>style.visibility</p:attrName>
                                        </p:attrNameLst>
                                      </p:cBhvr>
                                      <p:to>
                                        <p:strVal val="visible"/>
                                      </p:to>
                                    </p:set>
                                    <p:anim calcmode="lin" valueType="num">
                                      <p:cBhvr>
                                        <p:cTn id="37" dur="500" fill="hold"/>
                                        <p:tgtEl>
                                          <p:spTgt spid="61457"/>
                                        </p:tgtEl>
                                        <p:attrNameLst>
                                          <p:attrName>ppt_x</p:attrName>
                                        </p:attrNameLst>
                                      </p:cBhvr>
                                      <p:tavLst>
                                        <p:tav tm="0">
                                          <p:val>
                                            <p:strVal val="#ppt_x"/>
                                          </p:val>
                                        </p:tav>
                                        <p:tav tm="100000">
                                          <p:val>
                                            <p:strVal val="#ppt_x"/>
                                          </p:val>
                                        </p:tav>
                                      </p:tavLst>
                                    </p:anim>
                                    <p:anim calcmode="lin" valueType="num">
                                      <p:cBhvr>
                                        <p:cTn id="38" dur="500" fill="hold"/>
                                        <p:tgtEl>
                                          <p:spTgt spid="61457"/>
                                        </p:tgtEl>
                                        <p:attrNameLst>
                                          <p:attrName>ppt_y</p:attrName>
                                        </p:attrNameLst>
                                      </p:cBhvr>
                                      <p:tavLst>
                                        <p:tav tm="0">
                                          <p:val>
                                            <p:strVal val="1+#ppt_h/2"/>
                                          </p:val>
                                        </p:tav>
                                        <p:tav tm="100000">
                                          <p:val>
                                            <p:strVal val="#ppt_y"/>
                                          </p:val>
                                        </p:tav>
                                      </p:tavLst>
                                    </p:anim>
                                  </p:childTnLst>
                                </p:cTn>
                              </p:par>
                              <p:par>
                                <p:cTn id="39" presetID="3" presetClass="entr" presetSubtype="10" fill="hold" grpId="0" nodeType="withEffect">
                                  <p:stCondLst>
                                    <p:cond delay="0"/>
                                  </p:stCondLst>
                                  <p:childTnLst>
                                    <p:set>
                                      <p:cBhvr>
                                        <p:cTn id="40" dur="500" fill="hold">
                                          <p:stCondLst>
                                            <p:cond delay="0"/>
                                          </p:stCondLst>
                                        </p:cTn>
                                        <p:tgtEl>
                                          <p:spTgt spid="61463"/>
                                        </p:tgtEl>
                                        <p:attrNameLst>
                                          <p:attrName>style.visibility</p:attrName>
                                        </p:attrNameLst>
                                      </p:cBhvr>
                                      <p:to>
                                        <p:strVal val="visible"/>
                                      </p:to>
                                    </p:set>
                                    <p:animEffect transition="in" filter="blinds(horizontal)">
                                      <p:cBhvr>
                                        <p:cTn id="41" dur="500" fill="hold"/>
                                        <p:tgtEl>
                                          <p:spTgt spid="61463"/>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 presetClass="entr" presetSubtype="0" fill="hold" nodeType="clickEffect">
                                  <p:stCondLst>
                                    <p:cond delay="0"/>
                                  </p:stCondLst>
                                  <p:childTnLst>
                                    <p:set>
                                      <p:cBhvr>
                                        <p:cTn id="45" dur="1" fill="hold">
                                          <p:stCondLst>
                                            <p:cond delay="0"/>
                                          </p:stCondLst>
                                        </p:cTn>
                                        <p:tgtEl>
                                          <p:spTgt spid="61441">
                                            <p:txEl>
                                              <p:pRg st="4" end="4"/>
                                            </p:txEl>
                                          </p:spTgt>
                                        </p:tgtEl>
                                        <p:attrNameLst>
                                          <p:attrName>style.visibility</p:attrName>
                                        </p:attrNameLst>
                                      </p:cBhvr>
                                      <p:to>
                                        <p:strVal val="visible"/>
                                      </p:to>
                                    </p:set>
                                  </p:childTnLst>
                                </p:cTn>
                              </p:par>
                              <p:par>
                                <p:cTn id="46" presetID="3" presetClass="entr" presetSubtype="10" fill="hold" nodeType="withEffect">
                                  <p:stCondLst>
                                    <p:cond delay="0"/>
                                  </p:stCondLst>
                                  <p:childTnLst>
                                    <p:set>
                                      <p:cBhvr>
                                        <p:cTn id="47" dur="500" fill="hold">
                                          <p:stCondLst>
                                            <p:cond delay="0"/>
                                          </p:stCondLst>
                                        </p:cTn>
                                        <p:tgtEl>
                                          <p:spTgt spid="61442"/>
                                        </p:tgtEl>
                                        <p:attrNameLst>
                                          <p:attrName>style.visibility</p:attrName>
                                        </p:attrNameLst>
                                      </p:cBhvr>
                                      <p:to>
                                        <p:strVal val="visible"/>
                                      </p:to>
                                    </p:set>
                                    <p:animEffect transition="in" filter="blinds(horizontal)">
                                      <p:cBhvr>
                                        <p:cTn id="48" dur="500" fill="hold"/>
                                        <p:tgtEl>
                                          <p:spTgt spid="61442"/>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3" presetClass="entr" presetSubtype="10" fill="hold" grpId="0" nodeType="clickEffect">
                                  <p:stCondLst>
                                    <p:cond delay="0"/>
                                  </p:stCondLst>
                                  <p:childTnLst>
                                    <p:set>
                                      <p:cBhvr>
                                        <p:cTn id="52" dur="500" fill="hold">
                                          <p:stCondLst>
                                            <p:cond delay="0"/>
                                          </p:stCondLst>
                                        </p:cTn>
                                        <p:tgtEl>
                                          <p:spTgt spid="61464"/>
                                        </p:tgtEl>
                                        <p:attrNameLst>
                                          <p:attrName>style.visibility</p:attrName>
                                        </p:attrNameLst>
                                      </p:cBhvr>
                                      <p:to>
                                        <p:strVal val="visible"/>
                                      </p:to>
                                    </p:set>
                                    <p:animEffect transition="in" filter="blinds(horizontal)">
                                      <p:cBhvr>
                                        <p:cTn id="53" dur="500" fill="hold"/>
                                        <p:tgtEl>
                                          <p:spTgt spid="61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1" grpId="0"/>
      <p:bldP spid="61462" grpId="0"/>
      <p:bldP spid="61463" grpId="0"/>
      <p:bldP spid="61464"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2465" name="文本框 102"/>
          <p:cNvSpPr/>
          <p:nvPr/>
        </p:nvSpPr>
        <p:spPr>
          <a:xfrm>
            <a:off x="58738" y="588963"/>
            <a:ext cx="8732837" cy="101441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b="1">
                <a:solidFill>
                  <a:srgbClr val="0000FF"/>
                </a:solidFill>
                <a:latin typeface="Times New Roman" pitchFamily="18" charset="0"/>
                <a:ea typeface="黑体" pitchFamily="2" charset="-122"/>
              </a:rPr>
              <a:t>例</a:t>
            </a:r>
            <a:r>
              <a:rPr lang="en-US" altLang="zh-CN" sz="2000" b="1">
                <a:solidFill>
                  <a:srgbClr val="0000FF"/>
                </a:solidFill>
                <a:latin typeface="Times New Roman" pitchFamily="18" charset="0"/>
                <a:ea typeface="黑体" pitchFamily="2" charset="-122"/>
              </a:rPr>
              <a:t> </a:t>
            </a:r>
            <a:r>
              <a:rPr lang="zh-CN" altLang="zh-CN" sz="2000">
                <a:latin typeface="Times New Roman" pitchFamily="18" charset="0"/>
              </a:rPr>
              <a:t>为预防新冠肺炎，小明用密度为</a:t>
            </a:r>
            <a:r>
              <a:rPr lang="en-US" altLang="zh-CN" sz="2000">
                <a:latin typeface="Times New Roman" pitchFamily="18" charset="0"/>
              </a:rPr>
              <a:t>0.8g/cm</a:t>
            </a:r>
            <a:r>
              <a:rPr lang="en-US" altLang="zh-CN" sz="2000" baseline="30000">
                <a:latin typeface="Times New Roman" pitchFamily="18" charset="0"/>
              </a:rPr>
              <a:t>3</a:t>
            </a:r>
            <a:r>
              <a:rPr lang="zh-CN" altLang="zh-CN" sz="2000">
                <a:latin typeface="Times New Roman" pitchFamily="18" charset="0"/>
              </a:rPr>
              <a:t>的纯酒精配制了浓度为</a:t>
            </a:r>
            <a:r>
              <a:rPr lang="en-US" altLang="zh-CN" sz="2000">
                <a:latin typeface="Times New Roman" pitchFamily="18" charset="0"/>
              </a:rPr>
              <a:t>75%</a:t>
            </a:r>
            <a:r>
              <a:rPr lang="zh-CN" altLang="zh-CN" sz="2000">
                <a:latin typeface="Times New Roman" pitchFamily="18" charset="0"/>
              </a:rPr>
              <a:t>的酒精。他查阅资料得知浓度为</a:t>
            </a:r>
            <a:r>
              <a:rPr lang="en-US" altLang="zh-CN" sz="2000">
                <a:latin typeface="Times New Roman" pitchFamily="18" charset="0"/>
              </a:rPr>
              <a:t>75%</a:t>
            </a:r>
            <a:r>
              <a:rPr lang="zh-CN" altLang="zh-CN" sz="2000">
                <a:latin typeface="Times New Roman" pitchFamily="18" charset="0"/>
              </a:rPr>
              <a:t>的医用酒精的密度为</a:t>
            </a:r>
            <a:r>
              <a:rPr lang="en-US" altLang="zh-CN" sz="2000">
                <a:latin typeface="Times New Roman" pitchFamily="18" charset="0"/>
              </a:rPr>
              <a:t>0.87g/cm</a:t>
            </a:r>
            <a:r>
              <a:rPr lang="en-US" altLang="zh-CN" sz="2000" baseline="30000">
                <a:latin typeface="Times New Roman" pitchFamily="18" charset="0"/>
              </a:rPr>
              <a:t>3</a:t>
            </a:r>
            <a:r>
              <a:rPr lang="zh-CN" altLang="zh-CN" sz="2000">
                <a:latin typeface="Times New Roman" pitchFamily="18" charset="0"/>
              </a:rPr>
              <a:t>．为检验自己配制的酒精是否合格，他进行了如下实验和分析：</a:t>
            </a:r>
            <a:endParaRPr lang="zh-CN" altLang="en-US" sz="2000"/>
          </a:p>
        </p:txBody>
      </p:sp>
      <p:grpSp>
        <p:nvGrpSpPr>
          <p:cNvPr id="62466" name="组合 3"/>
          <p:cNvGrpSpPr/>
          <p:nvPr/>
        </p:nvGrpSpPr>
        <p:grpSpPr>
          <a:xfrm>
            <a:off x="3390900" y="134938"/>
            <a:ext cx="1879600" cy="477837"/>
            <a:chOff x="497257" y="753279"/>
            <a:chExt cx="1881032" cy="477860"/>
          </a:xfrm>
        </p:grpSpPr>
        <p:grpSp>
          <p:nvGrpSpPr>
            <p:cNvPr id="62467" name="组合 2"/>
            <p:cNvGrpSpPr/>
            <p:nvPr/>
          </p:nvGrpSpPr>
          <p:grpSpPr>
            <a:xfrm>
              <a:off x="552450" y="789083"/>
              <a:ext cx="1787356" cy="419195"/>
              <a:chOff x="3014293" y="-540899"/>
              <a:chExt cx="1787356" cy="419195"/>
            </a:xfrm>
          </p:grpSpPr>
          <p:sp>
            <p:nvSpPr>
              <p:cNvPr id="62468" name="缺角矩形 26"/>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62469" name="缺角矩形 28"/>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62470" name="缺角矩形 29"/>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62471" name="缺角矩形 30"/>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62472"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pic>
        <p:nvPicPr>
          <p:cNvPr id="62473" name="图片 -2147482605" descr=" "/>
          <p:cNvPicPr>
            <a:picLocks noChangeAspect="1"/>
          </p:cNvPicPr>
          <p:nvPr/>
        </p:nvPicPr>
        <p:blipFill>
          <a:blip r:embed="rId2"/>
          <a:stretch>
            <a:fillRect/>
          </a:stretch>
        </p:blipFill>
        <p:spPr>
          <a:xfrm>
            <a:off x="1020763" y="1692275"/>
            <a:ext cx="4513262" cy="2133600"/>
          </a:xfrm>
          <a:prstGeom prst="rect">
            <a:avLst/>
          </a:prstGeom>
          <a:noFill/>
          <a:ln>
            <a:noFill/>
            <a:miter lim="800000"/>
          </a:ln>
        </p:spPr>
      </p:pic>
      <p:sp>
        <p:nvSpPr>
          <p:cNvPr id="62474" name="文本框 3"/>
          <p:cNvSpPr/>
          <p:nvPr/>
        </p:nvSpPr>
        <p:spPr>
          <a:xfrm>
            <a:off x="58738" y="3825875"/>
            <a:ext cx="9039225" cy="101600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latin typeface="Times New Roman" pitchFamily="18" charset="0"/>
              </a:rPr>
              <a:t>（</a:t>
            </a:r>
            <a:r>
              <a:rPr lang="en-US" altLang="zh-CN" sz="2000">
                <a:latin typeface="Times New Roman" pitchFamily="18" charset="0"/>
              </a:rPr>
              <a:t>1</a:t>
            </a:r>
            <a:r>
              <a:rPr lang="zh-CN" altLang="zh-CN" sz="2000">
                <a:latin typeface="Times New Roman" pitchFamily="18" charset="0"/>
              </a:rPr>
              <a:t>）将天平放在水平台上并将游码移至标尺左端的零刻度线上，横梁静止时指针如图甲所示，此时应将横梁右端的平衡螺母向</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zh-CN" altLang="zh-CN" sz="2000">
                <a:latin typeface="Times New Roman" pitchFamily="18" charset="0"/>
              </a:rPr>
              <a:t>（选填“左”或“右”）调节，使横梁在水平位置平衡。</a:t>
            </a:r>
            <a:endParaRPr lang="zh-CN" altLang="en-US" sz="2000"/>
          </a:p>
        </p:txBody>
      </p:sp>
      <p:sp>
        <p:nvSpPr>
          <p:cNvPr id="62475" name="文本框 4"/>
          <p:cNvSpPr/>
          <p:nvPr/>
        </p:nvSpPr>
        <p:spPr>
          <a:xfrm>
            <a:off x="119063" y="5105400"/>
            <a:ext cx="8920162" cy="70643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b="1">
                <a:solidFill>
                  <a:srgbClr val="FF0000"/>
                </a:solidFill>
                <a:latin typeface="Times New Roman" pitchFamily="18" charset="0"/>
              </a:rPr>
              <a:t>解析</a:t>
            </a:r>
            <a:r>
              <a:rPr lang="zh-CN" altLang="zh-CN" sz="2000">
                <a:solidFill>
                  <a:srgbClr val="FF0000"/>
                </a:solidFill>
                <a:latin typeface="Times New Roman" pitchFamily="18" charset="0"/>
              </a:rPr>
              <a:t>：调节天平在水平台面上平衡时要将平衡螺母向指针偏转的相反方向调节，指针偏向分度盘的左侧，所以应向</a:t>
            </a:r>
            <a:r>
              <a:rPr lang="zh-CN" altLang="zh-CN" sz="2000" b="1">
                <a:solidFill>
                  <a:srgbClr val="FF0000"/>
                </a:solidFill>
                <a:latin typeface="Times New Roman" pitchFamily="18" charset="0"/>
              </a:rPr>
              <a:t>右</a:t>
            </a:r>
            <a:r>
              <a:rPr lang="zh-CN" altLang="zh-CN" sz="2000">
                <a:solidFill>
                  <a:srgbClr val="FF0000"/>
                </a:solidFill>
                <a:latin typeface="Times New Roman" pitchFamily="18" charset="0"/>
              </a:rPr>
              <a:t>调节平衡螺母；</a:t>
            </a:r>
            <a:endParaRPr lang="zh-CN" altLang="en-US" sz="2000">
              <a:solidFill>
                <a:srgbClr val="FF0000"/>
              </a:solidFill>
              <a:latin typeface="Times New Roman" panose="02020603050405020304" pitchFamily="18" charset="0"/>
            </a:endParaRPr>
          </a:p>
        </p:txBody>
      </p:sp>
      <p:sp>
        <p:nvSpPr>
          <p:cNvPr id="62476" name="文本框 6"/>
          <p:cNvSpPr/>
          <p:nvPr/>
        </p:nvSpPr>
        <p:spPr>
          <a:xfrm>
            <a:off x="5645150" y="4103688"/>
            <a:ext cx="488950"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rPr>
              <a:t>右</a:t>
            </a:r>
            <a:endParaRPr lang="zh-CN" altLang="en-US"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2476"/>
                                        </p:tgtEl>
                                        <p:attrNameLst>
                                          <p:attrName>style.visibility</p:attrName>
                                        </p:attrNameLst>
                                      </p:cBhvr>
                                      <p:to>
                                        <p:strVal val="visible"/>
                                      </p:to>
                                    </p:set>
                                    <p:anim calcmode="lin" valueType="num">
                                      <p:cBhvr additive="base">
                                        <p:cTn id="7" dur="500" fill="hold"/>
                                        <p:tgtEl>
                                          <p:spTgt spid="62476"/>
                                        </p:tgtEl>
                                        <p:attrNameLst>
                                          <p:attrName>ppt_x</p:attrName>
                                        </p:attrNameLst>
                                      </p:cBhvr>
                                      <p:tavLst>
                                        <p:tav tm="0">
                                          <p:val>
                                            <p:strVal val="#ppt_x"/>
                                          </p:val>
                                        </p:tav>
                                        <p:tav tm="100000">
                                          <p:val>
                                            <p:strVal val="#ppt_x"/>
                                          </p:val>
                                        </p:tav>
                                      </p:tavLst>
                                    </p:anim>
                                    <p:anim calcmode="lin" valueType="num">
                                      <p:cBhvr additive="base">
                                        <p:cTn id="8" dur="500" fill="hold"/>
                                        <p:tgtEl>
                                          <p:spTgt spid="624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6"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3489" name="文本框 102"/>
          <p:cNvSpPr/>
          <p:nvPr/>
        </p:nvSpPr>
        <p:spPr>
          <a:xfrm>
            <a:off x="254000" y="152400"/>
            <a:ext cx="8832850" cy="5324475"/>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latin typeface="Times New Roman" pitchFamily="18" charset="0"/>
              </a:rPr>
              <a:t>（</a:t>
            </a:r>
            <a:r>
              <a:rPr lang="en-US" altLang="zh-CN" sz="2000">
                <a:latin typeface="Times New Roman" pitchFamily="18" charset="0"/>
              </a:rPr>
              <a:t>2</a:t>
            </a:r>
            <a:r>
              <a:rPr lang="zh-CN" altLang="zh-CN" sz="2000">
                <a:latin typeface="Times New Roman" pitchFamily="18" charset="0"/>
              </a:rPr>
              <a:t>）将适量配制的酒精倒入烧杯中，并用天平测量烧杯和酒精的总质量，通过加减砝码的一番操作，当小明将砝码盒中最小的砝码放入右盘后，横梁指针仍如图甲所示，接下来他应该</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zh-CN" altLang="zh-CN" sz="2000">
                <a:latin typeface="Times New Roman" pitchFamily="18" charset="0"/>
              </a:rPr>
              <a:t>（选填序号）</a:t>
            </a:r>
            <a:endParaRPr lang="en-US" altLang="zh-CN" sz="2000">
              <a:latin typeface="Times New Roman" pitchFamily="18" charset="0"/>
            </a:endParaRPr>
          </a:p>
          <a:p>
            <a:pPr lvl="0"/>
            <a:r>
              <a:rPr lang="en-US" altLang="zh-CN" sz="2000">
                <a:latin typeface="Times New Roman" pitchFamily="18" charset="0"/>
              </a:rPr>
              <a:t>A</a:t>
            </a:r>
            <a:r>
              <a:rPr lang="zh-CN" altLang="zh-CN" sz="2000">
                <a:latin typeface="Times New Roman" pitchFamily="18" charset="0"/>
              </a:rPr>
              <a:t>．向右调节平衡螺母                </a:t>
            </a:r>
            <a:r>
              <a:rPr lang="en-US" altLang="zh-CN" sz="2000">
                <a:latin typeface="Times New Roman" pitchFamily="18" charset="0"/>
              </a:rPr>
              <a:t>B</a:t>
            </a:r>
            <a:r>
              <a:rPr lang="zh-CN" altLang="zh-CN" sz="2000">
                <a:latin typeface="Times New Roman" pitchFamily="18" charset="0"/>
              </a:rPr>
              <a:t>．向右移动游码</a:t>
            </a:r>
            <a:endParaRPr lang="en-US" altLang="zh-CN" sz="2000">
              <a:latin typeface="Times New Roman" pitchFamily="18" charset="0"/>
            </a:endParaRPr>
          </a:p>
          <a:p>
            <a:pPr lvl="0"/>
            <a:r>
              <a:rPr lang="en-US" altLang="zh-CN" sz="2000">
                <a:latin typeface="Times New Roman" pitchFamily="18" charset="0"/>
              </a:rPr>
              <a:t>C</a:t>
            </a:r>
            <a:r>
              <a:rPr lang="zh-CN" altLang="zh-CN" sz="2000">
                <a:latin typeface="Times New Roman" pitchFamily="18" charset="0"/>
              </a:rPr>
              <a:t>．取下最小的砝码后移动游码</a:t>
            </a:r>
            <a:endParaRPr lang="zh-CN" altLang="zh-CN" sz="2000">
              <a:latin typeface="Times New Roman" pitchFamily="18" charset="0"/>
            </a:endParaRPr>
          </a:p>
          <a:p>
            <a:pPr lvl="0"/>
            <a:endParaRPr lang="zh-CN" altLang="zh-CN" sz="2000">
              <a:solidFill>
                <a:srgbClr val="FF0000"/>
              </a:solidFill>
              <a:latin typeface="Times New Roman" pitchFamily="18" charset="0"/>
            </a:endParaRPr>
          </a:p>
          <a:p>
            <a:pPr lvl="0"/>
            <a:endParaRPr lang="zh-CN" altLang="zh-CN" sz="2000">
              <a:latin typeface="Times New Roman" pitchFamily="18" charset="0"/>
            </a:endParaRPr>
          </a:p>
          <a:p>
            <a:pPr lvl="0"/>
            <a:r>
              <a:rPr lang="zh-CN" altLang="zh-CN" sz="2000">
                <a:latin typeface="Times New Roman" pitchFamily="18" charset="0"/>
              </a:rPr>
              <a:t>（</a:t>
            </a:r>
            <a:r>
              <a:rPr lang="en-US" altLang="zh-CN" sz="2000">
                <a:latin typeface="Times New Roman" pitchFamily="18" charset="0"/>
              </a:rPr>
              <a:t>3</a:t>
            </a:r>
            <a:r>
              <a:rPr lang="zh-CN" altLang="zh-CN" sz="2000">
                <a:latin typeface="Times New Roman" pitchFamily="18" charset="0"/>
              </a:rPr>
              <a:t>）测出烧杯和酒精的总质量为</a:t>
            </a:r>
            <a:r>
              <a:rPr lang="en-US" altLang="zh-CN" sz="2000">
                <a:latin typeface="Times New Roman" pitchFamily="18" charset="0"/>
              </a:rPr>
              <a:t>98g</a:t>
            </a:r>
            <a:r>
              <a:rPr lang="zh-CN" altLang="zh-CN" sz="2000">
                <a:latin typeface="Times New Roman" pitchFamily="18" charset="0"/>
              </a:rPr>
              <a:t>后，将烧杯中的一部分酒精倒入量筒，如图乙所示，则量筒中酒精的体积为</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en-US" altLang="zh-CN" sz="2000">
                <a:latin typeface="Times New Roman" pitchFamily="18" charset="0"/>
              </a:rPr>
              <a:t>cm</a:t>
            </a:r>
            <a:r>
              <a:rPr lang="en-US" altLang="zh-CN" sz="2000" baseline="30000">
                <a:latin typeface="Times New Roman" pitchFamily="18" charset="0"/>
              </a:rPr>
              <a:t>3</a:t>
            </a:r>
            <a:r>
              <a:rPr lang="zh-CN" altLang="zh-CN" sz="2000">
                <a:latin typeface="Times New Roman" pitchFamily="18" charset="0"/>
              </a:rPr>
              <a:t>。</a:t>
            </a:r>
            <a:endParaRPr lang="zh-CN" altLang="zh-CN" sz="2000">
              <a:latin typeface="Times New Roman" pitchFamily="18" charset="0"/>
            </a:endParaRPr>
          </a:p>
          <a:p>
            <a:pPr lvl="0"/>
            <a:endParaRPr lang="zh-CN" altLang="zh-CN" sz="2000">
              <a:latin typeface="Times New Roman" pitchFamily="18" charset="0"/>
            </a:endParaRPr>
          </a:p>
          <a:p>
            <a:pPr lvl="0"/>
            <a:endParaRPr lang="zh-CN" altLang="zh-CN" sz="2000">
              <a:latin typeface="Times New Roman" pitchFamily="18" charset="0"/>
            </a:endParaRPr>
          </a:p>
          <a:p>
            <a:pPr lvl="0"/>
            <a:r>
              <a:rPr lang="zh-CN" altLang="zh-CN" sz="2000">
                <a:latin typeface="Times New Roman" pitchFamily="18" charset="0"/>
              </a:rPr>
              <a:t>（</a:t>
            </a:r>
            <a:r>
              <a:rPr lang="en-US" altLang="zh-CN" sz="2000">
                <a:latin typeface="Times New Roman" pitchFamily="18" charset="0"/>
              </a:rPr>
              <a:t>4</a:t>
            </a:r>
            <a:r>
              <a:rPr lang="zh-CN" altLang="zh-CN" sz="2000">
                <a:latin typeface="Times New Roman" pitchFamily="18" charset="0"/>
              </a:rPr>
              <a:t>）测量烧杯和剩余酒精的总质量，天平横梁平衡时如图丙所示，则烧杯和剩余酒精的总质量为</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en-US" altLang="zh-CN" sz="2000">
                <a:latin typeface="Times New Roman" pitchFamily="18" charset="0"/>
              </a:rPr>
              <a:t>g</a:t>
            </a:r>
            <a:r>
              <a:rPr lang="zh-CN" altLang="zh-CN" sz="2000">
                <a:latin typeface="Times New Roman" pitchFamily="18" charset="0"/>
              </a:rPr>
              <a:t>。</a:t>
            </a:r>
            <a:endParaRPr lang="zh-CN" altLang="zh-CN" sz="2000">
              <a:latin typeface="Times New Roman" pitchFamily="18" charset="0"/>
            </a:endParaRPr>
          </a:p>
          <a:p>
            <a:pPr lvl="0"/>
            <a:endParaRPr lang="zh-CN" altLang="zh-CN" sz="2000">
              <a:latin typeface="Times New Roman" pitchFamily="18" charset="0"/>
            </a:endParaRPr>
          </a:p>
          <a:p>
            <a:pPr lvl="0"/>
            <a:endParaRPr lang="zh-CN" altLang="zh-CN" sz="2000">
              <a:latin typeface="Times New Roman" pitchFamily="18" charset="0"/>
            </a:endParaRPr>
          </a:p>
          <a:p>
            <a:pPr lvl="0"/>
            <a:r>
              <a:rPr lang="zh-CN" altLang="zh-CN" sz="2000">
                <a:latin typeface="Times New Roman" pitchFamily="18" charset="0"/>
              </a:rPr>
              <a:t>（</a:t>
            </a:r>
            <a:r>
              <a:rPr lang="en-US" altLang="zh-CN" sz="2000">
                <a:latin typeface="Times New Roman" pitchFamily="18" charset="0"/>
              </a:rPr>
              <a:t>5</a:t>
            </a:r>
            <a:r>
              <a:rPr lang="zh-CN" altLang="zh-CN" sz="2000">
                <a:latin typeface="Times New Roman" pitchFamily="18" charset="0"/>
              </a:rPr>
              <a:t>）小明配制的酒精的密度为</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en-US" altLang="zh-CN" sz="2000">
                <a:latin typeface="Times New Roman" pitchFamily="18" charset="0"/>
              </a:rPr>
              <a:t>g/cm</a:t>
            </a:r>
            <a:r>
              <a:rPr lang="en-US" altLang="zh-CN" sz="2000" baseline="30000">
                <a:latin typeface="Times New Roman" pitchFamily="18" charset="0"/>
              </a:rPr>
              <a:t>3</a:t>
            </a:r>
            <a:r>
              <a:rPr lang="zh-CN" altLang="zh-CN" sz="2000">
                <a:latin typeface="Times New Roman" pitchFamily="18" charset="0"/>
              </a:rPr>
              <a:t>．为符合要求，他应该向配制的酒精溶液中添加适量的</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zh-CN" altLang="zh-CN" sz="2000">
                <a:latin typeface="Times New Roman" pitchFamily="18" charset="0"/>
              </a:rPr>
              <a:t>（选填“纯酒精”或“水”）。</a:t>
            </a:r>
            <a:endParaRPr lang="zh-CN" altLang="en-US" sz="2000"/>
          </a:p>
        </p:txBody>
      </p:sp>
      <p:sp>
        <p:nvSpPr>
          <p:cNvPr id="63490" name="文本框 3"/>
          <p:cNvSpPr/>
          <p:nvPr/>
        </p:nvSpPr>
        <p:spPr>
          <a:xfrm>
            <a:off x="155575" y="1698625"/>
            <a:ext cx="8345488" cy="706438"/>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solidFill>
                  <a:srgbClr val="FF0000"/>
                </a:solidFill>
                <a:latin typeface="Times New Roman" pitchFamily="18" charset="0"/>
              </a:rPr>
              <a:t>解析：当小明将磁码盒中最小的砝码放入右盘后，横梁指针仍偏向分度盘的左侧，此时应该调节游码，即向右移动游码，使天平平衡；故B正确；</a:t>
            </a:r>
            <a:endParaRPr lang="zh-CN" altLang="en-US" sz="2000"/>
          </a:p>
        </p:txBody>
      </p:sp>
      <p:sp>
        <p:nvSpPr>
          <p:cNvPr id="63491" name="文本框 4"/>
          <p:cNvSpPr/>
          <p:nvPr/>
        </p:nvSpPr>
        <p:spPr>
          <a:xfrm>
            <a:off x="3879850" y="746125"/>
            <a:ext cx="403225"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rPr>
              <a:t>B</a:t>
            </a:r>
            <a:endParaRPr lang="en-US" altLang="zh-CN" sz="2400" b="1">
              <a:solidFill>
                <a:srgbClr val="FF0000"/>
              </a:solidFill>
            </a:endParaRPr>
          </a:p>
        </p:txBody>
      </p:sp>
      <p:sp>
        <p:nvSpPr>
          <p:cNvPr id="63492" name="文本框 5"/>
          <p:cNvSpPr/>
          <p:nvPr/>
        </p:nvSpPr>
        <p:spPr>
          <a:xfrm>
            <a:off x="400050" y="3028950"/>
            <a:ext cx="7153275" cy="3984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a:solidFill>
                  <a:srgbClr val="FF0000"/>
                </a:solidFill>
              </a:rPr>
              <a:t>解析：图可知，量程的分度值为2mL，示数为40mL＝40cm3；</a:t>
            </a:r>
            <a:endParaRPr lang="zh-CN" altLang="en-US" sz="2000">
              <a:solidFill>
                <a:srgbClr val="FF0000"/>
              </a:solidFill>
            </a:endParaRPr>
          </a:p>
        </p:txBody>
      </p:sp>
      <p:sp>
        <p:nvSpPr>
          <p:cNvPr id="63493" name="文本框 6"/>
          <p:cNvSpPr/>
          <p:nvPr/>
        </p:nvSpPr>
        <p:spPr>
          <a:xfrm>
            <a:off x="4283075" y="2628900"/>
            <a:ext cx="463550" cy="4000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a:solidFill>
                  <a:srgbClr val="FF0000"/>
                </a:solidFill>
              </a:rPr>
              <a:t>40</a:t>
            </a:r>
            <a:endParaRPr lang="en-US" altLang="zh-CN" sz="2000">
              <a:solidFill>
                <a:srgbClr val="FF0000"/>
              </a:solidFill>
            </a:endParaRPr>
          </a:p>
        </p:txBody>
      </p:sp>
      <p:sp>
        <p:nvSpPr>
          <p:cNvPr id="63494" name="文本框 7"/>
          <p:cNvSpPr/>
          <p:nvPr/>
        </p:nvSpPr>
        <p:spPr>
          <a:xfrm>
            <a:off x="-15875" y="4291013"/>
            <a:ext cx="9339263" cy="3984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a:solidFill>
                  <a:srgbClr val="FF0000"/>
                </a:solidFill>
              </a:rPr>
              <a:t>解析：如图丙所示游码标尺的分度值是0.2g木块的质量：m＝50g+10g+2g＝62g；</a:t>
            </a:r>
            <a:endParaRPr lang="zh-CN" altLang="en-US" sz="2000">
              <a:solidFill>
                <a:srgbClr val="FF0000"/>
              </a:solidFill>
            </a:endParaRPr>
          </a:p>
        </p:txBody>
      </p:sp>
      <p:sp>
        <p:nvSpPr>
          <p:cNvPr id="63495" name="文本框 8"/>
          <p:cNvSpPr/>
          <p:nvPr/>
        </p:nvSpPr>
        <p:spPr>
          <a:xfrm>
            <a:off x="2562225" y="3740150"/>
            <a:ext cx="465138" cy="400050"/>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a:solidFill>
                  <a:srgbClr val="FF0000"/>
                </a:solidFill>
              </a:rPr>
              <a:t>62</a:t>
            </a:r>
            <a:endParaRPr lang="en-US" altLang="zh-CN" sz="2000">
              <a:solidFill>
                <a:srgbClr val="FF0000"/>
              </a:solidFill>
            </a:endParaRPr>
          </a:p>
        </p:txBody>
      </p:sp>
      <p:sp>
        <p:nvSpPr>
          <p:cNvPr id="63496" name="文本框 9"/>
          <p:cNvSpPr/>
          <p:nvPr/>
        </p:nvSpPr>
        <p:spPr>
          <a:xfrm>
            <a:off x="155575" y="5476875"/>
            <a:ext cx="6515100" cy="3984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solidFill>
                  <a:srgbClr val="FF0000"/>
                </a:solidFill>
                <a:latin typeface="Times New Roman" pitchFamily="18" charset="0"/>
              </a:rPr>
              <a:t>解析：倒入量筒中酒精的质量为：</a:t>
            </a:r>
            <a:r>
              <a:rPr lang="en-US" altLang="zh-CN" sz="2000">
                <a:solidFill>
                  <a:srgbClr val="FF0000"/>
                </a:solidFill>
                <a:latin typeface="Times New Roman" pitchFamily="18" charset="0"/>
              </a:rPr>
              <a:t>m</a:t>
            </a:r>
            <a:r>
              <a:rPr lang="zh-CN" altLang="zh-CN" sz="2000">
                <a:solidFill>
                  <a:srgbClr val="FF0000"/>
                </a:solidFill>
                <a:latin typeface="Times New Roman" pitchFamily="18" charset="0"/>
              </a:rPr>
              <a:t>＝</a:t>
            </a:r>
            <a:r>
              <a:rPr lang="en-US" altLang="zh-CN" sz="2000">
                <a:solidFill>
                  <a:srgbClr val="FF0000"/>
                </a:solidFill>
                <a:latin typeface="Times New Roman" pitchFamily="18" charset="0"/>
              </a:rPr>
              <a:t>98g</a:t>
            </a:r>
            <a:r>
              <a:rPr lang="zh-CN" altLang="zh-CN" sz="2000">
                <a:solidFill>
                  <a:srgbClr val="FF0000"/>
                </a:solidFill>
                <a:latin typeface="Times New Roman" pitchFamily="18" charset="0"/>
              </a:rPr>
              <a:t>﹣</a:t>
            </a:r>
            <a:r>
              <a:rPr lang="en-US" altLang="zh-CN" sz="2000">
                <a:solidFill>
                  <a:srgbClr val="FF0000"/>
                </a:solidFill>
                <a:latin typeface="Times New Roman" pitchFamily="18" charset="0"/>
              </a:rPr>
              <a:t>62g</a:t>
            </a:r>
            <a:r>
              <a:rPr lang="zh-CN" altLang="zh-CN" sz="2000">
                <a:solidFill>
                  <a:srgbClr val="FF0000"/>
                </a:solidFill>
                <a:latin typeface="Times New Roman" pitchFamily="18" charset="0"/>
              </a:rPr>
              <a:t>＝</a:t>
            </a:r>
            <a:r>
              <a:rPr lang="en-US" altLang="zh-CN" sz="2000">
                <a:solidFill>
                  <a:srgbClr val="FF0000"/>
                </a:solidFill>
                <a:latin typeface="Times New Roman" pitchFamily="18" charset="0"/>
              </a:rPr>
              <a:t>36g</a:t>
            </a:r>
            <a:r>
              <a:rPr lang="zh-CN" altLang="zh-CN" sz="2000">
                <a:solidFill>
                  <a:srgbClr val="FF0000"/>
                </a:solidFill>
                <a:latin typeface="Times New Roman" pitchFamily="18" charset="0"/>
              </a:rPr>
              <a:t>，</a:t>
            </a:r>
            <a:endParaRPr lang="zh-CN" altLang="en-US" sz="2000">
              <a:solidFill>
                <a:srgbClr val="FF0000"/>
              </a:solidFill>
              <a:latin typeface="Times New Roman" panose="02020603050405020304" pitchFamily="18" charset="0"/>
            </a:endParaRPr>
          </a:p>
        </p:txBody>
      </p:sp>
      <p:sp>
        <p:nvSpPr>
          <p:cNvPr id="63497" name="文本框 11"/>
          <p:cNvSpPr/>
          <p:nvPr/>
        </p:nvSpPr>
        <p:spPr>
          <a:xfrm>
            <a:off x="636588" y="5976938"/>
            <a:ext cx="5553075" cy="39846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a:solidFill>
                  <a:srgbClr val="FF0000"/>
                </a:solidFill>
              </a:rPr>
              <a:t>酒精的密度为：ρ＝         ＝         ＝0.9g/cm3；</a:t>
            </a:r>
            <a:endParaRPr lang="zh-CN" altLang="en-US" sz="2000">
              <a:solidFill>
                <a:srgbClr val="FF0000"/>
              </a:solidFill>
            </a:endParaRPr>
          </a:p>
        </p:txBody>
      </p:sp>
      <p:pic>
        <p:nvPicPr>
          <p:cNvPr id="63498" name="图片 -2147482501" descr=" "/>
          <p:cNvPicPr>
            <a:picLocks noChangeAspect="1"/>
          </p:cNvPicPr>
          <p:nvPr/>
        </p:nvPicPr>
        <p:blipFill>
          <a:blip r:embed="rId2"/>
          <a:stretch>
            <a:fillRect/>
          </a:stretch>
        </p:blipFill>
        <p:spPr>
          <a:xfrm>
            <a:off x="3151188" y="5765800"/>
            <a:ext cx="261937" cy="681038"/>
          </a:xfrm>
          <a:prstGeom prst="rect">
            <a:avLst/>
          </a:prstGeom>
          <a:noFill/>
          <a:ln>
            <a:noFill/>
            <a:miter lim="800000"/>
          </a:ln>
        </p:spPr>
      </p:pic>
      <p:pic>
        <p:nvPicPr>
          <p:cNvPr id="63499" name="图片 -2147482498" descr=" "/>
          <p:cNvPicPr>
            <a:picLocks noChangeAspect="1"/>
          </p:cNvPicPr>
          <p:nvPr/>
        </p:nvPicPr>
        <p:blipFill>
          <a:blip r:embed="rId3"/>
          <a:stretch>
            <a:fillRect/>
          </a:stretch>
        </p:blipFill>
        <p:spPr>
          <a:xfrm>
            <a:off x="3951288" y="5907088"/>
            <a:ext cx="617537" cy="539750"/>
          </a:xfrm>
          <a:prstGeom prst="rect">
            <a:avLst/>
          </a:prstGeom>
          <a:noFill/>
          <a:ln>
            <a:noFill/>
            <a:miter lim="800000"/>
          </a:ln>
        </p:spPr>
      </p:pic>
      <p:sp>
        <p:nvSpPr>
          <p:cNvPr id="63500" name="文本框 13"/>
          <p:cNvSpPr/>
          <p:nvPr/>
        </p:nvSpPr>
        <p:spPr>
          <a:xfrm>
            <a:off x="636588" y="6375400"/>
            <a:ext cx="7810500" cy="3984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solidFill>
                  <a:srgbClr val="FF0000"/>
                </a:solidFill>
                <a:latin typeface="Times New Roman" pitchFamily="18" charset="0"/>
              </a:rPr>
              <a:t>由于医用酒精的密度为</a:t>
            </a:r>
            <a:r>
              <a:rPr lang="en-US" altLang="zh-CN" sz="2000">
                <a:solidFill>
                  <a:srgbClr val="FF0000"/>
                </a:solidFill>
                <a:latin typeface="Times New Roman" pitchFamily="18" charset="0"/>
              </a:rPr>
              <a:t>0.87g/cm</a:t>
            </a:r>
            <a:r>
              <a:rPr lang="en-US" altLang="zh-CN" sz="2000" baseline="30000">
                <a:solidFill>
                  <a:srgbClr val="FF0000"/>
                </a:solidFill>
                <a:latin typeface="Times New Roman" pitchFamily="18" charset="0"/>
              </a:rPr>
              <a:t>3</a:t>
            </a:r>
            <a:r>
              <a:rPr lang="zh-CN" altLang="zh-CN" sz="2000">
                <a:solidFill>
                  <a:srgbClr val="FF0000"/>
                </a:solidFill>
                <a:latin typeface="Times New Roman" pitchFamily="18" charset="0"/>
              </a:rPr>
              <a:t>，所以需要添加密度小的纯酒精。</a:t>
            </a:r>
            <a:endParaRPr lang="zh-CN" altLang="en-US" sz="2000">
              <a:solidFill>
                <a:srgbClr val="FF0000"/>
              </a:solidFill>
              <a:latin typeface="Times New Roman" panose="02020603050405020304" pitchFamily="18" charset="0"/>
            </a:endParaRPr>
          </a:p>
        </p:txBody>
      </p:sp>
      <p:sp>
        <p:nvSpPr>
          <p:cNvPr id="63501" name="文本框 14"/>
          <p:cNvSpPr/>
          <p:nvPr/>
        </p:nvSpPr>
        <p:spPr>
          <a:xfrm>
            <a:off x="3879850" y="4689475"/>
            <a:ext cx="534988" cy="3984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b="1">
                <a:solidFill>
                  <a:srgbClr val="FF0000"/>
                </a:solidFill>
              </a:rPr>
              <a:t>0.9</a:t>
            </a:r>
            <a:endParaRPr lang="en-US" altLang="zh-CN" sz="2000" b="1">
              <a:solidFill>
                <a:srgbClr val="FF0000"/>
              </a:solidFill>
            </a:endParaRPr>
          </a:p>
        </p:txBody>
      </p:sp>
      <p:sp>
        <p:nvSpPr>
          <p:cNvPr id="63502" name="文本框 16"/>
          <p:cNvSpPr/>
          <p:nvPr/>
        </p:nvSpPr>
        <p:spPr>
          <a:xfrm>
            <a:off x="2641600" y="5029200"/>
            <a:ext cx="1106488" cy="3984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b="1">
                <a:solidFill>
                  <a:srgbClr val="FF0000"/>
                </a:solidFill>
                <a:latin typeface="Times New Roman" pitchFamily="18" charset="0"/>
              </a:rPr>
              <a:t>纯酒精</a:t>
            </a:r>
            <a:r>
              <a:rPr lang="zh-CN" altLang="zh-CN">
                <a:latin typeface="Times New Roman" pitchFamily="18" charset="0"/>
              </a:rPr>
              <a:t>”</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3490"/>
                                        </p:tgtEl>
                                        <p:attrNameLst>
                                          <p:attrName>style.visibility</p:attrName>
                                        </p:attrNameLst>
                                      </p:cBhvr>
                                      <p:to>
                                        <p:strVal val="visible"/>
                                      </p:to>
                                    </p:set>
                                    <p:anim calcmode="lin" valueType="num">
                                      <p:cBhvr additive="base">
                                        <p:cTn id="7" dur="500" fill="hold"/>
                                        <p:tgtEl>
                                          <p:spTgt spid="63490"/>
                                        </p:tgtEl>
                                        <p:attrNameLst>
                                          <p:attrName>ppt_x</p:attrName>
                                        </p:attrNameLst>
                                      </p:cBhvr>
                                      <p:tavLst>
                                        <p:tav tm="0">
                                          <p:val>
                                            <p:strVal val="#ppt_x"/>
                                          </p:val>
                                        </p:tav>
                                        <p:tav tm="100000">
                                          <p:val>
                                            <p:strVal val="#ppt_x"/>
                                          </p:val>
                                        </p:tav>
                                      </p:tavLst>
                                    </p:anim>
                                    <p:anim calcmode="lin" valueType="num">
                                      <p:cBhvr additive="base">
                                        <p:cTn id="8" dur="500" fill="hold"/>
                                        <p:tgtEl>
                                          <p:spTgt spid="6349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3491"/>
                                        </p:tgtEl>
                                        <p:attrNameLst>
                                          <p:attrName>style.visibility</p:attrName>
                                        </p:attrNameLst>
                                      </p:cBhvr>
                                      <p:to>
                                        <p:strVal val="visible"/>
                                      </p:to>
                                    </p:set>
                                    <p:anim calcmode="lin" valueType="num">
                                      <p:cBhvr additive="base">
                                        <p:cTn id="13" dur="500" fill="hold"/>
                                        <p:tgtEl>
                                          <p:spTgt spid="63491"/>
                                        </p:tgtEl>
                                        <p:attrNameLst>
                                          <p:attrName>ppt_x</p:attrName>
                                        </p:attrNameLst>
                                      </p:cBhvr>
                                      <p:tavLst>
                                        <p:tav tm="0">
                                          <p:val>
                                            <p:strVal val="#ppt_x"/>
                                          </p:val>
                                        </p:tav>
                                        <p:tav tm="100000">
                                          <p:val>
                                            <p:strVal val="#ppt_x"/>
                                          </p:val>
                                        </p:tav>
                                      </p:tavLst>
                                    </p:anim>
                                    <p:anim calcmode="lin" valueType="num">
                                      <p:cBhvr additive="base">
                                        <p:cTn id="14" dur="500" fill="hold"/>
                                        <p:tgtEl>
                                          <p:spTgt spid="6349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3492"/>
                                        </p:tgtEl>
                                        <p:attrNameLst>
                                          <p:attrName>style.visibility</p:attrName>
                                        </p:attrNameLst>
                                      </p:cBhvr>
                                      <p:to>
                                        <p:strVal val="visible"/>
                                      </p:to>
                                    </p:set>
                                    <p:anim calcmode="lin" valueType="num">
                                      <p:cBhvr additive="base">
                                        <p:cTn id="19" dur="500" fill="hold"/>
                                        <p:tgtEl>
                                          <p:spTgt spid="63492"/>
                                        </p:tgtEl>
                                        <p:attrNameLst>
                                          <p:attrName>ppt_x</p:attrName>
                                        </p:attrNameLst>
                                      </p:cBhvr>
                                      <p:tavLst>
                                        <p:tav tm="0">
                                          <p:val>
                                            <p:strVal val="#ppt_x"/>
                                          </p:val>
                                        </p:tav>
                                        <p:tav tm="100000">
                                          <p:val>
                                            <p:strVal val="#ppt_x"/>
                                          </p:val>
                                        </p:tav>
                                      </p:tavLst>
                                    </p:anim>
                                    <p:anim calcmode="lin" valueType="num">
                                      <p:cBhvr additive="base">
                                        <p:cTn id="20" dur="500" fill="hold"/>
                                        <p:tgtEl>
                                          <p:spTgt spid="6349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3493"/>
                                        </p:tgtEl>
                                        <p:attrNameLst>
                                          <p:attrName>style.visibility</p:attrName>
                                        </p:attrNameLst>
                                      </p:cBhvr>
                                      <p:to>
                                        <p:strVal val="visible"/>
                                      </p:to>
                                    </p:set>
                                    <p:anim calcmode="lin" valueType="num">
                                      <p:cBhvr additive="base">
                                        <p:cTn id="25" dur="500" fill="hold"/>
                                        <p:tgtEl>
                                          <p:spTgt spid="63493"/>
                                        </p:tgtEl>
                                        <p:attrNameLst>
                                          <p:attrName>ppt_x</p:attrName>
                                        </p:attrNameLst>
                                      </p:cBhvr>
                                      <p:tavLst>
                                        <p:tav tm="0">
                                          <p:val>
                                            <p:strVal val="#ppt_x"/>
                                          </p:val>
                                        </p:tav>
                                        <p:tav tm="100000">
                                          <p:val>
                                            <p:strVal val="#ppt_x"/>
                                          </p:val>
                                        </p:tav>
                                      </p:tavLst>
                                    </p:anim>
                                    <p:anim calcmode="lin" valueType="num">
                                      <p:cBhvr additive="base">
                                        <p:cTn id="26" dur="500" fill="hold"/>
                                        <p:tgtEl>
                                          <p:spTgt spid="6349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3494"/>
                                        </p:tgtEl>
                                        <p:attrNameLst>
                                          <p:attrName>style.visibility</p:attrName>
                                        </p:attrNameLst>
                                      </p:cBhvr>
                                      <p:to>
                                        <p:strVal val="visible"/>
                                      </p:to>
                                    </p:set>
                                    <p:anim calcmode="lin" valueType="num">
                                      <p:cBhvr additive="base">
                                        <p:cTn id="31" dur="500" fill="hold"/>
                                        <p:tgtEl>
                                          <p:spTgt spid="63494"/>
                                        </p:tgtEl>
                                        <p:attrNameLst>
                                          <p:attrName>ppt_x</p:attrName>
                                        </p:attrNameLst>
                                      </p:cBhvr>
                                      <p:tavLst>
                                        <p:tav tm="0">
                                          <p:val>
                                            <p:strVal val="#ppt_x"/>
                                          </p:val>
                                        </p:tav>
                                        <p:tav tm="100000">
                                          <p:val>
                                            <p:strVal val="#ppt_x"/>
                                          </p:val>
                                        </p:tav>
                                      </p:tavLst>
                                    </p:anim>
                                    <p:anim calcmode="lin" valueType="num">
                                      <p:cBhvr additive="base">
                                        <p:cTn id="32" dur="500" fill="hold"/>
                                        <p:tgtEl>
                                          <p:spTgt spid="6349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3495"/>
                                        </p:tgtEl>
                                        <p:attrNameLst>
                                          <p:attrName>style.visibility</p:attrName>
                                        </p:attrNameLst>
                                      </p:cBhvr>
                                      <p:to>
                                        <p:strVal val="visible"/>
                                      </p:to>
                                    </p:set>
                                    <p:anim calcmode="lin" valueType="num">
                                      <p:cBhvr additive="base">
                                        <p:cTn id="37" dur="500" fill="hold"/>
                                        <p:tgtEl>
                                          <p:spTgt spid="63495"/>
                                        </p:tgtEl>
                                        <p:attrNameLst>
                                          <p:attrName>ppt_x</p:attrName>
                                        </p:attrNameLst>
                                      </p:cBhvr>
                                      <p:tavLst>
                                        <p:tav tm="0">
                                          <p:val>
                                            <p:strVal val="#ppt_x"/>
                                          </p:val>
                                        </p:tav>
                                        <p:tav tm="100000">
                                          <p:val>
                                            <p:strVal val="#ppt_x"/>
                                          </p:val>
                                        </p:tav>
                                      </p:tavLst>
                                    </p:anim>
                                    <p:anim calcmode="lin" valueType="num">
                                      <p:cBhvr additive="base">
                                        <p:cTn id="38" dur="500" fill="hold"/>
                                        <p:tgtEl>
                                          <p:spTgt spid="63495"/>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3497"/>
                                        </p:tgtEl>
                                        <p:attrNameLst>
                                          <p:attrName>style.visibility</p:attrName>
                                        </p:attrNameLst>
                                      </p:cBhvr>
                                      <p:to>
                                        <p:strVal val="visible"/>
                                      </p:to>
                                    </p:set>
                                    <p:anim calcmode="lin" valueType="num">
                                      <p:cBhvr additive="base">
                                        <p:cTn id="43" dur="500" fill="hold"/>
                                        <p:tgtEl>
                                          <p:spTgt spid="63497"/>
                                        </p:tgtEl>
                                        <p:attrNameLst>
                                          <p:attrName>ppt_x</p:attrName>
                                        </p:attrNameLst>
                                      </p:cBhvr>
                                      <p:tavLst>
                                        <p:tav tm="0">
                                          <p:val>
                                            <p:strVal val="#ppt_x"/>
                                          </p:val>
                                        </p:tav>
                                        <p:tav tm="100000">
                                          <p:val>
                                            <p:strVal val="#ppt_x"/>
                                          </p:val>
                                        </p:tav>
                                      </p:tavLst>
                                    </p:anim>
                                    <p:anim calcmode="lin" valueType="num">
                                      <p:cBhvr additive="base">
                                        <p:cTn id="44" dur="500" fill="hold"/>
                                        <p:tgtEl>
                                          <p:spTgt spid="6349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63498"/>
                                        </p:tgtEl>
                                        <p:attrNameLst>
                                          <p:attrName>style.visibility</p:attrName>
                                        </p:attrNameLst>
                                      </p:cBhvr>
                                      <p:to>
                                        <p:strVal val="visible"/>
                                      </p:to>
                                    </p:set>
                                    <p:anim calcmode="lin" valueType="num">
                                      <p:cBhvr additive="base">
                                        <p:cTn id="47" dur="500" fill="hold"/>
                                        <p:tgtEl>
                                          <p:spTgt spid="63498"/>
                                        </p:tgtEl>
                                        <p:attrNameLst>
                                          <p:attrName>ppt_x</p:attrName>
                                        </p:attrNameLst>
                                      </p:cBhvr>
                                      <p:tavLst>
                                        <p:tav tm="0">
                                          <p:val>
                                            <p:strVal val="#ppt_x"/>
                                          </p:val>
                                        </p:tav>
                                        <p:tav tm="100000">
                                          <p:val>
                                            <p:strVal val="#ppt_x"/>
                                          </p:val>
                                        </p:tav>
                                      </p:tavLst>
                                    </p:anim>
                                    <p:anim calcmode="lin" valueType="num">
                                      <p:cBhvr additive="base">
                                        <p:cTn id="48" dur="500" fill="hold"/>
                                        <p:tgtEl>
                                          <p:spTgt spid="6349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63499"/>
                                        </p:tgtEl>
                                        <p:attrNameLst>
                                          <p:attrName>style.visibility</p:attrName>
                                        </p:attrNameLst>
                                      </p:cBhvr>
                                      <p:to>
                                        <p:strVal val="visible"/>
                                      </p:to>
                                    </p:set>
                                    <p:anim calcmode="lin" valueType="num">
                                      <p:cBhvr additive="base">
                                        <p:cTn id="51" dur="500" fill="hold"/>
                                        <p:tgtEl>
                                          <p:spTgt spid="63499"/>
                                        </p:tgtEl>
                                        <p:attrNameLst>
                                          <p:attrName>ppt_x</p:attrName>
                                        </p:attrNameLst>
                                      </p:cBhvr>
                                      <p:tavLst>
                                        <p:tav tm="0">
                                          <p:val>
                                            <p:strVal val="#ppt_x"/>
                                          </p:val>
                                        </p:tav>
                                        <p:tav tm="100000">
                                          <p:val>
                                            <p:strVal val="#ppt_x"/>
                                          </p:val>
                                        </p:tav>
                                      </p:tavLst>
                                    </p:anim>
                                    <p:anim calcmode="lin" valueType="num">
                                      <p:cBhvr additive="base">
                                        <p:cTn id="52" dur="500" fill="hold"/>
                                        <p:tgtEl>
                                          <p:spTgt spid="63499"/>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nodeType="clickEffect">
                                  <p:stCondLst>
                                    <p:cond delay="0"/>
                                  </p:stCondLst>
                                  <p:childTnLst>
                                    <p:set>
                                      <p:cBhvr>
                                        <p:cTn id="56" dur="1" fill="hold">
                                          <p:stCondLst>
                                            <p:cond delay="0"/>
                                          </p:stCondLst>
                                        </p:cTn>
                                        <p:tgtEl>
                                          <p:spTgt spid="63500">
                                            <p:txEl>
                                              <p:pRg st="0" end="0"/>
                                            </p:txEl>
                                          </p:spTgt>
                                        </p:tgtEl>
                                        <p:attrNameLst>
                                          <p:attrName>style.visibility</p:attrName>
                                        </p:attrNameLst>
                                      </p:cBhvr>
                                      <p:to>
                                        <p:strVal val="visible"/>
                                      </p:to>
                                    </p:set>
                                    <p:anim calcmode="lin" valueType="num">
                                      <p:cBhvr additive="base">
                                        <p:cTn id="57" dur="500" fill="hold"/>
                                        <p:tgtEl>
                                          <p:spTgt spid="63500">
                                            <p:txEl>
                                              <p:pRg st="0" end="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6350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nodeType="clickEffect">
                                  <p:stCondLst>
                                    <p:cond delay="0"/>
                                  </p:stCondLst>
                                  <p:childTnLst>
                                    <p:set>
                                      <p:cBhvr>
                                        <p:cTn id="62" dur="1" fill="hold">
                                          <p:stCondLst>
                                            <p:cond delay="0"/>
                                          </p:stCondLst>
                                        </p:cTn>
                                        <p:tgtEl>
                                          <p:spTgt spid="63501">
                                            <p:txEl>
                                              <p:pRg st="0" end="0"/>
                                            </p:txEl>
                                          </p:spTgt>
                                        </p:tgtEl>
                                        <p:attrNameLst>
                                          <p:attrName>style.visibility</p:attrName>
                                        </p:attrNameLst>
                                      </p:cBhvr>
                                      <p:to>
                                        <p:strVal val="visible"/>
                                      </p:to>
                                    </p:set>
                                    <p:anim calcmode="lin" valueType="num">
                                      <p:cBhvr additive="base">
                                        <p:cTn id="63" dur="500" fill="hold"/>
                                        <p:tgtEl>
                                          <p:spTgt spid="63501">
                                            <p:txEl>
                                              <p:pRg st="0" end="0"/>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6350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 presetClass="entr" presetSubtype="4" fill="hold" nodeType="clickEffect">
                                  <p:stCondLst>
                                    <p:cond delay="0"/>
                                  </p:stCondLst>
                                  <p:childTnLst>
                                    <p:set>
                                      <p:cBhvr>
                                        <p:cTn id="68" dur="1" fill="hold">
                                          <p:stCondLst>
                                            <p:cond delay="0"/>
                                          </p:stCondLst>
                                        </p:cTn>
                                        <p:tgtEl>
                                          <p:spTgt spid="63502">
                                            <p:txEl>
                                              <p:pRg st="0" end="0"/>
                                            </p:txEl>
                                          </p:spTgt>
                                        </p:tgtEl>
                                        <p:attrNameLst>
                                          <p:attrName>style.visibility</p:attrName>
                                        </p:attrNameLst>
                                      </p:cBhvr>
                                      <p:to>
                                        <p:strVal val="visible"/>
                                      </p:to>
                                    </p:set>
                                    <p:anim calcmode="lin" valueType="num">
                                      <p:cBhvr additive="base">
                                        <p:cTn id="69" dur="500" fill="hold"/>
                                        <p:tgtEl>
                                          <p:spTgt spid="63502">
                                            <p:txEl>
                                              <p:pRg st="0" end="0"/>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6350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P spid="63491" grpId="0"/>
      <p:bldP spid="63492" grpId="0"/>
      <p:bldP spid="63493" grpId="0"/>
      <p:bldP spid="63494" grpId="0"/>
      <p:bldP spid="63495" grpId="0"/>
      <p:bldP spid="63497"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64513" name="Picture 15" descr="xtp"/>
          <p:cNvPicPr>
            <a:picLocks noChangeAspect="1"/>
          </p:cNvPicPr>
          <p:nvPr/>
        </p:nvPicPr>
        <p:blipFill>
          <a:blip r:embed="rId2">
            <a:clrChange>
              <a:clrFrom>
                <a:srgbClr val="D5F0C3"/>
              </a:clrFrom>
              <a:clrTo>
                <a:srgbClr val="D5F0C3">
                  <a:alpha val="0"/>
                </a:srgbClr>
              </a:clrTo>
            </a:clrChange>
          </a:blip>
          <a:stretch>
            <a:fillRect/>
          </a:stretch>
        </p:blipFill>
        <p:spPr>
          <a:xfrm>
            <a:off x="852488" y="3848100"/>
            <a:ext cx="1657350" cy="1243013"/>
          </a:xfrm>
          <a:prstGeom prst="rect">
            <a:avLst/>
          </a:prstGeom>
          <a:noFill/>
          <a:ln>
            <a:noFill/>
            <a:miter lim="800000"/>
          </a:ln>
        </p:spPr>
      </p:pic>
      <p:sp>
        <p:nvSpPr>
          <p:cNvPr id="64514" name="Text Box 16"/>
          <p:cNvSpPr/>
          <p:nvPr/>
        </p:nvSpPr>
        <p:spPr>
          <a:xfrm>
            <a:off x="1081088" y="5210175"/>
            <a:ext cx="1017587" cy="438150"/>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宋体" pitchFamily="2" charset="-122"/>
              </a:rPr>
              <a:t>天平</a:t>
            </a:r>
            <a:endParaRPr lang="zh-CN" altLang="en-US" sz="2400" b="1">
              <a:solidFill>
                <a:srgbClr val="FF0000"/>
              </a:solidFill>
              <a:latin typeface="宋体" pitchFamily="2" charset="-122"/>
            </a:endParaRPr>
          </a:p>
        </p:txBody>
      </p:sp>
      <p:pic>
        <p:nvPicPr>
          <p:cNvPr id="64515" name="Picture 19" descr="3"/>
          <p:cNvPicPr>
            <a:picLocks noChangeAspect="1"/>
          </p:cNvPicPr>
          <p:nvPr/>
        </p:nvPicPr>
        <p:blipFill>
          <a:blip r:embed="rId3">
            <a:clrChange>
              <a:clrFrom>
                <a:srgbClr val="FFFEFB"/>
              </a:clrFrom>
              <a:clrTo>
                <a:srgbClr val="FFFEFB">
                  <a:alpha val="0"/>
                </a:srgbClr>
              </a:clrTo>
            </a:clrChange>
          </a:blip>
          <a:stretch>
            <a:fillRect/>
          </a:stretch>
        </p:blipFill>
        <p:spPr>
          <a:xfrm>
            <a:off x="5019675" y="3527425"/>
            <a:ext cx="496888" cy="1595438"/>
          </a:xfrm>
          <a:prstGeom prst="rect">
            <a:avLst/>
          </a:prstGeom>
          <a:noFill/>
          <a:ln>
            <a:noFill/>
            <a:miter lim="800000"/>
          </a:ln>
        </p:spPr>
      </p:pic>
      <p:sp>
        <p:nvSpPr>
          <p:cNvPr id="64516" name="Text Box 20"/>
          <p:cNvSpPr/>
          <p:nvPr/>
        </p:nvSpPr>
        <p:spPr>
          <a:xfrm>
            <a:off x="4811713" y="5210175"/>
            <a:ext cx="914400" cy="438150"/>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宋体" pitchFamily="2" charset="-122"/>
              </a:rPr>
              <a:t>量筒</a:t>
            </a:r>
            <a:endParaRPr lang="zh-CN" altLang="en-US" sz="2400" b="1">
              <a:solidFill>
                <a:srgbClr val="FF0000"/>
              </a:solidFill>
              <a:latin typeface="宋体" pitchFamily="2" charset="-122"/>
            </a:endParaRPr>
          </a:p>
        </p:txBody>
      </p:sp>
      <p:pic>
        <p:nvPicPr>
          <p:cNvPr id="64517" name="Picture 21" descr="烧杯"/>
          <p:cNvPicPr>
            <a:picLocks noChangeAspect="1"/>
          </p:cNvPicPr>
          <p:nvPr/>
        </p:nvPicPr>
        <p:blipFill>
          <a:blip r:embed="rId4">
            <a:clrChange>
              <a:clrFrom>
                <a:srgbClr val="FFFFFF"/>
              </a:clrFrom>
              <a:clrTo>
                <a:srgbClr val="FFFFFF">
                  <a:alpha val="0"/>
                </a:srgbClr>
              </a:clrTo>
            </a:clrChange>
          </a:blip>
          <a:stretch>
            <a:fillRect/>
          </a:stretch>
        </p:blipFill>
        <p:spPr>
          <a:xfrm>
            <a:off x="3201988" y="3957638"/>
            <a:ext cx="712787" cy="974725"/>
          </a:xfrm>
          <a:prstGeom prst="rect">
            <a:avLst/>
          </a:prstGeom>
          <a:noFill/>
          <a:ln>
            <a:noFill/>
            <a:miter lim="800000"/>
          </a:ln>
        </p:spPr>
      </p:pic>
      <p:sp>
        <p:nvSpPr>
          <p:cNvPr id="64518" name="Text Box 22"/>
          <p:cNvSpPr/>
          <p:nvPr/>
        </p:nvSpPr>
        <p:spPr>
          <a:xfrm>
            <a:off x="3201988" y="5210175"/>
            <a:ext cx="914400" cy="438150"/>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宋体" pitchFamily="2" charset="-122"/>
              </a:rPr>
              <a:t>烧杯</a:t>
            </a:r>
            <a:endParaRPr lang="zh-CN" altLang="en-US" sz="2400" b="1">
              <a:solidFill>
                <a:srgbClr val="FF0000"/>
              </a:solidFill>
              <a:latin typeface="宋体" pitchFamily="2" charset="-122"/>
            </a:endParaRPr>
          </a:p>
        </p:txBody>
      </p:sp>
      <p:sp>
        <p:nvSpPr>
          <p:cNvPr id="64519" name="Text Box 25"/>
          <p:cNvSpPr txBox="1"/>
          <p:nvPr/>
        </p:nvSpPr>
        <p:spPr>
          <a:xfrm>
            <a:off x="738188" y="3144838"/>
            <a:ext cx="1885950" cy="438150"/>
          </a:xfrm>
          <a:prstGeom prst="rect">
            <a:avLst/>
          </a:prstGeom>
          <a:solidFill>
            <a:schemeClr val="accent6">
              <a:lumMod val="20000"/>
              <a:lumOff val="80000"/>
            </a:schemeClr>
          </a:solidFill>
          <a:ln w="9525">
            <a:noFill/>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实验器材</a:t>
            </a:r>
            <a:r>
              <a:rPr lang="en-US" altLang="zh-CN" sz="2400" b="1">
                <a:solidFill>
                  <a:srgbClr val="000000"/>
                </a:solidFill>
                <a:latin typeface="Times New Roman" pitchFamily="18" charset="0"/>
              </a:rPr>
              <a:t>:</a:t>
            </a:r>
            <a:endParaRPr lang="en-US" altLang="zh-CN" sz="2400" b="1">
              <a:solidFill>
                <a:srgbClr val="000000"/>
              </a:solidFill>
              <a:latin typeface="Times New Roman" panose="02020603050405020304" pitchFamily="18" charset="0"/>
            </a:endParaRPr>
          </a:p>
        </p:txBody>
      </p:sp>
      <p:sp>
        <p:nvSpPr>
          <p:cNvPr id="64520" name="Text Box 2"/>
          <p:cNvSpPr txBox="1"/>
          <p:nvPr/>
        </p:nvSpPr>
        <p:spPr>
          <a:xfrm>
            <a:off x="738188" y="2327275"/>
            <a:ext cx="1885950" cy="436563"/>
          </a:xfrm>
          <a:prstGeom prst="rect">
            <a:avLst/>
          </a:prstGeom>
          <a:solidFill>
            <a:schemeClr val="accent6">
              <a:lumMod val="20000"/>
              <a:lumOff val="80000"/>
            </a:schemeClr>
          </a:solidFill>
          <a:ln w="9525">
            <a:noFill/>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000000"/>
                </a:solidFill>
                <a:latin typeface="Times New Roman" pitchFamily="18" charset="0"/>
              </a:rPr>
              <a:t>1.</a:t>
            </a:r>
            <a:r>
              <a:rPr lang="zh-CN" altLang="en-US" sz="2400" b="1">
                <a:solidFill>
                  <a:srgbClr val="000000"/>
                </a:solidFill>
                <a:latin typeface="Times New Roman" pitchFamily="18" charset="0"/>
              </a:rPr>
              <a:t>实验原理</a:t>
            </a:r>
            <a:r>
              <a:rPr lang="en-US" altLang="zh-CN" sz="2400" b="1">
                <a:solidFill>
                  <a:srgbClr val="000000"/>
                </a:solidFill>
                <a:latin typeface="Times New Roman" pitchFamily="18" charset="0"/>
              </a:rPr>
              <a:t>:</a:t>
            </a:r>
            <a:endParaRPr lang="en-US" altLang="zh-CN" sz="2400" b="1">
              <a:solidFill>
                <a:srgbClr val="000000"/>
              </a:solidFill>
              <a:latin typeface="Times New Roman" panose="02020603050405020304" pitchFamily="18" charset="0"/>
            </a:endParaRPr>
          </a:p>
        </p:txBody>
      </p:sp>
      <p:sp>
        <p:nvSpPr>
          <p:cNvPr id="64521" name="AutoShape 23"/>
          <p:cNvSpPr/>
          <p:nvPr/>
        </p:nvSpPr>
        <p:spPr>
          <a:xfrm>
            <a:off x="3016250" y="477838"/>
            <a:ext cx="2628900" cy="619125"/>
          </a:xfrm>
          <a:prstGeom prst="flowChartTerminator">
            <a:avLst/>
          </a:prstGeom>
          <a:gradFill rotWithShape="1">
            <a:gsLst>
              <a:gs pos="0">
                <a:srgbClr val="FFFFCC"/>
              </a:gs>
              <a:gs pos="100000">
                <a:srgbClr val="FF9933"/>
              </a:gs>
            </a:gsLst>
            <a:path path="shape">
              <a:fillToRect l="50000" t="50000" r="50000" b="50000"/>
            </a:path>
          </a:gradFill>
          <a:ln>
            <a:noFill/>
            <a:miter lim="800000"/>
          </a:ln>
          <a:effectLst>
            <a:outerShdw dist="35921" dir="2700000" algn="ctr">
              <a:srgbClr val="C0C0C0">
                <a:alpha val="79999"/>
              </a:srgbClr>
            </a:outerShdw>
          </a:effectLst>
        </p:spPr>
        <p:txBody>
          <a:bodyPr wrap="square" lIns="68580" tIns="34290" rIns="68580" bIns="34290"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solidFill>
                  <a:srgbClr val="000000"/>
                </a:solidFill>
                <a:latin typeface="宋体" pitchFamily="2" charset="-122"/>
              </a:rPr>
              <a:t>测量石块的密度</a:t>
            </a:r>
            <a:endParaRPr lang="zh-CN" altLang="en-US" sz="2400" b="1">
              <a:solidFill>
                <a:srgbClr val="000000"/>
              </a:solidFill>
              <a:latin typeface="宋体" pitchFamily="2" charset="-122"/>
            </a:endParaRPr>
          </a:p>
        </p:txBody>
      </p:sp>
      <p:graphicFrame>
        <p:nvGraphicFramePr>
          <p:cNvPr id="64522" name="对象 16"/>
          <p:cNvGraphicFramePr>
            <a:graphicFrameLocks noChangeAspect="1"/>
          </p:cNvGraphicFramePr>
          <p:nvPr/>
        </p:nvGraphicFramePr>
        <p:xfrm>
          <a:off x="2849563" y="2178050"/>
          <a:ext cx="831850" cy="735013"/>
        </p:xfrm>
        <a:graphic>
          <a:graphicData uri="http://schemas.openxmlformats.org/presentationml/2006/ole">
            <mc:AlternateContent>
              <mc:Choice xmlns:v="urn:schemas-microsoft-com:vml" Requires="v">
                <p:oleObj spid="_x0000_s1075" r:id="rId5" imgW="831850" imgH="735013" progId="Equations">
                  <p:embed/>
                </p:oleObj>
              </mc:Choice>
              <mc:Fallback>
                <p:oleObj r:id="rId5" imgW="831850" imgH="735013" progId="Equations">
                  <p:embed/>
                  <p:pic>
                    <p:nvPicPr>
                      <p:cNvPr id="0" name="OLE substitute image"/>
                      <p:cNvPicPr/>
                      <p:nvPr/>
                    </p:nvPicPr>
                    <p:blipFill>
                      <a:blip r:embed="rId6"/>
                      <a:stretch>
                        <a:fillRect/>
                      </a:stretch>
                    </p:blipFill>
                    <p:spPr>
                      <a:xfrm>
                        <a:off x="2849563" y="2178050"/>
                        <a:ext cx="831850" cy="735013"/>
                      </a:xfrm>
                      <a:prstGeom prst="rect">
                        <a:avLst/>
                      </a:prstGeom>
                      <a:noFill/>
                      <a:ln w="38100">
                        <a:noFill/>
                        <a:miter lim="800000"/>
                      </a:ln>
                    </p:spPr>
                  </p:pic>
                </p:oleObj>
              </mc:Fallback>
            </mc:AlternateContent>
          </a:graphicData>
        </a:graphic>
      </p:graphicFrame>
      <p:pic>
        <p:nvPicPr>
          <p:cNvPr id="64523" name="图片 195591" descr="1234"/>
          <p:cNvPicPr>
            <a:picLocks noChangeAspect="1"/>
          </p:cNvPicPr>
          <p:nvPr/>
        </p:nvPicPr>
        <p:blipFill>
          <a:blip r:embed="rId7"/>
          <a:stretch>
            <a:fillRect/>
          </a:stretch>
        </p:blipFill>
        <p:spPr>
          <a:xfrm>
            <a:off x="6232525" y="4375150"/>
            <a:ext cx="628650" cy="407988"/>
          </a:xfrm>
          <a:prstGeom prst="rect">
            <a:avLst/>
          </a:prstGeom>
          <a:noFill/>
          <a:ln>
            <a:noFill/>
            <a:miter lim="800000"/>
          </a:ln>
        </p:spPr>
      </p:pic>
      <p:pic>
        <p:nvPicPr>
          <p:cNvPr id="64524" name="图片 195593" descr="78"/>
          <p:cNvPicPr>
            <a:picLocks noChangeAspect="1"/>
          </p:cNvPicPr>
          <p:nvPr/>
        </p:nvPicPr>
        <p:blipFill>
          <a:blip r:embed="rId8"/>
          <a:stretch>
            <a:fillRect/>
          </a:stretch>
        </p:blipFill>
        <p:spPr>
          <a:xfrm>
            <a:off x="7742238" y="3963988"/>
            <a:ext cx="619125" cy="1085850"/>
          </a:xfrm>
          <a:prstGeom prst="rect">
            <a:avLst/>
          </a:prstGeom>
          <a:noFill/>
          <a:ln>
            <a:noFill/>
            <a:miter lim="800000"/>
          </a:ln>
        </p:spPr>
      </p:pic>
      <p:sp>
        <p:nvSpPr>
          <p:cNvPr id="64525" name="Text Box 20"/>
          <p:cNvSpPr/>
          <p:nvPr/>
        </p:nvSpPr>
        <p:spPr>
          <a:xfrm>
            <a:off x="6232525" y="5210175"/>
            <a:ext cx="914400" cy="438150"/>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宋体" pitchFamily="2" charset="-122"/>
              </a:rPr>
              <a:t>石块</a:t>
            </a:r>
            <a:endParaRPr lang="zh-CN" altLang="en-US" sz="2400" b="1">
              <a:solidFill>
                <a:srgbClr val="FF0000"/>
              </a:solidFill>
              <a:latin typeface="宋体" pitchFamily="2" charset="-122"/>
            </a:endParaRPr>
          </a:p>
        </p:txBody>
      </p:sp>
      <p:sp>
        <p:nvSpPr>
          <p:cNvPr id="64526" name="Text Box 20"/>
          <p:cNvSpPr/>
          <p:nvPr/>
        </p:nvSpPr>
        <p:spPr>
          <a:xfrm>
            <a:off x="7681913" y="5210175"/>
            <a:ext cx="914400" cy="438150"/>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FF0000"/>
                </a:solidFill>
                <a:latin typeface="宋体" pitchFamily="2" charset="-122"/>
              </a:rPr>
              <a:t>细线</a:t>
            </a:r>
            <a:endParaRPr lang="zh-CN" altLang="en-US" sz="2400" b="1">
              <a:solidFill>
                <a:srgbClr val="FF0000"/>
              </a:solidFill>
              <a:latin typeface="宋体" pitchFamily="2" charset="-122"/>
            </a:endParaRPr>
          </a:p>
        </p:txBody>
      </p:sp>
    </p:spTree>
  </p:cSld>
  <p:clrMapOvr>
    <a:masterClrMapping/>
  </p:clrMapOvr>
  <mc:AlternateContent>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64520"/>
                                        </p:tgtEl>
                                        <p:attrNameLst>
                                          <p:attrName>style.visibility</p:attrName>
                                        </p:attrNameLst>
                                      </p:cBhvr>
                                      <p:to>
                                        <p:strVal val="visible"/>
                                      </p:to>
                                    </p:set>
                                    <p:anim from="(-#ppt_w/2)" to="(#ppt_x)" calcmode="lin" valueType="num">
                                      <p:cBhvr>
                                        <p:cTn id="7" dur="600" fill="hold">
                                          <p:stCondLst>
                                            <p:cond delay="0"/>
                                          </p:stCondLst>
                                        </p:cTn>
                                        <p:tgtEl>
                                          <p:spTgt spid="64520"/>
                                        </p:tgtEl>
                                        <p:attrNameLst>
                                          <p:attrName>ppt_x</p:attrName>
                                        </p:attrNameLst>
                                      </p:cBhvr>
                                    </p:anim>
                                    <p:anim from="0" to="-1.0" calcmode="lin" valueType="num">
                                      <p:cBhvr>
                                        <p:cTn id="8" dur="200" decel="50000" autoRev="1" fill="hold">
                                          <p:stCondLst>
                                            <p:cond delay="600"/>
                                          </p:stCondLst>
                                        </p:cTn>
                                        <p:tgtEl>
                                          <p:spTgt spid="64520"/>
                                        </p:tgtEl>
                                        <p:attrNameLst>
                                          <p:attrName>xshear</p:attrName>
                                        </p:attrNameLst>
                                      </p:cBhvr>
                                    </p:anim>
                                    <p:animScale>
                                      <p:cBhvr>
                                        <p:cTn id="9" dur="200" decel="100000" autoRev="1" fill="hold">
                                          <p:stCondLst>
                                            <p:cond delay="600"/>
                                          </p:stCondLst>
                                        </p:cTn>
                                        <p:tgtEl>
                                          <p:spTgt spid="64520"/>
                                        </p:tgtEl>
                                      </p:cBhvr>
                                      <p:from x="100000" y="100000"/>
                                      <p:to x="80000" y="100000"/>
                                    </p:animScale>
                                    <p:anim by="(#ppt_h/3+#ppt_w*0.1)" calcmode="lin" valueType="num">
                                      <p:cBhvr>
                                        <p:cTn id="10" dur="200" decel="100000" autoRev="1" fill="hold">
                                          <p:stCondLst>
                                            <p:cond delay="600"/>
                                          </p:stCondLst>
                                        </p:cTn>
                                        <p:tgtEl>
                                          <p:spTgt spid="64520"/>
                                        </p:tgtEl>
                                        <p:attrNameLst>
                                          <p:attrName>ppt_x</p:attrName>
                                        </p:attrNameLst>
                                      </p:cBhvr>
                                    </p:anim>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4522"/>
                                        </p:tgtEl>
                                        <p:attrNameLst>
                                          <p:attrName>style.visibility</p:attrName>
                                        </p:attrNameLst>
                                      </p:cBhvr>
                                      <p:to>
                                        <p:strVal val="visible"/>
                                      </p:to>
                                    </p:se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64519"/>
                                        </p:tgtEl>
                                        <p:attrNameLst>
                                          <p:attrName>style.visibility</p:attrName>
                                        </p:attrNameLst>
                                      </p:cBhvr>
                                      <p:to>
                                        <p:strVal val="visible"/>
                                      </p:to>
                                    </p:set>
                                    <p:animEffect transition="in" filter="blinds(horizontal)">
                                      <p:cBhvr>
                                        <p:cTn id="19" dur="500" fill="hold"/>
                                        <p:tgtEl>
                                          <p:spTgt spid="64519"/>
                                        </p:tgtEl>
                                      </p:cBhvr>
                                    </p:animEffect>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9" presetClass="entr" presetSubtype="0" fill="hold" nodeType="clickEffect">
                                  <p:stCondLst>
                                    <p:cond delay="0"/>
                                  </p:stCondLst>
                                  <p:childTnLst>
                                    <p:set>
                                      <p:cBhvr>
                                        <p:cTn id="23" dur="1" fill="hold">
                                          <p:stCondLst>
                                            <p:cond delay="0"/>
                                          </p:stCondLst>
                                        </p:cTn>
                                        <p:tgtEl>
                                          <p:spTgt spid="64513"/>
                                        </p:tgtEl>
                                        <p:attrNameLst>
                                          <p:attrName>style.visibility</p:attrName>
                                        </p:attrNameLst>
                                      </p:cBhvr>
                                      <p:to>
                                        <p:strVal val="visible"/>
                                      </p:to>
                                    </p:set>
                                    <p:animEffect transition="in" filter="dissolve">
                                      <p:cBhvr>
                                        <p:cTn id="24" dur="500" fill="hold"/>
                                        <p:tgtEl>
                                          <p:spTgt spid="64513"/>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64514"/>
                                        </p:tgtEl>
                                        <p:attrNameLst>
                                          <p:attrName>style.visibility</p:attrName>
                                        </p:attrNameLst>
                                      </p:cBhvr>
                                      <p:to>
                                        <p:strVal val="visible"/>
                                      </p:to>
                                    </p:set>
                                    <p:animEffect transition="in" filter="dissolve">
                                      <p:cBhvr>
                                        <p:cTn id="27" dur="500" fill="hold"/>
                                        <p:tgtEl>
                                          <p:spTgt spid="64514"/>
                                        </p:tgtEl>
                                      </p:cBhvr>
                                    </p:animEffect>
                                  </p:childTnLst>
                                </p:cTn>
                              </p:par>
                              <p:par>
                                <p:cTn id="28" presetID="2" presetClass="entr" presetSubtype="4" fill="hold" nodeType="withEffect">
                                  <p:stCondLst>
                                    <p:cond delay="0"/>
                                  </p:stCondLst>
                                  <p:childTnLst>
                                    <p:set>
                                      <p:cBhvr>
                                        <p:cTn id="29" dur="1" fill="hold">
                                          <p:stCondLst>
                                            <p:cond delay="0"/>
                                          </p:stCondLst>
                                        </p:cTn>
                                        <p:tgtEl>
                                          <p:spTgt spid="64517"/>
                                        </p:tgtEl>
                                        <p:attrNameLst>
                                          <p:attrName>style.visibility</p:attrName>
                                        </p:attrNameLst>
                                      </p:cBhvr>
                                      <p:to>
                                        <p:strVal val="visible"/>
                                      </p:to>
                                    </p:set>
                                    <p:anim calcmode="lin" valueType="num">
                                      <p:cBhvr>
                                        <p:cTn id="30" dur="500" fill="hold"/>
                                        <p:tgtEl>
                                          <p:spTgt spid="64517"/>
                                        </p:tgtEl>
                                        <p:attrNameLst>
                                          <p:attrName>ppt_x</p:attrName>
                                        </p:attrNameLst>
                                      </p:cBhvr>
                                      <p:tavLst>
                                        <p:tav tm="0">
                                          <p:val>
                                            <p:strVal val="#ppt_x"/>
                                          </p:val>
                                        </p:tav>
                                        <p:tav tm="100000">
                                          <p:val>
                                            <p:strVal val="#ppt_x"/>
                                          </p:val>
                                        </p:tav>
                                      </p:tavLst>
                                    </p:anim>
                                    <p:anim calcmode="lin" valueType="num">
                                      <p:cBhvr>
                                        <p:cTn id="31" dur="500" fill="hold"/>
                                        <p:tgtEl>
                                          <p:spTgt spid="645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64518"/>
                                        </p:tgtEl>
                                        <p:attrNameLst>
                                          <p:attrName>style.visibility</p:attrName>
                                        </p:attrNameLst>
                                      </p:cBhvr>
                                      <p:to>
                                        <p:strVal val="visible"/>
                                      </p:to>
                                    </p:set>
                                    <p:anim calcmode="lin" valueType="num">
                                      <p:cBhvr>
                                        <p:cTn id="34" dur="500" fill="hold"/>
                                        <p:tgtEl>
                                          <p:spTgt spid="64518"/>
                                        </p:tgtEl>
                                        <p:attrNameLst>
                                          <p:attrName>ppt_x</p:attrName>
                                        </p:attrNameLst>
                                      </p:cBhvr>
                                      <p:tavLst>
                                        <p:tav tm="0">
                                          <p:val>
                                            <p:strVal val="#ppt_x"/>
                                          </p:val>
                                        </p:tav>
                                        <p:tav tm="100000">
                                          <p:val>
                                            <p:strVal val="#ppt_x"/>
                                          </p:val>
                                        </p:tav>
                                      </p:tavLst>
                                    </p:anim>
                                    <p:anim calcmode="lin" valueType="num">
                                      <p:cBhvr>
                                        <p:cTn id="35" dur="500" fill="hold"/>
                                        <p:tgtEl>
                                          <p:spTgt spid="64518"/>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4515"/>
                                        </p:tgtEl>
                                        <p:attrNameLst>
                                          <p:attrName>style.visibility</p:attrName>
                                        </p:attrNameLst>
                                      </p:cBhvr>
                                      <p:to>
                                        <p:strVal val="visible"/>
                                      </p:to>
                                    </p:set>
                                    <p:anim calcmode="lin" valueType="num">
                                      <p:cBhvr>
                                        <p:cTn id="38" dur="500" fill="hold"/>
                                        <p:tgtEl>
                                          <p:spTgt spid="64515"/>
                                        </p:tgtEl>
                                        <p:attrNameLst>
                                          <p:attrName>ppt_x</p:attrName>
                                        </p:attrNameLst>
                                      </p:cBhvr>
                                      <p:tavLst>
                                        <p:tav tm="0">
                                          <p:val>
                                            <p:strVal val="#ppt_x"/>
                                          </p:val>
                                        </p:tav>
                                        <p:tav tm="100000">
                                          <p:val>
                                            <p:strVal val="#ppt_x"/>
                                          </p:val>
                                        </p:tav>
                                      </p:tavLst>
                                    </p:anim>
                                    <p:anim calcmode="lin" valueType="num">
                                      <p:cBhvr>
                                        <p:cTn id="39" dur="500" fill="hold"/>
                                        <p:tgtEl>
                                          <p:spTgt spid="645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64516"/>
                                        </p:tgtEl>
                                        <p:attrNameLst>
                                          <p:attrName>style.visibility</p:attrName>
                                        </p:attrNameLst>
                                      </p:cBhvr>
                                      <p:to>
                                        <p:strVal val="visible"/>
                                      </p:to>
                                    </p:set>
                                    <p:anim calcmode="lin" valueType="num">
                                      <p:cBhvr>
                                        <p:cTn id="42" dur="500" fill="hold"/>
                                        <p:tgtEl>
                                          <p:spTgt spid="64516"/>
                                        </p:tgtEl>
                                        <p:attrNameLst>
                                          <p:attrName>ppt_x</p:attrName>
                                        </p:attrNameLst>
                                      </p:cBhvr>
                                      <p:tavLst>
                                        <p:tav tm="0">
                                          <p:val>
                                            <p:strVal val="#ppt_x"/>
                                          </p:val>
                                        </p:tav>
                                        <p:tav tm="100000">
                                          <p:val>
                                            <p:strVal val="#ppt_x"/>
                                          </p:val>
                                        </p:tav>
                                      </p:tavLst>
                                    </p:anim>
                                    <p:anim calcmode="lin" valueType="num">
                                      <p:cBhvr>
                                        <p:cTn id="43" dur="500" fill="hold"/>
                                        <p:tgtEl>
                                          <p:spTgt spid="64516"/>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64523"/>
                                        </p:tgtEl>
                                        <p:attrNameLst>
                                          <p:attrName>style.visibility</p:attrName>
                                        </p:attrNameLst>
                                      </p:cBhvr>
                                      <p:to>
                                        <p:strVal val="visible"/>
                                      </p:to>
                                    </p:set>
                                    <p:anim calcmode="lin" valueType="num">
                                      <p:cBhvr>
                                        <p:cTn id="46" dur="500" fill="hold"/>
                                        <p:tgtEl>
                                          <p:spTgt spid="64523"/>
                                        </p:tgtEl>
                                        <p:attrNameLst>
                                          <p:attrName>ppt_x</p:attrName>
                                        </p:attrNameLst>
                                      </p:cBhvr>
                                      <p:tavLst>
                                        <p:tav tm="0">
                                          <p:val>
                                            <p:strVal val="#ppt_x"/>
                                          </p:val>
                                        </p:tav>
                                        <p:tav tm="100000">
                                          <p:val>
                                            <p:strVal val="#ppt_x"/>
                                          </p:val>
                                        </p:tav>
                                      </p:tavLst>
                                    </p:anim>
                                    <p:anim calcmode="lin" valueType="num">
                                      <p:cBhvr>
                                        <p:cTn id="47" dur="500" fill="hold"/>
                                        <p:tgtEl>
                                          <p:spTgt spid="64523"/>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64524"/>
                                        </p:tgtEl>
                                        <p:attrNameLst>
                                          <p:attrName>style.visibility</p:attrName>
                                        </p:attrNameLst>
                                      </p:cBhvr>
                                      <p:to>
                                        <p:strVal val="visible"/>
                                      </p:to>
                                    </p:set>
                                    <p:anim calcmode="lin" valueType="num">
                                      <p:cBhvr>
                                        <p:cTn id="50" dur="500" fill="hold"/>
                                        <p:tgtEl>
                                          <p:spTgt spid="64524"/>
                                        </p:tgtEl>
                                        <p:attrNameLst>
                                          <p:attrName>ppt_x</p:attrName>
                                        </p:attrNameLst>
                                      </p:cBhvr>
                                      <p:tavLst>
                                        <p:tav tm="0">
                                          <p:val>
                                            <p:strVal val="#ppt_x"/>
                                          </p:val>
                                        </p:tav>
                                        <p:tav tm="100000">
                                          <p:val>
                                            <p:strVal val="#ppt_x"/>
                                          </p:val>
                                        </p:tav>
                                      </p:tavLst>
                                    </p:anim>
                                    <p:anim calcmode="lin" valueType="num">
                                      <p:cBhvr>
                                        <p:cTn id="51" dur="500" fill="hold"/>
                                        <p:tgtEl>
                                          <p:spTgt spid="6452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64525"/>
                                        </p:tgtEl>
                                        <p:attrNameLst>
                                          <p:attrName>style.visibility</p:attrName>
                                        </p:attrNameLst>
                                      </p:cBhvr>
                                      <p:to>
                                        <p:strVal val="visible"/>
                                      </p:to>
                                    </p:set>
                                    <p:anim calcmode="lin" valueType="num">
                                      <p:cBhvr>
                                        <p:cTn id="54" dur="500" fill="hold"/>
                                        <p:tgtEl>
                                          <p:spTgt spid="64525"/>
                                        </p:tgtEl>
                                        <p:attrNameLst>
                                          <p:attrName>ppt_x</p:attrName>
                                        </p:attrNameLst>
                                      </p:cBhvr>
                                      <p:tavLst>
                                        <p:tav tm="0">
                                          <p:val>
                                            <p:strVal val="#ppt_x"/>
                                          </p:val>
                                        </p:tav>
                                        <p:tav tm="100000">
                                          <p:val>
                                            <p:strVal val="#ppt_x"/>
                                          </p:val>
                                        </p:tav>
                                      </p:tavLst>
                                    </p:anim>
                                    <p:anim calcmode="lin" valueType="num">
                                      <p:cBhvr>
                                        <p:cTn id="55" dur="500" fill="hold"/>
                                        <p:tgtEl>
                                          <p:spTgt spid="6452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64526"/>
                                        </p:tgtEl>
                                        <p:attrNameLst>
                                          <p:attrName>style.visibility</p:attrName>
                                        </p:attrNameLst>
                                      </p:cBhvr>
                                      <p:to>
                                        <p:strVal val="visible"/>
                                      </p:to>
                                    </p:set>
                                    <p:anim calcmode="lin" valueType="num">
                                      <p:cBhvr>
                                        <p:cTn id="58" dur="500" fill="hold"/>
                                        <p:tgtEl>
                                          <p:spTgt spid="64526"/>
                                        </p:tgtEl>
                                        <p:attrNameLst>
                                          <p:attrName>ppt_x</p:attrName>
                                        </p:attrNameLst>
                                      </p:cBhvr>
                                      <p:tavLst>
                                        <p:tav tm="0">
                                          <p:val>
                                            <p:strVal val="#ppt_x"/>
                                          </p:val>
                                        </p:tav>
                                        <p:tav tm="100000">
                                          <p:val>
                                            <p:strVal val="#ppt_x"/>
                                          </p:val>
                                        </p:tav>
                                      </p:tavLst>
                                    </p:anim>
                                    <p:anim calcmode="lin" valueType="num">
                                      <p:cBhvr>
                                        <p:cTn id="59" dur="500" fill="hold"/>
                                        <p:tgtEl>
                                          <p:spTgt spid="645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P spid="64516" grpId="0"/>
      <p:bldP spid="64518" grpId="0"/>
      <p:bldP spid="64519" grpId="0"/>
      <p:bldP spid="64520" grpId="0"/>
      <p:bldP spid="64525" grpId="0"/>
      <p:bldP spid="64526"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5537" name="矩形 196609"/>
          <p:cNvSpPr/>
          <p:nvPr/>
        </p:nvSpPr>
        <p:spPr>
          <a:xfrm>
            <a:off x="504825" y="3384550"/>
            <a:ext cx="8224838" cy="2470150"/>
          </a:xfrm>
          <a:prstGeom prst="rect">
            <a:avLst/>
          </a:prstGeom>
          <a:noFill/>
          <a:ln w="12700">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Times New Roman" pitchFamily="18" charset="0"/>
              </a:rPr>
              <a:t>(1)</a:t>
            </a:r>
            <a:r>
              <a:rPr lang="zh-CN" altLang="en-US" sz="2400" b="1">
                <a:solidFill>
                  <a:srgbClr val="000000"/>
                </a:solidFill>
                <a:latin typeface="Times New Roman" pitchFamily="18" charset="0"/>
              </a:rPr>
              <a:t>把天平放在水平桌面上，调节天平平衡</a:t>
            </a:r>
            <a:r>
              <a:rPr lang="en-US" altLang="zh-CN" sz="2400" b="1" i="1">
                <a:solidFill>
                  <a:srgbClr val="000000"/>
                </a:solidFill>
                <a:latin typeface="Times New Roman" pitchFamily="18" charset="0"/>
              </a:rPr>
              <a:t> </a:t>
            </a:r>
            <a:r>
              <a:rPr lang="zh-CN" altLang="en-US" sz="2400" b="1">
                <a:solidFill>
                  <a:srgbClr val="000000"/>
                </a:solidFill>
                <a:latin typeface="Times New Roman" pitchFamily="18" charset="0"/>
              </a:rPr>
              <a:t>；</a:t>
            </a:r>
            <a:endParaRPr lang="zh-CN" altLang="en-US" sz="2400" b="1">
              <a:solidFill>
                <a:srgbClr val="000000"/>
              </a:solidFill>
              <a:latin typeface="Times New Roman" pitchFamily="18" charset="0"/>
            </a:endParaRPr>
          </a:p>
          <a:p>
            <a:pPr lvl="0"/>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用天平测出小石块的质量为</a:t>
            </a:r>
            <a:r>
              <a:rPr lang="en-US" altLang="zh-CN" sz="2400" b="1" i="1">
                <a:solidFill>
                  <a:srgbClr val="FF0000"/>
                </a:solidFill>
                <a:latin typeface="Times New Roman" pitchFamily="18" charset="0"/>
              </a:rPr>
              <a:t>m</a:t>
            </a:r>
            <a:r>
              <a:rPr lang="zh-CN" altLang="en-US" sz="2400" b="1">
                <a:latin typeface="Times New Roman" pitchFamily="18" charset="0"/>
              </a:rPr>
              <a:t>；</a:t>
            </a:r>
            <a:endParaRPr lang="en-US" altLang="zh-CN" sz="2400" b="1">
              <a:latin typeface="Times New Roman" pitchFamily="18" charset="0"/>
            </a:endParaRPr>
          </a:p>
          <a:p>
            <a:pPr lvl="0"/>
            <a:r>
              <a:rPr lang="en-US" altLang="zh-CN" sz="2400" b="1">
                <a:solidFill>
                  <a:srgbClr val="000000"/>
                </a:solidFill>
                <a:latin typeface="Times New Roman" pitchFamily="18" charset="0"/>
              </a:rPr>
              <a:t>(3)</a:t>
            </a:r>
            <a:r>
              <a:rPr lang="zh-CN" altLang="en-US" sz="2400" b="1">
                <a:solidFill>
                  <a:srgbClr val="000000"/>
                </a:solidFill>
                <a:latin typeface="Times New Roman" pitchFamily="18" charset="0"/>
              </a:rPr>
              <a:t>向量筒中注入</a:t>
            </a:r>
            <a:r>
              <a:rPr lang="zh-CN" altLang="en-US" sz="2400" b="1">
                <a:solidFill>
                  <a:srgbClr val="FF0000"/>
                </a:solidFill>
                <a:latin typeface="Times New Roman" pitchFamily="18" charset="0"/>
              </a:rPr>
              <a:t>适量</a:t>
            </a:r>
            <a:r>
              <a:rPr lang="zh-CN" altLang="en-US" sz="2400" b="1">
                <a:solidFill>
                  <a:srgbClr val="000000"/>
                </a:solidFill>
                <a:latin typeface="Times New Roman" pitchFamily="18" charset="0"/>
              </a:rPr>
              <a:t>的水，读出水的体积为</a:t>
            </a:r>
            <a:r>
              <a:rPr lang="en-US" altLang="zh-CN" sz="2400" b="1" i="1">
                <a:solidFill>
                  <a:srgbClr val="FF0000"/>
                </a:solidFill>
                <a:latin typeface="Times New Roman" pitchFamily="18" charset="0"/>
              </a:rPr>
              <a:t>V</a:t>
            </a:r>
            <a:r>
              <a:rPr lang="en-US" altLang="zh-CN" sz="2400" b="1" baseline="-10000">
                <a:solidFill>
                  <a:srgbClr val="FF0000"/>
                </a:solidFill>
                <a:latin typeface="Times New Roman" pitchFamily="18" charset="0"/>
              </a:rPr>
              <a:t>1</a:t>
            </a:r>
            <a:r>
              <a:rPr lang="zh-CN" altLang="en-US" sz="2400" b="1">
                <a:latin typeface="Times New Roman" pitchFamily="18" charset="0"/>
              </a:rPr>
              <a:t>；</a:t>
            </a:r>
            <a:endParaRPr lang="en-US" altLang="zh-CN" sz="2400" b="1">
              <a:latin typeface="Times New Roman" pitchFamily="18" charset="0"/>
            </a:endParaRPr>
          </a:p>
          <a:p>
            <a:pPr lvl="0"/>
            <a:r>
              <a:rPr lang="en-US" altLang="zh-CN" sz="2400" b="1">
                <a:solidFill>
                  <a:srgbClr val="000000"/>
                </a:solidFill>
                <a:latin typeface="Times New Roman" pitchFamily="18" charset="0"/>
              </a:rPr>
              <a:t>(4)</a:t>
            </a:r>
            <a:r>
              <a:rPr lang="zh-CN" altLang="en-US" sz="2400" b="1">
                <a:solidFill>
                  <a:srgbClr val="000000"/>
                </a:solidFill>
                <a:latin typeface="Times New Roman" pitchFamily="18" charset="0"/>
              </a:rPr>
              <a:t>用细线将小石块拴好，将小石块浸没在量筒的水中，读出小石块和水的总体积为</a:t>
            </a:r>
            <a:r>
              <a:rPr lang="en-US" altLang="zh-CN" sz="2400" b="1" i="1">
                <a:solidFill>
                  <a:srgbClr val="FF0000"/>
                </a:solidFill>
                <a:latin typeface="Times New Roman" pitchFamily="18" charset="0"/>
              </a:rPr>
              <a:t>V</a:t>
            </a:r>
            <a:r>
              <a:rPr lang="en-US" altLang="zh-CN" sz="2400" b="1" baseline="-10000">
                <a:solidFill>
                  <a:srgbClr val="FF0000"/>
                </a:solidFill>
                <a:latin typeface="Times New Roman" pitchFamily="18" charset="0"/>
              </a:rPr>
              <a:t>2</a:t>
            </a:r>
            <a:r>
              <a:rPr lang="zh-CN" altLang="en-US" sz="2400" b="1">
                <a:latin typeface="Times New Roman" pitchFamily="18" charset="0"/>
              </a:rPr>
              <a:t>；</a:t>
            </a:r>
            <a:endParaRPr lang="en-US" altLang="zh-CN" sz="2400" b="1">
              <a:latin typeface="Times New Roman" pitchFamily="18" charset="0"/>
            </a:endParaRPr>
          </a:p>
          <a:p>
            <a:pPr lvl="0">
              <a:lnSpc>
                <a:spcPct val="150000"/>
              </a:lnSpc>
            </a:pPr>
            <a:r>
              <a:rPr lang="en-US" altLang="zh-CN" sz="2400" b="1">
                <a:solidFill>
                  <a:srgbClr val="000000"/>
                </a:solidFill>
                <a:latin typeface="Times New Roman" pitchFamily="18" charset="0"/>
              </a:rPr>
              <a:t>(5)</a:t>
            </a:r>
            <a:r>
              <a:rPr lang="zh-CN" altLang="en-US" sz="2400" b="1">
                <a:solidFill>
                  <a:srgbClr val="000000"/>
                </a:solidFill>
                <a:latin typeface="Times New Roman" pitchFamily="18" charset="0"/>
              </a:rPr>
              <a:t>小石块的密度表达式：                      。</a:t>
            </a:r>
            <a:endParaRPr lang="zh-CN" altLang="en-US" sz="2400" b="1">
              <a:solidFill>
                <a:srgbClr val="000000"/>
              </a:solidFill>
              <a:latin typeface="Times New Roman" panose="02020603050405020304" pitchFamily="18" charset="0"/>
            </a:endParaRPr>
          </a:p>
        </p:txBody>
      </p:sp>
      <p:pic>
        <p:nvPicPr>
          <p:cNvPr id="65538" name="图片 196610"/>
          <p:cNvPicPr>
            <a:picLocks noChangeAspect="1"/>
          </p:cNvPicPr>
          <p:nvPr/>
        </p:nvPicPr>
        <p:blipFill>
          <a:blip r:embed="rId2">
            <a:lum bright="-6000" contrast="18000"/>
          </a:blip>
          <a:stretch>
            <a:fillRect/>
          </a:stretch>
        </p:blipFill>
        <p:spPr>
          <a:xfrm>
            <a:off x="5310188" y="1660525"/>
            <a:ext cx="685800" cy="1681163"/>
          </a:xfrm>
          <a:prstGeom prst="rect">
            <a:avLst/>
          </a:prstGeom>
          <a:noFill/>
          <a:ln>
            <a:noFill/>
            <a:miter lim="800000"/>
          </a:ln>
        </p:spPr>
      </p:pic>
      <p:sp>
        <p:nvSpPr>
          <p:cNvPr id="65539" name="右箭头 196611"/>
          <p:cNvSpPr/>
          <p:nvPr/>
        </p:nvSpPr>
        <p:spPr>
          <a:xfrm>
            <a:off x="4510088" y="2541588"/>
            <a:ext cx="588962" cy="271462"/>
          </a:xfrm>
          <a:prstGeom prst="rightArrow">
            <a:avLst>
              <a:gd name="adj1" fmla="val 49778"/>
              <a:gd name="adj2" fmla="val 94217"/>
            </a:avLst>
          </a:prstGeom>
          <a:solidFill>
            <a:schemeClr val="folHlink"/>
          </a:solidFill>
          <a:ln>
            <a:solidFill>
              <a:schemeClr val="tx1"/>
            </a:solidFill>
            <a:miter lim="800000"/>
          </a:ln>
        </p:spPr>
        <p:txBody>
          <a:bodyPr lIns="68580" tIns="34290" rIns="68580" bIns="34290"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grpSp>
        <p:nvGrpSpPr>
          <p:cNvPr id="65540" name="组合 196612"/>
          <p:cNvGrpSpPr/>
          <p:nvPr/>
        </p:nvGrpSpPr>
        <p:grpSpPr>
          <a:xfrm>
            <a:off x="1641475" y="2179638"/>
            <a:ext cx="2697163" cy="1104900"/>
            <a:chOff x="-1495" y="720"/>
            <a:chExt cx="4280" cy="1526"/>
          </a:xfrm>
        </p:grpSpPr>
        <p:pic>
          <p:nvPicPr>
            <p:cNvPr id="65541" name="图片 196613"/>
            <p:cNvPicPr>
              <a:picLocks noChangeAspect="1"/>
            </p:cNvPicPr>
            <p:nvPr/>
          </p:nvPicPr>
          <p:blipFill>
            <a:blip r:embed="rId3">
              <a:clrChange>
                <a:clrFrom>
                  <a:srgbClr val="FFFFFF"/>
                </a:clrFrom>
                <a:clrTo>
                  <a:srgbClr val="FFFFFF">
                    <a:alpha val="0"/>
                  </a:srgbClr>
                </a:clrTo>
              </a:clrChange>
            </a:blip>
            <a:stretch>
              <a:fillRect/>
            </a:stretch>
          </p:blipFill>
          <p:spPr>
            <a:xfrm>
              <a:off x="336" y="720"/>
              <a:ext cx="2449" cy="1526"/>
            </a:xfrm>
            <a:prstGeom prst="rect">
              <a:avLst/>
            </a:prstGeom>
            <a:noFill/>
            <a:ln>
              <a:noFill/>
              <a:miter lim="800000"/>
            </a:ln>
          </p:spPr>
        </p:pic>
        <p:sp>
          <p:nvSpPr>
            <p:cNvPr id="65542" name="矩形 196614"/>
            <p:cNvSpPr/>
            <p:nvPr/>
          </p:nvSpPr>
          <p:spPr>
            <a:xfrm>
              <a:off x="-1495" y="720"/>
              <a:ext cx="1748" cy="635"/>
            </a:xfrm>
            <a:prstGeom prst="rect">
              <a:avLst/>
            </a:prstGeom>
            <a:noFill/>
            <a:ln w="9525">
              <a:noFill/>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FF"/>
                  </a:solidFill>
                  <a:effectLst>
                    <a:outerShdw blurRad="38100" dist="38100" dir="2700000" algn="tl">
                      <a:srgbClr val="000000"/>
                    </a:outerShdw>
                  </a:effectLst>
                  <a:latin typeface="Times New Roman" pitchFamily="18" charset="0"/>
                </a:rPr>
                <a:t>小石块</a:t>
              </a:r>
              <a:endParaRPr lang="zh-CN" altLang="en-US" sz="2400" b="1">
                <a:solidFill>
                  <a:srgbClr val="0000FF"/>
                </a:solidFill>
                <a:effectLst>
                  <a:outerShdw blurRad="38100" dist="38100" dir="2700000" algn="tl">
                    <a:srgbClr val="000000"/>
                  </a:outerShdw>
                </a:effectLst>
                <a:latin typeface="Times New Roman" panose="02020603050405020304" pitchFamily="18" charset="0"/>
              </a:endParaRPr>
            </a:p>
          </p:txBody>
        </p:sp>
        <p:cxnSp>
          <p:nvCxnSpPr>
            <p:cNvPr id="65543" name="直接连接符 196615"/>
            <p:cNvCxnSpPr/>
            <p:nvPr/>
          </p:nvCxnSpPr>
          <p:spPr>
            <a:xfrm flipH="1" flipV="1">
              <a:off x="40" y="992"/>
              <a:ext cx="844" cy="125"/>
            </a:xfrm>
            <a:prstGeom prst="line">
              <a:avLst/>
            </a:prstGeom>
            <a:noFill/>
            <a:ln w="38100">
              <a:solidFill>
                <a:srgbClr val="0000FF"/>
              </a:solidFill>
              <a:round/>
            </a:ln>
          </p:spPr>
        </p:cxnSp>
      </p:grpSp>
      <p:sp>
        <p:nvSpPr>
          <p:cNvPr id="65544" name="右箭头 196616"/>
          <p:cNvSpPr/>
          <p:nvPr/>
        </p:nvSpPr>
        <p:spPr>
          <a:xfrm>
            <a:off x="6053138" y="2541588"/>
            <a:ext cx="588962" cy="271462"/>
          </a:xfrm>
          <a:prstGeom prst="rightArrow">
            <a:avLst>
              <a:gd name="adj1" fmla="val 49778"/>
              <a:gd name="adj2" fmla="val 94217"/>
            </a:avLst>
          </a:prstGeom>
          <a:solidFill>
            <a:schemeClr val="folHlink"/>
          </a:solidFill>
          <a:ln>
            <a:solidFill>
              <a:schemeClr val="tx1"/>
            </a:solidFill>
            <a:miter lim="800000"/>
          </a:ln>
        </p:spPr>
        <p:txBody>
          <a:bodyPr lIns="68580" tIns="34290" rIns="68580" bIns="34290"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pic>
        <p:nvPicPr>
          <p:cNvPr id="65545" name="图片 196617"/>
          <p:cNvPicPr>
            <a:picLocks noChangeAspect="1"/>
          </p:cNvPicPr>
          <p:nvPr/>
        </p:nvPicPr>
        <p:blipFill>
          <a:blip r:embed="rId4">
            <a:lum bright="-12000" contrast="18000"/>
          </a:blip>
          <a:stretch>
            <a:fillRect/>
          </a:stretch>
        </p:blipFill>
        <p:spPr>
          <a:xfrm>
            <a:off x="6910388" y="1660525"/>
            <a:ext cx="742950" cy="1738313"/>
          </a:xfrm>
          <a:prstGeom prst="rect">
            <a:avLst/>
          </a:prstGeom>
          <a:noFill/>
          <a:ln>
            <a:noFill/>
            <a:miter lim="800000"/>
          </a:ln>
        </p:spPr>
      </p:pic>
      <p:grpSp>
        <p:nvGrpSpPr>
          <p:cNvPr id="65546" name="组合 196618"/>
          <p:cNvGrpSpPr/>
          <p:nvPr/>
        </p:nvGrpSpPr>
        <p:grpSpPr>
          <a:xfrm>
            <a:off x="3935413" y="5068888"/>
            <a:ext cx="1636712" cy="803275"/>
            <a:chOff x="3303" y="3504"/>
            <a:chExt cx="1449" cy="675"/>
          </a:xfrm>
        </p:grpSpPr>
        <p:sp>
          <p:nvSpPr>
            <p:cNvPr id="65547" name="文本框 196619"/>
            <p:cNvSpPr/>
            <p:nvPr/>
          </p:nvSpPr>
          <p:spPr>
            <a:xfrm>
              <a:off x="3303" y="3656"/>
              <a:ext cx="576" cy="3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ρ</a:t>
              </a:r>
              <a:endParaRPr lang="en-US" altLang="zh-CN" sz="2400" b="1" i="1">
                <a:solidFill>
                  <a:srgbClr val="FF0000"/>
                </a:solidFill>
                <a:latin typeface="Times New Roman" panose="02020603050405020304" pitchFamily="18" charset="0"/>
              </a:endParaRPr>
            </a:p>
          </p:txBody>
        </p:sp>
        <p:sp>
          <p:nvSpPr>
            <p:cNvPr id="65548" name="文本框 196620"/>
            <p:cNvSpPr/>
            <p:nvPr/>
          </p:nvSpPr>
          <p:spPr>
            <a:xfrm>
              <a:off x="4032" y="3504"/>
              <a:ext cx="432"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m</a:t>
              </a:r>
              <a:endParaRPr lang="en-US" altLang="zh-CN" sz="2400" b="1" i="1">
                <a:solidFill>
                  <a:srgbClr val="FF0000"/>
                </a:solidFill>
                <a:latin typeface="Times New Roman" panose="02020603050405020304" pitchFamily="18" charset="0"/>
              </a:endParaRPr>
            </a:p>
          </p:txBody>
        </p:sp>
        <p:grpSp>
          <p:nvGrpSpPr>
            <p:cNvPr id="65549" name="组合 196621"/>
            <p:cNvGrpSpPr/>
            <p:nvPr/>
          </p:nvGrpSpPr>
          <p:grpSpPr>
            <a:xfrm>
              <a:off x="3528" y="3656"/>
              <a:ext cx="1224" cy="387"/>
              <a:chOff x="2616" y="3704"/>
              <a:chExt cx="1224" cy="387"/>
            </a:xfrm>
          </p:grpSpPr>
          <p:sp>
            <p:nvSpPr>
              <p:cNvPr id="65550" name="文本框 196622"/>
              <p:cNvSpPr/>
              <p:nvPr/>
            </p:nvSpPr>
            <p:spPr>
              <a:xfrm>
                <a:off x="2616" y="3704"/>
                <a:ext cx="38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latin typeface="Times New Roman" pitchFamily="18" charset="0"/>
                  </a:rPr>
                  <a:t>=</a:t>
                </a:r>
                <a:endParaRPr lang="en-US" altLang="zh-CN" sz="2400" b="1">
                  <a:solidFill>
                    <a:srgbClr val="FF0000"/>
                  </a:solidFill>
                  <a:latin typeface="Times New Roman" panose="02020603050405020304" pitchFamily="18" charset="0"/>
                </a:endParaRPr>
              </a:p>
            </p:txBody>
          </p:sp>
          <p:cxnSp>
            <p:nvCxnSpPr>
              <p:cNvPr id="65551" name="直接连接符 196623"/>
              <p:cNvCxnSpPr/>
              <p:nvPr/>
            </p:nvCxnSpPr>
            <p:spPr>
              <a:xfrm>
                <a:off x="2832" y="3888"/>
                <a:ext cx="1008" cy="0"/>
              </a:xfrm>
              <a:prstGeom prst="line">
                <a:avLst/>
              </a:prstGeom>
              <a:noFill/>
              <a:ln>
                <a:solidFill>
                  <a:schemeClr val="tx2"/>
                </a:solidFill>
                <a:round/>
              </a:ln>
            </p:spPr>
          </p:cxnSp>
        </p:grpSp>
        <p:sp>
          <p:nvSpPr>
            <p:cNvPr id="65552" name="文本框 196624"/>
            <p:cNvSpPr/>
            <p:nvPr/>
          </p:nvSpPr>
          <p:spPr>
            <a:xfrm>
              <a:off x="3792" y="3792"/>
              <a:ext cx="912"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V</a:t>
              </a:r>
              <a:r>
                <a:rPr lang="en-US" altLang="zh-CN" sz="2400" b="1" baseline="-25000">
                  <a:solidFill>
                    <a:srgbClr val="FF0000"/>
                  </a:solidFill>
                  <a:latin typeface="Times New Roman" pitchFamily="18" charset="0"/>
                </a:rPr>
                <a:t>2 </a:t>
              </a:r>
              <a:r>
                <a:rPr lang="en-US" altLang="zh-CN" sz="2400" b="1">
                  <a:solidFill>
                    <a:srgbClr val="FF0000"/>
                  </a:solidFill>
                  <a:latin typeface="Times New Roman" pitchFamily="18" charset="0"/>
                </a:rPr>
                <a:t>- </a:t>
              </a:r>
              <a:r>
                <a:rPr lang="en-US" altLang="zh-CN" sz="2400" b="1" i="1">
                  <a:solidFill>
                    <a:srgbClr val="FF0000"/>
                  </a:solidFill>
                  <a:latin typeface="Times New Roman" pitchFamily="18" charset="0"/>
                </a:rPr>
                <a:t>V</a:t>
              </a:r>
              <a:r>
                <a:rPr lang="en-US" altLang="zh-CN" sz="2400" b="1" baseline="-25000">
                  <a:solidFill>
                    <a:srgbClr val="FF0000"/>
                  </a:solidFill>
                  <a:latin typeface="Times New Roman" pitchFamily="18" charset="0"/>
                </a:rPr>
                <a:t>1</a:t>
              </a:r>
              <a:endParaRPr lang="en-US" altLang="zh-CN" sz="2400" b="1" baseline="-25000">
                <a:solidFill>
                  <a:srgbClr val="FF0000"/>
                </a:solidFill>
                <a:latin typeface="Times New Roman" panose="02020603050405020304" pitchFamily="18" charset="0"/>
              </a:endParaRPr>
            </a:p>
          </p:txBody>
        </p:sp>
      </p:grpSp>
      <p:sp>
        <p:nvSpPr>
          <p:cNvPr id="65553" name="文本框 196625"/>
          <p:cNvSpPr txBox="1"/>
          <p:nvPr/>
        </p:nvSpPr>
        <p:spPr>
          <a:xfrm>
            <a:off x="569913" y="1417638"/>
            <a:ext cx="1425575" cy="438150"/>
          </a:xfrm>
          <a:prstGeom prst="rect">
            <a:avLst/>
          </a:prstGeom>
          <a:solidFill>
            <a:schemeClr val="accent6">
              <a:lumMod val="20000"/>
              <a:lumOff val="80000"/>
            </a:schemeClr>
          </a:solidFill>
          <a:ln w="9525">
            <a:noFill/>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FF3300"/>
                </a:solidFill>
                <a:latin typeface="Times New Roman" pitchFamily="18" charset="0"/>
              </a:rPr>
              <a:t>实验步骤</a:t>
            </a:r>
            <a:endParaRPr lang="zh-CN" altLang="en-US" sz="2400" b="1">
              <a:solidFill>
                <a:srgbClr val="FF33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8" fill="hold" nodeType="clickEffect">
                                  <p:stCondLst>
                                    <p:cond delay="0"/>
                                  </p:stCondLst>
                                  <p:childTnLst>
                                    <p:set>
                                      <p:cBhvr>
                                        <p:cTn id="10" dur="1" fill="hold">
                                          <p:stCondLst>
                                            <p:cond delay="0"/>
                                          </p:stCondLst>
                                        </p:cTn>
                                        <p:tgtEl>
                                          <p:spTgt spid="65540"/>
                                        </p:tgtEl>
                                        <p:attrNameLst>
                                          <p:attrName>style.visibility</p:attrName>
                                        </p:attrNameLst>
                                      </p:cBhvr>
                                      <p:to>
                                        <p:strVal val="visible"/>
                                      </p:to>
                                    </p:set>
                                    <p:anim calcmode="lin" valueType="num">
                                      <p:cBhvr>
                                        <p:cTn id="11" dur="500" fill="hold"/>
                                        <p:tgtEl>
                                          <p:spTgt spid="65540"/>
                                        </p:tgtEl>
                                        <p:attrNameLst>
                                          <p:attrName>ppt_x</p:attrName>
                                        </p:attrNameLst>
                                      </p:cBhvr>
                                      <p:tavLst>
                                        <p:tav tm="0">
                                          <p:val>
                                            <p:strVal val="0-#ppt_w/2"/>
                                          </p:val>
                                        </p:tav>
                                        <p:tav tm="100000">
                                          <p:val>
                                            <p:strVal val="#ppt_x"/>
                                          </p:val>
                                        </p:tav>
                                      </p:tavLst>
                                    </p:anim>
                                    <p:anim calcmode="lin" valueType="num">
                                      <p:cBhvr>
                                        <p:cTn id="12" dur="500" fill="hold"/>
                                        <p:tgtEl>
                                          <p:spTgt spid="65540"/>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5537">
                                            <p:txEl>
                                              <p:pRg st="1" end="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5537">
                                            <p:txEl>
                                              <p:pRg st="2" end="2"/>
                                            </p:txEl>
                                          </p:spTgt>
                                        </p:tgtEl>
                                        <p:attrNameLst>
                                          <p:attrName>style.visibility</p:attrName>
                                        </p:attrNameLst>
                                      </p:cBhvr>
                                      <p:to>
                                        <p:strVal val="visible"/>
                                      </p:to>
                                    </p:set>
                                  </p:childTnLst>
                                </p:cTn>
                              </p:par>
                              <p:par>
                                <p:cTn id="21" presetID="5" presetClass="entr" presetSubtype="10" fill="hold" nodeType="withEffect">
                                  <p:stCondLst>
                                    <p:cond delay="0"/>
                                  </p:stCondLst>
                                  <p:childTnLst>
                                    <p:set>
                                      <p:cBhvr>
                                        <p:cTn id="22" dur="1" fill="hold">
                                          <p:stCondLst>
                                            <p:cond delay="0"/>
                                          </p:stCondLst>
                                        </p:cTn>
                                        <p:tgtEl>
                                          <p:spTgt spid="65539"/>
                                        </p:tgtEl>
                                        <p:attrNameLst>
                                          <p:attrName>style.visibility</p:attrName>
                                        </p:attrNameLst>
                                      </p:cBhvr>
                                      <p:to>
                                        <p:strVal val="visible"/>
                                      </p:to>
                                    </p:set>
                                    <p:animEffect transition="in" filter="checkerboard(across)">
                                      <p:cBhvr>
                                        <p:cTn id="23" dur="500" fill="hold"/>
                                        <p:tgtEl>
                                          <p:spTgt spid="65539"/>
                                        </p:tgtEl>
                                      </p:cBhvr>
                                    </p:animEffect>
                                  </p:childTnLst>
                                </p:cTn>
                              </p:par>
                              <p:par>
                                <p:cTn id="24" presetID="2" presetClass="entr" presetSubtype="1" fill="hold" nodeType="withEffect">
                                  <p:stCondLst>
                                    <p:cond delay="0"/>
                                  </p:stCondLst>
                                  <p:childTnLst>
                                    <p:set>
                                      <p:cBhvr>
                                        <p:cTn id="25" dur="1" fill="hold">
                                          <p:stCondLst>
                                            <p:cond delay="0"/>
                                          </p:stCondLst>
                                        </p:cTn>
                                        <p:tgtEl>
                                          <p:spTgt spid="65538"/>
                                        </p:tgtEl>
                                        <p:attrNameLst>
                                          <p:attrName>style.visibility</p:attrName>
                                        </p:attrNameLst>
                                      </p:cBhvr>
                                      <p:to>
                                        <p:strVal val="visible"/>
                                      </p:to>
                                    </p:set>
                                    <p:anim calcmode="lin" valueType="num">
                                      <p:cBhvr>
                                        <p:cTn id="26" dur="500" fill="hold"/>
                                        <p:tgtEl>
                                          <p:spTgt spid="65538"/>
                                        </p:tgtEl>
                                        <p:attrNameLst>
                                          <p:attrName>ppt_x</p:attrName>
                                        </p:attrNameLst>
                                      </p:cBhvr>
                                      <p:tavLst>
                                        <p:tav tm="0">
                                          <p:val>
                                            <p:strVal val="#ppt_x"/>
                                          </p:val>
                                        </p:tav>
                                        <p:tav tm="100000">
                                          <p:val>
                                            <p:strVal val="#ppt_x"/>
                                          </p:val>
                                        </p:tav>
                                      </p:tavLst>
                                    </p:anim>
                                    <p:anim calcmode="lin" valueType="num">
                                      <p:cBhvr>
                                        <p:cTn id="27" dur="500" fill="hold"/>
                                        <p:tgtEl>
                                          <p:spTgt spid="65538"/>
                                        </p:tgtEl>
                                        <p:attrNameLst>
                                          <p:attrName>ppt_y</p:attrName>
                                        </p:attrNameLst>
                                      </p:cBhvr>
                                      <p:tavLst>
                                        <p:tav tm="0">
                                          <p:val>
                                            <p:strVal val="0-#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65537">
                                            <p:txEl>
                                              <p:pRg st="3" end="3"/>
                                            </p:txEl>
                                          </p:spTgt>
                                        </p:tgtEl>
                                        <p:attrNameLst>
                                          <p:attrName>style.visibility</p:attrName>
                                        </p:attrNameLst>
                                      </p:cBhvr>
                                      <p:to>
                                        <p:strVal val="visible"/>
                                      </p:to>
                                    </p:set>
                                  </p:childTnLst>
                                </p:cTn>
                              </p:par>
                              <p:par>
                                <p:cTn id="32" presetID="5" presetClass="entr" presetSubtype="10" fill="hold" nodeType="withEffect">
                                  <p:stCondLst>
                                    <p:cond delay="0"/>
                                  </p:stCondLst>
                                  <p:childTnLst>
                                    <p:set>
                                      <p:cBhvr>
                                        <p:cTn id="33" dur="1" fill="hold">
                                          <p:stCondLst>
                                            <p:cond delay="0"/>
                                          </p:stCondLst>
                                        </p:cTn>
                                        <p:tgtEl>
                                          <p:spTgt spid="65544"/>
                                        </p:tgtEl>
                                        <p:attrNameLst>
                                          <p:attrName>style.visibility</p:attrName>
                                        </p:attrNameLst>
                                      </p:cBhvr>
                                      <p:to>
                                        <p:strVal val="visible"/>
                                      </p:to>
                                    </p:set>
                                    <p:animEffect transition="in" filter="checkerboard(across)">
                                      <p:cBhvr>
                                        <p:cTn id="34" dur="500" fill="hold"/>
                                        <p:tgtEl>
                                          <p:spTgt spid="65544"/>
                                        </p:tgtEl>
                                      </p:cBhvr>
                                    </p:animEffect>
                                  </p:childTnLst>
                                </p:cTn>
                              </p:par>
                              <p:par>
                                <p:cTn id="35" presetID="2" presetClass="entr" presetSubtype="2" fill="hold" nodeType="withEffect">
                                  <p:stCondLst>
                                    <p:cond delay="0"/>
                                  </p:stCondLst>
                                  <p:childTnLst>
                                    <p:set>
                                      <p:cBhvr>
                                        <p:cTn id="36" dur="1" fill="hold">
                                          <p:stCondLst>
                                            <p:cond delay="0"/>
                                          </p:stCondLst>
                                        </p:cTn>
                                        <p:tgtEl>
                                          <p:spTgt spid="65545"/>
                                        </p:tgtEl>
                                        <p:attrNameLst>
                                          <p:attrName>style.visibility</p:attrName>
                                        </p:attrNameLst>
                                      </p:cBhvr>
                                      <p:to>
                                        <p:strVal val="visible"/>
                                      </p:to>
                                    </p:set>
                                    <p:anim calcmode="lin" valueType="num">
                                      <p:cBhvr>
                                        <p:cTn id="37" dur="500" fill="hold"/>
                                        <p:tgtEl>
                                          <p:spTgt spid="65545"/>
                                        </p:tgtEl>
                                        <p:attrNameLst>
                                          <p:attrName>ppt_x</p:attrName>
                                        </p:attrNameLst>
                                      </p:cBhvr>
                                      <p:tavLst>
                                        <p:tav tm="0">
                                          <p:val>
                                            <p:strVal val="1+#ppt_w/2"/>
                                          </p:val>
                                        </p:tav>
                                        <p:tav tm="100000">
                                          <p:val>
                                            <p:strVal val="#ppt_x"/>
                                          </p:val>
                                        </p:tav>
                                      </p:tavLst>
                                    </p:anim>
                                    <p:anim calcmode="lin" valueType="num">
                                      <p:cBhvr>
                                        <p:cTn id="38" dur="500" fill="hold"/>
                                        <p:tgtEl>
                                          <p:spTgt spid="65545"/>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5537">
                                            <p:txEl>
                                              <p:pRg st="4" end="4"/>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500" fill="hold">
                                          <p:stCondLst>
                                            <p:cond delay="0"/>
                                          </p:stCondLst>
                                        </p:cTn>
                                        <p:tgtEl>
                                          <p:spTgt spid="65546"/>
                                        </p:tgtEl>
                                        <p:attrNameLst>
                                          <p:attrName>style.visibility</p:attrName>
                                        </p:attrNameLst>
                                      </p:cBhvr>
                                      <p:to>
                                        <p:strVal val="visible"/>
                                      </p:to>
                                    </p:set>
                                    <p:anim calcmode="lin" valueType="num">
                                      <p:cBhvr>
                                        <p:cTn id="47" dur="500" fill="hold"/>
                                        <p:tgtEl>
                                          <p:spTgt spid="65546"/>
                                        </p:tgtEl>
                                        <p:attrNameLst>
                                          <p:attrName>ppt_x</p:attrName>
                                        </p:attrNameLst>
                                      </p:cBhvr>
                                      <p:tavLst>
                                        <p:tav tm="0">
                                          <p:val>
                                            <p:strVal val="#ppt_x"/>
                                          </p:val>
                                        </p:tav>
                                        <p:tav tm="100000">
                                          <p:val>
                                            <p:strVal val="#ppt_x"/>
                                          </p:val>
                                        </p:tav>
                                      </p:tavLst>
                                    </p:anim>
                                    <p:anim calcmode="lin" valueType="num">
                                      <p:cBhvr>
                                        <p:cTn id="48" dur="500" fill="hold"/>
                                        <p:tgtEl>
                                          <p:spTgt spid="655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uiExpand="1" build="p"/>
    </p:bldLs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6561" name="矩形 201729"/>
          <p:cNvSpPr/>
          <p:nvPr/>
        </p:nvSpPr>
        <p:spPr>
          <a:xfrm>
            <a:off x="468313" y="3327400"/>
            <a:ext cx="8442325" cy="2284413"/>
          </a:xfrm>
          <a:prstGeom prst="rect">
            <a:avLst/>
          </a:prstGeom>
          <a:noFill/>
          <a:ln w="12700">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Times New Roman" pitchFamily="18" charset="0"/>
              </a:rPr>
              <a:t>(1)</a:t>
            </a:r>
            <a:r>
              <a:rPr lang="zh-CN" altLang="en-US" sz="2400" b="1">
                <a:solidFill>
                  <a:srgbClr val="000000"/>
                </a:solidFill>
                <a:latin typeface="Times New Roman" pitchFamily="18" charset="0"/>
              </a:rPr>
              <a:t>把天平放在水平桌面上，调节天平平衡</a:t>
            </a:r>
            <a:r>
              <a:rPr lang="en-US" altLang="zh-CN" sz="2400" b="1" i="1">
                <a:solidFill>
                  <a:srgbClr val="000000"/>
                </a:solidFill>
                <a:latin typeface="Times New Roman" pitchFamily="18" charset="0"/>
              </a:rPr>
              <a:t> </a:t>
            </a:r>
            <a:r>
              <a:rPr lang="zh-CN" altLang="en-US" sz="2400" b="1">
                <a:solidFill>
                  <a:srgbClr val="000000"/>
                </a:solidFill>
                <a:latin typeface="Times New Roman" pitchFamily="18" charset="0"/>
              </a:rPr>
              <a:t>；</a:t>
            </a:r>
            <a:endParaRPr lang="zh-CN" altLang="en-US" sz="2400" b="1">
              <a:solidFill>
                <a:srgbClr val="000000"/>
              </a:solidFill>
              <a:latin typeface="Times New Roman" pitchFamily="18" charset="0"/>
            </a:endParaRPr>
          </a:p>
          <a:p>
            <a:pPr lvl="0"/>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向量筒中注入</a:t>
            </a:r>
            <a:r>
              <a:rPr lang="zh-CN" altLang="en-US" sz="2400" b="1">
                <a:solidFill>
                  <a:srgbClr val="FF0000"/>
                </a:solidFill>
                <a:latin typeface="Times New Roman" pitchFamily="18" charset="0"/>
              </a:rPr>
              <a:t>适量</a:t>
            </a:r>
            <a:r>
              <a:rPr lang="zh-CN" altLang="en-US" sz="2400" b="1">
                <a:solidFill>
                  <a:srgbClr val="000000"/>
                </a:solidFill>
                <a:latin typeface="Times New Roman" pitchFamily="18" charset="0"/>
              </a:rPr>
              <a:t>的水，读出水的体积为</a:t>
            </a:r>
            <a:r>
              <a:rPr lang="en-US" altLang="zh-CN" sz="2400" b="1" i="1">
                <a:solidFill>
                  <a:srgbClr val="FF0000"/>
                </a:solidFill>
                <a:latin typeface="Times New Roman" pitchFamily="18" charset="0"/>
              </a:rPr>
              <a:t>V</a:t>
            </a:r>
            <a:r>
              <a:rPr lang="en-US" altLang="zh-CN" sz="2400" b="1" baseline="-10000">
                <a:solidFill>
                  <a:srgbClr val="FF0000"/>
                </a:solidFill>
                <a:latin typeface="Times New Roman" pitchFamily="18" charset="0"/>
              </a:rPr>
              <a:t>1</a:t>
            </a:r>
            <a:r>
              <a:rPr lang="zh-CN" altLang="en-US" sz="2400" b="1">
                <a:latin typeface="Times New Roman" pitchFamily="18" charset="0"/>
              </a:rPr>
              <a:t>；</a:t>
            </a:r>
            <a:endParaRPr lang="en-US" altLang="zh-CN" sz="2400" b="1">
              <a:latin typeface="Times New Roman" pitchFamily="18" charset="0"/>
            </a:endParaRPr>
          </a:p>
          <a:p>
            <a:pPr lvl="0"/>
            <a:r>
              <a:rPr lang="en-US" altLang="zh-CN" sz="2400" b="1">
                <a:solidFill>
                  <a:srgbClr val="000000"/>
                </a:solidFill>
                <a:latin typeface="Times New Roman" pitchFamily="18" charset="0"/>
              </a:rPr>
              <a:t>(3)</a:t>
            </a:r>
            <a:r>
              <a:rPr lang="zh-CN" altLang="en-US" sz="2400" b="1">
                <a:solidFill>
                  <a:srgbClr val="000000"/>
                </a:solidFill>
                <a:latin typeface="Times New Roman" pitchFamily="18" charset="0"/>
              </a:rPr>
              <a:t>用细线将小石块拴好，将小石块浸没在量筒的水中，读出小石块和水的总体积为</a:t>
            </a:r>
            <a:r>
              <a:rPr lang="en-US" altLang="zh-CN" sz="2400" b="1" i="1">
                <a:solidFill>
                  <a:srgbClr val="FF0000"/>
                </a:solidFill>
                <a:latin typeface="Times New Roman" pitchFamily="18" charset="0"/>
              </a:rPr>
              <a:t>V</a:t>
            </a:r>
            <a:r>
              <a:rPr lang="en-US" altLang="zh-CN" sz="2400" b="1" baseline="-10000">
                <a:solidFill>
                  <a:srgbClr val="FF0000"/>
                </a:solidFill>
                <a:latin typeface="Times New Roman" pitchFamily="18" charset="0"/>
              </a:rPr>
              <a:t>2</a:t>
            </a:r>
            <a:r>
              <a:rPr lang="zh-CN" altLang="en-US" sz="2400" b="1">
                <a:latin typeface="Times New Roman" pitchFamily="18" charset="0"/>
              </a:rPr>
              <a:t>；</a:t>
            </a:r>
            <a:endParaRPr lang="en-US" altLang="zh-CN" sz="2400" b="1">
              <a:latin typeface="Times New Roman" pitchFamily="18" charset="0"/>
            </a:endParaRPr>
          </a:p>
          <a:p>
            <a:pPr lvl="0"/>
            <a:r>
              <a:rPr lang="en-US" altLang="zh-CN" sz="2400" b="1">
                <a:solidFill>
                  <a:srgbClr val="000000"/>
                </a:solidFill>
                <a:latin typeface="Times New Roman" pitchFamily="18" charset="0"/>
              </a:rPr>
              <a:t>(4)</a:t>
            </a:r>
            <a:r>
              <a:rPr lang="zh-CN" altLang="en-US" sz="2400" b="1">
                <a:solidFill>
                  <a:srgbClr val="000000"/>
                </a:solidFill>
                <a:latin typeface="Times New Roman" pitchFamily="18" charset="0"/>
              </a:rPr>
              <a:t>将小石块取出，用天平测出小石块的质量为</a:t>
            </a:r>
            <a:r>
              <a:rPr lang="en-US" altLang="zh-CN" sz="2400" b="1" i="1">
                <a:solidFill>
                  <a:srgbClr val="FF0000"/>
                </a:solidFill>
                <a:latin typeface="Times New Roman" pitchFamily="18" charset="0"/>
              </a:rPr>
              <a:t>m</a:t>
            </a:r>
            <a:r>
              <a:rPr lang="zh-CN" altLang="en-US" sz="2400" b="1">
                <a:latin typeface="Times New Roman" pitchFamily="18" charset="0"/>
              </a:rPr>
              <a:t>；</a:t>
            </a:r>
            <a:endParaRPr lang="en-US" altLang="zh-CN" sz="2400" b="1">
              <a:latin typeface="Times New Roman" pitchFamily="18" charset="0"/>
            </a:endParaRPr>
          </a:p>
          <a:p>
            <a:pPr lvl="0"/>
            <a:r>
              <a:rPr lang="en-US" altLang="zh-CN" sz="2400" b="1">
                <a:solidFill>
                  <a:srgbClr val="000000"/>
                </a:solidFill>
                <a:latin typeface="Times New Roman" pitchFamily="18" charset="0"/>
              </a:rPr>
              <a:t>(5)</a:t>
            </a:r>
            <a:r>
              <a:rPr lang="zh-CN" altLang="en-US" sz="2400" b="1">
                <a:solidFill>
                  <a:srgbClr val="000000"/>
                </a:solidFill>
                <a:latin typeface="Times New Roman" pitchFamily="18" charset="0"/>
              </a:rPr>
              <a:t>小石块的密度表达式：                               。</a:t>
            </a:r>
            <a:endParaRPr lang="zh-CN" altLang="en-US" sz="2400" b="1">
              <a:solidFill>
                <a:srgbClr val="000000"/>
              </a:solidFill>
              <a:latin typeface="Times New Roman" panose="02020603050405020304" pitchFamily="18" charset="0"/>
            </a:endParaRPr>
          </a:p>
        </p:txBody>
      </p:sp>
      <p:pic>
        <p:nvPicPr>
          <p:cNvPr id="66562" name="图片 201730"/>
          <p:cNvPicPr>
            <a:picLocks noChangeAspect="1"/>
          </p:cNvPicPr>
          <p:nvPr/>
        </p:nvPicPr>
        <p:blipFill>
          <a:blip r:embed="rId2"/>
          <a:stretch>
            <a:fillRect/>
          </a:stretch>
        </p:blipFill>
        <p:spPr>
          <a:xfrm>
            <a:off x="882650" y="1882775"/>
            <a:ext cx="685800" cy="1371600"/>
          </a:xfrm>
          <a:prstGeom prst="rect">
            <a:avLst/>
          </a:prstGeom>
          <a:noFill/>
          <a:ln>
            <a:noFill/>
            <a:miter lim="800000"/>
          </a:ln>
        </p:spPr>
      </p:pic>
      <p:sp>
        <p:nvSpPr>
          <p:cNvPr id="66563" name="右箭头 201731"/>
          <p:cNvSpPr/>
          <p:nvPr/>
        </p:nvSpPr>
        <p:spPr>
          <a:xfrm>
            <a:off x="1554163" y="2300288"/>
            <a:ext cx="1014412" cy="271462"/>
          </a:xfrm>
          <a:prstGeom prst="rightArrow">
            <a:avLst>
              <a:gd name="adj1" fmla="val 49778"/>
              <a:gd name="adj2" fmla="val 94321"/>
            </a:avLst>
          </a:prstGeom>
          <a:solidFill>
            <a:schemeClr val="folHlink"/>
          </a:solidFill>
          <a:ln>
            <a:solidFill>
              <a:schemeClr val="tx1"/>
            </a:solidFill>
            <a:miter lim="800000"/>
          </a:ln>
        </p:spPr>
        <p:txBody>
          <a:bodyPr lIns="68580" tIns="34290" rIns="68580" bIns="34290"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grpSp>
        <p:nvGrpSpPr>
          <p:cNvPr id="66564" name="组合 201732"/>
          <p:cNvGrpSpPr/>
          <p:nvPr/>
        </p:nvGrpSpPr>
        <p:grpSpPr>
          <a:xfrm>
            <a:off x="5010150" y="1709738"/>
            <a:ext cx="1590675" cy="1544637"/>
            <a:chOff x="404" y="116"/>
            <a:chExt cx="2523" cy="2130"/>
          </a:xfrm>
        </p:grpSpPr>
        <p:pic>
          <p:nvPicPr>
            <p:cNvPr id="66565" name="图片 201733"/>
            <p:cNvPicPr>
              <a:picLocks noChangeAspect="1"/>
            </p:cNvPicPr>
            <p:nvPr/>
          </p:nvPicPr>
          <p:blipFill>
            <a:blip r:embed="rId3">
              <a:clrChange>
                <a:clrFrom>
                  <a:srgbClr val="FFFFFF"/>
                </a:clrFrom>
                <a:clrTo>
                  <a:srgbClr val="FFFFFF">
                    <a:alpha val="0"/>
                  </a:srgbClr>
                </a:clrTo>
              </a:clrChange>
            </a:blip>
            <a:stretch>
              <a:fillRect/>
            </a:stretch>
          </p:blipFill>
          <p:spPr>
            <a:xfrm>
              <a:off x="478" y="720"/>
              <a:ext cx="2449" cy="1526"/>
            </a:xfrm>
            <a:prstGeom prst="rect">
              <a:avLst/>
            </a:prstGeom>
            <a:noFill/>
            <a:ln>
              <a:noFill/>
              <a:miter lim="800000"/>
            </a:ln>
          </p:spPr>
        </p:pic>
        <p:sp>
          <p:nvSpPr>
            <p:cNvPr id="66566" name="矩形 201734"/>
            <p:cNvSpPr/>
            <p:nvPr/>
          </p:nvSpPr>
          <p:spPr>
            <a:xfrm>
              <a:off x="404" y="116"/>
              <a:ext cx="1748" cy="635"/>
            </a:xfrm>
            <a:prstGeom prst="rect">
              <a:avLst/>
            </a:prstGeom>
            <a:noFill/>
            <a:ln w="9525">
              <a:noFill/>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FF"/>
                  </a:solidFill>
                  <a:effectLst>
                    <a:outerShdw blurRad="38100" dist="38100" dir="2700000" algn="tl">
                      <a:srgbClr val="000000"/>
                    </a:outerShdw>
                  </a:effectLst>
                  <a:latin typeface="Times New Roman" pitchFamily="18" charset="0"/>
                </a:rPr>
                <a:t>小石块</a:t>
              </a:r>
              <a:endParaRPr lang="zh-CN" altLang="en-US" sz="2400" b="1">
                <a:solidFill>
                  <a:srgbClr val="0000FF"/>
                </a:solidFill>
                <a:effectLst>
                  <a:outerShdw blurRad="38100" dist="38100" dir="2700000" algn="tl">
                    <a:srgbClr val="000000"/>
                  </a:outerShdw>
                </a:effectLst>
                <a:latin typeface="Times New Roman" panose="02020603050405020304" pitchFamily="18" charset="0"/>
              </a:endParaRPr>
            </a:p>
          </p:txBody>
        </p:sp>
        <p:cxnSp>
          <p:nvCxnSpPr>
            <p:cNvPr id="66567" name="直接连接符 201735"/>
            <p:cNvCxnSpPr/>
            <p:nvPr/>
          </p:nvCxnSpPr>
          <p:spPr>
            <a:xfrm flipH="1" flipV="1">
              <a:off x="748" y="618"/>
              <a:ext cx="136" cy="499"/>
            </a:xfrm>
            <a:prstGeom prst="line">
              <a:avLst/>
            </a:prstGeom>
            <a:noFill/>
            <a:ln w="38100">
              <a:solidFill>
                <a:srgbClr val="0000FF"/>
              </a:solidFill>
              <a:round/>
            </a:ln>
          </p:spPr>
        </p:cxnSp>
      </p:grpSp>
      <p:sp>
        <p:nvSpPr>
          <p:cNvPr id="66568" name="右箭头 201736"/>
          <p:cNvSpPr/>
          <p:nvPr/>
        </p:nvSpPr>
        <p:spPr>
          <a:xfrm>
            <a:off x="3711575" y="2297113"/>
            <a:ext cx="996950" cy="271462"/>
          </a:xfrm>
          <a:prstGeom prst="rightArrow">
            <a:avLst>
              <a:gd name="adj1" fmla="val 49778"/>
              <a:gd name="adj2" fmla="val 94414"/>
            </a:avLst>
          </a:prstGeom>
          <a:solidFill>
            <a:schemeClr val="folHlink"/>
          </a:solidFill>
          <a:ln>
            <a:solidFill>
              <a:schemeClr val="tx1"/>
            </a:solidFill>
            <a:miter lim="800000"/>
          </a:ln>
        </p:spPr>
        <p:txBody>
          <a:bodyPr lIns="68580" tIns="34290" rIns="68580" bIns="34290"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pic>
        <p:nvPicPr>
          <p:cNvPr id="66569" name="图片 201737"/>
          <p:cNvPicPr>
            <a:picLocks noChangeAspect="1"/>
          </p:cNvPicPr>
          <p:nvPr/>
        </p:nvPicPr>
        <p:blipFill>
          <a:blip r:embed="rId4"/>
          <a:stretch>
            <a:fillRect/>
          </a:stretch>
        </p:blipFill>
        <p:spPr>
          <a:xfrm>
            <a:off x="2724150" y="1825625"/>
            <a:ext cx="588963" cy="1428750"/>
          </a:xfrm>
          <a:prstGeom prst="rect">
            <a:avLst/>
          </a:prstGeom>
          <a:noFill/>
          <a:ln>
            <a:noFill/>
            <a:miter lim="800000"/>
          </a:ln>
        </p:spPr>
      </p:pic>
      <p:grpSp>
        <p:nvGrpSpPr>
          <p:cNvPr id="66570" name="组合 201738"/>
          <p:cNvGrpSpPr/>
          <p:nvPr/>
        </p:nvGrpSpPr>
        <p:grpSpPr>
          <a:xfrm>
            <a:off x="3871913" y="5008563"/>
            <a:ext cx="2287587" cy="804862"/>
            <a:chOff x="3195" y="3504"/>
            <a:chExt cx="1557" cy="675"/>
          </a:xfrm>
        </p:grpSpPr>
        <p:sp>
          <p:nvSpPr>
            <p:cNvPr id="66571" name="文本框 201739"/>
            <p:cNvSpPr/>
            <p:nvPr/>
          </p:nvSpPr>
          <p:spPr>
            <a:xfrm>
              <a:off x="3195" y="3656"/>
              <a:ext cx="324" cy="38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ρ</a:t>
              </a:r>
              <a:endParaRPr lang="en-US" altLang="zh-CN" sz="2400" b="1" i="1">
                <a:solidFill>
                  <a:srgbClr val="FF0000"/>
                </a:solidFill>
                <a:latin typeface="Times New Roman" panose="02020603050405020304" pitchFamily="18" charset="0"/>
              </a:endParaRPr>
            </a:p>
          </p:txBody>
        </p:sp>
        <p:sp>
          <p:nvSpPr>
            <p:cNvPr id="66572" name="文本框 201740"/>
            <p:cNvSpPr/>
            <p:nvPr/>
          </p:nvSpPr>
          <p:spPr>
            <a:xfrm>
              <a:off x="4032" y="3504"/>
              <a:ext cx="432"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m</a:t>
              </a:r>
              <a:endParaRPr lang="en-US" altLang="zh-CN" sz="2400" b="1" i="1">
                <a:solidFill>
                  <a:srgbClr val="FF0000"/>
                </a:solidFill>
                <a:latin typeface="Times New Roman" panose="02020603050405020304" pitchFamily="18" charset="0"/>
              </a:endParaRPr>
            </a:p>
          </p:txBody>
        </p:sp>
        <p:grpSp>
          <p:nvGrpSpPr>
            <p:cNvPr id="66573" name="组合 201741"/>
            <p:cNvGrpSpPr/>
            <p:nvPr/>
          </p:nvGrpSpPr>
          <p:grpSpPr>
            <a:xfrm>
              <a:off x="3519" y="3656"/>
              <a:ext cx="1233" cy="387"/>
              <a:chOff x="2607" y="3704"/>
              <a:chExt cx="1233" cy="387"/>
            </a:xfrm>
          </p:grpSpPr>
          <p:sp>
            <p:nvSpPr>
              <p:cNvPr id="66574" name="文本框 201742"/>
              <p:cNvSpPr/>
              <p:nvPr/>
            </p:nvSpPr>
            <p:spPr>
              <a:xfrm>
                <a:off x="2607" y="3704"/>
                <a:ext cx="384"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a:t>
                </a:r>
                <a:endParaRPr lang="en-US" altLang="zh-CN" sz="2400" b="1" i="1">
                  <a:solidFill>
                    <a:srgbClr val="FF0000"/>
                  </a:solidFill>
                  <a:latin typeface="Times New Roman" panose="02020603050405020304" pitchFamily="18" charset="0"/>
                </a:endParaRPr>
              </a:p>
            </p:txBody>
          </p:sp>
          <p:cxnSp>
            <p:nvCxnSpPr>
              <p:cNvPr id="66575" name="直接连接符 201743"/>
              <p:cNvCxnSpPr/>
              <p:nvPr/>
            </p:nvCxnSpPr>
            <p:spPr>
              <a:xfrm>
                <a:off x="2832" y="3888"/>
                <a:ext cx="1008" cy="0"/>
              </a:xfrm>
              <a:prstGeom prst="line">
                <a:avLst/>
              </a:prstGeom>
              <a:noFill/>
              <a:ln>
                <a:solidFill>
                  <a:schemeClr val="tx2"/>
                </a:solidFill>
                <a:round/>
              </a:ln>
            </p:spPr>
          </p:cxnSp>
        </p:grpSp>
        <p:sp>
          <p:nvSpPr>
            <p:cNvPr id="66576" name="文本框 201744"/>
            <p:cNvSpPr/>
            <p:nvPr/>
          </p:nvSpPr>
          <p:spPr>
            <a:xfrm>
              <a:off x="3792" y="3792"/>
              <a:ext cx="912" cy="38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i="1">
                  <a:solidFill>
                    <a:srgbClr val="FF0000"/>
                  </a:solidFill>
                  <a:latin typeface="Times New Roman" pitchFamily="18" charset="0"/>
                </a:rPr>
                <a:t>V</a:t>
              </a:r>
              <a:r>
                <a:rPr lang="en-US" altLang="zh-CN" sz="2400" b="1" i="1" baseline="-25000">
                  <a:solidFill>
                    <a:srgbClr val="FF0000"/>
                  </a:solidFill>
                  <a:latin typeface="Times New Roman" pitchFamily="18" charset="0"/>
                </a:rPr>
                <a:t>2 </a:t>
              </a:r>
              <a:r>
                <a:rPr lang="en-US" altLang="zh-CN" sz="2400" b="1" i="1">
                  <a:solidFill>
                    <a:srgbClr val="FF0000"/>
                  </a:solidFill>
                  <a:latin typeface="Times New Roman" pitchFamily="18" charset="0"/>
                </a:rPr>
                <a:t>- V</a:t>
              </a:r>
              <a:r>
                <a:rPr lang="en-US" altLang="zh-CN" sz="2400" b="1" i="1" baseline="-25000">
                  <a:solidFill>
                    <a:srgbClr val="FF0000"/>
                  </a:solidFill>
                  <a:latin typeface="Times New Roman" pitchFamily="18" charset="0"/>
                </a:rPr>
                <a:t>1</a:t>
              </a:r>
              <a:endParaRPr lang="en-US" altLang="zh-CN" sz="2400" b="1" i="1" baseline="-25000">
                <a:solidFill>
                  <a:srgbClr val="FF0000"/>
                </a:solidFill>
                <a:latin typeface="Times New Roman" panose="02020603050405020304" pitchFamily="18" charset="0"/>
              </a:endParaRPr>
            </a:p>
          </p:txBody>
        </p:sp>
      </p:grpSp>
      <p:sp>
        <p:nvSpPr>
          <p:cNvPr id="66577" name="文本框 201745"/>
          <p:cNvSpPr/>
          <p:nvPr/>
        </p:nvSpPr>
        <p:spPr>
          <a:xfrm>
            <a:off x="196850" y="1709738"/>
            <a:ext cx="882650"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FF0000"/>
                </a:solidFill>
                <a:latin typeface="Times New Roman" pitchFamily="18" charset="0"/>
              </a:rPr>
              <a:t>方案</a:t>
            </a:r>
            <a:endParaRPr lang="zh-CN" altLang="en-US" sz="2400" b="1">
              <a:solidFill>
                <a:srgbClr val="FF0000"/>
              </a:solidFill>
              <a:latin typeface="Times New Roman" panose="02020603050405020304" pitchFamily="18" charset="0"/>
            </a:endParaRPr>
          </a:p>
        </p:txBody>
      </p:sp>
      <p:sp>
        <p:nvSpPr>
          <p:cNvPr id="66578" name="文本框 1"/>
          <p:cNvSpPr/>
          <p:nvPr/>
        </p:nvSpPr>
        <p:spPr>
          <a:xfrm>
            <a:off x="6854825" y="2300288"/>
            <a:ext cx="2146300" cy="117633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FF"/>
                </a:solidFill>
                <a:latin typeface="Times New Roman" pitchFamily="18" charset="0"/>
              </a:rPr>
              <a:t>石块上沾有水，使得</a:t>
            </a:r>
            <a:r>
              <a:rPr lang="en-US" altLang="zh-CN" sz="2400" b="1" i="1">
                <a:solidFill>
                  <a:srgbClr val="0000FF"/>
                </a:solidFill>
                <a:latin typeface="Times New Roman" pitchFamily="18" charset="0"/>
              </a:rPr>
              <a:t>m</a:t>
            </a:r>
            <a:r>
              <a:rPr lang="zh-CN" altLang="en-US" sz="2400" b="1">
                <a:solidFill>
                  <a:srgbClr val="0000FF"/>
                </a:solidFill>
                <a:latin typeface="Times New Roman" pitchFamily="18" charset="0"/>
              </a:rPr>
              <a:t>偏大，</a:t>
            </a:r>
            <a:r>
              <a:rPr lang="en-US" altLang="zh-CN" sz="2400" b="1" i="1">
                <a:solidFill>
                  <a:srgbClr val="0000FF"/>
                </a:solidFill>
                <a:latin typeface="Times New Roman" pitchFamily="18" charset="0"/>
              </a:rPr>
              <a:t>ρ</a:t>
            </a:r>
            <a:r>
              <a:rPr lang="zh-CN" altLang="en-US" sz="2400" b="1">
                <a:solidFill>
                  <a:srgbClr val="0000FF"/>
                </a:solidFill>
                <a:latin typeface="Times New Roman" pitchFamily="18" charset="0"/>
              </a:rPr>
              <a:t>偏大。</a:t>
            </a:r>
            <a:endParaRPr lang="zh-CN" altLang="en-US" sz="2400" b="1">
              <a:solidFill>
                <a:srgbClr val="0000FF"/>
              </a:solidFill>
              <a:latin typeface="Times New Roman" panose="02020603050405020304" pitchFamily="18" charset="0"/>
            </a:endParaRPr>
          </a:p>
        </p:txBody>
      </p:sp>
      <p:sp>
        <p:nvSpPr>
          <p:cNvPr id="66579" name="文本框 124939"/>
          <p:cNvSpPr/>
          <p:nvPr/>
        </p:nvSpPr>
        <p:spPr>
          <a:xfrm>
            <a:off x="1554163" y="582613"/>
            <a:ext cx="5824537" cy="438150"/>
          </a:xfrm>
          <a:prstGeom prst="rect">
            <a:avLst/>
          </a:prstGeom>
          <a:gradFill rotWithShape="1">
            <a:gsLst>
              <a:gs pos="0">
                <a:srgbClr val="FFFFCC"/>
              </a:gs>
              <a:gs pos="100000">
                <a:srgbClr val="FF9933"/>
              </a:gs>
            </a:gsLst>
            <a:path path="shape">
              <a:fillToRect l="50000" t="50000" r="50000" b="50000"/>
            </a:path>
          </a:gra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Times New Roman" pitchFamily="18" charset="0"/>
              </a:rPr>
              <a:t>这样做测量结果会偏高还是偏低，为什么？</a:t>
            </a:r>
            <a:endParaRPr lang="zh-CN" altLang="en-US" sz="2400" b="1">
              <a:solidFill>
                <a:srgbClr val="0000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656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6656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656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66561">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656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6569"/>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66564"/>
                                        </p:tgtEl>
                                        <p:attrNameLst>
                                          <p:attrName>style.visibility</p:attrName>
                                        </p:attrNameLst>
                                      </p:cBhvr>
                                      <p:to>
                                        <p:strVal val="visible"/>
                                      </p:to>
                                    </p:set>
                                    <p:animEffect transition="in" filter="blinds(horizontal)">
                                      <p:cBhvr>
                                        <p:cTn id="25" dur="500" fill="hold"/>
                                        <p:tgtEl>
                                          <p:spTgt spid="66564"/>
                                        </p:tgtEl>
                                      </p:cBhvr>
                                    </p:animEffect>
                                  </p:childTnLst>
                                </p:cTn>
                              </p:par>
                              <p:par>
                                <p:cTn id="26" presetID="5" presetClass="entr" presetSubtype="10" fill="hold" nodeType="withEffect">
                                  <p:stCondLst>
                                    <p:cond delay="0"/>
                                  </p:stCondLst>
                                  <p:childTnLst>
                                    <p:set>
                                      <p:cBhvr>
                                        <p:cTn id="27" dur="1" fill="hold">
                                          <p:stCondLst>
                                            <p:cond delay="0"/>
                                          </p:stCondLst>
                                        </p:cTn>
                                        <p:tgtEl>
                                          <p:spTgt spid="66568"/>
                                        </p:tgtEl>
                                        <p:attrNameLst>
                                          <p:attrName>style.visibility</p:attrName>
                                        </p:attrNameLst>
                                      </p:cBhvr>
                                      <p:to>
                                        <p:strVal val="visible"/>
                                      </p:to>
                                    </p:set>
                                    <p:animEffect transition="in" filter="checkerboard(across)">
                                      <p:cBhvr>
                                        <p:cTn id="28" dur="500" fill="hold"/>
                                        <p:tgtEl>
                                          <p:spTgt spid="66568"/>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nodeType="clickEffect">
                                  <p:stCondLst>
                                    <p:cond delay="0"/>
                                  </p:stCondLst>
                                  <p:childTnLst>
                                    <p:set>
                                      <p:cBhvr>
                                        <p:cTn id="32" dur="500" fill="hold">
                                          <p:stCondLst>
                                            <p:cond delay="0"/>
                                          </p:stCondLst>
                                        </p:cTn>
                                        <p:tgtEl>
                                          <p:spTgt spid="66561">
                                            <p:txEl>
                                              <p:pRg st="3" end="3"/>
                                            </p:txEl>
                                          </p:spTgt>
                                        </p:tgtEl>
                                        <p:attrNameLst>
                                          <p:attrName>style.visibility</p:attrName>
                                        </p:attrNameLst>
                                      </p:cBhvr>
                                      <p:to>
                                        <p:strVal val="visible"/>
                                      </p:to>
                                    </p:set>
                                    <p:animEffect transition="in" filter="blinds(horizontal)">
                                      <p:cBhvr>
                                        <p:cTn id="33" dur="500" fill="hold"/>
                                        <p:tgtEl>
                                          <p:spTgt spid="66561">
                                            <p:txEl>
                                              <p:pRg st="3" end="3"/>
                                            </p:tx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 presetClass="entr" presetSubtype="0" fill="hold" nodeType="clickEffect">
                                  <p:stCondLst>
                                    <p:cond delay="0"/>
                                  </p:stCondLst>
                                  <p:childTnLst>
                                    <p:set>
                                      <p:cBhvr>
                                        <p:cTn id="37" dur="1" fill="hold">
                                          <p:stCondLst>
                                            <p:cond delay="0"/>
                                          </p:stCondLst>
                                        </p:cTn>
                                        <p:tgtEl>
                                          <p:spTgt spid="66561">
                                            <p:txEl>
                                              <p:pRg st="4" end="4"/>
                                            </p:txEl>
                                          </p:spTgt>
                                        </p:tgtEl>
                                        <p:attrNameLst>
                                          <p:attrName>style.visibility</p:attrName>
                                        </p:attrNameLst>
                                      </p:cBhvr>
                                      <p:to>
                                        <p:strVal val="visible"/>
                                      </p:to>
                                    </p:set>
                                  </p:childTnLst>
                                </p:cTn>
                              </p:par>
                              <p:par>
                                <p:cTn id="38" presetID="2" presetClass="entr" presetSubtype="4" fill="hold" nodeType="withEffect">
                                  <p:stCondLst>
                                    <p:cond delay="0"/>
                                  </p:stCondLst>
                                  <p:childTnLst>
                                    <p:set>
                                      <p:cBhvr>
                                        <p:cTn id="39" dur="1" fill="hold">
                                          <p:stCondLst>
                                            <p:cond delay="0"/>
                                          </p:stCondLst>
                                        </p:cTn>
                                        <p:tgtEl>
                                          <p:spTgt spid="66570"/>
                                        </p:tgtEl>
                                        <p:attrNameLst>
                                          <p:attrName>style.visibility</p:attrName>
                                        </p:attrNameLst>
                                      </p:cBhvr>
                                      <p:to>
                                        <p:strVal val="visible"/>
                                      </p:to>
                                    </p:set>
                                    <p:anim calcmode="lin" valueType="num">
                                      <p:cBhvr>
                                        <p:cTn id="40" dur="500" fill="hold"/>
                                        <p:tgtEl>
                                          <p:spTgt spid="66570"/>
                                        </p:tgtEl>
                                        <p:attrNameLst>
                                          <p:attrName>ppt_x</p:attrName>
                                        </p:attrNameLst>
                                      </p:cBhvr>
                                      <p:tavLst>
                                        <p:tav tm="0">
                                          <p:val>
                                            <p:strVal val="#ppt_x"/>
                                          </p:val>
                                        </p:tav>
                                        <p:tav tm="100000">
                                          <p:val>
                                            <p:strVal val="#ppt_x"/>
                                          </p:val>
                                        </p:tav>
                                      </p:tavLst>
                                    </p:anim>
                                    <p:anim calcmode="lin" valueType="num">
                                      <p:cBhvr>
                                        <p:cTn id="41" dur="500" fill="hold"/>
                                        <p:tgtEl>
                                          <p:spTgt spid="66570"/>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ntr" presetSubtype="1" fill="hold" grpId="0" nodeType="clickEffect">
                                  <p:stCondLst>
                                    <p:cond delay="0"/>
                                  </p:stCondLst>
                                  <p:childTnLst>
                                    <p:set>
                                      <p:cBhvr>
                                        <p:cTn id="45" dur="500" fill="hold">
                                          <p:stCondLst>
                                            <p:cond delay="0"/>
                                          </p:stCondLst>
                                        </p:cTn>
                                        <p:tgtEl>
                                          <p:spTgt spid="66578"/>
                                        </p:tgtEl>
                                        <p:attrNameLst>
                                          <p:attrName>style.visibility</p:attrName>
                                        </p:attrNameLst>
                                      </p:cBhvr>
                                      <p:to>
                                        <p:strVal val="visible"/>
                                      </p:to>
                                    </p:set>
                                    <p:anim calcmode="lin" valueType="num">
                                      <p:cBhvr>
                                        <p:cTn id="46" dur="500" fill="hold"/>
                                        <p:tgtEl>
                                          <p:spTgt spid="66578"/>
                                        </p:tgtEl>
                                        <p:attrNameLst>
                                          <p:attrName>ppt_x</p:attrName>
                                        </p:attrNameLst>
                                      </p:cBhvr>
                                      <p:tavLst>
                                        <p:tav tm="0">
                                          <p:val>
                                            <p:strVal val="#ppt_x"/>
                                          </p:val>
                                        </p:tav>
                                        <p:tav tm="100000">
                                          <p:val>
                                            <p:strVal val="#ppt_x"/>
                                          </p:val>
                                        </p:tav>
                                      </p:tavLst>
                                    </p:anim>
                                    <p:anim calcmode="lin" valueType="num">
                                      <p:cBhvr>
                                        <p:cTn id="47" dur="500" fill="hold"/>
                                        <p:tgtEl>
                                          <p:spTgt spid="6657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p:bldP spid="66578" grpId="0"/>
    </p:bldLs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67585" name="组合 3"/>
          <p:cNvGrpSpPr/>
          <p:nvPr/>
        </p:nvGrpSpPr>
        <p:grpSpPr>
          <a:xfrm>
            <a:off x="3390900" y="47625"/>
            <a:ext cx="1879600" cy="477838"/>
            <a:chOff x="497257" y="753279"/>
            <a:chExt cx="1881032" cy="477860"/>
          </a:xfrm>
        </p:grpSpPr>
        <p:grpSp>
          <p:nvGrpSpPr>
            <p:cNvPr id="67586" name="组合 2"/>
            <p:cNvGrpSpPr/>
            <p:nvPr/>
          </p:nvGrpSpPr>
          <p:grpSpPr>
            <a:xfrm>
              <a:off x="552450" y="789083"/>
              <a:ext cx="1787356" cy="419195"/>
              <a:chOff x="3014293" y="-540899"/>
              <a:chExt cx="1787356" cy="419195"/>
            </a:xfrm>
          </p:grpSpPr>
          <p:sp>
            <p:nvSpPr>
              <p:cNvPr id="67587" name="缺角矩形 26"/>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67588" name="缺角矩形 28"/>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67589" name="缺角矩形 29"/>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67590" name="缺角矩形 30"/>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67591"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67592" name="文本框 102"/>
          <p:cNvSpPr/>
          <p:nvPr/>
        </p:nvSpPr>
        <p:spPr>
          <a:xfrm>
            <a:off x="1588" y="434975"/>
            <a:ext cx="9132887" cy="1936750"/>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latin typeface="Times New Roman" pitchFamily="18" charset="0"/>
              </a:rPr>
              <a:t>例：物理创新小组在某次实践活动中，采集了一块矿石（矿石不吸水），想测出矿石的密度。</a:t>
            </a:r>
            <a:endParaRPr lang="zh-CN" altLang="zh-CN" sz="2000">
              <a:latin typeface="Times New Roman" pitchFamily="18" charset="0"/>
            </a:endParaRPr>
          </a:p>
          <a:p>
            <a:pPr lvl="0"/>
            <a:r>
              <a:rPr lang="zh-CN" altLang="zh-CN" sz="2000">
                <a:latin typeface="Times New Roman" pitchFamily="18" charset="0"/>
              </a:rPr>
              <a:t>（</a:t>
            </a:r>
            <a:r>
              <a:rPr lang="en-US" altLang="zh-CN" sz="2000">
                <a:latin typeface="Times New Roman" pitchFamily="18" charset="0"/>
              </a:rPr>
              <a:t>1</a:t>
            </a:r>
            <a:r>
              <a:rPr lang="zh-CN" altLang="zh-CN" sz="2000">
                <a:latin typeface="Times New Roman" pitchFamily="18" charset="0"/>
              </a:rPr>
              <a:t>）在测量体积之前，要观察量筒的</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zh-CN" altLang="zh-CN" sz="2000">
                <a:latin typeface="Times New Roman" pitchFamily="18" charset="0"/>
              </a:rPr>
              <a:t>；</a:t>
            </a:r>
            <a:endParaRPr lang="zh-CN" altLang="zh-CN" sz="2000">
              <a:latin typeface="Times New Roman" pitchFamily="18" charset="0"/>
            </a:endParaRPr>
          </a:p>
          <a:p>
            <a:pPr lvl="0"/>
            <a:r>
              <a:rPr lang="zh-CN" altLang="zh-CN" sz="2000">
                <a:latin typeface="Times New Roman" pitchFamily="18" charset="0"/>
              </a:rPr>
              <a:t>（</a:t>
            </a:r>
            <a:r>
              <a:rPr lang="en-US" altLang="zh-CN" sz="2000">
                <a:latin typeface="Times New Roman" pitchFamily="18" charset="0"/>
              </a:rPr>
              <a:t>2</a:t>
            </a:r>
            <a:r>
              <a:rPr lang="zh-CN" altLang="zh-CN" sz="2000">
                <a:latin typeface="Times New Roman" pitchFamily="18" charset="0"/>
              </a:rPr>
              <a:t>）测量过程的情景如图，其中测质量时有一处操作有误，那么正确且合理测量质量的操作顺序为</a:t>
            </a:r>
            <a:r>
              <a:rPr lang="zh-CN" altLang="zh-CN" sz="2000" u="sng">
                <a:latin typeface="Times New Roman" pitchFamily="18" charset="0"/>
              </a:rPr>
              <a:t>　</a:t>
            </a:r>
            <a:r>
              <a:rPr lang="en-US" altLang="zh-CN" sz="2000" u="sng">
                <a:latin typeface="Times New Roman" pitchFamily="18" charset="0"/>
              </a:rPr>
              <a:t>   </a:t>
            </a:r>
            <a:r>
              <a:rPr lang="zh-CN" altLang="zh-CN" sz="2000" u="sng">
                <a:latin typeface="Times New Roman" pitchFamily="18" charset="0"/>
              </a:rPr>
              <a:t>　</a:t>
            </a:r>
            <a:r>
              <a:rPr lang="zh-CN" altLang="zh-CN" sz="2000">
                <a:latin typeface="Times New Roman" pitchFamily="18" charset="0"/>
              </a:rPr>
              <a:t>；</a:t>
            </a:r>
            <a:endParaRPr lang="zh-CN" altLang="zh-CN" sz="2000">
              <a:latin typeface="Times New Roman" pitchFamily="18" charset="0"/>
            </a:endParaRPr>
          </a:p>
          <a:p>
            <a:pPr lvl="0"/>
            <a:r>
              <a:rPr lang="zh-CN" altLang="zh-CN" sz="2000">
                <a:latin typeface="Times New Roman" pitchFamily="18" charset="0"/>
              </a:rPr>
              <a:t>根据所测的数据，算出矿石的密度为</a:t>
            </a:r>
            <a:r>
              <a:rPr lang="en-US" altLang="zh-CN" sz="2000" u="sng">
                <a:latin typeface="Times New Roman" pitchFamily="18" charset="0"/>
              </a:rPr>
              <a:t>   </a:t>
            </a:r>
            <a:r>
              <a:rPr lang="zh-CN" altLang="zh-CN" sz="2000" u="sng">
                <a:latin typeface="Times New Roman" pitchFamily="18" charset="0"/>
              </a:rPr>
              <a:t>　　</a:t>
            </a:r>
            <a:r>
              <a:rPr lang="en-US" altLang="zh-CN" sz="2000" u="sng">
                <a:latin typeface="Times New Roman" pitchFamily="18" charset="0"/>
              </a:rPr>
              <a:t>  </a:t>
            </a:r>
            <a:r>
              <a:rPr lang="en-US" altLang="zh-CN" sz="2000">
                <a:latin typeface="Times New Roman" pitchFamily="18" charset="0"/>
              </a:rPr>
              <a:t>g/cm</a:t>
            </a:r>
            <a:r>
              <a:rPr lang="en-US" altLang="zh-CN" sz="2000" baseline="30000">
                <a:latin typeface="Times New Roman" pitchFamily="18" charset="0"/>
              </a:rPr>
              <a:t>3</a:t>
            </a:r>
            <a:r>
              <a:rPr lang="zh-CN" altLang="zh-CN" sz="2000">
                <a:latin typeface="Times New Roman" pitchFamily="18" charset="0"/>
              </a:rPr>
              <a:t>（保留一位小数即可）。</a:t>
            </a:r>
            <a:endParaRPr lang="zh-CN" altLang="en-US" sz="2000"/>
          </a:p>
        </p:txBody>
      </p:sp>
      <p:pic>
        <p:nvPicPr>
          <p:cNvPr id="67593" name="图片 -2147482600" descr=" "/>
          <p:cNvPicPr>
            <a:picLocks noChangeAspect="1"/>
          </p:cNvPicPr>
          <p:nvPr/>
        </p:nvPicPr>
        <p:blipFill>
          <a:blip r:embed="rId2"/>
          <a:stretch>
            <a:fillRect/>
          </a:stretch>
        </p:blipFill>
        <p:spPr>
          <a:xfrm>
            <a:off x="38100" y="2976563"/>
            <a:ext cx="4775200" cy="2682875"/>
          </a:xfrm>
          <a:prstGeom prst="rect">
            <a:avLst/>
          </a:prstGeom>
          <a:noFill/>
          <a:ln>
            <a:noFill/>
            <a:miter lim="800000"/>
          </a:ln>
        </p:spPr>
      </p:pic>
      <p:sp>
        <p:nvSpPr>
          <p:cNvPr id="67594" name="文本框 3"/>
          <p:cNvSpPr/>
          <p:nvPr/>
        </p:nvSpPr>
        <p:spPr>
          <a:xfrm>
            <a:off x="3676650" y="2439988"/>
            <a:ext cx="5173663" cy="706437"/>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b="1">
                <a:solidFill>
                  <a:srgbClr val="FF0000"/>
                </a:solidFill>
              </a:rPr>
              <a:t>解析：（</a:t>
            </a:r>
            <a:r>
              <a:rPr lang="en-US" altLang="zh-CN" sz="2000" b="1">
                <a:solidFill>
                  <a:srgbClr val="FF0000"/>
                </a:solidFill>
              </a:rPr>
              <a:t>1</a:t>
            </a:r>
            <a:r>
              <a:rPr lang="zh-CN" altLang="en-US" sz="2000" b="1">
                <a:solidFill>
                  <a:srgbClr val="FF0000"/>
                </a:solidFill>
              </a:rPr>
              <a:t>）用量筒测量矿石的体积时，首先</a:t>
            </a:r>
            <a:endParaRPr lang="zh-CN" altLang="en-US" sz="2000" b="1">
              <a:solidFill>
                <a:srgbClr val="FF0000"/>
              </a:solidFill>
            </a:endParaRPr>
          </a:p>
          <a:p>
            <a:pPr lvl="0"/>
            <a:r>
              <a:rPr lang="zh-CN" altLang="en-US" sz="2000" b="1">
                <a:solidFill>
                  <a:srgbClr val="FF0000"/>
                </a:solidFill>
              </a:rPr>
              <a:t>要观察量筒的量程和分度值。</a:t>
            </a:r>
            <a:endParaRPr lang="zh-CN" altLang="en-US" sz="2000" b="1">
              <a:solidFill>
                <a:srgbClr val="FF0000"/>
              </a:solidFill>
            </a:endParaRPr>
          </a:p>
        </p:txBody>
      </p:sp>
      <p:sp>
        <p:nvSpPr>
          <p:cNvPr id="67595" name="文本框 4"/>
          <p:cNvSpPr/>
          <p:nvPr/>
        </p:nvSpPr>
        <p:spPr>
          <a:xfrm>
            <a:off x="4498975" y="1008063"/>
            <a:ext cx="1714500" cy="3984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b="1">
                <a:solidFill>
                  <a:srgbClr val="FF0000"/>
                </a:solidFill>
              </a:rPr>
              <a:t>量程和分度值</a:t>
            </a:r>
            <a:endParaRPr lang="zh-CN" altLang="en-US" sz="2000" b="1">
              <a:solidFill>
                <a:srgbClr val="FF0000"/>
              </a:solidFill>
            </a:endParaRPr>
          </a:p>
        </p:txBody>
      </p:sp>
      <p:sp>
        <p:nvSpPr>
          <p:cNvPr id="67596" name="文本框 5"/>
          <p:cNvSpPr/>
          <p:nvPr/>
        </p:nvSpPr>
        <p:spPr>
          <a:xfrm>
            <a:off x="4652963" y="3303588"/>
            <a:ext cx="5080000" cy="163036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b="1">
                <a:solidFill>
                  <a:srgbClr val="FF0000"/>
                </a:solidFill>
                <a:latin typeface="Times New Roman" pitchFamily="18" charset="0"/>
              </a:rPr>
              <a:t>（</a:t>
            </a:r>
            <a:r>
              <a:rPr lang="en-US" altLang="zh-CN" sz="2000" b="1">
                <a:solidFill>
                  <a:srgbClr val="FF0000"/>
                </a:solidFill>
                <a:latin typeface="Times New Roman" pitchFamily="18" charset="0"/>
              </a:rPr>
              <a:t>2</a:t>
            </a:r>
            <a:r>
              <a:rPr lang="zh-CN" altLang="zh-CN" sz="2000" b="1">
                <a:solidFill>
                  <a:srgbClr val="FF0000"/>
                </a:solidFill>
                <a:latin typeface="Times New Roman" pitchFamily="18" charset="0"/>
              </a:rPr>
              <a:t>）测量质量的操作顺序为先将游码</a:t>
            </a:r>
            <a:endParaRPr lang="zh-CN" altLang="zh-CN" sz="2000" b="1">
              <a:solidFill>
                <a:srgbClr val="FF0000"/>
              </a:solidFill>
              <a:latin typeface="Times New Roman" pitchFamily="18" charset="0"/>
            </a:endParaRPr>
          </a:p>
          <a:p>
            <a:pPr lvl="0"/>
            <a:r>
              <a:rPr lang="zh-CN" altLang="zh-CN" sz="2000" b="1">
                <a:solidFill>
                  <a:srgbClr val="FF0000"/>
                </a:solidFill>
                <a:latin typeface="Times New Roman" pitchFamily="18" charset="0"/>
              </a:rPr>
              <a:t>归零，调节横梁平衡，将矿石放在左盘，</a:t>
            </a:r>
            <a:endParaRPr lang="zh-CN" altLang="zh-CN" sz="2000" b="1">
              <a:solidFill>
                <a:srgbClr val="FF0000"/>
              </a:solidFill>
              <a:latin typeface="Times New Roman" pitchFamily="18" charset="0"/>
            </a:endParaRPr>
          </a:p>
          <a:p>
            <a:pPr lvl="0"/>
            <a:r>
              <a:rPr lang="zh-CN" altLang="zh-CN" sz="2000" b="1">
                <a:solidFill>
                  <a:srgbClr val="FF0000"/>
                </a:solidFill>
                <a:latin typeface="Times New Roman" pitchFamily="18" charset="0"/>
              </a:rPr>
              <a:t>右盘从大到小放砝码，若此时不平衡，</a:t>
            </a:r>
            <a:endParaRPr lang="zh-CN" altLang="zh-CN" sz="2000" b="1">
              <a:solidFill>
                <a:srgbClr val="FF0000"/>
              </a:solidFill>
              <a:latin typeface="Times New Roman" pitchFamily="18" charset="0"/>
            </a:endParaRPr>
          </a:p>
          <a:p>
            <a:pPr lvl="0"/>
            <a:r>
              <a:rPr lang="zh-CN" altLang="zh-CN" sz="2000" b="1">
                <a:solidFill>
                  <a:srgbClr val="FF0000"/>
                </a:solidFill>
                <a:latin typeface="Times New Roman" pitchFamily="18" charset="0"/>
              </a:rPr>
              <a:t>再移动游码，不能再调节平衡螺母，</a:t>
            </a:r>
            <a:endParaRPr lang="zh-CN" altLang="zh-CN" sz="2000" b="1">
              <a:solidFill>
                <a:srgbClr val="FF0000"/>
              </a:solidFill>
              <a:latin typeface="Times New Roman" pitchFamily="18" charset="0"/>
            </a:endParaRPr>
          </a:p>
          <a:p>
            <a:pPr lvl="0"/>
            <a:r>
              <a:rPr lang="zh-CN" altLang="zh-CN" sz="2000" b="1">
                <a:solidFill>
                  <a:srgbClr val="FF0000"/>
                </a:solidFill>
                <a:latin typeface="Times New Roman" pitchFamily="18" charset="0"/>
              </a:rPr>
              <a:t>故</a:t>
            </a:r>
            <a:r>
              <a:rPr lang="en-US" altLang="zh-CN" sz="2000" b="1">
                <a:solidFill>
                  <a:srgbClr val="FF0000"/>
                </a:solidFill>
                <a:latin typeface="Times New Roman" pitchFamily="18" charset="0"/>
              </a:rPr>
              <a:t>B</a:t>
            </a:r>
            <a:r>
              <a:rPr lang="zh-CN" altLang="zh-CN" sz="2000" b="1">
                <a:solidFill>
                  <a:srgbClr val="FF0000"/>
                </a:solidFill>
                <a:latin typeface="Times New Roman" pitchFamily="18" charset="0"/>
              </a:rPr>
              <a:t>错误，则测质量的操作顺序为</a:t>
            </a:r>
            <a:r>
              <a:rPr lang="en-US" altLang="zh-CN" sz="2000" b="1">
                <a:solidFill>
                  <a:srgbClr val="FF0000"/>
                </a:solidFill>
                <a:latin typeface="Times New Roman" pitchFamily="18" charset="0"/>
              </a:rPr>
              <a:t>DAC</a:t>
            </a:r>
            <a:r>
              <a:rPr lang="zh-CN" altLang="zh-CN" sz="2000" b="1">
                <a:solidFill>
                  <a:srgbClr val="FF0000"/>
                </a:solidFill>
                <a:latin typeface="Times New Roman" pitchFamily="18" charset="0"/>
              </a:rPr>
              <a:t>。</a:t>
            </a:r>
            <a:endParaRPr lang="zh-CN" altLang="en-US" sz="2000" b="1">
              <a:solidFill>
                <a:srgbClr val="FF0000"/>
              </a:solidFill>
              <a:latin typeface="Times New Roman" panose="02020603050405020304" pitchFamily="18" charset="0"/>
            </a:endParaRPr>
          </a:p>
        </p:txBody>
      </p:sp>
      <p:sp>
        <p:nvSpPr>
          <p:cNvPr id="67597" name="文本框 6"/>
          <p:cNvSpPr/>
          <p:nvPr/>
        </p:nvSpPr>
        <p:spPr>
          <a:xfrm>
            <a:off x="2379663" y="1630363"/>
            <a:ext cx="838200" cy="39846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000" b="1">
                <a:solidFill>
                  <a:srgbClr val="FF0000"/>
                </a:solidFill>
                <a:latin typeface="Times New Roman" pitchFamily="18" charset="0"/>
              </a:rPr>
              <a:t>DAC</a:t>
            </a:r>
            <a:endParaRPr lang="zh-CN" altLang="en-US" sz="2000"/>
          </a:p>
        </p:txBody>
      </p:sp>
      <p:sp>
        <p:nvSpPr>
          <p:cNvPr id="67598" name="文本框 7"/>
          <p:cNvSpPr/>
          <p:nvPr/>
        </p:nvSpPr>
        <p:spPr>
          <a:xfrm>
            <a:off x="4652963" y="5054600"/>
            <a:ext cx="5080000" cy="7064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b="1">
                <a:solidFill>
                  <a:srgbClr val="FF0000"/>
                </a:solidFill>
                <a:latin typeface="Times New Roman" pitchFamily="18" charset="0"/>
              </a:rPr>
              <a:t>由</a:t>
            </a:r>
            <a:r>
              <a:rPr lang="en-US" altLang="zh-CN" sz="2000" b="1">
                <a:solidFill>
                  <a:srgbClr val="FF0000"/>
                </a:solidFill>
                <a:latin typeface="Times New Roman" pitchFamily="18" charset="0"/>
              </a:rPr>
              <a:t>C</a:t>
            </a:r>
            <a:r>
              <a:rPr lang="zh-CN" altLang="zh-CN" sz="2000" b="1">
                <a:solidFill>
                  <a:srgbClr val="FF0000"/>
                </a:solidFill>
                <a:latin typeface="Times New Roman" pitchFamily="18" charset="0"/>
              </a:rPr>
              <a:t>可知，矿石的质量</a:t>
            </a:r>
            <a:r>
              <a:rPr lang="en-US" altLang="zh-CN" sz="2000" b="1">
                <a:solidFill>
                  <a:srgbClr val="FF0000"/>
                </a:solidFill>
                <a:latin typeface="Times New Roman" pitchFamily="18" charset="0"/>
              </a:rPr>
              <a:t>m</a:t>
            </a:r>
            <a:r>
              <a:rPr lang="zh-CN" altLang="zh-CN" sz="2000" b="1">
                <a:solidFill>
                  <a:srgbClr val="FF0000"/>
                </a:solidFill>
                <a:latin typeface="Times New Roman" pitchFamily="18" charset="0"/>
              </a:rPr>
              <a:t>＝</a:t>
            </a:r>
            <a:r>
              <a:rPr lang="en-US" altLang="zh-CN" sz="2000" b="1">
                <a:solidFill>
                  <a:srgbClr val="FF0000"/>
                </a:solidFill>
                <a:latin typeface="Times New Roman" pitchFamily="18" charset="0"/>
              </a:rPr>
              <a:t>50g+2g</a:t>
            </a:r>
            <a:endParaRPr lang="en-US" altLang="zh-CN" sz="2000" b="1">
              <a:solidFill>
                <a:srgbClr val="FF0000"/>
              </a:solidFill>
              <a:latin typeface="Times New Roman" pitchFamily="18" charset="0"/>
            </a:endParaRPr>
          </a:p>
          <a:p>
            <a:pPr lvl="0"/>
            <a:r>
              <a:rPr lang="zh-CN" altLang="zh-CN" sz="2000" b="1">
                <a:solidFill>
                  <a:srgbClr val="FF0000"/>
                </a:solidFill>
                <a:latin typeface="Times New Roman" pitchFamily="18" charset="0"/>
              </a:rPr>
              <a:t>＝</a:t>
            </a:r>
            <a:r>
              <a:rPr lang="en-US" altLang="zh-CN" sz="2000" b="1">
                <a:solidFill>
                  <a:srgbClr val="FF0000"/>
                </a:solidFill>
                <a:latin typeface="Times New Roman" pitchFamily="18" charset="0"/>
              </a:rPr>
              <a:t>52g</a:t>
            </a:r>
            <a:r>
              <a:rPr lang="zh-CN" altLang="zh-CN" sz="2000" b="1">
                <a:solidFill>
                  <a:srgbClr val="FF0000"/>
                </a:solidFill>
                <a:latin typeface="Times New Roman" pitchFamily="18" charset="0"/>
              </a:rPr>
              <a:t>，</a:t>
            </a:r>
            <a:endParaRPr lang="zh-CN" altLang="en-US" sz="2000" b="1">
              <a:solidFill>
                <a:srgbClr val="FF0000"/>
              </a:solidFill>
              <a:latin typeface="Times New Roman" panose="02020603050405020304" pitchFamily="18" charset="0"/>
            </a:endParaRPr>
          </a:p>
        </p:txBody>
      </p:sp>
      <p:sp>
        <p:nvSpPr>
          <p:cNvPr id="67599" name="文本框 8"/>
          <p:cNvSpPr/>
          <p:nvPr/>
        </p:nvSpPr>
        <p:spPr>
          <a:xfrm>
            <a:off x="4203700" y="5661025"/>
            <a:ext cx="5080000" cy="7064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b="1">
                <a:solidFill>
                  <a:srgbClr val="FF0000"/>
                </a:solidFill>
                <a:latin typeface="Times New Roman" pitchFamily="18" charset="0"/>
              </a:rPr>
              <a:t>矿石的体积：</a:t>
            </a:r>
            <a:r>
              <a:rPr lang="en-US" altLang="zh-CN" sz="2000" b="1">
                <a:solidFill>
                  <a:srgbClr val="FF0000"/>
                </a:solidFill>
                <a:latin typeface="Times New Roman" pitchFamily="18" charset="0"/>
              </a:rPr>
              <a:t>V</a:t>
            </a:r>
            <a:r>
              <a:rPr lang="zh-CN" altLang="zh-CN" sz="2000" b="1">
                <a:solidFill>
                  <a:srgbClr val="FF0000"/>
                </a:solidFill>
                <a:latin typeface="Times New Roman" pitchFamily="18" charset="0"/>
              </a:rPr>
              <a:t>＝</a:t>
            </a:r>
            <a:r>
              <a:rPr lang="en-US" altLang="zh-CN" sz="2000" b="1">
                <a:solidFill>
                  <a:srgbClr val="FF0000"/>
                </a:solidFill>
                <a:latin typeface="Times New Roman" pitchFamily="18" charset="0"/>
              </a:rPr>
              <a:t>38ml</a:t>
            </a:r>
            <a:r>
              <a:rPr lang="zh-CN" altLang="zh-CN" sz="2000" b="1">
                <a:solidFill>
                  <a:srgbClr val="FF0000"/>
                </a:solidFill>
                <a:latin typeface="Times New Roman" pitchFamily="18" charset="0"/>
              </a:rPr>
              <a:t>﹣</a:t>
            </a:r>
            <a:r>
              <a:rPr lang="en-US" altLang="zh-CN" sz="2000" b="1">
                <a:solidFill>
                  <a:srgbClr val="FF0000"/>
                </a:solidFill>
                <a:latin typeface="Times New Roman" pitchFamily="18" charset="0"/>
              </a:rPr>
              <a:t>20ml</a:t>
            </a:r>
            <a:r>
              <a:rPr lang="zh-CN" altLang="zh-CN" sz="2000" b="1">
                <a:solidFill>
                  <a:srgbClr val="FF0000"/>
                </a:solidFill>
                <a:latin typeface="Times New Roman" pitchFamily="18" charset="0"/>
              </a:rPr>
              <a:t>＝</a:t>
            </a:r>
            <a:r>
              <a:rPr lang="en-US" altLang="zh-CN" sz="2000" b="1">
                <a:solidFill>
                  <a:srgbClr val="FF0000"/>
                </a:solidFill>
                <a:latin typeface="Times New Roman" pitchFamily="18" charset="0"/>
              </a:rPr>
              <a:t>18ml</a:t>
            </a:r>
            <a:r>
              <a:rPr lang="zh-CN" altLang="zh-CN" sz="2000" b="1">
                <a:solidFill>
                  <a:srgbClr val="FF0000"/>
                </a:solidFill>
                <a:latin typeface="Times New Roman" pitchFamily="18" charset="0"/>
              </a:rPr>
              <a:t>＝</a:t>
            </a:r>
            <a:r>
              <a:rPr lang="en-US" altLang="zh-CN" sz="2000" b="1">
                <a:solidFill>
                  <a:srgbClr val="FF0000"/>
                </a:solidFill>
                <a:latin typeface="Times New Roman" pitchFamily="18" charset="0"/>
              </a:rPr>
              <a:t>18cm</a:t>
            </a:r>
            <a:r>
              <a:rPr lang="en-US" altLang="zh-CN" sz="2000" b="1" baseline="30000">
                <a:solidFill>
                  <a:srgbClr val="FF0000"/>
                </a:solidFill>
                <a:latin typeface="Times New Roman" pitchFamily="18" charset="0"/>
              </a:rPr>
              <a:t>3</a:t>
            </a:r>
            <a:r>
              <a:rPr lang="zh-CN" altLang="zh-CN" sz="2000" b="1">
                <a:solidFill>
                  <a:srgbClr val="FF0000"/>
                </a:solidFill>
                <a:latin typeface="Times New Roman" pitchFamily="18" charset="0"/>
              </a:rPr>
              <a:t>，</a:t>
            </a:r>
            <a:endParaRPr lang="zh-CN" altLang="en-US" sz="2000" b="1">
              <a:solidFill>
                <a:srgbClr val="FF0000"/>
              </a:solidFill>
              <a:latin typeface="Times New Roman" panose="02020603050405020304" pitchFamily="18" charset="0"/>
            </a:endParaRPr>
          </a:p>
        </p:txBody>
      </p:sp>
      <p:sp>
        <p:nvSpPr>
          <p:cNvPr id="67600" name="文本框 12"/>
          <p:cNvSpPr/>
          <p:nvPr/>
        </p:nvSpPr>
        <p:spPr>
          <a:xfrm>
            <a:off x="180975" y="6288088"/>
            <a:ext cx="5740400" cy="39846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zh-CN" sz="2000">
                <a:latin typeface="Times New Roman" pitchFamily="18" charset="0"/>
              </a:rPr>
              <a:t>矿石的密度：ρ＝        ＝           ≈2.9g/cm3。</a:t>
            </a:r>
            <a:endParaRPr lang="zh-CN" altLang="zh-CN" sz="2000">
              <a:latin typeface="Times New Roman" panose="02020603050405020304" pitchFamily="18" charset="0"/>
            </a:endParaRPr>
          </a:p>
        </p:txBody>
      </p:sp>
      <p:pic>
        <p:nvPicPr>
          <p:cNvPr id="67601" name="图片 -2147482491" descr=" "/>
          <p:cNvPicPr>
            <a:picLocks noChangeAspect="1"/>
          </p:cNvPicPr>
          <p:nvPr/>
        </p:nvPicPr>
        <p:blipFill>
          <a:blip r:embed="rId3"/>
          <a:stretch>
            <a:fillRect/>
          </a:stretch>
        </p:blipFill>
        <p:spPr>
          <a:xfrm>
            <a:off x="2228850" y="5924550"/>
            <a:ext cx="295275" cy="769938"/>
          </a:xfrm>
          <a:prstGeom prst="rect">
            <a:avLst/>
          </a:prstGeom>
          <a:noFill/>
          <a:ln>
            <a:noFill/>
            <a:miter lim="800000"/>
          </a:ln>
        </p:spPr>
      </p:pic>
      <p:pic>
        <p:nvPicPr>
          <p:cNvPr id="67602" name="图片 -2147482490" descr=" "/>
          <p:cNvPicPr>
            <a:picLocks noChangeAspect="1"/>
          </p:cNvPicPr>
          <p:nvPr/>
        </p:nvPicPr>
        <p:blipFill>
          <a:blip r:embed="rId4"/>
          <a:stretch>
            <a:fillRect/>
          </a:stretch>
        </p:blipFill>
        <p:spPr>
          <a:xfrm>
            <a:off x="3063875" y="6153150"/>
            <a:ext cx="612775" cy="668338"/>
          </a:xfrm>
          <a:prstGeom prst="rect">
            <a:avLst/>
          </a:prstGeom>
          <a:noFill/>
          <a:ln>
            <a:noFill/>
            <a:miter lim="800000"/>
          </a:ln>
        </p:spPr>
      </p:pic>
      <p:sp>
        <p:nvSpPr>
          <p:cNvPr id="67603" name="文本框 13"/>
          <p:cNvSpPr/>
          <p:nvPr/>
        </p:nvSpPr>
        <p:spPr>
          <a:xfrm>
            <a:off x="4357688" y="1862138"/>
            <a:ext cx="534987" cy="3984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000" b="1">
                <a:solidFill>
                  <a:srgbClr val="FF0000"/>
                </a:solidFill>
              </a:rPr>
              <a:t>2.9</a:t>
            </a:r>
            <a:endParaRPr lang="zh-CN" altLang="en-US" sz="20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7594"/>
                                        </p:tgtEl>
                                        <p:attrNameLst>
                                          <p:attrName>style.visibility</p:attrName>
                                        </p:attrNameLst>
                                      </p:cBhvr>
                                      <p:to>
                                        <p:strVal val="visible"/>
                                      </p:to>
                                    </p:set>
                                    <p:anim calcmode="lin" valueType="num">
                                      <p:cBhvr additive="base">
                                        <p:cTn id="7" dur="500" fill="hold"/>
                                        <p:tgtEl>
                                          <p:spTgt spid="67594"/>
                                        </p:tgtEl>
                                        <p:attrNameLst>
                                          <p:attrName>ppt_x</p:attrName>
                                        </p:attrNameLst>
                                      </p:cBhvr>
                                      <p:tavLst>
                                        <p:tav tm="0">
                                          <p:val>
                                            <p:strVal val="#ppt_x"/>
                                          </p:val>
                                        </p:tav>
                                        <p:tav tm="100000">
                                          <p:val>
                                            <p:strVal val="#ppt_x"/>
                                          </p:val>
                                        </p:tav>
                                      </p:tavLst>
                                    </p:anim>
                                    <p:anim calcmode="lin" valueType="num">
                                      <p:cBhvr additive="base">
                                        <p:cTn id="8" dur="500" fill="hold"/>
                                        <p:tgtEl>
                                          <p:spTgt spid="6759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7595"/>
                                        </p:tgtEl>
                                        <p:attrNameLst>
                                          <p:attrName>style.visibility</p:attrName>
                                        </p:attrNameLst>
                                      </p:cBhvr>
                                      <p:to>
                                        <p:strVal val="visible"/>
                                      </p:to>
                                    </p:set>
                                    <p:anim calcmode="lin" valueType="num">
                                      <p:cBhvr additive="base">
                                        <p:cTn id="13" dur="500" fill="hold"/>
                                        <p:tgtEl>
                                          <p:spTgt spid="67595"/>
                                        </p:tgtEl>
                                        <p:attrNameLst>
                                          <p:attrName>ppt_x</p:attrName>
                                        </p:attrNameLst>
                                      </p:cBhvr>
                                      <p:tavLst>
                                        <p:tav tm="0">
                                          <p:val>
                                            <p:strVal val="#ppt_x"/>
                                          </p:val>
                                        </p:tav>
                                        <p:tav tm="100000">
                                          <p:val>
                                            <p:strVal val="#ppt_x"/>
                                          </p:val>
                                        </p:tav>
                                      </p:tavLst>
                                    </p:anim>
                                    <p:anim calcmode="lin" valueType="num">
                                      <p:cBhvr additive="base">
                                        <p:cTn id="14" dur="500" fill="hold"/>
                                        <p:tgtEl>
                                          <p:spTgt spid="6759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7596"/>
                                        </p:tgtEl>
                                        <p:attrNameLst>
                                          <p:attrName>style.visibility</p:attrName>
                                        </p:attrNameLst>
                                      </p:cBhvr>
                                      <p:to>
                                        <p:strVal val="visible"/>
                                      </p:to>
                                    </p:set>
                                    <p:anim calcmode="lin" valueType="num">
                                      <p:cBhvr additive="base">
                                        <p:cTn id="19" dur="500" fill="hold"/>
                                        <p:tgtEl>
                                          <p:spTgt spid="67596"/>
                                        </p:tgtEl>
                                        <p:attrNameLst>
                                          <p:attrName>ppt_x</p:attrName>
                                        </p:attrNameLst>
                                      </p:cBhvr>
                                      <p:tavLst>
                                        <p:tav tm="0">
                                          <p:val>
                                            <p:strVal val="#ppt_x"/>
                                          </p:val>
                                        </p:tav>
                                        <p:tav tm="100000">
                                          <p:val>
                                            <p:strVal val="#ppt_x"/>
                                          </p:val>
                                        </p:tav>
                                      </p:tavLst>
                                    </p:anim>
                                    <p:anim calcmode="lin" valueType="num">
                                      <p:cBhvr additive="base">
                                        <p:cTn id="20" dur="500" fill="hold"/>
                                        <p:tgtEl>
                                          <p:spTgt spid="6759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7597"/>
                                        </p:tgtEl>
                                        <p:attrNameLst>
                                          <p:attrName>style.visibility</p:attrName>
                                        </p:attrNameLst>
                                      </p:cBhvr>
                                      <p:to>
                                        <p:strVal val="visible"/>
                                      </p:to>
                                    </p:set>
                                    <p:anim calcmode="lin" valueType="num">
                                      <p:cBhvr additive="base">
                                        <p:cTn id="25" dur="500" fill="hold"/>
                                        <p:tgtEl>
                                          <p:spTgt spid="67597"/>
                                        </p:tgtEl>
                                        <p:attrNameLst>
                                          <p:attrName>ppt_x</p:attrName>
                                        </p:attrNameLst>
                                      </p:cBhvr>
                                      <p:tavLst>
                                        <p:tav tm="0">
                                          <p:val>
                                            <p:strVal val="#ppt_x"/>
                                          </p:val>
                                        </p:tav>
                                        <p:tav tm="100000">
                                          <p:val>
                                            <p:strVal val="#ppt_x"/>
                                          </p:val>
                                        </p:tav>
                                      </p:tavLst>
                                    </p:anim>
                                    <p:anim calcmode="lin" valueType="num">
                                      <p:cBhvr additive="base">
                                        <p:cTn id="26" dur="500" fill="hold"/>
                                        <p:tgtEl>
                                          <p:spTgt spid="6759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7598">
                                            <p:txEl>
                                              <p:pRg st="0" end="0"/>
                                            </p:txEl>
                                          </p:spTgt>
                                        </p:tgtEl>
                                        <p:attrNameLst>
                                          <p:attrName>style.visibility</p:attrName>
                                        </p:attrNameLst>
                                      </p:cBhvr>
                                      <p:to>
                                        <p:strVal val="visible"/>
                                      </p:to>
                                    </p:set>
                                    <p:anim calcmode="lin" valueType="num">
                                      <p:cBhvr additive="base">
                                        <p:cTn id="31" dur="500" fill="hold"/>
                                        <p:tgtEl>
                                          <p:spTgt spid="6759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759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7598">
                                            <p:txEl>
                                              <p:pRg st="1" end="1"/>
                                            </p:txEl>
                                          </p:spTgt>
                                        </p:tgtEl>
                                        <p:attrNameLst>
                                          <p:attrName>style.visibility</p:attrName>
                                        </p:attrNameLst>
                                      </p:cBhvr>
                                      <p:to>
                                        <p:strVal val="visible"/>
                                      </p:to>
                                    </p:set>
                                    <p:anim calcmode="lin" valueType="num">
                                      <p:cBhvr additive="base">
                                        <p:cTn id="37" dur="500" fill="hold"/>
                                        <p:tgtEl>
                                          <p:spTgt spid="67598">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759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7599"/>
                                        </p:tgtEl>
                                        <p:attrNameLst>
                                          <p:attrName>style.visibility</p:attrName>
                                        </p:attrNameLst>
                                      </p:cBhvr>
                                      <p:to>
                                        <p:strVal val="visible"/>
                                      </p:to>
                                    </p:set>
                                    <p:anim calcmode="lin" valueType="num">
                                      <p:cBhvr additive="base">
                                        <p:cTn id="43" dur="500" fill="hold"/>
                                        <p:tgtEl>
                                          <p:spTgt spid="67599"/>
                                        </p:tgtEl>
                                        <p:attrNameLst>
                                          <p:attrName>ppt_x</p:attrName>
                                        </p:attrNameLst>
                                      </p:cBhvr>
                                      <p:tavLst>
                                        <p:tav tm="0">
                                          <p:val>
                                            <p:strVal val="#ppt_x"/>
                                          </p:val>
                                        </p:tav>
                                        <p:tav tm="100000">
                                          <p:val>
                                            <p:strVal val="#ppt_x"/>
                                          </p:val>
                                        </p:tav>
                                      </p:tavLst>
                                    </p:anim>
                                    <p:anim calcmode="lin" valueType="num">
                                      <p:cBhvr additive="base">
                                        <p:cTn id="44" dur="500" fill="hold"/>
                                        <p:tgtEl>
                                          <p:spTgt spid="67599"/>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7600"/>
                                        </p:tgtEl>
                                        <p:attrNameLst>
                                          <p:attrName>style.visibility</p:attrName>
                                        </p:attrNameLst>
                                      </p:cBhvr>
                                      <p:to>
                                        <p:strVal val="visible"/>
                                      </p:to>
                                    </p:set>
                                    <p:anim calcmode="lin" valueType="num">
                                      <p:cBhvr additive="base">
                                        <p:cTn id="49" dur="500" fill="hold"/>
                                        <p:tgtEl>
                                          <p:spTgt spid="67600"/>
                                        </p:tgtEl>
                                        <p:attrNameLst>
                                          <p:attrName>ppt_x</p:attrName>
                                        </p:attrNameLst>
                                      </p:cBhvr>
                                      <p:tavLst>
                                        <p:tav tm="0">
                                          <p:val>
                                            <p:strVal val="#ppt_x"/>
                                          </p:val>
                                        </p:tav>
                                        <p:tav tm="100000">
                                          <p:val>
                                            <p:strVal val="#ppt_x"/>
                                          </p:val>
                                        </p:tav>
                                      </p:tavLst>
                                    </p:anim>
                                    <p:anim calcmode="lin" valueType="num">
                                      <p:cBhvr additive="base">
                                        <p:cTn id="50" dur="500" fill="hold"/>
                                        <p:tgtEl>
                                          <p:spTgt spid="67600"/>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7601"/>
                                        </p:tgtEl>
                                        <p:attrNameLst>
                                          <p:attrName>style.visibility</p:attrName>
                                        </p:attrNameLst>
                                      </p:cBhvr>
                                      <p:to>
                                        <p:strVal val="visible"/>
                                      </p:to>
                                    </p:set>
                                    <p:anim calcmode="lin" valueType="num">
                                      <p:cBhvr additive="base">
                                        <p:cTn id="53" dur="500" fill="hold"/>
                                        <p:tgtEl>
                                          <p:spTgt spid="67601"/>
                                        </p:tgtEl>
                                        <p:attrNameLst>
                                          <p:attrName>ppt_x</p:attrName>
                                        </p:attrNameLst>
                                      </p:cBhvr>
                                      <p:tavLst>
                                        <p:tav tm="0">
                                          <p:val>
                                            <p:strVal val="#ppt_x"/>
                                          </p:val>
                                        </p:tav>
                                        <p:tav tm="100000">
                                          <p:val>
                                            <p:strVal val="#ppt_x"/>
                                          </p:val>
                                        </p:tav>
                                      </p:tavLst>
                                    </p:anim>
                                    <p:anim calcmode="lin" valueType="num">
                                      <p:cBhvr additive="base">
                                        <p:cTn id="54" dur="500" fill="hold"/>
                                        <p:tgtEl>
                                          <p:spTgt spid="6760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7602"/>
                                        </p:tgtEl>
                                        <p:attrNameLst>
                                          <p:attrName>style.visibility</p:attrName>
                                        </p:attrNameLst>
                                      </p:cBhvr>
                                      <p:to>
                                        <p:strVal val="visible"/>
                                      </p:to>
                                    </p:set>
                                    <p:anim calcmode="lin" valueType="num">
                                      <p:cBhvr additive="base">
                                        <p:cTn id="57" dur="500" fill="hold"/>
                                        <p:tgtEl>
                                          <p:spTgt spid="67602"/>
                                        </p:tgtEl>
                                        <p:attrNameLst>
                                          <p:attrName>ppt_x</p:attrName>
                                        </p:attrNameLst>
                                      </p:cBhvr>
                                      <p:tavLst>
                                        <p:tav tm="0">
                                          <p:val>
                                            <p:strVal val="#ppt_x"/>
                                          </p:val>
                                        </p:tav>
                                        <p:tav tm="100000">
                                          <p:val>
                                            <p:strVal val="#ppt_x"/>
                                          </p:val>
                                        </p:tav>
                                      </p:tavLst>
                                    </p:anim>
                                    <p:anim calcmode="lin" valueType="num">
                                      <p:cBhvr additive="base">
                                        <p:cTn id="58" dur="500" fill="hold"/>
                                        <p:tgtEl>
                                          <p:spTgt spid="67602"/>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nodeType="clickEffect">
                                  <p:stCondLst>
                                    <p:cond delay="0"/>
                                  </p:stCondLst>
                                  <p:childTnLst>
                                    <p:set>
                                      <p:cBhvr>
                                        <p:cTn id="62" dur="1" fill="hold">
                                          <p:stCondLst>
                                            <p:cond delay="0"/>
                                          </p:stCondLst>
                                        </p:cTn>
                                        <p:tgtEl>
                                          <p:spTgt spid="67603">
                                            <p:txEl>
                                              <p:pRg st="0" end="0"/>
                                            </p:txEl>
                                          </p:spTgt>
                                        </p:tgtEl>
                                        <p:attrNameLst>
                                          <p:attrName>style.visibility</p:attrName>
                                        </p:attrNameLst>
                                      </p:cBhvr>
                                      <p:to>
                                        <p:strVal val="visible"/>
                                      </p:to>
                                    </p:set>
                                    <p:anim calcmode="lin" valueType="num">
                                      <p:cBhvr additive="base">
                                        <p:cTn id="63" dur="500" fill="hold"/>
                                        <p:tgtEl>
                                          <p:spTgt spid="67603">
                                            <p:txEl>
                                              <p:pRg st="0" end="0"/>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6760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4" grpId="0"/>
      <p:bldP spid="67595" grpId="0"/>
      <p:bldP spid="67596" grpId="0"/>
      <p:bldP spid="67597" grpId="0"/>
      <p:bldP spid="67599" grpId="0"/>
      <p:bldP spid="67600" grpId="0"/>
    </p:bldLs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8609" name="Rectangle 2"/>
          <p:cNvSpPr>
            <a:spLocks noGrp="1"/>
          </p:cNvSpPr>
          <p:nvPr/>
        </p:nvSpPr>
        <p:spPr>
          <a:xfrm>
            <a:off x="2638425" y="1362075"/>
            <a:ext cx="3529013" cy="482600"/>
          </a:xfrm>
          <a:prstGeom prst="rect">
            <a:avLst/>
          </a:prstGeom>
          <a:solidFill>
            <a:schemeClr val="accent6">
              <a:lumMod val="40000"/>
              <a:lumOff val="60000"/>
            </a:schemeClr>
          </a:solidFill>
          <a:ln>
            <a:noFill/>
          </a:ln>
        </p:spPr>
        <p:txBody>
          <a:bodyPr vert="horz" lIns="68580" tIns="34290" rIns="68580" bIns="34290" rtlCol="0" anchor="ctr" anchorCtr="0">
            <a:normAutofit/>
          </a:bodyPr>
          <a:lstStyle>
            <a:defPPr>
              <a:defRPr lang="zh-CN"/>
            </a:defPPr>
            <a:lvl1pPr marL="0" indent="0" algn="l" defTabSz="914400" rtl="0" eaLnBrk="0" fontAlgn="base" hangingPunct="0">
              <a:lnSpc>
                <a:spcPct val="100000"/>
              </a:lnSpc>
              <a:spcBef>
                <a:spcPct val="0"/>
              </a:spcBef>
              <a:spcAft>
                <a:spcPct val="0"/>
              </a:spcAft>
              <a:buClrTx/>
              <a:buSzTx/>
              <a:buFontTx/>
              <a:buNone/>
              <a:defRPr lang="zh-CN" altLang="en-US" sz="2800" b="1" i="0" u="none" kern="1200" baseline="0">
                <a:solidFill>
                  <a:schemeClr val="bg1"/>
                </a:solidFill>
                <a:latin typeface="微软雅黑" charset="-122"/>
                <a:ea typeface="微软雅黑" panose="020b0503020204020204" charset="-122"/>
                <a:cs typeface="+mj-cs"/>
              </a:defRPr>
            </a:lvl1pPr>
            <a:lvl2pPr marL="4572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2pPr>
            <a:lvl3pPr marL="9144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3pPr>
            <a:lvl4pPr marL="13716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4pPr>
            <a:lvl5pPr marL="18288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5pPr>
            <a:lvl6pPr marL="457200" algn="l" rtl="0" fontAlgn="base">
              <a:spcBef>
                <a:spcPct val="0"/>
              </a:spcBef>
              <a:spcAft>
                <a:spcPct val="0"/>
              </a:spcAft>
              <a:defRPr lang="zh-CN" altLang="en-US" sz="2400" b="1">
                <a:solidFill>
                  <a:schemeClr val="bg1"/>
                </a:solidFill>
                <a:latin typeface="微软雅黑" charset="-122"/>
                <a:ea typeface="微软雅黑" panose="020b0503020204020204" charset="-122"/>
              </a:defRPr>
            </a:lvl6pPr>
            <a:lvl7pPr marL="914400" algn="l" rtl="0" fontAlgn="base">
              <a:spcBef>
                <a:spcPct val="0"/>
              </a:spcBef>
              <a:spcAft>
                <a:spcPct val="0"/>
              </a:spcAft>
              <a:defRPr lang="zh-CN" altLang="en-US" sz="2400" b="1">
                <a:solidFill>
                  <a:schemeClr val="bg1"/>
                </a:solidFill>
                <a:latin typeface="微软雅黑" charset="-122"/>
                <a:ea typeface="微软雅黑" panose="020b0503020204020204" charset="-122"/>
              </a:defRPr>
            </a:lvl7pPr>
            <a:lvl8pPr marL="1371600" algn="l" rtl="0" fontAlgn="base">
              <a:spcBef>
                <a:spcPct val="0"/>
              </a:spcBef>
              <a:spcAft>
                <a:spcPct val="0"/>
              </a:spcAft>
              <a:defRPr lang="zh-CN" altLang="en-US" sz="2400" b="1">
                <a:solidFill>
                  <a:schemeClr val="bg1"/>
                </a:solidFill>
                <a:latin typeface="微软雅黑" charset="-122"/>
                <a:ea typeface="微软雅黑" panose="020b0503020204020204" charset="-122"/>
              </a:defRPr>
            </a:lvl8pPr>
            <a:lvl9pPr marL="1828800" algn="l" rtl="0" fontAlgn="base">
              <a:spcBef>
                <a:spcPct val="0"/>
              </a:spcBef>
              <a:spcAft>
                <a:spcPct val="0"/>
              </a:spcAft>
              <a:defRPr lang="zh-CN" altLang="en-US" sz="2400" b="1">
                <a:solidFill>
                  <a:schemeClr val="bg1"/>
                </a:solidFill>
                <a:latin typeface="微软雅黑" charset="-122"/>
                <a:ea typeface="微软雅黑" panose="020b0503020204020204" charset="-122"/>
              </a:defRPr>
            </a:lvl9pPr>
          </a:lstStyle>
          <a:p>
            <a:pPr lvl="0" eaLnBrk="0" hangingPunct="0"/>
            <a:r>
              <a:rPr lang="en-US" altLang="zh-CN" sz="2400" b="1">
                <a:solidFill>
                  <a:srgbClr val="000000"/>
                </a:solidFill>
                <a:latin typeface="Times New Roman" pitchFamily="18" charset="0"/>
              </a:rPr>
              <a:t>“</a:t>
            </a:r>
            <a:r>
              <a:rPr lang="zh-CN" altLang="en-US" sz="2400" b="1">
                <a:solidFill>
                  <a:srgbClr val="000000"/>
                </a:solidFill>
                <a:latin typeface="Times New Roman" pitchFamily="18" charset="0"/>
              </a:rPr>
              <a:t>等体法”测物质的密度</a:t>
            </a:r>
            <a:endParaRPr lang="zh-CN" altLang="en-US" sz="2400" b="1">
              <a:solidFill>
                <a:srgbClr val="000000"/>
              </a:solidFill>
              <a:latin typeface="Times New Roman" panose="02020603050405020304" pitchFamily="18" charset="0"/>
            </a:endParaRPr>
          </a:p>
        </p:txBody>
      </p:sp>
      <p:grpSp>
        <p:nvGrpSpPr>
          <p:cNvPr id="68610" name="Group 3"/>
          <p:cNvGrpSpPr/>
          <p:nvPr/>
        </p:nvGrpSpPr>
        <p:grpSpPr>
          <a:xfrm>
            <a:off x="6994525" y="3679825"/>
            <a:ext cx="530225" cy="617538"/>
            <a:chOff x="2448" y="2688"/>
            <a:chExt cx="576" cy="720"/>
          </a:xfrm>
        </p:grpSpPr>
        <p:grpSp>
          <p:nvGrpSpPr>
            <p:cNvPr id="68611" name="Group 4"/>
            <p:cNvGrpSpPr/>
            <p:nvPr/>
          </p:nvGrpSpPr>
          <p:grpSpPr>
            <a:xfrm>
              <a:off x="2448" y="2699"/>
              <a:ext cx="576" cy="709"/>
              <a:chExt cx="1740" cy="1890"/>
            </a:xfrm>
          </p:grpSpPr>
          <p:sp>
            <p:nvSpPr>
              <p:cNvPr id="68612" name="AutoShape 5" descr="横虚线"/>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68613" name="未知"/>
              <p:cNvSpPr/>
              <p:nvPr/>
            </p:nvSpPr>
            <p:spPr>
              <a:xfrm>
                <a:off x="0" y="0"/>
                <a:ext cx="1740" cy="1129"/>
              </a:xfrm>
              <a:custGeom>
                <a:cxnLst>
                  <a:cxn ang="0">
                    <a:pos x="225" y="1129"/>
                  </a:cxn>
                  <a:cxn ang="0">
                    <a:pos x="225" y="360"/>
                  </a:cxn>
                  <a:cxn ang="0">
                    <a:pos x="225" y="180"/>
                  </a:cxn>
                  <a:cxn ang="0">
                    <a:pos x="0" y="45"/>
                  </a:cxn>
                  <a:cxn ang="0">
                    <a:pos x="285" y="0"/>
                  </a:cxn>
                  <a:cxn ang="0">
                    <a:pos x="1740" y="0"/>
                  </a:cxn>
                  <a:cxn ang="0">
                    <a:pos x="1665" y="120"/>
                  </a:cxn>
                  <a:cxn ang="0">
                    <a:pos x="1665" y="1129"/>
                  </a:cxn>
                </a:cxnLst>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sp>
          <p:nvSpPr>
            <p:cNvPr id="68614" name="Rectangle 7" descr="5%"/>
            <p:cNvSpPr/>
            <p:nvPr/>
          </p:nvSpPr>
          <p:spPr>
            <a:xfrm>
              <a:off x="2544" y="2688"/>
              <a:ext cx="432" cy="702"/>
            </a:xfrm>
            <a:prstGeom prst="rect">
              <a:avLst/>
            </a:prstGeom>
            <a:blipFill rotWithShape="0">
              <a:blip r:embed="rId3"/>
              <a:tile tx="0" ty="0" sx="100000" sy="100000" flip="none" algn="tl"/>
            </a:blipFill>
            <a:ln>
              <a:solidFill>
                <a:prstClr val="black"/>
              </a:solidFill>
              <a:prstDash val="dashDot"/>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cxnSp>
          <p:nvCxnSpPr>
            <p:cNvPr id="68615" name="Line 8"/>
            <p:cNvCxnSpPr/>
            <p:nvPr/>
          </p:nvCxnSpPr>
          <p:spPr>
            <a:xfrm>
              <a:off x="2544" y="2688"/>
              <a:ext cx="452" cy="0"/>
            </a:xfrm>
            <a:prstGeom prst="line">
              <a:avLst/>
            </a:prstGeom>
            <a:noFill/>
            <a:ln w="25400">
              <a:solidFill>
                <a:prstClr val="black"/>
              </a:solidFill>
              <a:round/>
            </a:ln>
          </p:spPr>
        </p:cxnSp>
      </p:grpSp>
      <p:grpSp>
        <p:nvGrpSpPr>
          <p:cNvPr id="68616" name="Group 9"/>
          <p:cNvGrpSpPr/>
          <p:nvPr/>
        </p:nvGrpSpPr>
        <p:grpSpPr>
          <a:xfrm>
            <a:off x="7004050" y="4692650"/>
            <a:ext cx="544513" cy="600075"/>
            <a:chExt cx="1154" cy="1002"/>
          </a:xfrm>
        </p:grpSpPr>
        <p:grpSp>
          <p:nvGrpSpPr>
            <p:cNvPr id="68617" name="Group 10"/>
            <p:cNvGrpSpPr/>
            <p:nvPr/>
          </p:nvGrpSpPr>
          <p:grpSpPr>
            <a:xfrm>
              <a:off x="0" y="15"/>
              <a:ext cx="1154" cy="987"/>
              <a:chExt cx="1740" cy="1890"/>
            </a:xfrm>
          </p:grpSpPr>
          <p:sp>
            <p:nvSpPr>
              <p:cNvPr id="68618" name="AutoShape 11" descr="横虚线"/>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68619" name="未知"/>
              <p:cNvSpPr/>
              <p:nvPr/>
            </p:nvSpPr>
            <p:spPr>
              <a:xfrm>
                <a:off x="0" y="0"/>
                <a:ext cx="1740" cy="1129"/>
              </a:xfrm>
              <a:custGeom>
                <a:cxnLst>
                  <a:cxn ang="0">
                    <a:pos x="225" y="1129"/>
                  </a:cxn>
                  <a:cxn ang="0">
                    <a:pos x="225" y="360"/>
                  </a:cxn>
                  <a:cxn ang="0">
                    <a:pos x="225" y="180"/>
                  </a:cxn>
                  <a:cxn ang="0">
                    <a:pos x="0" y="45"/>
                  </a:cxn>
                  <a:cxn ang="0">
                    <a:pos x="285" y="0"/>
                  </a:cxn>
                  <a:cxn ang="0">
                    <a:pos x="1740" y="0"/>
                  </a:cxn>
                  <a:cxn ang="0">
                    <a:pos x="1665" y="120"/>
                  </a:cxn>
                  <a:cxn ang="0">
                    <a:pos x="1665" y="1129"/>
                  </a:cxn>
                </a:cxnLst>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grpSp>
          <p:nvGrpSpPr>
            <p:cNvPr id="68620" name="Group 13"/>
            <p:cNvGrpSpPr/>
            <p:nvPr/>
          </p:nvGrpSpPr>
          <p:grpSpPr>
            <a:xfrm>
              <a:off x="168" y="0"/>
              <a:ext cx="905" cy="990"/>
              <a:chExt cx="1690" cy="624"/>
            </a:xfrm>
          </p:grpSpPr>
          <p:sp>
            <p:nvSpPr>
              <p:cNvPr id="68621" name="Rectangle 14" descr="横虚线"/>
              <p:cNvSpPr/>
              <p:nvPr/>
            </p:nvSpPr>
            <p:spPr>
              <a:xfrm>
                <a:off x="41" y="50"/>
                <a:ext cx="1629" cy="574"/>
              </a:xfrm>
              <a:prstGeom prst="rect">
                <a:avLst/>
              </a:prstGeom>
              <a:blipFill rotWithShape="0">
                <a:blip r:embed="rId4"/>
                <a:tile tx="0" ty="0" sx="100000" sy="100000" flip="none" algn="tl"/>
              </a:blip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cxnSp>
            <p:nvCxnSpPr>
              <p:cNvPr id="68622" name="Line 15"/>
              <p:cNvCxnSpPr/>
              <p:nvPr/>
            </p:nvCxnSpPr>
            <p:spPr>
              <a:xfrm>
                <a:off x="0" y="0"/>
                <a:ext cx="1690" cy="0"/>
              </a:xfrm>
              <a:prstGeom prst="line">
                <a:avLst/>
              </a:prstGeom>
              <a:noFill/>
              <a:ln w="25400">
                <a:solidFill>
                  <a:prstClr val="black"/>
                </a:solidFill>
                <a:round/>
              </a:ln>
            </p:spPr>
          </p:cxnSp>
        </p:grpSp>
      </p:grpSp>
      <p:grpSp>
        <p:nvGrpSpPr>
          <p:cNvPr id="68623" name="Group 16"/>
          <p:cNvGrpSpPr/>
          <p:nvPr/>
        </p:nvGrpSpPr>
        <p:grpSpPr>
          <a:xfrm>
            <a:off x="6961188" y="2735263"/>
            <a:ext cx="519112" cy="587375"/>
            <a:chExt cx="1740" cy="1890"/>
          </a:xfrm>
        </p:grpSpPr>
        <p:sp>
          <p:nvSpPr>
            <p:cNvPr id="68624" name="AutoShape 17" descr="横虚线"/>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68625" name="未知"/>
            <p:cNvSpPr/>
            <p:nvPr/>
          </p:nvSpPr>
          <p:spPr>
            <a:xfrm>
              <a:off x="0" y="0"/>
              <a:ext cx="1740" cy="1129"/>
            </a:xfrm>
            <a:custGeom>
              <a:cxnLst>
                <a:cxn ang="0">
                  <a:pos x="225" y="1129"/>
                </a:cxn>
                <a:cxn ang="0">
                  <a:pos x="225" y="360"/>
                </a:cxn>
                <a:cxn ang="0">
                  <a:pos x="225" y="180"/>
                </a:cxn>
                <a:cxn ang="0">
                  <a:pos x="0" y="45"/>
                </a:cxn>
                <a:cxn ang="0">
                  <a:pos x="285" y="0"/>
                </a:cxn>
                <a:cxn ang="0">
                  <a:pos x="1740" y="0"/>
                </a:cxn>
                <a:cxn ang="0">
                  <a:pos x="1665" y="120"/>
                </a:cxn>
                <a:cxn ang="0">
                  <a:pos x="1665" y="1129"/>
                </a:cxn>
              </a:cxnLst>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sp>
        <p:nvSpPr>
          <p:cNvPr id="68626" name="Text Box 19"/>
          <p:cNvSpPr/>
          <p:nvPr/>
        </p:nvSpPr>
        <p:spPr>
          <a:xfrm>
            <a:off x="7629525" y="2803525"/>
            <a:ext cx="1514475" cy="344488"/>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b="1">
                <a:solidFill>
                  <a:srgbClr val="000000"/>
                </a:solidFill>
                <a:latin typeface="Times New Roman" pitchFamily="18" charset="0"/>
              </a:rPr>
              <a:t>空烧杯</a:t>
            </a:r>
            <a:r>
              <a:rPr lang="en-US" altLang="zh-CN" b="1">
                <a:solidFill>
                  <a:srgbClr val="FF0000"/>
                </a:solidFill>
                <a:latin typeface="Times New Roman" pitchFamily="18" charset="0"/>
              </a:rPr>
              <a:t>m</a:t>
            </a:r>
            <a:r>
              <a:rPr lang="en-US" altLang="zh-CN" b="1" baseline="-25000">
                <a:solidFill>
                  <a:srgbClr val="FF0000"/>
                </a:solidFill>
                <a:latin typeface="Times New Roman" pitchFamily="18" charset="0"/>
              </a:rPr>
              <a:t>1</a:t>
            </a:r>
            <a:endParaRPr lang="zh-CN" altLang="en-US" b="1" baseline="-25000">
              <a:solidFill>
                <a:srgbClr val="FF0000"/>
              </a:solidFill>
              <a:latin typeface="Times New Roman" panose="02020603050405020304" pitchFamily="18" charset="0"/>
            </a:endParaRPr>
          </a:p>
        </p:txBody>
      </p:sp>
      <p:sp>
        <p:nvSpPr>
          <p:cNvPr id="68627" name="Text Box 20"/>
          <p:cNvSpPr/>
          <p:nvPr/>
        </p:nvSpPr>
        <p:spPr>
          <a:xfrm>
            <a:off x="7635875" y="3689350"/>
            <a:ext cx="1738313" cy="344488"/>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b="1">
                <a:solidFill>
                  <a:srgbClr val="000000"/>
                </a:solidFill>
                <a:latin typeface="Times New Roman" pitchFamily="18" charset="0"/>
              </a:rPr>
              <a:t>杯和满水</a:t>
            </a:r>
            <a:r>
              <a:rPr lang="en-US" altLang="zh-CN" b="1">
                <a:solidFill>
                  <a:srgbClr val="FF0000"/>
                </a:solidFill>
                <a:latin typeface="Times New Roman" pitchFamily="18" charset="0"/>
              </a:rPr>
              <a:t>m</a:t>
            </a:r>
            <a:r>
              <a:rPr lang="en-US" altLang="zh-CN" b="1" baseline="-25000">
                <a:solidFill>
                  <a:srgbClr val="FF0000"/>
                </a:solidFill>
                <a:latin typeface="Times New Roman" pitchFamily="18" charset="0"/>
              </a:rPr>
              <a:t>2</a:t>
            </a:r>
            <a:endParaRPr lang="zh-CN" altLang="en-US" b="1">
              <a:solidFill>
                <a:srgbClr val="000000"/>
              </a:solidFill>
              <a:latin typeface="Times New Roman" panose="02020603050405020304" pitchFamily="18" charset="0"/>
            </a:endParaRPr>
          </a:p>
        </p:txBody>
      </p:sp>
      <p:sp>
        <p:nvSpPr>
          <p:cNvPr id="68628" name="Rectangle 21"/>
          <p:cNvSpPr/>
          <p:nvPr/>
        </p:nvSpPr>
        <p:spPr>
          <a:xfrm>
            <a:off x="7562850" y="4740275"/>
            <a:ext cx="1550988" cy="346075"/>
          </a:xfrm>
          <a:prstGeom prst="rect">
            <a:avLst/>
          </a:prstGeom>
          <a:no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b="1">
                <a:solidFill>
                  <a:srgbClr val="000000"/>
                </a:solidFill>
                <a:latin typeface="Times New Roman" pitchFamily="18" charset="0"/>
              </a:rPr>
              <a:t>杯和满盐水</a:t>
            </a:r>
            <a:r>
              <a:rPr lang="en-US" altLang="zh-CN" b="1">
                <a:solidFill>
                  <a:srgbClr val="FF0000"/>
                </a:solidFill>
                <a:latin typeface="Times New Roman" pitchFamily="18" charset="0"/>
              </a:rPr>
              <a:t>m</a:t>
            </a:r>
            <a:r>
              <a:rPr lang="en-US" altLang="zh-CN" b="1" baseline="-25000">
                <a:solidFill>
                  <a:srgbClr val="FF0000"/>
                </a:solidFill>
                <a:latin typeface="Times New Roman" pitchFamily="18" charset="0"/>
              </a:rPr>
              <a:t>3</a:t>
            </a:r>
            <a:endParaRPr lang="zh-CN" altLang="en-US" b="1" baseline="-25000">
              <a:solidFill>
                <a:srgbClr val="FF0000"/>
              </a:solidFill>
              <a:latin typeface="Times New Roman" panose="02020603050405020304" pitchFamily="18" charset="0"/>
            </a:endParaRPr>
          </a:p>
        </p:txBody>
      </p:sp>
      <p:sp>
        <p:nvSpPr>
          <p:cNvPr id="68629" name="Text Box 22"/>
          <p:cNvSpPr/>
          <p:nvPr/>
        </p:nvSpPr>
        <p:spPr>
          <a:xfrm>
            <a:off x="385763" y="1928813"/>
            <a:ext cx="8512175" cy="8064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0000FF"/>
                </a:solidFill>
                <a:latin typeface="宋体" pitchFamily="2" charset="-122"/>
                <a:sym typeface="宋体" pitchFamily="2" charset="-122"/>
              </a:rPr>
              <a:t>(</a:t>
            </a:r>
            <a:r>
              <a:rPr lang="zh-CN" altLang="en-US" sz="2400" b="1">
                <a:solidFill>
                  <a:srgbClr val="0000FF"/>
                </a:solidFill>
                <a:latin typeface="宋体" pitchFamily="2" charset="-122"/>
                <a:sym typeface="宋体" pitchFamily="2" charset="-122"/>
              </a:rPr>
              <a:t>一</a:t>
            </a:r>
            <a:r>
              <a:rPr lang="en-US" altLang="zh-CN" sz="2400" b="1">
                <a:solidFill>
                  <a:srgbClr val="0000FF"/>
                </a:solidFill>
                <a:latin typeface="宋体" pitchFamily="2" charset="-122"/>
                <a:sym typeface="宋体" pitchFamily="2" charset="-122"/>
              </a:rPr>
              <a:t>)</a:t>
            </a:r>
            <a:r>
              <a:rPr lang="zh-CN" altLang="en-US" sz="2400" b="1">
                <a:solidFill>
                  <a:srgbClr val="0000FF"/>
                </a:solidFill>
                <a:latin typeface="宋体" pitchFamily="2" charset="-122"/>
              </a:rPr>
              <a:t>利用天平（带砝码）、烧杯（或空瓶）、足量的水、盐水，测盐水的密度 </a:t>
            </a:r>
            <a:endParaRPr lang="zh-CN" altLang="en-US" sz="2400" b="1">
              <a:solidFill>
                <a:srgbClr val="0000FF"/>
              </a:solidFill>
              <a:latin typeface="宋体" pitchFamily="2" charset="-122"/>
            </a:endParaRPr>
          </a:p>
        </p:txBody>
      </p:sp>
      <p:sp>
        <p:nvSpPr>
          <p:cNvPr id="68630" name="Text Box 2"/>
          <p:cNvSpPr/>
          <p:nvPr/>
        </p:nvSpPr>
        <p:spPr>
          <a:xfrm>
            <a:off x="385763" y="2803525"/>
            <a:ext cx="5984875" cy="302260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r>
              <a:rPr lang="zh-CN" altLang="en-US" sz="2400" b="1">
                <a:solidFill>
                  <a:srgbClr val="000000"/>
                </a:solidFill>
                <a:latin typeface="Times New Roman" pitchFamily="18" charset="0"/>
              </a:rPr>
              <a:t> 步骤： </a:t>
            </a:r>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1</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调节天平使天平平衡，测出空烧杯的质量</a:t>
            </a:r>
            <a:r>
              <a:rPr lang="en-US" altLang="zh-CN" sz="2400" b="1">
                <a:solidFill>
                  <a:srgbClr val="000000"/>
                </a:solidFill>
                <a:latin typeface="Times New Roman" pitchFamily="18" charset="0"/>
              </a:rPr>
              <a:t>m</a:t>
            </a:r>
            <a:r>
              <a:rPr lang="en-US" altLang="zh-CN" sz="2400" b="1" baseline="-30000">
                <a:solidFill>
                  <a:srgbClr val="000000"/>
                </a:solidFill>
                <a:latin typeface="Times New Roman" pitchFamily="18" charset="0"/>
              </a:rPr>
              <a:t>1</a:t>
            </a:r>
            <a:endParaRPr lang="zh-CN" altLang="en-US" sz="2400" b="1">
              <a:solidFill>
                <a:srgbClr val="000000"/>
              </a:solidFill>
              <a:latin typeface="Times New Roman" pitchFamily="18" charset="0"/>
            </a:endParaRPr>
          </a:p>
          <a:p>
            <a:pPr lvl="0" algn="just"/>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2</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烧杯中</a:t>
            </a:r>
            <a:r>
              <a:rPr lang="zh-CN" altLang="en-US" sz="2400" b="1">
                <a:solidFill>
                  <a:srgbClr val="FF3300"/>
                </a:solidFill>
                <a:latin typeface="Times New Roman" pitchFamily="18" charset="0"/>
              </a:rPr>
              <a:t>装满</a:t>
            </a:r>
            <a:r>
              <a:rPr lang="zh-CN" altLang="en-US" sz="2400" b="1">
                <a:solidFill>
                  <a:srgbClr val="000000"/>
                </a:solidFill>
                <a:latin typeface="Times New Roman" pitchFamily="18" charset="0"/>
              </a:rPr>
              <a:t>水，测出烧杯和水的总质量</a:t>
            </a:r>
            <a:r>
              <a:rPr lang="en-US" altLang="zh-CN" sz="2400" b="1">
                <a:solidFill>
                  <a:srgbClr val="000000"/>
                </a:solidFill>
                <a:latin typeface="Times New Roman" pitchFamily="18" charset="0"/>
              </a:rPr>
              <a:t>m</a:t>
            </a:r>
            <a:r>
              <a:rPr lang="en-US" altLang="zh-CN" sz="2400" b="1" baseline="-30000">
                <a:solidFill>
                  <a:srgbClr val="000000"/>
                </a:solidFill>
                <a:latin typeface="Times New Roman" pitchFamily="18" charset="0"/>
              </a:rPr>
              <a:t>2</a:t>
            </a:r>
            <a:r>
              <a:rPr lang="zh-CN" altLang="en-US" sz="2400" b="1">
                <a:solidFill>
                  <a:srgbClr val="000000"/>
                </a:solidFill>
                <a:latin typeface="Times New Roman" pitchFamily="18" charset="0"/>
              </a:rPr>
              <a:t>，则水的质量为</a:t>
            </a:r>
            <a:r>
              <a:rPr lang="en-US" altLang="zh-CN" sz="2400" b="1">
                <a:solidFill>
                  <a:srgbClr val="000000"/>
                </a:solidFill>
                <a:latin typeface="Times New Roman" pitchFamily="18" charset="0"/>
              </a:rPr>
              <a:t>m</a:t>
            </a:r>
            <a:r>
              <a:rPr lang="en-US" altLang="zh-CN" sz="2400" b="1" baseline="-30000">
                <a:solidFill>
                  <a:srgbClr val="000000"/>
                </a:solidFill>
                <a:latin typeface="Times New Roman" pitchFamily="18" charset="0"/>
              </a:rPr>
              <a:t>2</a:t>
            </a:r>
            <a:r>
              <a:rPr lang="en-US" altLang="zh-CN" sz="2400" b="1">
                <a:solidFill>
                  <a:srgbClr val="000000"/>
                </a:solidFill>
                <a:latin typeface="Times New Roman" pitchFamily="18" charset="0"/>
              </a:rPr>
              <a:t>-m</a:t>
            </a:r>
            <a:r>
              <a:rPr lang="en-US" altLang="zh-CN" sz="2400" b="1" baseline="-30000">
                <a:solidFill>
                  <a:srgbClr val="000000"/>
                </a:solidFill>
                <a:latin typeface="Times New Roman" pitchFamily="18" charset="0"/>
              </a:rPr>
              <a:t>1</a:t>
            </a:r>
            <a:endParaRPr lang="zh-CN" altLang="en-US" sz="2400" b="1">
              <a:solidFill>
                <a:srgbClr val="000000"/>
              </a:solidFill>
              <a:latin typeface="Times New Roman" pitchFamily="18" charset="0"/>
            </a:endParaRPr>
          </a:p>
          <a:p>
            <a:pPr lvl="0" algn="just"/>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3</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倒掉烧杯中的水，</a:t>
            </a:r>
            <a:r>
              <a:rPr lang="zh-CN" altLang="en-US" sz="2400" b="1">
                <a:solidFill>
                  <a:srgbClr val="FF3300"/>
                </a:solidFill>
                <a:latin typeface="Times New Roman" pitchFamily="18" charset="0"/>
              </a:rPr>
              <a:t>装满</a:t>
            </a:r>
            <a:r>
              <a:rPr lang="zh-CN" altLang="en-US" sz="2400" b="1">
                <a:solidFill>
                  <a:srgbClr val="000000"/>
                </a:solidFill>
                <a:latin typeface="Times New Roman" pitchFamily="18" charset="0"/>
              </a:rPr>
              <a:t>盐水，测出烧杯和盐水的总质量</a:t>
            </a:r>
            <a:r>
              <a:rPr lang="en-US" altLang="zh-CN" sz="2400" b="1">
                <a:solidFill>
                  <a:srgbClr val="000000"/>
                </a:solidFill>
                <a:latin typeface="Times New Roman" pitchFamily="18" charset="0"/>
              </a:rPr>
              <a:t>m</a:t>
            </a:r>
            <a:r>
              <a:rPr lang="en-US" altLang="zh-CN" sz="2400" b="1" baseline="-30000">
                <a:solidFill>
                  <a:srgbClr val="000000"/>
                </a:solidFill>
                <a:latin typeface="Times New Roman" pitchFamily="18" charset="0"/>
              </a:rPr>
              <a:t>3</a:t>
            </a:r>
            <a:r>
              <a:rPr lang="zh-CN" altLang="en-US" sz="2400" b="1">
                <a:solidFill>
                  <a:srgbClr val="000000"/>
                </a:solidFill>
                <a:latin typeface="Times New Roman" pitchFamily="18" charset="0"/>
              </a:rPr>
              <a:t>，则盐水的质量为</a:t>
            </a:r>
            <a:r>
              <a:rPr lang="en-US" altLang="zh-CN" sz="2400" b="1">
                <a:solidFill>
                  <a:srgbClr val="000000"/>
                </a:solidFill>
                <a:latin typeface="Times New Roman" pitchFamily="18" charset="0"/>
              </a:rPr>
              <a:t>m</a:t>
            </a:r>
            <a:r>
              <a:rPr lang="en-US" altLang="zh-CN" sz="2400" b="1" baseline="-30000">
                <a:solidFill>
                  <a:srgbClr val="000000"/>
                </a:solidFill>
                <a:latin typeface="Times New Roman" pitchFamily="18" charset="0"/>
              </a:rPr>
              <a:t>3</a:t>
            </a:r>
            <a:r>
              <a:rPr lang="en-US" altLang="zh-CN" sz="2400" b="1">
                <a:solidFill>
                  <a:srgbClr val="000000"/>
                </a:solidFill>
                <a:latin typeface="Times New Roman" pitchFamily="18" charset="0"/>
              </a:rPr>
              <a:t>-m</a:t>
            </a:r>
            <a:r>
              <a:rPr lang="en-US" altLang="zh-CN" sz="2400" b="1" baseline="-30000">
                <a:solidFill>
                  <a:srgbClr val="000000"/>
                </a:solidFill>
                <a:latin typeface="Times New Roman" pitchFamily="18" charset="0"/>
              </a:rPr>
              <a:t>1</a:t>
            </a:r>
            <a:endParaRPr lang="zh-CN" altLang="en-US" sz="2400" b="1">
              <a:solidFill>
                <a:srgbClr val="000000"/>
              </a:solidFill>
              <a:latin typeface="Times New Roman" pitchFamily="18" charset="0"/>
            </a:endParaRPr>
          </a:p>
          <a:p>
            <a:pPr lvl="0" algn="just"/>
            <a:endParaRPr lang="en-US" altLang="zh-CN" sz="2400" b="1">
              <a:solidFill>
                <a:srgbClr val="000000"/>
              </a:solidFill>
              <a:latin typeface="Times New Roman" pitchFamily="18" charset="0"/>
            </a:endParaRPr>
          </a:p>
          <a:p>
            <a:pPr lvl="0" algn="just"/>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4</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液体的密度</a:t>
            </a:r>
            <a:r>
              <a:rPr lang="en-US" altLang="zh-CN" sz="2400" b="1" i="1">
                <a:solidFill>
                  <a:srgbClr val="000000"/>
                </a:solidFill>
                <a:latin typeface="Times New Roman" pitchFamily="18" charset="0"/>
              </a:rPr>
              <a:t>ρ</a:t>
            </a:r>
            <a:r>
              <a:rPr lang="zh-CN" altLang="en-US" sz="2400" b="1" baseline="-25000">
                <a:solidFill>
                  <a:srgbClr val="000000"/>
                </a:solidFill>
                <a:latin typeface="Times New Roman" pitchFamily="18" charset="0"/>
              </a:rPr>
              <a:t>盐水</a:t>
            </a:r>
            <a:r>
              <a:rPr lang="en-US" altLang="zh-CN" sz="2400" b="1">
                <a:solidFill>
                  <a:srgbClr val="000000"/>
                </a:solidFill>
                <a:latin typeface="Times New Roman" pitchFamily="18" charset="0"/>
              </a:rPr>
              <a:t>=</a:t>
            </a:r>
            <a:endParaRPr lang="en-US" altLang="zh-CN" sz="2400" b="1">
              <a:solidFill>
                <a:srgbClr val="000000"/>
              </a:solidFill>
              <a:latin typeface="Times New Roman" panose="02020603050405020304" pitchFamily="18" charset="0"/>
            </a:endParaRPr>
          </a:p>
        </p:txBody>
      </p:sp>
      <p:graphicFrame>
        <p:nvGraphicFramePr>
          <p:cNvPr id="68631" name="Object 4" descr="学科网(www.zxxk.com)--教育资源门户，提供试卷、教案、课件、论文、素材及各类教学资源下载，还有大量而丰富的教学相关资讯！"/>
          <p:cNvGraphicFramePr>
            <a:graphicFrameLocks noChangeAspect="1"/>
          </p:cNvGraphicFramePr>
          <p:nvPr/>
        </p:nvGraphicFramePr>
        <p:xfrm>
          <a:off x="3214688" y="5000625"/>
          <a:ext cx="1500187" cy="869950"/>
        </p:xfrm>
        <a:graphic>
          <a:graphicData uri="http://schemas.openxmlformats.org/presentationml/2006/ole">
            <mc:AlternateContent>
              <mc:Choice xmlns:v="urn:schemas-microsoft-com:vml" Requires="v">
                <p:oleObj spid="_x0000_s1076" r:id="rId5" imgW="1500187" imgH="869950" progId="">
                  <p:embed/>
                </p:oleObj>
              </mc:Choice>
              <mc:Fallback>
                <p:oleObj r:id="rId5" imgW="1500187" imgH="869950" progId="">
                  <p:embed/>
                  <p:pic>
                    <p:nvPicPr>
                      <p:cNvPr id="0" name="OLE substitute image"/>
                      <p:cNvPicPr/>
                      <p:nvPr/>
                    </p:nvPicPr>
                    <p:blipFill>
                      <a:blip r:embed="rId6"/>
                      <a:stretch>
                        <a:fillRect/>
                      </a:stretch>
                    </p:blipFill>
                    <p:spPr>
                      <a:xfrm>
                        <a:off x="3214688" y="5000625"/>
                        <a:ext cx="1500187" cy="869950"/>
                      </a:xfrm>
                      <a:prstGeom prst="rect">
                        <a:avLst/>
                      </a:prstGeom>
                      <a:noFill/>
                      <a:ln w="38100">
                        <a:noFill/>
                        <a:miter lim="800000"/>
                      </a:ln>
                    </p:spPr>
                  </p:pic>
                </p:oleObj>
              </mc:Fallback>
            </mc:AlternateContent>
          </a:graphicData>
        </a:graphic>
      </p:graphicFrame>
      <p:sp>
        <p:nvSpPr>
          <p:cNvPr id="68632" name="左右箭头 2"/>
          <p:cNvSpPr/>
          <p:nvPr/>
        </p:nvSpPr>
        <p:spPr>
          <a:xfrm>
            <a:off x="6408738" y="2940050"/>
            <a:ext cx="560387" cy="84138"/>
          </a:xfrm>
          <a:prstGeom prst="leftRightArrow">
            <a:avLst>
              <a:gd name="adj1" fmla="val 50000"/>
              <a:gd name="adj2" fmla="val 49983"/>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a:ea typeface="微软雅黑" panose="020b0503020204020204" charset="-122"/>
            </a:endParaRPr>
          </a:p>
        </p:txBody>
      </p:sp>
      <p:sp>
        <p:nvSpPr>
          <p:cNvPr id="68633" name="左右箭头 4"/>
          <p:cNvSpPr/>
          <p:nvPr/>
        </p:nvSpPr>
        <p:spPr>
          <a:xfrm>
            <a:off x="6391275" y="3830638"/>
            <a:ext cx="569913" cy="79375"/>
          </a:xfrm>
          <a:prstGeom prst="leftRightArrow">
            <a:avLst>
              <a:gd name="adj1" fmla="val 50000"/>
              <a:gd name="adj2" fmla="val 49994"/>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a:ea typeface="微软雅黑" panose="020b0503020204020204" charset="-122"/>
            </a:endParaRPr>
          </a:p>
        </p:txBody>
      </p:sp>
      <p:sp>
        <p:nvSpPr>
          <p:cNvPr id="68634" name="左右箭头 5"/>
          <p:cNvSpPr/>
          <p:nvPr/>
        </p:nvSpPr>
        <p:spPr>
          <a:xfrm>
            <a:off x="6378575" y="4856163"/>
            <a:ext cx="582613" cy="85725"/>
          </a:xfrm>
          <a:prstGeom prst="leftRightArrow">
            <a:avLst>
              <a:gd name="adj1" fmla="val 50000"/>
              <a:gd name="adj2" fmla="val 49997"/>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a:ea typeface="微软雅黑" panose="020b0503020204020204" charset="-122"/>
            </a:endParaRPr>
          </a:p>
        </p:txBody>
      </p:sp>
      <p:sp>
        <p:nvSpPr>
          <p:cNvPr id="68635" name="文本框 6"/>
          <p:cNvSpPr/>
          <p:nvPr/>
        </p:nvSpPr>
        <p:spPr>
          <a:xfrm>
            <a:off x="385763" y="273050"/>
            <a:ext cx="3854450" cy="64611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C00000"/>
                </a:solidFill>
              </a:rPr>
              <a:t>特殊方法测量密度</a:t>
            </a:r>
            <a:endParaRPr lang="zh-CN" altLang="en-US" sz="3600" b="1">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8629"/>
                                        </p:tgtEl>
                                        <p:attrNameLst>
                                          <p:attrName>style.visibility</p:attrName>
                                        </p:attrNameLst>
                                      </p:cBhvr>
                                      <p:to>
                                        <p:strVal val="visible"/>
                                      </p:to>
                                    </p:set>
                                    <p:animEffect transition="in" filter="blinds(horizontal)">
                                      <p:cBhvr>
                                        <p:cTn id="7" dur="500" fill="hold"/>
                                        <p:tgtEl>
                                          <p:spTgt spid="6862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8630">
                                            <p:txEl>
                                              <p:pRg st="0" end="0"/>
                                            </p:txEl>
                                          </p:spTgt>
                                        </p:tgtEl>
                                        <p:attrNameLst>
                                          <p:attrName>style.visibility</p:attrName>
                                        </p:attrNameLst>
                                      </p:cBhvr>
                                      <p:to>
                                        <p:strVal val="visible"/>
                                      </p:to>
                                    </p:set>
                                    <p:anim calcmode="lin" valueType="num">
                                      <p:cBhvr>
                                        <p:cTn id="12" dur="500" fill="hold"/>
                                        <p:tgtEl>
                                          <p:spTgt spid="68630">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fill="hold"/>
                                        <p:tgtEl>
                                          <p:spTgt spid="68630">
                                            <p:txEl>
                                              <p:pRg st="0" end="0"/>
                                            </p:txEl>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6863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8626"/>
                                        </p:tgtEl>
                                        <p:attrNameLst>
                                          <p:attrName>style.visibility</p:attrName>
                                        </p:attrNameLst>
                                      </p:cBhvr>
                                      <p:to>
                                        <p:strVal val="visible"/>
                                      </p:to>
                                    </p:set>
                                    <p:anim calcmode="lin" valueType="num">
                                      <p:cBhvr>
                                        <p:cTn id="22" dur="500" fill="hold"/>
                                        <p:tgtEl>
                                          <p:spTgt spid="68626"/>
                                        </p:tgtEl>
                                        <p:attrNameLst>
                                          <p:attrName>ppt_x</p:attrName>
                                        </p:attrNameLst>
                                      </p:cBhvr>
                                      <p:tavLst>
                                        <p:tav tm="0">
                                          <p:val>
                                            <p:strVal val="#ppt_x"/>
                                          </p:val>
                                        </p:tav>
                                        <p:tav tm="100000">
                                          <p:val>
                                            <p:strVal val="#ppt_x"/>
                                          </p:val>
                                        </p:tav>
                                      </p:tavLst>
                                    </p:anim>
                                    <p:anim calcmode="lin" valueType="num">
                                      <p:cBhvr>
                                        <p:cTn id="23" dur="500" fill="hold"/>
                                        <p:tgtEl>
                                          <p:spTgt spid="6862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8623"/>
                                        </p:tgtEl>
                                        <p:attrNameLst>
                                          <p:attrName>style.visibility</p:attrName>
                                        </p:attrNameLst>
                                      </p:cBhvr>
                                      <p:to>
                                        <p:strVal val="visible"/>
                                      </p:to>
                                    </p:set>
                                    <p:anim calcmode="lin" valueType="num">
                                      <p:cBhvr>
                                        <p:cTn id="26" dur="500" fill="hold"/>
                                        <p:tgtEl>
                                          <p:spTgt spid="68623"/>
                                        </p:tgtEl>
                                        <p:attrNameLst>
                                          <p:attrName>ppt_x</p:attrName>
                                        </p:attrNameLst>
                                      </p:cBhvr>
                                      <p:tavLst>
                                        <p:tav tm="0">
                                          <p:val>
                                            <p:strVal val="#ppt_x"/>
                                          </p:val>
                                        </p:tav>
                                        <p:tav tm="100000">
                                          <p:val>
                                            <p:strVal val="#ppt_x"/>
                                          </p:val>
                                        </p:tav>
                                      </p:tavLst>
                                    </p:anim>
                                    <p:anim calcmode="lin" valueType="num">
                                      <p:cBhvr>
                                        <p:cTn id="27" dur="500" fill="hold"/>
                                        <p:tgtEl>
                                          <p:spTgt spid="68623"/>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68630">
                                            <p:txEl>
                                              <p:pRg st="1" end="1"/>
                                            </p:txEl>
                                          </p:spTgt>
                                        </p:tgtEl>
                                        <p:attrNameLst>
                                          <p:attrName>style.visibility</p:attrName>
                                        </p:attrNameLst>
                                      </p:cBhvr>
                                      <p:to>
                                        <p:strVal val="visible"/>
                                      </p:to>
                                    </p:set>
                                    <p:anim calcmode="lin" valueType="num">
                                      <p:cBhvr>
                                        <p:cTn id="32" dur="500" fill="hold"/>
                                        <p:tgtEl>
                                          <p:spTgt spid="68630">
                                            <p:txEl>
                                              <p:pRg st="1" end="1"/>
                                            </p:txEl>
                                          </p:spTgt>
                                        </p:tgtEl>
                                        <p:attrNameLst>
                                          <p:attrName>ppt_y</p:attrName>
                                        </p:attrNameLst>
                                      </p:cBhvr>
                                      <p:tavLst>
                                        <p:tav tm="0">
                                          <p:val>
                                            <p:strVal val="#ppt_y+#ppt_h*1.125000"/>
                                          </p:val>
                                        </p:tav>
                                        <p:tav tm="100000">
                                          <p:val>
                                            <p:strVal val="#ppt_y"/>
                                          </p:val>
                                        </p:tav>
                                      </p:tavLst>
                                    </p:anim>
                                    <p:animEffect transition="in" filter="wipe(up)">
                                      <p:cBhvr>
                                        <p:cTn id="33" dur="500" fill="hold"/>
                                        <p:tgtEl>
                                          <p:spTgt spid="68630">
                                            <p:txEl>
                                              <p:pRg st="1" end="1"/>
                                            </p:tx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68633"/>
                                        </p:tgtEl>
                                        <p:attrNameLst>
                                          <p:attrName>style.visibility</p:attrName>
                                        </p:attrNameLst>
                                      </p:cBhvr>
                                      <p:to>
                                        <p:strVal val="visible"/>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nodeType="clickEffect">
                                  <p:stCondLst>
                                    <p:cond delay="0"/>
                                  </p:stCondLst>
                                  <p:childTnLst>
                                    <p:set>
                                      <p:cBhvr>
                                        <p:cTn id="41" dur="1" fill="hold">
                                          <p:stCondLst>
                                            <p:cond delay="0"/>
                                          </p:stCondLst>
                                        </p:cTn>
                                        <p:tgtEl>
                                          <p:spTgt spid="68610"/>
                                        </p:tgtEl>
                                        <p:attrNameLst>
                                          <p:attrName>style.visibility</p:attrName>
                                        </p:attrNameLst>
                                      </p:cBhvr>
                                      <p:to>
                                        <p:strVal val="visible"/>
                                      </p:to>
                                    </p:set>
                                    <p:anim calcmode="lin" valueType="num">
                                      <p:cBhvr>
                                        <p:cTn id="42" dur="500" fill="hold"/>
                                        <p:tgtEl>
                                          <p:spTgt spid="68610"/>
                                        </p:tgtEl>
                                        <p:attrNameLst>
                                          <p:attrName>ppt_x</p:attrName>
                                        </p:attrNameLst>
                                      </p:cBhvr>
                                      <p:tavLst>
                                        <p:tav tm="0">
                                          <p:val>
                                            <p:strVal val="#ppt_x"/>
                                          </p:val>
                                        </p:tav>
                                        <p:tav tm="100000">
                                          <p:val>
                                            <p:strVal val="#ppt_x"/>
                                          </p:val>
                                        </p:tav>
                                      </p:tavLst>
                                    </p:anim>
                                    <p:anim calcmode="lin" valueType="num">
                                      <p:cBhvr>
                                        <p:cTn id="43" dur="500" fill="hold"/>
                                        <p:tgtEl>
                                          <p:spTgt spid="68610"/>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500"/>
                            </p:stCondLst>
                            <p:childTnLst>
                              <p:par>
                                <p:cTn id="45" presetID="2" presetClass="entr" presetSubtype="4" fill="hold" grpId="0" nodeType="afterEffect">
                                  <p:stCondLst>
                                    <p:cond delay="0"/>
                                  </p:stCondLst>
                                  <p:childTnLst>
                                    <p:set>
                                      <p:cBhvr>
                                        <p:cTn id="46" dur="1" fill="hold">
                                          <p:stCondLst>
                                            <p:cond delay="0"/>
                                          </p:stCondLst>
                                        </p:cTn>
                                        <p:tgtEl>
                                          <p:spTgt spid="68627"/>
                                        </p:tgtEl>
                                        <p:attrNameLst>
                                          <p:attrName>style.visibility</p:attrName>
                                        </p:attrNameLst>
                                      </p:cBhvr>
                                      <p:to>
                                        <p:strVal val="visible"/>
                                      </p:to>
                                    </p:set>
                                    <p:anim calcmode="lin" valueType="num">
                                      <p:cBhvr>
                                        <p:cTn id="47" dur="500" fill="hold"/>
                                        <p:tgtEl>
                                          <p:spTgt spid="68627"/>
                                        </p:tgtEl>
                                        <p:attrNameLst>
                                          <p:attrName>ppt_x</p:attrName>
                                        </p:attrNameLst>
                                      </p:cBhvr>
                                      <p:tavLst>
                                        <p:tav tm="0">
                                          <p:val>
                                            <p:strVal val="#ppt_x"/>
                                          </p:val>
                                        </p:tav>
                                        <p:tav tm="100000">
                                          <p:val>
                                            <p:strVal val="#ppt_x"/>
                                          </p:val>
                                        </p:tav>
                                      </p:tavLst>
                                    </p:anim>
                                    <p:anim calcmode="lin" valueType="num">
                                      <p:cBhvr>
                                        <p:cTn id="48" dur="500" fill="hold"/>
                                        <p:tgtEl>
                                          <p:spTgt spid="68627"/>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1" presetClass="entr" presetSubtype="0" fill="hold" nodeType="clickEffect">
                                  <p:stCondLst>
                                    <p:cond delay="0"/>
                                  </p:stCondLst>
                                  <p:childTnLst>
                                    <p:set>
                                      <p:cBhvr>
                                        <p:cTn id="52" dur="1" fill="hold">
                                          <p:stCondLst>
                                            <p:cond delay="0"/>
                                          </p:stCondLst>
                                        </p:cTn>
                                        <p:tgtEl>
                                          <p:spTgt spid="68630">
                                            <p:txEl>
                                              <p:pRg st="2" end="2"/>
                                            </p:txEl>
                                          </p:spTgt>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afterGroup">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68634"/>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nodeType="clickEffect">
                                  <p:stCondLst>
                                    <p:cond delay="0"/>
                                  </p:stCondLst>
                                  <p:childTnLst>
                                    <p:set>
                                      <p:cBhvr>
                                        <p:cTn id="60" dur="1" fill="hold">
                                          <p:stCondLst>
                                            <p:cond delay="0"/>
                                          </p:stCondLst>
                                        </p:cTn>
                                        <p:tgtEl>
                                          <p:spTgt spid="68616"/>
                                        </p:tgtEl>
                                        <p:attrNameLst>
                                          <p:attrName>style.visibility</p:attrName>
                                        </p:attrNameLst>
                                      </p:cBhvr>
                                      <p:to>
                                        <p:strVal val="visible"/>
                                      </p:to>
                                    </p:set>
                                    <p:anim calcmode="lin" valueType="num">
                                      <p:cBhvr>
                                        <p:cTn id="61" dur="500" fill="hold"/>
                                        <p:tgtEl>
                                          <p:spTgt spid="68616"/>
                                        </p:tgtEl>
                                        <p:attrNameLst>
                                          <p:attrName>ppt_x</p:attrName>
                                        </p:attrNameLst>
                                      </p:cBhvr>
                                      <p:tavLst>
                                        <p:tav tm="0">
                                          <p:val>
                                            <p:strVal val="#ppt_x"/>
                                          </p:val>
                                        </p:tav>
                                        <p:tav tm="100000">
                                          <p:val>
                                            <p:strVal val="#ppt_x"/>
                                          </p:val>
                                        </p:tav>
                                      </p:tavLst>
                                    </p:anim>
                                    <p:anim calcmode="lin" valueType="num">
                                      <p:cBhvr>
                                        <p:cTn id="62" dur="500" fill="hold"/>
                                        <p:tgtEl>
                                          <p:spTgt spid="68616"/>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00"/>
                            </p:stCondLst>
                            <p:childTnLst>
                              <p:par>
                                <p:cTn id="64" presetID="2" presetClass="entr" presetSubtype="4" fill="hold" grpId="0" nodeType="afterEffect">
                                  <p:stCondLst>
                                    <p:cond delay="0"/>
                                  </p:stCondLst>
                                  <p:childTnLst>
                                    <p:set>
                                      <p:cBhvr>
                                        <p:cTn id="65" dur="1" fill="hold">
                                          <p:stCondLst>
                                            <p:cond delay="0"/>
                                          </p:stCondLst>
                                        </p:cTn>
                                        <p:tgtEl>
                                          <p:spTgt spid="68628"/>
                                        </p:tgtEl>
                                        <p:attrNameLst>
                                          <p:attrName>style.visibility</p:attrName>
                                        </p:attrNameLst>
                                      </p:cBhvr>
                                      <p:to>
                                        <p:strVal val="visible"/>
                                      </p:to>
                                    </p:set>
                                    <p:anim calcmode="lin" valueType="num">
                                      <p:cBhvr>
                                        <p:cTn id="66" dur="500" fill="hold"/>
                                        <p:tgtEl>
                                          <p:spTgt spid="68628"/>
                                        </p:tgtEl>
                                        <p:attrNameLst>
                                          <p:attrName>ppt_x</p:attrName>
                                        </p:attrNameLst>
                                      </p:cBhvr>
                                      <p:tavLst>
                                        <p:tav tm="0">
                                          <p:val>
                                            <p:strVal val="#ppt_x"/>
                                          </p:val>
                                        </p:tav>
                                        <p:tav tm="100000">
                                          <p:val>
                                            <p:strVal val="#ppt_x"/>
                                          </p:val>
                                        </p:tav>
                                      </p:tavLst>
                                    </p:anim>
                                    <p:anim calcmode="lin" valueType="num">
                                      <p:cBhvr>
                                        <p:cTn id="67" dur="500" fill="hold"/>
                                        <p:tgtEl>
                                          <p:spTgt spid="68628"/>
                                        </p:tgtEl>
                                        <p:attrNameLst>
                                          <p:attrName>ppt_y</p:attrName>
                                        </p:attrNameLst>
                                      </p:cBhvr>
                                      <p:tavLst>
                                        <p:tav tm="0">
                                          <p:val>
                                            <p:strVal val="1+#ppt_h/2"/>
                                          </p:val>
                                        </p:tav>
                                        <p:tav tm="100000">
                                          <p:val>
                                            <p:strVal val="#ppt_y"/>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1" presetClass="entr" presetSubtype="0" fill="hold" nodeType="clickEffect">
                                  <p:stCondLst>
                                    <p:cond delay="0"/>
                                  </p:stCondLst>
                                  <p:childTnLst>
                                    <p:set>
                                      <p:cBhvr>
                                        <p:cTn id="71" dur="1" fill="hold">
                                          <p:stCondLst>
                                            <p:cond delay="0"/>
                                          </p:stCondLst>
                                        </p:cTn>
                                        <p:tgtEl>
                                          <p:spTgt spid="68630">
                                            <p:txEl>
                                              <p:pRg st="4" end="4"/>
                                            </p:txEl>
                                          </p:spTgt>
                                        </p:tgtEl>
                                        <p:attrNameLst>
                                          <p:attrName>style.visibility</p:attrName>
                                        </p:attrNameLst>
                                      </p:cBhvr>
                                      <p:to>
                                        <p:strVal val="visible"/>
                                      </p:to>
                                    </p:set>
                                  </p:childTnLst>
                                </p:cTn>
                              </p:par>
                              <p:par>
                                <p:cTn id="72" presetID="3" presetClass="entr" presetSubtype="10" fill="hold" nodeType="withEffect">
                                  <p:stCondLst>
                                    <p:cond delay="0"/>
                                  </p:stCondLst>
                                  <p:childTnLst>
                                    <p:set>
                                      <p:cBhvr>
                                        <p:cTn id="73" dur="1" fill="hold">
                                          <p:stCondLst>
                                            <p:cond delay="0"/>
                                          </p:stCondLst>
                                        </p:cTn>
                                        <p:tgtEl>
                                          <p:spTgt spid="68631"/>
                                        </p:tgtEl>
                                        <p:attrNameLst>
                                          <p:attrName>style.visibility</p:attrName>
                                        </p:attrNameLst>
                                      </p:cBhvr>
                                      <p:to>
                                        <p:strVal val="visible"/>
                                      </p:to>
                                    </p:set>
                                    <p:animEffect transition="in" filter="blinds(horizontal)">
                                      <p:cBhvr>
                                        <p:cTn id="74" dur="500" fill="hold"/>
                                        <p:tgtEl>
                                          <p:spTgt spid="68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26" grpId="0"/>
      <p:bldP spid="68627" grpId="0"/>
      <p:bldP spid="68628" grpId="0"/>
      <p:bldP spid="68629" grpId="0"/>
      <p:bldP spid="68632" grpId="0"/>
      <p:bldP spid="68633" grpId="0"/>
      <p:bldP spid="68634" grpId="0"/>
    </p:bldLs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0657" name="Text Box 2"/>
          <p:cNvSpPr/>
          <p:nvPr/>
        </p:nvSpPr>
        <p:spPr>
          <a:xfrm>
            <a:off x="474663" y="2551113"/>
            <a:ext cx="5260975" cy="331470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r>
              <a:rPr lang="zh-CN" altLang="en-US" sz="2300" b="1">
                <a:solidFill>
                  <a:srgbClr val="000000"/>
                </a:solidFill>
                <a:latin typeface="Times New Roman" pitchFamily="18" charset="0"/>
              </a:rPr>
              <a:t>步骤：</a:t>
            </a:r>
            <a:r>
              <a:rPr lang="en-US" altLang="zh-CN" sz="2400" b="1">
                <a:solidFill>
                  <a:srgbClr val="000000"/>
                </a:solidFill>
                <a:latin typeface="宋体" pitchFamily="2" charset="-122"/>
              </a:rPr>
              <a:t>(</a:t>
            </a:r>
            <a:r>
              <a:rPr lang="en-US" altLang="zh-CN" sz="2300" b="1">
                <a:solidFill>
                  <a:srgbClr val="000000"/>
                </a:solidFill>
                <a:latin typeface="Times New Roman" pitchFamily="18" charset="0"/>
              </a:rPr>
              <a:t>1</a:t>
            </a:r>
            <a:r>
              <a:rPr lang="en-US" altLang="zh-CN" sz="2400" b="1">
                <a:solidFill>
                  <a:srgbClr val="000000"/>
                </a:solidFill>
                <a:latin typeface="宋体" pitchFamily="2" charset="-122"/>
              </a:rPr>
              <a:t>)</a:t>
            </a:r>
            <a:r>
              <a:rPr lang="zh-CN" altLang="en-US" sz="2300" b="1">
                <a:solidFill>
                  <a:srgbClr val="000000"/>
                </a:solidFill>
                <a:latin typeface="Times New Roman" pitchFamily="18" charset="0"/>
              </a:rPr>
              <a:t>调节天平使天平平衡，测出小石块的质量</a:t>
            </a:r>
            <a:r>
              <a:rPr lang="en-US" altLang="zh-CN" sz="2300" b="1" i="1">
                <a:solidFill>
                  <a:srgbClr val="000000"/>
                </a:solidFill>
                <a:latin typeface="Times New Roman" pitchFamily="18" charset="0"/>
              </a:rPr>
              <a:t>m</a:t>
            </a:r>
            <a:r>
              <a:rPr lang="zh-CN" altLang="en-US" sz="2300" b="1">
                <a:solidFill>
                  <a:srgbClr val="000000"/>
                </a:solidFill>
                <a:latin typeface="Times New Roman" pitchFamily="18" charset="0"/>
              </a:rPr>
              <a:t>；</a:t>
            </a:r>
            <a:endParaRPr lang="zh-CN" altLang="en-US" sz="2300" b="1">
              <a:solidFill>
                <a:srgbClr val="000000"/>
              </a:solidFill>
              <a:latin typeface="Times New Roman" pitchFamily="18" charset="0"/>
            </a:endParaRPr>
          </a:p>
          <a:p>
            <a:pPr lvl="0" algn="just"/>
            <a:r>
              <a:rPr lang="en-US" altLang="zh-CN" sz="2400" b="1">
                <a:solidFill>
                  <a:srgbClr val="000000"/>
                </a:solidFill>
                <a:latin typeface="宋体" pitchFamily="2" charset="-122"/>
              </a:rPr>
              <a:t>(</a:t>
            </a:r>
            <a:r>
              <a:rPr lang="en-US" altLang="zh-CN" sz="2300" b="1">
                <a:solidFill>
                  <a:srgbClr val="000000"/>
                </a:solidFill>
                <a:latin typeface="Times New Roman" pitchFamily="18" charset="0"/>
              </a:rPr>
              <a:t>2</a:t>
            </a:r>
            <a:r>
              <a:rPr lang="en-US" altLang="zh-CN" sz="2400" b="1">
                <a:solidFill>
                  <a:srgbClr val="000000"/>
                </a:solidFill>
                <a:latin typeface="宋体" pitchFamily="2" charset="-122"/>
              </a:rPr>
              <a:t>)</a:t>
            </a:r>
            <a:r>
              <a:rPr lang="zh-CN" altLang="en-US" sz="2300" b="1">
                <a:solidFill>
                  <a:srgbClr val="000000"/>
                </a:solidFill>
                <a:latin typeface="Times New Roman" pitchFamily="18" charset="0"/>
              </a:rPr>
              <a:t>烧杯中</a:t>
            </a:r>
            <a:r>
              <a:rPr lang="zh-CN" altLang="en-US" sz="2300" b="1">
                <a:solidFill>
                  <a:srgbClr val="FF3300"/>
                </a:solidFill>
                <a:latin typeface="Times New Roman" pitchFamily="18" charset="0"/>
              </a:rPr>
              <a:t>装满</a:t>
            </a:r>
            <a:r>
              <a:rPr lang="zh-CN" altLang="en-US" sz="2300" b="1">
                <a:solidFill>
                  <a:srgbClr val="000000"/>
                </a:solidFill>
                <a:latin typeface="Times New Roman" pitchFamily="18" charset="0"/>
              </a:rPr>
              <a:t>水，测出烧杯和水的总质量</a:t>
            </a:r>
            <a:r>
              <a:rPr lang="en-US" altLang="zh-CN" sz="2300" b="1" i="1">
                <a:solidFill>
                  <a:srgbClr val="000000"/>
                </a:solidFill>
                <a:latin typeface="Times New Roman" pitchFamily="18" charset="0"/>
              </a:rPr>
              <a:t>m</a:t>
            </a:r>
            <a:r>
              <a:rPr lang="en-US" altLang="zh-CN" sz="2300" b="1" baseline="-30000">
                <a:solidFill>
                  <a:srgbClr val="000000"/>
                </a:solidFill>
                <a:latin typeface="Times New Roman" pitchFamily="18" charset="0"/>
              </a:rPr>
              <a:t>1</a:t>
            </a:r>
            <a:r>
              <a:rPr lang="zh-CN" altLang="en-US" sz="2300" b="1">
                <a:solidFill>
                  <a:srgbClr val="000000"/>
                </a:solidFill>
                <a:latin typeface="Times New Roman" pitchFamily="18" charset="0"/>
              </a:rPr>
              <a:t>； </a:t>
            </a:r>
            <a:endParaRPr lang="zh-CN" altLang="en-US" sz="2300" b="1">
              <a:solidFill>
                <a:srgbClr val="000000"/>
              </a:solidFill>
              <a:latin typeface="Times New Roman" pitchFamily="18" charset="0"/>
            </a:endParaRPr>
          </a:p>
          <a:p>
            <a:pPr lvl="0" algn="just"/>
            <a:r>
              <a:rPr lang="en-US" altLang="zh-CN" sz="2400" b="1">
                <a:solidFill>
                  <a:srgbClr val="000000"/>
                </a:solidFill>
                <a:latin typeface="宋体" pitchFamily="2" charset="-122"/>
              </a:rPr>
              <a:t>(</a:t>
            </a:r>
            <a:r>
              <a:rPr lang="en-US" altLang="zh-CN" sz="2300" b="1">
                <a:solidFill>
                  <a:srgbClr val="000000"/>
                </a:solidFill>
                <a:latin typeface="Times New Roman" pitchFamily="18" charset="0"/>
              </a:rPr>
              <a:t>3</a:t>
            </a:r>
            <a:r>
              <a:rPr lang="en-US" altLang="zh-CN" sz="2400" b="1">
                <a:solidFill>
                  <a:srgbClr val="000000"/>
                </a:solidFill>
                <a:latin typeface="宋体" pitchFamily="2" charset="-122"/>
              </a:rPr>
              <a:t>)</a:t>
            </a:r>
            <a:r>
              <a:rPr lang="zh-CN" altLang="en-US" sz="2300" b="1">
                <a:solidFill>
                  <a:srgbClr val="000000"/>
                </a:solidFill>
                <a:latin typeface="Times New Roman" pitchFamily="18" charset="0"/>
              </a:rPr>
              <a:t>把拴好细线的小石块慢慢浸没到烧杯底部，</a:t>
            </a:r>
            <a:r>
              <a:rPr lang="zh-CN" altLang="en-US" sz="2300" b="1">
                <a:solidFill>
                  <a:srgbClr val="FF3300"/>
                </a:solidFill>
                <a:latin typeface="Times New Roman" pitchFamily="18" charset="0"/>
              </a:rPr>
              <a:t>直到没有水溢出</a:t>
            </a:r>
            <a:r>
              <a:rPr lang="zh-CN" altLang="en-US" sz="2300" b="1">
                <a:solidFill>
                  <a:srgbClr val="000000"/>
                </a:solidFill>
                <a:latin typeface="Times New Roman" pitchFamily="18" charset="0"/>
              </a:rPr>
              <a:t>，测出烧杯、剩余水、小石块的总质量</a:t>
            </a:r>
            <a:r>
              <a:rPr lang="en-US" altLang="zh-CN" sz="2300" b="1" i="1">
                <a:solidFill>
                  <a:srgbClr val="000000"/>
                </a:solidFill>
                <a:latin typeface="Times New Roman" pitchFamily="18" charset="0"/>
              </a:rPr>
              <a:t>m</a:t>
            </a:r>
            <a:r>
              <a:rPr lang="en-US" altLang="zh-CN" sz="2300" b="1" baseline="-30000">
                <a:solidFill>
                  <a:srgbClr val="000000"/>
                </a:solidFill>
                <a:latin typeface="Times New Roman" pitchFamily="18" charset="0"/>
              </a:rPr>
              <a:t>2</a:t>
            </a:r>
            <a:r>
              <a:rPr lang="zh-CN" altLang="en-US" sz="2300" b="1">
                <a:solidFill>
                  <a:srgbClr val="000000"/>
                </a:solidFill>
                <a:latin typeface="Times New Roman" pitchFamily="18" charset="0"/>
              </a:rPr>
              <a:t>，则溢出水的质量为</a:t>
            </a:r>
            <a:r>
              <a:rPr lang="en-US" altLang="zh-CN" sz="2300" b="1" i="1">
                <a:solidFill>
                  <a:srgbClr val="000000"/>
                </a:solidFill>
                <a:latin typeface="Times New Roman" pitchFamily="18" charset="0"/>
              </a:rPr>
              <a:t>m</a:t>
            </a:r>
            <a:r>
              <a:rPr lang="en-US" altLang="zh-CN" sz="2300" b="1">
                <a:solidFill>
                  <a:srgbClr val="000000"/>
                </a:solidFill>
                <a:latin typeface="Times New Roman" pitchFamily="18" charset="0"/>
              </a:rPr>
              <a:t>+</a:t>
            </a:r>
            <a:r>
              <a:rPr lang="en-US" altLang="zh-CN" sz="2300" b="1" i="1">
                <a:solidFill>
                  <a:srgbClr val="000000"/>
                </a:solidFill>
                <a:latin typeface="Times New Roman" pitchFamily="18" charset="0"/>
              </a:rPr>
              <a:t>m</a:t>
            </a:r>
            <a:r>
              <a:rPr lang="en-US" altLang="zh-CN" sz="2300" b="1" baseline="-30000">
                <a:solidFill>
                  <a:srgbClr val="000000"/>
                </a:solidFill>
                <a:latin typeface="Times New Roman" pitchFamily="18" charset="0"/>
              </a:rPr>
              <a:t>1</a:t>
            </a:r>
            <a:r>
              <a:rPr lang="en-US" altLang="zh-CN" sz="2300" b="1">
                <a:solidFill>
                  <a:srgbClr val="000000"/>
                </a:solidFill>
                <a:latin typeface="Times New Roman" pitchFamily="18" charset="0"/>
              </a:rPr>
              <a:t>-</a:t>
            </a:r>
            <a:r>
              <a:rPr lang="en-US" altLang="zh-CN" sz="2300" b="1" i="1">
                <a:solidFill>
                  <a:srgbClr val="000000"/>
                </a:solidFill>
                <a:latin typeface="Times New Roman" pitchFamily="18" charset="0"/>
              </a:rPr>
              <a:t>m</a:t>
            </a:r>
            <a:r>
              <a:rPr lang="en-US" altLang="zh-CN" sz="2300" b="1" baseline="-30000">
                <a:solidFill>
                  <a:srgbClr val="000000"/>
                </a:solidFill>
                <a:latin typeface="Times New Roman" pitchFamily="18" charset="0"/>
              </a:rPr>
              <a:t>2</a:t>
            </a:r>
            <a:r>
              <a:rPr lang="zh-CN" altLang="en-US" sz="2300" b="1">
                <a:solidFill>
                  <a:srgbClr val="000000"/>
                </a:solidFill>
                <a:latin typeface="Times New Roman" pitchFamily="18" charset="0"/>
              </a:rPr>
              <a:t>；</a:t>
            </a:r>
            <a:endParaRPr lang="zh-CN" altLang="en-US" sz="2300" b="1">
              <a:solidFill>
                <a:srgbClr val="000000"/>
              </a:solidFill>
              <a:latin typeface="Times New Roman" pitchFamily="18" charset="0"/>
            </a:endParaRPr>
          </a:p>
          <a:p>
            <a:pPr lvl="0" algn="just"/>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4</a:t>
            </a:r>
            <a:r>
              <a:rPr lang="en-US" altLang="zh-CN" sz="2400" b="1">
                <a:solidFill>
                  <a:srgbClr val="000000"/>
                </a:solidFill>
                <a:latin typeface="宋体" pitchFamily="2" charset="-122"/>
              </a:rPr>
              <a:t>)</a:t>
            </a:r>
            <a:r>
              <a:rPr lang="zh-CN" altLang="en-US" sz="2300" b="1">
                <a:solidFill>
                  <a:srgbClr val="000000"/>
                </a:solidFill>
                <a:latin typeface="Times New Roman" pitchFamily="18" charset="0"/>
              </a:rPr>
              <a:t>小石块的密度</a:t>
            </a:r>
            <a:r>
              <a:rPr lang="en-US" altLang="zh-CN" sz="2300" b="1" i="1">
                <a:solidFill>
                  <a:srgbClr val="FF3300"/>
                </a:solidFill>
                <a:latin typeface="Times New Roman" pitchFamily="18" charset="0"/>
              </a:rPr>
              <a:t>ρ</a:t>
            </a:r>
            <a:r>
              <a:rPr lang="en-US" altLang="zh-CN" sz="2300" b="1">
                <a:solidFill>
                  <a:srgbClr val="FF3300"/>
                </a:solidFill>
                <a:latin typeface="Times New Roman" pitchFamily="18" charset="0"/>
              </a:rPr>
              <a:t>=</a:t>
            </a:r>
            <a:endParaRPr lang="en-US" altLang="zh-CN" sz="2300" b="1">
              <a:solidFill>
                <a:srgbClr val="FF3300"/>
              </a:solidFill>
              <a:latin typeface="Times New Roman" panose="02020603050405020304" pitchFamily="18" charset="0"/>
            </a:endParaRPr>
          </a:p>
        </p:txBody>
      </p:sp>
      <p:grpSp>
        <p:nvGrpSpPr>
          <p:cNvPr id="70658" name="Group 2"/>
          <p:cNvGrpSpPr/>
          <p:nvPr/>
        </p:nvGrpSpPr>
        <p:grpSpPr>
          <a:xfrm>
            <a:off x="6419850" y="3316288"/>
            <a:ext cx="661988" cy="741362"/>
            <a:chExt cx="1154" cy="1002"/>
          </a:xfrm>
        </p:grpSpPr>
        <p:grpSp>
          <p:nvGrpSpPr>
            <p:cNvPr id="70659" name="Group 3"/>
            <p:cNvGrpSpPr/>
            <p:nvPr/>
          </p:nvGrpSpPr>
          <p:grpSpPr>
            <a:xfrm>
              <a:off x="0" y="15"/>
              <a:ext cx="1154" cy="987"/>
              <a:chExt cx="1740" cy="1890"/>
            </a:xfrm>
          </p:grpSpPr>
          <p:sp>
            <p:nvSpPr>
              <p:cNvPr id="70660" name="AutoShape 4" descr="横虚线"/>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70661" name="未知"/>
              <p:cNvSpPr/>
              <p:nvPr/>
            </p:nvSpPr>
            <p:spPr>
              <a:xfrm>
                <a:off x="0" y="0"/>
                <a:ext cx="1740" cy="1129"/>
              </a:xfrm>
              <a:custGeom>
                <a:cxnLst>
                  <a:cxn ang="0">
                    <a:pos x="225" y="1129"/>
                  </a:cxn>
                  <a:cxn ang="0">
                    <a:pos x="225" y="360"/>
                  </a:cxn>
                  <a:cxn ang="0">
                    <a:pos x="225" y="180"/>
                  </a:cxn>
                  <a:cxn ang="0">
                    <a:pos x="0" y="45"/>
                  </a:cxn>
                  <a:cxn ang="0">
                    <a:pos x="285" y="0"/>
                  </a:cxn>
                  <a:cxn ang="0">
                    <a:pos x="1740" y="0"/>
                  </a:cxn>
                  <a:cxn ang="0">
                    <a:pos x="1665" y="120"/>
                  </a:cxn>
                  <a:cxn ang="0">
                    <a:pos x="1665" y="1129"/>
                  </a:cxn>
                </a:cxnLst>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grpSp>
          <p:nvGrpSpPr>
            <p:cNvPr id="70662" name="Group 6"/>
            <p:cNvGrpSpPr/>
            <p:nvPr/>
          </p:nvGrpSpPr>
          <p:grpSpPr>
            <a:xfrm>
              <a:off x="168" y="0"/>
              <a:ext cx="905" cy="990"/>
              <a:chExt cx="1690" cy="624"/>
            </a:xfrm>
          </p:grpSpPr>
          <p:sp>
            <p:nvSpPr>
              <p:cNvPr id="70663" name="Rectangle 7" descr="横虚线"/>
              <p:cNvSpPr/>
              <p:nvPr/>
            </p:nvSpPr>
            <p:spPr>
              <a:xfrm>
                <a:off x="41" y="50"/>
                <a:ext cx="1629" cy="574"/>
              </a:xfrm>
              <a:prstGeom prst="rect">
                <a:avLst/>
              </a:prstGeom>
              <a:blipFill rotWithShape="0">
                <a:blip r:embed="rId2"/>
                <a:tile tx="0" ty="0" sx="100000" sy="100000" flip="none" algn="tl"/>
              </a:blip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cxnSp>
            <p:nvCxnSpPr>
              <p:cNvPr id="70664" name="Line 8"/>
              <p:cNvCxnSpPr/>
              <p:nvPr/>
            </p:nvCxnSpPr>
            <p:spPr>
              <a:xfrm>
                <a:off x="0" y="0"/>
                <a:ext cx="1690" cy="0"/>
              </a:xfrm>
              <a:prstGeom prst="line">
                <a:avLst/>
              </a:prstGeom>
              <a:noFill/>
              <a:ln w="25400">
                <a:solidFill>
                  <a:prstClr val="black"/>
                </a:solidFill>
                <a:round/>
              </a:ln>
            </p:spPr>
          </p:cxnSp>
        </p:grpSp>
      </p:grpSp>
      <p:pic>
        <p:nvPicPr>
          <p:cNvPr id="70665" name="Picture 9" descr="1234"/>
          <p:cNvPicPr>
            <a:picLocks noChangeAspect="1"/>
          </p:cNvPicPr>
          <p:nvPr/>
        </p:nvPicPr>
        <p:blipFill>
          <a:blip r:embed="rId3"/>
          <a:stretch>
            <a:fillRect/>
          </a:stretch>
        </p:blipFill>
        <p:spPr>
          <a:xfrm>
            <a:off x="6486525" y="2543175"/>
            <a:ext cx="628650" cy="401638"/>
          </a:xfrm>
          <a:prstGeom prst="rect">
            <a:avLst/>
          </a:prstGeom>
          <a:noFill/>
          <a:ln>
            <a:noFill/>
            <a:miter lim="800000"/>
          </a:ln>
        </p:spPr>
      </p:pic>
      <p:sp>
        <p:nvSpPr>
          <p:cNvPr id="70666" name="Text Box 10"/>
          <p:cNvSpPr/>
          <p:nvPr/>
        </p:nvSpPr>
        <p:spPr>
          <a:xfrm>
            <a:off x="7265988" y="2640013"/>
            <a:ext cx="1335087" cy="31750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90000"/>
              </a:lnSpc>
              <a:spcBef>
                <a:spcPct val="50000"/>
              </a:spcBef>
            </a:pPr>
            <a:r>
              <a:rPr lang="zh-CN" altLang="en-US" b="1">
                <a:solidFill>
                  <a:srgbClr val="000000"/>
                </a:solidFill>
                <a:latin typeface="Times New Roman" pitchFamily="18" charset="0"/>
              </a:rPr>
              <a:t>石块质量</a:t>
            </a:r>
            <a:r>
              <a:rPr lang="en-US" altLang="zh-CN" b="1" i="1">
                <a:solidFill>
                  <a:srgbClr val="FF0000"/>
                </a:solidFill>
                <a:latin typeface="Times New Roman" pitchFamily="18" charset="0"/>
              </a:rPr>
              <a:t>m</a:t>
            </a:r>
            <a:endParaRPr lang="en-US" altLang="zh-CN" b="1" i="1" baseline="-25000">
              <a:solidFill>
                <a:srgbClr val="FF0000"/>
              </a:solidFill>
              <a:latin typeface="Times New Roman" panose="02020603050405020304" pitchFamily="18" charset="0"/>
            </a:endParaRPr>
          </a:p>
        </p:txBody>
      </p:sp>
      <p:sp>
        <p:nvSpPr>
          <p:cNvPr id="70667" name="Rectangle 12"/>
          <p:cNvSpPr/>
          <p:nvPr/>
        </p:nvSpPr>
        <p:spPr>
          <a:xfrm>
            <a:off x="7265988" y="4486275"/>
            <a:ext cx="1335087" cy="900113"/>
          </a:xfrm>
          <a:prstGeom prst="rect">
            <a:avLst/>
          </a:prstGeom>
          <a:noFill/>
          <a:ln>
            <a:noFill/>
            <a:miter lim="800000"/>
          </a:ln>
        </p:spPr>
        <p:txBody>
          <a:bodyPr wrap="square" lIns="68580" tIns="34290" rIns="68580" bIns="34290"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b="1">
                <a:solidFill>
                  <a:srgbClr val="000000"/>
                </a:solidFill>
                <a:latin typeface="Times New Roman" pitchFamily="18" charset="0"/>
              </a:rPr>
              <a:t>杯、剩余水、石块总质量</a:t>
            </a:r>
            <a:r>
              <a:rPr lang="en-US" altLang="zh-CN" b="1" i="1">
                <a:solidFill>
                  <a:srgbClr val="FF0000"/>
                </a:solidFill>
                <a:latin typeface="Times New Roman" pitchFamily="18" charset="0"/>
              </a:rPr>
              <a:t>m</a:t>
            </a:r>
            <a:r>
              <a:rPr lang="en-US" altLang="zh-CN" b="1" baseline="-25000">
                <a:solidFill>
                  <a:srgbClr val="FF0000"/>
                </a:solidFill>
                <a:latin typeface="Times New Roman" pitchFamily="18" charset="0"/>
              </a:rPr>
              <a:t>2</a:t>
            </a:r>
            <a:endParaRPr lang="en-US" altLang="zh-CN" b="1">
              <a:solidFill>
                <a:srgbClr val="FF0000"/>
              </a:solidFill>
              <a:latin typeface="Times New Roman" panose="02020603050405020304" pitchFamily="18" charset="0"/>
            </a:endParaRPr>
          </a:p>
        </p:txBody>
      </p:sp>
      <p:grpSp>
        <p:nvGrpSpPr>
          <p:cNvPr id="70668" name="Group 13"/>
          <p:cNvGrpSpPr/>
          <p:nvPr/>
        </p:nvGrpSpPr>
        <p:grpSpPr>
          <a:xfrm>
            <a:off x="6402388" y="4376738"/>
            <a:ext cx="712787" cy="800100"/>
            <a:chExt cx="2083" cy="1995"/>
          </a:xfrm>
        </p:grpSpPr>
        <p:grpSp>
          <p:nvGrpSpPr>
            <p:cNvPr id="70669" name="Group 14"/>
            <p:cNvGrpSpPr/>
            <p:nvPr/>
          </p:nvGrpSpPr>
          <p:grpSpPr>
            <a:xfrm>
              <a:off x="0" y="153"/>
              <a:ext cx="2022" cy="1842"/>
              <a:chExt cx="1740" cy="1890"/>
            </a:xfrm>
          </p:grpSpPr>
          <p:sp>
            <p:nvSpPr>
              <p:cNvPr id="70670" name="AutoShape 15" descr="横虚线"/>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70671" name="未知"/>
              <p:cNvSpPr/>
              <p:nvPr/>
            </p:nvSpPr>
            <p:spPr>
              <a:xfrm>
                <a:off x="0" y="0"/>
                <a:ext cx="1740" cy="1129"/>
              </a:xfrm>
              <a:custGeom>
                <a:cxnLst>
                  <a:cxn ang="0">
                    <a:pos x="225" y="1129"/>
                  </a:cxn>
                  <a:cxn ang="0">
                    <a:pos x="225" y="360"/>
                  </a:cxn>
                  <a:cxn ang="0">
                    <a:pos x="225" y="180"/>
                  </a:cxn>
                  <a:cxn ang="0">
                    <a:pos x="0" y="45"/>
                  </a:cxn>
                  <a:cxn ang="0">
                    <a:pos x="285" y="0"/>
                  </a:cxn>
                  <a:cxn ang="0">
                    <a:pos x="1740" y="0"/>
                  </a:cxn>
                  <a:cxn ang="0">
                    <a:pos x="1665" y="120"/>
                  </a:cxn>
                  <a:cxn ang="0">
                    <a:pos x="1665" y="1129"/>
                  </a:cxn>
                </a:cxnLst>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sp>
          <p:nvSpPr>
            <p:cNvPr id="70672" name="Rectangle 17" descr="横虚线"/>
            <p:cNvSpPr/>
            <p:nvPr/>
          </p:nvSpPr>
          <p:spPr>
            <a:xfrm>
              <a:off x="300" y="192"/>
              <a:ext cx="1580" cy="1755"/>
            </a:xfrm>
            <a:prstGeom prst="rect">
              <a:avLst/>
            </a:prstGeom>
            <a:blipFill rotWithShape="0">
              <a:blip r:embed="rId2"/>
              <a:tile tx="0" ty="0" sx="100000" sy="100000" flip="none" algn="tl"/>
            </a:blip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grpSp>
          <p:nvGrpSpPr>
            <p:cNvPr id="70673" name="Group 18"/>
            <p:cNvGrpSpPr/>
            <p:nvPr/>
          </p:nvGrpSpPr>
          <p:grpSpPr>
            <a:xfrm>
              <a:off x="862" y="0"/>
              <a:ext cx="1221" cy="1992"/>
              <a:chExt cx="1221" cy="1992"/>
            </a:xfrm>
          </p:grpSpPr>
          <p:pic>
            <p:nvPicPr>
              <p:cNvPr id="70674" name="Picture 19" descr="1234"/>
              <p:cNvPicPr>
                <a:picLocks noChangeAspect="1"/>
              </p:cNvPicPr>
              <p:nvPr/>
            </p:nvPicPr>
            <p:blipFill>
              <a:blip r:embed="rId4"/>
              <a:stretch>
                <a:fillRect/>
              </a:stretch>
            </p:blipFill>
            <p:spPr>
              <a:xfrm>
                <a:off x="0" y="1492"/>
                <a:ext cx="890" cy="500"/>
              </a:xfrm>
              <a:prstGeom prst="rect">
                <a:avLst/>
              </a:prstGeom>
              <a:noFill/>
              <a:ln>
                <a:noFill/>
                <a:miter lim="800000"/>
              </a:ln>
            </p:spPr>
          </p:pic>
          <p:sp>
            <p:nvSpPr>
              <p:cNvPr id="70675" name="未知"/>
              <p:cNvSpPr/>
              <p:nvPr/>
            </p:nvSpPr>
            <p:spPr>
              <a:xfrm>
                <a:off x="441" y="0"/>
                <a:ext cx="780" cy="1933"/>
              </a:xfrm>
              <a:custGeom>
                <a:cxnLst>
                  <a:cxn ang="0">
                    <a:pos x="0" y="1933"/>
                  </a:cxn>
                  <a:cxn ang="0">
                    <a:pos x="45" y="1663"/>
                  </a:cxn>
                  <a:cxn ang="0">
                    <a:pos x="90" y="1348"/>
                  </a:cxn>
                  <a:cxn ang="0">
                    <a:pos x="135" y="1003"/>
                  </a:cxn>
                  <a:cxn ang="0">
                    <a:pos x="210" y="628"/>
                  </a:cxn>
                  <a:cxn ang="0">
                    <a:pos x="255" y="478"/>
                  </a:cxn>
                  <a:cxn ang="0">
                    <a:pos x="270" y="433"/>
                  </a:cxn>
                  <a:cxn ang="0">
                    <a:pos x="315" y="103"/>
                  </a:cxn>
                  <a:cxn ang="0">
                    <a:pos x="360" y="88"/>
                  </a:cxn>
                  <a:cxn ang="0">
                    <a:pos x="525" y="13"/>
                  </a:cxn>
                  <a:cxn ang="0">
                    <a:pos x="720" y="28"/>
                  </a:cxn>
                  <a:cxn ang="0">
                    <a:pos x="750" y="118"/>
                  </a:cxn>
                  <a:cxn ang="0">
                    <a:pos x="780" y="1033"/>
                  </a:cxn>
                </a:cxnLst>
                <a:rect l="l" t="t" r="r" b="b"/>
                <a:pathLst>
                  <a:path w="780" h="1933">
                    <a:moveTo>
                      <a:pt x="0" y="1933"/>
                    </a:moveTo>
                    <a:cubicBezTo>
                      <a:pt x="10" y="1829"/>
                      <a:pt x="26" y="1760"/>
                      <a:pt x="45" y="1663"/>
                    </a:cubicBezTo>
                    <a:cubicBezTo>
                      <a:pt x="56" y="1514"/>
                      <a:pt x="60" y="1468"/>
                      <a:pt x="90" y="1348"/>
                    </a:cubicBezTo>
                    <a:cubicBezTo>
                      <a:pt x="100" y="1236"/>
                      <a:pt x="99" y="1111"/>
                      <a:pt x="135" y="1003"/>
                    </a:cubicBezTo>
                    <a:cubicBezTo>
                      <a:pt x="151" y="874"/>
                      <a:pt x="182" y="754"/>
                      <a:pt x="210" y="628"/>
                    </a:cubicBezTo>
                    <a:cubicBezTo>
                      <a:pt x="225" y="560"/>
                      <a:pt x="230" y="553"/>
                      <a:pt x="255" y="478"/>
                    </a:cubicBezTo>
                    <a:cubicBezTo>
                      <a:pt x="260" y="463"/>
                      <a:pt x="270" y="433"/>
                      <a:pt x="270" y="433"/>
                    </a:cubicBezTo>
                    <a:cubicBezTo>
                      <a:pt x="287" y="161"/>
                      <a:pt x="260" y="269"/>
                      <a:pt x="315" y="103"/>
                    </a:cubicBezTo>
                    <a:cubicBezTo>
                      <a:pt x="320" y="88"/>
                      <a:pt x="345" y="93"/>
                      <a:pt x="360" y="88"/>
                    </a:cubicBezTo>
                    <a:cubicBezTo>
                      <a:pt x="425" y="39"/>
                      <a:pt x="452" y="37"/>
                      <a:pt x="525" y="13"/>
                    </a:cubicBezTo>
                    <a:cubicBezTo>
                      <a:pt x="590" y="18"/>
                      <a:pt x="661" y="0"/>
                      <a:pt x="720" y="28"/>
                    </a:cubicBezTo>
                    <a:cubicBezTo>
                      <a:pt x="749" y="41"/>
                      <a:pt x="750" y="118"/>
                      <a:pt x="750" y="118"/>
                    </a:cubicBezTo>
                    <a:cubicBezTo>
                      <a:pt x="750" y="128"/>
                      <a:pt x="780" y="765"/>
                      <a:pt x="780" y="1033"/>
                    </a:cubicBezTo>
                  </a:path>
                </a:pathLst>
              </a:custGeom>
              <a:no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grpSp>
      <p:sp>
        <p:nvSpPr>
          <p:cNvPr id="70676" name="Text Box 21"/>
          <p:cNvSpPr/>
          <p:nvPr/>
        </p:nvSpPr>
        <p:spPr>
          <a:xfrm>
            <a:off x="474663" y="1849438"/>
            <a:ext cx="8194675" cy="77470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300" b="1">
                <a:solidFill>
                  <a:srgbClr val="0000FF"/>
                </a:solidFill>
                <a:latin typeface="Times New Roman" pitchFamily="18" charset="0"/>
              </a:rPr>
              <a:t>（二）利用天平（带砝码）、烧杯、足量的水、小石块、细线，测定小石块的密度</a:t>
            </a:r>
            <a:endParaRPr lang="zh-CN" altLang="en-US" sz="2300" b="1">
              <a:solidFill>
                <a:srgbClr val="0000FF"/>
              </a:solidFill>
              <a:latin typeface="Times New Roman" panose="02020603050405020304" pitchFamily="18" charset="0"/>
            </a:endParaRPr>
          </a:p>
        </p:txBody>
      </p:sp>
      <p:sp>
        <p:nvSpPr>
          <p:cNvPr id="70677" name="Rectangle 2"/>
          <p:cNvSpPr>
            <a:spLocks noGrp="1"/>
          </p:cNvSpPr>
          <p:nvPr/>
        </p:nvSpPr>
        <p:spPr>
          <a:xfrm>
            <a:off x="2873375" y="1066800"/>
            <a:ext cx="3529013" cy="484188"/>
          </a:xfrm>
          <a:prstGeom prst="rect">
            <a:avLst/>
          </a:prstGeom>
          <a:solidFill>
            <a:schemeClr val="accent6">
              <a:lumMod val="40000"/>
              <a:lumOff val="60000"/>
            </a:schemeClr>
          </a:solidFill>
          <a:ln>
            <a:noFill/>
          </a:ln>
        </p:spPr>
        <p:txBody>
          <a:bodyPr vert="horz" lIns="68580" tIns="34290" rIns="68580" bIns="34290" rtlCol="0" anchor="ctr" anchorCtr="0">
            <a:normAutofit/>
          </a:bodyPr>
          <a:lstStyle>
            <a:defPPr>
              <a:defRPr lang="zh-CN"/>
            </a:defPPr>
            <a:lvl1pPr marL="0" indent="0" algn="l" defTabSz="914400" rtl="0" eaLnBrk="0" fontAlgn="base" hangingPunct="0">
              <a:lnSpc>
                <a:spcPct val="100000"/>
              </a:lnSpc>
              <a:spcBef>
                <a:spcPct val="0"/>
              </a:spcBef>
              <a:spcAft>
                <a:spcPct val="0"/>
              </a:spcAft>
              <a:buClrTx/>
              <a:buSzTx/>
              <a:buFontTx/>
              <a:buNone/>
              <a:defRPr lang="zh-CN" altLang="en-US" sz="2800" b="1" i="0" u="none" kern="1200" baseline="0">
                <a:solidFill>
                  <a:schemeClr val="bg1"/>
                </a:solidFill>
                <a:latin typeface="微软雅黑" charset="-122"/>
                <a:ea typeface="微软雅黑" panose="020b0503020204020204" charset="-122"/>
                <a:cs typeface="+mj-cs"/>
              </a:defRPr>
            </a:lvl1pPr>
            <a:lvl2pPr marL="4572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2pPr>
            <a:lvl3pPr marL="9144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3pPr>
            <a:lvl4pPr marL="13716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4pPr>
            <a:lvl5pPr marL="1828800" indent="0" algn="l" defTabSz="914400" rtl="0" eaLnBrk="0" fontAlgn="base" hangingPunct="0">
              <a:lnSpc>
                <a:spcPct val="100000"/>
              </a:lnSpc>
              <a:spcBef>
                <a:spcPct val="0"/>
              </a:spcBef>
              <a:spcAft>
                <a:spcPct val="0"/>
              </a:spcAft>
              <a:buClrTx/>
              <a:buSzTx/>
              <a:buFontTx/>
              <a:buNone/>
              <a:defRPr lang="zh-CN" altLang="en-US" sz="2400" b="1" i="0" u="none" baseline="0">
                <a:solidFill>
                  <a:schemeClr val="bg1"/>
                </a:solidFill>
                <a:latin typeface="微软雅黑" charset="-122"/>
                <a:ea typeface="微软雅黑" panose="020b0503020204020204" charset="-122"/>
              </a:defRPr>
            </a:lvl5pPr>
            <a:lvl6pPr marL="457200" algn="l" rtl="0" fontAlgn="base">
              <a:spcBef>
                <a:spcPct val="0"/>
              </a:spcBef>
              <a:spcAft>
                <a:spcPct val="0"/>
              </a:spcAft>
              <a:defRPr lang="zh-CN" altLang="en-US" sz="2400" b="1">
                <a:solidFill>
                  <a:schemeClr val="bg1"/>
                </a:solidFill>
                <a:latin typeface="微软雅黑" charset="-122"/>
                <a:ea typeface="微软雅黑" panose="020b0503020204020204" charset="-122"/>
              </a:defRPr>
            </a:lvl6pPr>
            <a:lvl7pPr marL="914400" algn="l" rtl="0" fontAlgn="base">
              <a:spcBef>
                <a:spcPct val="0"/>
              </a:spcBef>
              <a:spcAft>
                <a:spcPct val="0"/>
              </a:spcAft>
              <a:defRPr lang="zh-CN" altLang="en-US" sz="2400" b="1">
                <a:solidFill>
                  <a:schemeClr val="bg1"/>
                </a:solidFill>
                <a:latin typeface="微软雅黑" charset="-122"/>
                <a:ea typeface="微软雅黑" panose="020b0503020204020204" charset="-122"/>
              </a:defRPr>
            </a:lvl7pPr>
            <a:lvl8pPr marL="1371600" algn="l" rtl="0" fontAlgn="base">
              <a:spcBef>
                <a:spcPct val="0"/>
              </a:spcBef>
              <a:spcAft>
                <a:spcPct val="0"/>
              </a:spcAft>
              <a:defRPr lang="zh-CN" altLang="en-US" sz="2400" b="1">
                <a:solidFill>
                  <a:schemeClr val="bg1"/>
                </a:solidFill>
                <a:latin typeface="微软雅黑" charset="-122"/>
                <a:ea typeface="微软雅黑" panose="020b0503020204020204" charset="-122"/>
              </a:defRPr>
            </a:lvl8pPr>
            <a:lvl9pPr marL="1828800" algn="l" rtl="0" fontAlgn="base">
              <a:spcBef>
                <a:spcPct val="0"/>
              </a:spcBef>
              <a:spcAft>
                <a:spcPct val="0"/>
              </a:spcAft>
              <a:defRPr lang="zh-CN" altLang="en-US" sz="2400" b="1">
                <a:solidFill>
                  <a:schemeClr val="bg1"/>
                </a:solidFill>
                <a:latin typeface="微软雅黑" charset="-122"/>
                <a:ea typeface="微软雅黑" panose="020b0503020204020204" charset="-122"/>
              </a:defRPr>
            </a:lvl9pPr>
          </a:lstStyle>
          <a:p>
            <a:pPr lvl="0" eaLnBrk="0" hangingPunct="0"/>
            <a:r>
              <a:rPr lang="en-US" altLang="zh-CN" sz="2400" b="1">
                <a:solidFill>
                  <a:srgbClr val="000000"/>
                </a:solidFill>
                <a:latin typeface="Times New Roman" pitchFamily="18" charset="0"/>
              </a:rPr>
              <a:t>“</a:t>
            </a:r>
            <a:r>
              <a:rPr lang="zh-CN" altLang="en-US" sz="2400" b="1">
                <a:solidFill>
                  <a:srgbClr val="000000"/>
                </a:solidFill>
                <a:latin typeface="Times New Roman" pitchFamily="18" charset="0"/>
              </a:rPr>
              <a:t>等体法”测物质的密度</a:t>
            </a:r>
            <a:endParaRPr lang="zh-CN" altLang="en-US" sz="2400" b="1">
              <a:solidFill>
                <a:srgbClr val="000000"/>
              </a:solidFill>
              <a:latin typeface="Times New Roman" panose="02020603050405020304" pitchFamily="18" charset="0"/>
            </a:endParaRPr>
          </a:p>
        </p:txBody>
      </p:sp>
      <p:grpSp>
        <p:nvGrpSpPr>
          <p:cNvPr id="70678" name="组合 2"/>
          <p:cNvGrpSpPr/>
          <p:nvPr/>
        </p:nvGrpSpPr>
        <p:grpSpPr>
          <a:xfrm>
            <a:off x="3074988" y="5233988"/>
            <a:ext cx="1763712" cy="666750"/>
            <a:chOff x="2807494" y="4310063"/>
            <a:chExt cx="2114550" cy="798838"/>
          </a:xfrm>
        </p:grpSpPr>
        <p:cxnSp>
          <p:nvCxnSpPr>
            <p:cNvPr id="70679" name="Line 4"/>
            <p:cNvCxnSpPr/>
            <p:nvPr/>
          </p:nvCxnSpPr>
          <p:spPr>
            <a:xfrm>
              <a:off x="2864644" y="4710113"/>
              <a:ext cx="1200150" cy="0"/>
            </a:xfrm>
            <a:prstGeom prst="line">
              <a:avLst/>
            </a:prstGeom>
            <a:noFill/>
            <a:ln w="28575">
              <a:solidFill>
                <a:srgbClr val="CC0000"/>
              </a:solidFill>
              <a:round/>
            </a:ln>
          </p:spPr>
        </p:cxnSp>
        <p:sp>
          <p:nvSpPr>
            <p:cNvPr id="70680" name="Text Box 5"/>
            <p:cNvSpPr/>
            <p:nvPr/>
          </p:nvSpPr>
          <p:spPr>
            <a:xfrm>
              <a:off x="2807494" y="4595813"/>
              <a:ext cx="1371600" cy="513088"/>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lnSpc>
                  <a:spcPct val="130000"/>
                </a:lnSpc>
                <a:spcBef>
                  <a:spcPct val="50000"/>
                </a:spcBef>
              </a:pPr>
              <a:r>
                <a:rPr lang="en-US" altLang="zh-CN" b="1" i="1">
                  <a:solidFill>
                    <a:srgbClr val="FF3300"/>
                  </a:solidFill>
                  <a:latin typeface="Times New Roman" pitchFamily="18" charset="0"/>
                </a:rPr>
                <a:t>m</a:t>
              </a:r>
              <a:r>
                <a:rPr lang="en-US" altLang="zh-CN" b="1">
                  <a:solidFill>
                    <a:srgbClr val="FF3300"/>
                  </a:solidFill>
                  <a:latin typeface="Times New Roman" pitchFamily="18" charset="0"/>
                </a:rPr>
                <a:t>+</a:t>
              </a:r>
              <a:r>
                <a:rPr lang="en-US" altLang="zh-CN" b="1" i="1">
                  <a:solidFill>
                    <a:srgbClr val="FF3300"/>
                  </a:solidFill>
                  <a:latin typeface="Times New Roman" pitchFamily="18" charset="0"/>
                </a:rPr>
                <a:t>m</a:t>
              </a:r>
              <a:r>
                <a:rPr lang="en-US" altLang="zh-CN" b="1" baseline="-30000">
                  <a:solidFill>
                    <a:srgbClr val="FF3300"/>
                  </a:solidFill>
                  <a:latin typeface="Times New Roman" pitchFamily="18" charset="0"/>
                </a:rPr>
                <a:t>1</a:t>
              </a:r>
              <a:r>
                <a:rPr lang="en-US" altLang="zh-CN" b="1">
                  <a:solidFill>
                    <a:srgbClr val="FF3300"/>
                  </a:solidFill>
                  <a:latin typeface="Times New Roman" pitchFamily="18" charset="0"/>
                </a:rPr>
                <a:t>-</a:t>
              </a:r>
              <a:r>
                <a:rPr lang="en-US" altLang="zh-CN" b="1" i="1">
                  <a:solidFill>
                    <a:srgbClr val="FF3300"/>
                  </a:solidFill>
                  <a:latin typeface="Times New Roman" pitchFamily="18" charset="0"/>
                </a:rPr>
                <a:t>m</a:t>
              </a:r>
              <a:r>
                <a:rPr lang="en-US" altLang="zh-CN" b="1" baseline="-30000">
                  <a:solidFill>
                    <a:srgbClr val="FF3300"/>
                  </a:solidFill>
                  <a:latin typeface="Times New Roman" pitchFamily="18" charset="0"/>
                </a:rPr>
                <a:t>2</a:t>
              </a:r>
              <a:endParaRPr lang="zh-CN" altLang="en-US" b="1" baseline="-30000">
                <a:solidFill>
                  <a:srgbClr val="FF3300"/>
                </a:solidFill>
                <a:latin typeface="Times New Roman" panose="02020603050405020304" pitchFamily="18" charset="0"/>
              </a:endParaRPr>
            </a:p>
          </p:txBody>
        </p:sp>
        <p:sp>
          <p:nvSpPr>
            <p:cNvPr id="70681" name="Text Box 6"/>
            <p:cNvSpPr/>
            <p:nvPr/>
          </p:nvSpPr>
          <p:spPr>
            <a:xfrm>
              <a:off x="3201829" y="4310063"/>
              <a:ext cx="1314450" cy="414124"/>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i="1">
                  <a:solidFill>
                    <a:srgbClr val="FF3300"/>
                  </a:solidFill>
                  <a:latin typeface="Times New Roman" pitchFamily="18" charset="0"/>
                </a:rPr>
                <a:t>m</a:t>
              </a:r>
              <a:endParaRPr lang="en-US" altLang="zh-CN" i="1">
                <a:solidFill>
                  <a:srgbClr val="FF3300"/>
                </a:solidFill>
                <a:latin typeface="Times New Roman" panose="02020603050405020304" pitchFamily="18" charset="0"/>
              </a:endParaRPr>
            </a:p>
          </p:txBody>
        </p:sp>
        <p:sp>
          <p:nvSpPr>
            <p:cNvPr id="70682" name="Text Box 7"/>
            <p:cNvSpPr/>
            <p:nvPr/>
          </p:nvSpPr>
          <p:spPr>
            <a:xfrm>
              <a:off x="4121944" y="4424363"/>
              <a:ext cx="800100" cy="414124"/>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b="1">
                  <a:solidFill>
                    <a:srgbClr val="FF3300"/>
                  </a:solidFill>
                  <a:latin typeface="Times New Roman" pitchFamily="18" charset="0"/>
                </a:rPr>
                <a:t>×</a:t>
              </a:r>
              <a:r>
                <a:rPr lang="en-US" altLang="zh-CN" b="1" i="1">
                  <a:solidFill>
                    <a:srgbClr val="FF3300"/>
                  </a:solidFill>
                  <a:latin typeface="Times New Roman" pitchFamily="18" charset="0"/>
                </a:rPr>
                <a:t>ρ</a:t>
              </a:r>
              <a:r>
                <a:rPr lang="zh-CN" altLang="en-US" b="1" baseline="-25000">
                  <a:solidFill>
                    <a:srgbClr val="FF3300"/>
                  </a:solidFill>
                  <a:latin typeface="Times New Roman" pitchFamily="18" charset="0"/>
                </a:rPr>
                <a:t>水</a:t>
              </a:r>
              <a:endParaRPr lang="zh-CN" altLang="en-US" b="1" baseline="-25000">
                <a:solidFill>
                  <a:srgbClr val="FF3300"/>
                </a:solidFill>
                <a:latin typeface="Times New Roman" panose="02020603050405020304" pitchFamily="18" charset="0"/>
              </a:endParaRPr>
            </a:p>
          </p:txBody>
        </p:sp>
      </p:grpSp>
      <p:sp>
        <p:nvSpPr>
          <p:cNvPr id="70683" name="左右箭头 4"/>
          <p:cNvSpPr/>
          <p:nvPr/>
        </p:nvSpPr>
        <p:spPr>
          <a:xfrm>
            <a:off x="5842000" y="2736850"/>
            <a:ext cx="560388" cy="84138"/>
          </a:xfrm>
          <a:prstGeom prst="leftRightArrow">
            <a:avLst>
              <a:gd name="adj1" fmla="val 50000"/>
              <a:gd name="adj2" fmla="val 49983"/>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a:ea typeface="微软雅黑" panose="020b0503020204020204" charset="-122"/>
            </a:endParaRPr>
          </a:p>
        </p:txBody>
      </p:sp>
      <p:sp>
        <p:nvSpPr>
          <p:cNvPr id="70684" name="左右箭头 5"/>
          <p:cNvSpPr/>
          <p:nvPr/>
        </p:nvSpPr>
        <p:spPr>
          <a:xfrm>
            <a:off x="5822950" y="3625850"/>
            <a:ext cx="569913" cy="80963"/>
          </a:xfrm>
          <a:prstGeom prst="leftRightArrow">
            <a:avLst>
              <a:gd name="adj1" fmla="val 50000"/>
              <a:gd name="adj2" fmla="val 49991"/>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a:ea typeface="微软雅黑" panose="020b0503020204020204" charset="-122"/>
            </a:endParaRPr>
          </a:p>
        </p:txBody>
      </p:sp>
      <p:sp>
        <p:nvSpPr>
          <p:cNvPr id="70685" name="左右箭头 6"/>
          <p:cNvSpPr/>
          <p:nvPr/>
        </p:nvSpPr>
        <p:spPr>
          <a:xfrm>
            <a:off x="5810250" y="4651375"/>
            <a:ext cx="582613" cy="85725"/>
          </a:xfrm>
          <a:prstGeom prst="leftRightArrow">
            <a:avLst>
              <a:gd name="adj1" fmla="val 50000"/>
              <a:gd name="adj2" fmla="val 49997"/>
            </a:avLst>
          </a:prstGeom>
          <a:solidFill>
            <a:schemeClr val="accent1"/>
          </a:solidFill>
          <a:ln w="12700">
            <a:solidFill>
              <a:srgbClr val="89A4A7"/>
            </a:solidFill>
            <a:miter lim="800000"/>
          </a:ln>
        </p:spPr>
        <p:txBody>
          <a:bodyPr lIns="68580" tIns="34290" rIns="68580" bIns="34290"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Arial"/>
              <a:ea typeface="微软雅黑" panose="020b0503020204020204" charset="-122"/>
            </a:endParaRPr>
          </a:p>
        </p:txBody>
      </p:sp>
      <p:sp>
        <p:nvSpPr>
          <p:cNvPr id="70686" name="文本框 14"/>
          <p:cNvSpPr/>
          <p:nvPr/>
        </p:nvSpPr>
        <p:spPr>
          <a:xfrm>
            <a:off x="7265988" y="3346450"/>
            <a:ext cx="1455737" cy="622300"/>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b="1">
                <a:solidFill>
                  <a:srgbClr val="000000"/>
                </a:solidFill>
                <a:latin typeface="Times New Roman" pitchFamily="18" charset="0"/>
              </a:rPr>
              <a:t>杯和满水质量</a:t>
            </a:r>
            <a:r>
              <a:rPr lang="zh-CN" altLang="en-US" b="1" i="1">
                <a:solidFill>
                  <a:srgbClr val="FF0000"/>
                </a:solidFill>
                <a:latin typeface="Times New Roman" pitchFamily="18" charset="0"/>
              </a:rPr>
              <a:t>m</a:t>
            </a:r>
            <a:r>
              <a:rPr lang="zh-CN" altLang="en-US" b="1" baseline="-25000">
                <a:solidFill>
                  <a:srgbClr val="FF0000"/>
                </a:solidFill>
                <a:latin typeface="Times New Roman" pitchFamily="18" charset="0"/>
              </a:rPr>
              <a:t>1</a:t>
            </a:r>
            <a:endParaRPr lang="zh-CN" altLang="en-US" b="1" baseline="-25000">
              <a:solidFill>
                <a:srgbClr val="FF0000"/>
              </a:solidFill>
              <a:latin typeface="Times New Roman" panose="02020603050405020304" pitchFamily="18" charset="0"/>
            </a:endParaRPr>
          </a:p>
        </p:txBody>
      </p:sp>
      <p:sp>
        <p:nvSpPr>
          <p:cNvPr id="70687" name="文本框 6"/>
          <p:cNvSpPr/>
          <p:nvPr/>
        </p:nvSpPr>
        <p:spPr>
          <a:xfrm>
            <a:off x="385763" y="273050"/>
            <a:ext cx="3854450" cy="64611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C00000"/>
                </a:solidFill>
              </a:rPr>
              <a:t>特殊方法测量密度</a:t>
            </a:r>
            <a:endParaRPr lang="zh-CN" altLang="en-US" sz="3600" b="1">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067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2" presetClass="entr" presetSubtype="4" fill="hold" nodeType="clickEffect">
                                  <p:stCondLst>
                                    <p:cond delay="0"/>
                                  </p:stCondLst>
                                  <p:childTnLst>
                                    <p:set>
                                      <p:cBhvr>
                                        <p:cTn id="10" dur="1" fill="hold">
                                          <p:stCondLst>
                                            <p:cond delay="0"/>
                                          </p:stCondLst>
                                        </p:cTn>
                                        <p:tgtEl>
                                          <p:spTgt spid="70657">
                                            <p:txEl>
                                              <p:pRg st="0" end="0"/>
                                            </p:txEl>
                                          </p:spTgt>
                                        </p:tgtEl>
                                        <p:attrNameLst>
                                          <p:attrName>style.visibility</p:attrName>
                                        </p:attrNameLst>
                                      </p:cBhvr>
                                      <p:to>
                                        <p:strVal val="visible"/>
                                      </p:to>
                                    </p:set>
                                    <p:anim calcmode="lin" valueType="num">
                                      <p:cBhvr>
                                        <p:cTn id="11" dur="500" fill="hold"/>
                                        <p:tgtEl>
                                          <p:spTgt spid="70657">
                                            <p:txEl>
                                              <p:pRg st="0" end="0"/>
                                            </p:txEl>
                                          </p:spTgt>
                                        </p:tgtEl>
                                        <p:attrNameLst>
                                          <p:attrName>ppt_y</p:attrName>
                                        </p:attrNameLst>
                                      </p:cBhvr>
                                      <p:tavLst>
                                        <p:tav tm="0">
                                          <p:val>
                                            <p:strVal val="#ppt_y+#ppt_h*1.125000"/>
                                          </p:val>
                                        </p:tav>
                                        <p:tav tm="100000">
                                          <p:val>
                                            <p:strVal val="#ppt_y"/>
                                          </p:val>
                                        </p:tav>
                                      </p:tavLst>
                                    </p:anim>
                                    <p:animEffect transition="in" filter="wipe(up)">
                                      <p:cBhvr>
                                        <p:cTn id="12" dur="500" fill="hold"/>
                                        <p:tgtEl>
                                          <p:spTgt spid="70657">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70665"/>
                                        </p:tgtEl>
                                        <p:attrNameLst>
                                          <p:attrName>style.visibility</p:attrName>
                                        </p:attrNameLst>
                                      </p:cBhvr>
                                      <p:to>
                                        <p:strVal val="visible"/>
                                      </p:to>
                                    </p:set>
                                    <p:anim calcmode="lin" valueType="num">
                                      <p:cBhvr>
                                        <p:cTn id="17" dur="500" fill="hold"/>
                                        <p:tgtEl>
                                          <p:spTgt spid="70665"/>
                                        </p:tgtEl>
                                        <p:attrNameLst>
                                          <p:attrName>ppt_y</p:attrName>
                                        </p:attrNameLst>
                                      </p:cBhvr>
                                      <p:tavLst>
                                        <p:tav tm="0">
                                          <p:val>
                                            <p:strVal val="#ppt_y+#ppt_h*1.125000"/>
                                          </p:val>
                                        </p:tav>
                                        <p:tav tm="100000">
                                          <p:val>
                                            <p:strVal val="#ppt_y"/>
                                          </p:val>
                                        </p:tav>
                                      </p:tavLst>
                                    </p:anim>
                                    <p:animEffect transition="in" filter="wipe(up)">
                                      <p:cBhvr>
                                        <p:cTn id="18" dur="500" fill="hold"/>
                                        <p:tgtEl>
                                          <p:spTgt spid="70665"/>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70666"/>
                                        </p:tgtEl>
                                        <p:attrNameLst>
                                          <p:attrName>style.visibility</p:attrName>
                                        </p:attrNameLst>
                                      </p:cBhvr>
                                      <p:to>
                                        <p:strVal val="visible"/>
                                      </p:to>
                                    </p:set>
                                    <p:anim calcmode="lin" valueType="num">
                                      <p:cBhvr>
                                        <p:cTn id="21" dur="500" fill="hold"/>
                                        <p:tgtEl>
                                          <p:spTgt spid="70666"/>
                                        </p:tgtEl>
                                        <p:attrNameLst>
                                          <p:attrName>ppt_y</p:attrName>
                                        </p:attrNameLst>
                                      </p:cBhvr>
                                      <p:tavLst>
                                        <p:tav tm="0">
                                          <p:val>
                                            <p:strVal val="#ppt_y+#ppt_h*1.125000"/>
                                          </p:val>
                                        </p:tav>
                                        <p:tav tm="100000">
                                          <p:val>
                                            <p:strVal val="#ppt_y"/>
                                          </p:val>
                                        </p:tav>
                                      </p:tavLst>
                                    </p:anim>
                                    <p:animEffect transition="in" filter="wipe(up)">
                                      <p:cBhvr>
                                        <p:cTn id="22" dur="500" fill="hold"/>
                                        <p:tgtEl>
                                          <p:spTgt spid="70666"/>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70683"/>
                                        </p:tgtEl>
                                        <p:attrNameLst>
                                          <p:attrName>style.visibility</p:attrName>
                                        </p:attrNameLst>
                                      </p:cBhvr>
                                      <p:to>
                                        <p:strVal val="visible"/>
                                      </p:to>
                                    </p:set>
                                    <p:anim calcmode="lin" valueType="num">
                                      <p:cBhvr>
                                        <p:cTn id="25" dur="500" fill="hold"/>
                                        <p:tgtEl>
                                          <p:spTgt spid="70683"/>
                                        </p:tgtEl>
                                        <p:attrNameLst>
                                          <p:attrName>ppt_y</p:attrName>
                                        </p:attrNameLst>
                                      </p:cBhvr>
                                      <p:tavLst>
                                        <p:tav tm="0">
                                          <p:val>
                                            <p:strVal val="#ppt_y+#ppt_h*1.125000"/>
                                          </p:val>
                                        </p:tav>
                                        <p:tav tm="100000">
                                          <p:val>
                                            <p:strVal val="#ppt_y"/>
                                          </p:val>
                                        </p:tav>
                                      </p:tavLst>
                                    </p:anim>
                                    <p:animEffect transition="in" filter="wipe(up)">
                                      <p:cBhvr>
                                        <p:cTn id="26" dur="500" fill="hold"/>
                                        <p:tgtEl>
                                          <p:spTgt spid="70683"/>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2" presetClass="entr" presetSubtype="4" fill="hold" nodeType="clickEffect">
                                  <p:stCondLst>
                                    <p:cond delay="0"/>
                                  </p:stCondLst>
                                  <p:childTnLst>
                                    <p:set>
                                      <p:cBhvr>
                                        <p:cTn id="30" dur="1" fill="hold">
                                          <p:stCondLst>
                                            <p:cond delay="0"/>
                                          </p:stCondLst>
                                        </p:cTn>
                                        <p:tgtEl>
                                          <p:spTgt spid="70657">
                                            <p:txEl>
                                              <p:pRg st="1" end="1"/>
                                            </p:txEl>
                                          </p:spTgt>
                                        </p:tgtEl>
                                        <p:attrNameLst>
                                          <p:attrName>style.visibility</p:attrName>
                                        </p:attrNameLst>
                                      </p:cBhvr>
                                      <p:to>
                                        <p:strVal val="visible"/>
                                      </p:to>
                                    </p:set>
                                    <p:anim calcmode="lin" valueType="num">
                                      <p:cBhvr>
                                        <p:cTn id="31" dur="500" fill="hold"/>
                                        <p:tgtEl>
                                          <p:spTgt spid="70657">
                                            <p:txEl>
                                              <p:pRg st="1" end="1"/>
                                            </p:txEl>
                                          </p:spTgt>
                                        </p:tgtEl>
                                        <p:attrNameLst>
                                          <p:attrName>ppt_y</p:attrName>
                                        </p:attrNameLst>
                                      </p:cBhvr>
                                      <p:tavLst>
                                        <p:tav tm="0">
                                          <p:val>
                                            <p:strVal val="#ppt_y+#ppt_h*1.125000"/>
                                          </p:val>
                                        </p:tav>
                                        <p:tav tm="100000">
                                          <p:val>
                                            <p:strVal val="#ppt_y"/>
                                          </p:val>
                                        </p:tav>
                                      </p:tavLst>
                                    </p:anim>
                                    <p:animEffect transition="in" filter="wipe(up)">
                                      <p:cBhvr>
                                        <p:cTn id="32" dur="500" fill="hold"/>
                                        <p:tgtEl>
                                          <p:spTgt spid="70657">
                                            <p:txEl>
                                              <p:pRg st="1" end="1"/>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2" presetClass="entr" presetSubtype="4" fill="hold" nodeType="clickEffect">
                                  <p:stCondLst>
                                    <p:cond delay="0"/>
                                  </p:stCondLst>
                                  <p:childTnLst>
                                    <p:set>
                                      <p:cBhvr>
                                        <p:cTn id="36" dur="1" fill="hold">
                                          <p:stCondLst>
                                            <p:cond delay="0"/>
                                          </p:stCondLst>
                                        </p:cTn>
                                        <p:tgtEl>
                                          <p:spTgt spid="70658"/>
                                        </p:tgtEl>
                                        <p:attrNameLst>
                                          <p:attrName>style.visibility</p:attrName>
                                        </p:attrNameLst>
                                      </p:cBhvr>
                                      <p:to>
                                        <p:strVal val="visible"/>
                                      </p:to>
                                    </p:set>
                                    <p:anim calcmode="lin" valueType="num">
                                      <p:cBhvr>
                                        <p:cTn id="37" dur="500" fill="hold"/>
                                        <p:tgtEl>
                                          <p:spTgt spid="70658"/>
                                        </p:tgtEl>
                                        <p:attrNameLst>
                                          <p:attrName>ppt_y</p:attrName>
                                        </p:attrNameLst>
                                      </p:cBhvr>
                                      <p:tavLst>
                                        <p:tav tm="0">
                                          <p:val>
                                            <p:strVal val="#ppt_y+#ppt_h*1.125000"/>
                                          </p:val>
                                        </p:tav>
                                        <p:tav tm="100000">
                                          <p:val>
                                            <p:strVal val="#ppt_y"/>
                                          </p:val>
                                        </p:tav>
                                      </p:tavLst>
                                    </p:anim>
                                    <p:animEffect transition="in" filter="wipe(up)">
                                      <p:cBhvr>
                                        <p:cTn id="38" dur="500" fill="hold"/>
                                        <p:tgtEl>
                                          <p:spTgt spid="70658"/>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70684"/>
                                        </p:tgtEl>
                                        <p:attrNameLst>
                                          <p:attrName>style.visibility</p:attrName>
                                        </p:attrNameLst>
                                      </p:cBhvr>
                                      <p:to>
                                        <p:strVal val="visible"/>
                                      </p:to>
                                    </p:set>
                                    <p:anim calcmode="lin" valueType="num">
                                      <p:cBhvr>
                                        <p:cTn id="41" dur="500" fill="hold"/>
                                        <p:tgtEl>
                                          <p:spTgt spid="70684"/>
                                        </p:tgtEl>
                                        <p:attrNameLst>
                                          <p:attrName>ppt_y</p:attrName>
                                        </p:attrNameLst>
                                      </p:cBhvr>
                                      <p:tavLst>
                                        <p:tav tm="0">
                                          <p:val>
                                            <p:strVal val="#ppt_y+#ppt_h*1.125000"/>
                                          </p:val>
                                        </p:tav>
                                        <p:tav tm="100000">
                                          <p:val>
                                            <p:strVal val="#ppt_y"/>
                                          </p:val>
                                        </p:tav>
                                      </p:tavLst>
                                    </p:anim>
                                    <p:animEffect transition="in" filter="wipe(up)">
                                      <p:cBhvr>
                                        <p:cTn id="42" dur="500" fill="hold"/>
                                        <p:tgtEl>
                                          <p:spTgt spid="70684"/>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70686"/>
                                        </p:tgtEl>
                                        <p:attrNameLst>
                                          <p:attrName>style.visibility</p:attrName>
                                        </p:attrNameLst>
                                      </p:cBhvr>
                                      <p:to>
                                        <p:strVal val="visible"/>
                                      </p:to>
                                    </p:set>
                                    <p:anim calcmode="lin" valueType="num">
                                      <p:cBhvr>
                                        <p:cTn id="45" dur="500" fill="hold"/>
                                        <p:tgtEl>
                                          <p:spTgt spid="70686"/>
                                        </p:tgtEl>
                                        <p:attrNameLst>
                                          <p:attrName>ppt_y</p:attrName>
                                        </p:attrNameLst>
                                      </p:cBhvr>
                                      <p:tavLst>
                                        <p:tav tm="0">
                                          <p:val>
                                            <p:strVal val="#ppt_y+#ppt_h*1.125000"/>
                                          </p:val>
                                        </p:tav>
                                        <p:tav tm="100000">
                                          <p:val>
                                            <p:strVal val="#ppt_y"/>
                                          </p:val>
                                        </p:tav>
                                      </p:tavLst>
                                    </p:anim>
                                    <p:animEffect transition="in" filter="wipe(up)">
                                      <p:cBhvr>
                                        <p:cTn id="46" dur="500" fill="hold"/>
                                        <p:tgtEl>
                                          <p:spTgt spid="70686"/>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12" presetClass="entr" presetSubtype="4" fill="hold" nodeType="clickEffect">
                                  <p:stCondLst>
                                    <p:cond delay="0"/>
                                  </p:stCondLst>
                                  <p:childTnLst>
                                    <p:set>
                                      <p:cBhvr>
                                        <p:cTn id="50" dur="1" fill="hold">
                                          <p:stCondLst>
                                            <p:cond delay="0"/>
                                          </p:stCondLst>
                                        </p:cTn>
                                        <p:tgtEl>
                                          <p:spTgt spid="70657">
                                            <p:txEl>
                                              <p:pRg st="2" end="2"/>
                                            </p:txEl>
                                          </p:spTgt>
                                        </p:tgtEl>
                                        <p:attrNameLst>
                                          <p:attrName>style.visibility</p:attrName>
                                        </p:attrNameLst>
                                      </p:cBhvr>
                                      <p:to>
                                        <p:strVal val="visible"/>
                                      </p:to>
                                    </p:set>
                                    <p:anim calcmode="lin" valueType="num">
                                      <p:cBhvr>
                                        <p:cTn id="51" dur="500" fill="hold"/>
                                        <p:tgtEl>
                                          <p:spTgt spid="70657">
                                            <p:txEl>
                                              <p:pRg st="2" end="2"/>
                                            </p:txEl>
                                          </p:spTgt>
                                        </p:tgtEl>
                                        <p:attrNameLst>
                                          <p:attrName>ppt_y</p:attrName>
                                        </p:attrNameLst>
                                      </p:cBhvr>
                                      <p:tavLst>
                                        <p:tav tm="0">
                                          <p:val>
                                            <p:strVal val="#ppt_y+#ppt_h*1.125000"/>
                                          </p:val>
                                        </p:tav>
                                        <p:tav tm="100000">
                                          <p:val>
                                            <p:strVal val="#ppt_y"/>
                                          </p:val>
                                        </p:tav>
                                      </p:tavLst>
                                    </p:anim>
                                    <p:animEffect transition="in" filter="wipe(up)">
                                      <p:cBhvr>
                                        <p:cTn id="52" dur="500" fill="hold"/>
                                        <p:tgtEl>
                                          <p:spTgt spid="70657">
                                            <p:txEl>
                                              <p:pRg st="2" end="2"/>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70667"/>
                                        </p:tgtEl>
                                        <p:attrNameLst>
                                          <p:attrName>style.visibility</p:attrName>
                                        </p:attrNameLst>
                                      </p:cBhvr>
                                      <p:to>
                                        <p:strVal val="visible"/>
                                      </p:to>
                                    </p:set>
                                    <p:anim calcmode="lin" valueType="num">
                                      <p:cBhvr>
                                        <p:cTn id="57" dur="500" fill="hold"/>
                                        <p:tgtEl>
                                          <p:spTgt spid="70667"/>
                                        </p:tgtEl>
                                        <p:attrNameLst>
                                          <p:attrName>ppt_y</p:attrName>
                                        </p:attrNameLst>
                                      </p:cBhvr>
                                      <p:tavLst>
                                        <p:tav tm="0">
                                          <p:val>
                                            <p:strVal val="#ppt_y+#ppt_h*1.125000"/>
                                          </p:val>
                                        </p:tav>
                                        <p:tav tm="100000">
                                          <p:val>
                                            <p:strVal val="#ppt_y"/>
                                          </p:val>
                                        </p:tav>
                                      </p:tavLst>
                                    </p:anim>
                                    <p:animEffect transition="in" filter="wipe(up)">
                                      <p:cBhvr>
                                        <p:cTn id="58" dur="500" fill="hold"/>
                                        <p:tgtEl>
                                          <p:spTgt spid="70667"/>
                                        </p:tgtEl>
                                      </p:cBhvr>
                                    </p:animEffect>
                                  </p:childTnLst>
                                </p:cTn>
                              </p:par>
                              <p:par>
                                <p:cTn id="59" presetID="12" presetClass="entr" presetSubtype="4" fill="hold" nodeType="withEffect">
                                  <p:stCondLst>
                                    <p:cond delay="0"/>
                                  </p:stCondLst>
                                  <p:childTnLst>
                                    <p:set>
                                      <p:cBhvr>
                                        <p:cTn id="60" dur="1" fill="hold">
                                          <p:stCondLst>
                                            <p:cond delay="0"/>
                                          </p:stCondLst>
                                        </p:cTn>
                                        <p:tgtEl>
                                          <p:spTgt spid="70668"/>
                                        </p:tgtEl>
                                        <p:attrNameLst>
                                          <p:attrName>style.visibility</p:attrName>
                                        </p:attrNameLst>
                                      </p:cBhvr>
                                      <p:to>
                                        <p:strVal val="visible"/>
                                      </p:to>
                                    </p:set>
                                    <p:anim calcmode="lin" valueType="num">
                                      <p:cBhvr>
                                        <p:cTn id="61" dur="500" fill="hold"/>
                                        <p:tgtEl>
                                          <p:spTgt spid="70668"/>
                                        </p:tgtEl>
                                        <p:attrNameLst>
                                          <p:attrName>ppt_y</p:attrName>
                                        </p:attrNameLst>
                                      </p:cBhvr>
                                      <p:tavLst>
                                        <p:tav tm="0">
                                          <p:val>
                                            <p:strVal val="#ppt_y+#ppt_h*1.125000"/>
                                          </p:val>
                                        </p:tav>
                                        <p:tav tm="100000">
                                          <p:val>
                                            <p:strVal val="#ppt_y"/>
                                          </p:val>
                                        </p:tav>
                                      </p:tavLst>
                                    </p:anim>
                                    <p:animEffect transition="in" filter="wipe(up)">
                                      <p:cBhvr>
                                        <p:cTn id="62" dur="500" fill="hold"/>
                                        <p:tgtEl>
                                          <p:spTgt spid="70668"/>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70685"/>
                                        </p:tgtEl>
                                        <p:attrNameLst>
                                          <p:attrName>style.visibility</p:attrName>
                                        </p:attrNameLst>
                                      </p:cBhvr>
                                      <p:to>
                                        <p:strVal val="visible"/>
                                      </p:to>
                                    </p:set>
                                    <p:anim calcmode="lin" valueType="num">
                                      <p:cBhvr>
                                        <p:cTn id="65" dur="500" fill="hold"/>
                                        <p:tgtEl>
                                          <p:spTgt spid="70685"/>
                                        </p:tgtEl>
                                        <p:attrNameLst>
                                          <p:attrName>ppt_y</p:attrName>
                                        </p:attrNameLst>
                                      </p:cBhvr>
                                      <p:tavLst>
                                        <p:tav tm="0">
                                          <p:val>
                                            <p:strVal val="#ppt_y+#ppt_h*1.125000"/>
                                          </p:val>
                                        </p:tav>
                                        <p:tav tm="100000">
                                          <p:val>
                                            <p:strVal val="#ppt_y"/>
                                          </p:val>
                                        </p:tav>
                                      </p:tavLst>
                                    </p:anim>
                                    <p:animEffect transition="in" filter="wipe(up)">
                                      <p:cBhvr>
                                        <p:cTn id="66" dur="500" fill="hold"/>
                                        <p:tgtEl>
                                          <p:spTgt spid="70685"/>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12" presetClass="entr" presetSubtype="4" fill="hold" nodeType="clickEffect">
                                  <p:stCondLst>
                                    <p:cond delay="0"/>
                                  </p:stCondLst>
                                  <p:childTnLst>
                                    <p:set>
                                      <p:cBhvr>
                                        <p:cTn id="70" dur="1" fill="hold">
                                          <p:stCondLst>
                                            <p:cond delay="0"/>
                                          </p:stCondLst>
                                        </p:cTn>
                                        <p:tgtEl>
                                          <p:spTgt spid="70657">
                                            <p:txEl>
                                              <p:pRg st="3" end="3"/>
                                            </p:txEl>
                                          </p:spTgt>
                                        </p:tgtEl>
                                        <p:attrNameLst>
                                          <p:attrName>style.visibility</p:attrName>
                                        </p:attrNameLst>
                                      </p:cBhvr>
                                      <p:to>
                                        <p:strVal val="visible"/>
                                      </p:to>
                                    </p:set>
                                    <p:anim calcmode="lin" valueType="num">
                                      <p:cBhvr>
                                        <p:cTn id="71" dur="500" fill="hold"/>
                                        <p:tgtEl>
                                          <p:spTgt spid="70657">
                                            <p:txEl>
                                              <p:pRg st="3" end="3"/>
                                            </p:txEl>
                                          </p:spTgt>
                                        </p:tgtEl>
                                        <p:attrNameLst>
                                          <p:attrName>ppt_y</p:attrName>
                                        </p:attrNameLst>
                                      </p:cBhvr>
                                      <p:tavLst>
                                        <p:tav tm="0">
                                          <p:val>
                                            <p:strVal val="#ppt_y+#ppt_h*1.125000"/>
                                          </p:val>
                                        </p:tav>
                                        <p:tav tm="100000">
                                          <p:val>
                                            <p:strVal val="#ppt_y"/>
                                          </p:val>
                                        </p:tav>
                                      </p:tavLst>
                                    </p:anim>
                                    <p:animEffect transition="in" filter="wipe(up)">
                                      <p:cBhvr>
                                        <p:cTn id="72" dur="500" fill="hold"/>
                                        <p:tgtEl>
                                          <p:spTgt spid="70657">
                                            <p:txEl>
                                              <p:pRg st="3" end="3"/>
                                            </p:txEl>
                                          </p:spTgt>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14" presetClass="entr" presetSubtype="10" fill="hold" nodeType="clickEffect">
                                  <p:stCondLst>
                                    <p:cond delay="0"/>
                                  </p:stCondLst>
                                  <p:childTnLst>
                                    <p:set>
                                      <p:cBhvr>
                                        <p:cTn id="76" dur="1" fill="hold">
                                          <p:stCondLst>
                                            <p:cond delay="0"/>
                                          </p:stCondLst>
                                        </p:cTn>
                                        <p:tgtEl>
                                          <p:spTgt spid="70678"/>
                                        </p:tgtEl>
                                        <p:attrNameLst>
                                          <p:attrName>style.visibility</p:attrName>
                                        </p:attrNameLst>
                                      </p:cBhvr>
                                      <p:to>
                                        <p:strVal val="visible"/>
                                      </p:to>
                                    </p:set>
                                    <p:animEffect transition="in" filter="randombar(horizontal)">
                                      <p:cBhvr>
                                        <p:cTn id="77" dur="500" fill="hold"/>
                                        <p:tgtEl>
                                          <p:spTgt spid="70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6" grpId="0"/>
      <p:bldP spid="70667" grpId="0"/>
      <p:bldP spid="70676" grpId="0"/>
      <p:bldP spid="70683" grpId="0"/>
      <p:bldP spid="70684" grpId="0"/>
      <p:bldP spid="70685" grpId="0"/>
      <p:bldP spid="70686" grpId="0"/>
    </p:bldLst>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681" name="文本框 315404"/>
          <p:cNvSpPr txBox="1"/>
          <p:nvPr/>
        </p:nvSpPr>
        <p:spPr>
          <a:xfrm>
            <a:off x="385763" y="1560513"/>
            <a:ext cx="8372475" cy="806450"/>
          </a:xfrm>
          <a:prstGeom prst="rect">
            <a:avLst/>
          </a:prstGeom>
          <a:solidFill>
            <a:schemeClr val="accent6">
              <a:lumMod val="40000"/>
              <a:lumOff val="60000"/>
            </a:schemeClr>
          </a:solidFill>
          <a:ln w="9525">
            <a:noFill/>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spcBef>
                <a:spcPct val="50000"/>
              </a:spcBef>
            </a:pPr>
            <a:r>
              <a:rPr lang="zh-CN" altLang="en-US" sz="2400" b="1">
                <a:solidFill>
                  <a:srgbClr val="000000"/>
                </a:solidFill>
                <a:latin typeface="Times New Roman" pitchFamily="18" charset="0"/>
              </a:rPr>
              <a:t>利用天平（</a:t>
            </a:r>
            <a:r>
              <a:rPr lang="zh-CN" altLang="en-US" sz="2400" b="1">
                <a:solidFill>
                  <a:srgbClr val="FF3300"/>
                </a:solidFill>
                <a:latin typeface="Times New Roman" pitchFamily="18" charset="0"/>
              </a:rPr>
              <a:t>无砝码</a:t>
            </a:r>
            <a:r>
              <a:rPr lang="zh-CN" altLang="en-US" sz="2400" b="1">
                <a:solidFill>
                  <a:srgbClr val="000000"/>
                </a:solidFill>
                <a:latin typeface="Times New Roman" pitchFamily="18" charset="0"/>
              </a:rPr>
              <a:t>）、量筒、两个完全一样的烧杯、足量的水、小石块、</a:t>
            </a:r>
            <a:r>
              <a:rPr lang="zh-CN" altLang="en-US" sz="2400" b="1">
                <a:solidFill>
                  <a:srgbClr val="000000"/>
                </a:solidFill>
                <a:latin typeface="Times New Roman" pitchFamily="18" charset="0"/>
              </a:rPr>
              <a:t>细线，测</a:t>
            </a:r>
            <a:r>
              <a:rPr lang="zh-CN" altLang="en-US" sz="2400" b="1">
                <a:solidFill>
                  <a:srgbClr val="000000"/>
                </a:solidFill>
                <a:latin typeface="Times New Roman" pitchFamily="18" charset="0"/>
              </a:rPr>
              <a:t>小石块的密度</a:t>
            </a:r>
            <a:endParaRPr lang="zh-CN" altLang="en-US" sz="2400" b="1">
              <a:solidFill>
                <a:srgbClr val="000000"/>
              </a:solidFill>
              <a:latin typeface="Times New Roman" panose="02020603050405020304" pitchFamily="18" charset="0"/>
            </a:endParaRPr>
          </a:p>
        </p:txBody>
      </p:sp>
      <p:pic>
        <p:nvPicPr>
          <p:cNvPr id="71682" name="xjhsy10" descr="tp"/>
          <p:cNvPicPr>
            <a:picLocks noGrp="1" noChangeAspect="1"/>
          </p:cNvPicPr>
          <p:nvPr>
            <p:ph sz="half" idx="4294967295"/>
          </p:nvPr>
        </p:nvPicPr>
        <p:blipFill>
          <a:blip r:embed="rId2">
            <a:clrChange>
              <a:clrFrom>
                <a:srgbClr val="FFFFFF"/>
              </a:clrFrom>
              <a:clrTo>
                <a:srgbClr val="FFFFFF">
                  <a:alpha val="0"/>
                </a:srgbClr>
              </a:clrTo>
            </a:clrChange>
          </a:blip>
          <a:stretch>
            <a:fillRect/>
          </a:stretch>
        </p:blipFill>
        <p:spPr>
          <a:xfrm>
            <a:off x="0" y="3883025"/>
            <a:ext cx="2514600" cy="1846263"/>
          </a:xfrm>
          <a:prstGeom prst="rect">
            <a:avLst/>
          </a:prstGeom>
          <a:noFill/>
          <a:ln>
            <a:noFill/>
            <a:miter lim="800000"/>
          </a:ln>
        </p:spPr>
      </p:pic>
      <p:sp>
        <p:nvSpPr>
          <p:cNvPr id="71683" name="文本框 315401"/>
          <p:cNvSpPr/>
          <p:nvPr/>
        </p:nvSpPr>
        <p:spPr>
          <a:xfrm>
            <a:off x="1924050" y="2871788"/>
            <a:ext cx="1314450" cy="714375"/>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100" b="1">
                <a:solidFill>
                  <a:srgbClr val="000000"/>
                </a:solidFill>
                <a:latin typeface="Times New Roman" pitchFamily="18" charset="0"/>
              </a:rPr>
              <a:t>与石块等质量的水</a:t>
            </a:r>
            <a:endParaRPr lang="en-US" altLang="zh-CN" sz="2100" b="1">
              <a:solidFill>
                <a:srgbClr val="000000"/>
              </a:solidFill>
              <a:latin typeface="Times New Roman" panose="02020603050405020304" pitchFamily="18" charset="0"/>
            </a:endParaRPr>
          </a:p>
        </p:txBody>
      </p:sp>
      <p:sp>
        <p:nvSpPr>
          <p:cNvPr id="71684" name="文本框 315402"/>
          <p:cNvSpPr/>
          <p:nvPr/>
        </p:nvSpPr>
        <p:spPr>
          <a:xfrm>
            <a:off x="781050" y="3165475"/>
            <a:ext cx="1143000" cy="392113"/>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100" b="1">
                <a:solidFill>
                  <a:srgbClr val="000000"/>
                </a:solidFill>
                <a:latin typeface="Times New Roman" pitchFamily="18" charset="0"/>
              </a:rPr>
              <a:t>小石块</a:t>
            </a:r>
            <a:endParaRPr lang="zh-CN" altLang="en-US" sz="2100" b="1">
              <a:solidFill>
                <a:srgbClr val="000000"/>
              </a:solidFill>
              <a:latin typeface="Times New Roman" panose="02020603050405020304" pitchFamily="18" charset="0"/>
            </a:endParaRPr>
          </a:p>
        </p:txBody>
      </p:sp>
      <p:grpSp>
        <p:nvGrpSpPr>
          <p:cNvPr id="71685" name="组合 315395"/>
          <p:cNvGrpSpPr/>
          <p:nvPr/>
        </p:nvGrpSpPr>
        <p:grpSpPr>
          <a:xfrm>
            <a:off x="2324100" y="3786188"/>
            <a:ext cx="647700" cy="649287"/>
            <a:chExt cx="1740" cy="1890"/>
          </a:xfrm>
        </p:grpSpPr>
        <p:sp>
          <p:nvSpPr>
            <p:cNvPr id="71686" name="流程图: 可选过程 315396"/>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100" b="1">
                <a:solidFill>
                  <a:srgbClr val="000000"/>
                </a:solidFill>
                <a:latin typeface="楷体" pitchFamily="49" charset="-122"/>
                <a:ea typeface="楷体" pitchFamily="49" charset="-122"/>
              </a:endParaRPr>
            </a:p>
          </p:txBody>
        </p:sp>
        <p:sp>
          <p:nvSpPr>
            <p:cNvPr id="71687" name="未知"/>
            <p:cNvSpPr/>
            <p:nvPr/>
          </p:nvSpPr>
          <p:spPr>
            <a:xfrm>
              <a:off x="0" y="0"/>
              <a:ext cx="1740" cy="1129"/>
            </a:xfrm>
            <a:custGeom>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pic>
        <p:nvPicPr>
          <p:cNvPr id="71688" name="图片 315409" descr="1234"/>
          <p:cNvPicPr>
            <a:picLocks noChangeAspect="1"/>
          </p:cNvPicPr>
          <p:nvPr/>
        </p:nvPicPr>
        <p:blipFill>
          <a:blip r:embed="rId3"/>
          <a:stretch>
            <a:fillRect/>
          </a:stretch>
        </p:blipFill>
        <p:spPr>
          <a:xfrm>
            <a:off x="1181100" y="4129088"/>
            <a:ext cx="285750" cy="244475"/>
          </a:xfrm>
          <a:prstGeom prst="rect">
            <a:avLst/>
          </a:prstGeom>
          <a:solidFill>
            <a:srgbClr val="0000FF"/>
          </a:solidFill>
          <a:ln>
            <a:noFill/>
            <a:miter lim="800000"/>
          </a:ln>
        </p:spPr>
      </p:pic>
      <p:grpSp>
        <p:nvGrpSpPr>
          <p:cNvPr id="71689" name="组合 1"/>
          <p:cNvGrpSpPr/>
          <p:nvPr/>
        </p:nvGrpSpPr>
        <p:grpSpPr>
          <a:xfrm>
            <a:off x="952500" y="3671888"/>
            <a:ext cx="1993900" cy="762000"/>
            <a:chOff x="952500" y="2814161"/>
            <a:chExt cx="1993107" cy="762000"/>
          </a:xfrm>
        </p:grpSpPr>
        <p:grpSp>
          <p:nvGrpSpPr>
            <p:cNvPr id="71690" name="组合 315398"/>
            <p:cNvGrpSpPr/>
            <p:nvPr/>
          </p:nvGrpSpPr>
          <p:grpSpPr>
            <a:xfrm>
              <a:off x="2416969" y="3157061"/>
              <a:ext cx="528638" cy="407194"/>
              <a:chExt cx="1690" cy="624"/>
            </a:xfrm>
          </p:grpSpPr>
          <p:sp>
            <p:nvSpPr>
              <p:cNvPr id="71691" name="矩形 315399"/>
              <p:cNvSpPr/>
              <p:nvPr/>
            </p:nvSpPr>
            <p:spPr>
              <a:xfrm>
                <a:off x="41" y="50"/>
                <a:ext cx="1629" cy="574"/>
              </a:xfrm>
              <a:prstGeom prst="rect">
                <a:avLst/>
              </a:prstGeom>
              <a:blipFill rotWithShape="0">
                <a:blip r:embed="rId4"/>
                <a:tile tx="0" ty="0" sx="100000" sy="100000" flip="none" algn="tl"/>
              </a:blipFill>
              <a:ln>
                <a:no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100" b="1">
                  <a:solidFill>
                    <a:srgbClr val="000000"/>
                  </a:solidFill>
                  <a:latin typeface="楷体" pitchFamily="49" charset="-122"/>
                  <a:ea typeface="楷体" pitchFamily="49" charset="-122"/>
                </a:endParaRPr>
              </a:p>
            </p:txBody>
          </p:sp>
          <p:cxnSp>
            <p:nvCxnSpPr>
              <p:cNvPr id="71692" name="直接连接符 315400"/>
              <p:cNvCxnSpPr/>
              <p:nvPr/>
            </p:nvCxnSpPr>
            <p:spPr>
              <a:xfrm>
                <a:off x="0" y="0"/>
                <a:ext cx="1690" cy="0"/>
              </a:xfrm>
              <a:prstGeom prst="line">
                <a:avLst/>
              </a:prstGeom>
              <a:noFill/>
              <a:ln w="25400">
                <a:solidFill>
                  <a:prstClr val="black"/>
                </a:solidFill>
                <a:round/>
              </a:ln>
            </p:spPr>
          </p:cxnSp>
        </p:grpSp>
        <p:grpSp>
          <p:nvGrpSpPr>
            <p:cNvPr id="71693" name="组合 315406"/>
            <p:cNvGrpSpPr/>
            <p:nvPr/>
          </p:nvGrpSpPr>
          <p:grpSpPr>
            <a:xfrm>
              <a:off x="952500" y="2928461"/>
              <a:ext cx="649129" cy="647700"/>
              <a:chExt cx="1740" cy="1890"/>
            </a:xfrm>
          </p:grpSpPr>
          <p:sp>
            <p:nvSpPr>
              <p:cNvPr id="71694" name="流程图: 可选过程 315407"/>
              <p:cNvSpPr/>
              <p:nvPr/>
            </p:nvSpPr>
            <p:spPr>
              <a:xfrm>
                <a:off x="225" y="930"/>
                <a:ext cx="1440" cy="960"/>
              </a:xfrm>
              <a:prstGeom prst="flowChartAlternateProcess">
                <a:avLst/>
              </a:prstGeom>
              <a:noFill/>
              <a:ln w="25400">
                <a:solidFill>
                  <a:prstClr val="black"/>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100" b="1">
                  <a:solidFill>
                    <a:srgbClr val="000000"/>
                  </a:solidFill>
                  <a:latin typeface="楷体" pitchFamily="49" charset="-122"/>
                  <a:ea typeface="楷体" pitchFamily="49" charset="-122"/>
                </a:endParaRPr>
              </a:p>
            </p:txBody>
          </p:sp>
          <p:sp>
            <p:nvSpPr>
              <p:cNvPr id="71695" name="未知"/>
              <p:cNvSpPr/>
              <p:nvPr/>
            </p:nvSpPr>
            <p:spPr>
              <a:xfrm>
                <a:off x="0" y="0"/>
                <a:ext cx="1740" cy="1129"/>
              </a:xfrm>
              <a:custGeom>
                <a:rect l="l" t="t" r="r" b="b"/>
                <a:pathLst>
                  <a:path w="1740" h="1129">
                    <a:moveTo>
                      <a:pt x="225" y="1129"/>
                    </a:moveTo>
                    <a:lnTo>
                      <a:pt x="225" y="360"/>
                    </a:lnTo>
                    <a:lnTo>
                      <a:pt x="225" y="180"/>
                    </a:lnTo>
                    <a:lnTo>
                      <a:pt x="0" y="45"/>
                    </a:lnTo>
                    <a:lnTo>
                      <a:pt x="285" y="0"/>
                    </a:lnTo>
                    <a:lnTo>
                      <a:pt x="1740" y="0"/>
                    </a:lnTo>
                    <a:lnTo>
                      <a:pt x="1665" y="120"/>
                    </a:lnTo>
                    <a:lnTo>
                      <a:pt x="1665" y="1129"/>
                    </a:lnTo>
                  </a:path>
                </a:pathLst>
              </a:custGeom>
              <a:solidFill>
                <a:srgbClr val="FFFFFF"/>
              </a:solidFill>
              <a:ln w="25400">
                <a:solidFill>
                  <a:prstClr val="black"/>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sp>
          <p:nvSpPr>
            <p:cNvPr id="71696" name="任意多边形 315410"/>
            <p:cNvSpPr/>
            <p:nvPr/>
          </p:nvSpPr>
          <p:spPr>
            <a:xfrm>
              <a:off x="1409700" y="2814161"/>
              <a:ext cx="400050" cy="514350"/>
            </a:xfrm>
            <a:custGeom>
              <a:rect l="l" t="t" r="r" b="b"/>
              <a:pathLst>
                <a:path w="336" h="576">
                  <a:moveTo>
                    <a:pt x="0" y="576"/>
                  </a:moveTo>
                  <a:cubicBezTo>
                    <a:pt x="44" y="336"/>
                    <a:pt x="88" y="96"/>
                    <a:pt x="144" y="48"/>
                  </a:cubicBezTo>
                  <a:cubicBezTo>
                    <a:pt x="200" y="0"/>
                    <a:pt x="304" y="248"/>
                    <a:pt x="336" y="288"/>
                  </a:cubicBezTo>
                </a:path>
              </a:pathLst>
            </a:custGeom>
            <a:noFill/>
            <a:ln w="28575">
              <a:solidFill>
                <a:schemeClr val="tx1"/>
              </a:solidFill>
              <a:round/>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grpSp>
      <p:sp>
        <p:nvSpPr>
          <p:cNvPr id="71697" name="文本框 316417"/>
          <p:cNvSpPr/>
          <p:nvPr/>
        </p:nvSpPr>
        <p:spPr>
          <a:xfrm>
            <a:off x="3754438" y="2646363"/>
            <a:ext cx="4733925" cy="290988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lnSpc>
                <a:spcPct val="110000"/>
              </a:lnSpc>
            </a:pPr>
            <a:r>
              <a:rPr lang="zh-CN" altLang="en-US" sz="2400" b="1">
                <a:solidFill>
                  <a:srgbClr val="000000"/>
                </a:solidFill>
                <a:latin typeface="Times New Roman" pitchFamily="18" charset="0"/>
              </a:rPr>
              <a:t> 步骤：</a:t>
            </a:r>
            <a:endParaRPr lang="zh-CN" altLang="en-US" sz="2400" b="1">
              <a:solidFill>
                <a:srgbClr val="000000"/>
              </a:solidFill>
              <a:latin typeface="Times New Roman" pitchFamily="18" charset="0"/>
            </a:endParaRPr>
          </a:p>
          <a:p>
            <a:pPr lvl="0" algn="just">
              <a:lnSpc>
                <a:spcPct val="110000"/>
              </a:lnSpc>
            </a:pPr>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1</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调节天平平衡，在左右两盘中各放一只烧杯；</a:t>
            </a:r>
            <a:endParaRPr lang="zh-CN" altLang="en-US" sz="2400" b="1">
              <a:solidFill>
                <a:srgbClr val="000000"/>
              </a:solidFill>
              <a:latin typeface="Times New Roman" pitchFamily="18" charset="0"/>
            </a:endParaRPr>
          </a:p>
          <a:p>
            <a:pPr lvl="0" algn="just">
              <a:lnSpc>
                <a:spcPct val="110000"/>
              </a:lnSpc>
            </a:pPr>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2</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在左盘的烧杯中放入石块，在右盘的烧杯中注水，并用</a:t>
            </a:r>
            <a:r>
              <a:rPr lang="zh-CN" altLang="en-US" sz="2400" b="1">
                <a:solidFill>
                  <a:srgbClr val="FF3300"/>
                </a:solidFill>
                <a:latin typeface="Times New Roman" pitchFamily="18" charset="0"/>
              </a:rPr>
              <a:t>滴管细致的增减水的质量</a:t>
            </a:r>
            <a:r>
              <a:rPr lang="zh-CN" altLang="en-US" sz="2400" b="1">
                <a:solidFill>
                  <a:srgbClr val="000000"/>
                </a:solidFill>
                <a:latin typeface="Times New Roman" pitchFamily="18" charset="0"/>
              </a:rPr>
              <a:t>，直到天平平衡，则</a:t>
            </a:r>
            <a:r>
              <a:rPr lang="en-US" altLang="zh-CN" sz="2400" b="1" i="1">
                <a:solidFill>
                  <a:srgbClr val="000000"/>
                </a:solidFill>
                <a:latin typeface="Times New Roman" pitchFamily="18" charset="0"/>
              </a:rPr>
              <a:t>m</a:t>
            </a:r>
            <a:r>
              <a:rPr lang="zh-CN" altLang="en-US" sz="2400" b="1" baseline="-25000">
                <a:solidFill>
                  <a:srgbClr val="000000"/>
                </a:solidFill>
                <a:latin typeface="Times New Roman" pitchFamily="18" charset="0"/>
              </a:rPr>
              <a:t>水</a:t>
            </a:r>
            <a:r>
              <a:rPr lang="en-US" altLang="zh-CN" sz="2400" b="1">
                <a:solidFill>
                  <a:srgbClr val="000000"/>
                </a:solidFill>
                <a:latin typeface="Times New Roman" pitchFamily="18" charset="0"/>
              </a:rPr>
              <a:t>= </a:t>
            </a:r>
            <a:r>
              <a:rPr lang="en-US" altLang="zh-CN" sz="2400" b="1" i="1">
                <a:solidFill>
                  <a:srgbClr val="000000"/>
                </a:solidFill>
                <a:latin typeface="Times New Roman" pitchFamily="18" charset="0"/>
              </a:rPr>
              <a:t>m</a:t>
            </a:r>
            <a:r>
              <a:rPr lang="zh-CN" altLang="en-US" sz="2400" b="1" baseline="-25000">
                <a:solidFill>
                  <a:srgbClr val="000000"/>
                </a:solidFill>
                <a:latin typeface="Times New Roman" pitchFamily="18" charset="0"/>
              </a:rPr>
              <a:t>石块</a:t>
            </a:r>
            <a:r>
              <a:rPr lang="zh-CN" altLang="en-US" sz="2400" b="1" baseline="-30000">
                <a:solidFill>
                  <a:srgbClr val="000000"/>
                </a:solidFill>
                <a:latin typeface="Times New Roman" pitchFamily="18" charset="0"/>
              </a:rPr>
              <a:t> </a:t>
            </a:r>
            <a:r>
              <a:rPr lang="zh-CN" altLang="en-US" sz="2400" b="1">
                <a:solidFill>
                  <a:srgbClr val="000000"/>
                </a:solidFill>
                <a:latin typeface="Times New Roman" pitchFamily="18" charset="0"/>
              </a:rPr>
              <a:t>；</a:t>
            </a:r>
            <a:endParaRPr lang="en-US" altLang="zh-CN" sz="2400" b="1">
              <a:solidFill>
                <a:srgbClr val="000000"/>
              </a:solidFill>
              <a:latin typeface="Times New Roman" panose="02020603050405020304" pitchFamily="18" charset="0"/>
            </a:endParaRPr>
          </a:p>
        </p:txBody>
      </p:sp>
      <p:sp>
        <p:nvSpPr>
          <p:cNvPr id="71698" name="文本框 6"/>
          <p:cNvSpPr/>
          <p:nvPr/>
        </p:nvSpPr>
        <p:spPr>
          <a:xfrm>
            <a:off x="385763" y="273050"/>
            <a:ext cx="3854450" cy="64611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C00000"/>
                </a:solidFill>
              </a:rPr>
              <a:t>特殊方法测量密度</a:t>
            </a:r>
            <a:endParaRPr lang="zh-CN" altLang="en-US" sz="3600" b="1">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681"/>
                                        </p:tgtEl>
                                        <p:attrNameLst>
                                          <p:attrName>style.visibility</p:attrName>
                                        </p:attrNameLst>
                                      </p:cBhvr>
                                      <p:to>
                                        <p:strVal val="visible"/>
                                      </p:to>
                                    </p:set>
                                    <p:animEffect transition="in" filter="blinds(horizontal)">
                                      <p:cBhvr>
                                        <p:cTn id="7" dur="500" fill="hold"/>
                                        <p:tgtEl>
                                          <p:spTgt spid="7168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71682"/>
                                        </p:tgtEl>
                                        <p:attrNameLst>
                                          <p:attrName>style.visibility</p:attrName>
                                        </p:attrNameLst>
                                      </p:cBhvr>
                                      <p:to>
                                        <p:strVal val="visible"/>
                                      </p:to>
                                    </p:set>
                                    <p:animEffect transition="in" filter="randombar(horizontal)">
                                      <p:cBhvr>
                                        <p:cTn id="12" dur="500" fill="hold"/>
                                        <p:tgtEl>
                                          <p:spTgt spid="71682"/>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71683"/>
                                        </p:tgtEl>
                                        <p:attrNameLst>
                                          <p:attrName>style.visibility</p:attrName>
                                        </p:attrNameLst>
                                      </p:cBhvr>
                                      <p:to>
                                        <p:strVal val="visible"/>
                                      </p:to>
                                    </p:set>
                                    <p:animEffect transition="in" filter="randombar(horizontal)">
                                      <p:cBhvr>
                                        <p:cTn id="15" dur="500" fill="hold"/>
                                        <p:tgtEl>
                                          <p:spTgt spid="71683"/>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1684"/>
                                        </p:tgtEl>
                                        <p:attrNameLst>
                                          <p:attrName>style.visibility</p:attrName>
                                        </p:attrNameLst>
                                      </p:cBhvr>
                                      <p:to>
                                        <p:strVal val="visible"/>
                                      </p:to>
                                    </p:set>
                                    <p:animEffect transition="in" filter="randombar(horizontal)">
                                      <p:cBhvr>
                                        <p:cTn id="18" dur="500" fill="hold"/>
                                        <p:tgtEl>
                                          <p:spTgt spid="71684"/>
                                        </p:tgtEl>
                                      </p:cBhvr>
                                    </p:animEffect>
                                  </p:childTnLst>
                                </p:cTn>
                              </p:par>
                              <p:par>
                                <p:cTn id="19" presetID="14" presetClass="entr" presetSubtype="10" fill="hold" nodeType="withEffect">
                                  <p:stCondLst>
                                    <p:cond delay="0"/>
                                  </p:stCondLst>
                                  <p:childTnLst>
                                    <p:set>
                                      <p:cBhvr>
                                        <p:cTn id="20" dur="1" fill="hold">
                                          <p:stCondLst>
                                            <p:cond delay="0"/>
                                          </p:stCondLst>
                                        </p:cTn>
                                        <p:tgtEl>
                                          <p:spTgt spid="71685"/>
                                        </p:tgtEl>
                                        <p:attrNameLst>
                                          <p:attrName>style.visibility</p:attrName>
                                        </p:attrNameLst>
                                      </p:cBhvr>
                                      <p:to>
                                        <p:strVal val="visible"/>
                                      </p:to>
                                    </p:set>
                                    <p:animEffect transition="in" filter="randombar(horizontal)">
                                      <p:cBhvr>
                                        <p:cTn id="21" dur="500" fill="hold"/>
                                        <p:tgtEl>
                                          <p:spTgt spid="71685"/>
                                        </p:tgtEl>
                                      </p:cBhvr>
                                    </p:animEffect>
                                  </p:childTnLst>
                                </p:cTn>
                              </p:par>
                              <p:par>
                                <p:cTn id="22" presetID="14" presetClass="entr" presetSubtype="10" fill="hold" nodeType="withEffect">
                                  <p:stCondLst>
                                    <p:cond delay="0"/>
                                  </p:stCondLst>
                                  <p:childTnLst>
                                    <p:set>
                                      <p:cBhvr>
                                        <p:cTn id="23" dur="1" fill="hold">
                                          <p:stCondLst>
                                            <p:cond delay="0"/>
                                          </p:stCondLst>
                                        </p:cTn>
                                        <p:tgtEl>
                                          <p:spTgt spid="71688"/>
                                        </p:tgtEl>
                                        <p:attrNameLst>
                                          <p:attrName>style.visibility</p:attrName>
                                        </p:attrNameLst>
                                      </p:cBhvr>
                                      <p:to>
                                        <p:strVal val="visible"/>
                                      </p:to>
                                    </p:set>
                                    <p:animEffect transition="in" filter="randombar(horizontal)">
                                      <p:cBhvr>
                                        <p:cTn id="24" dur="500" fill="hold"/>
                                        <p:tgtEl>
                                          <p:spTgt spid="71688"/>
                                        </p:tgtEl>
                                      </p:cBhvr>
                                    </p:animEffect>
                                  </p:childTnLst>
                                </p:cTn>
                              </p:par>
                              <p:par>
                                <p:cTn id="25" presetID="14" presetClass="entr" presetSubtype="10" fill="hold" nodeType="withEffect">
                                  <p:stCondLst>
                                    <p:cond delay="0"/>
                                  </p:stCondLst>
                                  <p:childTnLst>
                                    <p:set>
                                      <p:cBhvr>
                                        <p:cTn id="26" dur="1" fill="hold">
                                          <p:stCondLst>
                                            <p:cond delay="0"/>
                                          </p:stCondLst>
                                        </p:cTn>
                                        <p:tgtEl>
                                          <p:spTgt spid="71689"/>
                                        </p:tgtEl>
                                        <p:attrNameLst>
                                          <p:attrName>style.visibility</p:attrName>
                                        </p:attrNameLst>
                                      </p:cBhvr>
                                      <p:to>
                                        <p:strVal val="visible"/>
                                      </p:to>
                                    </p:set>
                                    <p:animEffect transition="in" filter="randombar(horizontal)">
                                      <p:cBhvr>
                                        <p:cTn id="27" dur="500" fill="hold"/>
                                        <p:tgtEl>
                                          <p:spTgt spid="7168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nodeType="clickEffect">
                                  <p:stCondLst>
                                    <p:cond delay="0"/>
                                  </p:stCondLst>
                                  <p:childTnLst>
                                    <p:set>
                                      <p:cBhvr>
                                        <p:cTn id="31" dur="1" fill="hold">
                                          <p:stCondLst>
                                            <p:cond delay="0"/>
                                          </p:stCondLst>
                                        </p:cTn>
                                        <p:tgtEl>
                                          <p:spTgt spid="71697">
                                            <p:txEl>
                                              <p:pRg st="0" end="0"/>
                                            </p:txEl>
                                          </p:spTgt>
                                        </p:tgtEl>
                                        <p:attrNameLst>
                                          <p:attrName>style.visibility</p:attrName>
                                        </p:attrNameLst>
                                      </p:cBhvr>
                                      <p:to>
                                        <p:strVal val="visible"/>
                                      </p:to>
                                    </p:set>
                                    <p:anim calcmode="lin" valueType="num">
                                      <p:cBhvr>
                                        <p:cTn id="32" dur="500" fill="hold"/>
                                        <p:tgtEl>
                                          <p:spTgt spid="71697">
                                            <p:txEl>
                                              <p:pRg st="0" end="0"/>
                                            </p:txEl>
                                          </p:spTgt>
                                        </p:tgtEl>
                                        <p:attrNameLst>
                                          <p:attrName>ppt_x</p:attrName>
                                        </p:attrNameLst>
                                      </p:cBhvr>
                                      <p:tavLst>
                                        <p:tav tm="0">
                                          <p:val>
                                            <p:strVal val="#ppt_x"/>
                                          </p:val>
                                        </p:tav>
                                        <p:tav tm="100000">
                                          <p:val>
                                            <p:strVal val="#ppt_x"/>
                                          </p:val>
                                        </p:tav>
                                      </p:tavLst>
                                    </p:anim>
                                    <p:anim calcmode="lin" valueType="num">
                                      <p:cBhvr>
                                        <p:cTn id="33" dur="500" fill="hold"/>
                                        <p:tgtEl>
                                          <p:spTgt spid="7169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2" presetClass="entr" presetSubtype="4" fill="hold" nodeType="clickEffect">
                                  <p:stCondLst>
                                    <p:cond delay="0"/>
                                  </p:stCondLst>
                                  <p:childTnLst>
                                    <p:set>
                                      <p:cBhvr>
                                        <p:cTn id="37" dur="1" fill="hold">
                                          <p:stCondLst>
                                            <p:cond delay="0"/>
                                          </p:stCondLst>
                                        </p:cTn>
                                        <p:tgtEl>
                                          <p:spTgt spid="71697">
                                            <p:txEl>
                                              <p:pRg st="1" end="1"/>
                                            </p:txEl>
                                          </p:spTgt>
                                        </p:tgtEl>
                                        <p:attrNameLst>
                                          <p:attrName>style.visibility</p:attrName>
                                        </p:attrNameLst>
                                      </p:cBhvr>
                                      <p:to>
                                        <p:strVal val="visible"/>
                                      </p:to>
                                    </p:set>
                                    <p:anim calcmode="lin" valueType="num">
                                      <p:cBhvr>
                                        <p:cTn id="38" dur="500" fill="hold"/>
                                        <p:tgtEl>
                                          <p:spTgt spid="71697">
                                            <p:txEl>
                                              <p:pRg st="1" end="1"/>
                                            </p:txEl>
                                          </p:spTgt>
                                        </p:tgtEl>
                                        <p:attrNameLst>
                                          <p:attrName>ppt_x</p:attrName>
                                        </p:attrNameLst>
                                      </p:cBhvr>
                                      <p:tavLst>
                                        <p:tav tm="0">
                                          <p:val>
                                            <p:strVal val="#ppt_x"/>
                                          </p:val>
                                        </p:tav>
                                        <p:tav tm="100000">
                                          <p:val>
                                            <p:strVal val="#ppt_x"/>
                                          </p:val>
                                        </p:tav>
                                      </p:tavLst>
                                    </p:anim>
                                    <p:anim calcmode="lin" valueType="num">
                                      <p:cBhvr>
                                        <p:cTn id="39" dur="500" fill="hold"/>
                                        <p:tgtEl>
                                          <p:spTgt spid="7169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0" fill="hold" nodeType="clickPar">
                      <p:stCondLst>
                        <p:cond delay="indefinite"/>
                      </p:stCondLst>
                      <p:childTnLst>
                        <p:par>
                          <p:cTn id="41" fill="hold" nodeType="afterGroup">
                            <p:stCondLst>
                              <p:cond delay="0"/>
                            </p:stCondLst>
                            <p:childTnLst>
                              <p:par>
                                <p:cTn id="42" presetID="2" presetClass="entr" presetSubtype="4" fill="hold" nodeType="clickEffect">
                                  <p:stCondLst>
                                    <p:cond delay="0"/>
                                  </p:stCondLst>
                                  <p:childTnLst>
                                    <p:set>
                                      <p:cBhvr>
                                        <p:cTn id="43" dur="1" fill="hold">
                                          <p:stCondLst>
                                            <p:cond delay="0"/>
                                          </p:stCondLst>
                                        </p:cTn>
                                        <p:tgtEl>
                                          <p:spTgt spid="71697">
                                            <p:txEl>
                                              <p:pRg st="2" end="2"/>
                                            </p:txEl>
                                          </p:spTgt>
                                        </p:tgtEl>
                                        <p:attrNameLst>
                                          <p:attrName>style.visibility</p:attrName>
                                        </p:attrNameLst>
                                      </p:cBhvr>
                                      <p:to>
                                        <p:strVal val="visible"/>
                                      </p:to>
                                    </p:set>
                                    <p:anim calcmode="lin" valueType="num">
                                      <p:cBhvr>
                                        <p:cTn id="44" dur="500" fill="hold"/>
                                        <p:tgtEl>
                                          <p:spTgt spid="71697">
                                            <p:txEl>
                                              <p:pRg st="2" end="2"/>
                                            </p:txEl>
                                          </p:spTgt>
                                        </p:tgtEl>
                                        <p:attrNameLst>
                                          <p:attrName>ppt_x</p:attrName>
                                        </p:attrNameLst>
                                      </p:cBhvr>
                                      <p:tavLst>
                                        <p:tav tm="0">
                                          <p:val>
                                            <p:strVal val="#ppt_x"/>
                                          </p:val>
                                        </p:tav>
                                        <p:tav tm="100000">
                                          <p:val>
                                            <p:strVal val="#ppt_x"/>
                                          </p:val>
                                        </p:tav>
                                      </p:tavLst>
                                    </p:anim>
                                    <p:anim calcmode="lin" valueType="num">
                                      <p:cBhvr>
                                        <p:cTn id="45" dur="500" fill="hold"/>
                                        <p:tgtEl>
                                          <p:spTgt spid="7169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1" grpId="0"/>
      <p:bldP spid="71683" grpId="0"/>
      <p:bldP spid="71684" grpId="0"/>
    </p:bldLst>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2705" name="文本框 316417"/>
          <p:cNvSpPr/>
          <p:nvPr/>
        </p:nvSpPr>
        <p:spPr>
          <a:xfrm>
            <a:off x="3525838" y="1801813"/>
            <a:ext cx="5534025" cy="250348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lnSpc>
                <a:spcPct val="110000"/>
              </a:lnSpc>
            </a:pPr>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3</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将右盘烧杯中的水倒入量筒中，记下水的体积</a:t>
            </a:r>
            <a:r>
              <a:rPr lang="en-US" altLang="zh-CN" sz="2400" b="1" i="1">
                <a:solidFill>
                  <a:srgbClr val="000000"/>
                </a:solidFill>
                <a:latin typeface="Times New Roman" pitchFamily="18" charset="0"/>
              </a:rPr>
              <a:t>V</a:t>
            </a:r>
            <a:r>
              <a:rPr lang="zh-CN" altLang="en-US" sz="2400" b="1" baseline="-25000">
                <a:solidFill>
                  <a:srgbClr val="000000"/>
                </a:solidFill>
                <a:latin typeface="Times New Roman" pitchFamily="18" charset="0"/>
              </a:rPr>
              <a:t>水</a:t>
            </a:r>
            <a:r>
              <a:rPr lang="zh-CN" altLang="en-US" sz="2400" b="1">
                <a:solidFill>
                  <a:srgbClr val="000000"/>
                </a:solidFill>
                <a:latin typeface="Times New Roman" pitchFamily="18" charset="0"/>
              </a:rPr>
              <a:t>，则</a:t>
            </a:r>
            <a:r>
              <a:rPr lang="en-US" altLang="zh-CN" sz="2400" b="1" i="1">
                <a:solidFill>
                  <a:srgbClr val="000000"/>
                </a:solidFill>
                <a:latin typeface="Times New Roman" pitchFamily="18" charset="0"/>
              </a:rPr>
              <a:t>m</a:t>
            </a:r>
            <a:r>
              <a:rPr lang="zh-CN" altLang="en-US" sz="2400" b="1" baseline="-25000">
                <a:solidFill>
                  <a:srgbClr val="000000"/>
                </a:solidFill>
                <a:latin typeface="Times New Roman" pitchFamily="18" charset="0"/>
              </a:rPr>
              <a:t>石</a:t>
            </a:r>
            <a:r>
              <a:rPr lang="en-US" altLang="zh-CN" sz="2400" b="1">
                <a:solidFill>
                  <a:srgbClr val="000000"/>
                </a:solidFill>
                <a:latin typeface="Times New Roman" pitchFamily="18" charset="0"/>
              </a:rPr>
              <a:t>=</a:t>
            </a:r>
            <a:r>
              <a:rPr lang="en-US" altLang="zh-CN" sz="2400" b="1" i="1">
                <a:solidFill>
                  <a:srgbClr val="000000"/>
                </a:solidFill>
                <a:latin typeface="Times New Roman" pitchFamily="18" charset="0"/>
              </a:rPr>
              <a:t>m</a:t>
            </a:r>
            <a:r>
              <a:rPr lang="zh-CN" altLang="en-US" sz="2400" b="1" baseline="-25000">
                <a:solidFill>
                  <a:srgbClr val="000000"/>
                </a:solidFill>
                <a:latin typeface="Times New Roman" pitchFamily="18" charset="0"/>
              </a:rPr>
              <a:t>水</a:t>
            </a:r>
            <a:r>
              <a:rPr lang="en-US" altLang="zh-CN" sz="2400" b="1">
                <a:solidFill>
                  <a:srgbClr val="000000"/>
                </a:solidFill>
                <a:latin typeface="Times New Roman" pitchFamily="18" charset="0"/>
              </a:rPr>
              <a:t>=</a:t>
            </a:r>
            <a:r>
              <a:rPr lang="en-US" altLang="zh-CN" sz="2400" b="1" i="1">
                <a:solidFill>
                  <a:srgbClr val="000000"/>
                </a:solidFill>
                <a:latin typeface="Times New Roman" pitchFamily="18" charset="0"/>
              </a:rPr>
              <a:t>ρ</a:t>
            </a:r>
            <a:r>
              <a:rPr lang="zh-CN" altLang="en-US" sz="2400" b="1" baseline="-30000">
                <a:solidFill>
                  <a:srgbClr val="000000"/>
                </a:solidFill>
                <a:latin typeface="Times New Roman" pitchFamily="18" charset="0"/>
              </a:rPr>
              <a:t>水 </a:t>
            </a:r>
            <a:r>
              <a:rPr lang="en-US" altLang="zh-CN" sz="2400" b="1" i="1">
                <a:solidFill>
                  <a:srgbClr val="000000"/>
                </a:solidFill>
                <a:latin typeface="Times New Roman" pitchFamily="18" charset="0"/>
              </a:rPr>
              <a:t>V</a:t>
            </a:r>
            <a:r>
              <a:rPr lang="zh-CN" altLang="en-US" sz="2400" b="1" baseline="-25000">
                <a:solidFill>
                  <a:srgbClr val="000000"/>
                </a:solidFill>
                <a:latin typeface="Times New Roman" pitchFamily="18" charset="0"/>
              </a:rPr>
              <a:t>水</a:t>
            </a:r>
            <a:endParaRPr lang="zh-CN" altLang="en-US" sz="2400" b="1" baseline="-25000">
              <a:solidFill>
                <a:srgbClr val="000000"/>
              </a:solidFill>
              <a:latin typeface="Times New Roman" pitchFamily="18" charset="0"/>
            </a:endParaRPr>
          </a:p>
          <a:p>
            <a:pPr lvl="0" algn="just">
              <a:lnSpc>
                <a:spcPct val="110000"/>
              </a:lnSpc>
            </a:pPr>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4</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把左盘烧杯中的石块轻轻放入量筒中，</a:t>
            </a:r>
            <a:r>
              <a:rPr lang="zh-CN" altLang="en-US" sz="2400" b="1">
                <a:solidFill>
                  <a:srgbClr val="FF3300"/>
                </a:solidFill>
                <a:latin typeface="Times New Roman" pitchFamily="18" charset="0"/>
              </a:rPr>
              <a:t>完全浸没</a:t>
            </a:r>
            <a:r>
              <a:rPr lang="zh-CN" altLang="en-US" sz="2400" b="1">
                <a:solidFill>
                  <a:srgbClr val="000000"/>
                </a:solidFill>
                <a:latin typeface="Times New Roman" pitchFamily="18" charset="0"/>
              </a:rPr>
              <a:t>水中，此时示数为</a:t>
            </a:r>
            <a:r>
              <a:rPr lang="en-US" altLang="zh-CN" sz="2400" b="1" i="1">
                <a:solidFill>
                  <a:srgbClr val="000000"/>
                </a:solidFill>
                <a:latin typeface="Times New Roman" pitchFamily="18" charset="0"/>
              </a:rPr>
              <a:t>V</a:t>
            </a:r>
            <a:r>
              <a:rPr lang="en-US" altLang="zh-CN" sz="2400" b="1" baseline="-25000">
                <a:solidFill>
                  <a:srgbClr val="000000"/>
                </a:solidFill>
                <a:latin typeface="Times New Roman" pitchFamily="18" charset="0"/>
              </a:rPr>
              <a:t>1</a:t>
            </a:r>
            <a:endParaRPr lang="en-US" altLang="zh-CN" sz="2400" b="1" baseline="-25000">
              <a:solidFill>
                <a:srgbClr val="000000"/>
              </a:solidFill>
              <a:latin typeface="Times New Roman" pitchFamily="18" charset="0"/>
            </a:endParaRPr>
          </a:p>
          <a:p>
            <a:pPr lvl="0" algn="just">
              <a:lnSpc>
                <a:spcPct val="110000"/>
              </a:lnSpc>
            </a:pPr>
            <a:endParaRPr lang="en-US" altLang="zh-CN" sz="2400" b="1">
              <a:solidFill>
                <a:srgbClr val="000000"/>
              </a:solidFill>
              <a:latin typeface="Times New Roman" pitchFamily="18" charset="0"/>
            </a:endParaRPr>
          </a:p>
          <a:p>
            <a:pPr lvl="0" algn="just">
              <a:lnSpc>
                <a:spcPct val="110000"/>
              </a:lnSpc>
            </a:pPr>
            <a:r>
              <a:rPr lang="en-US" altLang="zh-CN" sz="2400" b="1">
                <a:solidFill>
                  <a:srgbClr val="000000"/>
                </a:solidFill>
                <a:latin typeface="宋体" pitchFamily="2" charset="-122"/>
              </a:rPr>
              <a:t>(</a:t>
            </a:r>
            <a:r>
              <a:rPr lang="en-US" altLang="zh-CN" sz="2400" b="1">
                <a:solidFill>
                  <a:srgbClr val="000000"/>
                </a:solidFill>
                <a:latin typeface="Times New Roman" pitchFamily="18" charset="0"/>
              </a:rPr>
              <a:t>5</a:t>
            </a:r>
            <a:r>
              <a:rPr lang="en-US" altLang="zh-CN" sz="2400" b="1">
                <a:solidFill>
                  <a:srgbClr val="000000"/>
                </a:solidFill>
                <a:latin typeface="宋体" pitchFamily="2" charset="-122"/>
              </a:rPr>
              <a:t>)</a:t>
            </a:r>
            <a:r>
              <a:rPr lang="zh-CN" altLang="en-US" sz="2400" b="1">
                <a:solidFill>
                  <a:srgbClr val="000000"/>
                </a:solidFill>
                <a:latin typeface="Times New Roman" pitchFamily="18" charset="0"/>
              </a:rPr>
              <a:t>石块的密度</a:t>
            </a:r>
            <a:r>
              <a:rPr lang="en-US" altLang="zh-CN" sz="2400" b="1" i="1">
                <a:solidFill>
                  <a:srgbClr val="000000"/>
                </a:solidFill>
                <a:latin typeface="Times New Roman" pitchFamily="18" charset="0"/>
              </a:rPr>
              <a:t>ρ</a:t>
            </a:r>
            <a:r>
              <a:rPr lang="zh-CN" altLang="en-US" sz="2400" b="1" baseline="-30000">
                <a:solidFill>
                  <a:srgbClr val="000000"/>
                </a:solidFill>
                <a:latin typeface="Times New Roman" pitchFamily="18" charset="0"/>
              </a:rPr>
              <a:t>石块 </a:t>
            </a:r>
            <a:r>
              <a:rPr lang="en-US" altLang="zh-CN" sz="2400" b="1">
                <a:solidFill>
                  <a:srgbClr val="000000"/>
                </a:solidFill>
                <a:latin typeface="Times New Roman" pitchFamily="18" charset="0"/>
              </a:rPr>
              <a:t>=</a:t>
            </a:r>
            <a:endParaRPr lang="en-US" altLang="zh-CN" sz="2400" b="1">
              <a:solidFill>
                <a:srgbClr val="000000"/>
              </a:solidFill>
              <a:latin typeface="Times New Roman" panose="02020603050405020304" pitchFamily="18" charset="0"/>
            </a:endParaRPr>
          </a:p>
        </p:txBody>
      </p:sp>
      <p:grpSp>
        <p:nvGrpSpPr>
          <p:cNvPr id="72706" name="组合 1"/>
          <p:cNvGrpSpPr/>
          <p:nvPr/>
        </p:nvGrpSpPr>
        <p:grpSpPr>
          <a:xfrm>
            <a:off x="5089525" y="3592513"/>
            <a:ext cx="4052888" cy="855662"/>
            <a:chOff x="4724" y="9257"/>
            <a:chExt cx="8509" cy="1795"/>
          </a:xfrm>
        </p:grpSpPr>
        <p:grpSp>
          <p:nvGrpSpPr>
            <p:cNvPr id="72707" name="组合 316418"/>
            <p:cNvGrpSpPr/>
            <p:nvPr/>
          </p:nvGrpSpPr>
          <p:grpSpPr>
            <a:xfrm>
              <a:off x="4724" y="9257"/>
              <a:ext cx="7162" cy="1795"/>
              <a:chOff x="2832" y="3385"/>
              <a:chExt cx="1669" cy="467"/>
            </a:xfrm>
          </p:grpSpPr>
          <p:sp>
            <p:nvSpPr>
              <p:cNvPr id="72708" name="矩形 316419"/>
              <p:cNvSpPr/>
              <p:nvPr/>
            </p:nvSpPr>
            <p:spPr>
              <a:xfrm>
                <a:off x="2832" y="3421"/>
                <a:ext cx="102" cy="181"/>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baseline="-25000">
                  <a:solidFill>
                    <a:srgbClr val="FF3300"/>
                  </a:solidFill>
                  <a:latin typeface="楷体" pitchFamily="49" charset="-122"/>
                  <a:ea typeface="楷体" pitchFamily="49" charset="-122"/>
                </a:endParaRPr>
              </a:p>
            </p:txBody>
          </p:sp>
          <p:cxnSp>
            <p:nvCxnSpPr>
              <p:cNvPr id="72709" name="直接连接符 316420"/>
              <p:cNvCxnSpPr/>
              <p:nvPr/>
            </p:nvCxnSpPr>
            <p:spPr>
              <a:xfrm>
                <a:off x="3600" y="3648"/>
                <a:ext cx="816" cy="0"/>
              </a:xfrm>
              <a:prstGeom prst="line">
                <a:avLst/>
              </a:prstGeom>
              <a:noFill/>
              <a:ln w="28575">
                <a:solidFill>
                  <a:srgbClr val="FF0000"/>
                </a:solidFill>
                <a:round/>
              </a:ln>
            </p:spPr>
          </p:cxnSp>
          <p:sp>
            <p:nvSpPr>
              <p:cNvPr id="72710" name="文本框 316421"/>
              <p:cNvSpPr/>
              <p:nvPr/>
            </p:nvSpPr>
            <p:spPr>
              <a:xfrm>
                <a:off x="3685" y="3385"/>
                <a:ext cx="816" cy="25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400" b="1">
                    <a:solidFill>
                      <a:srgbClr val="FF0000"/>
                    </a:solidFill>
                    <a:latin typeface="Times New Roman" pitchFamily="18" charset="0"/>
                    <a:ea typeface="楷体" pitchFamily="49" charset="-122"/>
                  </a:rPr>
                  <a:t>  </a:t>
                </a:r>
                <a:r>
                  <a:rPr lang="en-US" altLang="zh-CN" sz="2400" b="1" i="1">
                    <a:solidFill>
                      <a:srgbClr val="FF0000"/>
                    </a:solidFill>
                    <a:latin typeface="Times New Roman" pitchFamily="18" charset="0"/>
                    <a:ea typeface="楷体" pitchFamily="49" charset="-122"/>
                  </a:rPr>
                  <a:t>V</a:t>
                </a:r>
                <a:r>
                  <a:rPr lang="zh-CN" altLang="en-US" sz="2400" b="1" baseline="-25000">
                    <a:solidFill>
                      <a:srgbClr val="FF0000"/>
                    </a:solidFill>
                    <a:latin typeface="Times New Roman" pitchFamily="18" charset="0"/>
                    <a:ea typeface="楷体" pitchFamily="49" charset="-122"/>
                  </a:rPr>
                  <a:t>水</a:t>
                </a:r>
                <a:endParaRPr lang="zh-CN" altLang="en-US" sz="2400" b="1" baseline="-25000">
                  <a:solidFill>
                    <a:srgbClr val="FF0000"/>
                  </a:solidFill>
                  <a:latin typeface="Times New Roman" panose="02020603050405020304" pitchFamily="18" charset="0"/>
                  <a:ea typeface="楷体" pitchFamily="49" charset="-122"/>
                </a:endParaRPr>
              </a:p>
            </p:txBody>
          </p:sp>
          <p:sp>
            <p:nvSpPr>
              <p:cNvPr id="72711" name="文本框 316422"/>
              <p:cNvSpPr/>
              <p:nvPr/>
            </p:nvSpPr>
            <p:spPr>
              <a:xfrm>
                <a:off x="3648" y="3600"/>
                <a:ext cx="816" cy="25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FF0000"/>
                    </a:solidFill>
                    <a:latin typeface="Times New Roman" pitchFamily="18" charset="0"/>
                    <a:ea typeface="楷体" pitchFamily="49" charset="-122"/>
                  </a:rPr>
                  <a:t> </a:t>
                </a:r>
                <a:r>
                  <a:rPr lang="en-US" altLang="zh-CN" sz="2400" b="1" i="1">
                    <a:solidFill>
                      <a:srgbClr val="FF0000"/>
                    </a:solidFill>
                    <a:latin typeface="Times New Roman" pitchFamily="18" charset="0"/>
                    <a:ea typeface="楷体" pitchFamily="49" charset="-122"/>
                  </a:rPr>
                  <a:t>V</a:t>
                </a:r>
                <a:r>
                  <a:rPr lang="en-US" altLang="zh-CN" sz="2400" b="1" baseline="-25000">
                    <a:solidFill>
                      <a:srgbClr val="FF0000"/>
                    </a:solidFill>
                    <a:latin typeface="Times New Roman" pitchFamily="18" charset="0"/>
                    <a:ea typeface="楷体" pitchFamily="49" charset="-122"/>
                  </a:rPr>
                  <a:t>1</a:t>
                </a:r>
                <a:r>
                  <a:rPr lang="en-US" altLang="zh-CN" sz="2400" b="1">
                    <a:solidFill>
                      <a:srgbClr val="FF0000"/>
                    </a:solidFill>
                    <a:latin typeface="Times New Roman" pitchFamily="18" charset="0"/>
                    <a:ea typeface="楷体" pitchFamily="49" charset="-122"/>
                  </a:rPr>
                  <a:t>-</a:t>
                </a:r>
                <a:r>
                  <a:rPr lang="en-US" altLang="zh-CN" sz="2400" b="1" baseline="-25000">
                    <a:solidFill>
                      <a:srgbClr val="FF0000"/>
                    </a:solidFill>
                    <a:latin typeface="Times New Roman" pitchFamily="18" charset="0"/>
                    <a:ea typeface="楷体" pitchFamily="49" charset="-122"/>
                  </a:rPr>
                  <a:t> </a:t>
                </a:r>
                <a:r>
                  <a:rPr lang="en-US" altLang="zh-CN" sz="2400" b="1" i="1">
                    <a:solidFill>
                      <a:srgbClr val="FF0000"/>
                    </a:solidFill>
                    <a:latin typeface="Times New Roman" pitchFamily="18" charset="0"/>
                    <a:ea typeface="楷体" pitchFamily="49" charset="-122"/>
                  </a:rPr>
                  <a:t>V</a:t>
                </a:r>
                <a:r>
                  <a:rPr lang="zh-CN" altLang="en-US" sz="2400" b="1" baseline="-25000">
                    <a:solidFill>
                      <a:srgbClr val="FF0000"/>
                    </a:solidFill>
                    <a:latin typeface="Times New Roman" pitchFamily="18" charset="0"/>
                    <a:ea typeface="楷体" pitchFamily="49" charset="-122"/>
                  </a:rPr>
                  <a:t>水</a:t>
                </a:r>
                <a:endParaRPr lang="zh-CN" altLang="en-US" sz="2400" b="1" baseline="-25000">
                  <a:solidFill>
                    <a:srgbClr val="FF0000"/>
                  </a:solidFill>
                  <a:latin typeface="Times New Roman" panose="02020603050405020304" pitchFamily="18" charset="0"/>
                  <a:ea typeface="楷体" pitchFamily="49" charset="-122"/>
                </a:endParaRPr>
              </a:p>
            </p:txBody>
          </p:sp>
        </p:grpSp>
        <p:sp>
          <p:nvSpPr>
            <p:cNvPr id="72712" name="文本框 316423"/>
            <p:cNvSpPr/>
            <p:nvPr/>
          </p:nvSpPr>
          <p:spPr>
            <a:xfrm>
              <a:off x="10724" y="9635"/>
              <a:ext cx="2509" cy="967"/>
            </a:xfrm>
            <a:prstGeom prst="rect">
              <a:avLst/>
            </a:prstGeom>
            <a:solidFill>
              <a:schemeClr val="bg1"/>
            </a:solid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FF3300"/>
                  </a:solidFill>
                  <a:latin typeface="Times New Roman" pitchFamily="18" charset="0"/>
                  <a:ea typeface="楷体" pitchFamily="49" charset="-122"/>
                </a:rPr>
                <a:t>×</a:t>
              </a:r>
              <a:r>
                <a:rPr lang="en-US" altLang="zh-CN" sz="2400" b="1" i="1">
                  <a:solidFill>
                    <a:srgbClr val="FF3300"/>
                  </a:solidFill>
                  <a:latin typeface="Times New Roman" pitchFamily="18" charset="0"/>
                  <a:ea typeface="楷体" pitchFamily="49" charset="-122"/>
                </a:rPr>
                <a:t>ρ</a:t>
              </a:r>
              <a:r>
                <a:rPr lang="zh-CN" altLang="en-US" sz="2400" b="1" baseline="-25000">
                  <a:solidFill>
                    <a:srgbClr val="FF3300"/>
                  </a:solidFill>
                  <a:latin typeface="Times New Roman" pitchFamily="18" charset="0"/>
                  <a:ea typeface="楷体" pitchFamily="49" charset="-122"/>
                </a:rPr>
                <a:t>水</a:t>
              </a:r>
              <a:endParaRPr lang="zh-CN" altLang="en-US" sz="2400" b="1" baseline="-25000">
                <a:solidFill>
                  <a:srgbClr val="FF3300"/>
                </a:solidFill>
                <a:latin typeface="Times New Roman" panose="02020603050405020304" pitchFamily="18" charset="0"/>
                <a:ea typeface="楷体" pitchFamily="49" charset="-122"/>
              </a:endParaRPr>
            </a:p>
          </p:txBody>
        </p:sp>
      </p:grpSp>
      <p:sp>
        <p:nvSpPr>
          <p:cNvPr id="72713" name="文本框 315403"/>
          <p:cNvSpPr/>
          <p:nvPr/>
        </p:nvSpPr>
        <p:spPr>
          <a:xfrm>
            <a:off x="201613" y="4194175"/>
            <a:ext cx="1485900" cy="808038"/>
          </a:xfrm>
          <a:prstGeom prst="rect">
            <a:avLst/>
          </a:prstGeom>
          <a:noFill/>
          <a:ln>
            <a:noFill/>
            <a:miter lim="800000"/>
          </a:ln>
        </p:spPr>
        <p:txBody>
          <a:bodyPr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Times New Roman" pitchFamily="18" charset="0"/>
              </a:rPr>
              <a:t>烧杯中水 的</a:t>
            </a:r>
            <a:r>
              <a:rPr lang="zh-CN" altLang="en-US" sz="2400" b="1">
                <a:solidFill>
                  <a:srgbClr val="000000"/>
                </a:solidFill>
                <a:latin typeface="Times New Roman" pitchFamily="18" charset="0"/>
              </a:rPr>
              <a:t>体积</a:t>
            </a:r>
            <a:r>
              <a:rPr lang="en-US" altLang="zh-CN" sz="2400" b="1" i="1">
                <a:solidFill>
                  <a:srgbClr val="FF0000"/>
                </a:solidFill>
                <a:latin typeface="Times New Roman" pitchFamily="18" charset="0"/>
              </a:rPr>
              <a:t>V</a:t>
            </a:r>
            <a:r>
              <a:rPr lang="zh-CN" altLang="en-US" sz="2400" b="1" baseline="-25000">
                <a:solidFill>
                  <a:srgbClr val="FF0000"/>
                </a:solidFill>
                <a:latin typeface="Times New Roman" pitchFamily="18" charset="0"/>
              </a:rPr>
              <a:t>水</a:t>
            </a:r>
            <a:endParaRPr lang="zh-CN" altLang="en-US" sz="2400" b="1" baseline="-25000">
              <a:solidFill>
                <a:srgbClr val="FF0000"/>
              </a:solidFill>
              <a:latin typeface="Times New Roman" panose="02020603050405020304" pitchFamily="18" charset="0"/>
            </a:endParaRPr>
          </a:p>
        </p:txBody>
      </p:sp>
      <p:grpSp>
        <p:nvGrpSpPr>
          <p:cNvPr id="72714" name="组合 315411"/>
          <p:cNvGrpSpPr/>
          <p:nvPr/>
        </p:nvGrpSpPr>
        <p:grpSpPr>
          <a:xfrm>
            <a:off x="496888" y="2130425"/>
            <a:ext cx="706437" cy="1828800"/>
            <a:chOff x="2832" y="1584"/>
            <a:chExt cx="624" cy="2064"/>
          </a:xfrm>
        </p:grpSpPr>
        <p:cxnSp>
          <p:nvCxnSpPr>
            <p:cNvPr id="72715" name="直接连接符 315412"/>
            <p:cNvCxnSpPr/>
            <p:nvPr/>
          </p:nvCxnSpPr>
          <p:spPr>
            <a:xfrm>
              <a:off x="2976" y="1584"/>
              <a:ext cx="1" cy="1920"/>
            </a:xfrm>
            <a:prstGeom prst="line">
              <a:avLst/>
            </a:prstGeom>
            <a:noFill/>
            <a:ln w="41275">
              <a:solidFill>
                <a:schemeClr val="tx1"/>
              </a:solidFill>
              <a:round/>
            </a:ln>
          </p:spPr>
        </p:cxnSp>
        <p:cxnSp>
          <p:nvCxnSpPr>
            <p:cNvPr id="72716" name="直接连接符 315413"/>
            <p:cNvCxnSpPr/>
            <p:nvPr/>
          </p:nvCxnSpPr>
          <p:spPr>
            <a:xfrm>
              <a:off x="3312" y="1728"/>
              <a:ext cx="1" cy="1776"/>
            </a:xfrm>
            <a:prstGeom prst="line">
              <a:avLst/>
            </a:prstGeom>
            <a:noFill/>
            <a:ln w="41275">
              <a:solidFill>
                <a:schemeClr val="tx1"/>
              </a:solidFill>
              <a:round/>
            </a:ln>
          </p:spPr>
        </p:cxnSp>
        <p:cxnSp>
          <p:nvCxnSpPr>
            <p:cNvPr id="72717" name="直接连接符 315414"/>
            <p:cNvCxnSpPr/>
            <p:nvPr/>
          </p:nvCxnSpPr>
          <p:spPr>
            <a:xfrm>
              <a:off x="2976" y="3504"/>
              <a:ext cx="336" cy="0"/>
            </a:xfrm>
            <a:prstGeom prst="line">
              <a:avLst/>
            </a:prstGeom>
            <a:noFill/>
            <a:ln w="41275">
              <a:solidFill>
                <a:schemeClr val="tx1"/>
              </a:solidFill>
              <a:round/>
            </a:ln>
          </p:spPr>
        </p:cxnSp>
        <p:cxnSp>
          <p:nvCxnSpPr>
            <p:cNvPr id="72718" name="直接连接符 315415"/>
            <p:cNvCxnSpPr/>
            <p:nvPr/>
          </p:nvCxnSpPr>
          <p:spPr>
            <a:xfrm>
              <a:off x="2976" y="1584"/>
              <a:ext cx="432" cy="0"/>
            </a:xfrm>
            <a:prstGeom prst="line">
              <a:avLst/>
            </a:prstGeom>
            <a:noFill/>
            <a:ln w="41275">
              <a:solidFill>
                <a:schemeClr val="tx1"/>
              </a:solidFill>
              <a:round/>
            </a:ln>
          </p:spPr>
        </p:cxnSp>
        <p:cxnSp>
          <p:nvCxnSpPr>
            <p:cNvPr id="72719" name="直接连接符 315416"/>
            <p:cNvCxnSpPr/>
            <p:nvPr/>
          </p:nvCxnSpPr>
          <p:spPr>
            <a:xfrm flipH="1">
              <a:off x="3312" y="1584"/>
              <a:ext cx="96" cy="144"/>
            </a:xfrm>
            <a:prstGeom prst="line">
              <a:avLst/>
            </a:prstGeom>
            <a:noFill/>
            <a:ln w="41275">
              <a:solidFill>
                <a:schemeClr val="tx1"/>
              </a:solidFill>
              <a:round/>
            </a:ln>
          </p:spPr>
        </p:cxnSp>
        <p:cxnSp>
          <p:nvCxnSpPr>
            <p:cNvPr id="72720" name="直接连接符 315417"/>
            <p:cNvCxnSpPr/>
            <p:nvPr/>
          </p:nvCxnSpPr>
          <p:spPr>
            <a:xfrm flipH="1">
              <a:off x="2832" y="3504"/>
              <a:ext cx="144" cy="144"/>
            </a:xfrm>
            <a:prstGeom prst="line">
              <a:avLst/>
            </a:prstGeom>
            <a:noFill/>
            <a:ln w="41275">
              <a:solidFill>
                <a:schemeClr val="tx1"/>
              </a:solidFill>
              <a:round/>
            </a:ln>
          </p:spPr>
        </p:cxnSp>
        <p:cxnSp>
          <p:nvCxnSpPr>
            <p:cNvPr id="72721" name="直接连接符 315418"/>
            <p:cNvCxnSpPr/>
            <p:nvPr/>
          </p:nvCxnSpPr>
          <p:spPr>
            <a:xfrm>
              <a:off x="3312" y="3504"/>
              <a:ext cx="144" cy="144"/>
            </a:xfrm>
            <a:prstGeom prst="line">
              <a:avLst/>
            </a:prstGeom>
            <a:noFill/>
            <a:ln w="41275">
              <a:solidFill>
                <a:schemeClr val="tx1"/>
              </a:solidFill>
              <a:round/>
            </a:ln>
          </p:spPr>
        </p:cxnSp>
        <p:cxnSp>
          <p:nvCxnSpPr>
            <p:cNvPr id="72722" name="直接连接符 315419"/>
            <p:cNvCxnSpPr/>
            <p:nvPr/>
          </p:nvCxnSpPr>
          <p:spPr>
            <a:xfrm>
              <a:off x="2832" y="3648"/>
              <a:ext cx="624" cy="0"/>
            </a:xfrm>
            <a:prstGeom prst="line">
              <a:avLst/>
            </a:prstGeom>
            <a:noFill/>
            <a:ln w="41275">
              <a:solidFill>
                <a:schemeClr val="tx1"/>
              </a:solidFill>
              <a:round/>
            </a:ln>
          </p:spPr>
        </p:cxnSp>
        <p:cxnSp>
          <p:nvCxnSpPr>
            <p:cNvPr id="72723" name="直接连接符 315420"/>
            <p:cNvCxnSpPr/>
            <p:nvPr/>
          </p:nvCxnSpPr>
          <p:spPr>
            <a:xfrm flipH="1">
              <a:off x="3168" y="3312"/>
              <a:ext cx="144" cy="0"/>
            </a:xfrm>
            <a:prstGeom prst="line">
              <a:avLst/>
            </a:prstGeom>
            <a:noFill/>
            <a:ln w="41275">
              <a:solidFill>
                <a:schemeClr val="tx1"/>
              </a:solidFill>
              <a:round/>
            </a:ln>
          </p:spPr>
        </p:cxnSp>
        <p:cxnSp>
          <p:nvCxnSpPr>
            <p:cNvPr id="72724" name="直接连接符 315421"/>
            <p:cNvCxnSpPr/>
            <p:nvPr/>
          </p:nvCxnSpPr>
          <p:spPr>
            <a:xfrm flipH="1">
              <a:off x="3168" y="3168"/>
              <a:ext cx="144" cy="0"/>
            </a:xfrm>
            <a:prstGeom prst="line">
              <a:avLst/>
            </a:prstGeom>
            <a:noFill/>
            <a:ln w="41275">
              <a:solidFill>
                <a:schemeClr val="tx1"/>
              </a:solidFill>
              <a:round/>
            </a:ln>
          </p:spPr>
        </p:cxnSp>
        <p:cxnSp>
          <p:nvCxnSpPr>
            <p:cNvPr id="72725" name="直接连接符 315422"/>
            <p:cNvCxnSpPr/>
            <p:nvPr/>
          </p:nvCxnSpPr>
          <p:spPr>
            <a:xfrm flipH="1">
              <a:off x="3168" y="3024"/>
              <a:ext cx="144" cy="0"/>
            </a:xfrm>
            <a:prstGeom prst="line">
              <a:avLst/>
            </a:prstGeom>
            <a:noFill/>
            <a:ln w="41275">
              <a:solidFill>
                <a:schemeClr val="tx1"/>
              </a:solidFill>
              <a:round/>
            </a:ln>
          </p:spPr>
        </p:cxnSp>
        <p:cxnSp>
          <p:nvCxnSpPr>
            <p:cNvPr id="72726" name="直接连接符 315423"/>
            <p:cNvCxnSpPr/>
            <p:nvPr/>
          </p:nvCxnSpPr>
          <p:spPr>
            <a:xfrm flipH="1">
              <a:off x="3168" y="2880"/>
              <a:ext cx="144" cy="0"/>
            </a:xfrm>
            <a:prstGeom prst="line">
              <a:avLst/>
            </a:prstGeom>
            <a:noFill/>
            <a:ln w="41275">
              <a:solidFill>
                <a:schemeClr val="tx1"/>
              </a:solidFill>
              <a:round/>
            </a:ln>
          </p:spPr>
        </p:cxnSp>
        <p:cxnSp>
          <p:nvCxnSpPr>
            <p:cNvPr id="72727" name="直接连接符 315424"/>
            <p:cNvCxnSpPr/>
            <p:nvPr/>
          </p:nvCxnSpPr>
          <p:spPr>
            <a:xfrm flipH="1">
              <a:off x="3120" y="2736"/>
              <a:ext cx="192" cy="0"/>
            </a:xfrm>
            <a:prstGeom prst="line">
              <a:avLst/>
            </a:prstGeom>
            <a:noFill/>
            <a:ln w="41275">
              <a:solidFill>
                <a:schemeClr val="tx1"/>
              </a:solidFill>
              <a:round/>
            </a:ln>
          </p:spPr>
        </p:cxnSp>
        <p:cxnSp>
          <p:nvCxnSpPr>
            <p:cNvPr id="72728" name="直接连接符 315425"/>
            <p:cNvCxnSpPr/>
            <p:nvPr/>
          </p:nvCxnSpPr>
          <p:spPr>
            <a:xfrm flipH="1">
              <a:off x="3168" y="2592"/>
              <a:ext cx="144" cy="0"/>
            </a:xfrm>
            <a:prstGeom prst="line">
              <a:avLst/>
            </a:prstGeom>
            <a:noFill/>
            <a:ln w="41275">
              <a:solidFill>
                <a:schemeClr val="tx1"/>
              </a:solidFill>
              <a:round/>
            </a:ln>
          </p:spPr>
        </p:cxnSp>
        <p:cxnSp>
          <p:nvCxnSpPr>
            <p:cNvPr id="72729" name="直接连接符 315426"/>
            <p:cNvCxnSpPr/>
            <p:nvPr/>
          </p:nvCxnSpPr>
          <p:spPr>
            <a:xfrm flipH="1">
              <a:off x="3168" y="2448"/>
              <a:ext cx="144" cy="0"/>
            </a:xfrm>
            <a:prstGeom prst="line">
              <a:avLst/>
            </a:prstGeom>
            <a:noFill/>
            <a:ln w="41275">
              <a:solidFill>
                <a:schemeClr val="tx1"/>
              </a:solidFill>
              <a:round/>
            </a:ln>
          </p:spPr>
        </p:cxnSp>
        <p:cxnSp>
          <p:nvCxnSpPr>
            <p:cNvPr id="72730" name="直接连接符 315427"/>
            <p:cNvCxnSpPr/>
            <p:nvPr/>
          </p:nvCxnSpPr>
          <p:spPr>
            <a:xfrm flipH="1">
              <a:off x="3168" y="2304"/>
              <a:ext cx="144" cy="0"/>
            </a:xfrm>
            <a:prstGeom prst="line">
              <a:avLst/>
            </a:prstGeom>
            <a:noFill/>
            <a:ln w="41275">
              <a:solidFill>
                <a:schemeClr val="tx1"/>
              </a:solidFill>
              <a:round/>
            </a:ln>
          </p:spPr>
        </p:cxnSp>
        <p:cxnSp>
          <p:nvCxnSpPr>
            <p:cNvPr id="72731" name="直接连接符 315428"/>
            <p:cNvCxnSpPr/>
            <p:nvPr/>
          </p:nvCxnSpPr>
          <p:spPr>
            <a:xfrm flipH="1">
              <a:off x="3168" y="2160"/>
              <a:ext cx="144" cy="0"/>
            </a:xfrm>
            <a:prstGeom prst="line">
              <a:avLst/>
            </a:prstGeom>
            <a:noFill/>
            <a:ln w="41275">
              <a:solidFill>
                <a:schemeClr val="tx1"/>
              </a:solidFill>
              <a:round/>
            </a:ln>
          </p:spPr>
        </p:cxnSp>
        <p:cxnSp>
          <p:nvCxnSpPr>
            <p:cNvPr id="72732" name="直接连接符 315429"/>
            <p:cNvCxnSpPr/>
            <p:nvPr/>
          </p:nvCxnSpPr>
          <p:spPr>
            <a:xfrm flipH="1">
              <a:off x="3120" y="2016"/>
              <a:ext cx="192" cy="0"/>
            </a:xfrm>
            <a:prstGeom prst="line">
              <a:avLst/>
            </a:prstGeom>
            <a:noFill/>
            <a:ln w="41275">
              <a:solidFill>
                <a:schemeClr val="tx1"/>
              </a:solidFill>
              <a:round/>
            </a:ln>
          </p:spPr>
        </p:cxnSp>
        <p:cxnSp>
          <p:nvCxnSpPr>
            <p:cNvPr id="72733" name="直接连接符 315430"/>
            <p:cNvCxnSpPr/>
            <p:nvPr/>
          </p:nvCxnSpPr>
          <p:spPr>
            <a:xfrm flipH="1">
              <a:off x="3168" y="1872"/>
              <a:ext cx="144" cy="0"/>
            </a:xfrm>
            <a:prstGeom prst="line">
              <a:avLst/>
            </a:prstGeom>
            <a:noFill/>
            <a:ln w="41275">
              <a:solidFill>
                <a:schemeClr val="tx1"/>
              </a:solidFill>
              <a:round/>
            </a:ln>
          </p:spPr>
        </p:cxnSp>
        <p:sp>
          <p:nvSpPr>
            <p:cNvPr id="72734" name="文本框 315431"/>
            <p:cNvSpPr/>
            <p:nvPr/>
          </p:nvSpPr>
          <p:spPr>
            <a:xfrm>
              <a:off x="2927" y="1584"/>
              <a:ext cx="478" cy="52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楷体" pitchFamily="49" charset="-122"/>
                  <a:ea typeface="楷体" pitchFamily="49" charset="-122"/>
                </a:rPr>
                <a:t>ml</a:t>
              </a:r>
              <a:endParaRPr lang="en-US" altLang="zh-CN" sz="2400" b="1">
                <a:solidFill>
                  <a:srgbClr val="000000"/>
                </a:solidFill>
                <a:latin typeface="楷体" pitchFamily="49" charset="-122"/>
                <a:ea typeface="楷体" pitchFamily="49" charset="-122"/>
              </a:endParaRPr>
            </a:p>
          </p:txBody>
        </p:sp>
        <p:cxnSp>
          <p:nvCxnSpPr>
            <p:cNvPr id="72735" name="直接连接符 315432"/>
            <p:cNvCxnSpPr/>
            <p:nvPr/>
          </p:nvCxnSpPr>
          <p:spPr>
            <a:xfrm>
              <a:off x="2976" y="2688"/>
              <a:ext cx="336" cy="0"/>
            </a:xfrm>
            <a:prstGeom prst="line">
              <a:avLst/>
            </a:prstGeom>
            <a:noFill/>
            <a:ln w="22225">
              <a:solidFill>
                <a:srgbClr val="0000FF"/>
              </a:solidFill>
              <a:round/>
            </a:ln>
          </p:spPr>
        </p:cxnSp>
        <p:sp>
          <p:nvSpPr>
            <p:cNvPr id="72736" name="矩形 315433"/>
            <p:cNvSpPr/>
            <p:nvPr/>
          </p:nvSpPr>
          <p:spPr>
            <a:xfrm>
              <a:off x="2976" y="2688"/>
              <a:ext cx="336" cy="816"/>
            </a:xfrm>
            <a:prstGeom prst="rect">
              <a:avLst/>
            </a:prstGeom>
            <a:solidFill>
              <a:schemeClr val="hlink">
                <a:alpha val="51999"/>
              </a:schemeClr>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grpSp>
      <p:grpSp>
        <p:nvGrpSpPr>
          <p:cNvPr id="72737" name="组合 315434"/>
          <p:cNvGrpSpPr/>
          <p:nvPr/>
        </p:nvGrpSpPr>
        <p:grpSpPr>
          <a:xfrm>
            <a:off x="2205038" y="1911350"/>
            <a:ext cx="665162" cy="2000250"/>
            <a:chOff x="3888" y="2448"/>
            <a:chExt cx="624" cy="1680"/>
          </a:xfrm>
        </p:grpSpPr>
        <p:cxnSp>
          <p:nvCxnSpPr>
            <p:cNvPr id="72738" name="直接连接符 315435"/>
            <p:cNvCxnSpPr/>
            <p:nvPr/>
          </p:nvCxnSpPr>
          <p:spPr>
            <a:xfrm flipH="1" flipV="1">
              <a:off x="4176" y="2448"/>
              <a:ext cx="0" cy="816"/>
            </a:xfrm>
            <a:prstGeom prst="line">
              <a:avLst/>
            </a:prstGeom>
            <a:noFill/>
            <a:ln w="28575">
              <a:solidFill>
                <a:schemeClr val="tx1"/>
              </a:solidFill>
              <a:round/>
            </a:ln>
          </p:spPr>
        </p:cxnSp>
        <p:grpSp>
          <p:nvGrpSpPr>
            <p:cNvPr id="72739" name="组合 315436"/>
            <p:cNvGrpSpPr/>
            <p:nvPr/>
          </p:nvGrpSpPr>
          <p:grpSpPr>
            <a:xfrm>
              <a:off x="3888" y="2592"/>
              <a:ext cx="624" cy="1536"/>
              <a:chOff x="3984" y="1584"/>
              <a:chExt cx="624" cy="2064"/>
            </a:xfrm>
          </p:grpSpPr>
          <p:cxnSp>
            <p:nvCxnSpPr>
              <p:cNvPr id="72740" name="直接连接符 315437"/>
              <p:cNvCxnSpPr/>
              <p:nvPr/>
            </p:nvCxnSpPr>
            <p:spPr>
              <a:xfrm>
                <a:off x="4128" y="1584"/>
                <a:ext cx="1" cy="1920"/>
              </a:xfrm>
              <a:prstGeom prst="line">
                <a:avLst/>
              </a:prstGeom>
              <a:noFill/>
              <a:ln w="41275">
                <a:solidFill>
                  <a:schemeClr val="tx1"/>
                </a:solidFill>
                <a:round/>
              </a:ln>
            </p:spPr>
          </p:cxnSp>
          <p:cxnSp>
            <p:nvCxnSpPr>
              <p:cNvPr id="72741" name="直接连接符 315438"/>
              <p:cNvCxnSpPr/>
              <p:nvPr/>
            </p:nvCxnSpPr>
            <p:spPr>
              <a:xfrm>
                <a:off x="4464" y="1728"/>
                <a:ext cx="1" cy="1776"/>
              </a:xfrm>
              <a:prstGeom prst="line">
                <a:avLst/>
              </a:prstGeom>
              <a:noFill/>
              <a:ln w="41275">
                <a:solidFill>
                  <a:schemeClr val="tx1"/>
                </a:solidFill>
                <a:round/>
              </a:ln>
            </p:spPr>
          </p:cxnSp>
          <p:cxnSp>
            <p:nvCxnSpPr>
              <p:cNvPr id="72742" name="直接连接符 315439"/>
              <p:cNvCxnSpPr/>
              <p:nvPr/>
            </p:nvCxnSpPr>
            <p:spPr>
              <a:xfrm>
                <a:off x="4128" y="3504"/>
                <a:ext cx="336" cy="0"/>
              </a:xfrm>
              <a:prstGeom prst="line">
                <a:avLst/>
              </a:prstGeom>
              <a:noFill/>
              <a:ln w="41275">
                <a:solidFill>
                  <a:schemeClr val="tx1"/>
                </a:solidFill>
                <a:round/>
              </a:ln>
            </p:spPr>
          </p:cxnSp>
          <p:cxnSp>
            <p:nvCxnSpPr>
              <p:cNvPr id="72743" name="直接连接符 315440"/>
              <p:cNvCxnSpPr/>
              <p:nvPr/>
            </p:nvCxnSpPr>
            <p:spPr>
              <a:xfrm>
                <a:off x="4128" y="1584"/>
                <a:ext cx="432" cy="0"/>
              </a:xfrm>
              <a:prstGeom prst="line">
                <a:avLst/>
              </a:prstGeom>
              <a:noFill/>
              <a:ln w="41275">
                <a:solidFill>
                  <a:schemeClr val="tx1"/>
                </a:solidFill>
                <a:round/>
              </a:ln>
            </p:spPr>
          </p:cxnSp>
          <p:cxnSp>
            <p:nvCxnSpPr>
              <p:cNvPr id="72744" name="直接连接符 315441"/>
              <p:cNvCxnSpPr/>
              <p:nvPr/>
            </p:nvCxnSpPr>
            <p:spPr>
              <a:xfrm flipH="1">
                <a:off x="4464" y="1584"/>
                <a:ext cx="96" cy="144"/>
              </a:xfrm>
              <a:prstGeom prst="line">
                <a:avLst/>
              </a:prstGeom>
              <a:noFill/>
              <a:ln w="41275">
                <a:solidFill>
                  <a:schemeClr val="tx1"/>
                </a:solidFill>
                <a:round/>
              </a:ln>
            </p:spPr>
          </p:cxnSp>
          <p:cxnSp>
            <p:nvCxnSpPr>
              <p:cNvPr id="72745" name="直接连接符 315442"/>
              <p:cNvCxnSpPr/>
              <p:nvPr/>
            </p:nvCxnSpPr>
            <p:spPr>
              <a:xfrm flipH="1">
                <a:off x="3984" y="3504"/>
                <a:ext cx="144" cy="144"/>
              </a:xfrm>
              <a:prstGeom prst="line">
                <a:avLst/>
              </a:prstGeom>
              <a:noFill/>
              <a:ln w="41275">
                <a:solidFill>
                  <a:schemeClr val="tx1"/>
                </a:solidFill>
                <a:round/>
              </a:ln>
            </p:spPr>
          </p:cxnSp>
          <p:cxnSp>
            <p:nvCxnSpPr>
              <p:cNvPr id="72746" name="直接连接符 315443"/>
              <p:cNvCxnSpPr/>
              <p:nvPr/>
            </p:nvCxnSpPr>
            <p:spPr>
              <a:xfrm>
                <a:off x="4464" y="3504"/>
                <a:ext cx="144" cy="144"/>
              </a:xfrm>
              <a:prstGeom prst="line">
                <a:avLst/>
              </a:prstGeom>
              <a:noFill/>
              <a:ln w="41275">
                <a:solidFill>
                  <a:schemeClr val="tx1"/>
                </a:solidFill>
                <a:round/>
              </a:ln>
            </p:spPr>
          </p:cxnSp>
          <p:cxnSp>
            <p:nvCxnSpPr>
              <p:cNvPr id="72747" name="直接连接符 315444"/>
              <p:cNvCxnSpPr/>
              <p:nvPr/>
            </p:nvCxnSpPr>
            <p:spPr>
              <a:xfrm>
                <a:off x="3984" y="3648"/>
                <a:ext cx="624" cy="0"/>
              </a:xfrm>
              <a:prstGeom prst="line">
                <a:avLst/>
              </a:prstGeom>
              <a:noFill/>
              <a:ln w="41275">
                <a:solidFill>
                  <a:schemeClr val="tx1"/>
                </a:solidFill>
                <a:round/>
              </a:ln>
            </p:spPr>
          </p:cxnSp>
          <p:cxnSp>
            <p:nvCxnSpPr>
              <p:cNvPr id="72748" name="直接连接符 315445"/>
              <p:cNvCxnSpPr/>
              <p:nvPr/>
            </p:nvCxnSpPr>
            <p:spPr>
              <a:xfrm flipH="1">
                <a:off x="4320" y="3312"/>
                <a:ext cx="144" cy="0"/>
              </a:xfrm>
              <a:prstGeom prst="line">
                <a:avLst/>
              </a:prstGeom>
              <a:noFill/>
              <a:ln w="41275">
                <a:solidFill>
                  <a:schemeClr val="tx1"/>
                </a:solidFill>
                <a:round/>
              </a:ln>
            </p:spPr>
          </p:cxnSp>
          <p:cxnSp>
            <p:nvCxnSpPr>
              <p:cNvPr id="72749" name="直接连接符 315446"/>
              <p:cNvCxnSpPr/>
              <p:nvPr/>
            </p:nvCxnSpPr>
            <p:spPr>
              <a:xfrm flipH="1">
                <a:off x="4320" y="3168"/>
                <a:ext cx="144" cy="0"/>
              </a:xfrm>
              <a:prstGeom prst="line">
                <a:avLst/>
              </a:prstGeom>
              <a:noFill/>
              <a:ln w="41275">
                <a:solidFill>
                  <a:schemeClr val="tx1"/>
                </a:solidFill>
                <a:round/>
              </a:ln>
            </p:spPr>
          </p:cxnSp>
          <p:cxnSp>
            <p:nvCxnSpPr>
              <p:cNvPr id="72750" name="直接连接符 315447"/>
              <p:cNvCxnSpPr/>
              <p:nvPr/>
            </p:nvCxnSpPr>
            <p:spPr>
              <a:xfrm flipH="1">
                <a:off x="4320" y="3024"/>
                <a:ext cx="144" cy="0"/>
              </a:xfrm>
              <a:prstGeom prst="line">
                <a:avLst/>
              </a:prstGeom>
              <a:noFill/>
              <a:ln w="41275">
                <a:solidFill>
                  <a:schemeClr val="tx1"/>
                </a:solidFill>
                <a:round/>
              </a:ln>
            </p:spPr>
          </p:cxnSp>
          <p:cxnSp>
            <p:nvCxnSpPr>
              <p:cNvPr id="72751" name="直接连接符 315448"/>
              <p:cNvCxnSpPr/>
              <p:nvPr/>
            </p:nvCxnSpPr>
            <p:spPr>
              <a:xfrm flipH="1">
                <a:off x="4320" y="2880"/>
                <a:ext cx="144" cy="0"/>
              </a:xfrm>
              <a:prstGeom prst="line">
                <a:avLst/>
              </a:prstGeom>
              <a:noFill/>
              <a:ln w="41275">
                <a:solidFill>
                  <a:schemeClr val="tx1"/>
                </a:solidFill>
                <a:round/>
              </a:ln>
            </p:spPr>
          </p:cxnSp>
          <p:cxnSp>
            <p:nvCxnSpPr>
              <p:cNvPr id="72752" name="直接连接符 315449"/>
              <p:cNvCxnSpPr/>
              <p:nvPr/>
            </p:nvCxnSpPr>
            <p:spPr>
              <a:xfrm flipH="1">
                <a:off x="4272" y="2736"/>
                <a:ext cx="192" cy="0"/>
              </a:xfrm>
              <a:prstGeom prst="line">
                <a:avLst/>
              </a:prstGeom>
              <a:noFill/>
              <a:ln w="41275">
                <a:solidFill>
                  <a:schemeClr val="tx1"/>
                </a:solidFill>
                <a:round/>
              </a:ln>
            </p:spPr>
          </p:cxnSp>
          <p:cxnSp>
            <p:nvCxnSpPr>
              <p:cNvPr id="72753" name="直接连接符 315450"/>
              <p:cNvCxnSpPr/>
              <p:nvPr/>
            </p:nvCxnSpPr>
            <p:spPr>
              <a:xfrm flipH="1">
                <a:off x="4320" y="2592"/>
                <a:ext cx="144" cy="0"/>
              </a:xfrm>
              <a:prstGeom prst="line">
                <a:avLst/>
              </a:prstGeom>
              <a:noFill/>
              <a:ln w="41275">
                <a:solidFill>
                  <a:schemeClr val="tx1"/>
                </a:solidFill>
                <a:round/>
              </a:ln>
            </p:spPr>
          </p:cxnSp>
          <p:cxnSp>
            <p:nvCxnSpPr>
              <p:cNvPr id="72754" name="直接连接符 315451"/>
              <p:cNvCxnSpPr/>
              <p:nvPr/>
            </p:nvCxnSpPr>
            <p:spPr>
              <a:xfrm flipH="1">
                <a:off x="4320" y="2448"/>
                <a:ext cx="144" cy="0"/>
              </a:xfrm>
              <a:prstGeom prst="line">
                <a:avLst/>
              </a:prstGeom>
              <a:noFill/>
              <a:ln w="41275">
                <a:solidFill>
                  <a:schemeClr val="tx1"/>
                </a:solidFill>
                <a:round/>
              </a:ln>
            </p:spPr>
          </p:cxnSp>
          <p:cxnSp>
            <p:nvCxnSpPr>
              <p:cNvPr id="72755" name="直接连接符 315452"/>
              <p:cNvCxnSpPr/>
              <p:nvPr/>
            </p:nvCxnSpPr>
            <p:spPr>
              <a:xfrm flipH="1">
                <a:off x="4320" y="2304"/>
                <a:ext cx="144" cy="0"/>
              </a:xfrm>
              <a:prstGeom prst="line">
                <a:avLst/>
              </a:prstGeom>
              <a:noFill/>
              <a:ln w="41275">
                <a:solidFill>
                  <a:schemeClr val="tx1"/>
                </a:solidFill>
                <a:round/>
              </a:ln>
            </p:spPr>
          </p:cxnSp>
          <p:cxnSp>
            <p:nvCxnSpPr>
              <p:cNvPr id="72756" name="直接连接符 315453"/>
              <p:cNvCxnSpPr/>
              <p:nvPr/>
            </p:nvCxnSpPr>
            <p:spPr>
              <a:xfrm flipH="1">
                <a:off x="4320" y="2160"/>
                <a:ext cx="144" cy="0"/>
              </a:xfrm>
              <a:prstGeom prst="line">
                <a:avLst/>
              </a:prstGeom>
              <a:noFill/>
              <a:ln w="41275">
                <a:solidFill>
                  <a:schemeClr val="tx1"/>
                </a:solidFill>
                <a:round/>
              </a:ln>
            </p:spPr>
          </p:cxnSp>
          <p:cxnSp>
            <p:nvCxnSpPr>
              <p:cNvPr id="72757" name="直接连接符 315454"/>
              <p:cNvCxnSpPr/>
              <p:nvPr/>
            </p:nvCxnSpPr>
            <p:spPr>
              <a:xfrm flipH="1">
                <a:off x="4272" y="2016"/>
                <a:ext cx="192" cy="0"/>
              </a:xfrm>
              <a:prstGeom prst="line">
                <a:avLst/>
              </a:prstGeom>
              <a:noFill/>
              <a:ln w="41275">
                <a:solidFill>
                  <a:schemeClr val="tx1"/>
                </a:solidFill>
                <a:round/>
              </a:ln>
            </p:spPr>
          </p:cxnSp>
          <p:cxnSp>
            <p:nvCxnSpPr>
              <p:cNvPr id="72758" name="直接连接符 315455"/>
              <p:cNvCxnSpPr/>
              <p:nvPr/>
            </p:nvCxnSpPr>
            <p:spPr>
              <a:xfrm flipH="1">
                <a:off x="4320" y="1872"/>
                <a:ext cx="144" cy="0"/>
              </a:xfrm>
              <a:prstGeom prst="line">
                <a:avLst/>
              </a:prstGeom>
              <a:noFill/>
              <a:ln w="41275">
                <a:solidFill>
                  <a:schemeClr val="tx1"/>
                </a:solidFill>
                <a:round/>
              </a:ln>
            </p:spPr>
          </p:cxnSp>
          <p:sp>
            <p:nvSpPr>
              <p:cNvPr id="72759" name="文本框 315456"/>
              <p:cNvSpPr/>
              <p:nvPr/>
            </p:nvSpPr>
            <p:spPr>
              <a:xfrm>
                <a:off x="4032" y="1584"/>
                <a:ext cx="477" cy="52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000000"/>
                    </a:solidFill>
                    <a:latin typeface="楷体" pitchFamily="49" charset="-122"/>
                    <a:ea typeface="楷体" pitchFamily="49" charset="-122"/>
                  </a:rPr>
                  <a:t>ml</a:t>
                </a:r>
                <a:endParaRPr lang="en-US" altLang="zh-CN" sz="2400" b="1">
                  <a:solidFill>
                    <a:srgbClr val="000000"/>
                  </a:solidFill>
                  <a:latin typeface="楷体" pitchFamily="49" charset="-122"/>
                  <a:ea typeface="楷体" pitchFamily="49" charset="-122"/>
                </a:endParaRPr>
              </a:p>
            </p:txBody>
          </p:sp>
          <p:cxnSp>
            <p:nvCxnSpPr>
              <p:cNvPr id="72760" name="直接连接符 315457"/>
              <p:cNvCxnSpPr/>
              <p:nvPr/>
            </p:nvCxnSpPr>
            <p:spPr>
              <a:xfrm>
                <a:off x="4128" y="2352"/>
                <a:ext cx="336" cy="0"/>
              </a:xfrm>
              <a:prstGeom prst="line">
                <a:avLst/>
              </a:prstGeom>
              <a:noFill/>
              <a:ln w="22225">
                <a:solidFill>
                  <a:srgbClr val="000080"/>
                </a:solidFill>
                <a:round/>
              </a:ln>
            </p:spPr>
          </p:cxnSp>
          <p:sp>
            <p:nvSpPr>
              <p:cNvPr id="72761" name="矩形 315458"/>
              <p:cNvSpPr/>
              <p:nvPr/>
            </p:nvSpPr>
            <p:spPr>
              <a:xfrm>
                <a:off x="4128" y="2352"/>
                <a:ext cx="336" cy="1152"/>
              </a:xfrm>
              <a:prstGeom prst="rect">
                <a:avLst/>
              </a:prstGeom>
              <a:solidFill>
                <a:schemeClr val="hlink">
                  <a:alpha val="51999"/>
                </a:schemeClr>
              </a:solidFill>
              <a:ln>
                <a:solidFill>
                  <a:schemeClr val="tx1"/>
                </a:solidFill>
                <a:miter lim="800000"/>
              </a:ln>
            </p:spPr>
            <p:txBody>
              <a:bodyPr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grpSp>
        <p:pic>
          <p:nvPicPr>
            <p:cNvPr id="72762" name="图片 315459" descr="1234"/>
            <p:cNvPicPr>
              <a:picLocks noChangeAspect="1"/>
            </p:cNvPicPr>
            <p:nvPr/>
          </p:nvPicPr>
          <p:blipFill>
            <a:blip r:embed="rId2"/>
            <a:stretch>
              <a:fillRect/>
            </a:stretch>
          </p:blipFill>
          <p:spPr>
            <a:xfrm>
              <a:off x="4080" y="3264"/>
              <a:ext cx="240" cy="206"/>
            </a:xfrm>
            <a:prstGeom prst="rect">
              <a:avLst/>
            </a:prstGeom>
            <a:solidFill>
              <a:srgbClr val="0000FF"/>
            </a:solidFill>
            <a:ln>
              <a:noFill/>
              <a:miter lim="800000"/>
            </a:ln>
          </p:spPr>
        </p:pic>
      </p:grpSp>
      <p:sp>
        <p:nvSpPr>
          <p:cNvPr id="72763" name="矩形 315460"/>
          <p:cNvSpPr/>
          <p:nvPr/>
        </p:nvSpPr>
        <p:spPr>
          <a:xfrm>
            <a:off x="1841500" y="4194175"/>
            <a:ext cx="1597025" cy="1176338"/>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solidFill>
                  <a:srgbClr val="FF0000"/>
                </a:solidFill>
                <a:latin typeface="Times New Roman" pitchFamily="18" charset="0"/>
              </a:rPr>
              <a:t>石块浸没水中的示数</a:t>
            </a:r>
            <a:r>
              <a:rPr lang="en-US" altLang="zh-CN" sz="2400" b="1" i="1">
                <a:solidFill>
                  <a:srgbClr val="FF0000"/>
                </a:solidFill>
                <a:latin typeface="Times New Roman" pitchFamily="18" charset="0"/>
              </a:rPr>
              <a:t>V</a:t>
            </a:r>
            <a:r>
              <a:rPr lang="en-US" altLang="zh-CN" sz="2400" b="1" baseline="-25000">
                <a:solidFill>
                  <a:srgbClr val="FF0000"/>
                </a:solidFill>
                <a:latin typeface="Times New Roman" pitchFamily="18" charset="0"/>
              </a:rPr>
              <a:t>1</a:t>
            </a:r>
            <a:endParaRPr lang="zh-CN" altLang="en-US" sz="2400" b="1" baseline="-25000">
              <a:solidFill>
                <a:srgbClr val="FF0000"/>
              </a:solidFill>
              <a:latin typeface="Times New Roman" panose="02020603050405020304" pitchFamily="18" charset="0"/>
            </a:endParaRPr>
          </a:p>
        </p:txBody>
      </p:sp>
      <p:sp>
        <p:nvSpPr>
          <p:cNvPr id="72764" name="文本框 6"/>
          <p:cNvSpPr txBox="1"/>
          <p:nvPr/>
        </p:nvSpPr>
        <p:spPr>
          <a:xfrm>
            <a:off x="3525838" y="4608513"/>
            <a:ext cx="5346700" cy="808038"/>
          </a:xfrm>
          <a:prstGeom prst="rect">
            <a:avLst/>
          </a:prstGeom>
          <a:solidFill>
            <a:schemeClr val="accent5">
              <a:lumMod val="40000"/>
              <a:lumOff val="60000"/>
            </a:schemeClr>
          </a:solidFill>
        </p:spPr>
        <p:txBody>
          <a:bodyPr wrap="square" lIns="68580" tIns="34290" rIns="68580" bIns="34290" rtlCol="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Times New Roman" pitchFamily="18" charset="0"/>
              </a:rPr>
              <a:t>思考：</a:t>
            </a:r>
            <a:r>
              <a:rPr lang="zh-CN" altLang="en-US" sz="2400" b="1">
                <a:solidFill>
                  <a:srgbClr val="000000"/>
                </a:solidFill>
                <a:latin typeface="楷体" pitchFamily="49" charset="-122"/>
                <a:ea typeface="楷体" pitchFamily="49" charset="-122"/>
              </a:rPr>
              <a:t>实验中哪个量的测量不准确？偏大了还是偏小了？</a:t>
            </a:r>
            <a:endParaRPr lang="zh-CN" altLang="en-US" sz="2400" b="1">
              <a:solidFill>
                <a:srgbClr val="000000"/>
              </a:solidFill>
              <a:latin typeface="楷体" pitchFamily="49" charset="-122"/>
              <a:ea typeface="楷体" pitchFamily="49" charset="-122"/>
            </a:endParaRPr>
          </a:p>
        </p:txBody>
      </p:sp>
      <p:sp>
        <p:nvSpPr>
          <p:cNvPr id="72765" name="文本框 6"/>
          <p:cNvSpPr/>
          <p:nvPr/>
        </p:nvSpPr>
        <p:spPr>
          <a:xfrm>
            <a:off x="385763" y="273050"/>
            <a:ext cx="3854450" cy="64611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solidFill>
                  <a:srgbClr val="C00000"/>
                </a:solidFill>
              </a:rPr>
              <a:t>特殊方法测量密度</a:t>
            </a:r>
            <a:endParaRPr lang="zh-CN" altLang="en-US" sz="3600" b="1">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72714"/>
                                        </p:tgtEl>
                                        <p:attrNameLst>
                                          <p:attrName>style.visibility</p:attrName>
                                        </p:attrNameLst>
                                      </p:cBhvr>
                                      <p:to>
                                        <p:strVal val="visible"/>
                                      </p:to>
                                    </p:set>
                                    <p:animEffect transition="in" filter="randombar(horizontal)">
                                      <p:cBhvr>
                                        <p:cTn id="7" dur="500" fill="hold"/>
                                        <p:tgtEl>
                                          <p:spTgt spid="72714"/>
                                        </p:tgtEl>
                                      </p:cBhvr>
                                    </p:animEffect>
                                  </p:childTnLst>
                                </p:cTn>
                              </p:par>
                              <p:par>
                                <p:cTn id="8" presetID="14" presetClass="entr" presetSubtype="10" fill="hold" nodeType="withEffect">
                                  <p:stCondLst>
                                    <p:cond delay="0"/>
                                  </p:stCondLst>
                                  <p:childTnLst>
                                    <p:set>
                                      <p:cBhvr>
                                        <p:cTn id="9" dur="1" fill="hold">
                                          <p:stCondLst>
                                            <p:cond delay="0"/>
                                          </p:stCondLst>
                                        </p:cTn>
                                        <p:tgtEl>
                                          <p:spTgt spid="72737"/>
                                        </p:tgtEl>
                                        <p:attrNameLst>
                                          <p:attrName>style.visibility</p:attrName>
                                        </p:attrNameLst>
                                      </p:cBhvr>
                                      <p:to>
                                        <p:strVal val="visible"/>
                                      </p:to>
                                    </p:set>
                                    <p:animEffect transition="in" filter="randombar(horizontal)">
                                      <p:cBhvr>
                                        <p:cTn id="10" dur="500" fill="hold"/>
                                        <p:tgtEl>
                                          <p:spTgt spid="7273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72713"/>
                                        </p:tgtEl>
                                        <p:attrNameLst>
                                          <p:attrName>style.visibility</p:attrName>
                                        </p:attrNameLst>
                                      </p:cBhvr>
                                      <p:to>
                                        <p:strVal val="visible"/>
                                      </p:to>
                                    </p:set>
                                    <p:animEffect transition="in" filter="randombar(horizontal)">
                                      <p:cBhvr>
                                        <p:cTn id="13" dur="500" fill="hold"/>
                                        <p:tgtEl>
                                          <p:spTgt spid="72713"/>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72763"/>
                                        </p:tgtEl>
                                        <p:attrNameLst>
                                          <p:attrName>style.visibility</p:attrName>
                                        </p:attrNameLst>
                                      </p:cBhvr>
                                      <p:to>
                                        <p:strVal val="visible"/>
                                      </p:to>
                                    </p:set>
                                    <p:animEffect transition="in" filter="randombar(horizontal)">
                                      <p:cBhvr>
                                        <p:cTn id="16" dur="500" fill="hold"/>
                                        <p:tgtEl>
                                          <p:spTgt spid="72763"/>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72705"/>
                                        </p:tgtEl>
                                        <p:attrNameLst>
                                          <p:attrName>style.visibility</p:attrName>
                                        </p:attrNameLst>
                                      </p:cBhvr>
                                      <p:to>
                                        <p:strVal val="visible"/>
                                      </p:to>
                                    </p:set>
                                    <p:animEffect transition="in" filter="randombar(horizontal)">
                                      <p:cBhvr>
                                        <p:cTn id="21" dur="500" fill="hold"/>
                                        <p:tgtEl>
                                          <p:spTgt spid="72705"/>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1" presetClass="entr" presetSubtype="1" fill="hold" nodeType="clickEffect">
                                  <p:stCondLst>
                                    <p:cond delay="0"/>
                                  </p:stCondLst>
                                  <p:childTnLst>
                                    <p:set>
                                      <p:cBhvr>
                                        <p:cTn id="25" dur="1" fill="hold">
                                          <p:stCondLst>
                                            <p:cond delay="0"/>
                                          </p:stCondLst>
                                        </p:cTn>
                                        <p:tgtEl>
                                          <p:spTgt spid="72706"/>
                                        </p:tgtEl>
                                        <p:attrNameLst>
                                          <p:attrName>style.visibility</p:attrName>
                                        </p:attrNameLst>
                                      </p:cBhvr>
                                      <p:to>
                                        <p:strVal val="visible"/>
                                      </p:to>
                                    </p:set>
                                    <p:animEffect transition="in" filter="wheel(1)">
                                      <p:cBhvr>
                                        <p:cTn id="26" dur="2000" fill="hold"/>
                                        <p:tgtEl>
                                          <p:spTgt spid="72706"/>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72764"/>
                                        </p:tgtEl>
                                        <p:attrNameLst>
                                          <p:attrName>style.visibility</p:attrName>
                                        </p:attrNameLst>
                                      </p:cBhvr>
                                      <p:to>
                                        <p:strVal val="visible"/>
                                      </p:to>
                                    </p:set>
                                    <p:animEffect transition="in" filter="wheel(1)">
                                      <p:cBhvr>
                                        <p:cTn id="31" dur="2000" fill="hold"/>
                                        <p:tgtEl>
                                          <p:spTgt spid="727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5" grpId="0"/>
      <p:bldP spid="72713" grpId="0"/>
      <p:bldP spid="72763" grpId="0"/>
      <p:bldP spid="72764" grpId="0"/>
    </p:bldLst>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3729" name="Text Box 2"/>
          <p:cNvSpPr/>
          <p:nvPr/>
        </p:nvSpPr>
        <p:spPr>
          <a:xfrm>
            <a:off x="415925" y="1077913"/>
            <a:ext cx="8553450" cy="436562"/>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宋体" pitchFamily="2" charset="-122"/>
              </a:rPr>
              <a:t>密度是物质的一种特性，人们可以根据密度来鉴别不同的物质。</a:t>
            </a:r>
            <a:endParaRPr lang="zh-CN" altLang="en-US" sz="2400" b="1">
              <a:solidFill>
                <a:srgbClr val="000000"/>
              </a:solidFill>
              <a:latin typeface="宋体" pitchFamily="2" charset="-122"/>
            </a:endParaRPr>
          </a:p>
        </p:txBody>
      </p:sp>
      <p:sp>
        <p:nvSpPr>
          <p:cNvPr id="73730" name="矩形 12"/>
          <p:cNvSpPr/>
          <p:nvPr/>
        </p:nvSpPr>
        <p:spPr>
          <a:xfrm>
            <a:off x="1095375" y="2763838"/>
            <a:ext cx="5033963" cy="438150"/>
          </a:xfrm>
          <a:prstGeom prst="rect">
            <a:avLst/>
          </a:prstGeom>
          <a:noFill/>
          <a:ln>
            <a:noFill/>
            <a:miter lim="800000"/>
          </a:ln>
        </p:spPr>
        <p:txBody>
          <a:bodyPr wrap="non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宋体" pitchFamily="2" charset="-122"/>
              </a:rPr>
              <a:t>如：利用密度鉴别戒指、矿石等物质</a:t>
            </a:r>
            <a:endParaRPr lang="zh-CN" altLang="en-US" sz="2400" b="1">
              <a:solidFill>
                <a:srgbClr val="000000"/>
              </a:solidFill>
              <a:latin typeface="宋体" pitchFamily="2" charset="-122"/>
            </a:endParaRPr>
          </a:p>
        </p:txBody>
      </p:sp>
      <p:pic>
        <p:nvPicPr>
          <p:cNvPr id="73731" name="Picture 4"/>
          <p:cNvPicPr>
            <a:picLocks noChangeAspect="1"/>
          </p:cNvPicPr>
          <p:nvPr/>
        </p:nvPicPr>
        <p:blipFill>
          <a:blip r:embed="rId2"/>
          <a:stretch>
            <a:fillRect/>
          </a:stretch>
        </p:blipFill>
        <p:spPr>
          <a:xfrm>
            <a:off x="4697413" y="3335338"/>
            <a:ext cx="3673475" cy="2222500"/>
          </a:xfrm>
          <a:prstGeom prst="rect">
            <a:avLst/>
          </a:prstGeom>
          <a:noFill/>
          <a:ln>
            <a:noFill/>
            <a:miter lim="800000"/>
          </a:ln>
        </p:spPr>
      </p:pic>
      <p:pic>
        <p:nvPicPr>
          <p:cNvPr id="73732" name="Picture 5"/>
          <p:cNvPicPr>
            <a:picLocks noChangeAspect="1"/>
          </p:cNvPicPr>
          <p:nvPr/>
        </p:nvPicPr>
        <p:blipFill>
          <a:blip r:embed="rId3"/>
          <a:stretch>
            <a:fillRect/>
          </a:stretch>
        </p:blipFill>
        <p:spPr>
          <a:xfrm>
            <a:off x="808038" y="3335338"/>
            <a:ext cx="3562350" cy="2222500"/>
          </a:xfrm>
          <a:prstGeom prst="rect">
            <a:avLst/>
          </a:prstGeom>
          <a:noFill/>
          <a:ln>
            <a:noFill/>
            <a:miter lim="800000"/>
          </a:ln>
        </p:spPr>
      </p:pic>
      <p:sp>
        <p:nvSpPr>
          <p:cNvPr id="73733" name="文本框 1"/>
          <p:cNvSpPr/>
          <p:nvPr/>
        </p:nvSpPr>
        <p:spPr>
          <a:xfrm>
            <a:off x="4217988" y="461963"/>
            <a:ext cx="2422525" cy="460375"/>
          </a:xfrm>
          <a:prstGeom prst="rect">
            <a:avLst/>
          </a:prstGeom>
          <a:solidFill>
            <a:schemeClr val="bg1"/>
          </a:solid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黑体" pitchFamily="2" charset="-122"/>
                <a:ea typeface="黑体" panose="02010609060101010101" pitchFamily="2" charset="-122"/>
              </a:rPr>
              <a:t>密度知识的应用</a:t>
            </a:r>
            <a:endParaRPr lang="zh-CN" altLang="en-US" sz="2400" b="1">
              <a:solidFill>
                <a:srgbClr val="000000"/>
              </a:solidFill>
              <a:latin typeface="黑体" pitchFamily="2" charset="-122"/>
              <a:ea typeface="黑体" panose="02010609060101010101" pitchFamily="2" charset="-122"/>
            </a:endParaRPr>
          </a:p>
        </p:txBody>
      </p:sp>
      <p:grpSp>
        <p:nvGrpSpPr>
          <p:cNvPr id="73734" name="组合 18"/>
          <p:cNvGrpSpPr/>
          <p:nvPr/>
        </p:nvGrpSpPr>
        <p:grpSpPr>
          <a:xfrm>
            <a:off x="2470150" y="500063"/>
            <a:ext cx="1525588" cy="420687"/>
            <a:chOff x="2094735" y="684067"/>
            <a:chExt cx="1906600" cy="562397"/>
          </a:xfrm>
        </p:grpSpPr>
        <p:sp>
          <p:nvSpPr>
            <p:cNvPr id="73735" name="圆角矩形 21"/>
            <p:cNvSpPr/>
            <p:nvPr/>
          </p:nvSpPr>
          <p:spPr>
            <a:xfrm>
              <a:off x="2094735" y="684067"/>
              <a:ext cx="1906600" cy="534609"/>
            </a:xfrm>
            <a:prstGeom prst="roundRect">
              <a:avLst/>
            </a:prstGeom>
            <a:solidFill>
              <a:srgbClr val="FF0000"/>
            </a:solidFill>
            <a:ln>
              <a:noFill/>
            </a:ln>
          </p:spPr>
          <p:style>
            <a:lnRef idx="2">
              <a:schemeClr val="dk1"/>
            </a:lnRef>
            <a:fillRef idx="1">
              <a:schemeClr val="lt1"/>
            </a:fillRef>
            <a:effectRef idx="0">
              <a:schemeClr val="dk1"/>
            </a:effectRef>
            <a:fontRef idx="minor">
              <a:schemeClr val="dk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defTabSz="685800" eaLnBrk="0" hangingPunct="0"/>
              <a:endParaRPr lang="zh-CN" altLang="en-US" b="1">
                <a:solidFill>
                  <a:srgbClr val="000000"/>
                </a:solidFill>
                <a:latin typeface="Arial"/>
                <a:ea typeface="微软雅黑" panose="020b0503020204020204" charset="-122"/>
              </a:endParaRPr>
            </a:p>
          </p:txBody>
        </p:sp>
        <p:sp>
          <p:nvSpPr>
            <p:cNvPr id="73736" name="矩形 1"/>
            <p:cNvSpPr/>
            <p:nvPr/>
          </p:nvSpPr>
          <p:spPr>
            <a:xfrm>
              <a:off x="2117820" y="731692"/>
              <a:ext cx="1883515" cy="514772"/>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lvl="0" indent="0" algn="ctr" defTabSz="685800">
                <a:lnSpc>
                  <a:spcPct val="80000"/>
                </a:lnSpc>
              </a:pPr>
              <a:r>
                <a:rPr lang="zh-CN" altLang="en-US" sz="2400" b="1">
                  <a:solidFill>
                    <a:srgbClr val="FFFFFF"/>
                  </a:solidFill>
                  <a:latin typeface="Times New Roman" pitchFamily="18" charset="0"/>
                  <a:ea typeface="黑体" pitchFamily="2" charset="-122"/>
                </a:rPr>
                <a:t>考点 </a:t>
              </a:r>
              <a:r>
                <a:rPr lang="en-US" altLang="zh-CN" sz="2400" b="1">
                  <a:solidFill>
                    <a:srgbClr val="FFFFFF"/>
                  </a:solidFill>
                  <a:latin typeface="Times New Roman" pitchFamily="18" charset="0"/>
                  <a:ea typeface="黑体" pitchFamily="2" charset="-122"/>
                </a:rPr>
                <a:t>5</a:t>
              </a:r>
              <a:endParaRPr lang="en-US" altLang="zh-CN" sz="2400" b="1">
                <a:solidFill>
                  <a:srgbClr val="FFFFFF"/>
                </a:solidFill>
                <a:latin typeface="Times New Roman" panose="02020603050405020304" pitchFamily="18" charset="0"/>
                <a:ea typeface="黑体" panose="02010609060101010101" pitchFamily="2" charset="-122"/>
              </a:endParaRPr>
            </a:p>
          </p:txBody>
        </p:sp>
      </p:grpSp>
      <p:sp>
        <p:nvSpPr>
          <p:cNvPr id="73737" name="Text Box 9"/>
          <p:cNvSpPr/>
          <p:nvPr/>
        </p:nvSpPr>
        <p:spPr>
          <a:xfrm>
            <a:off x="682625" y="1708150"/>
            <a:ext cx="2160588" cy="52228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0" hangingPunct="0">
              <a:spcBef>
                <a:spcPct val="50000"/>
              </a:spcBef>
            </a:pPr>
            <a:r>
              <a:rPr lang="zh-CN" altLang="en-US" sz="2800" b="1">
                <a:solidFill>
                  <a:srgbClr val="0000FF"/>
                </a:solidFill>
              </a:rPr>
              <a:t>密度公式</a:t>
            </a:r>
            <a:endParaRPr lang="zh-CN" altLang="en-US" sz="2800" b="1">
              <a:solidFill>
                <a:srgbClr val="0000FF"/>
              </a:solidFill>
            </a:endParaRPr>
          </a:p>
        </p:txBody>
      </p:sp>
      <p:graphicFrame>
        <p:nvGraphicFramePr>
          <p:cNvPr id="73738" name="Object 5"/>
          <p:cNvGraphicFramePr>
            <a:graphicFrameLocks noGrp="1" noChangeAspect="1"/>
          </p:cNvGraphicFramePr>
          <p:nvPr/>
        </p:nvGraphicFramePr>
        <p:xfrm>
          <a:off x="3225800" y="1420813"/>
          <a:ext cx="1562100" cy="1096962"/>
        </p:xfrm>
        <a:graphic>
          <a:graphicData uri="http://schemas.openxmlformats.org/presentationml/2006/ole">
            <mc:AlternateContent>
              <mc:Choice xmlns:v="urn:schemas-microsoft-com:vml" Requires="v">
                <p:oleObj spid="_x0000_s1077" r:id="rId4" imgW="1562100" imgH="1096962" progId="Equation.3">
                  <p:embed/>
                </p:oleObj>
              </mc:Choice>
              <mc:Fallback>
                <p:oleObj r:id="rId4" imgW="1562100" imgH="1096962" progId="Equation.3">
                  <p:embed/>
                  <p:pic>
                    <p:nvPicPr>
                      <p:cNvPr id="0" name="OLE substitute image"/>
                      <p:cNvPicPr/>
                      <p:nvPr/>
                    </p:nvPicPr>
                    <p:blipFill>
                      <a:blip r:embed="rId5"/>
                      <a:stretch>
                        <a:fillRect/>
                      </a:stretch>
                    </p:blipFill>
                    <p:spPr>
                      <a:xfrm>
                        <a:off x="3225800" y="1420813"/>
                        <a:ext cx="1562100" cy="1096962"/>
                      </a:xfrm>
                      <a:prstGeom prst="rect">
                        <a:avLst/>
                      </a:prstGeom>
                      <a:noFill/>
                      <a:ln w="38100">
                        <a:noFill/>
                        <a:miter lim="800000"/>
                      </a:ln>
                    </p:spPr>
                  </p:pic>
                </p:oleObj>
              </mc:Fallback>
            </mc:AlternateContent>
          </a:graphicData>
        </a:graphic>
      </p:graphicFrame>
    </p:spTree>
  </p:cSld>
  <p:clrMapOvr>
    <a:masterClrMapping/>
  </p:clrMapOvr>
  <mc:AlternateContent>
    <mc:Choice xmlns:p14="http://schemas.microsoft.com/office/powerpoint/2010/main" Requires="p14">
      <p:transition p14:dur="12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3729"/>
                                        </p:tgtEl>
                                        <p:attrNameLst>
                                          <p:attrName>style.visibility</p:attrName>
                                        </p:attrNameLst>
                                      </p:cBhvr>
                                      <p:to>
                                        <p:strVal val="visible"/>
                                      </p:to>
                                    </p:set>
                                    <p:anim calcmode="lin" valueType="num">
                                      <p:cBhvr>
                                        <p:cTn id="7" dur="500" fill="hold"/>
                                        <p:tgtEl>
                                          <p:spTgt spid="73729"/>
                                        </p:tgtEl>
                                        <p:attrNameLst>
                                          <p:attrName>ppt_y</p:attrName>
                                        </p:attrNameLst>
                                      </p:cBhvr>
                                      <p:tavLst>
                                        <p:tav tm="0">
                                          <p:val>
                                            <p:strVal val="#ppt_y+#ppt_h*1.125000"/>
                                          </p:val>
                                        </p:tav>
                                        <p:tav tm="100000">
                                          <p:val>
                                            <p:strVal val="#ppt_y"/>
                                          </p:val>
                                        </p:tav>
                                      </p:tavLst>
                                    </p:anim>
                                    <p:animEffect transition="in" filter="wipe(up)">
                                      <p:cBhvr>
                                        <p:cTn id="8" dur="500" fill="hold"/>
                                        <p:tgtEl>
                                          <p:spTgt spid="73729"/>
                                        </p:tgtEl>
                                      </p:cBhvr>
                                    </p:animEffect>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3737"/>
                                        </p:tgtEl>
                                        <p:attrNameLst>
                                          <p:attrName>style.visibility</p:attrName>
                                        </p:attrNameLst>
                                      </p:cBhvr>
                                      <p:to>
                                        <p:strVal val="visible"/>
                                      </p:to>
                                    </p:set>
                                    <p:anim calcmode="lin" valueType="num">
                                      <p:cBhvr additive="base">
                                        <p:cTn id="13" dur="500" fill="hold"/>
                                        <p:tgtEl>
                                          <p:spTgt spid="73737"/>
                                        </p:tgtEl>
                                        <p:attrNameLst>
                                          <p:attrName>ppt_x</p:attrName>
                                        </p:attrNameLst>
                                      </p:cBhvr>
                                      <p:tavLst>
                                        <p:tav tm="0">
                                          <p:val>
                                            <p:strVal val="#ppt_x"/>
                                          </p:val>
                                        </p:tav>
                                        <p:tav tm="100000">
                                          <p:val>
                                            <p:strVal val="#ppt_x"/>
                                          </p:val>
                                        </p:tav>
                                      </p:tavLst>
                                    </p:anim>
                                    <p:anim calcmode="lin" valueType="num">
                                      <p:cBhvr additive="base">
                                        <p:cTn id="14" dur="500" fill="hold"/>
                                        <p:tgtEl>
                                          <p:spTgt spid="7373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2" presetClass="entr" presetSubtype="8" fill="hold" nodeType="clickEffect">
                                  <p:stCondLst>
                                    <p:cond delay="0"/>
                                  </p:stCondLst>
                                  <p:childTnLst>
                                    <p:set>
                                      <p:cBhvr>
                                        <p:cTn id="18" dur="1" fill="hold">
                                          <p:stCondLst>
                                            <p:cond delay="0"/>
                                          </p:stCondLst>
                                        </p:cTn>
                                        <p:tgtEl>
                                          <p:spTgt spid="73738"/>
                                        </p:tgtEl>
                                        <p:attrNameLst>
                                          <p:attrName>style.visibility</p:attrName>
                                        </p:attrNameLst>
                                      </p:cBhvr>
                                      <p:to>
                                        <p:strVal val="visible"/>
                                      </p:to>
                                    </p:set>
                                    <p:anim calcmode="lin" valueType="num">
                                      <p:cBhvr>
                                        <p:cTn id="19" dur="500" fill="hold"/>
                                        <p:tgtEl>
                                          <p:spTgt spid="73738"/>
                                        </p:tgtEl>
                                        <p:attrNameLst>
                                          <p:attrName>ppt_x</p:attrName>
                                        </p:attrNameLst>
                                      </p:cBhvr>
                                      <p:tavLst>
                                        <p:tav tm="0">
                                          <p:val>
                                            <p:strVal val="0-#ppt_w/2"/>
                                          </p:val>
                                        </p:tav>
                                        <p:tav tm="100000">
                                          <p:val>
                                            <p:strVal val="#ppt_x"/>
                                          </p:val>
                                        </p:tav>
                                      </p:tavLst>
                                    </p:anim>
                                    <p:anim calcmode="lin" valueType="num">
                                      <p:cBhvr>
                                        <p:cTn id="20" dur="500" fill="hold"/>
                                        <p:tgtEl>
                                          <p:spTgt spid="7373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3730"/>
                                        </p:tgtEl>
                                        <p:attrNameLst>
                                          <p:attrName>style.visibility</p:attrName>
                                        </p:attrNameLst>
                                      </p:cBhvr>
                                      <p:to>
                                        <p:strVal val="visible"/>
                                      </p:to>
                                    </p:set>
                                    <p:anim calcmode="lin" valueType="num">
                                      <p:cBhvr additive="base">
                                        <p:cTn id="25" dur="500" fill="hold"/>
                                        <p:tgtEl>
                                          <p:spTgt spid="73730"/>
                                        </p:tgtEl>
                                        <p:attrNameLst>
                                          <p:attrName>ppt_x</p:attrName>
                                        </p:attrNameLst>
                                      </p:cBhvr>
                                      <p:tavLst>
                                        <p:tav tm="0">
                                          <p:val>
                                            <p:strVal val="#ppt_x"/>
                                          </p:val>
                                        </p:tav>
                                        <p:tav tm="100000">
                                          <p:val>
                                            <p:strVal val="#ppt_x"/>
                                          </p:val>
                                        </p:tav>
                                      </p:tavLst>
                                    </p:anim>
                                    <p:anim calcmode="lin" valueType="num">
                                      <p:cBhvr additive="base">
                                        <p:cTn id="26" dur="500" fill="hold"/>
                                        <p:tgtEl>
                                          <p:spTgt spid="7373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3731"/>
                                        </p:tgtEl>
                                        <p:attrNameLst>
                                          <p:attrName>style.visibility</p:attrName>
                                        </p:attrNameLst>
                                      </p:cBhvr>
                                      <p:to>
                                        <p:strVal val="visible"/>
                                      </p:to>
                                    </p:set>
                                    <p:anim calcmode="lin" valueType="num">
                                      <p:cBhvr additive="base">
                                        <p:cTn id="29" dur="500" fill="hold"/>
                                        <p:tgtEl>
                                          <p:spTgt spid="73731"/>
                                        </p:tgtEl>
                                        <p:attrNameLst>
                                          <p:attrName>ppt_x</p:attrName>
                                        </p:attrNameLst>
                                      </p:cBhvr>
                                      <p:tavLst>
                                        <p:tav tm="0">
                                          <p:val>
                                            <p:strVal val="#ppt_x"/>
                                          </p:val>
                                        </p:tav>
                                        <p:tav tm="100000">
                                          <p:val>
                                            <p:strVal val="#ppt_x"/>
                                          </p:val>
                                        </p:tav>
                                      </p:tavLst>
                                    </p:anim>
                                    <p:anim calcmode="lin" valueType="num">
                                      <p:cBhvr additive="base">
                                        <p:cTn id="30" dur="500" fill="hold"/>
                                        <p:tgtEl>
                                          <p:spTgt spid="7373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73732"/>
                                        </p:tgtEl>
                                        <p:attrNameLst>
                                          <p:attrName>style.visibility</p:attrName>
                                        </p:attrNameLst>
                                      </p:cBhvr>
                                      <p:to>
                                        <p:strVal val="visible"/>
                                      </p:to>
                                    </p:set>
                                    <p:anim calcmode="lin" valueType="num">
                                      <p:cBhvr additive="base">
                                        <p:cTn id="33" dur="500" fill="hold"/>
                                        <p:tgtEl>
                                          <p:spTgt spid="73732"/>
                                        </p:tgtEl>
                                        <p:attrNameLst>
                                          <p:attrName>ppt_x</p:attrName>
                                        </p:attrNameLst>
                                      </p:cBhvr>
                                      <p:tavLst>
                                        <p:tav tm="0">
                                          <p:val>
                                            <p:strVal val="#ppt_x"/>
                                          </p:val>
                                        </p:tav>
                                        <p:tav tm="100000">
                                          <p:val>
                                            <p:strVal val="#ppt_x"/>
                                          </p:val>
                                        </p:tav>
                                      </p:tavLst>
                                    </p:anim>
                                    <p:anim calcmode="lin" valueType="num">
                                      <p:cBhvr additive="base">
                                        <p:cTn id="34" dur="500" fill="hold"/>
                                        <p:tgtEl>
                                          <p:spTgt spid="737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29" grpId="0"/>
      <p:bldP spid="73737" grpId="0"/>
      <p:bldP spid="73730" grpId="0"/>
    </p:bldLst>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4753" name="Text Box 4"/>
          <p:cNvSpPr/>
          <p:nvPr/>
        </p:nvSpPr>
        <p:spPr>
          <a:xfrm>
            <a:off x="2335213" y="3360738"/>
            <a:ext cx="271462" cy="436562"/>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b="1">
              <a:solidFill>
                <a:srgbClr val="000000"/>
              </a:solidFill>
              <a:latin typeface="楷体" pitchFamily="49" charset="-122"/>
              <a:ea typeface="楷体" pitchFamily="49" charset="-122"/>
            </a:endParaRPr>
          </a:p>
        </p:txBody>
      </p:sp>
      <p:sp>
        <p:nvSpPr>
          <p:cNvPr id="74754" name="Text Box 3"/>
          <p:cNvSpPr/>
          <p:nvPr/>
        </p:nvSpPr>
        <p:spPr>
          <a:xfrm>
            <a:off x="498475" y="4256088"/>
            <a:ext cx="4083050" cy="117633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2</a:t>
            </a:r>
            <a:r>
              <a:rPr lang="zh-CN" altLang="en-US" sz="2400" b="1">
                <a:solidFill>
                  <a:srgbClr val="000000"/>
                </a:solidFill>
                <a:latin typeface="Times New Roman" pitchFamily="18" charset="0"/>
              </a:rPr>
              <a:t>）在麦场上，人们利用风力来扬场，对饱满的麦粒与瘪粒、草屑进行分拣。</a:t>
            </a:r>
            <a:endParaRPr lang="zh-CN" altLang="en-US" sz="2400" b="1">
              <a:solidFill>
                <a:srgbClr val="000000"/>
              </a:solidFill>
              <a:latin typeface="Times New Roman" panose="02020603050405020304" pitchFamily="18" charset="0"/>
            </a:endParaRPr>
          </a:p>
        </p:txBody>
      </p:sp>
      <p:grpSp>
        <p:nvGrpSpPr>
          <p:cNvPr id="74755" name="组合 10"/>
          <p:cNvGrpSpPr/>
          <p:nvPr/>
        </p:nvGrpSpPr>
        <p:grpSpPr>
          <a:xfrm>
            <a:off x="450850" y="1944688"/>
            <a:ext cx="7969250" cy="2089150"/>
            <a:chOff x="-460575" y="991849"/>
            <a:chExt cx="9125480" cy="2784165"/>
          </a:xfrm>
        </p:grpSpPr>
        <p:sp>
          <p:nvSpPr>
            <p:cNvPr id="74756" name="Text Box 2"/>
            <p:cNvSpPr/>
            <p:nvPr/>
          </p:nvSpPr>
          <p:spPr>
            <a:xfrm>
              <a:off x="-460575" y="1233177"/>
              <a:ext cx="5111883" cy="2542837"/>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23000"/>
                </a:lnSpc>
              </a:pPr>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1</a:t>
              </a:r>
              <a:r>
                <a:rPr lang="zh-CN" altLang="en-US" sz="2400" b="1">
                  <a:solidFill>
                    <a:srgbClr val="000000"/>
                  </a:solidFill>
                  <a:latin typeface="Times New Roman" pitchFamily="18" charset="0"/>
                </a:rPr>
                <a:t>）勘探队员在野外勘探时，通过对样品密度等信息的采集，可以确定矿藏和种类及其经济价值。</a:t>
              </a:r>
              <a:endParaRPr lang="zh-CN" altLang="en-US" sz="2400" b="1">
                <a:solidFill>
                  <a:srgbClr val="000000"/>
                </a:solidFill>
                <a:latin typeface="Times New Roman" panose="02020603050405020304" pitchFamily="18" charset="0"/>
              </a:endParaRPr>
            </a:p>
          </p:txBody>
        </p:sp>
        <p:pic>
          <p:nvPicPr>
            <p:cNvPr id="74757" name="Picture 15" descr="kc11"/>
            <p:cNvPicPr>
              <a:picLocks noChangeAspect="1"/>
            </p:cNvPicPr>
            <p:nvPr/>
          </p:nvPicPr>
          <p:blipFill>
            <a:blip r:embed="rId2"/>
            <a:stretch>
              <a:fillRect/>
            </a:stretch>
          </p:blipFill>
          <p:spPr>
            <a:xfrm>
              <a:off x="4758185" y="991849"/>
              <a:ext cx="3906720" cy="2264413"/>
            </a:xfrm>
            <a:prstGeom prst="rect">
              <a:avLst/>
            </a:prstGeom>
            <a:noFill/>
            <a:ln>
              <a:noFill/>
              <a:miter lim="800000"/>
            </a:ln>
          </p:spPr>
        </p:pic>
      </p:grpSp>
      <p:sp>
        <p:nvSpPr>
          <p:cNvPr id="74758" name="TextBox 9"/>
          <p:cNvSpPr txBox="1"/>
          <p:nvPr/>
        </p:nvSpPr>
        <p:spPr>
          <a:xfrm>
            <a:off x="2673350" y="649288"/>
            <a:ext cx="3376613" cy="436563"/>
          </a:xfrm>
          <a:prstGeom prst="rect">
            <a:avLst/>
          </a:prstGeom>
          <a:solidFill>
            <a:schemeClr val="accent6">
              <a:lumMod val="20000"/>
              <a:lumOff val="80000"/>
            </a:schemeClr>
          </a:solidFill>
          <a:ln w="9525">
            <a:noFill/>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solidFill>
                  <a:srgbClr val="000000"/>
                </a:solidFill>
                <a:latin typeface="Times New Roman" pitchFamily="18" charset="0"/>
              </a:rPr>
              <a:t>密度在生活中的应用</a:t>
            </a:r>
            <a:endParaRPr lang="zh-CN" altLang="en-US" sz="2400" b="1">
              <a:solidFill>
                <a:srgbClr val="000000"/>
              </a:solidFill>
              <a:latin typeface="Times New Roman" panose="02020603050405020304" pitchFamily="18" charset="0"/>
            </a:endParaRPr>
          </a:p>
        </p:txBody>
      </p:sp>
      <p:pic>
        <p:nvPicPr>
          <p:cNvPr id="74759" name="Picture 2">
            <a:hlinkClick r:id="rId4" action="ppaction://hlinkfile"/>
          </p:cNvPr>
          <p:cNvPicPr>
            <a:picLocks noGrp="1" noChangeAspect="1"/>
          </p:cNvPicPr>
          <p:nvPr/>
        </p:nvPicPr>
        <p:blipFill>
          <a:blip r:embed="rId3"/>
          <a:stretch>
            <a:fillRect/>
          </a:stretch>
        </p:blipFill>
        <p:spPr>
          <a:xfrm>
            <a:off x="4972050" y="4051300"/>
            <a:ext cx="3244850" cy="2620963"/>
          </a:xfrm>
          <a:prstGeom prst="rect">
            <a:avLst/>
          </a:prstGeom>
          <a:noFill/>
          <a:ln>
            <a:miter lim="800000"/>
          </a:ln>
        </p:spPr>
      </p:pic>
    </p:spTree>
  </p:cSld>
  <p:clrMapOvr>
    <a:masterClrMapping/>
  </p:clrMapOvr>
  <mc:AlternateContent>
    <mc:Choice xmlns:p14="http://schemas.microsoft.com/office/powerpoint/2010/main" Requires="p14">
      <p:transition p14:dur="12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4" fill="hold" nodeType="afterEffect">
                                  <p:stCondLst>
                                    <p:cond delay="0"/>
                                  </p:stCondLst>
                                  <p:childTnLst>
                                    <p:set>
                                      <p:cBhvr>
                                        <p:cTn id="6" dur="1" fill="hold">
                                          <p:stCondLst>
                                            <p:cond delay="0"/>
                                          </p:stCondLst>
                                        </p:cTn>
                                        <p:tgtEl>
                                          <p:spTgt spid="74755"/>
                                        </p:tgtEl>
                                        <p:attrNameLst>
                                          <p:attrName>style.visibility</p:attrName>
                                        </p:attrNameLst>
                                      </p:cBhvr>
                                      <p:to>
                                        <p:strVal val="visible"/>
                                      </p:to>
                                    </p:set>
                                    <p:anim calcmode="lin" valueType="num">
                                      <p:cBhvr>
                                        <p:cTn id="7" dur="500" fill="hold"/>
                                        <p:tgtEl>
                                          <p:spTgt spid="74755"/>
                                        </p:tgtEl>
                                        <p:attrNameLst>
                                          <p:attrName>ppt_y</p:attrName>
                                        </p:attrNameLst>
                                      </p:cBhvr>
                                      <p:tavLst>
                                        <p:tav tm="0">
                                          <p:val>
                                            <p:strVal val="#ppt_y+#ppt_h*1.125000"/>
                                          </p:val>
                                        </p:tav>
                                        <p:tav tm="100000">
                                          <p:val>
                                            <p:strVal val="#ppt_y"/>
                                          </p:val>
                                        </p:tav>
                                      </p:tavLst>
                                    </p:anim>
                                    <p:animEffect transition="in" filter="wipe(up)">
                                      <p:cBhvr>
                                        <p:cTn id="8" dur="500" fill="hold"/>
                                        <p:tgtEl>
                                          <p:spTgt spid="74755"/>
                                        </p:tgtEl>
                                      </p:cBhvr>
                                    </p:animEffect>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74754"/>
                                        </p:tgtEl>
                                        <p:attrNameLst>
                                          <p:attrName>style.visibility</p:attrName>
                                        </p:attrNameLst>
                                      </p:cBhvr>
                                      <p:to>
                                        <p:strVal val="visible"/>
                                      </p:to>
                                    </p:set>
                                    <p:anim calcmode="lin" valueType="num">
                                      <p:cBhvr>
                                        <p:cTn id="13" dur="500" fill="hold"/>
                                        <p:tgtEl>
                                          <p:spTgt spid="74754"/>
                                        </p:tgtEl>
                                        <p:attrNameLst>
                                          <p:attrName>ppt_y</p:attrName>
                                        </p:attrNameLst>
                                      </p:cBhvr>
                                      <p:tavLst>
                                        <p:tav tm="0">
                                          <p:val>
                                            <p:strVal val="#ppt_y+#ppt_h*1.125000"/>
                                          </p:val>
                                        </p:tav>
                                        <p:tav tm="100000">
                                          <p:val>
                                            <p:strVal val="#ppt_y"/>
                                          </p:val>
                                        </p:tav>
                                      </p:tavLst>
                                    </p:anim>
                                    <p:animEffect transition="in" filter="wipe(up)">
                                      <p:cBhvr>
                                        <p:cTn id="14" dur="500" fill="hold"/>
                                        <p:tgtEl>
                                          <p:spTgt spid="74754"/>
                                        </p:tgtEl>
                                      </p:cBhvr>
                                    </p:animEffect>
                                  </p:childTnLst>
                                </p:cTn>
                              </p:par>
                              <p:par>
                                <p:cTn id="15" presetID="1" presetClass="entr" presetSubtype="0" fill="hold" nodeType="withEffect">
                                  <p:stCondLst>
                                    <p:cond delay="0"/>
                                  </p:stCondLst>
                                  <p:childTnLst>
                                    <p:set>
                                      <p:cBhvr>
                                        <p:cTn id="16" dur="1" fill="hold">
                                          <p:stCondLst>
                                            <p:cond delay="0"/>
                                          </p:stCondLst>
                                        </p:cTn>
                                        <p:tgtEl>
                                          <p:spTgt spid="747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Lst>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75777" name="组合 7"/>
          <p:cNvGrpSpPr/>
          <p:nvPr/>
        </p:nvGrpSpPr>
        <p:grpSpPr>
          <a:xfrm>
            <a:off x="676275" y="1447800"/>
            <a:ext cx="7591425" cy="2306638"/>
            <a:chOff x="817254" y="1263881"/>
            <a:chExt cx="7808004" cy="3074188"/>
          </a:xfrm>
        </p:grpSpPr>
        <p:sp>
          <p:nvSpPr>
            <p:cNvPr id="75778" name="Rectangle 4"/>
            <p:cNvSpPr/>
            <p:nvPr/>
          </p:nvSpPr>
          <p:spPr>
            <a:xfrm>
              <a:off x="817254" y="1263881"/>
              <a:ext cx="6918445" cy="613864"/>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3</a:t>
              </a:r>
              <a:r>
                <a:rPr lang="zh-CN" altLang="en-US" sz="2400" b="1">
                  <a:solidFill>
                    <a:srgbClr val="000000"/>
                  </a:solidFill>
                  <a:latin typeface="Times New Roman" pitchFamily="18" charset="0"/>
                </a:rPr>
                <a:t>）商业中鉴别牛奶、酒等的浓度</a:t>
              </a:r>
              <a:r>
                <a:rPr lang="zh-CN" altLang="en-US" sz="2400">
                  <a:solidFill>
                    <a:srgbClr val="000000"/>
                  </a:solidFill>
                  <a:latin typeface="Times New Roman" pitchFamily="18" charset="0"/>
                </a:rPr>
                <a:t>。</a:t>
              </a:r>
              <a:endParaRPr lang="zh-CN" altLang="en-US" sz="2400">
                <a:solidFill>
                  <a:srgbClr val="000000"/>
                </a:solidFill>
                <a:latin typeface="Times New Roman" panose="02020603050405020304" pitchFamily="18" charset="0"/>
              </a:endParaRPr>
            </a:p>
          </p:txBody>
        </p:sp>
        <p:pic>
          <p:nvPicPr>
            <p:cNvPr id="75779" name="Picture 7" descr="FJ188"/>
            <p:cNvPicPr>
              <a:picLocks noChangeAspect="1"/>
            </p:cNvPicPr>
            <p:nvPr/>
          </p:nvPicPr>
          <p:blipFill>
            <a:blip r:embed="rId2"/>
            <a:stretch>
              <a:fillRect/>
            </a:stretch>
          </p:blipFill>
          <p:spPr>
            <a:xfrm>
              <a:off x="914404" y="2012381"/>
              <a:ext cx="3276600" cy="2325688"/>
            </a:xfrm>
            <a:prstGeom prst="rect">
              <a:avLst/>
            </a:prstGeom>
            <a:noFill/>
            <a:ln>
              <a:noFill/>
              <a:miter lim="800000"/>
            </a:ln>
          </p:spPr>
        </p:pic>
        <p:pic>
          <p:nvPicPr>
            <p:cNvPr id="75780" name="Picture 9" descr="183b750e9d13e5d17acbe171"/>
            <p:cNvPicPr>
              <a:picLocks noChangeAspect="1"/>
            </p:cNvPicPr>
            <p:nvPr/>
          </p:nvPicPr>
          <p:blipFill>
            <a:blip r:embed="rId3"/>
            <a:stretch>
              <a:fillRect/>
            </a:stretch>
          </p:blipFill>
          <p:spPr>
            <a:xfrm>
              <a:off x="5348657" y="1994841"/>
              <a:ext cx="3276601" cy="2343151"/>
            </a:xfrm>
            <a:prstGeom prst="rect">
              <a:avLst/>
            </a:prstGeom>
            <a:noFill/>
            <a:ln>
              <a:noFill/>
              <a:miter lim="800000"/>
            </a:ln>
          </p:spPr>
        </p:pic>
      </p:grpSp>
      <p:sp>
        <p:nvSpPr>
          <p:cNvPr id="75781" name="Rectangle 5"/>
          <p:cNvSpPr/>
          <p:nvPr/>
        </p:nvSpPr>
        <p:spPr>
          <a:xfrm>
            <a:off x="769938" y="4354513"/>
            <a:ext cx="3506787" cy="117633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spcBef>
                <a:spcPct val="50000"/>
              </a:spcBef>
            </a:pPr>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4</a:t>
            </a:r>
            <a:r>
              <a:rPr lang="zh-CN" altLang="en-US" sz="2400" b="1">
                <a:solidFill>
                  <a:srgbClr val="000000"/>
                </a:solidFill>
                <a:latin typeface="Times New Roman" pitchFamily="18" charset="0"/>
              </a:rPr>
              <a:t>）农业生产中配制盐水选种。</a:t>
            </a:r>
            <a:endParaRPr lang="zh-CN" altLang="en-US" sz="2400" b="1">
              <a:solidFill>
                <a:srgbClr val="000000"/>
              </a:solidFill>
              <a:latin typeface="Times New Roman" panose="02020603050405020304" pitchFamily="18" charset="0"/>
            </a:endParaRPr>
          </a:p>
        </p:txBody>
      </p:sp>
      <p:pic>
        <p:nvPicPr>
          <p:cNvPr id="75782" name="Picture 2">
            <a:hlinkClick r:id="rId5" action="ppaction://hlinkfile"/>
          </p:cNvPr>
          <p:cNvPicPr>
            <a:picLocks noGrp="1" noChangeAspect="1"/>
          </p:cNvPicPr>
          <p:nvPr/>
        </p:nvPicPr>
        <p:blipFill>
          <a:blip r:embed="rId4"/>
          <a:stretch>
            <a:fillRect/>
          </a:stretch>
        </p:blipFill>
        <p:spPr>
          <a:xfrm>
            <a:off x="4875213" y="4024313"/>
            <a:ext cx="3255962" cy="2609850"/>
          </a:xfrm>
          <a:prstGeom prst="rect">
            <a:avLst/>
          </a:prstGeom>
          <a:noFill/>
          <a:ln>
            <a:miter lim="800000"/>
          </a:ln>
        </p:spPr>
      </p:pic>
    </p:spTree>
  </p:cSld>
  <p:clrMapOvr>
    <a:masterClrMapping/>
  </p:clrMapOvr>
  <mc:AlternateContent>
    <mc:Choice xmlns:p14="http://schemas.microsoft.com/office/powerpoint/2010/main" Requires="p14">
      <p:transition p14:dur="12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75777"/>
                                        </p:tgtEl>
                                        <p:attrNameLst>
                                          <p:attrName>style.visibility</p:attrName>
                                        </p:attrNameLst>
                                      </p:cBhvr>
                                      <p:to>
                                        <p:strVal val="visible"/>
                                      </p:to>
                                    </p:set>
                                    <p:animEffect transition="in" filter="checkerboard(across)">
                                      <p:cBhvr>
                                        <p:cTn id="7" dur="500" fill="hold"/>
                                        <p:tgtEl>
                                          <p:spTgt spid="7577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5781"/>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757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1" grpId="0"/>
    </p:bldLst>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76801" name="组合 7"/>
          <p:cNvGrpSpPr/>
          <p:nvPr/>
        </p:nvGrpSpPr>
        <p:grpSpPr>
          <a:xfrm>
            <a:off x="546100" y="1620838"/>
            <a:ext cx="8007350" cy="3819525"/>
            <a:chOff x="784225" y="460948"/>
            <a:chExt cx="7894705" cy="5092118"/>
          </a:xfrm>
        </p:grpSpPr>
        <p:sp>
          <p:nvSpPr>
            <p:cNvPr id="76802" name="Rectangle 2"/>
            <p:cNvSpPr/>
            <p:nvPr/>
          </p:nvSpPr>
          <p:spPr>
            <a:xfrm>
              <a:off x="784225" y="460948"/>
              <a:ext cx="7329170" cy="6137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solidFill>
                    <a:srgbClr val="000000"/>
                  </a:solidFill>
                  <a:latin typeface="Times New Roman" pitchFamily="18" charset="0"/>
                </a:rPr>
                <a:t>（</a:t>
              </a:r>
              <a:r>
                <a:rPr lang="en-US" altLang="zh-CN" sz="2400" b="1">
                  <a:solidFill>
                    <a:srgbClr val="000000"/>
                  </a:solidFill>
                  <a:latin typeface="Times New Roman" pitchFamily="18" charset="0"/>
                </a:rPr>
                <a:t>5</a:t>
              </a:r>
              <a:r>
                <a:rPr lang="zh-CN" altLang="en-US" sz="2400" b="1">
                  <a:solidFill>
                    <a:srgbClr val="000000"/>
                  </a:solidFill>
                  <a:latin typeface="Times New Roman" pitchFamily="18" charset="0"/>
                </a:rPr>
                <a:t>）根据不同需求来选择合适的材料。</a:t>
              </a:r>
              <a:endParaRPr lang="zh-CN" altLang="en-US" sz="2400" b="1">
                <a:solidFill>
                  <a:srgbClr val="000000"/>
                </a:solidFill>
                <a:latin typeface="Times New Roman" panose="02020603050405020304" pitchFamily="18" charset="0"/>
              </a:endParaRPr>
            </a:p>
          </p:txBody>
        </p:sp>
        <p:sp>
          <p:nvSpPr>
            <p:cNvPr id="76803" name="Rectangle 3"/>
            <p:cNvSpPr/>
            <p:nvPr/>
          </p:nvSpPr>
          <p:spPr>
            <a:xfrm>
              <a:off x="908027" y="1306671"/>
              <a:ext cx="4419600" cy="1598324"/>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buFont typeface="Wingdings" pitchFamily="2" charset="2"/>
                <a:buChar char="Ø"/>
              </a:pPr>
              <a:r>
                <a:rPr lang="zh-CN" altLang="en-US" sz="2400" b="1">
                  <a:solidFill>
                    <a:srgbClr val="000000"/>
                  </a:solidFill>
                  <a:latin typeface="Times New Roman" pitchFamily="18" charset="0"/>
                </a:rPr>
                <a:t>交通工具、航空器材中，常采用高强度、低密度的合金材料、玻璃钢等复合材料</a:t>
              </a:r>
              <a:r>
                <a:rPr lang="en-US" altLang="zh-CN" sz="2400" b="1">
                  <a:solidFill>
                    <a:srgbClr val="000000"/>
                  </a:solidFill>
                  <a:latin typeface="Times New Roman" pitchFamily="18" charset="0"/>
                </a:rPr>
                <a:t>;</a:t>
              </a:r>
              <a:endParaRPr lang="en-US" altLang="zh-CN" sz="2400" b="1">
                <a:solidFill>
                  <a:srgbClr val="000000"/>
                </a:solidFill>
                <a:latin typeface="Times New Roman" panose="02020603050405020304" pitchFamily="18" charset="0"/>
              </a:endParaRPr>
            </a:p>
          </p:txBody>
        </p:sp>
        <p:sp>
          <p:nvSpPr>
            <p:cNvPr id="76804" name="Rectangle 4"/>
            <p:cNvSpPr/>
            <p:nvPr/>
          </p:nvSpPr>
          <p:spPr>
            <a:xfrm>
              <a:off x="4067242" y="3668601"/>
              <a:ext cx="4611688" cy="1598324"/>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buFont typeface="Wingdings" pitchFamily="2" charset="2"/>
                <a:buChar char="Ø"/>
              </a:pPr>
              <a:r>
                <a:rPr lang="zh-CN" altLang="en-US" sz="2400" b="1">
                  <a:solidFill>
                    <a:srgbClr val="000000"/>
                  </a:solidFill>
                  <a:latin typeface="Times New Roman" pitchFamily="18" charset="0"/>
                </a:rPr>
                <a:t>在产品包装中，常采用密度小的泡沫塑料作填充物，防震，便于运输，价格低廉。</a:t>
              </a:r>
              <a:endParaRPr lang="zh-CN" altLang="en-US" sz="2400" b="1">
                <a:solidFill>
                  <a:srgbClr val="000000"/>
                </a:solidFill>
                <a:latin typeface="Times New Roman" panose="02020603050405020304" pitchFamily="18" charset="0"/>
              </a:endParaRPr>
            </a:p>
          </p:txBody>
        </p:sp>
        <p:pic>
          <p:nvPicPr>
            <p:cNvPr id="76805" name="Picture 6" descr="090330289"/>
            <p:cNvPicPr>
              <a:picLocks noChangeAspect="1"/>
            </p:cNvPicPr>
            <p:nvPr/>
          </p:nvPicPr>
          <p:blipFill>
            <a:blip r:embed="rId2"/>
            <a:stretch>
              <a:fillRect/>
            </a:stretch>
          </p:blipFill>
          <p:spPr>
            <a:xfrm>
              <a:off x="1067671" y="3353042"/>
              <a:ext cx="2521904" cy="2200024"/>
            </a:xfrm>
            <a:prstGeom prst="rect">
              <a:avLst/>
            </a:prstGeom>
            <a:noFill/>
            <a:ln>
              <a:noFill/>
              <a:miter lim="800000"/>
            </a:ln>
          </p:spPr>
        </p:pic>
        <p:pic>
          <p:nvPicPr>
            <p:cNvPr id="76806" name="Picture 8" descr="730c2de8682f2a24b80e2d03"/>
            <p:cNvPicPr>
              <a:picLocks noChangeAspect="1"/>
            </p:cNvPicPr>
            <p:nvPr/>
          </p:nvPicPr>
          <p:blipFill>
            <a:blip r:embed="rId3"/>
            <a:stretch>
              <a:fillRect/>
            </a:stretch>
          </p:blipFill>
          <p:spPr>
            <a:xfrm>
              <a:off x="5765429" y="1165717"/>
              <a:ext cx="2691878" cy="1850814"/>
            </a:xfrm>
            <a:prstGeom prst="rect">
              <a:avLst/>
            </a:prstGeom>
            <a:noFill/>
            <a:ln>
              <a:noFill/>
              <a:miter lim="800000"/>
            </a:ln>
          </p:spPr>
        </p:pic>
      </p:grpSp>
    </p:spTree>
  </p:cSld>
  <p:clrMapOvr>
    <a:masterClrMapping/>
  </p:clrMapOvr>
  <mc:AlternateContent>
    <mc:Choice xmlns:p14="http://schemas.microsoft.com/office/powerpoint/2010/main" Requires="p14">
      <p:transition p14:dur="12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76801"/>
                                        </p:tgtEl>
                                        <p:attrNameLst>
                                          <p:attrName>style.visibility</p:attrName>
                                        </p:attrNameLst>
                                      </p:cBhvr>
                                      <p:to>
                                        <p:strVal val="visible"/>
                                      </p:to>
                                    </p:set>
                                    <p:animEffect transition="in" filter="checkerboard(across)">
                                      <p:cBhvr>
                                        <p:cTn id="7" dur="500" fill="hold"/>
                                        <p:tgtEl>
                                          <p:spTgt spid="76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77825" name="组合 3"/>
          <p:cNvGrpSpPr/>
          <p:nvPr/>
        </p:nvGrpSpPr>
        <p:grpSpPr>
          <a:xfrm>
            <a:off x="3440113" y="328613"/>
            <a:ext cx="1879600" cy="477837"/>
            <a:chOff x="497257" y="753279"/>
            <a:chExt cx="1881032" cy="477860"/>
          </a:xfrm>
        </p:grpSpPr>
        <p:grpSp>
          <p:nvGrpSpPr>
            <p:cNvPr id="77826" name="组合 2"/>
            <p:cNvGrpSpPr/>
            <p:nvPr/>
          </p:nvGrpSpPr>
          <p:grpSpPr>
            <a:xfrm>
              <a:off x="552450" y="789083"/>
              <a:ext cx="1787356" cy="419195"/>
              <a:chOff x="3014293" y="-540899"/>
              <a:chExt cx="1787356" cy="419195"/>
            </a:xfrm>
          </p:grpSpPr>
          <p:sp>
            <p:nvSpPr>
              <p:cNvPr id="77827" name="缺角矩形 27"/>
              <p:cNvSpPr/>
              <p:nvPr/>
            </p:nvSpPr>
            <p:spPr>
              <a:xfrm>
                <a:off x="3470665" y="-540130"/>
                <a:ext cx="419419" cy="418217"/>
              </a:xfrm>
              <a:prstGeom prst="plaque">
                <a:avLst>
                  <a:gd name="adj" fmla="val 16667"/>
                </a:avLst>
              </a:prstGeom>
              <a:solidFill>
                <a:srgbClr val="008BBB"/>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77828" name="缺角矩形 28"/>
              <p:cNvSpPr/>
              <p:nvPr/>
            </p:nvSpPr>
            <p:spPr>
              <a:xfrm>
                <a:off x="3926625" y="-540130"/>
                <a:ext cx="419419" cy="418217"/>
              </a:xfrm>
              <a:prstGeom prst="plaque">
                <a:avLst>
                  <a:gd name="adj" fmla="val 16667"/>
                </a:avLst>
              </a:prstGeom>
              <a:solidFill>
                <a:srgbClr val="FD9F0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77829" name="缺角矩形 29"/>
              <p:cNvSpPr/>
              <p:nvPr/>
            </p:nvSpPr>
            <p:spPr>
              <a:xfrm>
                <a:off x="4382584" y="-540130"/>
                <a:ext cx="419419" cy="418217"/>
              </a:xfrm>
              <a:prstGeom prst="plaque">
                <a:avLst>
                  <a:gd name="adj" fmla="val 16667"/>
                </a:avLst>
              </a:prstGeom>
              <a:solidFill>
                <a:srgbClr val="00B050"/>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sp>
            <p:nvSpPr>
              <p:cNvPr id="77830" name="缺角矩形 30"/>
              <p:cNvSpPr/>
              <p:nvPr/>
            </p:nvSpPr>
            <p:spPr>
              <a:xfrm>
                <a:off x="3014705" y="-540130"/>
                <a:ext cx="419419" cy="418217"/>
              </a:xfrm>
              <a:prstGeom prst="plaque">
                <a:avLst>
                  <a:gd name="adj" fmla="val 16667"/>
                </a:avLst>
              </a:prstGeom>
              <a:solidFill>
                <a:srgbClr val="E72424"/>
              </a:solidFill>
              <a:ln w="25400">
                <a:noFill/>
                <a:miter lim="800000"/>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0" hangingPunct="0"/>
                <a:endParaRPr lang="zh-CN" altLang="en-US" sz="2500">
                  <a:solidFill>
                    <a:srgbClr val="000000"/>
                  </a:solidFill>
                  <a:latin typeface="Times New Roman" pitchFamily="18" charset="0"/>
                  <a:ea typeface="微软雅黑" panose="020b0503020204020204" charset="-122"/>
                </a:endParaRPr>
              </a:p>
            </p:txBody>
          </p:sp>
        </p:grpSp>
        <p:sp>
          <p:nvSpPr>
            <p:cNvPr id="77831" name="矩形 1"/>
            <p:cNvSpPr/>
            <p:nvPr/>
          </p:nvSpPr>
          <p:spPr>
            <a:xfrm>
              <a:off x="497257" y="753279"/>
              <a:ext cx="1881032" cy="47786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dist" eaLnBrk="0" hangingPunct="0"/>
              <a:r>
                <a:rPr lang="zh-CN" altLang="en-US" sz="2500" b="1">
                  <a:solidFill>
                    <a:srgbClr val="FFFFFF"/>
                  </a:solidFill>
                  <a:latin typeface="Times New Roman" pitchFamily="18" charset="0"/>
                </a:rPr>
                <a:t>连接中考</a:t>
              </a:r>
              <a:endParaRPr lang="zh-CN" altLang="en-US" sz="2500" b="1">
                <a:solidFill>
                  <a:srgbClr val="FFFFFF"/>
                </a:solidFill>
                <a:latin typeface="Times New Roman" panose="02020603050405020304" pitchFamily="18" charset="0"/>
              </a:endParaRPr>
            </a:p>
          </p:txBody>
        </p:sp>
      </p:grpSp>
      <p:sp>
        <p:nvSpPr>
          <p:cNvPr id="77832" name="文本框 3"/>
          <p:cNvSpPr/>
          <p:nvPr/>
        </p:nvSpPr>
        <p:spPr>
          <a:xfrm>
            <a:off x="233363" y="806450"/>
            <a:ext cx="8294687" cy="2282825"/>
          </a:xfrm>
          <a:prstGeom prst="rect">
            <a:avLst/>
          </a:prstGeom>
          <a:solidFill>
            <a:schemeClr val="bg1"/>
          </a:solid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solidFill>
                  <a:srgbClr val="0000FF"/>
                </a:solidFill>
                <a:latin typeface="Times New Roman" pitchFamily="18" charset="0"/>
                <a:ea typeface="黑体" pitchFamily="2" charset="-122"/>
              </a:rPr>
              <a:t>例</a:t>
            </a:r>
            <a:r>
              <a:rPr lang="en-US" altLang="zh-CN" sz="2400" b="1">
                <a:solidFill>
                  <a:srgbClr val="0000FF"/>
                </a:solidFill>
                <a:latin typeface="Times New Roman" pitchFamily="18" charset="0"/>
                <a:ea typeface="黑体" pitchFamily="2" charset="-122"/>
              </a:rPr>
              <a:t> </a:t>
            </a:r>
            <a:r>
              <a:rPr lang="zh-CN" altLang="en-US" sz="2400" b="1">
                <a:solidFill>
                  <a:srgbClr val="000000"/>
                </a:solidFill>
                <a:latin typeface="Times New Roman" pitchFamily="18" charset="0"/>
                <a:ea typeface="楷体" pitchFamily="49" charset="-122"/>
              </a:rPr>
              <a:t>如图所示是我国自行研制即将首飞的C919大型喷气客机，它的机身和机翼均采用了极轻的碳纤维材料。这种材料的优点是（　　）</a:t>
            </a:r>
            <a:endParaRPr lang="zh-CN" altLang="en-US" sz="2400" b="1">
              <a:solidFill>
                <a:srgbClr val="000000"/>
              </a:solidFill>
              <a:latin typeface="Times New Roman" pitchFamily="18" charset="0"/>
              <a:ea typeface="楷体" pitchFamily="49" charset="-122"/>
            </a:endParaRPr>
          </a:p>
          <a:p>
            <a:pPr lvl="0">
              <a:lnSpc>
                <a:spcPct val="150000"/>
              </a:lnSpc>
            </a:pPr>
            <a:r>
              <a:rPr lang="zh-CN" altLang="en-US" sz="2400" b="1">
                <a:solidFill>
                  <a:srgbClr val="000000"/>
                </a:solidFill>
                <a:latin typeface="Times New Roman" pitchFamily="18" charset="0"/>
                <a:ea typeface="楷体" pitchFamily="49" charset="-122"/>
              </a:rPr>
              <a:t>A．密度小	     B．弹性小	    C．体积小	     D．硬度小</a:t>
            </a:r>
            <a:endParaRPr lang="zh-CN" altLang="en-US" sz="2400" b="1">
              <a:solidFill>
                <a:srgbClr val="000000"/>
              </a:solidFill>
              <a:latin typeface="Times New Roman" panose="02020603050405020304" pitchFamily="18" charset="0"/>
              <a:ea typeface="楷体" pitchFamily="49" charset="-122"/>
            </a:endParaRPr>
          </a:p>
        </p:txBody>
      </p:sp>
      <p:pic>
        <p:nvPicPr>
          <p:cNvPr id="77833" name="图片 4"/>
          <p:cNvPicPr>
            <a:picLocks noChangeAspect="1"/>
          </p:cNvPicPr>
          <p:nvPr/>
        </p:nvPicPr>
        <p:blipFill>
          <a:blip r:embed="rId2"/>
          <a:stretch>
            <a:fillRect/>
          </a:stretch>
        </p:blipFill>
        <p:spPr>
          <a:xfrm>
            <a:off x="5281613" y="3609975"/>
            <a:ext cx="3459162" cy="1944688"/>
          </a:xfrm>
          <a:prstGeom prst="rect">
            <a:avLst/>
          </a:prstGeom>
          <a:noFill/>
          <a:ln>
            <a:noFill/>
            <a:miter lim="800000"/>
          </a:ln>
        </p:spPr>
      </p:pic>
      <p:sp>
        <p:nvSpPr>
          <p:cNvPr id="77834" name="文本框 6"/>
          <p:cNvSpPr/>
          <p:nvPr/>
        </p:nvSpPr>
        <p:spPr>
          <a:xfrm>
            <a:off x="473075" y="4664075"/>
            <a:ext cx="3933825" cy="1198563"/>
          </a:xfrm>
          <a:prstGeom prst="rect">
            <a:avLst/>
          </a:prstGeom>
          <a:noFill/>
          <a:ln>
            <a:noFill/>
            <a:miter lim="800000"/>
          </a:ln>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2400">
                <a:solidFill>
                  <a:srgbClr val="FF0000"/>
                </a:solidFill>
              </a:rPr>
              <a:t>解析：根据                      ，物体的体积一定时，密度越小，质量就越小。</a:t>
            </a:r>
            <a:endParaRPr lang="zh-CN" altLang="en-US" sz="2400">
              <a:solidFill>
                <a:srgbClr val="FF0000"/>
              </a:solidFill>
            </a:endParaRPr>
          </a:p>
        </p:txBody>
      </p:sp>
      <p:graphicFrame>
        <p:nvGraphicFramePr>
          <p:cNvPr id="77835" name="Object 3"/>
          <p:cNvGraphicFramePr>
            <a:graphicFrameLocks noGrp="1" noChangeAspect="1"/>
          </p:cNvGraphicFramePr>
          <p:nvPr/>
        </p:nvGraphicFramePr>
        <p:xfrm>
          <a:off x="2243138" y="4597400"/>
          <a:ext cx="1385887" cy="536575"/>
        </p:xfrm>
        <a:graphic>
          <a:graphicData uri="http://schemas.openxmlformats.org/presentationml/2006/ole">
            <mc:AlternateContent>
              <mc:Choice xmlns:v="urn:schemas-microsoft-com:vml" Requires="v">
                <p:oleObj spid="_x0000_s1078" r:id="rId3" imgW="1385887" imgH="536575" progId="Equation.3">
                  <p:embed/>
                </p:oleObj>
              </mc:Choice>
              <mc:Fallback>
                <p:oleObj r:id="rId3" imgW="1385887" imgH="536575" progId="Equation.3">
                  <p:embed/>
                  <p:pic>
                    <p:nvPicPr>
                      <p:cNvPr id="0" name="OLE substitute image"/>
                      <p:cNvPicPr/>
                      <p:nvPr/>
                    </p:nvPicPr>
                    <p:blipFill>
                      <a:blip r:embed="rId4"/>
                      <a:stretch>
                        <a:fillRect/>
                      </a:stretch>
                    </p:blipFill>
                    <p:spPr>
                      <a:xfrm>
                        <a:off x="2243138" y="4597400"/>
                        <a:ext cx="1385887" cy="536575"/>
                      </a:xfrm>
                      <a:prstGeom prst="rect">
                        <a:avLst/>
                      </a:prstGeom>
                      <a:noFill/>
                      <a:ln w="38100">
                        <a:noFill/>
                        <a:miter lim="800000"/>
                      </a:ln>
                    </p:spPr>
                  </p:pic>
                </p:oleObj>
              </mc:Fallback>
            </mc:AlternateContent>
          </a:graphicData>
        </a:graphic>
      </p:graphicFrame>
      <p:sp>
        <p:nvSpPr>
          <p:cNvPr id="77836" name="文本框 9"/>
          <p:cNvSpPr/>
          <p:nvPr/>
        </p:nvSpPr>
        <p:spPr>
          <a:xfrm>
            <a:off x="1414463" y="2076450"/>
            <a:ext cx="333375" cy="438150"/>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sym typeface="宋体" pitchFamily="2" charset="-122"/>
              </a:rPr>
              <a:t>A</a:t>
            </a:r>
            <a:endParaRPr lang="en-US" altLang="zh-CN" sz="2400" b="1">
              <a:solidFill>
                <a:srgbClr val="FF0000"/>
              </a:solidFill>
              <a:latin typeface="Times New Roman" panose="02020603050405020304" pitchFamily="18" charset="0"/>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34"/>
                                        </p:tgtEl>
                                        <p:attrNameLst>
                                          <p:attrName>style.visibility</p:attrName>
                                        </p:attrNameLst>
                                      </p:cBhvr>
                                      <p:to>
                                        <p:strVal val="visible"/>
                                      </p:to>
                                    </p:set>
                                    <p:anim calcmode="lin" valueType="num">
                                      <p:cBhvr additive="base">
                                        <p:cTn id="7" dur="500" fill="hold"/>
                                        <p:tgtEl>
                                          <p:spTgt spid="77834"/>
                                        </p:tgtEl>
                                        <p:attrNameLst>
                                          <p:attrName>ppt_x</p:attrName>
                                        </p:attrNameLst>
                                      </p:cBhvr>
                                      <p:tavLst>
                                        <p:tav tm="0">
                                          <p:val>
                                            <p:strVal val="#ppt_x"/>
                                          </p:val>
                                        </p:tav>
                                        <p:tav tm="100000">
                                          <p:val>
                                            <p:strVal val="#ppt_x"/>
                                          </p:val>
                                        </p:tav>
                                      </p:tavLst>
                                    </p:anim>
                                    <p:anim calcmode="lin" valueType="num">
                                      <p:cBhvr additive="base">
                                        <p:cTn id="8" dur="500" fill="hold"/>
                                        <p:tgtEl>
                                          <p:spTgt spid="7783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7835"/>
                                        </p:tgtEl>
                                        <p:attrNameLst>
                                          <p:attrName>style.visibility</p:attrName>
                                        </p:attrNameLst>
                                      </p:cBhvr>
                                      <p:to>
                                        <p:strVal val="visible"/>
                                      </p:to>
                                    </p:set>
                                    <p:anim calcmode="lin" valueType="num">
                                      <p:cBhvr additive="base">
                                        <p:cTn id="11" dur="500" fill="hold"/>
                                        <p:tgtEl>
                                          <p:spTgt spid="77835"/>
                                        </p:tgtEl>
                                        <p:attrNameLst>
                                          <p:attrName>ppt_x</p:attrName>
                                        </p:attrNameLst>
                                      </p:cBhvr>
                                      <p:tavLst>
                                        <p:tav tm="0">
                                          <p:val>
                                            <p:strVal val="#ppt_x"/>
                                          </p:val>
                                        </p:tav>
                                        <p:tav tm="100000">
                                          <p:val>
                                            <p:strVal val="#ppt_x"/>
                                          </p:val>
                                        </p:tav>
                                      </p:tavLst>
                                    </p:anim>
                                    <p:anim calcmode="lin" valueType="num">
                                      <p:cBhvr additive="base">
                                        <p:cTn id="12" dur="500" fill="hold"/>
                                        <p:tgtEl>
                                          <p:spTgt spid="77835"/>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7836"/>
                                        </p:tgtEl>
                                        <p:attrNameLst>
                                          <p:attrName>style.visibility</p:attrName>
                                        </p:attrNameLst>
                                      </p:cBhvr>
                                      <p:to>
                                        <p:strVal val="visible"/>
                                      </p:to>
                                    </p:set>
                                    <p:animEffect transition="in" filter="fade">
                                      <p:cBhvr>
                                        <p:cTn id="17" dur="1000" fill="hold"/>
                                        <p:tgtEl>
                                          <p:spTgt spid="77836"/>
                                        </p:tgtEl>
                                      </p:cBhvr>
                                    </p:animEffect>
                                    <p:anim calcmode="lin" valueType="num">
                                      <p:cBhvr>
                                        <p:cTn id="18" dur="1000" fill="hold"/>
                                        <p:tgtEl>
                                          <p:spTgt spid="77836"/>
                                        </p:tgtEl>
                                        <p:attrNameLst>
                                          <p:attrName>ppt_x</p:attrName>
                                        </p:attrNameLst>
                                      </p:cBhvr>
                                      <p:tavLst>
                                        <p:tav tm="0">
                                          <p:val>
                                            <p:strVal val="#ppt_x"/>
                                          </p:val>
                                        </p:tav>
                                        <p:tav tm="100000">
                                          <p:val>
                                            <p:strVal val="#ppt_x"/>
                                          </p:val>
                                        </p:tav>
                                      </p:tavLst>
                                    </p:anim>
                                    <p:anim calcmode="lin" valueType="num">
                                      <p:cBhvr>
                                        <p:cTn id="19" dur="1000" fill="hold"/>
                                        <p:tgtEl>
                                          <p:spTgt spid="778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4" grpId="0"/>
      <p:bldP spid="77836" grpId="0"/>
    </p:bldLst>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8849" name="标题 225281"/>
          <p:cNvSpPr>
            <a:spLocks noGrp="1" noRot="1"/>
          </p:cNvSpPr>
          <p:nvPr>
            <p:ph type="title"/>
          </p:nvPr>
        </p:nvSpPr>
        <p:spPr>
          <a:xfrm>
            <a:off x="2663825" y="249238"/>
            <a:ext cx="3262313" cy="482600"/>
          </a:xfrm>
          <a:prstGeom prst="rect">
            <a:avLst/>
          </a:prstGeom>
          <a:solidFill>
            <a:schemeClr val="accent6">
              <a:lumMod val="20000"/>
              <a:lumOff val="80000"/>
            </a:schemeClr>
          </a:solidFill>
        </p:spPr>
        <p:txBody>
          <a:bodyPr anchor="ctr" anchorCtr="0"/>
          <a:lstStyle>
            <a:lvl1pPr marL="0" lvl="0" indent="0" algn="ctr" defTabSz="914400" rtl="0" eaLnBrk="1" fontAlgn="base" latinLnBrk="0" hangingPunct="1">
              <a:lnSpc>
                <a:spcPct val="100000"/>
              </a:lnSpc>
              <a:spcBef>
                <a:spcPct val="0"/>
              </a:spcBef>
              <a:spcAft>
                <a:spcPct val="0"/>
              </a:spcAft>
              <a:buClrTx/>
              <a:buSzTx/>
              <a:buFontTx/>
              <a:buNone/>
              <a:defRPr lang="zh-CN" altLang="en-US" sz="4400" b="0" i="0" u="none" kern="1200" baseline="0">
                <a:solidFill>
                  <a:schemeClr val="tx2"/>
                </a:solidFill>
                <a:latin typeface="Arial" pitchFamily="34" charset="0"/>
                <a:ea typeface="宋体" pitchFamily="2" charset="-122"/>
                <a:cs typeface="+mj-cs"/>
              </a:defRPr>
            </a:lvl1pPr>
          </a:lstStyle>
          <a:p>
            <a:pPr marL="0" marR="0" lvl="0" indent="0" rtl="0">
              <a:buClrTx/>
            </a:pPr>
            <a:r>
              <a:rPr lang="zh-CN" altLang="en-US" sz="2400" b="1" spc="0">
                <a:latin typeface="宋体" pitchFamily="2" charset="-122"/>
              </a:rPr>
              <a:t>辨别物体的空心和实心</a:t>
            </a:r>
            <a:endParaRPr lang="zh-CN" altLang="en-US" sz="2400" b="1">
              <a:latin typeface="宋体" pitchFamily="2" charset="-122"/>
            </a:endParaRPr>
          </a:p>
        </p:txBody>
      </p:sp>
      <p:sp>
        <p:nvSpPr>
          <p:cNvPr id="78850" name="文本占位符 225282"/>
          <p:cNvSpPr>
            <a:spLocks noGrp="1" noRot="1"/>
          </p:cNvSpPr>
          <p:nvPr>
            <p:ph idx="1"/>
          </p:nvPr>
        </p:nvSpPr>
        <p:spPr>
          <a:xfrm>
            <a:off x="315913" y="1343025"/>
            <a:ext cx="8112125" cy="1108075"/>
          </a:xfrm>
          <a:prstGeom prst="rect">
            <a:avLst/>
          </a:prstGeom>
          <a:noFill/>
          <a:ln>
            <a:noFill/>
            <a:miter lim="800000"/>
          </a:ln>
        </p:spPr>
        <p:txBody>
          <a:bodyPr anchor="t" anchorCtr="0"/>
          <a:lstStyle>
            <a:lvl1pPr marL="342900" lvl="0" indent="-342900" algn="l" defTabSz="914400" rtl="0" eaLnBrk="1" fontAlgn="base" latinLnBrk="0" hangingPunct="1">
              <a:lnSpc>
                <a:spcPct val="100000"/>
              </a:lnSpc>
              <a:spcBef>
                <a:spcPct val="20000"/>
              </a:spcBef>
              <a:spcAft>
                <a:spcPct val="0"/>
              </a:spcAft>
              <a:buClrTx/>
              <a:buSzTx/>
              <a:buFontTx/>
              <a:buChar char="•"/>
              <a:defRPr lang="zh-CN" altLang="en-US"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Tx/>
              <a:buSzTx/>
              <a:buFontTx/>
              <a:buChar char="–"/>
              <a:defRPr lang="zh-CN" altLang="en-US"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Tx/>
              <a:buSzTx/>
              <a:buFontTx/>
              <a:buChar char="•"/>
              <a:defRPr lang="zh-CN" altLang="en-US"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Tx/>
              <a:buSzTx/>
              <a:buFontTx/>
              <a:buChar char="»"/>
              <a:defRPr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buFont typeface="Wingdings" pitchFamily="2" charset="2"/>
            </a:pPr>
            <a:r>
              <a:rPr lang="zh-CN" altLang="en-US" sz="2400" b="1">
                <a:solidFill>
                  <a:srgbClr val="0000FF"/>
                </a:solidFill>
                <a:latin typeface="宋体" pitchFamily="2" charset="-122"/>
              </a:rPr>
              <a:t>密度法：</a:t>
            </a:r>
            <a:r>
              <a:rPr lang="zh-CN" altLang="en-US" sz="2400" b="1">
                <a:latin typeface="宋体" pitchFamily="2" charset="-122"/>
              </a:rPr>
              <a:t>利用       求出物体的密度，将</a:t>
            </a:r>
            <a:r>
              <a:rPr lang="en-US" altLang="zh-CN" sz="2400" b="1" i="1">
                <a:latin typeface="宋体" pitchFamily="2" charset="-122"/>
              </a:rPr>
              <a:t>ρ</a:t>
            </a:r>
            <a:r>
              <a:rPr lang="zh-CN" altLang="en-US" sz="2400" b="1" baseline="-25000">
                <a:latin typeface="宋体" pitchFamily="2" charset="-122"/>
              </a:rPr>
              <a:t>物</a:t>
            </a:r>
            <a:r>
              <a:rPr lang="zh-CN" altLang="en-US" sz="2400" b="1">
                <a:latin typeface="宋体" pitchFamily="2" charset="-122"/>
              </a:rPr>
              <a:t>与物质的密度进行对比得出。</a:t>
            </a:r>
            <a:r>
              <a:rPr lang="zh-CN" altLang="en-US" sz="2400" b="1" i="1"/>
              <a:t>（简单）</a:t>
            </a:r>
            <a:endParaRPr lang="zh-CN" altLang="en-US" sz="2400" b="1" i="1">
              <a:solidFill>
                <a:srgbClr val="FF0000"/>
              </a:solidFill>
            </a:endParaRPr>
          </a:p>
          <a:p>
            <a:pPr lvl="0">
              <a:buFont typeface="Wingdings" pitchFamily="2" charset="2"/>
            </a:pPr>
            <a:endParaRPr lang="zh-CN" altLang="en-US" sz="2400" b="1">
              <a:latin typeface="宋体" pitchFamily="2" charset="-122"/>
            </a:endParaRPr>
          </a:p>
          <a:p>
            <a:pPr lvl="0">
              <a:buFont typeface="Wingdings" pitchFamily="2" charset="2"/>
            </a:pPr>
            <a:endParaRPr lang="zh-CN" altLang="en-US" sz="2400" b="1">
              <a:latin typeface="宋体" pitchFamily="2" charset="-122"/>
            </a:endParaRPr>
          </a:p>
          <a:p>
            <a:pPr lvl="0">
              <a:buFont typeface="Wingdings" pitchFamily="2" charset="2"/>
            </a:pPr>
            <a:endParaRPr lang="zh-CN" altLang="en-US" sz="2400">
              <a:latin typeface="宋体" pitchFamily="2" charset="-122"/>
            </a:endParaRPr>
          </a:p>
          <a:p>
            <a:pPr lvl="0">
              <a:buFont typeface="Wingdings" pitchFamily="2" charset="2"/>
            </a:pPr>
            <a:endParaRPr lang="zh-CN" altLang="en-US" sz="2400">
              <a:latin typeface="宋体" pitchFamily="2" charset="-122"/>
            </a:endParaRPr>
          </a:p>
        </p:txBody>
      </p:sp>
      <p:graphicFrame>
        <p:nvGraphicFramePr>
          <p:cNvPr id="78851" name="对象 225283"/>
          <p:cNvGraphicFramePr/>
          <p:nvPr/>
        </p:nvGraphicFramePr>
        <p:xfrm>
          <a:off x="2586038" y="1168400"/>
          <a:ext cx="1066800" cy="669925"/>
        </p:xfrm>
        <a:graphic>
          <a:graphicData uri="http://schemas.openxmlformats.org/presentationml/2006/ole">
            <mc:AlternateContent>
              <mc:Choice xmlns:v="urn:schemas-microsoft-com:vml" Requires="v">
                <p:oleObj spid="_x0000_s1079" r:id="rId2" imgW="1066800" imgH="669925" progId="Equation.DSMT4">
                  <p:embed/>
                </p:oleObj>
              </mc:Choice>
              <mc:Fallback>
                <p:oleObj r:id="rId2" imgW="1066800" imgH="669925" progId="Equation.DSMT4">
                  <p:embed/>
                  <p:pic>
                    <p:nvPicPr>
                      <p:cNvPr id="0" name="OLE substitute image"/>
                      <p:cNvPicPr/>
                      <p:nvPr/>
                    </p:nvPicPr>
                    <p:blipFill>
                      <a:blip r:embed="rId3"/>
                      <a:stretch>
                        <a:fillRect/>
                      </a:stretch>
                    </p:blipFill>
                    <p:spPr>
                      <a:xfrm>
                        <a:off x="2586038" y="1168400"/>
                        <a:ext cx="1066800" cy="669925"/>
                      </a:xfrm>
                      <a:prstGeom prst="rect">
                        <a:avLst/>
                      </a:prstGeom>
                      <a:noFill/>
                      <a:ln w="38100">
                        <a:noFill/>
                        <a:miter lim="800000"/>
                      </a:ln>
                    </p:spPr>
                  </p:pic>
                </p:oleObj>
              </mc:Fallback>
            </mc:AlternateContent>
          </a:graphicData>
        </a:graphic>
      </p:graphicFrame>
      <p:sp>
        <p:nvSpPr>
          <p:cNvPr id="78852" name="文本框 225290"/>
          <p:cNvSpPr/>
          <p:nvPr/>
        </p:nvSpPr>
        <p:spPr>
          <a:xfrm>
            <a:off x="315913" y="2343150"/>
            <a:ext cx="8226425" cy="1398588"/>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342900" lvl="0" indent="-342900">
              <a:lnSpc>
                <a:spcPct val="120000"/>
              </a:lnSpc>
              <a:buClr>
                <a:srgbClr val="0000FF"/>
              </a:buClr>
              <a:buSzTx/>
              <a:buFont typeface="Wingdings" pitchFamily="2" charset="2"/>
              <a:buChar char="Ø"/>
            </a:pPr>
            <a:r>
              <a:rPr lang="zh-CN" altLang="en-US" sz="2400" b="1">
                <a:solidFill>
                  <a:srgbClr val="0000FF"/>
                </a:solidFill>
                <a:latin typeface="宋体" pitchFamily="2" charset="-122"/>
              </a:rPr>
              <a:t>质量法：</a:t>
            </a:r>
            <a:r>
              <a:rPr lang="zh-CN" altLang="en-US" sz="2400" b="1">
                <a:solidFill>
                  <a:srgbClr val="000000"/>
                </a:solidFill>
                <a:latin typeface="宋体" pitchFamily="2" charset="-122"/>
              </a:rPr>
              <a:t>利用           求出物体的质量，与同体积的实心物体对比质量得出。</a:t>
            </a:r>
            <a:r>
              <a:rPr lang="zh-CN" altLang="en-US" sz="2400" b="1" i="1"/>
              <a:t>（实用）</a:t>
            </a:r>
            <a:endParaRPr lang="zh-CN" altLang="en-US" sz="2400" b="1" i="1"/>
          </a:p>
          <a:p>
            <a:pPr marL="342900" lvl="0" indent="-342900">
              <a:lnSpc>
                <a:spcPct val="120000"/>
              </a:lnSpc>
              <a:buClr>
                <a:srgbClr val="0000FF"/>
              </a:buClr>
              <a:buSzTx/>
              <a:buFont typeface="Wingdings" pitchFamily="2" charset="2"/>
              <a:buChar char="Ø"/>
            </a:pPr>
            <a:endParaRPr lang="zh-CN" altLang="en-US" sz="2400" b="1">
              <a:solidFill>
                <a:srgbClr val="000000"/>
              </a:solidFill>
              <a:latin typeface="宋体" pitchFamily="2" charset="-122"/>
            </a:endParaRPr>
          </a:p>
        </p:txBody>
      </p:sp>
      <p:sp>
        <p:nvSpPr>
          <p:cNvPr id="78853" name="文本框 225291"/>
          <p:cNvSpPr/>
          <p:nvPr/>
        </p:nvSpPr>
        <p:spPr>
          <a:xfrm>
            <a:off x="180975" y="3440113"/>
            <a:ext cx="8228013" cy="954087"/>
          </a:xfrm>
          <a:prstGeom prst="rect">
            <a:avLst/>
          </a:prstGeom>
          <a:noFill/>
          <a:ln>
            <a:noFill/>
            <a:miter lim="800000"/>
          </a:ln>
        </p:spPr>
        <p:txBody>
          <a:bodyPr wrap="square" lIns="68580" tIns="34290" rIns="68580" bIns="34290"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342900" lvl="0" indent="-342900">
              <a:lnSpc>
                <a:spcPct val="120000"/>
              </a:lnSpc>
              <a:buFont typeface="Wingdings" pitchFamily="2" charset="2"/>
              <a:buChar char="Ø"/>
            </a:pPr>
            <a:r>
              <a:rPr lang="zh-CN" altLang="en-US" sz="2400" b="1">
                <a:solidFill>
                  <a:srgbClr val="0000FF"/>
                </a:solidFill>
                <a:latin typeface="宋体" pitchFamily="2" charset="-122"/>
              </a:rPr>
              <a:t>体积法：</a:t>
            </a:r>
            <a:r>
              <a:rPr lang="zh-CN" altLang="en-US" sz="2400" b="1">
                <a:solidFill>
                  <a:srgbClr val="000000"/>
                </a:solidFill>
                <a:latin typeface="宋体" pitchFamily="2" charset="-122"/>
              </a:rPr>
              <a:t>利用       求出物体的体积，与同质量的实心物体对比体积得出。</a:t>
            </a:r>
            <a:endParaRPr lang="zh-CN" altLang="en-US" sz="2400" b="1">
              <a:solidFill>
                <a:srgbClr val="000000"/>
              </a:solidFill>
              <a:latin typeface="宋体" pitchFamily="2" charset="-122"/>
            </a:endParaRPr>
          </a:p>
        </p:txBody>
      </p:sp>
      <p:sp>
        <p:nvSpPr>
          <p:cNvPr id="78854" name="矩形 225295"/>
          <p:cNvSpPr/>
          <p:nvPr/>
        </p:nvSpPr>
        <p:spPr>
          <a:xfrm>
            <a:off x="1143000" y="857250"/>
            <a:ext cx="6858000" cy="57150"/>
          </a:xfrm>
          <a:prstGeom prst="rect">
            <a:avLst/>
          </a:prstGeom>
          <a:noFill/>
          <a:ln>
            <a:noFill/>
            <a:miter lim="800000"/>
          </a:ln>
        </p:spPr>
        <p:txBody>
          <a:bodyPr lIns="68580" tIns="34290" rIns="68580" bIns="34290" anchor="t"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sz="2400">
              <a:solidFill>
                <a:srgbClr val="000000"/>
              </a:solidFill>
              <a:latin typeface="楷体" pitchFamily="49" charset="-122"/>
              <a:ea typeface="楷体" pitchFamily="49" charset="-122"/>
            </a:endParaRPr>
          </a:p>
        </p:txBody>
      </p:sp>
      <p:graphicFrame>
        <p:nvGraphicFramePr>
          <p:cNvPr id="78855" name="对象 225285"/>
          <p:cNvGraphicFramePr/>
          <p:nvPr/>
        </p:nvGraphicFramePr>
        <p:xfrm>
          <a:off x="2614613" y="2343150"/>
          <a:ext cx="1566862" cy="479425"/>
        </p:xfrm>
        <a:graphic>
          <a:graphicData uri="http://schemas.openxmlformats.org/presentationml/2006/ole">
            <mc:AlternateContent>
              <mc:Choice xmlns:v="urn:schemas-microsoft-com:vml" Requires="v">
                <p:oleObj spid="_x0000_s1080" r:id="rId4" imgW="1566862" imgH="479425" progId="Equation.DSMT4">
                  <p:embed/>
                </p:oleObj>
              </mc:Choice>
              <mc:Fallback>
                <p:oleObj r:id="rId4" imgW="1566862" imgH="479425" progId="Equation.DSMT4">
                  <p:embed/>
                  <p:pic>
                    <p:nvPicPr>
                      <p:cNvPr id="0" name="OLE substitute image"/>
                      <p:cNvPicPr/>
                      <p:nvPr/>
                    </p:nvPicPr>
                    <p:blipFill>
                      <a:blip r:embed="rId5"/>
                      <a:stretch>
                        <a:fillRect/>
                      </a:stretch>
                    </p:blipFill>
                    <p:spPr>
                      <a:xfrm>
                        <a:off x="2614613" y="2343150"/>
                        <a:ext cx="1566862" cy="479425"/>
                      </a:xfrm>
                      <a:prstGeom prst="rect">
                        <a:avLst/>
                      </a:prstGeom>
                      <a:noFill/>
                      <a:ln w="38100">
                        <a:noFill/>
                        <a:miter lim="800000"/>
                      </a:ln>
                    </p:spPr>
                  </p:pic>
                </p:oleObj>
              </mc:Fallback>
            </mc:AlternateContent>
          </a:graphicData>
        </a:graphic>
      </p:graphicFrame>
      <p:graphicFrame>
        <p:nvGraphicFramePr>
          <p:cNvPr id="78856" name="对象 225287"/>
          <p:cNvGraphicFramePr/>
          <p:nvPr/>
        </p:nvGraphicFramePr>
        <p:xfrm>
          <a:off x="2492375" y="3322638"/>
          <a:ext cx="1066800" cy="676275"/>
        </p:xfrm>
        <a:graphic>
          <a:graphicData uri="http://schemas.openxmlformats.org/presentationml/2006/ole">
            <mc:AlternateContent>
              <mc:Choice xmlns:v="urn:schemas-microsoft-com:vml" Requires="v">
                <p:oleObj spid="_x0000_s1081" r:id="rId6" imgW="1066800" imgH="676275" progId="Equation.DSMT4">
                  <p:embed/>
                </p:oleObj>
              </mc:Choice>
              <mc:Fallback>
                <p:oleObj r:id="rId6" imgW="1066800" imgH="676275" progId="Equation.DSMT4">
                  <p:embed/>
                  <p:pic>
                    <p:nvPicPr>
                      <p:cNvPr id="0" name="OLE substitute image"/>
                      <p:cNvPicPr/>
                      <p:nvPr/>
                    </p:nvPicPr>
                    <p:blipFill>
                      <a:blip r:embed="rId7"/>
                      <a:stretch>
                        <a:fillRect/>
                      </a:stretch>
                    </p:blipFill>
                    <p:spPr>
                      <a:xfrm>
                        <a:off x="2492375" y="3322638"/>
                        <a:ext cx="1066800" cy="676275"/>
                      </a:xfrm>
                      <a:prstGeom prst="rect">
                        <a:avLst/>
                      </a:prstGeom>
                      <a:noFill/>
                      <a:ln w="38100">
                        <a:noFill/>
                        <a:miter lim="800000"/>
                      </a:ln>
                    </p:spPr>
                  </p:pic>
                </p:oleObj>
              </mc:Fallback>
            </mc:AlternateContent>
          </a:graphicData>
        </a:graphic>
      </p:graphicFrame>
      <p:sp>
        <p:nvSpPr>
          <p:cNvPr id="78857" name="文本框 3"/>
          <p:cNvSpPr/>
          <p:nvPr/>
        </p:nvSpPr>
        <p:spPr>
          <a:xfrm>
            <a:off x="315913" y="4586288"/>
            <a:ext cx="8405812" cy="181451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a:r>
              <a:rPr lang="zh-CN" altLang="en-US" sz="2800" b="1">
                <a:latin typeface="宋体" pitchFamily="2" charset="-122"/>
                <a:sym typeface="宋体" pitchFamily="2" charset="-122"/>
              </a:rPr>
              <a:t>这三种方法用其中任何一种都可以判断出球是实心的</a:t>
            </a:r>
            <a:endParaRPr lang="zh-CN" altLang="en-US" sz="2800" b="1">
              <a:latin typeface="宋体" pitchFamily="2" charset="-122"/>
              <a:sym typeface="宋体" pitchFamily="2" charset="-122"/>
            </a:endParaRPr>
          </a:p>
          <a:p>
            <a:pPr lvl="0" algn="just"/>
            <a:r>
              <a:rPr lang="zh-CN" altLang="en-US" sz="2800" b="1">
                <a:latin typeface="宋体" pitchFamily="2" charset="-122"/>
                <a:sym typeface="宋体" pitchFamily="2" charset="-122"/>
              </a:rPr>
              <a:t>还是空心的．</a:t>
            </a:r>
            <a:endParaRPr lang="zh-CN" altLang="en-US" sz="2800" b="1">
              <a:latin typeface="宋体" pitchFamily="2" charset="-122"/>
              <a:sym typeface="宋体" pitchFamily="2" charset="-122"/>
            </a:endParaRPr>
          </a:p>
          <a:p>
            <a:pPr lvl="0" algn="just"/>
            <a:r>
              <a:rPr lang="zh-CN" altLang="en-US" sz="2800" b="1">
                <a:solidFill>
                  <a:srgbClr val="FF0000"/>
                </a:solidFill>
                <a:latin typeface="宋体" pitchFamily="2" charset="-122"/>
                <a:sym typeface="宋体" pitchFamily="2" charset="-122"/>
              </a:rPr>
              <a:t>但如果题目还要求求出空心部分的体积，</a:t>
            </a:r>
            <a:endParaRPr lang="zh-CN" altLang="en-US" sz="2800" b="1">
              <a:solidFill>
                <a:srgbClr val="FF0000"/>
              </a:solidFill>
              <a:latin typeface="宋体" pitchFamily="2" charset="-122"/>
              <a:sym typeface="宋体" pitchFamily="2" charset="-122"/>
            </a:endParaRPr>
          </a:p>
          <a:p>
            <a:pPr lvl="0" algn="just"/>
            <a:r>
              <a:rPr lang="zh-CN" altLang="en-US" sz="2800" b="1">
                <a:solidFill>
                  <a:srgbClr val="FF0000"/>
                </a:solidFill>
                <a:latin typeface="宋体" pitchFamily="2" charset="-122"/>
                <a:sym typeface="宋体" pitchFamily="2" charset="-122"/>
              </a:rPr>
              <a:t>则用第二种方法更简便些．</a:t>
            </a:r>
            <a:endParaRPr lang="zh-CN" altLang="en-US" sz="2800" b="1">
              <a:solidFill>
                <a:srgbClr val="FF0000"/>
              </a:solidFill>
              <a:latin typeface="宋体" pitchFamily="2"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afterEffect">
                                  <p:stCondLst>
                                    <p:cond delay="0"/>
                                  </p:stCondLst>
                                  <p:childTnLst>
                                    <p:set>
                                      <p:cBhvr>
                                        <p:cTn id="6" dur="500" fill="hold">
                                          <p:stCondLst>
                                            <p:cond delay="0"/>
                                          </p:stCondLst>
                                        </p:cTn>
                                        <p:tgtEl>
                                          <p:spTgt spid="78851"/>
                                        </p:tgtEl>
                                        <p:attrNameLst>
                                          <p:attrName>style.visibility</p:attrName>
                                        </p:attrNameLst>
                                      </p:cBhvr>
                                      <p:to>
                                        <p:strVal val="visible"/>
                                      </p:to>
                                    </p:set>
                                    <p:animEffect transition="in" filter="box(in)">
                                      <p:cBhvr>
                                        <p:cTn id="7" dur="500" fill="hold"/>
                                        <p:tgtEl>
                                          <p:spTgt spid="78851"/>
                                        </p:tgtEl>
                                      </p:cBhvr>
                                    </p:animEffect>
                                  </p:childTnLst>
                                </p:cTn>
                              </p:par>
                              <p:par>
                                <p:cTn id="8" presetID="4" presetClass="entr" presetSubtype="16" fill="hold" grpId="0" nodeType="withEffect">
                                  <p:stCondLst>
                                    <p:cond delay="0"/>
                                  </p:stCondLst>
                                  <p:childTnLst>
                                    <p:set>
                                      <p:cBhvr>
                                        <p:cTn id="9" dur="500" fill="hold">
                                          <p:stCondLst>
                                            <p:cond delay="0"/>
                                          </p:stCondLst>
                                        </p:cTn>
                                        <p:tgtEl>
                                          <p:spTgt spid="78850">
                                            <p:txEl>
                                              <p:pRg st="0" end="0"/>
                                            </p:txEl>
                                          </p:spTgt>
                                        </p:tgtEl>
                                        <p:attrNameLst>
                                          <p:attrName>style.visibility</p:attrName>
                                        </p:attrNameLst>
                                      </p:cBhvr>
                                      <p:to>
                                        <p:strVal val="visible"/>
                                      </p:to>
                                    </p:set>
                                    <p:animEffect transition="in" filter="box(in)">
                                      <p:cBhvr>
                                        <p:cTn id="10" dur="500" fill="hold"/>
                                        <p:tgtEl>
                                          <p:spTgt spid="78850">
                                            <p:txEl>
                                              <p:pRg st="0" end="0"/>
                                            </p:txEl>
                                          </p:spTgt>
                                        </p:tgtEl>
                                      </p:cBhvr>
                                    </p:animEffec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4" presetClass="entr" presetSubtype="16" fill="hold" grpId="0" nodeType="clickEffect">
                                  <p:stCondLst>
                                    <p:cond delay="0"/>
                                  </p:stCondLst>
                                  <p:childTnLst>
                                    <p:set>
                                      <p:cBhvr>
                                        <p:cTn id="14" dur="500" fill="hold">
                                          <p:stCondLst>
                                            <p:cond delay="0"/>
                                          </p:stCondLst>
                                        </p:cTn>
                                        <p:tgtEl>
                                          <p:spTgt spid="78852"/>
                                        </p:tgtEl>
                                        <p:attrNameLst>
                                          <p:attrName>style.visibility</p:attrName>
                                        </p:attrNameLst>
                                      </p:cBhvr>
                                      <p:to>
                                        <p:strVal val="visible"/>
                                      </p:to>
                                    </p:set>
                                    <p:animEffect transition="in" filter="box(in)">
                                      <p:cBhvr>
                                        <p:cTn id="15" dur="500" fill="hold"/>
                                        <p:tgtEl>
                                          <p:spTgt spid="78852"/>
                                        </p:tgtEl>
                                      </p:cBhvr>
                                    </p:animEffect>
                                  </p:childTnLst>
                                </p:cTn>
                              </p:par>
                              <p:par>
                                <p:cTn id="16" presetID="4" presetClass="entr" presetSubtype="16" fill="hold" nodeType="withEffect">
                                  <p:stCondLst>
                                    <p:cond delay="0"/>
                                  </p:stCondLst>
                                  <p:childTnLst>
                                    <p:set>
                                      <p:cBhvr>
                                        <p:cTn id="17" dur="500" fill="hold">
                                          <p:stCondLst>
                                            <p:cond delay="0"/>
                                          </p:stCondLst>
                                        </p:cTn>
                                        <p:tgtEl>
                                          <p:spTgt spid="78855"/>
                                        </p:tgtEl>
                                        <p:attrNameLst>
                                          <p:attrName>style.visibility</p:attrName>
                                        </p:attrNameLst>
                                      </p:cBhvr>
                                      <p:to>
                                        <p:strVal val="visible"/>
                                      </p:to>
                                    </p:set>
                                    <p:animEffect transition="in" filter="box(in)">
                                      <p:cBhvr>
                                        <p:cTn id="18" dur="500" fill="hold"/>
                                        <p:tgtEl>
                                          <p:spTgt spid="78855"/>
                                        </p:tgtEl>
                                      </p:cBhvr>
                                    </p:animEffect>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4" presetClass="entr" presetSubtype="16" fill="hold" grpId="0" nodeType="clickEffect">
                                  <p:stCondLst>
                                    <p:cond delay="0"/>
                                  </p:stCondLst>
                                  <p:childTnLst>
                                    <p:set>
                                      <p:cBhvr>
                                        <p:cTn id="22" dur="500" fill="hold">
                                          <p:stCondLst>
                                            <p:cond delay="0"/>
                                          </p:stCondLst>
                                        </p:cTn>
                                        <p:tgtEl>
                                          <p:spTgt spid="78853"/>
                                        </p:tgtEl>
                                        <p:attrNameLst>
                                          <p:attrName>style.visibility</p:attrName>
                                        </p:attrNameLst>
                                      </p:cBhvr>
                                      <p:to>
                                        <p:strVal val="visible"/>
                                      </p:to>
                                    </p:set>
                                    <p:animEffect transition="in" filter="box(in)">
                                      <p:cBhvr>
                                        <p:cTn id="23" dur="500" fill="hold"/>
                                        <p:tgtEl>
                                          <p:spTgt spid="78853"/>
                                        </p:tgtEl>
                                      </p:cBhvr>
                                    </p:animEffect>
                                  </p:childTnLst>
                                </p:cTn>
                              </p:par>
                              <p:par>
                                <p:cTn id="24" presetID="4" presetClass="entr" presetSubtype="16" fill="hold" nodeType="withEffect">
                                  <p:stCondLst>
                                    <p:cond delay="0"/>
                                  </p:stCondLst>
                                  <p:childTnLst>
                                    <p:set>
                                      <p:cBhvr>
                                        <p:cTn id="25" dur="500" fill="hold">
                                          <p:stCondLst>
                                            <p:cond delay="0"/>
                                          </p:stCondLst>
                                        </p:cTn>
                                        <p:tgtEl>
                                          <p:spTgt spid="78856"/>
                                        </p:tgtEl>
                                        <p:attrNameLst>
                                          <p:attrName>style.visibility</p:attrName>
                                        </p:attrNameLst>
                                      </p:cBhvr>
                                      <p:to>
                                        <p:strVal val="visible"/>
                                      </p:to>
                                    </p:set>
                                    <p:animEffect transition="in" filter="box(in)">
                                      <p:cBhvr>
                                        <p:cTn id="26" dur="500" fill="hold"/>
                                        <p:tgtEl>
                                          <p:spTgt spid="78856"/>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8857"/>
                                        </p:tgtEl>
                                        <p:attrNameLst>
                                          <p:attrName>style.visibility</p:attrName>
                                        </p:attrNameLst>
                                      </p:cBhvr>
                                      <p:to>
                                        <p:strVal val="visible"/>
                                      </p:to>
                                    </p:set>
                                    <p:anim calcmode="lin" valueType="num">
                                      <p:cBhvr>
                                        <p:cTn id="31" dur="500" fill="hold"/>
                                        <p:tgtEl>
                                          <p:spTgt spid="78857"/>
                                        </p:tgtEl>
                                        <p:attrNameLst>
                                          <p:attrName>ppt_x</p:attrName>
                                        </p:attrNameLst>
                                      </p:cBhvr>
                                      <p:tavLst>
                                        <p:tav tm="0">
                                          <p:val>
                                            <p:strVal val="#ppt_x"/>
                                          </p:val>
                                        </p:tav>
                                        <p:tav tm="100000">
                                          <p:val>
                                            <p:strVal val="#ppt_x"/>
                                          </p:val>
                                        </p:tav>
                                      </p:tavLst>
                                    </p:anim>
                                    <p:anim calcmode="lin" valueType="num">
                                      <p:cBhvr>
                                        <p:cTn id="32" dur="500" fill="hold"/>
                                        <p:tgtEl>
                                          <p:spTgt spid="788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build="p"/>
      <p:bldP spid="78852" grpId="0"/>
      <p:bldP spid="78853" grpId="0"/>
      <p:bldP spid="78857"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544</Paragraphs>
  <Slides>70</Slides>
  <Notes>5</Notes>
  <TotalTime>0</TotalTime>
  <HiddenSlides>0</HiddenSlides>
  <MMClips>0</MMClips>
  <ScaleCrop>0</ScaleCrop>
  <HeadingPairs>
    <vt:vector baseType="variant" size="6">
      <vt:variant>
        <vt:lpstr>Fonts used</vt:lpstr>
      </vt:variant>
      <vt:variant>
        <vt:i4>20</vt:i4>
      </vt:variant>
      <vt:variant>
        <vt:lpstr>Theme</vt:lpstr>
      </vt:variant>
      <vt:variant>
        <vt:i4>1</vt:i4>
      </vt:variant>
      <vt:variant>
        <vt:lpstr>Slide Titles</vt:lpstr>
      </vt:variant>
      <vt:variant>
        <vt:i4>70</vt:i4>
      </vt:variant>
    </vt:vector>
  </HeadingPairs>
  <TitlesOfParts>
    <vt:vector baseType="lpstr" size="91">
      <vt:lpstr>Arial</vt:lpstr>
      <vt:lpstr>宋体</vt:lpstr>
      <vt:lpstr>黑体</vt:lpstr>
      <vt:lpstr>Times New Roman</vt:lpstr>
      <vt:lpstr>微软雅黑</vt:lpstr>
      <vt:lpstr>Wingdings</vt:lpstr>
      <vt:lpstr>Tahoma</vt:lpstr>
      <vt:lpstr>楷体_GB2312</vt:lpstr>
      <vt:lpstr>仿宋</vt:lpstr>
      <vt:lpstr>华文新魏</vt:lpstr>
      <vt:lpstr>楷体</vt:lpstr>
      <vt:lpstr>隶书</vt:lpstr>
      <vt:lpstr>Symbol</vt:lpstr>
      <vt:lpstr>幼圆</vt:lpstr>
      <vt:lpstr>Arial Narrow</vt:lpstr>
      <vt:lpstr>华文楷体</vt:lpstr>
      <vt:lpstr>American Typewriter</vt:lpstr>
      <vt:lpstr>方正毡笔黑简体</vt:lpstr>
      <vt:lpstr>Calibri Light</vt:lpstr>
      <vt:lpstr>Calibri</vt:lpstr>
      <vt:lpstr>默认设计模板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托盘天平的结构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天平的使用注意事项:</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辨别物体的空心和实心</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2021-02-22T14:50:15.144</cp:lastPrinted>
  <dcterms:created xsi:type="dcterms:W3CDTF">2021-02-22T14:50:15Z</dcterms:created>
  <dcterms:modified xsi:type="dcterms:W3CDTF">2021-02-22T06:50:32Z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