
<file path=[Content_Types].xml><?xml version="1.0" encoding="utf-8"?>
<Types xmlns="http://schemas.openxmlformats.org/package/2006/content-types">
  <Default Extension="jpeg" ContentType="image/jpeg"/>
  <Default Extension="bin" ContentType="application/vnd.openxmlformats-officedocument.oleObject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6" r:id="rId3"/>
  </p:sldMasterIdLst>
  <p:sldIdLst>
    <p:sldId id="267" r:id="rId4"/>
    <p:sldId id="256" r:id="rId5"/>
    <p:sldId id="257" r:id="rId6"/>
    <p:sldId id="258" r:id="rId7"/>
    <p:sldId id="281" r:id="rId8"/>
    <p:sldId id="280" r:id="rId9"/>
    <p:sldId id="260" r:id="rId10"/>
    <p:sldId id="270" r:id="rId11"/>
    <p:sldId id="282" r:id="rId12"/>
    <p:sldId id="271" r:id="rId13"/>
    <p:sldId id="272" r:id="rId14"/>
    <p:sldId id="273" r:id="rId15"/>
    <p:sldId id="274" r:id="rId16"/>
    <p:sldId id="262" r:id="rId17"/>
    <p:sldId id="263" r:id="rId18"/>
    <p:sldId id="276" r:id="rId19"/>
    <p:sldId id="275" r:id="rId20"/>
    <p:sldId id="266" r:id="rId21"/>
    <p:sldId id="277" r:id="rId22"/>
    <p:sldId id="278" r:id="rId23"/>
    <p:sldId id="279" r:id="rId24"/>
    <p:sldId id="283" r:id="rId25"/>
    <p:sldId id="26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audio" Target="../media/audio1.wav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4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>
    <p:randomBar dir="vert"/>
    <p:sndAc>
      <p:stSnd>
        <p:snd r:embed="rId20" name="chimes.wav"/>
      </p:stSnd>
    </p:sndAc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782B-49ED-4A50-A3CD-6F61742ECB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15E87-4976-48A5-9D6B-427EDD007A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png"/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oleObject" Target="../embeddings/oleObject3.bin"/><Relationship Id="rId1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oleObject" Target="../embeddings/oleObject6.bin"/><Relationship Id="rId2" Type="http://schemas.openxmlformats.org/officeDocument/2006/relationships/oleObject" Target="../embeddings/oleObject5.bin"/><Relationship Id="rId1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体1~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38338" y="355925"/>
            <a:ext cx="9715324" cy="546487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44783" y="5820795"/>
            <a:ext cx="5027077" cy="769394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solidFill>
                  <a:srgbClr val="FFFF00"/>
                </a:solidFill>
              </a:rPr>
              <a:t>你能解释这个现象吗？</a:t>
            </a:r>
            <a:endParaRPr lang="zh-CN" alt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/>
          <p:cNvSpPr txBox="1"/>
          <p:nvPr/>
        </p:nvSpPr>
        <p:spPr>
          <a:xfrm>
            <a:off x="959404" y="4490674"/>
            <a:ext cx="6781097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1</a:t>
            </a: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、压力作用效果与压力有关系：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608529" y="587723"/>
            <a:ext cx="2368587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结论：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1441948" y="5478702"/>
            <a:ext cx="10535462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受力面积一定时，压力越大，压力的作用效果越大</a:t>
            </a:r>
            <a:endParaRPr lang="zh-CN" altLang="en-US" sz="3600" b="1" dirty="0">
              <a:solidFill>
                <a:srgbClr val="FF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562" y="1377364"/>
            <a:ext cx="9303528" cy="291685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/>
          <p:nvPr/>
        </p:nvSpPr>
        <p:spPr>
          <a:xfrm>
            <a:off x="608529" y="587723"/>
            <a:ext cx="2368587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结论：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1884"/>
          <a:stretch>
            <a:fillRect/>
          </a:stretch>
        </p:blipFill>
        <p:spPr>
          <a:xfrm>
            <a:off x="1792821" y="1399891"/>
            <a:ext cx="8907377" cy="2810601"/>
          </a:xfrm>
          <a:prstGeom prst="rect">
            <a:avLst/>
          </a:prstGeom>
        </p:spPr>
      </p:pic>
      <p:sp>
        <p:nvSpPr>
          <p:cNvPr id="8" name="内容占位符 2"/>
          <p:cNvSpPr txBox="1"/>
          <p:nvPr/>
        </p:nvSpPr>
        <p:spPr>
          <a:xfrm>
            <a:off x="959404" y="4490674"/>
            <a:ext cx="818459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2</a:t>
            </a: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、压力作用效果与受力面积有关系：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1441948" y="5478702"/>
            <a:ext cx="10535462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压力一定时，受力面积越大，压力的作用效果越小</a:t>
            </a:r>
            <a:endParaRPr lang="zh-CN" altLang="en-US" sz="3600" b="1" dirty="0">
              <a:solidFill>
                <a:srgbClr val="FF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/>
          <p:nvPr/>
        </p:nvSpPr>
        <p:spPr>
          <a:xfrm>
            <a:off x="3127066" y="1203438"/>
            <a:ext cx="699510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前面的实验用到了哪些研究方法？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1151884" y="2860739"/>
            <a:ext cx="1975182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转换法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3253562" y="2860739"/>
            <a:ext cx="8474150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压力的作用效果大小转换成海绵被压下的深浅</a:t>
            </a:r>
            <a:endParaRPr lang="zh-CN" altLang="en-US" sz="3200" b="1" dirty="0">
              <a:solidFill>
                <a:srgbClr val="FF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endParaRPr lang="zh-CN" altLang="en-US" sz="3200" b="1" dirty="0">
              <a:solidFill>
                <a:srgbClr val="FF00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2" name="卷形: 水平 1"/>
          <p:cNvSpPr/>
          <p:nvPr/>
        </p:nvSpPr>
        <p:spPr>
          <a:xfrm>
            <a:off x="257654" y="116958"/>
            <a:ext cx="2368587" cy="10864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想一想</a:t>
            </a:r>
            <a:endParaRPr lang="zh-CN" altLang="en-US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1151883" y="4370562"/>
            <a:ext cx="4121865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控制变量法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0974" y="1276748"/>
            <a:ext cx="9601196" cy="769394"/>
          </a:xfrm>
        </p:spPr>
        <p:txBody>
          <a:bodyPr/>
          <a:lstStyle/>
          <a:p>
            <a:r>
              <a:rPr lang="zh-CN" altLang="en-US" b="1" dirty="0"/>
              <a:t>二、压强</a:t>
            </a:r>
            <a:endParaRPr lang="zh-CN" altLang="en-US" b="1" dirty="0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>
          <a:xfrm>
            <a:off x="1256764" y="1202229"/>
            <a:ext cx="9509973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物体所受压力的大小与受力面积之比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5360962" y="1993804"/>
            <a:ext cx="2276209" cy="5406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压力  </a:t>
            </a:r>
            <a:r>
              <a:rPr lang="en-US" altLang="zh-CN" sz="2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&lt;  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N </a:t>
            </a:r>
            <a:r>
              <a:rPr lang="en-US" altLang="zh-CN" sz="2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&gt;</a:t>
            </a:r>
            <a:endParaRPr lang="zh-CN" altLang="en-US" sz="28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5360962" y="4631752"/>
            <a:ext cx="4723196" cy="6799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受力面积</a:t>
            </a:r>
            <a:r>
              <a:rPr lang="en-US" altLang="zh-CN" sz="2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(</a:t>
            </a:r>
            <a:r>
              <a:rPr lang="zh-CN" altLang="en-US" sz="280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区别于</a:t>
            </a:r>
            <a:r>
              <a:rPr lang="zh-CN" altLang="en-US" sz="2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接触面积）</a:t>
            </a:r>
            <a:endParaRPr lang="zh-CN" altLang="en-US" sz="2800" b="1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4370231" y="2852285"/>
                <a:ext cx="1687132" cy="1359988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44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zh-CN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den>
                      </m:f>
                    </m:oMath>
                  </m:oMathPara>
                </a14:m>
                <a:endParaRPr lang="zh-CN" altLang="en-US" sz="4400" b="1" dirty="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231" y="2852285"/>
                <a:ext cx="1687132" cy="1359988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  <a:ln w="412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cxnSp>
        <p:nvCxnSpPr>
          <p:cNvPr id="6" name="直接箭头连接符 5"/>
          <p:cNvCxnSpPr/>
          <p:nvPr/>
        </p:nvCxnSpPr>
        <p:spPr>
          <a:xfrm>
            <a:off x="5756856" y="4254477"/>
            <a:ext cx="0" cy="419479"/>
          </a:xfrm>
          <a:prstGeom prst="straightConnector1">
            <a:avLst/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5756856" y="2450830"/>
            <a:ext cx="0" cy="401455"/>
          </a:xfrm>
          <a:prstGeom prst="straightConnector1">
            <a:avLst/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/>
              <p:cNvSpPr txBox="1">
                <a:spLocks/>
              </p:cNvSpPr>
              <p:nvPr/>
            </p:nvSpPr>
            <p:spPr>
              <a:xfrm>
                <a:off x="1066421" y="3387311"/>
                <a:ext cx="3303810" cy="72264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2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20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8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6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2800" dirty="0">
                    <a:solidFill>
                      <a:srgbClr val="FF0000"/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&lt; 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Pa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=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N/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琥珀" panose="02010800040101010101" pitchFamily="2" charset="-122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琥珀" panose="02010800040101010101" pitchFamily="2" charset="-122"/>
                          </a:rPr>
                          <m:t>𝒎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琥珀" panose="02010800040101010101" pitchFamily="2" charset="-122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&gt;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压强</a:t>
                </a:r>
              </a:p>
            </p:txBody>
          </p:sp>
        </mc:Choice>
        <mc:Fallback>
          <p:sp>
            <p:nvSpPr>
              <p:cNvPr id="15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421" y="3387311"/>
                <a:ext cx="3303810" cy="722649"/>
              </a:xfrm>
              <a:prstGeom prst="rect">
                <a:avLst/>
              </a:prstGeom>
              <a:blipFill rotWithShape="1">
                <a:blip r:embed="rId2"/>
                <a:stretch>
                  <a:fillRect l="-3875" t="-118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cxnSp>
        <p:nvCxnSpPr>
          <p:cNvPr id="17" name="直接箭头连接符 16"/>
          <p:cNvCxnSpPr/>
          <p:nvPr/>
        </p:nvCxnSpPr>
        <p:spPr>
          <a:xfrm flipH="1" flipV="1">
            <a:off x="3924886" y="3692364"/>
            <a:ext cx="445345" cy="1"/>
          </a:xfrm>
          <a:prstGeom prst="straightConnector1">
            <a:avLst/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箭头 18"/>
          <p:cNvSpPr/>
          <p:nvPr/>
        </p:nvSpPr>
        <p:spPr>
          <a:xfrm>
            <a:off x="6344529" y="3473193"/>
            <a:ext cx="731520" cy="305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左大括号 19"/>
          <p:cNvSpPr/>
          <p:nvPr/>
        </p:nvSpPr>
        <p:spPr>
          <a:xfrm>
            <a:off x="7212530" y="2892055"/>
            <a:ext cx="236625" cy="1463457"/>
          </a:xfrm>
          <a:prstGeom prst="leftBrace">
            <a:avLst>
              <a:gd name="adj1" fmla="val 45939"/>
              <a:gd name="adj2" fmla="val 50000"/>
            </a:avLst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/>
              <p:cNvSpPr txBox="1"/>
              <p:nvPr/>
            </p:nvSpPr>
            <p:spPr>
              <a:xfrm>
                <a:off x="7585636" y="2149725"/>
                <a:ext cx="1687132" cy="1474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4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altLang="zh-CN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altLang="zh-CN" sz="4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den>
                      </m:f>
                    </m:oMath>
                  </m:oMathPara>
                </a14:m>
                <a:endParaRPr lang="zh-CN" altLang="en-US" sz="4400" b="1" dirty="0"/>
              </a:p>
            </p:txBody>
          </p:sp>
        </mc:Choice>
        <mc:Fallback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636" y="2149725"/>
                <a:ext cx="1687132" cy="14740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7587795" y="3864242"/>
                <a:ext cx="239310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4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zh-CN" sz="44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4400" b="1" dirty="0"/>
                  <a:t> </a:t>
                </a:r>
                <a14:m>
                  <m:oMath xmlns:m="http://schemas.openxmlformats.org/officeDocument/2006/math">
                    <m:r>
                      <a:rPr lang="en-US" altLang="zh-CN" sz="4400" b="1" i="1" smtClean="0">
                        <a:latin typeface="Cambria Math" panose="02040503050406030204" pitchFamily="18" charset="0"/>
                      </a:rPr>
                      <m:t>𝒑𝑺</m:t>
                    </m:r>
                  </m:oMath>
                </a14:m>
                <a:endParaRPr lang="zh-CN" altLang="en-US" sz="4400" b="1" dirty="0"/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795" y="3864242"/>
                <a:ext cx="2393103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16" name="内容占位符 2"/>
          <p:cNvSpPr txBox="1"/>
          <p:nvPr/>
        </p:nvSpPr>
        <p:spPr>
          <a:xfrm>
            <a:off x="8777312" y="1275015"/>
            <a:ext cx="2949476" cy="537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（压力作用效果）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内容占位符 2"/>
              <p:cNvSpPr txBox="1">
                <a:spLocks/>
              </p:cNvSpPr>
              <p:nvPr/>
            </p:nvSpPr>
            <p:spPr>
              <a:xfrm>
                <a:off x="5535769" y="5065779"/>
                <a:ext cx="1431702" cy="57390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2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20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8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6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SzPct val="115000"/>
                  <a:buFont typeface="Arial"/>
                  <a:buChar char="•"/>
                  <a:defRPr sz="1400" kern="1200" cap="none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&lt;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琥珀" panose="02010800040101010101" pitchFamily="2" charset="-122"/>
                          </a:rPr>
                        </m:ctrlPr>
                      </m:sSup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琥珀" panose="02010800040101010101" pitchFamily="2" charset="-122"/>
                          </a:rPr>
                          <m:t>𝒎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琥珀" panose="02010800040101010101" pitchFamily="2" charset="-122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 &gt;</a:t>
                </a:r>
                <a:endParaRPr lang="zh-CN" altLang="en-US" sz="2800" b="1" dirty="0">
                  <a:solidFill>
                    <a:srgbClr val="FF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endParaRPr>
              </a:p>
            </p:txBody>
          </p:sp>
        </mc:Choice>
        <mc:Fallback>
          <p:sp>
            <p:nvSpPr>
              <p:cNvPr id="18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769" y="5065779"/>
                <a:ext cx="1431702" cy="573901"/>
              </a:xfrm>
              <a:prstGeom prst="rect">
                <a:avLst/>
              </a:prstGeom>
              <a:blipFill rotWithShape="1">
                <a:blip r:embed="rId5"/>
                <a:stretch>
                  <a:fillRect l="-8511" t="-8511" b="-22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23" name="内容占位符 2"/>
          <p:cNvSpPr txBox="1"/>
          <p:nvPr/>
        </p:nvSpPr>
        <p:spPr>
          <a:xfrm>
            <a:off x="76200" y="5605780"/>
            <a:ext cx="12115800" cy="537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（任何物体承受的压强都有一定的限度，超过这个限度，物体就会被压坏。）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 animBg="1"/>
      <p:bldP spid="15" grpId="0"/>
      <p:bldP spid="19" grpId="0" animBg="1"/>
      <p:bldP spid="20" grpId="0" animBg="1"/>
      <p:bldP spid="21" grpId="0"/>
      <p:bldP spid="22" grpId="0"/>
      <p:bldP spid="16" grpId="0"/>
      <p:bldP spid="18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内容占位符 2"/>
          <p:cNvSpPr txBox="1"/>
          <p:nvPr/>
        </p:nvSpPr>
        <p:spPr>
          <a:xfrm>
            <a:off x="2209213" y="4550996"/>
            <a:ext cx="9274127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dirty="0">
                <a:latin typeface="华文琥珀" panose="02010800040101010101" pitchFamily="2" charset="-122"/>
                <a:ea typeface="华文琥珀" panose="02010800040101010101" pitchFamily="2" charset="-122"/>
              </a:rPr>
              <a:t>宽大的钉帽增大受力面积，减小手受的压强；</a:t>
            </a:r>
            <a:endParaRPr lang="zh-CN" altLang="en-US" sz="32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94" y="2058717"/>
            <a:ext cx="3143250" cy="2095500"/>
          </a:xfrm>
          <a:prstGeom prst="rect">
            <a:avLst/>
          </a:prstGeom>
        </p:spPr>
      </p:pic>
      <p:sp>
        <p:nvSpPr>
          <p:cNvPr id="12" name="内容占位符 2"/>
          <p:cNvSpPr txBox="1"/>
          <p:nvPr/>
        </p:nvSpPr>
        <p:spPr>
          <a:xfrm>
            <a:off x="2626241" y="889857"/>
            <a:ext cx="9412484" cy="12342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如图的图钉，人用手很容易把它压进物体里。说说它与普通铁钉有何区别？为什么要这样设计？</a:t>
            </a:r>
            <a:endParaRPr lang="zh-CN" altLang="en-US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13" name="卷形: 水平 12"/>
          <p:cNvSpPr/>
          <p:nvPr/>
        </p:nvSpPr>
        <p:spPr>
          <a:xfrm>
            <a:off x="257654" y="116958"/>
            <a:ext cx="2368587" cy="10864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想一想</a:t>
            </a:r>
            <a:endParaRPr lang="zh-CN" altLang="en-US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内容占位符 2"/>
          <p:cNvSpPr txBox="1"/>
          <p:nvPr/>
        </p:nvSpPr>
        <p:spPr>
          <a:xfrm>
            <a:off x="2209212" y="5267523"/>
            <a:ext cx="9891348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dirty="0">
                <a:latin typeface="华文琥珀" panose="02010800040101010101" pitchFamily="2" charset="-122"/>
                <a:ea typeface="华文琥珀" panose="02010800040101010101" pitchFamily="2" charset="-122"/>
              </a:rPr>
              <a:t>细尖的钉源码减小受力面积，增大物体受的压强；</a:t>
            </a:r>
            <a:endParaRPr lang="zh-CN" altLang="en-US" sz="32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2"/>
          <p:cNvSpPr txBox="1"/>
          <p:nvPr/>
        </p:nvSpPr>
        <p:spPr>
          <a:xfrm>
            <a:off x="2626241" y="889857"/>
            <a:ext cx="9412484" cy="12342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要改变压强，还可以怎么做？</a:t>
            </a:r>
            <a:endParaRPr lang="zh-CN" altLang="en-US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13" name="卷形: 水平 12"/>
          <p:cNvSpPr/>
          <p:nvPr/>
        </p:nvSpPr>
        <p:spPr>
          <a:xfrm>
            <a:off x="257654" y="116958"/>
            <a:ext cx="2368587" cy="10864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想一想</a:t>
            </a:r>
            <a:endParaRPr lang="zh-CN" altLang="en-US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>
          <a:xfrm>
            <a:off x="898624" y="943149"/>
            <a:ext cx="3047949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改变压强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6" name="内容占位符 2"/>
          <p:cNvSpPr txBox="1"/>
          <p:nvPr/>
        </p:nvSpPr>
        <p:spPr>
          <a:xfrm>
            <a:off x="3420303" y="2579346"/>
            <a:ext cx="214761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增大压强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5439686" y="2306224"/>
            <a:ext cx="256465" cy="1119259"/>
          </a:xfrm>
          <a:prstGeom prst="leftBrace">
            <a:avLst>
              <a:gd name="adj1" fmla="val 45939"/>
              <a:gd name="adj2" fmla="val 50000"/>
            </a:avLst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内容占位符 2"/>
          <p:cNvSpPr txBox="1"/>
          <p:nvPr/>
        </p:nvSpPr>
        <p:spPr>
          <a:xfrm>
            <a:off x="5696151" y="2123714"/>
            <a:ext cx="214761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增大压力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4" name="内容占位符 2"/>
          <p:cNvSpPr txBox="1"/>
          <p:nvPr/>
        </p:nvSpPr>
        <p:spPr>
          <a:xfrm>
            <a:off x="5696151" y="2975134"/>
            <a:ext cx="4487595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减小受力面积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5" name="内容占位符 2"/>
          <p:cNvSpPr txBox="1"/>
          <p:nvPr/>
        </p:nvSpPr>
        <p:spPr>
          <a:xfrm>
            <a:off x="3400465" y="4162496"/>
            <a:ext cx="214761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减小压强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5419848" y="3889374"/>
            <a:ext cx="256465" cy="1119259"/>
          </a:xfrm>
          <a:prstGeom prst="leftBrace">
            <a:avLst>
              <a:gd name="adj1" fmla="val 45939"/>
              <a:gd name="adj2" fmla="val 50000"/>
            </a:avLst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内容占位符 2"/>
          <p:cNvSpPr txBox="1"/>
          <p:nvPr/>
        </p:nvSpPr>
        <p:spPr>
          <a:xfrm>
            <a:off x="5676313" y="3706864"/>
            <a:ext cx="214761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减小压力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8" name="内容占位符 2"/>
          <p:cNvSpPr txBox="1"/>
          <p:nvPr/>
        </p:nvSpPr>
        <p:spPr>
          <a:xfrm>
            <a:off x="5676313" y="4558284"/>
            <a:ext cx="4487595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增大受力面积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3" grpId="0"/>
      <p:bldP spid="24" grpId="0"/>
      <p:bldP spid="25" grpId="0"/>
      <p:bldP spid="26" grpId="0" animBg="1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合并2103041321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2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2589" y="187166"/>
            <a:ext cx="8644889" cy="64836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垂直 3"/>
          <p:cNvSpPr/>
          <p:nvPr/>
        </p:nvSpPr>
        <p:spPr>
          <a:xfrm>
            <a:off x="335280" y="419100"/>
            <a:ext cx="967740" cy="144018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练一练</a:t>
            </a:r>
            <a:endParaRPr lang="zh-CN" altLang="en-US" sz="24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1567060" y="935576"/>
            <a:ext cx="10160119" cy="3598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下列说法正确的是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A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、压力越大，压强一定越大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B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、受力面积越小，压强一定越大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C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、受力面积不变，物体的重力越大，压强一定越大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D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、压力不变，受力面积越大，压强一定越大</a:t>
            </a:r>
            <a:endParaRPr lang="zh-CN" altLang="en-US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9904" y="1657814"/>
            <a:ext cx="3722024" cy="37220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660072" y="2497050"/>
            <a:ext cx="3087718" cy="1863900"/>
          </a:xfrm>
        </p:spPr>
        <p:txBody>
          <a:bodyPr/>
          <a:lstStyle/>
          <a:p>
            <a:r>
              <a:rPr lang="zh-CN" altLang="en-US" b="1" dirty="0">
                <a:solidFill>
                  <a:srgbClr val="0070C0"/>
                </a:solidFill>
              </a:rPr>
              <a:t>第</a:t>
            </a:r>
            <a:r>
              <a:rPr lang="en-US" altLang="zh-CN" b="1" dirty="0">
                <a:solidFill>
                  <a:srgbClr val="0070C0"/>
                </a:solidFill>
              </a:rPr>
              <a:t>1</a:t>
            </a:r>
            <a:r>
              <a:rPr lang="zh-CN" altLang="en-US" b="1" dirty="0">
                <a:solidFill>
                  <a:srgbClr val="0070C0"/>
                </a:solidFill>
              </a:rPr>
              <a:t>节      压  强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垂直 3"/>
          <p:cNvSpPr/>
          <p:nvPr/>
        </p:nvSpPr>
        <p:spPr>
          <a:xfrm>
            <a:off x="335280" y="419100"/>
            <a:ext cx="967740" cy="144018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练一练</a:t>
            </a:r>
            <a:endParaRPr lang="zh-CN" altLang="en-US" sz="24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1363980" y="935576"/>
            <a:ext cx="10203180" cy="3903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如图，两手指用力捏住铅笔，使它保持静止，下列说法正确的是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A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、两手指受到的压力相同，左边手指受压强大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B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、两手指受压强相同，右边手指受到的压力较大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C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、两手指受到的压力相同，右边手指受压强大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D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、两手指受压强相同，左边手指受到的压力较大</a:t>
            </a:r>
            <a:endParaRPr lang="zh-CN" altLang="en-US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37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6680" y="4838700"/>
            <a:ext cx="3703320" cy="124801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垂直 3"/>
          <p:cNvSpPr/>
          <p:nvPr/>
        </p:nvSpPr>
        <p:spPr>
          <a:xfrm>
            <a:off x="335280" y="419100"/>
            <a:ext cx="967740" cy="144018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练一练</a:t>
            </a:r>
            <a:endParaRPr lang="zh-CN" altLang="en-US" sz="24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1363980" y="935576"/>
            <a:ext cx="10424160" cy="30192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914400">
              <a:buNone/>
            </a:pP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如图，一个装适量水的矿泉水瓶先后放在同一块海绵上面的情况，这个实验可以用来研究压力作用效果与（            ）的关系，得出的结论是（       ）。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0" indent="914400">
              <a:buNone/>
            </a:pP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若要研究压力作用效果与压力大小的关系，最简单的操作是：（                       ）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36000" contrast="55000"/>
                    </a14:imgEffect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041755" y="3392207"/>
            <a:ext cx="2276131" cy="32156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垂直 3"/>
          <p:cNvSpPr/>
          <p:nvPr/>
        </p:nvSpPr>
        <p:spPr>
          <a:xfrm>
            <a:off x="335280" y="419100"/>
            <a:ext cx="967740" cy="144018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练一练</a:t>
            </a:r>
            <a:endParaRPr lang="zh-CN" altLang="en-US" sz="24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1363980" y="935576"/>
            <a:ext cx="10424160" cy="16302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914400">
              <a:buNone/>
            </a:pP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如图，重</a:t>
            </a: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4N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、底面积为</a:t>
            </a: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40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平方厘米的正方体</a:t>
            </a: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A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放在面积为</a:t>
            </a: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1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平方米的水平桌面中央，则桌面受到</a:t>
            </a:r>
            <a:r>
              <a:rPr lang="en-US" altLang="zh-CN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A</a:t>
            </a:r>
            <a:r>
              <a:rPr lang="zh-CN" altLang="en-US" sz="32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的压力是（            ）牛，压强是（       ）帕。</a:t>
            </a:r>
            <a:endParaRPr lang="en-US" altLang="zh-CN" sz="32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21382" y="4177145"/>
            <a:ext cx="2360815" cy="1536469"/>
            <a:chOff x="4566458" y="4393276"/>
            <a:chExt cx="2360815" cy="1536469"/>
          </a:xfrm>
        </p:grpSpPr>
        <p:sp>
          <p:nvSpPr>
            <p:cNvPr id="2" name="矩形 1"/>
            <p:cNvSpPr/>
            <p:nvPr/>
          </p:nvSpPr>
          <p:spPr>
            <a:xfrm>
              <a:off x="4566458" y="5059680"/>
              <a:ext cx="2360815" cy="831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5004262" y="5142807"/>
              <a:ext cx="88669" cy="78693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6256713" y="5135486"/>
              <a:ext cx="88669" cy="78693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389417" y="4393276"/>
              <a:ext cx="714895" cy="66640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/>
                  </a:solidFill>
                </a:rPr>
                <a:t>A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999" y="248403"/>
            <a:ext cx="3414508" cy="643558"/>
          </a:xfrm>
        </p:spPr>
        <p:txBody>
          <a:bodyPr/>
          <a:lstStyle/>
          <a:p>
            <a:r>
              <a:rPr lang="en-US" altLang="zh-CN" sz="3200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9-1</a:t>
            </a:r>
            <a:r>
              <a:rPr lang="zh-CN" altLang="en-US" sz="3200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、知识要点</a:t>
            </a:r>
            <a:endParaRPr lang="zh-CN" altLang="en-US" sz="3200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ele attr="{958CF29F-7F86-4108-A4F6-2728869008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2688" y="891961"/>
                <a:ext cx="11634758" cy="566558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1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、垂直作用在物体表面的力叫压力，所以压力的方向是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垂直于受力面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的。压力不都由重力来产生，所以压力的大小跟物体的重力大小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无关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。</a:t>
                </a:r>
                <a:endParaRPr lang="en-US" altLang="zh-CN" sz="2400" dirty="0">
                  <a:solidFill>
                    <a:schemeClr val="bg1"/>
                  </a:solidFill>
                  <a:latin typeface="方正小标宋简体" panose="02010601030101010101" pitchFamily="2" charset="-122"/>
                  <a:ea typeface="方正小标宋简体" panose="0201060103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2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、“探究影响压力作用效果的因素”实验主要采用了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控制变量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法，此外还用到了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转换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法。</a:t>
                </a:r>
                <a:endParaRPr lang="en-US" altLang="zh-CN" sz="2400" dirty="0">
                  <a:solidFill>
                    <a:schemeClr val="bg1"/>
                  </a:solidFill>
                  <a:latin typeface="方正小标宋简体" panose="02010601030101010101" pitchFamily="2" charset="-122"/>
                  <a:ea typeface="方正小标宋简体" panose="0201060103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3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、通过实验可知，压力作用效果跟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压力大小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和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受力面积的大小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有关。</a:t>
                </a:r>
                <a:endParaRPr lang="en-US" altLang="zh-CN" sz="2400" dirty="0">
                  <a:solidFill>
                    <a:schemeClr val="bg1"/>
                  </a:solidFill>
                  <a:latin typeface="方正小标宋简体" panose="02010601030101010101" pitchFamily="2" charset="-122"/>
                  <a:ea typeface="方正小标宋简体" panose="0201060103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4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、压力的作用效果可以用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压强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来表示，压强的计算公式是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num>
                      <m:den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，变形公式有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altLang="zh-CN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num>
                      <m:den>
                        <m:r>
                          <a:rPr lang="en-US" altLang="zh-C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den>
                    </m:f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。</a:t>
                </a:r>
                <a:r>
                  <a:rPr lang="en-US" altLang="zh-CN" sz="2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方正小标宋简体" panose="02010601030101010101" pitchFamily="2" charset="-122"/>
                    <a:cs typeface="Times New Roman" panose="02020603050405020304" pitchFamily="18" charset="0"/>
                  </a:rPr>
                  <a:t>F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表示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压力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，单位是</a:t>
                </a:r>
                <a:r>
                  <a:rPr lang="en-US" altLang="zh-CN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N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；</a:t>
                </a:r>
                <a:r>
                  <a:rPr lang="en-US" altLang="zh-CN" sz="24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方正小标宋简体" panose="02010601030101010101" pitchFamily="2" charset="-122"/>
                    <a:cs typeface="Times New Roman" panose="02020603050405020304" pitchFamily="18" charset="0"/>
                  </a:rPr>
                  <a:t>S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表示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受力面积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，单位是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；</a:t>
                </a:r>
                <a:r>
                  <a:rPr lang="en-US" altLang="zh-CN" sz="2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表示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压强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，单位是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  。</a:t>
                </a:r>
                <a:endParaRPr lang="en-US" altLang="zh-CN" sz="2400" dirty="0">
                  <a:solidFill>
                    <a:schemeClr val="bg1"/>
                  </a:solidFill>
                  <a:latin typeface="方正小标宋简体" panose="02010601030101010101" pitchFamily="2" charset="-122"/>
                  <a:ea typeface="方正小标宋简体" panose="0201060103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5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、改变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压力大小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、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受力面积的大小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可以改变压强大小。钉尖和刀刃是采用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减小受力面积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的方法来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增大压强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的；坦克的履带是通过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增大受力面积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的方法来</a:t>
                </a:r>
                <a:r>
                  <a:rPr lang="zh-CN" altLang="en-US" sz="2400" dirty="0">
                    <a:solidFill>
                      <a:srgbClr val="FFFF00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减小压强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方正小标宋简体" panose="02010601030101010101" pitchFamily="2" charset="-122"/>
                    <a:ea typeface="方正小标宋简体" panose="02010601030101010101" pitchFamily="2" charset="-122"/>
                  </a:rPr>
                  <a:t>的。</a:t>
                </a:r>
                <a:endParaRPr lang="en-US" altLang="zh-CN" sz="2400" dirty="0">
                  <a:solidFill>
                    <a:schemeClr val="bg1"/>
                  </a:solidFill>
                  <a:latin typeface="方正小标宋简体" panose="02010601030101010101" pitchFamily="2" charset="-122"/>
                  <a:ea typeface="方正小标宋简体" panose="02010601030101010101" pitchFamily="2" charset="-122"/>
                </a:endParaRPr>
              </a:p>
              <a:p>
                <a:pPr>
                  <a:lnSpc>
                    <a:spcPts val="3500"/>
                  </a:lnSpc>
                </a:pPr>
                <a:endParaRPr lang="zh-CN" altLang="en-US" sz="2400" dirty="0">
                  <a:solidFill>
                    <a:schemeClr val="bg1"/>
                  </a:solidFill>
                  <a:latin typeface="方正小标宋简体" panose="02010601030101010101" pitchFamily="2" charset="-122"/>
                  <a:ea typeface="方正小标宋简体" panose="02010601030101010101" pitchFamily="2" charset="-122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688" y="891961"/>
                <a:ext cx="11634758" cy="5665580"/>
              </a:xfrm>
              <a:blipFill rotWithShape="1">
                <a:blip r:embed="rId1"/>
                <a:stretch>
                  <a:fillRect l="-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0974" y="1276748"/>
            <a:ext cx="9601196" cy="769394"/>
          </a:xfrm>
        </p:spPr>
        <p:txBody>
          <a:bodyPr/>
          <a:lstStyle/>
          <a:p>
            <a:r>
              <a:rPr lang="zh-CN" altLang="en-US" b="1" dirty="0"/>
              <a:t>一、压力</a:t>
            </a:r>
            <a:endParaRPr lang="zh-CN" altLang="en-US" b="1" dirty="0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35622" y="1788969"/>
            <a:ext cx="362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（垂直于受力面）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1256765" y="1788969"/>
            <a:ext cx="627737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latin typeface="华文琥珀" panose="02010800040101010101" pitchFamily="2" charset="-122"/>
                <a:ea typeface="华文琥珀" panose="02010800040101010101" pitchFamily="2" charset="-122"/>
              </a:rPr>
              <a:t>垂直压在物体表面上的力</a:t>
            </a:r>
            <a:endParaRPr lang="zh-CN" altLang="en-US" sz="3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758098" y="5167174"/>
            <a:ext cx="120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宋体" panose="02010600030101010101" pitchFamily="2" charset="-122"/>
                <a:ea typeface="宋体" panose="02010600030101010101" pitchFamily="2" charset="-122"/>
              </a:rPr>
              <a:t>F=</a:t>
            </a:r>
            <a:r>
              <a:rPr lang="en-US" altLang="zh-CN" sz="3600" b="1" i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</a:t>
            </a:r>
            <a:endParaRPr lang="zh-CN" altLang="en-US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4243714" y="3387740"/>
          <a:ext cx="2982776" cy="1779434"/>
        </p:xfrm>
        <a:graphic>
          <a:graphicData uri="http://schemas.openxmlformats.org/presentationml/2006/ole"/>
        </a:graphic>
      </p:graphicFrame>
    </p:spTree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836118" y="1184718"/>
          <a:ext cx="4626397" cy="4091654"/>
        </p:xfrm>
        <a:graphic>
          <a:graphicData uri="http://schemas.openxmlformats.org/presentationml/2006/ole"/>
        </a:graphic>
      </p:graphicFrame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6729485" y="1184718"/>
          <a:ext cx="4626397" cy="4091654"/>
        </p:xfrm>
        <a:graphic>
          <a:graphicData uri="http://schemas.openxmlformats.org/presentationml/2006/ole"/>
        </a:graphic>
      </p:graphicFrame>
      <p:sp>
        <p:nvSpPr>
          <p:cNvPr id="9" name="文本框 8"/>
          <p:cNvSpPr txBox="1"/>
          <p:nvPr/>
        </p:nvSpPr>
        <p:spPr>
          <a:xfrm>
            <a:off x="2176632" y="5519424"/>
            <a:ext cx="194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宋体" panose="02010600030101010101" pitchFamily="2" charset="-122"/>
                <a:ea typeface="宋体" panose="02010600030101010101" pitchFamily="2" charset="-122"/>
              </a:rPr>
              <a:t>F=</a:t>
            </a:r>
            <a:r>
              <a:rPr lang="en-US" altLang="zh-CN" sz="3600" b="1" i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en-US" altLang="zh-CN" sz="3600" b="1" i="1" dirty="0"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外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69996" y="5519425"/>
            <a:ext cx="194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宋体" panose="02010600030101010101" pitchFamily="2" charset="-122"/>
                <a:ea typeface="宋体" panose="02010600030101010101" pitchFamily="2" charset="-122"/>
              </a:rPr>
              <a:t>F=</a:t>
            </a:r>
            <a:r>
              <a:rPr lang="en-US" altLang="zh-CN" sz="3600" b="1" i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</a:t>
            </a:r>
            <a:r>
              <a:rPr lang="zh-CN" altLang="en-US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en-US" altLang="zh-CN" sz="3600" b="1" i="1" dirty="0"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外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3149316" y="411863"/>
            <a:ext cx="699510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压力都等于重力吗？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7" name="卷形: 水平 6"/>
          <p:cNvSpPr/>
          <p:nvPr/>
        </p:nvSpPr>
        <p:spPr>
          <a:xfrm>
            <a:off x="257654" y="116958"/>
            <a:ext cx="2368587" cy="10864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想一想</a:t>
            </a:r>
            <a:endParaRPr lang="zh-CN" altLang="en-US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450850" y="1945371"/>
          <a:ext cx="3691672" cy="2791047"/>
        </p:xfrm>
        <a:graphic>
          <a:graphicData uri="http://schemas.openxmlformats.org/presentationml/2006/ole"/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5201834" y="1328130"/>
          <a:ext cx="2432343" cy="4056930"/>
        </p:xfrm>
        <a:graphic>
          <a:graphicData uri="http://schemas.openxmlformats.org/presentationml/2006/ole"/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8300749" y="1945370"/>
          <a:ext cx="3846399" cy="2254489"/>
        </p:xfrm>
        <a:graphic>
          <a:graphicData uri="http://schemas.openxmlformats.org/presentationml/2006/ole"/>
        </a:graphic>
      </p:graphicFrame>
      <p:cxnSp>
        <p:nvCxnSpPr>
          <p:cNvPr id="3" name="直接箭头连接符 2"/>
          <p:cNvCxnSpPr/>
          <p:nvPr/>
        </p:nvCxnSpPr>
        <p:spPr>
          <a:xfrm>
            <a:off x="4033283" y="3418367"/>
            <a:ext cx="1249680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10253331" y="4119731"/>
            <a:ext cx="0" cy="245119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内容占位符 2"/>
          <p:cNvSpPr txBox="1"/>
          <p:nvPr/>
        </p:nvSpPr>
        <p:spPr>
          <a:xfrm>
            <a:off x="3149316" y="411863"/>
            <a:ext cx="6995106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压力都由于物体受重力产生吗？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12" name="卷形: 水平 11"/>
          <p:cNvSpPr/>
          <p:nvPr/>
        </p:nvSpPr>
        <p:spPr>
          <a:xfrm>
            <a:off x="257654" y="116958"/>
            <a:ext cx="2368587" cy="10864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想一想</a:t>
            </a:r>
            <a:endParaRPr lang="zh-CN" altLang="en-US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81" y="473575"/>
            <a:ext cx="7313077" cy="769394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/>
              <a:t>压力作用效果跟哪些因素有关呢？</a:t>
            </a:r>
            <a:endParaRPr lang="zh-CN" altLang="en-US" sz="3600" b="1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555016" y="2023119"/>
            <a:ext cx="3942556" cy="1793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猜想</a:t>
            </a:r>
            <a:r>
              <a:rPr lang="en-US" altLang="zh-CN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1</a:t>
            </a: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：压力越大，效果越大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996" y="1687185"/>
            <a:ext cx="6623087" cy="2980389"/>
          </a:xfrm>
          <a:prstGeom prst="rect">
            <a:avLst/>
          </a:prstGeom>
        </p:spPr>
      </p:pic>
      <p:sp>
        <p:nvSpPr>
          <p:cNvPr id="13" name="内容占位符 2"/>
          <p:cNvSpPr txBox="1"/>
          <p:nvPr/>
        </p:nvSpPr>
        <p:spPr>
          <a:xfrm>
            <a:off x="4409893" y="4947071"/>
            <a:ext cx="7313077" cy="922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猜想</a:t>
            </a:r>
            <a:r>
              <a:rPr lang="en-US" altLang="zh-CN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2</a:t>
            </a: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：受力面积越小，效果越大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/>
          <p:cNvSpPr txBox="1"/>
          <p:nvPr/>
        </p:nvSpPr>
        <p:spPr>
          <a:xfrm>
            <a:off x="2224422" y="587722"/>
            <a:ext cx="4144224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效果与压力的关系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608529" y="587723"/>
            <a:ext cx="2368587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实验：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6" name="1~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19872" y="1236241"/>
            <a:ext cx="8858964" cy="5567663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5050821" y="3681896"/>
            <a:ext cx="2477193" cy="0"/>
          </a:xfrm>
          <a:prstGeom prst="line">
            <a:avLst/>
          </a:prstGeom>
          <a:ln w="444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161017" y="3925738"/>
            <a:ext cx="2477193" cy="0"/>
          </a:xfrm>
          <a:prstGeom prst="line">
            <a:avLst/>
          </a:prstGeom>
          <a:ln w="444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/>
          <p:nvPr/>
        </p:nvSpPr>
        <p:spPr>
          <a:xfrm>
            <a:off x="608529" y="587723"/>
            <a:ext cx="2368587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实验：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8" name="2~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95829" y="1190624"/>
            <a:ext cx="9921629" cy="5580342"/>
          </a:xfrm>
          <a:prstGeom prst="rect">
            <a:avLst/>
          </a:prstGeom>
        </p:spPr>
      </p:pic>
      <p:sp>
        <p:nvSpPr>
          <p:cNvPr id="10" name="内容占位符 2"/>
          <p:cNvSpPr txBox="1"/>
          <p:nvPr/>
        </p:nvSpPr>
        <p:spPr>
          <a:xfrm>
            <a:off x="2230766" y="587722"/>
            <a:ext cx="4853060" cy="79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效果与受力面积的关系</a:t>
            </a:r>
            <a:endParaRPr lang="zh-CN" altLang="en-US" sz="3600" b="1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955128" y="5244883"/>
            <a:ext cx="2477193" cy="0"/>
          </a:xfrm>
          <a:prstGeom prst="line">
            <a:avLst/>
          </a:prstGeom>
          <a:ln w="444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环保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939</Words>
  <Application>WPS 演示</Application>
  <PresentationFormat>宽屏</PresentationFormat>
  <Paragraphs>140</Paragraphs>
  <Slides>23</Slides>
  <Notes>0</Notes>
  <HiddenSlides>0</HiddenSlides>
  <MMClips>4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23</vt:i4>
      </vt:variant>
    </vt:vector>
  </HeadingPairs>
  <TitlesOfParts>
    <vt:vector size="47" baseType="lpstr">
      <vt:lpstr>Arial</vt:lpstr>
      <vt:lpstr>宋体</vt:lpstr>
      <vt:lpstr>Wingdings</vt:lpstr>
      <vt:lpstr>Arial</vt:lpstr>
      <vt:lpstr>华文琥珀</vt:lpstr>
      <vt:lpstr>方正小标宋简体</vt:lpstr>
      <vt:lpstr>微软雅黑</vt:lpstr>
      <vt:lpstr>华文行楷</vt:lpstr>
      <vt:lpstr>方正舒体</vt:lpstr>
      <vt:lpstr>Garamond</vt:lpstr>
      <vt:lpstr>Arial Unicode MS</vt:lpstr>
      <vt:lpstr>Calibri</vt:lpstr>
      <vt:lpstr>仿宋</vt:lpstr>
      <vt:lpstr>黑体</vt:lpstr>
      <vt:lpstr>等线 Light</vt:lpstr>
      <vt:lpstr>等线</vt:lpstr>
      <vt:lpstr>环保</vt:lpstr>
      <vt:lpstr>Office 主题​​</vt:lpstr>
      <vt:lpstr>Flash.Movie</vt:lpstr>
      <vt:lpstr>Flash.Movie</vt:lpstr>
      <vt:lpstr>Flash.Movie</vt:lpstr>
      <vt:lpstr>Flash.Movie</vt:lpstr>
      <vt:lpstr>Flash.Movie</vt:lpstr>
      <vt:lpstr>Flash.Movie</vt:lpstr>
      <vt:lpstr>你能解释这个现象吗？</vt:lpstr>
      <vt:lpstr>第1节      压  强</vt:lpstr>
      <vt:lpstr>一、压力</vt:lpstr>
      <vt:lpstr>PowerPoint 演示文稿</vt:lpstr>
      <vt:lpstr>PowerPoint 演示文稿</vt:lpstr>
      <vt:lpstr>PowerPoint 演示文稿</vt:lpstr>
      <vt:lpstr>压力作用效果跟哪些因素有关呢？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二、压强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9-1、知识要点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 </dc:creator>
  <dcterms:created xsi:type="dcterms:W3CDTF">2016-03-22T05:02:00Z</dcterms:created>
  <dcterms:modified xsi:type="dcterms:W3CDTF">2021-03-05T01:49:48Z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