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heme/themeOverride1.xml" ContentType="application/vnd.openxmlformats-officedocument.themeOverr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697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642" y="-84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2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2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1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27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3.png"/><Relationship Id="rId5" Type="http://schemas.openxmlformats.org/officeDocument/2006/relationships/tags" Target="../tags/tag4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43.xml"/><Relationship Id="rId9" Type="http://schemas.openxmlformats.org/officeDocument/2006/relationships/tags" Target="../tags/tag48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2.png"/><Relationship Id="rId5" Type="http://schemas.openxmlformats.org/officeDocument/2006/relationships/tags" Target="../tags/tag53.xml"/><Relationship Id="rId10" Type="http://schemas.openxmlformats.org/officeDocument/2006/relationships/image" Target="../media/image1.png"/><Relationship Id="rId4" Type="http://schemas.openxmlformats.org/officeDocument/2006/relationships/tags" Target="../tags/tag52.xml"/><Relationship Id="rId9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9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3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7.xml"/><Relationship Id="rId4" Type="http://schemas.openxmlformats.org/officeDocument/2006/relationships/tags" Target="../tags/tag76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image" Target="../media/image2.png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image" Target="../media/image1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82.xml"/><Relationship Id="rId10" Type="http://schemas.openxmlformats.org/officeDocument/2006/relationships/tags" Target="../tags/tag87.xml"/><Relationship Id="rId4" Type="http://schemas.openxmlformats.org/officeDocument/2006/relationships/tags" Target="../tags/tag81.xml"/><Relationship Id="rId9" Type="http://schemas.openxmlformats.org/officeDocument/2006/relationships/tags" Target="../tags/tag8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image" Target="../media/image3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3.png"/><Relationship Id="rId5" Type="http://schemas.openxmlformats.org/officeDocument/2006/relationships/tags" Target="../tags/tag97.xml"/><Relationship Id="rId10" Type="http://schemas.openxmlformats.org/officeDocument/2006/relationships/image" Target="../media/image4.png"/><Relationship Id="rId4" Type="http://schemas.openxmlformats.org/officeDocument/2006/relationships/tags" Target="../tags/tag96.xml"/><Relationship Id="rId9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image" Target="../media/image6.png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image" Target="../media/image5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05.xml"/><Relationship Id="rId10" Type="http://schemas.openxmlformats.org/officeDocument/2006/relationships/tags" Target="../tags/tag110.xml"/><Relationship Id="rId4" Type="http://schemas.openxmlformats.org/officeDocument/2006/relationships/tags" Target="../tags/tag104.xml"/><Relationship Id="rId9" Type="http://schemas.openxmlformats.org/officeDocument/2006/relationships/tags" Target="../tags/tag109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12" Type="http://schemas.openxmlformats.org/officeDocument/2006/relationships/image" Target="../media/image8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image" Target="../media/image7.png"/><Relationship Id="rId5" Type="http://schemas.openxmlformats.org/officeDocument/2006/relationships/tags" Target="../tags/tag11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14.xml"/><Relationship Id="rId9" Type="http://schemas.openxmlformats.org/officeDocument/2006/relationships/tags" Target="../tags/tag119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10" Type="http://schemas.openxmlformats.org/officeDocument/2006/relationships/image" Target="../media/image9.png"/><Relationship Id="rId4" Type="http://schemas.openxmlformats.org/officeDocument/2006/relationships/tags" Target="../tags/tag123.xml"/><Relationship Id="rId9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5" Type="http://schemas.openxmlformats.org/officeDocument/2006/relationships/tags" Target="../tags/tag132.xml"/><Relationship Id="rId15" Type="http://schemas.openxmlformats.org/officeDocument/2006/relationships/image" Target="../media/image10.png"/><Relationship Id="rId10" Type="http://schemas.openxmlformats.org/officeDocument/2006/relationships/tags" Target="../tags/tag137.xml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image" Target="../media/image12.png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image" Target="../media/image11.png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44.xml"/><Relationship Id="rId15" Type="http://schemas.openxmlformats.org/officeDocument/2006/relationships/image" Target="../media/image14.png"/><Relationship Id="rId10" Type="http://schemas.openxmlformats.org/officeDocument/2006/relationships/tags" Target="../tags/tag149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2733" y="2130426"/>
            <a:ext cx="10344309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>
            <a:lumMod val="9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867097" y="693420"/>
            <a:ext cx="10435582" cy="5471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69775" cy="6858000"/>
            <a:chOff x="0" y="0"/>
            <a:chExt cx="12192001" cy="6858000"/>
          </a:xfrm>
        </p:grpSpPr>
        <p:pic>
          <p:nvPicPr>
            <p:cNvPr id="10" name="图片 9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23359" y="-4023358"/>
              <a:ext cx="4145284" cy="12192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81501" y="-952499"/>
              <a:ext cx="3428998" cy="12192000"/>
            </a:xfrm>
            <a:prstGeom prst="rect">
              <a:avLst/>
            </a:prstGeom>
          </p:spPr>
        </p:pic>
      </p:grpSp>
      <p:sp>
        <p:nvSpPr>
          <p:cNvPr id="14" name="矩形: 圆角 13"/>
          <p:cNvSpPr/>
          <p:nvPr>
            <p:custDataLst>
              <p:tags r:id="rId3"/>
            </p:custDataLst>
          </p:nvPr>
        </p:nvSpPr>
        <p:spPr>
          <a:xfrm>
            <a:off x="5425058" y="3718652"/>
            <a:ext cx="1319660" cy="61951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7"/>
            </p:custDataLst>
          </p:nvPr>
        </p:nvSpPr>
        <p:spPr>
          <a:xfrm>
            <a:off x="2537905" y="2517140"/>
            <a:ext cx="7093965" cy="1159510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6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8"/>
            </p:custDataLst>
          </p:nvPr>
        </p:nvSpPr>
        <p:spPr>
          <a:xfrm>
            <a:off x="2537905" y="3834766"/>
            <a:ext cx="7093965" cy="556895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accent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</p:spTree>
    <p:extLst>
      <p:ext uri="{BB962C8B-B14F-4D97-AF65-F5344CB8AC3E}">
        <p14:creationId xmlns:p14="http://schemas.microsoft.com/office/powerpoint/2010/main" val="197135324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蓝色树叶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8661" y="443234"/>
            <a:ext cx="10832454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8661" y="952509"/>
            <a:ext cx="10832454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0548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>
            <a:lumMod val="9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69776" cy="6858000"/>
            <a:chOff x="0" y="0"/>
            <a:chExt cx="12192001" cy="6858000"/>
          </a:xfrm>
        </p:grpSpPr>
        <p:sp>
          <p:nvSpPr>
            <p:cNvPr id="8" name="矩形 7"/>
            <p:cNvSpPr/>
            <p:nvPr>
              <p:custDataLst>
                <p:tags r:id="rId8"/>
              </p:custDataLst>
            </p:nvPr>
          </p:nvSpPr>
          <p:spPr>
            <a:xfrm>
              <a:off x="868680" y="693420"/>
              <a:ext cx="10454640" cy="54711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23359" y="-4023358"/>
              <a:ext cx="4145284" cy="12192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81501" y="-952499"/>
              <a:ext cx="3428998" cy="12192000"/>
            </a:xfrm>
            <a:prstGeom prst="rect">
              <a:avLst/>
            </a:prstGeom>
          </p:spPr>
        </p:pic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615784" y="2937511"/>
            <a:ext cx="4979120" cy="760719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3615779" y="3800107"/>
            <a:ext cx="4979120" cy="1077985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5" name="矩形: 圆角 14"/>
          <p:cNvSpPr/>
          <p:nvPr>
            <p:custDataLst>
              <p:tags r:id="rId7"/>
            </p:custDataLst>
          </p:nvPr>
        </p:nvSpPr>
        <p:spPr>
          <a:xfrm>
            <a:off x="5425058" y="3718652"/>
            <a:ext cx="1319660" cy="61951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318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蓝色树叶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8661" y="443234"/>
            <a:ext cx="10832454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8709" y="952509"/>
            <a:ext cx="5273611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27504" y="952509"/>
            <a:ext cx="5273611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31325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蓝色树叶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8661" y="443234"/>
            <a:ext cx="10832454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8709" y="952509"/>
            <a:ext cx="5273611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8704" y="1406525"/>
            <a:ext cx="5273569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24383" y="952509"/>
            <a:ext cx="5273611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24383" y="1406525"/>
            <a:ext cx="5273611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438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>
            <a:lumMod val="9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69776" cy="6858000"/>
            <a:chOff x="0" y="0"/>
            <a:chExt cx="12192001" cy="6858000"/>
          </a:xfrm>
        </p:grpSpPr>
        <p:sp>
          <p:nvSpPr>
            <p:cNvPr id="7" name="矩形 6"/>
            <p:cNvSpPr/>
            <p:nvPr>
              <p:custDataLst>
                <p:tags r:id="rId6"/>
              </p:custDataLst>
            </p:nvPr>
          </p:nvSpPr>
          <p:spPr>
            <a:xfrm>
              <a:off x="868680" y="693420"/>
              <a:ext cx="10454640" cy="54711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23359" y="-4023358"/>
              <a:ext cx="4145284" cy="12192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81501" y="-952499"/>
              <a:ext cx="3428998" cy="1219200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199010" y="1272537"/>
            <a:ext cx="7771756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4453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44871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蓝色树叶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8709" y="443234"/>
            <a:ext cx="10832454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8709" y="952509"/>
            <a:ext cx="5273611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27552" y="952509"/>
            <a:ext cx="5273611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277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蓝色树叶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51865" y="952509"/>
            <a:ext cx="949250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8704" y="952501"/>
            <a:ext cx="9810185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57020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蓝色树叶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8709" y="952509"/>
            <a:ext cx="10832454" cy="53889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9993677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>
            <a:lumMod val="9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69776" cy="6858000"/>
            <a:chOff x="0" y="0"/>
            <a:chExt cx="12192001" cy="6858000"/>
          </a:xfrm>
        </p:grpSpPr>
        <p:sp>
          <p:nvSpPr>
            <p:cNvPr id="7" name="矩形 6"/>
            <p:cNvSpPr/>
            <p:nvPr>
              <p:custDataLst>
                <p:tags r:id="rId8"/>
              </p:custDataLst>
            </p:nvPr>
          </p:nvSpPr>
          <p:spPr>
            <a:xfrm>
              <a:off x="868680" y="693420"/>
              <a:ext cx="10454640" cy="54711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23359" y="-4023358"/>
              <a:ext cx="4145284" cy="12192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81501" y="-952499"/>
              <a:ext cx="3428998" cy="12192000"/>
            </a:xfrm>
            <a:prstGeom prst="rect">
              <a:avLst/>
            </a:prstGeom>
          </p:spPr>
        </p:pic>
      </p:grpSp>
      <p:sp>
        <p:nvSpPr>
          <p:cNvPr id="14" name="矩形: 圆角 13"/>
          <p:cNvSpPr/>
          <p:nvPr>
            <p:custDataLst>
              <p:tags r:id="rId2"/>
            </p:custDataLst>
          </p:nvPr>
        </p:nvSpPr>
        <p:spPr>
          <a:xfrm>
            <a:off x="5425058" y="3653337"/>
            <a:ext cx="1319660" cy="61951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5967C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2882716" y="2392046"/>
            <a:ext cx="6404344" cy="1219835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2882715" y="3745156"/>
            <a:ext cx="6404343" cy="666977"/>
          </a:xfrm>
        </p:spPr>
        <p:txBody>
          <a:bodyPr lIns="90000" rIns="90000" bIns="46800">
            <a:normAutofit/>
          </a:bodyPr>
          <a:lstStyle>
            <a:lvl1pPr marL="0" indent="0" algn="ctr">
              <a:buNone/>
              <a:defRPr sz="28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单击此处编辑文本</a:t>
            </a:r>
          </a:p>
        </p:txBody>
      </p:sp>
    </p:spTree>
    <p:extLst>
      <p:ext uri="{BB962C8B-B14F-4D97-AF65-F5344CB8AC3E}">
        <p14:creationId xmlns:p14="http://schemas.microsoft.com/office/powerpoint/2010/main" val="333356322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3" name="图片 12" descr="蓝色树叶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7813809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247833" y="273050"/>
            <a:ext cx="11670941" cy="63119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pic>
        <p:nvPicPr>
          <p:cNvPr id="16" name="图片 15" descr="蓝色树叶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47832" y="273051"/>
            <a:ext cx="940622" cy="691515"/>
          </a:xfrm>
          <a:prstGeom prst="rect">
            <a:avLst/>
          </a:prstGeom>
        </p:spPr>
      </p:pic>
      <p:pic>
        <p:nvPicPr>
          <p:cNvPr id="18" name="图片 17" descr="蓝色树叶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10305010" y="5850256"/>
            <a:ext cx="1613763" cy="7346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79264" y="1249200"/>
            <a:ext cx="9608852" cy="723600"/>
          </a:xfrm>
        </p:spPr>
        <p:txBody>
          <a:bodyPr anchor="ctr">
            <a:normAutofit/>
          </a:bodyPr>
          <a:lstStyle>
            <a:lvl1pPr>
              <a:defRPr sz="32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78777" y="2163600"/>
            <a:ext cx="9609052" cy="3445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3813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1"/>
            <a:ext cx="4814667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 flipH="1">
            <a:off x="11046528" y="6088061"/>
            <a:ext cx="1276937" cy="777559"/>
            <a:chOff x="-249555" y="5775960"/>
            <a:chExt cx="1787525" cy="1086485"/>
          </a:xfrm>
        </p:grpSpPr>
        <p:pic>
          <p:nvPicPr>
            <p:cNvPr id="15" name="图片 14" descr="蓝色树叶2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-78740" y="6127750"/>
              <a:ext cx="1616710" cy="734695"/>
            </a:xfrm>
            <a:prstGeom prst="rect">
              <a:avLst/>
            </a:prstGeom>
          </p:spPr>
        </p:pic>
        <p:pic>
          <p:nvPicPr>
            <p:cNvPr id="6" name="图片 5" descr="蓝色4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 rot="20460000">
              <a:off x="-249555" y="5775960"/>
              <a:ext cx="1299845" cy="95694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2137" y="770400"/>
            <a:ext cx="3952781" cy="882000"/>
          </a:xfrm>
        </p:spPr>
        <p:txBody>
          <a:bodyPr anchor="ctr"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单击编辑标题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585730" y="1764000"/>
            <a:ext cx="3949188" cy="4093200"/>
          </a:xfrm>
        </p:spPr>
        <p:txBody>
          <a:bodyPr/>
          <a:lstStyle>
            <a:lvl1pPr>
              <a:defRPr sz="18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8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8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8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5091901" y="769940"/>
            <a:ext cx="6468188" cy="5087937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69205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69775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pic>
        <p:nvPicPr>
          <p:cNvPr id="8" name="图片 7" descr="蓝色树叶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11266550" y="0"/>
            <a:ext cx="903225" cy="664210"/>
          </a:xfrm>
          <a:prstGeom prst="rect">
            <a:avLst/>
          </a:prstGeom>
        </p:spPr>
      </p:pic>
      <p:pic>
        <p:nvPicPr>
          <p:cNvPr id="13" name="图片 12" descr="蓝色树叶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 rot="15060000" flipH="1">
            <a:off x="-286162" y="258235"/>
            <a:ext cx="1023620" cy="4646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0884" y="781200"/>
            <a:ext cx="10956391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0885" y="1659600"/>
            <a:ext cx="10955967" cy="828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1658" y="2808000"/>
            <a:ext cx="10945611" cy="34308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390487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5029202"/>
            <a:ext cx="12169775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pic>
        <p:nvPicPr>
          <p:cNvPr id="6" name="图片 5" descr="蓝色树叶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 flipH="1">
            <a:off x="10696092" y="6191251"/>
            <a:ext cx="1473684" cy="6711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3697" y="669600"/>
            <a:ext cx="10956391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3734" y="1681200"/>
            <a:ext cx="10970765" cy="3211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6"/>
            </p:custDataLst>
          </p:nvPr>
        </p:nvSpPr>
        <p:spPr>
          <a:xfrm>
            <a:off x="592917" y="5180400"/>
            <a:ext cx="10981545" cy="101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4246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11229153" y="5519420"/>
            <a:ext cx="1367198" cy="1334770"/>
            <a:chOff x="11249660" y="5519420"/>
            <a:chExt cx="1369695" cy="1334770"/>
          </a:xfrm>
        </p:grpSpPr>
        <p:pic>
          <p:nvPicPr>
            <p:cNvPr id="16" name="图片 15" descr="蓝色树叶3"/>
            <p:cNvPicPr>
              <a:picLocks noChangeAspect="1"/>
            </p:cNvPicPr>
            <p:nvPr userDrawn="1">
              <p:custDataLst>
                <p:tags r:id="rId11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 flipH="1" flipV="1">
              <a:off x="11249660" y="6162675"/>
              <a:ext cx="942340" cy="691515"/>
            </a:xfrm>
            <a:prstGeom prst="rect">
              <a:avLst/>
            </a:prstGeom>
          </p:spPr>
        </p:pic>
        <p:pic>
          <p:nvPicPr>
            <p:cNvPr id="6" name="图片 5" descr="蓝色4"/>
            <p:cNvPicPr>
              <a:picLocks noChangeAspect="1"/>
            </p:cNvPicPr>
            <p:nvPr userDrawn="1">
              <p:custDataLst>
                <p:tags r:id="rId12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 rot="2640000" flipH="1">
              <a:off x="11269980" y="5519420"/>
              <a:ext cx="1349375" cy="993775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1270"/>
            <a:ext cx="12169775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8698" y="237490"/>
            <a:ext cx="11017449" cy="538480"/>
          </a:xfrm>
        </p:spPr>
        <p:txBody>
          <a:bodyPr>
            <a:normAutofit/>
          </a:bodyPr>
          <a:lstStyle>
            <a:lvl1pPr>
              <a:defRPr sz="28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8544" y="1663200"/>
            <a:ext cx="5332661" cy="28944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31021" y="1663200"/>
            <a:ext cx="5357815" cy="28944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1357" y="4816800"/>
            <a:ext cx="5332661" cy="781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41801" y="4813200"/>
            <a:ext cx="5357815" cy="781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1624961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9225"/>
            <a:ext cx="12169775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pic>
        <p:nvPicPr>
          <p:cNvPr id="6" name="图片 5" descr="蓝色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 rot="20460000">
            <a:off x="-378404" y="4729480"/>
            <a:ext cx="2177249" cy="1605280"/>
          </a:xfrm>
          <a:prstGeom prst="rect">
            <a:avLst/>
          </a:prstGeom>
        </p:spPr>
      </p:pic>
      <p:pic>
        <p:nvPicPr>
          <p:cNvPr id="17" name="图片 16" descr="蓝色树叶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 rot="1020000">
            <a:off x="-13310" y="5758816"/>
            <a:ext cx="2283100" cy="1039495"/>
          </a:xfrm>
          <a:prstGeom prst="rect">
            <a:avLst/>
          </a:prstGeom>
        </p:spPr>
      </p:pic>
      <p:pic>
        <p:nvPicPr>
          <p:cNvPr id="18" name="图片 17" descr="蓝色树叶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 flipH="1">
            <a:off x="10499601" y="4445"/>
            <a:ext cx="1670175" cy="1228090"/>
          </a:xfrm>
          <a:prstGeom prst="rect">
            <a:avLst/>
          </a:prstGeom>
        </p:spPr>
      </p:pic>
      <p:pic>
        <p:nvPicPr>
          <p:cNvPr id="19" name="图片 18" descr="蓝色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 rot="19440000" flipH="1" flipV="1">
            <a:off x="10756940" y="453390"/>
            <a:ext cx="2004210" cy="14782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520024" y="1339200"/>
            <a:ext cx="9127331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19638" y="3862800"/>
            <a:ext cx="9127331" cy="1656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52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8489" y="274638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8489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58007" y="635635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8661" y="443230"/>
            <a:ext cx="10832454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8661" y="952509"/>
            <a:ext cx="10832454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8138" y="6349833"/>
            <a:ext cx="2695078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08497" y="6349833"/>
            <a:ext cx="3952781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594904" y="6349833"/>
            <a:ext cx="2695078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2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150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9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0.xml"/><Relationship Id="rId6" Type="http://schemas.openxmlformats.org/officeDocument/2006/relationships/slide" Target="slide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6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3.wmf"/><Relationship Id="rId2" Type="http://schemas.openxmlformats.org/officeDocument/2006/relationships/tags" Target="../tags/tag16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63.xml"/><Relationship Id="rId1" Type="http://schemas.openxmlformats.org/officeDocument/2006/relationships/vmlDrawing" Target="../drawings/vmlDrawing3.vml"/><Relationship Id="rId6" Type="http://schemas.openxmlformats.org/officeDocument/2006/relationships/slide" Target="slide2.x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42.wmf"/><Relationship Id="rId3" Type="http://schemas.openxmlformats.org/officeDocument/2006/relationships/slideLayout" Target="../slideLayouts/slideLayout19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11.bin"/><Relationship Id="rId2" Type="http://schemas.openxmlformats.org/officeDocument/2006/relationships/tags" Target="../tags/tag166.xml"/><Relationship Id="rId16" Type="http://schemas.openxmlformats.org/officeDocument/2006/relationships/image" Target="../media/image41.wmf"/><Relationship Id="rId20" Type="http://schemas.openxmlformats.org/officeDocument/2006/relationships/image" Target="../media/image44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38.wmf"/><Relationship Id="rId19" Type="http://schemas.openxmlformats.org/officeDocument/2006/relationships/slide" Target="slide2.xml"/><Relationship Id="rId4" Type="http://schemas.openxmlformats.org/officeDocument/2006/relationships/image" Target="../media/image43.pn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40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3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1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3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4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8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88512" y="1079502"/>
            <a:ext cx="3588162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zh-CN" sz="72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§</a:t>
            </a:r>
            <a:r>
              <a:rPr lang="en-US" altLang="zh-CN" sz="7200" b="1" dirty="0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11.1 </a:t>
            </a:r>
            <a:r>
              <a:rPr lang="zh-CN" altLang="zh-CN" sz="7200" b="1" dirty="0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功</a:t>
            </a:r>
            <a:endParaRPr lang="zh-CN" altLang="zh-CN" sz="7200" b="1" dirty="0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6493" t="28000" r="13280" b="10809"/>
          <a:stretch>
            <a:fillRect/>
          </a:stretch>
        </p:blipFill>
        <p:spPr>
          <a:xfrm>
            <a:off x="2909338" y="2548893"/>
            <a:ext cx="5788883" cy="3790315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0097691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49882" y="271783"/>
            <a:ext cx="7012833" cy="4363085"/>
            <a:chOff x="908" y="468"/>
            <a:chExt cx="12894" cy="8273"/>
          </a:xfrm>
        </p:grpSpPr>
        <p:pic>
          <p:nvPicPr>
            <p:cNvPr id="11265" name="图片 63513" descr="起重机不做功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6045" b="2979"/>
            <a:stretch>
              <a:fillRect/>
            </a:stretch>
          </p:blipFill>
          <p:spPr>
            <a:xfrm>
              <a:off x="908" y="468"/>
              <a:ext cx="9518" cy="827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" name="图片 63513" descr="起重机不做功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3768" t="10320" b="85786"/>
            <a:stretch>
              <a:fillRect/>
            </a:stretch>
          </p:blipFill>
          <p:spPr>
            <a:xfrm>
              <a:off x="10426" y="1352"/>
              <a:ext cx="3376" cy="33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5" name="图片 63513" descr="起重机不做功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885" t="13944" r="20396" b="59317"/>
          <a:stretch>
            <a:fillRect/>
          </a:stretch>
        </p:blipFill>
        <p:spPr>
          <a:xfrm>
            <a:off x="3477261" y="913130"/>
            <a:ext cx="382841" cy="119126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3526" name="组合 63525"/>
          <p:cNvGrpSpPr/>
          <p:nvPr/>
        </p:nvGrpSpPr>
        <p:grpSpPr>
          <a:xfrm>
            <a:off x="3666462" y="2104393"/>
            <a:ext cx="2408601" cy="519113"/>
            <a:chOff x="2789" y="1548"/>
            <a:chExt cx="1520" cy="327"/>
          </a:xfrm>
        </p:grpSpPr>
        <p:sp>
          <p:nvSpPr>
            <p:cNvPr id="11274" name="直接连接符 63517"/>
            <p:cNvSpPr/>
            <p:nvPr/>
          </p:nvSpPr>
          <p:spPr>
            <a:xfrm flipV="1">
              <a:off x="2835" y="1729"/>
              <a:ext cx="1429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1275" name="直接连接符 63522"/>
            <p:cNvSpPr/>
            <p:nvPr/>
          </p:nvSpPr>
          <p:spPr>
            <a:xfrm flipH="1">
              <a:off x="2789" y="1570"/>
              <a:ext cx="0" cy="250"/>
            </a:xfrm>
            <a:prstGeom prst="line">
              <a:avLst/>
            </a:prstGeom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1276" name="直接连接符 63523"/>
            <p:cNvSpPr/>
            <p:nvPr/>
          </p:nvSpPr>
          <p:spPr>
            <a:xfrm flipH="1">
              <a:off x="4309" y="1570"/>
              <a:ext cx="0" cy="250"/>
            </a:xfrm>
            <a:prstGeom prst="line">
              <a:avLst/>
            </a:prstGeom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1277" name="文本框 63524"/>
            <p:cNvSpPr txBox="1"/>
            <p:nvPr/>
          </p:nvSpPr>
          <p:spPr>
            <a:xfrm>
              <a:off x="3447" y="1548"/>
              <a:ext cx="250" cy="32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</p:txBody>
        </p:sp>
      </p:grpSp>
      <p:pic>
        <p:nvPicPr>
          <p:cNvPr id="11268" name="图片 63508" descr="11308342_9851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2659" y="3924618"/>
            <a:ext cx="2489416" cy="27368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3627482" y="3421383"/>
            <a:ext cx="2488465" cy="3240405"/>
            <a:chOff x="1133" y="5230"/>
            <a:chExt cx="3926" cy="5103"/>
          </a:xfrm>
        </p:grpSpPr>
        <p:pic>
          <p:nvPicPr>
            <p:cNvPr id="9" name="图片 63508" descr="11308342_9851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3" y="6023"/>
              <a:ext cx="3927" cy="431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3520" name="直接连接符 63519"/>
            <p:cNvSpPr/>
            <p:nvPr/>
          </p:nvSpPr>
          <p:spPr>
            <a:xfrm flipH="1" flipV="1">
              <a:off x="3060" y="5230"/>
              <a:ext cx="0" cy="1703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round/>
              <a:headEnd type="oval" w="med" len="med"/>
              <a:tailEnd type="triangle" w="med" len="lg"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</a:endParaRPr>
            </a:p>
          </p:txBody>
        </p:sp>
      </p:grpSp>
      <p:grpSp>
        <p:nvGrpSpPr>
          <p:cNvPr id="63534" name="组合 63533"/>
          <p:cNvGrpSpPr/>
          <p:nvPr/>
        </p:nvGrpSpPr>
        <p:grpSpPr>
          <a:xfrm>
            <a:off x="4848896" y="6142358"/>
            <a:ext cx="5176909" cy="519113"/>
            <a:chOff x="1224" y="3294"/>
            <a:chExt cx="3267" cy="327"/>
          </a:xfrm>
        </p:grpSpPr>
        <p:sp>
          <p:nvSpPr>
            <p:cNvPr id="11279" name="直接连接符 63527"/>
            <p:cNvSpPr/>
            <p:nvPr/>
          </p:nvSpPr>
          <p:spPr>
            <a:xfrm flipV="1">
              <a:off x="1323" y="3498"/>
              <a:ext cx="3070" cy="1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1280" name="直接连接符 63528"/>
            <p:cNvSpPr/>
            <p:nvPr/>
          </p:nvSpPr>
          <p:spPr>
            <a:xfrm>
              <a:off x="1224" y="3339"/>
              <a:ext cx="1" cy="250"/>
            </a:xfrm>
            <a:prstGeom prst="line">
              <a:avLst/>
            </a:prstGeom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1281" name="直接连接符 63529"/>
            <p:cNvSpPr/>
            <p:nvPr/>
          </p:nvSpPr>
          <p:spPr>
            <a:xfrm>
              <a:off x="4490" y="3339"/>
              <a:ext cx="1" cy="250"/>
            </a:xfrm>
            <a:prstGeom prst="line">
              <a:avLst/>
            </a:prstGeom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1282" name="文本框 63530"/>
            <p:cNvSpPr txBox="1"/>
            <p:nvPr/>
          </p:nvSpPr>
          <p:spPr>
            <a:xfrm>
              <a:off x="2835" y="3294"/>
              <a:ext cx="250" cy="32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</p:txBody>
        </p:sp>
      </p:grpSp>
      <p:sp>
        <p:nvSpPr>
          <p:cNvPr id="10" name="TextBox 5"/>
          <p:cNvSpPr txBox="1"/>
          <p:nvPr/>
        </p:nvSpPr>
        <p:spPr>
          <a:xfrm>
            <a:off x="6436355" y="3064193"/>
            <a:ext cx="1361177" cy="5286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noProof="1">
                <a:solidFill>
                  <a:srgbClr val="000000"/>
                </a:solidFill>
              </a:rPr>
              <a:t>不做功 </a:t>
            </a:r>
            <a:endParaRPr lang="zh-CN" altLang="en-US" sz="2800" b="1" noProof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3654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98698 0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89635 0" pathEditMode="relative" ptsTypes="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94342" y="234318"/>
            <a:ext cx="3467616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E7AA5"/>
                </a:solidFill>
                <a:effectLst>
                  <a:outerShdw blurRad="12700" dist="38100" dir="2700000" algn="tl" rotWithShape="0">
                    <a:srgbClr val="7E7AA5">
                      <a:lumMod val="60000"/>
                      <a:lumOff val="40000"/>
                    </a:srgbClr>
                  </a:outerShdw>
                </a:effectLst>
              </a:rPr>
              <a:t>三种不做功的情况</a:t>
            </a:r>
          </a:p>
        </p:txBody>
      </p:sp>
      <p:pic>
        <p:nvPicPr>
          <p:cNvPr id="39946" name="图片 39945" descr="推石头没有推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711" y="1054735"/>
            <a:ext cx="3798618" cy="2729230"/>
          </a:xfrm>
          <a:prstGeom prst="rect">
            <a:avLst/>
          </a:prstGeom>
          <a:noFill/>
          <a:ln w="2857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" name="文本框 6"/>
          <p:cNvSpPr txBox="1"/>
          <p:nvPr/>
        </p:nvSpPr>
        <p:spPr>
          <a:xfrm>
            <a:off x="210437" y="3874138"/>
            <a:ext cx="4896433" cy="5226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ea typeface="宋体" panose="02010600030101010101" pitchFamily="2" charset="-122"/>
              </a:rPr>
              <a:t>有力，没有距离（</a:t>
            </a:r>
            <a:r>
              <a:rPr lang="zh-CN" altLang="en-US" sz="2800">
                <a:solidFill>
                  <a:srgbClr val="FF0000"/>
                </a:solidFill>
                <a:ea typeface="宋体" panose="02010600030101010101" pitchFamily="2" charset="-122"/>
              </a:rPr>
              <a:t>劳而无功</a:t>
            </a:r>
            <a:r>
              <a:rPr lang="zh-CN" altLang="en-US" sz="2800">
                <a:solidFill>
                  <a:srgbClr val="000000"/>
                </a:solidFill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413852" y="3353435"/>
            <a:ext cx="4877418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ea typeface="宋体" panose="02010600030101010101" pitchFamily="2" charset="-122"/>
              </a:rPr>
              <a:t>有距离，无力（</a:t>
            </a:r>
            <a:r>
              <a:rPr lang="zh-CN" altLang="en-US" sz="2800">
                <a:solidFill>
                  <a:srgbClr val="FF0000"/>
                </a:solidFill>
                <a:ea typeface="宋体" panose="02010600030101010101" pitchFamily="2" charset="-122"/>
              </a:rPr>
              <a:t>不劳无功</a:t>
            </a:r>
            <a:r>
              <a:rPr lang="zh-CN" altLang="en-US" sz="2800">
                <a:solidFill>
                  <a:srgbClr val="000000"/>
                </a:solidFill>
                <a:ea typeface="宋体" panose="02010600030101010101" pitchFamily="2" charset="-122"/>
              </a:rPr>
              <a:t>）</a:t>
            </a:r>
          </a:p>
        </p:txBody>
      </p:sp>
      <p:pic>
        <p:nvPicPr>
          <p:cNvPr id="43054" name="图片 43053" descr="冰壶比赛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853" y="324488"/>
            <a:ext cx="4173219" cy="28314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2840882" y="4866643"/>
            <a:ext cx="2559456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ea typeface="宋体" panose="02010600030101010101" pitchFamily="2" charset="-122"/>
              </a:rPr>
              <a:t>力与距离垂直（</a:t>
            </a:r>
            <a:r>
              <a:rPr lang="zh-CN" altLang="en-US" sz="2800">
                <a:solidFill>
                  <a:srgbClr val="FF0000"/>
                </a:solidFill>
                <a:ea typeface="宋体" panose="02010600030101010101" pitchFamily="2" charset="-122"/>
              </a:rPr>
              <a:t>垂直无功</a:t>
            </a:r>
            <a:r>
              <a:rPr lang="zh-CN" altLang="en-US" sz="2800">
                <a:solidFill>
                  <a:srgbClr val="000000"/>
                </a:solidFill>
                <a:ea typeface="宋体" panose="02010600030101010101" pitchFamily="2" charset="-122"/>
              </a:rPr>
              <a:t>）</a:t>
            </a:r>
          </a:p>
        </p:txBody>
      </p:sp>
      <p:pic>
        <p:nvPicPr>
          <p:cNvPr id="47144" name="图片 471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1192" y="4065905"/>
            <a:ext cx="4177022" cy="25552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文本框 19"/>
          <p:cNvSpPr txBox="1"/>
          <p:nvPr/>
        </p:nvSpPr>
        <p:spPr>
          <a:xfrm>
            <a:off x="10588973" y="5971543"/>
            <a:ext cx="1043305" cy="5835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00000"/>
                </a:solidFill>
                <a:hlinkClick r:id="rId6" action="ppaction://hlinksldjump"/>
              </a:rPr>
              <a:t>返回</a:t>
            </a:r>
            <a:endParaRPr lang="zh-CN" altLang="en-US" sz="32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9497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0806" y="264798"/>
            <a:ext cx="1826142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E7AA5"/>
                </a:solidFill>
                <a:effectLst>
                  <a:outerShdw blurRad="12700" dist="38100" dir="2700000" algn="tl" rotWithShape="0">
                    <a:srgbClr val="7E7AA5">
                      <a:lumMod val="60000"/>
                      <a:lumOff val="40000"/>
                    </a:srgbClr>
                  </a:outerShdw>
                </a:effectLst>
              </a:rPr>
              <a:t>公的计算</a:t>
            </a:r>
          </a:p>
        </p:txBody>
      </p:sp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937023" y="1771015"/>
          <a:ext cx="2051748" cy="735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r:id="rId4" imgW="495300" imgH="177165" progId="Equation.KSEE3">
                  <p:embed/>
                </p:oleObj>
              </mc:Choice>
              <mc:Fallback>
                <p:oleObj r:id="rId4" imgW="495300" imgH="177165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023" y="1771015"/>
                        <a:ext cx="2051748" cy="73533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14CD68"/>
                          </a:gs>
                          <a:gs pos="100000">
                            <a:srgbClr val="035C7D"/>
                          </a:gs>
                        </a:gsLst>
                        <a:lin ang="162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562423" y="2743835"/>
            <a:ext cx="382587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W   </a:t>
            </a:r>
            <a:r>
              <a:rPr lang="zh-CN" altLang="en-US" sz="2800">
                <a:solidFill>
                  <a:srgbClr val="000000"/>
                </a:solidFill>
              </a:rPr>
              <a:t>功   焦耳  焦 </a:t>
            </a:r>
            <a:r>
              <a:rPr lang="en-US" altLang="zh-CN" sz="280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53061" y="3377565"/>
            <a:ext cx="329851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F  </a:t>
            </a:r>
            <a:r>
              <a:rPr lang="zh-CN" altLang="en-US" sz="2800">
                <a:solidFill>
                  <a:srgbClr val="000000"/>
                </a:solidFill>
              </a:rPr>
              <a:t>力    牛顿  牛 </a:t>
            </a:r>
            <a:r>
              <a:rPr lang="en-US" altLang="zh-CN" sz="280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02206" y="4011295"/>
            <a:ext cx="34493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s   </a:t>
            </a:r>
            <a:r>
              <a:rPr lang="zh-CN" altLang="en-US" sz="2800">
                <a:solidFill>
                  <a:srgbClr val="000000"/>
                </a:solidFill>
              </a:rPr>
              <a:t>路程   米        </a:t>
            </a:r>
            <a:r>
              <a:rPr lang="en-US" altLang="zh-CN" sz="2800">
                <a:solidFill>
                  <a:srgbClr val="000000"/>
                </a:solidFill>
              </a:rPr>
              <a:t>m</a:t>
            </a:r>
            <a:r>
              <a:rPr lang="zh-CN" altLang="en-US" sz="2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209958" y="1771015"/>
            <a:ext cx="176271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1J = 1Nm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945442" y="2743838"/>
            <a:ext cx="5497316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1N</a:t>
            </a:r>
            <a:r>
              <a:rPr lang="zh-CN" altLang="en-US" sz="2800">
                <a:solidFill>
                  <a:srgbClr val="000000"/>
                </a:solidFill>
              </a:rPr>
              <a:t>的力作用在物体上，使物体在力的方向上运动</a:t>
            </a:r>
            <a:r>
              <a:rPr lang="en-US" altLang="zh-CN" sz="2800">
                <a:solidFill>
                  <a:srgbClr val="000000"/>
                </a:solidFill>
              </a:rPr>
              <a:t>1m</a:t>
            </a:r>
            <a:r>
              <a:rPr lang="zh-CN" altLang="en-US" sz="2800">
                <a:solidFill>
                  <a:srgbClr val="000000"/>
                </a:solidFill>
              </a:rPr>
              <a:t>的距离则力对物体做的功为</a:t>
            </a:r>
            <a:r>
              <a:rPr lang="en-US" altLang="zh-CN" sz="2800">
                <a:solidFill>
                  <a:srgbClr val="000000"/>
                </a:solidFill>
              </a:rPr>
              <a:t>1J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116187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11594" y="158750"/>
            <a:ext cx="1005404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E7AA5"/>
                </a:solidFill>
                <a:effectLst>
                  <a:outerShdw blurRad="12700" dist="38100" dir="2700000" algn="tl" rotWithShape="0">
                    <a:srgbClr val="7E7AA5">
                      <a:lumMod val="60000"/>
                      <a:lumOff val="40000"/>
                    </a:srgbClr>
                  </a:outerShdw>
                </a:effectLst>
              </a:rPr>
              <a:t>练习</a:t>
            </a:r>
          </a:p>
        </p:txBody>
      </p:sp>
      <p:sp>
        <p:nvSpPr>
          <p:cNvPr id="15365" name="Text Box 2"/>
          <p:cNvSpPr txBox="1"/>
          <p:nvPr/>
        </p:nvSpPr>
        <p:spPr>
          <a:xfrm>
            <a:off x="1796628" y="158433"/>
            <a:ext cx="8086245" cy="16303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4759B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例</a:t>
            </a:r>
            <a:r>
              <a:rPr lang="en-US" altLang="zh-CN" sz="2800" b="1">
                <a:solidFill>
                  <a:srgbClr val="4759B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 b="1">
                <a:solidFill>
                  <a:srgbClr val="00080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在平地上，用</a:t>
            </a:r>
            <a:r>
              <a:rPr lang="en-US" altLang="zh-CN" sz="2800" b="1">
                <a:solidFill>
                  <a:srgbClr val="00080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50 N</a:t>
            </a:r>
            <a:r>
              <a:rPr lang="zh-CN" altLang="en-US" sz="2800" b="1">
                <a:solidFill>
                  <a:srgbClr val="00080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的水平推力推动重</a:t>
            </a:r>
            <a:r>
              <a:rPr lang="en-US" altLang="zh-CN" sz="2800" b="1">
                <a:solidFill>
                  <a:srgbClr val="00080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100 N</a:t>
            </a:r>
            <a:r>
              <a:rPr lang="zh-CN" altLang="en-US" sz="2800" b="1">
                <a:solidFill>
                  <a:srgbClr val="00080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的箱子，前进了</a:t>
            </a:r>
            <a:r>
              <a:rPr lang="en-US" altLang="zh-CN" sz="2800" b="1">
                <a:solidFill>
                  <a:srgbClr val="00080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 m</a:t>
            </a:r>
            <a:r>
              <a:rPr lang="zh-CN" altLang="en-US" sz="2800" b="1">
                <a:solidFill>
                  <a:srgbClr val="00080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，推箱子的小朋友做了多少功？如果把这个箱子匀速举高</a:t>
            </a:r>
            <a:r>
              <a:rPr lang="en-US" altLang="zh-CN" sz="2800" b="1">
                <a:solidFill>
                  <a:srgbClr val="00080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1.5 m</a:t>
            </a:r>
            <a:r>
              <a:rPr lang="zh-CN" altLang="en-US" sz="2800" b="1">
                <a:solidFill>
                  <a:srgbClr val="00080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，他做了多少功？</a:t>
            </a:r>
          </a:p>
        </p:txBody>
      </p:sp>
      <p:sp>
        <p:nvSpPr>
          <p:cNvPr id="89103" name="Text Box 15"/>
          <p:cNvSpPr txBox="1"/>
          <p:nvPr/>
        </p:nvSpPr>
        <p:spPr>
          <a:xfrm>
            <a:off x="1334556" y="3397571"/>
            <a:ext cx="5704582" cy="6048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解：</a:t>
            </a:r>
            <a:r>
              <a:rPr lang="en-US" altLang="zh-CN" sz="2800" b="1" i="1">
                <a:solidFill>
                  <a:srgbClr val="00080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</a:t>
            </a:r>
            <a:r>
              <a:rPr lang="en-US" altLang="zh-CN" sz="2800" b="1" baseline="-25000">
                <a:solidFill>
                  <a:srgbClr val="00080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 b="1">
                <a:solidFill>
                  <a:srgbClr val="00080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＝ </a:t>
            </a:r>
            <a:r>
              <a:rPr lang="en-US" altLang="zh-CN" sz="2800" b="1" i="1">
                <a:solidFill>
                  <a:srgbClr val="00080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Fs </a:t>
            </a:r>
            <a:r>
              <a:rPr lang="zh-CN" altLang="en-US" sz="2800" b="1">
                <a:solidFill>
                  <a:srgbClr val="00080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＝</a:t>
            </a:r>
            <a:r>
              <a:rPr lang="en-US" altLang="zh-CN" sz="2800" b="1">
                <a:solidFill>
                  <a:srgbClr val="00080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50 N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×</a:t>
            </a:r>
            <a:r>
              <a:rPr lang="en-US" altLang="zh-CN" sz="2800" b="1">
                <a:solidFill>
                  <a:srgbClr val="00080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 m</a:t>
            </a:r>
            <a:r>
              <a:rPr lang="zh-CN" altLang="en-US" sz="2800" b="1">
                <a:solidFill>
                  <a:srgbClr val="00080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＝</a:t>
            </a:r>
            <a:r>
              <a:rPr lang="en-US" altLang="zh-CN" sz="2800" b="1">
                <a:solidFill>
                  <a:srgbClr val="00080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500 J </a:t>
            </a:r>
          </a:p>
        </p:txBody>
      </p:sp>
      <p:graphicFrame>
        <p:nvGraphicFramePr>
          <p:cNvPr id="52261" name="对象 52260"/>
          <p:cNvGraphicFramePr>
            <a:graphicFrameLocks noChangeAspect="1"/>
          </p:cNvGraphicFramePr>
          <p:nvPr/>
        </p:nvGraphicFramePr>
        <p:xfrm>
          <a:off x="2106576" y="4170683"/>
          <a:ext cx="5609506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r:id="rId4" imgW="2425700" imgH="228600" progId="Equation.DSMT4">
                  <p:embed/>
                </p:oleObj>
              </mc:Choice>
              <mc:Fallback>
                <p:oleObj r:id="rId4" imgW="24257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06576" y="4170683"/>
                        <a:ext cx="5609506" cy="530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4" name="Text Box 16"/>
          <p:cNvSpPr txBox="1"/>
          <p:nvPr/>
        </p:nvSpPr>
        <p:spPr>
          <a:xfrm>
            <a:off x="1367517" y="4804096"/>
            <a:ext cx="7087943" cy="6048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080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答：他推箱子做功</a:t>
            </a:r>
            <a:r>
              <a:rPr lang="en-US" altLang="zh-CN" sz="2800" b="1">
                <a:solidFill>
                  <a:srgbClr val="00080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500 J</a:t>
            </a:r>
            <a:r>
              <a:rPr lang="zh-CN" altLang="en-US" sz="2800" b="1">
                <a:solidFill>
                  <a:srgbClr val="00080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，举箱子做功</a:t>
            </a:r>
            <a:r>
              <a:rPr lang="en-US" altLang="zh-CN" sz="2800" b="1">
                <a:solidFill>
                  <a:srgbClr val="00080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150 J</a:t>
            </a:r>
            <a:r>
              <a:rPr lang="zh-CN" altLang="en-US" sz="2800" b="1">
                <a:solidFill>
                  <a:srgbClr val="00080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89108" name="Text Box 20"/>
          <p:cNvSpPr txBox="1"/>
          <p:nvPr/>
        </p:nvSpPr>
        <p:spPr>
          <a:xfrm>
            <a:off x="1148841" y="5408613"/>
            <a:ext cx="6683869" cy="6905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b="1">
                <a:solidFill>
                  <a:srgbClr val="00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水平向前推时，箱子的重力做了多少功？</a:t>
            </a:r>
          </a:p>
        </p:txBody>
      </p:sp>
      <p:sp>
        <p:nvSpPr>
          <p:cNvPr id="52246" name="Text Box 21"/>
          <p:cNvSpPr txBox="1"/>
          <p:nvPr/>
        </p:nvSpPr>
        <p:spPr>
          <a:xfrm>
            <a:off x="2532836" y="6099178"/>
            <a:ext cx="5459285" cy="6076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i="1">
                <a:solidFill>
                  <a:srgbClr val="00080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</a:t>
            </a:r>
            <a:r>
              <a:rPr lang="en-US" altLang="zh-CN" sz="2800" b="1" baseline="-25000">
                <a:solidFill>
                  <a:srgbClr val="00080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800" b="1">
                <a:solidFill>
                  <a:srgbClr val="00080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en-US" altLang="zh-CN" sz="2800" b="1" i="1">
                <a:solidFill>
                  <a:srgbClr val="00080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Gs</a:t>
            </a:r>
            <a:r>
              <a:rPr lang="en-US" altLang="zh-CN" sz="2800" b="1">
                <a:solidFill>
                  <a:srgbClr val="00080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=100 N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×</a:t>
            </a:r>
            <a:r>
              <a:rPr lang="en-US" altLang="zh-CN" sz="2800" b="1">
                <a:solidFill>
                  <a:srgbClr val="00080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 m=1</a:t>
            </a:r>
            <a:r>
              <a:rPr lang="en-US" altLang="zh-CN" sz="2800" b="1">
                <a:solidFill>
                  <a:srgbClr val="000808"/>
                </a:solidFill>
                <a:ea typeface="宋体" panose="02010600030101010101" pitchFamily="2" charset="-122"/>
              </a:rPr>
              <a:t>×</a:t>
            </a:r>
            <a:r>
              <a:rPr lang="en-US" altLang="zh-CN" sz="2800" b="1">
                <a:solidFill>
                  <a:srgbClr val="00080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000 J</a:t>
            </a:r>
            <a:endParaRPr lang="en-US" altLang="zh-CN" sz="2800" b="1">
              <a:solidFill>
                <a:srgbClr val="FF0000"/>
              </a:solidFill>
              <a:ea typeface="宋体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866032" y="1788481"/>
            <a:ext cx="6984944" cy="1441133"/>
            <a:chOff x="2542" y="3268"/>
            <a:chExt cx="11020" cy="2269"/>
          </a:xfrm>
        </p:grpSpPr>
        <p:grpSp>
          <p:nvGrpSpPr>
            <p:cNvPr id="4112" name="组合 3345"/>
            <p:cNvGrpSpPr/>
            <p:nvPr/>
          </p:nvGrpSpPr>
          <p:grpSpPr>
            <a:xfrm>
              <a:off x="2542" y="4582"/>
              <a:ext cx="11020" cy="228"/>
              <a:chOff x="340" y="2840"/>
              <a:chExt cx="4853" cy="91"/>
            </a:xfrm>
          </p:grpSpPr>
          <p:sp>
            <p:nvSpPr>
              <p:cNvPr id="4113" name="矩形 3343"/>
              <p:cNvSpPr/>
              <p:nvPr/>
            </p:nvSpPr>
            <p:spPr>
              <a:xfrm>
                <a:off x="385" y="2840"/>
                <a:ext cx="4763" cy="91"/>
              </a:xfrm>
              <a:prstGeom prst="rect">
                <a:avLst/>
              </a:prstGeom>
              <a:pattFill prst="wdUpDiag">
                <a:fgClr>
                  <a:schemeClr val="accent2"/>
                </a:fgClr>
                <a:bgClr>
                  <a:srgbClr val="FCD6B6"/>
                </a:bgClr>
              </a:pattFill>
              <a:ln w="9525">
                <a:noFill/>
              </a:ln>
            </p:spPr>
            <p:txBody>
              <a:bodyPr anchor="t"/>
              <a:lstStyle/>
              <a:p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114" name="直接连接符 3344"/>
              <p:cNvSpPr/>
              <p:nvPr/>
            </p:nvSpPr>
            <p:spPr>
              <a:xfrm>
                <a:off x="340" y="2840"/>
                <a:ext cx="4853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2229" name="Rectangle 4"/>
            <p:cNvSpPr/>
            <p:nvPr/>
          </p:nvSpPr>
          <p:spPr>
            <a:xfrm>
              <a:off x="3594" y="3798"/>
              <a:ext cx="1205" cy="705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ysDot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800" b="1">
                <a:solidFill>
                  <a:srgbClr val="000808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374" name="Rectangle 4"/>
            <p:cNvSpPr/>
            <p:nvPr/>
          </p:nvSpPr>
          <p:spPr>
            <a:xfrm>
              <a:off x="9188" y="3798"/>
              <a:ext cx="1190" cy="737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800" b="1">
                <a:solidFill>
                  <a:srgbClr val="000808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" name="Line 6"/>
            <p:cNvSpPr/>
            <p:nvPr/>
          </p:nvSpPr>
          <p:spPr>
            <a:xfrm flipH="1">
              <a:off x="8397" y="4166"/>
              <a:ext cx="1295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oval" w="med" len="med"/>
              <a:tailEnd type="triangle" w="med" len="lg"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7" name="Line 7"/>
            <p:cNvSpPr/>
            <p:nvPr/>
          </p:nvSpPr>
          <p:spPr>
            <a:xfrm flipH="1">
              <a:off x="9692" y="4166"/>
              <a:ext cx="0" cy="1248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oval" w="med" len="med"/>
              <a:tailEnd type="triangle" w="med" len="lg"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8" name="Text Box 13"/>
            <p:cNvSpPr txBox="1"/>
            <p:nvPr/>
          </p:nvSpPr>
          <p:spPr>
            <a:xfrm>
              <a:off x="7721" y="3268"/>
              <a:ext cx="1238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400" b="1">
                  <a:solidFill>
                    <a:srgbClr val="000808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50 N</a:t>
              </a:r>
            </a:p>
          </p:txBody>
        </p:sp>
        <p:sp>
          <p:nvSpPr>
            <p:cNvPr id="9" name="Text Box 14"/>
            <p:cNvSpPr txBox="1"/>
            <p:nvPr/>
          </p:nvSpPr>
          <p:spPr>
            <a:xfrm>
              <a:off x="9847" y="4810"/>
              <a:ext cx="1493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400" b="1">
                  <a:solidFill>
                    <a:srgbClr val="000808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100 N</a:t>
              </a:r>
            </a:p>
          </p:txBody>
        </p:sp>
        <p:sp>
          <p:nvSpPr>
            <p:cNvPr id="11" name="Line 10"/>
            <p:cNvSpPr/>
            <p:nvPr/>
          </p:nvSpPr>
          <p:spPr>
            <a:xfrm>
              <a:off x="4462" y="5040"/>
              <a:ext cx="4288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arrow" w="med" len="lg"/>
              <a:tailEnd type="arrow" w="med" len="lg"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0" name="Text Box 12"/>
            <p:cNvSpPr txBox="1"/>
            <p:nvPr/>
          </p:nvSpPr>
          <p:spPr>
            <a:xfrm>
              <a:off x="6025" y="4810"/>
              <a:ext cx="1318" cy="46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tIns="0" bIns="0" anchor="t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2400" b="1">
                  <a:solidFill>
                    <a:srgbClr val="000808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10 m</a:t>
              </a:r>
            </a:p>
          </p:txBody>
        </p:sp>
      </p:grpSp>
      <p:graphicFrame>
        <p:nvGraphicFramePr>
          <p:cNvPr id="13" name="对象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28522" y="3321050"/>
          <a:ext cx="912733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r:id="rId6" imgW="914400" imgH="215900" progId="Equation.KSEE3">
                  <p:embed/>
                </p:oleObj>
              </mc:Choice>
              <mc:Fallback>
                <p:oleObj r:id="rId6" imgW="914400" imgH="2159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28522" y="3321050"/>
                        <a:ext cx="912733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7716398" y="6061710"/>
            <a:ext cx="8709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×</a:t>
            </a:r>
            <a:endParaRPr lang="zh-CN" altLang="en-US" sz="3600">
              <a:solidFill>
                <a:srgbClr val="00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588973" y="5971543"/>
            <a:ext cx="1043305" cy="5835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00000"/>
                </a:solidFill>
                <a:hlinkClick r:id="rId8" action="ppaction://hlinksldjump"/>
              </a:rPr>
              <a:t>返回</a:t>
            </a:r>
            <a:endParaRPr lang="zh-CN" altLang="en-US" sz="3200">
              <a:solidFill>
                <a:srgbClr val="00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97699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3" grpId="0"/>
      <p:bldP spid="89104" grpId="0"/>
      <p:bldP spid="89108" grpId="0" animBg="1"/>
      <p:bldP spid="52246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712620" y="2285365"/>
            <a:ext cx="1023656" cy="92202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txBody>
          <a:bodyPr wrap="square" rtlCol="0">
            <a:spAutoFit/>
          </a:bodyPr>
          <a:lstStyle/>
          <a:p>
            <a:r>
              <a:rPr lang="zh-CN" altLang="en-US" sz="5400">
                <a:solidFill>
                  <a:srgbClr val="000000"/>
                </a:solidFill>
              </a:rPr>
              <a:t>功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596423" y="2141855"/>
            <a:ext cx="946961" cy="642620"/>
            <a:chOff x="5674" y="3373"/>
            <a:chExt cx="1494" cy="1012"/>
          </a:xfrm>
        </p:grpSpPr>
        <p:sp>
          <p:nvSpPr>
            <p:cNvPr id="6" name="左箭头 5"/>
            <p:cNvSpPr/>
            <p:nvPr/>
          </p:nvSpPr>
          <p:spPr>
            <a:xfrm flipV="1">
              <a:off x="5674" y="4265"/>
              <a:ext cx="1495" cy="12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696" y="3373"/>
              <a:ext cx="147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定义</a:t>
              </a:r>
            </a:p>
          </p:txBody>
        </p:sp>
      </p:grpSp>
      <p:sp>
        <p:nvSpPr>
          <p:cNvPr id="36912" name="TextBox 8"/>
          <p:cNvSpPr/>
          <p:nvPr/>
        </p:nvSpPr>
        <p:spPr>
          <a:xfrm>
            <a:off x="2" y="1735458"/>
            <a:ext cx="3534939" cy="2709993"/>
          </a:xfrm>
          <a:prstGeom prst="roundRect">
            <a:avLst>
              <a:gd name="adj" fmla="val 7949"/>
            </a:avLst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scaled="0"/>
          </a:gradFill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18000" tIns="0" rIns="18000" bIns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如果一个力作用在物体上，物体在这个力的方向上移动了一段距离，这个力对物体做了功。</a:t>
            </a:r>
          </a:p>
        </p:txBody>
      </p:sp>
      <p:grpSp>
        <p:nvGrpSpPr>
          <p:cNvPr id="24" name="组合 23"/>
          <p:cNvGrpSpPr/>
          <p:nvPr/>
        </p:nvGrpSpPr>
        <p:grpSpPr>
          <a:xfrm rot="20280000">
            <a:off x="5675425" y="826773"/>
            <a:ext cx="2096751" cy="1043305"/>
            <a:chOff x="9162" y="2098"/>
            <a:chExt cx="3308" cy="1643"/>
          </a:xfrm>
        </p:grpSpPr>
        <p:sp>
          <p:nvSpPr>
            <p:cNvPr id="10" name="右箭头 9"/>
            <p:cNvSpPr/>
            <p:nvPr/>
          </p:nvSpPr>
          <p:spPr>
            <a:xfrm>
              <a:off x="9309" y="3599"/>
              <a:ext cx="2686" cy="1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162" y="2098"/>
              <a:ext cx="3308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做功的两个必要因素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962331" y="617223"/>
            <a:ext cx="3659172" cy="953135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scaled="0"/>
          </a:gradFill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1</a:t>
            </a:r>
            <a:r>
              <a:rPr lang="zh-CN" altLang="en-US" sz="2800">
                <a:solidFill>
                  <a:srgbClr val="000000"/>
                </a:solidFill>
              </a:rPr>
              <a:t>有力</a:t>
            </a:r>
          </a:p>
          <a:p>
            <a:r>
              <a:rPr lang="en-US" altLang="zh-CN" sz="2800">
                <a:solidFill>
                  <a:srgbClr val="000000"/>
                </a:solidFill>
              </a:rPr>
              <a:t>2.</a:t>
            </a:r>
            <a:r>
              <a:rPr lang="zh-CN" altLang="en-US" sz="2800">
                <a:solidFill>
                  <a:srgbClr val="000000"/>
                </a:solidFill>
              </a:rPr>
              <a:t>在力的方向有距离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6343495" y="2141855"/>
            <a:ext cx="1071194" cy="642620"/>
            <a:chOff x="10008" y="3373"/>
            <a:chExt cx="1690" cy="1012"/>
          </a:xfrm>
        </p:grpSpPr>
        <p:sp>
          <p:nvSpPr>
            <p:cNvPr id="13" name="右箭头 12"/>
            <p:cNvSpPr/>
            <p:nvPr/>
          </p:nvSpPr>
          <p:spPr>
            <a:xfrm flipV="1">
              <a:off x="10008" y="4265"/>
              <a:ext cx="1690" cy="1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0116" y="3373"/>
              <a:ext cx="147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公式</a:t>
              </a:r>
            </a:p>
          </p:txBody>
        </p:sp>
      </p:grpSp>
      <p:graphicFrame>
        <p:nvGraphicFramePr>
          <p:cNvPr id="15" name="对象 1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711329" y="2285365"/>
          <a:ext cx="2051748" cy="735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r:id="rId4" imgW="495300" imgH="177165" progId="Equation.KSEE3">
                  <p:embed/>
                </p:oleObj>
              </mc:Choice>
              <mc:Fallback>
                <p:oleObj r:id="rId4" imgW="495300" imgH="177165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11329" y="2285365"/>
                        <a:ext cx="2051748" cy="73533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14CD68"/>
                          </a:gs>
                          <a:gs pos="100000">
                            <a:srgbClr val="035C7D"/>
                          </a:gs>
                        </a:gsLst>
                        <a:lin ang="162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组合 25"/>
          <p:cNvGrpSpPr/>
          <p:nvPr/>
        </p:nvGrpSpPr>
        <p:grpSpPr>
          <a:xfrm rot="3360000">
            <a:off x="4477759" y="4195990"/>
            <a:ext cx="3152140" cy="597080"/>
            <a:chOff x="8371" y="5710"/>
            <a:chExt cx="4964" cy="942"/>
          </a:xfrm>
        </p:grpSpPr>
        <p:sp>
          <p:nvSpPr>
            <p:cNvPr id="17" name="右箭头 16"/>
            <p:cNvSpPr/>
            <p:nvPr/>
          </p:nvSpPr>
          <p:spPr>
            <a:xfrm>
              <a:off x="8502" y="6532"/>
              <a:ext cx="4606" cy="1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371" y="5710"/>
              <a:ext cx="496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三种不做功的情况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7180802" y="5153660"/>
            <a:ext cx="4817203" cy="521970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16200000" scaled="0"/>
          </a:gra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ea typeface="宋体" panose="02010600030101010101" pitchFamily="2" charset="-122"/>
              </a:rPr>
              <a:t>有力，没有距离（劳而无功）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066077" y="4344035"/>
            <a:ext cx="4334849" cy="521970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16200000" scaled="0"/>
          </a:gra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ea typeface="宋体" panose="02010600030101010101" pitchFamily="2" charset="-122"/>
              </a:rPr>
              <a:t>有距离，无力（不劳无功）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180803" y="5848985"/>
            <a:ext cx="4653037" cy="521970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16200000" scaled="0"/>
          </a:gra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ea typeface="宋体" panose="02010600030101010101" pitchFamily="2" charset="-122"/>
              </a:rPr>
              <a:t>力与距离垂直（垂直无功）</a:t>
            </a:r>
          </a:p>
        </p:txBody>
      </p:sp>
      <p:sp>
        <p:nvSpPr>
          <p:cNvPr id="23" name="矩形 22"/>
          <p:cNvSpPr/>
          <p:nvPr/>
        </p:nvSpPr>
        <p:spPr>
          <a:xfrm>
            <a:off x="160298" y="128908"/>
            <a:ext cx="1005404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E7AA5"/>
                </a:solidFill>
                <a:effectLst>
                  <a:outerShdw blurRad="12700" dist="38100" dir="2700000" algn="tl" rotWithShape="0">
                    <a:srgbClr val="7E7AA5">
                      <a:lumMod val="60000"/>
                      <a:lumOff val="40000"/>
                    </a:srgbClr>
                  </a:outerShdw>
                </a:effectLst>
              </a:rPr>
              <a:t>总结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66068" y="6113783"/>
            <a:ext cx="1043305" cy="5835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00000"/>
                </a:solidFill>
                <a:hlinkClick r:id="rId6" action="ppaction://hlinksldjump"/>
              </a:rPr>
              <a:t>返回</a:t>
            </a:r>
            <a:endParaRPr lang="zh-CN" altLang="en-US" sz="3200">
              <a:solidFill>
                <a:srgbClr val="00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48115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12" grpId="0" animBg="1"/>
      <p:bldP spid="12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6184" y="174626"/>
            <a:ext cx="1415773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E7AA5"/>
                </a:solidFill>
                <a:effectLst>
                  <a:outerShdw blurRad="12700" dist="38100" dir="2700000" algn="tl" rotWithShape="0">
                    <a:srgbClr val="7E7AA5">
                      <a:lumMod val="60000"/>
                      <a:lumOff val="40000"/>
                    </a:srgbClr>
                  </a:outerShdw>
                </a:effectLst>
              </a:rPr>
              <a:t>练一练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03" y="2239013"/>
            <a:ext cx="11191756" cy="26828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4206" y="1030605"/>
            <a:ext cx="3674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1.</a:t>
            </a:r>
            <a:r>
              <a:rPr lang="zh-CN" altLang="en-US" sz="2800">
                <a:solidFill>
                  <a:srgbClr val="000000"/>
                </a:solidFill>
              </a:rPr>
              <a:t>下列情况做功的是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604867" y="1030605"/>
            <a:ext cx="67757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780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8137903" y="1798955"/>
            <a:ext cx="3228793" cy="1865630"/>
            <a:chOff x="5568" y="4345"/>
            <a:chExt cx="5094" cy="293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rcRect l="6241" t="21682"/>
            <a:stretch>
              <a:fillRect/>
            </a:stretch>
          </p:blipFill>
          <p:spPr>
            <a:xfrm>
              <a:off x="5626" y="4345"/>
              <a:ext cx="3440" cy="2850"/>
            </a:xfrm>
            <a:prstGeom prst="rect">
              <a:avLst/>
            </a:prstGeom>
          </p:spPr>
        </p:pic>
        <p:sp>
          <p:nvSpPr>
            <p:cNvPr id="9" name="弧形 8"/>
            <p:cNvSpPr/>
            <p:nvPr/>
          </p:nvSpPr>
          <p:spPr>
            <a:xfrm rot="15240000">
              <a:off x="6660" y="3281"/>
              <a:ext cx="2911" cy="5094"/>
            </a:xfrm>
            <a:prstGeom prst="arc">
              <a:avLst/>
            </a:prstGeom>
            <a:ln w="444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000000"/>
                </a:solidFill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357487" y="330203"/>
            <a:ext cx="8916262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2.</a:t>
            </a:r>
            <a:r>
              <a:rPr lang="zh-CN" altLang="en-US" sz="2800">
                <a:solidFill>
                  <a:srgbClr val="000000"/>
                </a:solidFill>
              </a:rPr>
              <a:t>如图所示，</a:t>
            </a:r>
            <a:r>
              <a:rPr lang="en-US" altLang="zh-CN" sz="2800">
                <a:solidFill>
                  <a:srgbClr val="000000"/>
                </a:solidFill>
              </a:rPr>
              <a:t>AB</a:t>
            </a:r>
            <a:r>
              <a:rPr lang="zh-CN" altLang="en-US" sz="2800">
                <a:solidFill>
                  <a:srgbClr val="000000"/>
                </a:solidFill>
              </a:rPr>
              <a:t>，</a:t>
            </a:r>
            <a:r>
              <a:rPr lang="en-US" altLang="zh-CN" sz="2800">
                <a:solidFill>
                  <a:srgbClr val="000000"/>
                </a:solidFill>
              </a:rPr>
              <a:t>AC</a:t>
            </a:r>
            <a:r>
              <a:rPr lang="zh-CN" altLang="en-US" sz="2800">
                <a:solidFill>
                  <a:srgbClr val="000000"/>
                </a:solidFill>
              </a:rPr>
              <a:t>，</a:t>
            </a:r>
            <a:r>
              <a:rPr lang="en-US" altLang="zh-CN" sz="2800">
                <a:solidFill>
                  <a:srgbClr val="000000"/>
                </a:solidFill>
              </a:rPr>
              <a:t>AD</a:t>
            </a:r>
            <a:r>
              <a:rPr lang="zh-CN" altLang="en-US" sz="2800">
                <a:solidFill>
                  <a:srgbClr val="000000"/>
                </a:solidFill>
              </a:rPr>
              <a:t>，为三个光滑面，其中</a:t>
            </a:r>
            <a:r>
              <a:rPr lang="en-US" altLang="zh-CN" sz="2800">
                <a:solidFill>
                  <a:srgbClr val="000000"/>
                </a:solidFill>
              </a:rPr>
              <a:t>AD</a:t>
            </a:r>
            <a:r>
              <a:rPr lang="zh-CN" altLang="en-US" sz="2800">
                <a:solidFill>
                  <a:srgbClr val="000000"/>
                </a:solidFill>
              </a:rPr>
              <a:t>为曲面。物体由</a:t>
            </a:r>
            <a:r>
              <a:rPr lang="en-US" altLang="zh-CN" sz="2800">
                <a:solidFill>
                  <a:srgbClr val="000000"/>
                </a:solidFill>
              </a:rPr>
              <a:t>A</a:t>
            </a:r>
            <a:r>
              <a:rPr lang="zh-CN" altLang="en-US" sz="2800">
                <a:solidFill>
                  <a:srgbClr val="000000"/>
                </a:solidFill>
              </a:rPr>
              <a:t>点沿着三个曲面下滑时，重力（      ）</a:t>
            </a:r>
            <a:endParaRPr lang="en-US" altLang="zh-CN" sz="2800">
              <a:solidFill>
                <a:srgbClr val="00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90696" y="1929130"/>
            <a:ext cx="5060598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A   </a:t>
            </a:r>
            <a:r>
              <a:rPr lang="zh-CN" altLang="en-US" sz="2800">
                <a:solidFill>
                  <a:srgbClr val="000000"/>
                </a:solidFill>
              </a:rPr>
              <a:t>沿着</a:t>
            </a:r>
            <a:r>
              <a:rPr lang="en-US" altLang="zh-CN" sz="2800">
                <a:solidFill>
                  <a:srgbClr val="000000"/>
                </a:solidFill>
              </a:rPr>
              <a:t>AB</a:t>
            </a:r>
            <a:r>
              <a:rPr lang="zh-CN" altLang="en-US" sz="2800">
                <a:solidFill>
                  <a:srgbClr val="000000"/>
                </a:solidFill>
              </a:rPr>
              <a:t>面做功最少</a:t>
            </a:r>
          </a:p>
          <a:p>
            <a:r>
              <a:rPr lang="en-US" altLang="zh-CN" sz="2800">
                <a:solidFill>
                  <a:srgbClr val="000000"/>
                </a:solidFill>
              </a:rPr>
              <a:t>B   </a:t>
            </a:r>
            <a:r>
              <a:rPr lang="zh-CN" altLang="en-US" sz="2800">
                <a:solidFill>
                  <a:srgbClr val="000000"/>
                </a:solidFill>
                <a:sym typeface="+mn-ea"/>
              </a:rPr>
              <a:t>沿着</a:t>
            </a:r>
            <a:r>
              <a:rPr lang="en-US" altLang="zh-CN" sz="2800">
                <a:solidFill>
                  <a:srgbClr val="000000"/>
                </a:solidFill>
                <a:sym typeface="+mn-ea"/>
              </a:rPr>
              <a:t>AC</a:t>
            </a:r>
            <a:r>
              <a:rPr lang="zh-CN" altLang="en-US" sz="2800">
                <a:solidFill>
                  <a:srgbClr val="000000"/>
                </a:solidFill>
                <a:sym typeface="+mn-ea"/>
              </a:rPr>
              <a:t>面做功最多</a:t>
            </a:r>
          </a:p>
          <a:p>
            <a:r>
              <a:rPr lang="en-US" altLang="zh-CN" sz="2800">
                <a:solidFill>
                  <a:srgbClr val="000000"/>
                </a:solidFill>
                <a:sym typeface="+mn-ea"/>
              </a:rPr>
              <a:t>C   </a:t>
            </a:r>
            <a:r>
              <a:rPr lang="zh-CN" altLang="en-US" sz="2800">
                <a:solidFill>
                  <a:srgbClr val="000000"/>
                </a:solidFill>
                <a:sym typeface="+mn-ea"/>
              </a:rPr>
              <a:t>沿着</a:t>
            </a:r>
            <a:r>
              <a:rPr lang="en-US" altLang="zh-CN" sz="2800">
                <a:solidFill>
                  <a:srgbClr val="000000"/>
                </a:solidFill>
                <a:sym typeface="+mn-ea"/>
              </a:rPr>
              <a:t>AD</a:t>
            </a:r>
            <a:r>
              <a:rPr lang="zh-CN" altLang="en-US" sz="2800">
                <a:solidFill>
                  <a:srgbClr val="000000"/>
                </a:solidFill>
                <a:sym typeface="+mn-ea"/>
              </a:rPr>
              <a:t>面做功最多</a:t>
            </a:r>
          </a:p>
          <a:p>
            <a:r>
              <a:rPr lang="en-US" altLang="zh-CN" sz="2800">
                <a:solidFill>
                  <a:srgbClr val="000000"/>
                </a:solidFill>
                <a:sym typeface="+mn-ea"/>
              </a:rPr>
              <a:t>D   </a:t>
            </a:r>
            <a:r>
              <a:rPr lang="zh-CN" altLang="en-US" sz="2800">
                <a:solidFill>
                  <a:srgbClr val="000000"/>
                </a:solidFill>
                <a:sym typeface="+mn-ea"/>
              </a:rPr>
              <a:t>做功一样多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708158" y="761365"/>
            <a:ext cx="72384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D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9349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959" y="3847468"/>
            <a:ext cx="9497495" cy="24669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3554" y="238128"/>
            <a:ext cx="10467274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3.</a:t>
            </a:r>
            <a:r>
              <a:rPr lang="zh-CN" altLang="en-US" sz="2800">
                <a:solidFill>
                  <a:srgbClr val="000000"/>
                </a:solidFill>
              </a:rPr>
              <a:t>小明先后用同样大小的力</a:t>
            </a:r>
            <a:r>
              <a:rPr lang="en-US" altLang="zh-CN" sz="2800">
                <a:solidFill>
                  <a:srgbClr val="000000"/>
                </a:solidFill>
              </a:rPr>
              <a:t>F</a:t>
            </a:r>
            <a:r>
              <a:rPr lang="zh-CN" altLang="en-US" sz="2800">
                <a:solidFill>
                  <a:srgbClr val="000000"/>
                </a:solidFill>
              </a:rPr>
              <a:t>是同一木箱分别在三个表面上沿力的方向移动相同的距离，如图所示。该力在这三个过程中做的功分别为                     ，下列判断正确的是（     ）</a:t>
            </a:r>
          </a:p>
        </p:txBody>
      </p:sp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355789" y="1090295"/>
          <a:ext cx="559049" cy="560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r:id="rId5" imgW="228600" imgH="228600" progId="Equation.KSEE3">
                  <p:embed/>
                </p:oleObj>
              </mc:Choice>
              <mc:Fallback>
                <p:oleObj r:id="rId5" imgW="228600" imgH="2286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5789" y="1090295"/>
                        <a:ext cx="559049" cy="560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128444" y="1090295"/>
          <a:ext cx="560317" cy="56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r:id="rId7" imgW="228600" imgH="228600" progId="Equation.KSEE3">
                  <p:embed/>
                </p:oleObj>
              </mc:Choice>
              <mc:Fallback>
                <p:oleObj r:id="rId7" imgW="228600" imgH="2286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28444" y="1090295"/>
                        <a:ext cx="560317" cy="561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888105" y="1090295"/>
          <a:ext cx="591375" cy="56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r:id="rId9" imgW="241300" imgH="228600" progId="Equation.KSEE3">
                  <p:embed/>
                </p:oleObj>
              </mc:Choice>
              <mc:Fallback>
                <p:oleObj r:id="rId9" imgW="241300" imgH="2286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88105" y="1090295"/>
                        <a:ext cx="591375" cy="561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577612" y="1920243"/>
          <a:ext cx="3013921" cy="647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r:id="rId11" imgW="1066800" imgH="228600" progId="Equation.KSEE3">
                  <p:embed/>
                </p:oleObj>
              </mc:Choice>
              <mc:Fallback>
                <p:oleObj r:id="rId11" imgW="1066800" imgH="2286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77612" y="1920243"/>
                        <a:ext cx="3013921" cy="647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01959" y="1920243"/>
          <a:ext cx="3013921" cy="647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" r:id="rId13" imgW="1066800" imgH="228600" progId="Equation.KSEE3">
                  <p:embed/>
                </p:oleObj>
              </mc:Choice>
              <mc:Fallback>
                <p:oleObj r:id="rId13" imgW="1066800" imgH="2286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01959" y="1920243"/>
                        <a:ext cx="3013921" cy="647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01641" y="2861313"/>
          <a:ext cx="3050050" cy="647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r:id="rId15" imgW="1079500" imgH="228600" progId="Equation.KSEE3">
                  <p:embed/>
                </p:oleObj>
              </mc:Choice>
              <mc:Fallback>
                <p:oleObj r:id="rId15" imgW="1079500" imgH="2286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01641" y="2861313"/>
                        <a:ext cx="3050050" cy="647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577295" y="2861313"/>
          <a:ext cx="3084277" cy="647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" r:id="rId17" imgW="1091565" imgH="228600" progId="Equation.KSEE3">
                  <p:embed/>
                </p:oleObj>
              </mc:Choice>
              <mc:Fallback>
                <p:oleObj r:id="rId17" imgW="1091565" imgH="2286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577295" y="2861313"/>
                        <a:ext cx="3084277" cy="647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6988747" y="1129665"/>
            <a:ext cx="6027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990829" y="6129658"/>
            <a:ext cx="1043305" cy="5835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00000"/>
                </a:solidFill>
                <a:hlinkClick r:id="rId19" action="ppaction://hlinksldjump"/>
              </a:rPr>
              <a:t>返回</a:t>
            </a:r>
            <a:endParaRPr lang="zh-CN" altLang="en-US" sz="3200">
              <a:solidFill>
                <a:srgbClr val="000000"/>
              </a:solidFill>
            </a:endParaRPr>
          </a:p>
        </p:txBody>
      </p:sp>
      <p:pic>
        <p:nvPicPr>
          <p:cNvPr id="22" name="New picture" hidden="1"/>
          <p:cNvPicPr/>
          <p:nvPr/>
        </p:nvPicPr>
        <p:blipFill>
          <a:blip r:embed="rId20"/>
          <a:stretch>
            <a:fillRect/>
          </a:stretch>
        </p:blipFill>
        <p:spPr>
          <a:xfrm>
            <a:off x="11713408" y="11861800"/>
            <a:ext cx="494397" cy="342900"/>
          </a:xfrm>
          <a:prstGeom prst="cube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40770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6296" y="304803"/>
            <a:ext cx="1005404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E7AA5"/>
                </a:solidFill>
                <a:effectLst>
                  <a:outerShdw blurRad="12700" dist="38100" dir="2700000" algn="tl" rotWithShape="0">
                    <a:srgbClr val="7E7AA5">
                      <a:lumMod val="60000"/>
                      <a:lumOff val="40000"/>
                    </a:srgbClr>
                  </a:outerShdw>
                </a:effectLst>
              </a:rPr>
              <a:t>目录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82183" y="366395"/>
            <a:ext cx="128036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hlinkClick r:id="rId3" action="ppaction://hlinksldjump"/>
              </a:rPr>
              <a:t>功</a:t>
            </a: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82183" y="1158875"/>
            <a:ext cx="25112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hlinkClick r:id="rId4" action="ppaction://hlinksldjump"/>
              </a:rPr>
              <a:t>做功的条件</a:t>
            </a: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82185" y="2028825"/>
            <a:ext cx="368199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hlinkClick r:id="rId5" action="ppaction://hlinksldjump"/>
              </a:rPr>
              <a:t>三种不做功的情况</a:t>
            </a: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82185" y="2828925"/>
            <a:ext cx="1722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hlinkClick r:id="rId6" action="ppaction://hlinksldjump"/>
              </a:rPr>
              <a:t>功的计算</a:t>
            </a: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382185" y="3663950"/>
            <a:ext cx="113774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hlinkClick r:id="rId7" action="ppaction://hlinksldjump"/>
              </a:rPr>
              <a:t>总结</a:t>
            </a: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82185" y="4546600"/>
            <a:ext cx="110732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hlinkClick r:id="rId8" action="ppaction://hlinksldjump"/>
              </a:rPr>
              <a:t>练习</a:t>
            </a:r>
            <a:endParaRPr lang="zh-CN" altLang="en-US" sz="28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245617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92771" y="266068"/>
            <a:ext cx="1005404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E7AA5"/>
                </a:solidFill>
                <a:effectLst>
                  <a:outerShdw blurRad="12700" dist="38100" dir="2700000" algn="tl" rotWithShape="0">
                    <a:srgbClr val="7E7AA5">
                      <a:lumMod val="60000"/>
                      <a:lumOff val="40000"/>
                    </a:srgbClr>
                  </a:outerShdw>
                </a:effectLst>
              </a:rPr>
              <a:t>思考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16401" y="585470"/>
            <a:ext cx="685880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说到功，能让你想到什么？尝试用功组词。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116402" y="2363473"/>
            <a:ext cx="5413648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成功、马到功成、练功、用功、功夫、功劳、功勋、军功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637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92771" y="266068"/>
            <a:ext cx="1005404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E7AA5"/>
                </a:solidFill>
                <a:effectLst>
                  <a:outerShdw blurRad="12700" dist="38100" dir="2700000" algn="tl" rotWithShape="0">
                    <a:srgbClr val="7E7AA5">
                      <a:lumMod val="60000"/>
                      <a:lumOff val="40000"/>
                    </a:srgbClr>
                  </a:outerShdw>
                </a:effectLst>
              </a:rPr>
              <a:t>思考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751940" y="481330"/>
            <a:ext cx="393109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物理学中，功是什么呢？</a:t>
            </a:r>
          </a:p>
        </p:txBody>
      </p:sp>
      <p:pic>
        <p:nvPicPr>
          <p:cNvPr id="12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854" y="4318318"/>
            <a:ext cx="2708092" cy="21866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1751941" y="1604645"/>
            <a:ext cx="345063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有什么共同特点呢？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4712618" y="4318635"/>
            <a:ext cx="3083010" cy="2185670"/>
            <a:chOff x="7996" y="6744"/>
            <a:chExt cx="4864" cy="3442"/>
          </a:xfrm>
        </p:grpSpPr>
        <p:grpSp>
          <p:nvGrpSpPr>
            <p:cNvPr id="14" name="组合 13"/>
            <p:cNvGrpSpPr/>
            <p:nvPr/>
          </p:nvGrpSpPr>
          <p:grpSpPr>
            <a:xfrm>
              <a:off x="8588" y="6744"/>
              <a:ext cx="4272" cy="3442"/>
              <a:chOff x="8588" y="6744"/>
              <a:chExt cx="4272" cy="3442"/>
            </a:xfrm>
          </p:grpSpPr>
          <p:pic>
            <p:nvPicPr>
              <p:cNvPr id="4099" name="图片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88" y="6744"/>
                <a:ext cx="4273" cy="344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cxnSp>
            <p:nvCxnSpPr>
              <p:cNvPr id="11" name="直接箭头连接符 10"/>
              <p:cNvCxnSpPr/>
              <p:nvPr/>
            </p:nvCxnSpPr>
            <p:spPr>
              <a:xfrm flipH="1">
                <a:off x="8614" y="8786"/>
                <a:ext cx="1972" cy="5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arrow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/>
            </p:nvSpPr>
            <p:spPr>
              <a:xfrm>
                <a:off x="10531" y="8629"/>
                <a:ext cx="235" cy="28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7996" y="8043"/>
              <a:ext cx="77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solidFill>
                    <a:srgbClr val="000000"/>
                  </a:solidFill>
                </a:rPr>
                <a:t>F</a:t>
              </a:r>
            </a:p>
          </p:txBody>
        </p:sp>
      </p:grpSp>
      <p:grpSp>
        <p:nvGrpSpPr>
          <p:cNvPr id="4112" name="组合 3345"/>
          <p:cNvGrpSpPr/>
          <p:nvPr/>
        </p:nvGrpSpPr>
        <p:grpSpPr>
          <a:xfrm>
            <a:off x="225014" y="5932808"/>
            <a:ext cx="6984944" cy="144463"/>
            <a:chOff x="340" y="2840"/>
            <a:chExt cx="4853" cy="91"/>
          </a:xfrm>
        </p:grpSpPr>
        <p:sp>
          <p:nvSpPr>
            <p:cNvPr id="4113" name="矩形 3343"/>
            <p:cNvSpPr/>
            <p:nvPr/>
          </p:nvSpPr>
          <p:spPr>
            <a:xfrm>
              <a:off x="385" y="2840"/>
              <a:ext cx="4763" cy="91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CD6B6"/>
              </a:bgClr>
            </a:pattFill>
            <a:ln w="9525">
              <a:noFill/>
            </a:ln>
          </p:spPr>
          <p:txBody>
            <a:bodyPr anchor="t"/>
            <a:lstStyle/>
            <a:p>
              <a:endParaRPr lang="zh-CN" altLang="en-US" sz="280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4114" name="直接连接符 3344"/>
            <p:cNvSpPr/>
            <p:nvPr/>
          </p:nvSpPr>
          <p:spPr>
            <a:xfrm>
              <a:off x="340" y="2840"/>
              <a:ext cx="4853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</a:endParaRPr>
            </a:p>
          </p:txBody>
        </p:sp>
      </p:grpSp>
      <p:pic>
        <p:nvPicPr>
          <p:cNvPr id="33815" name="图片 33814" descr="叉车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4622" y="664212"/>
            <a:ext cx="4582681" cy="57359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1710742" y="2860040"/>
            <a:ext cx="4999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有力，在力的方向上有距离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7454622" y="2549528"/>
            <a:ext cx="1815325" cy="2620645"/>
            <a:chOff x="11761" y="4015"/>
            <a:chExt cx="2864" cy="4127"/>
          </a:xfrm>
        </p:grpSpPr>
        <p:grpSp>
          <p:nvGrpSpPr>
            <p:cNvPr id="19" name="组合 18"/>
            <p:cNvGrpSpPr/>
            <p:nvPr/>
          </p:nvGrpSpPr>
          <p:grpSpPr>
            <a:xfrm>
              <a:off x="11761" y="4204"/>
              <a:ext cx="2864" cy="3938"/>
              <a:chOff x="11761" y="4204"/>
              <a:chExt cx="2864" cy="3938"/>
            </a:xfrm>
          </p:grpSpPr>
          <p:pic>
            <p:nvPicPr>
              <p:cNvPr id="33814" name="图片 3381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61" y="5326"/>
                <a:ext cx="2865" cy="28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" name="椭圆 2"/>
              <p:cNvSpPr/>
              <p:nvPr/>
            </p:nvSpPr>
            <p:spPr>
              <a:xfrm>
                <a:off x="13070" y="6128"/>
                <a:ext cx="246" cy="28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4" name="直接箭头连接符 3"/>
              <p:cNvCxnSpPr/>
              <p:nvPr/>
            </p:nvCxnSpPr>
            <p:spPr>
              <a:xfrm flipH="1" flipV="1">
                <a:off x="13194" y="4204"/>
                <a:ext cx="0" cy="1924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文本框 6"/>
            <p:cNvSpPr txBox="1"/>
            <p:nvPr/>
          </p:nvSpPr>
          <p:spPr>
            <a:xfrm>
              <a:off x="12506" y="4015"/>
              <a:ext cx="98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solidFill>
                    <a:srgbClr val="000000"/>
                  </a:solidFill>
                </a:rPr>
                <a:t>F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64666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55556" pathEditMode="relative" ptsTypes="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55833 0" pathEditMode="relative" ptsTypes="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2" name="TextBox 8"/>
          <p:cNvSpPr/>
          <p:nvPr/>
        </p:nvSpPr>
        <p:spPr>
          <a:xfrm>
            <a:off x="904812" y="1128716"/>
            <a:ext cx="7794677" cy="1108845"/>
          </a:xfrm>
          <a:prstGeom prst="roundRect">
            <a:avLst>
              <a:gd name="adj" fmla="val 7949"/>
            </a:avLst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18000" tIns="0" rIns="18000" bIns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定义：如果一个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力</a:t>
            </a:r>
            <a:r>
              <a:rPr lang="zh-CN" altLang="en-US" sz="2800" b="1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作用在物体上，物体在这个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力的方向</a:t>
            </a:r>
            <a:r>
              <a:rPr lang="zh-CN" altLang="en-US" sz="2800" b="1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上移动了一段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距离</a:t>
            </a:r>
            <a:r>
              <a:rPr lang="zh-CN" altLang="en-US" sz="2800" b="1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，这个力对物体做了功。</a:t>
            </a:r>
            <a:endParaRPr lang="zh-CN" altLang="en-US" sz="2800" b="1">
              <a:solidFill>
                <a:srgbClr val="000000"/>
              </a:solidFill>
              <a:latin typeface="宋体" panose="02010600030101010101" pitchFamily="2" charset="-122"/>
              <a:ea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9192" y="236223"/>
            <a:ext cx="2646878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E7AA5"/>
                </a:solidFill>
                <a:effectLst>
                  <a:outerShdw blurRad="12700" dist="38100" dir="2700000" algn="tl" rotWithShape="0">
                    <a:srgbClr val="7E7AA5">
                      <a:lumMod val="60000"/>
                      <a:lumOff val="40000"/>
                    </a:srgbClr>
                  </a:outerShdw>
                </a:effectLst>
              </a:rPr>
              <a:t>物理学中的功</a:t>
            </a:r>
          </a:p>
        </p:txBody>
      </p:sp>
      <p:grpSp>
        <p:nvGrpSpPr>
          <p:cNvPr id="36907" name="组合 36906"/>
          <p:cNvGrpSpPr/>
          <p:nvPr/>
        </p:nvGrpSpPr>
        <p:grpSpPr>
          <a:xfrm>
            <a:off x="7385850" y="3605848"/>
            <a:ext cx="4492358" cy="792162"/>
            <a:chOff x="2699" y="2795"/>
            <a:chExt cx="2835" cy="499"/>
          </a:xfrm>
        </p:grpSpPr>
        <p:grpSp>
          <p:nvGrpSpPr>
            <p:cNvPr id="5137" name="组合 36874"/>
            <p:cNvGrpSpPr/>
            <p:nvPr/>
          </p:nvGrpSpPr>
          <p:grpSpPr>
            <a:xfrm>
              <a:off x="2880" y="2795"/>
              <a:ext cx="726" cy="499"/>
              <a:chOff x="2335" y="2251"/>
              <a:chExt cx="726" cy="499"/>
            </a:xfrm>
          </p:grpSpPr>
          <p:sp>
            <p:nvSpPr>
              <p:cNvPr id="5138" name="Rectangle 22"/>
              <p:cNvSpPr/>
              <p:nvPr/>
            </p:nvSpPr>
            <p:spPr>
              <a:xfrm>
                <a:off x="2335" y="2251"/>
                <a:ext cx="726" cy="408"/>
              </a:xfrm>
              <a:prstGeom prst="rect">
                <a:avLst/>
              </a:prstGeom>
              <a:solidFill>
                <a:srgbClr val="FCD6B6"/>
              </a:solidFill>
              <a:ln w="19050" cap="flat" cmpd="sng">
                <a:solidFill>
                  <a:srgbClr val="5F5F5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2800" b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endParaRPr>
              </a:p>
            </p:txBody>
          </p:sp>
          <p:grpSp>
            <p:nvGrpSpPr>
              <p:cNvPr id="5139" name="Group 23"/>
              <p:cNvGrpSpPr/>
              <p:nvPr/>
            </p:nvGrpSpPr>
            <p:grpSpPr>
              <a:xfrm>
                <a:off x="2789" y="2568"/>
                <a:ext cx="182" cy="182"/>
                <a:chOff x="3446" y="1683"/>
                <a:chExt cx="182" cy="182"/>
              </a:xfrm>
            </p:grpSpPr>
            <p:sp>
              <p:nvSpPr>
                <p:cNvPr id="5140" name="Oval 24"/>
                <p:cNvSpPr/>
                <p:nvPr/>
              </p:nvSpPr>
              <p:spPr>
                <a:xfrm>
                  <a:off x="3446" y="1683"/>
                  <a:ext cx="182" cy="1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767676"/>
                    </a:gs>
                  </a:gsLst>
                  <a:path path="shape">
                    <a:fillToRect l="50000" t="50000" r="50000" b="50000"/>
                  </a:path>
                </a:gradFill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sz="2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141" name="Oval 25"/>
                <p:cNvSpPr/>
                <p:nvPr/>
              </p:nvSpPr>
              <p:spPr>
                <a:xfrm flipH="1">
                  <a:off x="3515" y="1752"/>
                  <a:ext cx="45" cy="46"/>
                </a:xfrm>
                <a:prstGeom prst="ellipse">
                  <a:avLst/>
                </a:prstGeom>
                <a:solidFill>
                  <a:srgbClr val="000808"/>
                </a:solidFill>
                <a:ln w="19050" cap="flat" cmpd="sng">
                  <a:solidFill>
                    <a:srgbClr val="00080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sz="2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5142" name="Group 26"/>
              <p:cNvGrpSpPr/>
              <p:nvPr/>
            </p:nvGrpSpPr>
            <p:grpSpPr>
              <a:xfrm>
                <a:off x="2426" y="2568"/>
                <a:ext cx="182" cy="182"/>
                <a:chOff x="3446" y="1683"/>
                <a:chExt cx="182" cy="182"/>
              </a:xfrm>
            </p:grpSpPr>
            <p:sp>
              <p:nvSpPr>
                <p:cNvPr id="5143" name="Oval 27"/>
                <p:cNvSpPr/>
                <p:nvPr/>
              </p:nvSpPr>
              <p:spPr>
                <a:xfrm>
                  <a:off x="3446" y="1683"/>
                  <a:ext cx="182" cy="1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767676"/>
                    </a:gs>
                  </a:gsLst>
                  <a:path path="shape">
                    <a:fillToRect l="50000" t="50000" r="50000" b="50000"/>
                  </a:path>
                </a:gradFill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sz="2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144" name="Oval 28"/>
                <p:cNvSpPr/>
                <p:nvPr/>
              </p:nvSpPr>
              <p:spPr>
                <a:xfrm flipH="1">
                  <a:off x="3515" y="1752"/>
                  <a:ext cx="45" cy="46"/>
                </a:xfrm>
                <a:prstGeom prst="ellipse">
                  <a:avLst/>
                </a:prstGeom>
                <a:solidFill>
                  <a:srgbClr val="000808"/>
                </a:solidFill>
                <a:ln w="19050" cap="flat" cmpd="sng">
                  <a:solidFill>
                    <a:srgbClr val="00080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sz="2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5145" name="直接连接符 36897"/>
            <p:cNvSpPr/>
            <p:nvPr/>
          </p:nvSpPr>
          <p:spPr>
            <a:xfrm>
              <a:off x="2699" y="3294"/>
              <a:ext cx="2835" cy="0"/>
            </a:xfrm>
            <a:prstGeom prst="line">
              <a:avLst/>
            </a:prstGeom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</a:endParaRPr>
            </a:p>
          </p:txBody>
        </p:sp>
      </p:grpSp>
      <p:grpSp>
        <p:nvGrpSpPr>
          <p:cNvPr id="36905" name="组合 36904"/>
          <p:cNvGrpSpPr/>
          <p:nvPr/>
        </p:nvGrpSpPr>
        <p:grpSpPr>
          <a:xfrm>
            <a:off x="7673614" y="3355343"/>
            <a:ext cx="1868250" cy="1044575"/>
            <a:chOff x="4241" y="2636"/>
            <a:chExt cx="1179" cy="658"/>
          </a:xfrm>
        </p:grpSpPr>
        <p:grpSp>
          <p:nvGrpSpPr>
            <p:cNvPr id="5126" name="组合 36882"/>
            <p:cNvGrpSpPr/>
            <p:nvPr/>
          </p:nvGrpSpPr>
          <p:grpSpPr>
            <a:xfrm>
              <a:off x="4241" y="2795"/>
              <a:ext cx="726" cy="499"/>
              <a:chOff x="2335" y="2251"/>
              <a:chExt cx="726" cy="499"/>
            </a:xfrm>
          </p:grpSpPr>
          <p:sp>
            <p:nvSpPr>
              <p:cNvPr id="5127" name="Rectangle 22"/>
              <p:cNvSpPr/>
              <p:nvPr/>
            </p:nvSpPr>
            <p:spPr>
              <a:xfrm>
                <a:off x="2335" y="2251"/>
                <a:ext cx="726" cy="408"/>
              </a:xfrm>
              <a:prstGeom prst="rect">
                <a:avLst/>
              </a:prstGeom>
              <a:solidFill>
                <a:srgbClr val="FCD6B6"/>
              </a:solidFill>
              <a:ln w="19050" cap="flat" cmpd="sng">
                <a:solidFill>
                  <a:srgbClr val="5F5F5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5128" name="Group 23"/>
              <p:cNvGrpSpPr/>
              <p:nvPr/>
            </p:nvGrpSpPr>
            <p:grpSpPr>
              <a:xfrm>
                <a:off x="2789" y="2568"/>
                <a:ext cx="182" cy="182"/>
                <a:chOff x="3446" y="1683"/>
                <a:chExt cx="182" cy="182"/>
              </a:xfrm>
            </p:grpSpPr>
            <p:sp>
              <p:nvSpPr>
                <p:cNvPr id="5129" name="Oval 24"/>
                <p:cNvSpPr/>
                <p:nvPr/>
              </p:nvSpPr>
              <p:spPr>
                <a:xfrm>
                  <a:off x="3446" y="1683"/>
                  <a:ext cx="182" cy="1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767676"/>
                    </a:gs>
                  </a:gsLst>
                  <a:path path="shape">
                    <a:fillToRect l="50000" t="50000" r="50000" b="50000"/>
                  </a:path>
                </a:gradFill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sz="2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130" name="Oval 25"/>
                <p:cNvSpPr/>
                <p:nvPr/>
              </p:nvSpPr>
              <p:spPr>
                <a:xfrm flipH="1">
                  <a:off x="3515" y="1752"/>
                  <a:ext cx="45" cy="46"/>
                </a:xfrm>
                <a:prstGeom prst="ellipse">
                  <a:avLst/>
                </a:prstGeom>
                <a:solidFill>
                  <a:srgbClr val="000808"/>
                </a:solidFill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sz="2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5131" name="Group 26"/>
              <p:cNvGrpSpPr/>
              <p:nvPr/>
            </p:nvGrpSpPr>
            <p:grpSpPr>
              <a:xfrm>
                <a:off x="2426" y="2568"/>
                <a:ext cx="182" cy="182"/>
                <a:chOff x="3446" y="1683"/>
                <a:chExt cx="182" cy="182"/>
              </a:xfrm>
            </p:grpSpPr>
            <p:sp>
              <p:nvSpPr>
                <p:cNvPr id="5132" name="Oval 27"/>
                <p:cNvSpPr/>
                <p:nvPr/>
              </p:nvSpPr>
              <p:spPr>
                <a:xfrm>
                  <a:off x="3446" y="1683"/>
                  <a:ext cx="182" cy="1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767676"/>
                    </a:gs>
                  </a:gsLst>
                  <a:path path="shape">
                    <a:fillToRect l="50000" t="50000" r="50000" b="50000"/>
                  </a:path>
                </a:gradFill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sz="2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133" name="Oval 28"/>
                <p:cNvSpPr/>
                <p:nvPr/>
              </p:nvSpPr>
              <p:spPr>
                <a:xfrm flipH="1">
                  <a:off x="3515" y="1752"/>
                  <a:ext cx="45" cy="46"/>
                </a:xfrm>
                <a:prstGeom prst="ellipse">
                  <a:avLst/>
                </a:prstGeom>
                <a:solidFill>
                  <a:srgbClr val="000808"/>
                </a:solidFill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sz="2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5134" name="直接连接符 36895"/>
            <p:cNvSpPr/>
            <p:nvPr/>
          </p:nvSpPr>
          <p:spPr>
            <a:xfrm rot="5400000" flipH="1" flipV="1">
              <a:off x="4955" y="2670"/>
              <a:ext cx="0" cy="658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round/>
              <a:headEnd type="oval" w="med" len="med"/>
              <a:tailEnd type="triangle" w="med" len="lg"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5135" name="文本框 36896"/>
            <p:cNvSpPr txBox="1"/>
            <p:nvPr/>
          </p:nvSpPr>
          <p:spPr>
            <a:xfrm>
              <a:off x="5125" y="2636"/>
              <a:ext cx="295" cy="32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7672029" y="5621655"/>
            <a:ext cx="377516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拉力对车做了功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319026" y="3318513"/>
            <a:ext cx="3737135" cy="2512695"/>
            <a:chOff x="2081" y="5226"/>
            <a:chExt cx="5896" cy="3957"/>
          </a:xfrm>
        </p:grpSpPr>
        <p:pic>
          <p:nvPicPr>
            <p:cNvPr id="5123" name="图片 36868" descr="马车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1" y="5226"/>
              <a:ext cx="5897" cy="31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文本框 6"/>
            <p:cNvSpPr txBox="1"/>
            <p:nvPr/>
          </p:nvSpPr>
          <p:spPr>
            <a:xfrm>
              <a:off x="3490" y="8361"/>
              <a:ext cx="262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马拉车</a:t>
              </a:r>
            </a:p>
          </p:txBody>
        </p:sp>
      </p:grpSp>
      <p:grpSp>
        <p:nvGrpSpPr>
          <p:cNvPr id="36903" name="组合 36902"/>
          <p:cNvGrpSpPr/>
          <p:nvPr/>
        </p:nvGrpSpPr>
        <p:grpSpPr>
          <a:xfrm>
            <a:off x="8212698" y="4678048"/>
            <a:ext cx="2645025" cy="542327"/>
            <a:chOff x="3266" y="3317"/>
            <a:chExt cx="1360" cy="317"/>
          </a:xfrm>
        </p:grpSpPr>
        <p:sp>
          <p:nvSpPr>
            <p:cNvPr id="5147" name="直接连接符 36898"/>
            <p:cNvSpPr/>
            <p:nvPr/>
          </p:nvSpPr>
          <p:spPr>
            <a:xfrm flipH="1">
              <a:off x="3266" y="3339"/>
              <a:ext cx="0" cy="295"/>
            </a:xfrm>
            <a:prstGeom prst="line">
              <a:avLst/>
            </a:prstGeom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5148" name="直接连接符 36899"/>
            <p:cNvSpPr/>
            <p:nvPr/>
          </p:nvSpPr>
          <p:spPr>
            <a:xfrm flipH="1">
              <a:off x="4626" y="3317"/>
              <a:ext cx="0" cy="272"/>
            </a:xfrm>
            <a:prstGeom prst="line">
              <a:avLst/>
            </a:prstGeom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5149" name="直接连接符 36900"/>
            <p:cNvSpPr/>
            <p:nvPr/>
          </p:nvSpPr>
          <p:spPr>
            <a:xfrm>
              <a:off x="3288" y="3498"/>
              <a:ext cx="1338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5150" name="文本框 36901"/>
            <p:cNvSpPr txBox="1"/>
            <p:nvPr/>
          </p:nvSpPr>
          <p:spPr>
            <a:xfrm>
              <a:off x="3810" y="3317"/>
              <a:ext cx="295" cy="30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0588973" y="5971543"/>
            <a:ext cx="1043305" cy="5835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00000"/>
                </a:solidFill>
                <a:hlinkClick r:id="rId4" action="ppaction://hlinksldjump"/>
              </a:rPr>
              <a:t>返回</a:t>
            </a:r>
            <a:endParaRPr lang="zh-CN" altLang="en-US" sz="32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1906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5729 0" pathEditMode="relative" ptsTypes="">
                                      <p:cBhvr>
                                        <p:cTn id="17" dur="2000" fill="hold"/>
                                        <p:tgtEl>
                                          <p:spTgt spid="36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1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40181" y="405130"/>
            <a:ext cx="3856297" cy="5979160"/>
            <a:chOff x="1010" y="638"/>
            <a:chExt cx="6084" cy="9416"/>
          </a:xfrm>
        </p:grpSpPr>
        <p:pic>
          <p:nvPicPr>
            <p:cNvPr id="6146" name="图片 3789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0" y="1794"/>
              <a:ext cx="6085" cy="826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" name="文本框 4"/>
            <p:cNvSpPr txBox="1"/>
            <p:nvPr/>
          </p:nvSpPr>
          <p:spPr>
            <a:xfrm>
              <a:off x="1819" y="638"/>
              <a:ext cx="446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起重机吊起货物</a:t>
              </a:r>
            </a:p>
          </p:txBody>
        </p:sp>
      </p:grpSp>
      <p:sp>
        <p:nvSpPr>
          <p:cNvPr id="6" name="矩形 37892"/>
          <p:cNvSpPr/>
          <p:nvPr/>
        </p:nvSpPr>
        <p:spPr>
          <a:xfrm>
            <a:off x="8012086" y="3938906"/>
            <a:ext cx="1113978" cy="611188"/>
          </a:xfrm>
          <a:prstGeom prst="rect">
            <a:avLst/>
          </a:prstGeom>
          <a:solidFill>
            <a:srgbClr val="FCD6B6"/>
          </a:solidFill>
          <a:ln w="1905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grpSp>
        <p:nvGrpSpPr>
          <p:cNvPr id="37908" name="组合 37907"/>
          <p:cNvGrpSpPr/>
          <p:nvPr/>
        </p:nvGrpSpPr>
        <p:grpSpPr>
          <a:xfrm>
            <a:off x="8012086" y="2606993"/>
            <a:ext cx="1113978" cy="1943100"/>
            <a:chOff x="4354" y="2591"/>
            <a:chExt cx="703" cy="1224"/>
          </a:xfrm>
        </p:grpSpPr>
        <p:sp>
          <p:nvSpPr>
            <p:cNvPr id="6153" name="矩形 37892"/>
            <p:cNvSpPr/>
            <p:nvPr/>
          </p:nvSpPr>
          <p:spPr>
            <a:xfrm>
              <a:off x="4354" y="3430"/>
              <a:ext cx="703" cy="385"/>
            </a:xfrm>
            <a:prstGeom prst="rect">
              <a:avLst/>
            </a:prstGeom>
            <a:solidFill>
              <a:srgbClr val="FCD6B6"/>
            </a:solidFill>
            <a:ln w="19050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154" name="直接连接符 37895"/>
            <p:cNvSpPr/>
            <p:nvPr/>
          </p:nvSpPr>
          <p:spPr>
            <a:xfrm flipH="1" flipV="1">
              <a:off x="4717" y="2954"/>
              <a:ext cx="0" cy="658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round/>
              <a:headEnd type="oval" w="med" len="med"/>
              <a:tailEnd type="triangle" w="med" len="lg"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6155" name="文本框 37901"/>
            <p:cNvSpPr txBox="1"/>
            <p:nvPr/>
          </p:nvSpPr>
          <p:spPr>
            <a:xfrm>
              <a:off x="4581" y="2591"/>
              <a:ext cx="295" cy="32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</a:p>
          </p:txBody>
        </p:sp>
      </p:grpSp>
      <p:grpSp>
        <p:nvGrpSpPr>
          <p:cNvPr id="37906" name="组合 37905"/>
          <p:cNvGrpSpPr/>
          <p:nvPr/>
        </p:nvGrpSpPr>
        <p:grpSpPr>
          <a:xfrm>
            <a:off x="9250932" y="927100"/>
            <a:ext cx="502637" cy="3369310"/>
            <a:chOff x="5103" y="1593"/>
            <a:chExt cx="317" cy="2019"/>
          </a:xfrm>
        </p:grpSpPr>
        <p:sp>
          <p:nvSpPr>
            <p:cNvPr id="6148" name="直接连接符 37897"/>
            <p:cNvSpPr/>
            <p:nvPr/>
          </p:nvSpPr>
          <p:spPr>
            <a:xfrm>
              <a:off x="5125" y="3612"/>
              <a:ext cx="295" cy="0"/>
            </a:xfrm>
            <a:prstGeom prst="line">
              <a:avLst/>
            </a:prstGeom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6149" name="直接连接符 37898"/>
            <p:cNvSpPr/>
            <p:nvPr/>
          </p:nvSpPr>
          <p:spPr>
            <a:xfrm>
              <a:off x="5103" y="1593"/>
              <a:ext cx="295" cy="0"/>
            </a:xfrm>
            <a:prstGeom prst="line">
              <a:avLst/>
            </a:prstGeom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6150" name="直接连接符 37899"/>
            <p:cNvSpPr/>
            <p:nvPr/>
          </p:nvSpPr>
          <p:spPr>
            <a:xfrm flipH="1" flipV="1">
              <a:off x="5239" y="1616"/>
              <a:ext cx="0" cy="195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6151" name="文本框 37900"/>
            <p:cNvSpPr txBox="1"/>
            <p:nvPr/>
          </p:nvSpPr>
          <p:spPr>
            <a:xfrm>
              <a:off x="5125" y="2273"/>
              <a:ext cx="295" cy="31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614351" y="5082540"/>
            <a:ext cx="3129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拉力对货物做了功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8131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94444" pathEditMode="relative" rAng="0" ptsTypes="">
                                      <p:cBhvr>
                                        <p:cTn id="12" dur="20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87911" y="163830"/>
            <a:ext cx="403630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判断下列情况是否做功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359592" y="822325"/>
            <a:ext cx="4260689" cy="4585970"/>
            <a:chOff x="434" y="1580"/>
            <a:chExt cx="6722" cy="7222"/>
          </a:xfrm>
        </p:grpSpPr>
        <p:pic>
          <p:nvPicPr>
            <p:cNvPr id="7171" name="图片 1"/>
            <p:cNvPicPr>
              <a:picLocks noChangeAspect="1"/>
            </p:cNvPicPr>
            <p:nvPr/>
          </p:nvPicPr>
          <p:blipFill>
            <a:blip r:embed="rId3"/>
            <a:srcRect l="5233" r="65381" b="46389"/>
            <a:stretch>
              <a:fillRect/>
            </a:stretch>
          </p:blipFill>
          <p:spPr>
            <a:xfrm>
              <a:off x="1549" y="1580"/>
              <a:ext cx="4493" cy="614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文本框 7"/>
            <p:cNvSpPr txBox="1"/>
            <p:nvPr/>
          </p:nvSpPr>
          <p:spPr>
            <a:xfrm>
              <a:off x="434" y="7980"/>
              <a:ext cx="672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物体在拉力的作用下升高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359341" y="163833"/>
            <a:ext cx="5300191" cy="3769995"/>
            <a:chOff x="10033" y="258"/>
            <a:chExt cx="8362" cy="5937"/>
          </a:xfrm>
        </p:grpSpPr>
        <p:pic>
          <p:nvPicPr>
            <p:cNvPr id="5" name="图片 1"/>
            <p:cNvPicPr>
              <a:picLocks noChangeAspect="1"/>
            </p:cNvPicPr>
            <p:nvPr/>
          </p:nvPicPr>
          <p:blipFill>
            <a:blip r:embed="rId3"/>
            <a:srcRect l="39800" b="39352"/>
            <a:stretch>
              <a:fillRect/>
            </a:stretch>
          </p:blipFill>
          <p:spPr>
            <a:xfrm>
              <a:off x="10877" y="258"/>
              <a:ext cx="6249" cy="472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文本框 8"/>
            <p:cNvSpPr txBox="1"/>
            <p:nvPr/>
          </p:nvSpPr>
          <p:spPr>
            <a:xfrm>
              <a:off x="10033" y="5373"/>
              <a:ext cx="836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静止的小车在拉力的作用下前进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05851" y="4245610"/>
            <a:ext cx="7182069" cy="2468880"/>
            <a:chOff x="9002" y="6686"/>
            <a:chExt cx="11331" cy="3888"/>
          </a:xfrm>
        </p:grpSpPr>
        <p:pic>
          <p:nvPicPr>
            <p:cNvPr id="6" name="图片 1"/>
            <p:cNvPicPr>
              <a:picLocks noChangeAspect="1"/>
            </p:cNvPicPr>
            <p:nvPr/>
          </p:nvPicPr>
          <p:blipFill>
            <a:blip r:embed="rId3"/>
            <a:srcRect l="7523" t="59812" r="51302" b="2102"/>
            <a:stretch>
              <a:fillRect/>
            </a:stretch>
          </p:blipFill>
          <p:spPr>
            <a:xfrm>
              <a:off x="9002" y="6686"/>
              <a:ext cx="5605" cy="38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文本框 9"/>
            <p:cNvSpPr txBox="1"/>
            <p:nvPr/>
          </p:nvSpPr>
          <p:spPr>
            <a:xfrm>
              <a:off x="14607" y="8219"/>
              <a:ext cx="572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小车受阻力滑行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51334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5301" y="233683"/>
            <a:ext cx="1005404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E7AA5"/>
                </a:solidFill>
                <a:effectLst>
                  <a:outerShdw blurRad="12700" dist="38100" dir="2700000" algn="tl" rotWithShape="0">
                    <a:srgbClr val="7E7AA5">
                      <a:lumMod val="60000"/>
                      <a:lumOff val="40000"/>
                    </a:srgbClr>
                  </a:outerShdw>
                </a:effectLst>
              </a:rPr>
              <a:t>总结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53255" y="963295"/>
            <a:ext cx="515123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做功的两个必要因素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96990" y="1989455"/>
            <a:ext cx="47582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1.</a:t>
            </a:r>
            <a:r>
              <a:rPr lang="zh-CN" altLang="en-US" sz="2800">
                <a:solidFill>
                  <a:srgbClr val="000000"/>
                </a:solidFill>
              </a:rPr>
              <a:t>有力作用在物体上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96990" y="2952115"/>
            <a:ext cx="510686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2.</a:t>
            </a:r>
            <a:r>
              <a:rPr lang="zh-CN" altLang="en-US" sz="2800">
                <a:solidFill>
                  <a:srgbClr val="000000"/>
                </a:solidFill>
              </a:rPr>
              <a:t>在力的方向上有一段距离</a:t>
            </a:r>
          </a:p>
        </p:txBody>
      </p:sp>
      <p:grpSp>
        <p:nvGrpSpPr>
          <p:cNvPr id="36907" name="组合 36906"/>
          <p:cNvGrpSpPr/>
          <p:nvPr/>
        </p:nvGrpSpPr>
        <p:grpSpPr>
          <a:xfrm>
            <a:off x="1396672" y="4724083"/>
            <a:ext cx="4492358" cy="792162"/>
            <a:chOff x="2699" y="2795"/>
            <a:chExt cx="2835" cy="499"/>
          </a:xfrm>
        </p:grpSpPr>
        <p:grpSp>
          <p:nvGrpSpPr>
            <p:cNvPr id="5137" name="组合 36874"/>
            <p:cNvGrpSpPr/>
            <p:nvPr/>
          </p:nvGrpSpPr>
          <p:grpSpPr>
            <a:xfrm>
              <a:off x="2880" y="2795"/>
              <a:ext cx="726" cy="499"/>
              <a:chOff x="2335" y="2251"/>
              <a:chExt cx="726" cy="499"/>
            </a:xfrm>
          </p:grpSpPr>
          <p:sp>
            <p:nvSpPr>
              <p:cNvPr id="5138" name="Rectangle 22"/>
              <p:cNvSpPr/>
              <p:nvPr/>
            </p:nvSpPr>
            <p:spPr>
              <a:xfrm>
                <a:off x="2335" y="2251"/>
                <a:ext cx="726" cy="408"/>
              </a:xfrm>
              <a:prstGeom prst="rect">
                <a:avLst/>
              </a:prstGeom>
              <a:solidFill>
                <a:srgbClr val="FCD6B6"/>
              </a:solidFill>
              <a:ln w="19050" cap="flat" cmpd="sng">
                <a:solidFill>
                  <a:srgbClr val="5F5F5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5139" name="Group 23"/>
              <p:cNvGrpSpPr/>
              <p:nvPr/>
            </p:nvGrpSpPr>
            <p:grpSpPr>
              <a:xfrm>
                <a:off x="2789" y="2568"/>
                <a:ext cx="182" cy="182"/>
                <a:chOff x="3446" y="1683"/>
                <a:chExt cx="182" cy="182"/>
              </a:xfrm>
            </p:grpSpPr>
            <p:sp>
              <p:nvSpPr>
                <p:cNvPr id="5140" name="Oval 24"/>
                <p:cNvSpPr/>
                <p:nvPr/>
              </p:nvSpPr>
              <p:spPr>
                <a:xfrm>
                  <a:off x="3446" y="1683"/>
                  <a:ext cx="182" cy="1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767676"/>
                    </a:gs>
                  </a:gsLst>
                  <a:path path="shape">
                    <a:fillToRect l="50000" t="50000" r="50000" b="50000"/>
                  </a:path>
                </a:gradFill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sz="2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141" name="Oval 25"/>
                <p:cNvSpPr/>
                <p:nvPr/>
              </p:nvSpPr>
              <p:spPr>
                <a:xfrm flipH="1">
                  <a:off x="3515" y="1752"/>
                  <a:ext cx="45" cy="46"/>
                </a:xfrm>
                <a:prstGeom prst="ellipse">
                  <a:avLst/>
                </a:prstGeom>
                <a:solidFill>
                  <a:srgbClr val="000808"/>
                </a:solidFill>
                <a:ln w="19050" cap="flat" cmpd="sng">
                  <a:solidFill>
                    <a:srgbClr val="00080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sz="2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5142" name="Group 26"/>
              <p:cNvGrpSpPr/>
              <p:nvPr/>
            </p:nvGrpSpPr>
            <p:grpSpPr>
              <a:xfrm>
                <a:off x="2426" y="2568"/>
                <a:ext cx="182" cy="182"/>
                <a:chOff x="3446" y="1683"/>
                <a:chExt cx="182" cy="182"/>
              </a:xfrm>
            </p:grpSpPr>
            <p:sp>
              <p:nvSpPr>
                <p:cNvPr id="5143" name="Oval 27"/>
                <p:cNvSpPr/>
                <p:nvPr/>
              </p:nvSpPr>
              <p:spPr>
                <a:xfrm>
                  <a:off x="3446" y="1683"/>
                  <a:ext cx="182" cy="1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767676"/>
                    </a:gs>
                  </a:gsLst>
                  <a:path path="shape">
                    <a:fillToRect l="50000" t="50000" r="50000" b="50000"/>
                  </a:path>
                </a:gradFill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sz="2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144" name="Oval 28"/>
                <p:cNvSpPr/>
                <p:nvPr/>
              </p:nvSpPr>
              <p:spPr>
                <a:xfrm flipH="1">
                  <a:off x="3515" y="1752"/>
                  <a:ext cx="45" cy="46"/>
                </a:xfrm>
                <a:prstGeom prst="ellipse">
                  <a:avLst/>
                </a:prstGeom>
                <a:solidFill>
                  <a:srgbClr val="000808"/>
                </a:solidFill>
                <a:ln w="19050" cap="flat" cmpd="sng">
                  <a:solidFill>
                    <a:srgbClr val="00080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sz="2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5145" name="直接连接符 36897"/>
            <p:cNvSpPr/>
            <p:nvPr/>
          </p:nvSpPr>
          <p:spPr>
            <a:xfrm>
              <a:off x="2699" y="3294"/>
              <a:ext cx="2835" cy="0"/>
            </a:xfrm>
            <a:prstGeom prst="line">
              <a:avLst/>
            </a:prstGeom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</a:endParaRPr>
            </a:p>
          </p:txBody>
        </p:sp>
      </p:grpSp>
      <p:grpSp>
        <p:nvGrpSpPr>
          <p:cNvPr id="36905" name="组合 36904"/>
          <p:cNvGrpSpPr/>
          <p:nvPr/>
        </p:nvGrpSpPr>
        <p:grpSpPr>
          <a:xfrm>
            <a:off x="1674295" y="4471673"/>
            <a:ext cx="1868250" cy="1044575"/>
            <a:chOff x="4241" y="2636"/>
            <a:chExt cx="1179" cy="658"/>
          </a:xfrm>
        </p:grpSpPr>
        <p:grpSp>
          <p:nvGrpSpPr>
            <p:cNvPr id="5126" name="组合 36882"/>
            <p:cNvGrpSpPr/>
            <p:nvPr/>
          </p:nvGrpSpPr>
          <p:grpSpPr>
            <a:xfrm>
              <a:off x="4241" y="2795"/>
              <a:ext cx="726" cy="499"/>
              <a:chOff x="2335" y="2251"/>
              <a:chExt cx="726" cy="499"/>
            </a:xfrm>
          </p:grpSpPr>
          <p:sp>
            <p:nvSpPr>
              <p:cNvPr id="5127" name="Rectangle 22"/>
              <p:cNvSpPr/>
              <p:nvPr/>
            </p:nvSpPr>
            <p:spPr>
              <a:xfrm>
                <a:off x="2335" y="2251"/>
                <a:ext cx="726" cy="408"/>
              </a:xfrm>
              <a:prstGeom prst="rect">
                <a:avLst/>
              </a:prstGeom>
              <a:solidFill>
                <a:srgbClr val="FCD6B6"/>
              </a:solidFill>
              <a:ln w="19050" cap="flat" cmpd="sng">
                <a:solidFill>
                  <a:srgbClr val="5F5F5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5128" name="Group 23"/>
              <p:cNvGrpSpPr/>
              <p:nvPr/>
            </p:nvGrpSpPr>
            <p:grpSpPr>
              <a:xfrm>
                <a:off x="2789" y="2568"/>
                <a:ext cx="182" cy="182"/>
                <a:chOff x="3446" y="1683"/>
                <a:chExt cx="182" cy="182"/>
              </a:xfrm>
            </p:grpSpPr>
            <p:sp>
              <p:nvSpPr>
                <p:cNvPr id="5129" name="Oval 24"/>
                <p:cNvSpPr/>
                <p:nvPr/>
              </p:nvSpPr>
              <p:spPr>
                <a:xfrm>
                  <a:off x="3446" y="1683"/>
                  <a:ext cx="182" cy="1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767676"/>
                    </a:gs>
                  </a:gsLst>
                  <a:path path="shape">
                    <a:fillToRect l="50000" t="50000" r="50000" b="50000"/>
                  </a:path>
                </a:gradFill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sz="2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130" name="Oval 25"/>
                <p:cNvSpPr/>
                <p:nvPr/>
              </p:nvSpPr>
              <p:spPr>
                <a:xfrm flipH="1">
                  <a:off x="3515" y="1752"/>
                  <a:ext cx="45" cy="46"/>
                </a:xfrm>
                <a:prstGeom prst="ellipse">
                  <a:avLst/>
                </a:prstGeom>
                <a:solidFill>
                  <a:srgbClr val="000808"/>
                </a:solidFill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sz="2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5131" name="Group 26"/>
              <p:cNvGrpSpPr/>
              <p:nvPr/>
            </p:nvGrpSpPr>
            <p:grpSpPr>
              <a:xfrm>
                <a:off x="2426" y="2568"/>
                <a:ext cx="182" cy="182"/>
                <a:chOff x="3446" y="1683"/>
                <a:chExt cx="182" cy="182"/>
              </a:xfrm>
            </p:grpSpPr>
            <p:sp>
              <p:nvSpPr>
                <p:cNvPr id="5132" name="Oval 27"/>
                <p:cNvSpPr/>
                <p:nvPr/>
              </p:nvSpPr>
              <p:spPr>
                <a:xfrm>
                  <a:off x="3446" y="1683"/>
                  <a:ext cx="182" cy="1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767676"/>
                    </a:gs>
                  </a:gsLst>
                  <a:path path="shape">
                    <a:fillToRect l="50000" t="50000" r="50000" b="50000"/>
                  </a:path>
                </a:gradFill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sz="2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133" name="Oval 28"/>
                <p:cNvSpPr/>
                <p:nvPr/>
              </p:nvSpPr>
              <p:spPr>
                <a:xfrm flipH="1">
                  <a:off x="3515" y="1752"/>
                  <a:ext cx="45" cy="46"/>
                </a:xfrm>
                <a:prstGeom prst="ellipse">
                  <a:avLst/>
                </a:prstGeom>
                <a:solidFill>
                  <a:srgbClr val="000808"/>
                </a:solidFill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sz="2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5134" name="直接连接符 36895"/>
            <p:cNvSpPr/>
            <p:nvPr/>
          </p:nvSpPr>
          <p:spPr>
            <a:xfrm rot="5400000" flipH="1" flipV="1">
              <a:off x="4955" y="2670"/>
              <a:ext cx="0" cy="658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round/>
              <a:headEnd type="oval" w="med" len="med"/>
              <a:tailEnd type="triangle" w="med" len="lg"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5135" name="文本框 36896"/>
            <p:cNvSpPr txBox="1"/>
            <p:nvPr/>
          </p:nvSpPr>
          <p:spPr>
            <a:xfrm>
              <a:off x="5125" y="2636"/>
              <a:ext cx="295" cy="32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</a:p>
          </p:txBody>
        </p:sp>
      </p:grpSp>
      <p:grpSp>
        <p:nvGrpSpPr>
          <p:cNvPr id="36903" name="组合 36902"/>
          <p:cNvGrpSpPr/>
          <p:nvPr/>
        </p:nvGrpSpPr>
        <p:grpSpPr>
          <a:xfrm>
            <a:off x="2284370" y="5704840"/>
            <a:ext cx="3182523" cy="522572"/>
            <a:chOff x="3266" y="3317"/>
            <a:chExt cx="1360" cy="375"/>
          </a:xfrm>
        </p:grpSpPr>
        <p:sp>
          <p:nvSpPr>
            <p:cNvPr id="5147" name="直接连接符 36898"/>
            <p:cNvSpPr/>
            <p:nvPr/>
          </p:nvSpPr>
          <p:spPr>
            <a:xfrm flipH="1">
              <a:off x="3266" y="3339"/>
              <a:ext cx="0" cy="295"/>
            </a:xfrm>
            <a:prstGeom prst="line">
              <a:avLst/>
            </a:prstGeom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5148" name="直接连接符 36899"/>
            <p:cNvSpPr/>
            <p:nvPr/>
          </p:nvSpPr>
          <p:spPr>
            <a:xfrm flipH="1">
              <a:off x="4626" y="3317"/>
              <a:ext cx="0" cy="272"/>
            </a:xfrm>
            <a:prstGeom prst="line">
              <a:avLst/>
            </a:prstGeom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5149" name="直接连接符 36900"/>
            <p:cNvSpPr/>
            <p:nvPr/>
          </p:nvSpPr>
          <p:spPr>
            <a:xfrm>
              <a:off x="3288" y="3498"/>
              <a:ext cx="1338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5150" name="文本框 36901"/>
            <p:cNvSpPr txBox="1"/>
            <p:nvPr/>
          </p:nvSpPr>
          <p:spPr>
            <a:xfrm>
              <a:off x="3810" y="3317"/>
              <a:ext cx="295" cy="37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0588973" y="5971543"/>
            <a:ext cx="1043305" cy="5835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00000"/>
                </a:solidFill>
                <a:hlinkClick r:id="rId3" action="ppaction://hlinksldjump"/>
              </a:rPr>
              <a:t>返回</a:t>
            </a:r>
            <a:endParaRPr lang="zh-CN" altLang="en-US" sz="32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6309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6406 0" pathEditMode="relative" ptsTypes="">
                                      <p:cBhvr>
                                        <p:cTn id="24" dur="2000" fill="hold"/>
                                        <p:tgtEl>
                                          <p:spTgt spid="36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41988"/>
          <p:cNvGrpSpPr/>
          <p:nvPr/>
        </p:nvGrpSpPr>
        <p:grpSpPr>
          <a:xfrm>
            <a:off x="354002" y="258448"/>
            <a:ext cx="1762082" cy="785813"/>
            <a:chOff x="442" y="2500"/>
            <a:chExt cx="1389" cy="495"/>
          </a:xfrm>
        </p:grpSpPr>
        <p:pic>
          <p:nvPicPr>
            <p:cNvPr id="9220" name="Rectangle 1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42" y="2500"/>
              <a:ext cx="1389" cy="4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21" name="文本框 41990"/>
            <p:cNvSpPr txBox="1"/>
            <p:nvPr/>
          </p:nvSpPr>
          <p:spPr>
            <a:xfrm>
              <a:off x="545" y="2589"/>
              <a:ext cx="1270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3200" b="1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议一议</a:t>
              </a:r>
              <a:endParaRPr lang="en-US" altLang="zh-CN" sz="3200" b="1">
                <a:solidFill>
                  <a:srgbClr val="FFFFFF"/>
                </a:solidFill>
                <a:latin typeface="宋体" panose="02010600030101010101" pitchFamily="2" charset="-122"/>
                <a:ea typeface="宋体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86598" y="1156335"/>
            <a:ext cx="8265306" cy="5603240"/>
            <a:chOff x="1241" y="1821"/>
            <a:chExt cx="13040" cy="8824"/>
          </a:xfrm>
        </p:grpSpPr>
        <p:sp>
          <p:nvSpPr>
            <p:cNvPr id="9222" name="文本框 41991"/>
            <p:cNvSpPr txBox="1"/>
            <p:nvPr/>
          </p:nvSpPr>
          <p:spPr>
            <a:xfrm>
              <a:off x="1241" y="1821"/>
              <a:ext cx="13040" cy="177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（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）</a:t>
              </a:r>
              <a:r>
                <a:rPr lang="zh-CN" altLang="en-US" sz="2800" b="1">
                  <a:solidFill>
                    <a:srgbClr val="000808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当你抱着一摞书不动时，你累吗？你对书做功了吗？为什么？</a:t>
              </a:r>
            </a:p>
          </p:txBody>
        </p:sp>
        <p:pic>
          <p:nvPicPr>
            <p:cNvPr id="9217" name="图片 4199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96" y="6399"/>
              <a:ext cx="2626" cy="4246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9223" name="图片 41994" descr="推桌子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8729" y="400050"/>
            <a:ext cx="3044979" cy="315849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786599" y="3299460"/>
            <a:ext cx="9903154" cy="3265170"/>
            <a:chOff x="1241" y="5196"/>
            <a:chExt cx="15624" cy="5142"/>
          </a:xfrm>
        </p:grpSpPr>
        <p:sp>
          <p:nvSpPr>
            <p:cNvPr id="10245" name="文本框 59397"/>
            <p:cNvSpPr txBox="1"/>
            <p:nvPr/>
          </p:nvSpPr>
          <p:spPr>
            <a:xfrm>
              <a:off x="1241" y="5196"/>
              <a:ext cx="13040" cy="176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>
                  <a:solidFill>
                    <a:srgbClr val="000808"/>
                  </a:solidFill>
                  <a:ea typeface="宋体" panose="02010600030101010101" pitchFamily="2" charset="-122"/>
                </a:rPr>
                <a:t>（</a:t>
              </a:r>
              <a:r>
                <a:rPr lang="en-US" altLang="zh-CN" sz="2800" b="1">
                  <a:solidFill>
                    <a:srgbClr val="000808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lang="zh-CN" altLang="en-US" sz="2800" b="1">
                  <a:solidFill>
                    <a:srgbClr val="000808"/>
                  </a:solidFill>
                  <a:ea typeface="宋体" panose="02010600030101010101" pitchFamily="2" charset="-122"/>
                </a:rPr>
                <a:t>）用脚踢出足球，球在地面上滚动，滚动过程中，人对球做功了吗？</a:t>
              </a:r>
            </a:p>
          </p:txBody>
        </p:sp>
        <p:pic>
          <p:nvPicPr>
            <p:cNvPr id="10246" name="图片 5940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781" y="6706"/>
              <a:ext cx="5085" cy="3632"/>
            </a:xfrm>
            <a:prstGeom prst="rect">
              <a:avLst/>
            </a:prstGeom>
            <a:noFill/>
            <a:ln w="19050" cap="flat" cmpd="sng">
              <a:solidFill>
                <a:srgbClr val="0066CC"/>
              </a:solidFill>
              <a:prstDash val="solid"/>
              <a:miter/>
              <a:headEnd type="none" w="med" len="med"/>
              <a:tailEnd type="none" w="med" len="med"/>
            </a:ln>
          </p:spPr>
        </p:pic>
      </p:grpSp>
      <p:sp>
        <p:nvSpPr>
          <p:cNvPr id="5" name="文本框 4"/>
          <p:cNvSpPr txBox="1"/>
          <p:nvPr/>
        </p:nvSpPr>
        <p:spPr>
          <a:xfrm>
            <a:off x="695327" y="2347598"/>
            <a:ext cx="8263404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0808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000808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000808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）用力推讲台，讲台没有动，人累吗？人对讲台做功了吗？</a:t>
            </a:r>
            <a:endParaRPr lang="zh-CN" altLang="en-US" sz="28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4906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282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4*i*1"/>
  <p:tag name="KSO_WM_UNIT_INDEX" val="1"/>
  <p:tag name="KSO_WM_UNIT_LAYERLEVEL" val="1"/>
  <p:tag name="KSO_WM_UNIT_SUBTYPE" val="h"/>
  <p:tag name="KSO_WM_UNIT_TYPE" val="i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5*i*1"/>
  <p:tag name="KSO_WM_UNIT_INDEX" val="1"/>
  <p:tag name="KSO_WM_UNIT_LAYERLEVEL" val="1"/>
  <p:tag name="KSO_WM_UNIT_SUBTYPE" val="h"/>
  <p:tag name="KSO_WM_UNIT_TYPE" val="i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6*i*1"/>
  <p:tag name="KSO_WM_UNIT_INDEX" val="1"/>
  <p:tag name="KSO_WM_UNIT_LAYERLEVEL" val="1"/>
  <p:tag name="KSO_WM_UNIT_SUBTYPE" val="h"/>
  <p:tag name="KSO_WM_UNIT_TYPE" val="i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7*i*1"/>
  <p:tag name="KSO_WM_UNIT_INDEX" val="1"/>
  <p:tag name="KSO_WM_UNIT_LAYERLEVEL" val="1"/>
  <p:tag name="KSO_WM_UNIT_SUBTYPE" val="h"/>
  <p:tag name="KSO_WM_UNIT_TYPE" val="i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8*i*1"/>
  <p:tag name="KSO_WM_UNIT_INDEX" val="1"/>
  <p:tag name="KSO_WM_UNIT_LAYERLEVEL" val="1"/>
  <p:tag name="KSO_WM_UNIT_SUBTYPE" val="h"/>
  <p:tag name="KSO_WM_UNIT_TYPE" val="i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2820_12"/>
  <p:tag name="KSO_WM_SLIDE_INDEX" val="12"/>
  <p:tag name="KSO_WM_SLIDE_ITEM_CNT" val="0"/>
  <p:tag name="KSO_WM_SLIDE_LAYOUT" val="a_f"/>
  <p:tag name="KSO_WM_SLIDE_LAYOUT_CNT" val="1_1"/>
  <p:tag name="KSO_WM_SLIDE_POSITION" val="119*105"/>
  <p:tag name="KSO_WM_SLIDE_SIZE" val="720*329"/>
  <p:tag name="KSO_WM_SLIDE_SUBTYPE" val="pureTxt"/>
  <p:tag name="KSO_WM_SLIDE_TYPE" val="text"/>
  <p:tag name="KSO_WM_TAG_VERSION" val="1.0"/>
  <p:tag name="KSO_WM_TEMPLATE_CATEGORY" val="custom"/>
  <p:tag name="KSO_WM_TEMPLATE_COLOR_TYPE" val="1"/>
  <p:tag name="KSO_WM_TEMPLATE_INDEX" val="20202820"/>
  <p:tag name="KSO_WM_TEMPLATE_MASTER_TYPE" val="1"/>
  <p:tag name="KSO_WM_TEMPLATE_SUBCATEGORY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282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2820"/>
  <p:tag name="KSO_WM_TEMPLATE_MASTER_THUMB_INDEX" val="12"/>
  <p:tag name="KSO_WM_TEMPLATE_MASTER_TYPE" val="1"/>
  <p:tag name="KSO_WM_TEMPLATE_SUBCATEGORY" val="0"/>
  <p:tag name="KSO_WM_TEMPLATE_THUMBS_INDEX" val="1、4、5、6、7、8、9、10、11、12、1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1"/>
  <p:tag name="KSO_WM_UNIT_INDEX" val="1"/>
  <p:tag name="KSO_WM_UNIT_LAYERLEVEL" val="1"/>
  <p:tag name="KSO_WM_UNIT_TYPE" val="y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2"/>
  <p:tag name="KSO_WM_UNIT_INDEX" val="2"/>
  <p:tag name="KSO_WM_UNIT_LAYERLEVEL" val="1"/>
  <p:tag name="KSO_WM_UNIT_TYPE" val="y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3*i*1"/>
  <p:tag name="KSO_WM_UNIT_INDEX" val="1"/>
  <p:tag name="KSO_WM_UNIT_LAYERLEVEL" val="1"/>
  <p:tag name="KSO_WM_UNIT_SUBTYPE" val="h"/>
  <p:tag name="KSO_WM_UNIT_TYPE" val="i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WPS主题色">
      <a:dk1>
        <a:srgbClr val="000000"/>
      </a:dk1>
      <a:lt1>
        <a:srgbClr val="FFFFFF"/>
      </a:lt1>
      <a:dk2>
        <a:srgbClr val="F9F7F2"/>
      </a:dk2>
      <a:lt2>
        <a:srgbClr val="FFFFFF"/>
      </a:lt2>
      <a:accent1>
        <a:srgbClr val="E5967C"/>
      </a:accent1>
      <a:accent2>
        <a:srgbClr val="CF9088"/>
      </a:accent2>
      <a:accent3>
        <a:srgbClr val="B78891"/>
      </a:accent3>
      <a:accent4>
        <a:srgbClr val="9E819C"/>
      </a:accent4>
      <a:accent5>
        <a:srgbClr val="7E7AA5"/>
      </a:accent5>
      <a:accent6>
        <a:srgbClr val="5271AD"/>
      </a:accent6>
      <a:hlink>
        <a:srgbClr val="4759BF"/>
      </a:hlink>
      <a:folHlink>
        <a:srgbClr val="561A68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PS主题色">
    <a:dk1>
      <a:srgbClr val="000000"/>
    </a:dk1>
    <a:lt1>
      <a:srgbClr val="FFFFFF"/>
    </a:lt1>
    <a:dk2>
      <a:srgbClr val="F9F7F2"/>
    </a:dk2>
    <a:lt2>
      <a:srgbClr val="FFFFFF"/>
    </a:lt2>
    <a:accent1>
      <a:srgbClr val="E5967C"/>
    </a:accent1>
    <a:accent2>
      <a:srgbClr val="CF9088"/>
    </a:accent2>
    <a:accent3>
      <a:srgbClr val="B78891"/>
    </a:accent3>
    <a:accent4>
      <a:srgbClr val="9E819C"/>
    </a:accent4>
    <a:accent5>
      <a:srgbClr val="7E7AA5"/>
    </a:accent5>
    <a:accent6>
      <a:srgbClr val="5271AD"/>
    </a:accent6>
    <a:hlink>
      <a:srgbClr val="4759BF"/>
    </a:hlink>
    <a:folHlink>
      <a:srgbClr val="561A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827</Words>
  <Application>Microsoft Office PowerPoint</Application>
  <PresentationFormat>自定义</PresentationFormat>
  <Paragraphs>93</Paragraphs>
  <Slides>17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Office 主题</vt:lpstr>
      <vt:lpstr>Office 主题​​</vt:lpstr>
      <vt:lpstr>Equation.KSEE3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2021-03-21T12:30:20Z</dcterms:created>
  <dcterms:modified xsi:type="dcterms:W3CDTF">2021-04-09T13:00:05Z</dcterms:modified>
</cp:coreProperties>
</file>