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7718284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610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538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875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260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698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240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785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89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19936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25926012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55580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516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323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7102416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498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69780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625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0.wmf"/><Relationship Id="rId2" Type="http://schemas.openxmlformats.org/officeDocument/2006/relationships/tags" Target="../tags/tag16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2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3.wmf"/><Relationship Id="rId12" Type="http://schemas.openxmlformats.org/officeDocument/2006/relationships/slide" Target="slide2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7.bin"/><Relationship Id="rId2" Type="http://schemas.openxmlformats.org/officeDocument/2006/relationships/tags" Target="../tags/tag15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5195" y="1496697"/>
            <a:ext cx="456246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§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10.1 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浮</a:t>
            </a:r>
            <a:r>
              <a:rPr lang="zh-CN" altLang="zh-CN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9346" t="13365" r="1356" b="48914"/>
          <a:stretch>
            <a:fillRect/>
          </a:stretch>
        </p:blipFill>
        <p:spPr>
          <a:xfrm>
            <a:off x="3580577" y="3277873"/>
            <a:ext cx="5958753" cy="287083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251055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84" y="932818"/>
            <a:ext cx="7438141" cy="36595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540000">
            <a:off x="416370" y="27435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08794" y="4745355"/>
            <a:ext cx="66623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浮力与物体浸在液体中的深度有关吗？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67073" y="5655310"/>
            <a:ext cx="941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无关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319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01165" y="2900680"/>
            <a:ext cx="1107957" cy="5219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浮力</a:t>
            </a:r>
          </a:p>
        </p:txBody>
      </p:sp>
      <p:grpSp>
        <p:nvGrpSpPr>
          <p:cNvPr id="27" name="组合 26"/>
          <p:cNvGrpSpPr/>
          <p:nvPr/>
        </p:nvGrpSpPr>
        <p:grpSpPr>
          <a:xfrm rot="960000">
            <a:off x="4110468" y="2166623"/>
            <a:ext cx="1024289" cy="628015"/>
            <a:chOff x="6432" y="3698"/>
            <a:chExt cx="1616" cy="989"/>
          </a:xfrm>
        </p:grpSpPr>
        <p:sp>
          <p:nvSpPr>
            <p:cNvPr id="7" name="左箭头 6"/>
            <p:cNvSpPr/>
            <p:nvPr/>
          </p:nvSpPr>
          <p:spPr>
            <a:xfrm flipV="1">
              <a:off x="6432" y="4567"/>
              <a:ext cx="1616" cy="121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619" y="3698"/>
              <a:ext cx="14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定义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0296" y="1638935"/>
            <a:ext cx="3676920" cy="181483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浸在液体或气体中的物体，会受到液体或气体向上托的力叫浮力</a:t>
            </a:r>
          </a:p>
        </p:txBody>
      </p:sp>
      <p:grpSp>
        <p:nvGrpSpPr>
          <p:cNvPr id="25" name="组合 24"/>
          <p:cNvGrpSpPr/>
          <p:nvPr/>
        </p:nvGrpSpPr>
        <p:grpSpPr>
          <a:xfrm rot="20520000">
            <a:off x="6221797" y="1849120"/>
            <a:ext cx="1694895" cy="656590"/>
            <a:chOff x="9816" y="3653"/>
            <a:chExt cx="2674" cy="1034"/>
          </a:xfrm>
        </p:grpSpPr>
        <p:sp>
          <p:nvSpPr>
            <p:cNvPr id="11" name="右箭头 10"/>
            <p:cNvSpPr/>
            <p:nvPr/>
          </p:nvSpPr>
          <p:spPr>
            <a:xfrm>
              <a:off x="9988" y="4475"/>
              <a:ext cx="2330" cy="21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16" y="3653"/>
              <a:ext cx="26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产生原因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066913" y="964568"/>
            <a:ext cx="3759320" cy="138366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浸在液体或气体中的物体，受到液体或气体对其上下表面的压力差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26530" y="2763520"/>
            <a:ext cx="1219513" cy="689610"/>
            <a:chOff x="10139" y="4352"/>
            <a:chExt cx="1924" cy="1086"/>
          </a:xfrm>
        </p:grpSpPr>
        <p:sp>
          <p:nvSpPr>
            <p:cNvPr id="14" name="右箭头 13"/>
            <p:cNvSpPr/>
            <p:nvPr/>
          </p:nvSpPr>
          <p:spPr>
            <a:xfrm>
              <a:off x="10139" y="5174"/>
              <a:ext cx="1925" cy="26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284" y="4352"/>
              <a:ext cx="16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方向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935708" y="3034665"/>
            <a:ext cx="1728488" cy="5219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竖直向上</a:t>
            </a:r>
          </a:p>
        </p:txBody>
      </p:sp>
      <p:grpSp>
        <p:nvGrpSpPr>
          <p:cNvPr id="29" name="组合 28"/>
          <p:cNvGrpSpPr/>
          <p:nvPr/>
        </p:nvGrpSpPr>
        <p:grpSpPr>
          <a:xfrm rot="20520000">
            <a:off x="3356196" y="3556638"/>
            <a:ext cx="1744968" cy="680085"/>
            <a:chOff x="5295" y="5601"/>
            <a:chExt cx="2753" cy="1071"/>
          </a:xfrm>
        </p:grpSpPr>
        <p:sp>
          <p:nvSpPr>
            <p:cNvPr id="10" name="左箭头 9"/>
            <p:cNvSpPr/>
            <p:nvPr/>
          </p:nvSpPr>
          <p:spPr>
            <a:xfrm>
              <a:off x="5295" y="6552"/>
              <a:ext cx="2672" cy="120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96" y="5601"/>
              <a:ext cx="27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影响因素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13810" y="4977768"/>
            <a:ext cx="4190332" cy="9531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液体的密度</a:t>
            </a:r>
          </a:p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物体排开液体的体积</a:t>
            </a:r>
          </a:p>
        </p:txBody>
      </p:sp>
      <p:grpSp>
        <p:nvGrpSpPr>
          <p:cNvPr id="28" name="组合 27"/>
          <p:cNvGrpSpPr/>
          <p:nvPr/>
        </p:nvGrpSpPr>
        <p:grpSpPr>
          <a:xfrm rot="19560000">
            <a:off x="6032912" y="3696335"/>
            <a:ext cx="545105" cy="1014730"/>
            <a:chOff x="8366" y="5601"/>
            <a:chExt cx="860" cy="1598"/>
          </a:xfrm>
        </p:grpSpPr>
        <p:sp>
          <p:nvSpPr>
            <p:cNvPr id="21" name="下箭头 20"/>
            <p:cNvSpPr/>
            <p:nvPr/>
          </p:nvSpPr>
          <p:spPr>
            <a:xfrm>
              <a:off x="8366" y="5601"/>
              <a:ext cx="120" cy="1599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18" y="5650"/>
              <a:ext cx="60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公式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46913" y="4339593"/>
            <a:ext cx="3705443" cy="1870075"/>
            <a:chOff x="10960" y="6834"/>
            <a:chExt cx="5846" cy="2945"/>
          </a:xfrm>
        </p:grpSpPr>
        <p:graphicFrame>
          <p:nvGraphicFramePr>
            <p:cNvPr id="23" name="对象 2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960" y="6834"/>
            <a:ext cx="5847" cy="1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r:id="rId4" imgW="1016000" imgH="228600" progId="Equation.KSEE3">
                    <p:embed/>
                  </p:oleObj>
                </mc:Choice>
                <mc:Fallback>
                  <p:oleObj r:id="rId4" imgW="1016000" imgH="2286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960" y="6834"/>
                          <a:ext cx="5847" cy="1316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126" y="8731"/>
            <a:ext cx="3729" cy="1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r:id="rId6" imgW="812800" imgH="228600" progId="Equation.KSEE3">
                    <p:embed/>
                  </p:oleObj>
                </mc:Choice>
                <mc:Fallback>
                  <p:oleObj r:id="rId6" imgW="812800" imgH="2286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126" y="8731"/>
                          <a:ext cx="3729" cy="1049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矩形 29"/>
          <p:cNvSpPr/>
          <p:nvPr/>
        </p:nvSpPr>
        <p:spPr>
          <a:xfrm>
            <a:off x="193937" y="105412"/>
            <a:ext cx="1107997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总结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355086" y="6112513"/>
            <a:ext cx="1093378" cy="58356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8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95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28522" y="3321050"/>
          <a:ext cx="91273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8522" y="3321050"/>
                        <a:ext cx="912733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 rot="540000">
            <a:off x="194525" y="17529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练习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1920" y="243208"/>
            <a:ext cx="1047424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如图所示，（</a:t>
            </a:r>
            <a:r>
              <a:rPr lang="en-US" altLang="zh-CN" sz="2800">
                <a:solidFill>
                  <a:srgbClr val="000000"/>
                </a:solidFill>
              </a:rPr>
              <a:t>1</a:t>
            </a:r>
            <a:r>
              <a:rPr lang="zh-CN" altLang="en-US" sz="2800">
                <a:solidFill>
                  <a:srgbClr val="000000"/>
                </a:solidFill>
              </a:rPr>
              <a:t>）比较物体</a:t>
            </a:r>
            <a:r>
              <a:rPr lang="en-US" altLang="zh-CN" sz="2800">
                <a:solidFill>
                  <a:srgbClr val="000000"/>
                </a:solidFill>
              </a:rPr>
              <a:t>C</a:t>
            </a:r>
            <a:r>
              <a:rPr lang="zh-CN" altLang="en-US" sz="2800">
                <a:solidFill>
                  <a:srgbClr val="000000"/>
                </a:solidFill>
              </a:rPr>
              <a:t>、</a:t>
            </a:r>
            <a:r>
              <a:rPr lang="en-US" altLang="zh-CN" sz="2800">
                <a:solidFill>
                  <a:srgbClr val="000000"/>
                </a:solidFill>
              </a:rPr>
              <a:t>D</a:t>
            </a:r>
            <a:r>
              <a:rPr lang="zh-CN" altLang="en-US" sz="2800">
                <a:solidFill>
                  <a:srgbClr val="000000"/>
                </a:solidFill>
              </a:rPr>
              <a:t>两图可知，浮力与</a:t>
            </a:r>
            <a:r>
              <a:rPr lang="en-US" altLang="zh-CN" sz="2800">
                <a:solidFill>
                  <a:srgbClr val="000000"/>
                </a:solidFill>
              </a:rPr>
              <a:t>________</a:t>
            </a:r>
            <a:r>
              <a:rPr lang="zh-CN" altLang="en-US" sz="2800">
                <a:solidFill>
                  <a:srgbClr val="000000"/>
                </a:solidFill>
              </a:rPr>
              <a:t>无关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（</a:t>
            </a:r>
            <a:r>
              <a:rPr lang="en-US" altLang="zh-CN" sz="2800">
                <a:solidFill>
                  <a:srgbClr val="000000"/>
                </a:solidFill>
              </a:rPr>
              <a:t>2</a:t>
            </a:r>
            <a:r>
              <a:rPr lang="zh-CN" altLang="en-US" sz="2800">
                <a:solidFill>
                  <a:srgbClr val="000000"/>
                </a:solidFill>
              </a:rPr>
              <a:t>）比较</a:t>
            </a:r>
            <a:r>
              <a:rPr lang="en-US" altLang="zh-CN" sz="2800">
                <a:solidFill>
                  <a:srgbClr val="000000"/>
                </a:solidFill>
              </a:rPr>
              <a:t>D</a:t>
            </a:r>
            <a:r>
              <a:rPr lang="zh-CN" altLang="en-US" sz="2800">
                <a:solidFill>
                  <a:srgbClr val="000000"/>
                </a:solidFill>
              </a:rPr>
              <a:t>、</a:t>
            </a:r>
            <a:r>
              <a:rPr lang="en-US" altLang="zh-CN" sz="2800">
                <a:solidFill>
                  <a:srgbClr val="000000"/>
                </a:solidFill>
              </a:rPr>
              <a:t>E</a:t>
            </a:r>
            <a:r>
              <a:rPr lang="zh-CN" altLang="en-US" sz="2800">
                <a:solidFill>
                  <a:srgbClr val="000000"/>
                </a:solidFill>
              </a:rPr>
              <a:t>两图可知浮力与什么有关</a:t>
            </a:r>
          </a:p>
          <a:p>
            <a:endParaRPr lang="zh-CN" altLang="en-US" sz="2800">
              <a:solidFill>
                <a:srgbClr val="000000"/>
              </a:solidFill>
            </a:endParaRPr>
          </a:p>
          <a:p>
            <a:endParaRPr lang="zh-CN" altLang="en-US" sz="2800">
              <a:solidFill>
                <a:srgbClr val="000000"/>
              </a:solidFill>
            </a:endParaRPr>
          </a:p>
          <a:p>
            <a:r>
              <a:rPr lang="zh-CN" altLang="en-US" sz="2800">
                <a:solidFill>
                  <a:srgbClr val="000000"/>
                </a:solidFill>
              </a:rPr>
              <a:t>（</a:t>
            </a:r>
            <a:r>
              <a:rPr lang="en-US" altLang="zh-CN" sz="2800">
                <a:solidFill>
                  <a:srgbClr val="000000"/>
                </a:solidFill>
              </a:rPr>
              <a:t>3</a:t>
            </a:r>
            <a:r>
              <a:rPr lang="zh-CN" altLang="en-US" sz="2800">
                <a:solidFill>
                  <a:srgbClr val="000000"/>
                </a:solidFill>
              </a:rPr>
              <a:t>）比较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、</a:t>
            </a:r>
            <a:r>
              <a:rPr lang="en-US" altLang="zh-CN" sz="2800">
                <a:solidFill>
                  <a:srgbClr val="000000"/>
                </a:solidFill>
              </a:rPr>
              <a:t>C</a:t>
            </a:r>
            <a:r>
              <a:rPr lang="zh-CN" altLang="en-US" sz="2800">
                <a:solidFill>
                  <a:srgbClr val="000000"/>
                </a:solidFill>
              </a:rPr>
              <a:t>两图可知浮力与什么有关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464" y="3321050"/>
            <a:ext cx="6360609" cy="32181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834699" y="206375"/>
            <a:ext cx="11244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深度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6771" y="2397760"/>
            <a:ext cx="38093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物体排开液体的体积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89746" y="1686560"/>
            <a:ext cx="22165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</a:rPr>
              <a:t>液体密度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9430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9192" y="378460"/>
            <a:ext cx="53534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画出水中小球所受的压力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40018" r="50213" b="25227"/>
          <a:stretch>
            <a:fillRect/>
          </a:stretch>
        </p:blipFill>
        <p:spPr>
          <a:xfrm>
            <a:off x="2767358" y="2724153"/>
            <a:ext cx="4289212" cy="224980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994878" y="2304000"/>
            <a:ext cx="813854" cy="1410970"/>
            <a:chOff x="4989" y="3829"/>
            <a:chExt cx="1284" cy="2222"/>
          </a:xfrm>
        </p:grpSpPr>
        <p:sp>
          <p:nvSpPr>
            <p:cNvPr id="8" name="椭圆 7"/>
            <p:cNvSpPr/>
            <p:nvPr/>
          </p:nvSpPr>
          <p:spPr>
            <a:xfrm>
              <a:off x="4989" y="5839"/>
              <a:ext cx="212" cy="2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H="1" flipV="1">
              <a:off x="5089" y="4356"/>
              <a:ext cx="13" cy="1483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205" y="3829"/>
            <a:ext cx="1069" cy="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r:id="rId5" imgW="228600" imgH="228600" progId="Equation.KSEE3">
                    <p:embed/>
                  </p:oleObj>
                </mc:Choice>
                <mc:Fallback>
                  <p:oleObj r:id="rId5" imgW="228600" imgH="2286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05" y="3829"/>
                          <a:ext cx="1069" cy="1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02234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3787" b="16358"/>
          <a:stretch>
            <a:fillRect/>
          </a:stretch>
        </p:blipFill>
        <p:spPr>
          <a:xfrm>
            <a:off x="1010980" y="1214120"/>
            <a:ext cx="3739037" cy="1803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1785" b="8839"/>
          <a:stretch>
            <a:fillRect/>
          </a:stretch>
        </p:blipFill>
        <p:spPr>
          <a:xfrm>
            <a:off x="6704151" y="1214123"/>
            <a:ext cx="3847424" cy="1802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831" b="17936"/>
          <a:stretch>
            <a:fillRect/>
          </a:stretch>
        </p:blipFill>
        <p:spPr>
          <a:xfrm>
            <a:off x="654759" y="3827780"/>
            <a:ext cx="3890525" cy="1847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r="3993" b="20147"/>
          <a:stretch>
            <a:fillRect/>
          </a:stretch>
        </p:blipFill>
        <p:spPr>
          <a:xfrm>
            <a:off x="6704152" y="4063365"/>
            <a:ext cx="3725726" cy="1991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2078" y="294005"/>
            <a:ext cx="55892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3.</a:t>
            </a:r>
            <a:r>
              <a:rPr lang="zh-CN" altLang="en-US" sz="2800">
                <a:solidFill>
                  <a:srgbClr val="000000"/>
                </a:solidFill>
              </a:rPr>
              <a:t>下列物体没有收到浮力的是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6221" y="3018155"/>
            <a:ext cx="38968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A  </a:t>
            </a:r>
            <a:r>
              <a:rPr lang="zh-CN" altLang="en-US" sz="2800">
                <a:solidFill>
                  <a:srgbClr val="000000"/>
                </a:solidFill>
              </a:rPr>
              <a:t>遨游太空的天空一号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04152" y="3168015"/>
            <a:ext cx="37257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B  </a:t>
            </a:r>
            <a:r>
              <a:rPr lang="zh-CN" altLang="en-US" sz="2800">
                <a:solidFill>
                  <a:srgbClr val="000000"/>
                </a:solidFill>
              </a:rPr>
              <a:t>正在上升的热气球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04152" y="6177280"/>
            <a:ext cx="33067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C  </a:t>
            </a:r>
            <a:r>
              <a:rPr lang="zh-CN" altLang="en-US" sz="2800">
                <a:solidFill>
                  <a:srgbClr val="000000"/>
                </a:solidFill>
              </a:rPr>
              <a:t>航行的辽宁舰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4761" y="6177280"/>
            <a:ext cx="33232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D  </a:t>
            </a:r>
            <a:r>
              <a:rPr lang="zh-CN" altLang="en-US" sz="2800">
                <a:solidFill>
                  <a:srgbClr val="000000"/>
                </a:solidFill>
              </a:rPr>
              <a:t>下潜的蛟龙号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86393" y="226695"/>
            <a:ext cx="13259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355086" y="6112513"/>
            <a:ext cx="1093378" cy="58356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7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16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1219011" y="10185400"/>
            <a:ext cx="329598" cy="2413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1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487" y="222250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94136" y="563245"/>
            <a:ext cx="9406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3" action="ppaction://hlinksldjump"/>
              </a:rPr>
              <a:t>浮力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8363" y="1320165"/>
            <a:ext cx="19294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4" action="ppaction://hlinksldjump"/>
              </a:rPr>
              <a:t>产生原因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94136" y="2085340"/>
            <a:ext cx="13595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5" action="ppaction://hlinksldjump"/>
              </a:rPr>
              <a:t>方向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4137" y="2871470"/>
            <a:ext cx="22323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6" action="ppaction://hlinksldjump"/>
              </a:rPr>
              <a:t>影响因素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8363" y="3651250"/>
            <a:ext cx="14255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7" action="ppaction://hlinksldjump"/>
              </a:rPr>
              <a:t>总结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4136" y="4431030"/>
            <a:ext cx="1158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8" action="ppaction://hlinksldjump"/>
              </a:rPr>
              <a:t>练习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7579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20000">
            <a:off x="368832" y="33277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54333" t="64427" b="-2293"/>
          <a:stretch>
            <a:fillRect/>
          </a:stretch>
        </p:blipFill>
        <p:spPr>
          <a:xfrm>
            <a:off x="7518641" y="2284730"/>
            <a:ext cx="3673117" cy="228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13778" r="61667" b="47947"/>
          <a:stretch>
            <a:fillRect/>
          </a:stretch>
        </p:blipFill>
        <p:spPr>
          <a:xfrm>
            <a:off x="872802" y="2062480"/>
            <a:ext cx="3642059" cy="273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0987" t="13796" r="9013" b="4818"/>
          <a:stretch>
            <a:fillRect/>
          </a:stretch>
        </p:blipFill>
        <p:spPr>
          <a:xfrm>
            <a:off x="3913978" y="1397000"/>
            <a:ext cx="3803055" cy="29070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41810" y="534416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为什么竹筏、航母、鸭子能浮在水面上？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605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900000">
            <a:off x="448696" y="33721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演示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32687" y="835025"/>
            <a:ext cx="5689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向水里按球，会感到有向上的力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25" y="1991995"/>
            <a:ext cx="4753818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513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5878" y="41656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浮力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5513" y="1898653"/>
            <a:ext cx="85080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定义：浸在液体或气体中的物体会受到向上的托力，这个力叫做浮力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58320" r="5013" b="49778"/>
          <a:stretch>
            <a:fillRect/>
          </a:stretch>
        </p:blipFill>
        <p:spPr>
          <a:xfrm>
            <a:off x="964710" y="3503930"/>
            <a:ext cx="2575302" cy="265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48013" t="52427"/>
          <a:stretch>
            <a:fillRect/>
          </a:stretch>
        </p:blipFill>
        <p:spPr>
          <a:xfrm>
            <a:off x="4200475" y="3349625"/>
            <a:ext cx="3278233" cy="2254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34720" r="-680"/>
          <a:stretch>
            <a:fillRect/>
          </a:stretch>
        </p:blipFill>
        <p:spPr>
          <a:xfrm>
            <a:off x="7606109" y="3962400"/>
            <a:ext cx="4173219" cy="2033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350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540000">
            <a:off x="416370" y="27435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93638" y="480696"/>
            <a:ext cx="777978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漂浮在水面的物体（如木块、兵乓球）受到浮力，浸没在水中的物体（如铁块）也受到浮力吗？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11307" t="12249" r="10053" b="14684"/>
          <a:stretch>
            <a:fillRect/>
          </a:stretch>
        </p:blipFill>
        <p:spPr>
          <a:xfrm>
            <a:off x="4003984" y="1602740"/>
            <a:ext cx="4509155" cy="3148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98133" y="4751070"/>
            <a:ext cx="43728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浸在水中的物体也受浮力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07991" y="5742943"/>
          <a:ext cx="2363598" cy="66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5" imgW="812800" imgH="228600" progId="Equation.KSEE3">
                  <p:embed/>
                </p:oleObj>
              </mc:Choice>
              <mc:Fallback>
                <p:oleObj r:id="rId5" imgW="8128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7991" y="5742943"/>
                        <a:ext cx="2363598" cy="66611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007BD3"/>
                          </a:gs>
                          <a:gs pos="100000">
                            <a:srgbClr val="034373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355086" y="6112513"/>
            <a:ext cx="1093378" cy="58356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7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42821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540000">
            <a:off x="416370" y="27435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06599" y="410845"/>
            <a:ext cx="6699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浸在液体中的物体为何会受到浮力呢？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203189" y="1676400"/>
            <a:ext cx="2310990" cy="3843020"/>
            <a:chOff x="12942" y="2640"/>
            <a:chExt cx="3646" cy="6052"/>
          </a:xfrm>
        </p:grpSpPr>
        <p:sp>
          <p:nvSpPr>
            <p:cNvPr id="7" name="圆柱形 6"/>
            <p:cNvSpPr/>
            <p:nvPr/>
          </p:nvSpPr>
          <p:spPr>
            <a:xfrm>
              <a:off x="12967" y="2640"/>
              <a:ext cx="3621" cy="6052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圆柱形 7"/>
            <p:cNvSpPr/>
            <p:nvPr/>
          </p:nvSpPr>
          <p:spPr>
            <a:xfrm>
              <a:off x="12942" y="4213"/>
              <a:ext cx="3646" cy="4432"/>
            </a:xfrm>
            <a:prstGeom prst="can">
              <a:avLst/>
            </a:prstGeom>
            <a:solidFill>
              <a:srgbClr val="00B0F0">
                <a:alpha val="56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44638" y="3527428"/>
            <a:ext cx="1028092" cy="1350645"/>
            <a:chOff x="13954" y="5555"/>
            <a:chExt cx="1622" cy="2127"/>
          </a:xfrm>
        </p:grpSpPr>
        <p:sp>
          <p:nvSpPr>
            <p:cNvPr id="9" name="立方体 8"/>
            <p:cNvSpPr/>
            <p:nvPr/>
          </p:nvSpPr>
          <p:spPr>
            <a:xfrm>
              <a:off x="13954" y="5568"/>
              <a:ext cx="1622" cy="210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4361" y="5555"/>
              <a:ext cx="25" cy="1773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4031" y="7328"/>
              <a:ext cx="355" cy="355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4386" y="7277"/>
              <a:ext cx="1165" cy="51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844638" y="3953510"/>
            <a:ext cx="1028092" cy="257810"/>
            <a:chOff x="13954" y="6226"/>
            <a:chExt cx="1622" cy="406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15196" y="6226"/>
              <a:ext cx="380" cy="4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3954" y="6226"/>
              <a:ext cx="380" cy="4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箭头连接符 17"/>
          <p:cNvCxnSpPr/>
          <p:nvPr/>
        </p:nvCxnSpPr>
        <p:spPr>
          <a:xfrm>
            <a:off x="8219037" y="4070350"/>
            <a:ext cx="690254" cy="2413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856886" y="4070350"/>
            <a:ext cx="738426" cy="381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9326992" y="2481580"/>
            <a:ext cx="16480" cy="106172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9310512" y="4869815"/>
            <a:ext cx="634" cy="10541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8563" y="1482090"/>
          <a:ext cx="2402897" cy="76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4" imgW="723900" imgH="228600" progId="Equation.KSEE3">
                  <p:embed/>
                </p:oleObj>
              </mc:Choice>
              <mc:Fallback>
                <p:oleObj r:id="rId4" imgW="7239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8563" y="1482090"/>
                        <a:ext cx="2402897" cy="76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8561" y="2481583"/>
          <a:ext cx="2309722" cy="73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6" imgW="723900" imgH="228600" progId="Equation.KSEE3">
                  <p:embed/>
                </p:oleObj>
              </mc:Choice>
              <mc:Fallback>
                <p:oleObj r:id="rId6" imgW="7239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8561" y="2481583"/>
                        <a:ext cx="2309722" cy="730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8563" y="3543300"/>
          <a:ext cx="2215279" cy="70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8" imgW="723900" imgH="228600" progId="Equation.KSEE3">
                  <p:embed/>
                </p:oleObj>
              </mc:Choice>
              <mc:Fallback>
                <p:oleObj r:id="rId8" imgW="7239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8563" y="3543300"/>
                        <a:ext cx="2215279" cy="70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724687" y="4465958"/>
            <a:ext cx="575719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浸在液体或气体中的物体，受到液体或气体对其上下表面的压力差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46973" y="5641340"/>
          <a:ext cx="3706077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10" imgW="1016000" imgH="228600" progId="Equation.KSEE3">
                  <p:embed/>
                </p:oleObj>
              </mc:Choice>
              <mc:Fallback>
                <p:oleObj r:id="rId10" imgW="10160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46973" y="5641340"/>
                        <a:ext cx="3706077" cy="83566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14CD68"/>
                          </a:gs>
                          <a:gs pos="100000">
                            <a:srgbClr val="0B6E38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355086" y="6112513"/>
            <a:ext cx="1093378" cy="58356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12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8739420" y="4244343"/>
            <a:ext cx="587572" cy="45402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9404956" y="3359787"/>
            <a:ext cx="549541" cy="676275"/>
          </a:xfrm>
          <a:prstGeom prst="straightConnector1">
            <a:avLst/>
          </a:prstGeom>
          <a:ln w="38100" cmpd="sng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174270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540000">
            <a:off x="416370" y="27435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17474" t="30485" r="34334" b="35879"/>
          <a:stretch>
            <a:fillRect/>
          </a:stretch>
        </p:blipFill>
        <p:spPr>
          <a:xfrm>
            <a:off x="1844483" y="2431415"/>
            <a:ext cx="4735437" cy="2486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79637" y="412115"/>
            <a:ext cx="47157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浮力的方向是如何的呢？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30842" y="5338445"/>
            <a:ext cx="17627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竖直向上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162240" y="2431415"/>
            <a:ext cx="813854" cy="1410970"/>
            <a:chOff x="4989" y="3829"/>
            <a:chExt cx="1284" cy="2222"/>
          </a:xfrm>
        </p:grpSpPr>
        <p:sp>
          <p:nvSpPr>
            <p:cNvPr id="8" name="椭圆 7"/>
            <p:cNvSpPr/>
            <p:nvPr/>
          </p:nvSpPr>
          <p:spPr>
            <a:xfrm>
              <a:off x="4989" y="5839"/>
              <a:ext cx="212" cy="2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H="1" flipV="1">
              <a:off x="5089" y="4356"/>
              <a:ext cx="13" cy="1483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205" y="3829"/>
            <a:ext cx="1069" cy="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r:id="rId5" imgW="228600" imgH="228600" progId="Equation.KSEE3">
                    <p:embed/>
                  </p:oleObj>
                </mc:Choice>
                <mc:Fallback>
                  <p:oleObj r:id="rId5" imgW="228600" imgH="2286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05" y="3829"/>
                          <a:ext cx="1069" cy="1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5174550" y="2232000"/>
            <a:ext cx="813854" cy="1410970"/>
            <a:chOff x="4989" y="3829"/>
            <a:chExt cx="1284" cy="2222"/>
          </a:xfrm>
        </p:grpSpPr>
        <p:sp>
          <p:nvSpPr>
            <p:cNvPr id="14" name="椭圆 13"/>
            <p:cNvSpPr/>
            <p:nvPr/>
          </p:nvSpPr>
          <p:spPr>
            <a:xfrm>
              <a:off x="4989" y="5839"/>
              <a:ext cx="212" cy="2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 flipV="1">
              <a:off x="5089" y="4356"/>
              <a:ext cx="13" cy="1483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对象 1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205" y="3829"/>
            <a:ext cx="1069" cy="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r:id="rId7" imgW="228600" imgH="228600" progId="Equation.KSEE3">
                    <p:embed/>
                  </p:oleObj>
                </mc:Choice>
                <mc:Fallback>
                  <p:oleObj r:id="rId7" imgW="228600" imgH="2286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05" y="3829"/>
                          <a:ext cx="1069" cy="1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文本框 17"/>
          <p:cNvSpPr txBox="1"/>
          <p:nvPr/>
        </p:nvSpPr>
        <p:spPr>
          <a:xfrm>
            <a:off x="10355086" y="6112513"/>
            <a:ext cx="1093378" cy="58356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8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4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540000">
            <a:off x="416370" y="27435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6045" y="495935"/>
            <a:ext cx="40445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影响浮力大小的因素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404" y="1212853"/>
            <a:ext cx="7438141" cy="36595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32053" y="5238118"/>
            <a:ext cx="4297452" cy="95313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液体的密度</a:t>
            </a:r>
          </a:p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物体排开液体的体积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355086" y="6112513"/>
            <a:ext cx="1093378" cy="58356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4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939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512</Words>
  <Application>Microsoft Office PowerPoint</Application>
  <PresentationFormat>自定义</PresentationFormat>
  <Paragraphs>64</Paragraphs>
  <Slides>14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Office 主题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2021-04-09T13:00:14Z</dcterms:modified>
</cp:coreProperties>
</file>