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38178440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62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277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486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66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390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492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037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14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8529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41081601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23462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92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943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33763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31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47279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36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3.wmf"/><Relationship Id="rId2" Type="http://schemas.openxmlformats.org/officeDocument/2006/relationships/tags" Target="../tags/tag1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wmf"/><Relationship Id="rId17" Type="http://schemas.openxmlformats.org/officeDocument/2006/relationships/slide" Target="slide2.xml"/><Relationship Id="rId2" Type="http://schemas.openxmlformats.org/officeDocument/2006/relationships/tags" Target="../tags/tag163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7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5.xml"/><Relationship Id="rId6" Type="http://schemas.openxmlformats.org/officeDocument/2006/relationships/slide" Target="slide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6.wmf"/><Relationship Id="rId2" Type="http://schemas.openxmlformats.org/officeDocument/2006/relationships/tags" Target="../tags/tag16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9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5.vml"/><Relationship Id="rId6" Type="http://schemas.openxmlformats.org/officeDocument/2006/relationships/slide" Target="slide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79829" y="2004062"/>
            <a:ext cx="404950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§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9.1 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压</a:t>
            </a:r>
            <a:r>
              <a:rPr lang="zh-CN" altLang="zh-CN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强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49137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21416" y="624205"/>
            <a:ext cx="812269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   影响压力作用效果的因素：压力、受力面积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1414" y="1927862"/>
            <a:ext cx="8714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当压力一定时，受力面积越小，压力的作用效果越明显；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当受力面积一定时，压力越大，压力的作用效果越明显</a:t>
            </a:r>
            <a:endParaRPr lang="zh-CN" altLang="en-US" sz="2800">
              <a:solidFill>
                <a:srgbClr val="000000"/>
              </a:solidFill>
            </a:endParaRPr>
          </a:p>
          <a:p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2972" y="4520565"/>
            <a:ext cx="25043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实验方法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50108" y="4520565"/>
            <a:ext cx="3403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控制变量法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2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">
            <a:off x="509545" y="44770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16786" y="1330325"/>
            <a:ext cx="75934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在实验中我们是如何观察压力的作用效果的呢？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5687" y="2466340"/>
            <a:ext cx="42061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观察海绵的凹陷程度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5766" y="4383408"/>
            <a:ext cx="350134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将压力的作用效果转换成海绵的凹陷程度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39093" y="4599305"/>
            <a:ext cx="3453174" cy="521970"/>
            <a:chOff x="7319" y="7243"/>
            <a:chExt cx="5448" cy="822"/>
          </a:xfrm>
        </p:grpSpPr>
        <p:sp>
          <p:nvSpPr>
            <p:cNvPr id="9" name="右箭头 8"/>
            <p:cNvSpPr/>
            <p:nvPr/>
          </p:nvSpPr>
          <p:spPr>
            <a:xfrm>
              <a:off x="7319" y="7476"/>
              <a:ext cx="2128" cy="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87" y="7243"/>
              <a:ext cx="23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转换法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81852" y="5915660"/>
            <a:ext cx="1235993" cy="819150"/>
            <a:chOff x="16537" y="9316"/>
            <a:chExt cx="1950" cy="1290"/>
          </a:xfrm>
        </p:grpSpPr>
        <p:sp>
          <p:nvSpPr>
            <p:cNvPr id="3" name="图文框 2"/>
            <p:cNvSpPr/>
            <p:nvPr/>
          </p:nvSpPr>
          <p:spPr>
            <a:xfrm>
              <a:off x="16537" y="9316"/>
              <a:ext cx="1951" cy="12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2" y="9551"/>
              <a:ext cx="15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3" action="ppaction://hlinksldjump"/>
                </a:rPr>
                <a:t>返回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241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840000">
            <a:off x="605255" y="36769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压强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0554" y="1315085"/>
            <a:ext cx="66933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定义：物体所受压力大小与受力面积之比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37261" y="2139950"/>
            <a:ext cx="41269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符号：</a:t>
            </a:r>
            <a:r>
              <a:rPr lang="en-US" altLang="zh-CN" sz="2800">
                <a:solidFill>
                  <a:srgbClr val="000000"/>
                </a:solidFill>
              </a:rPr>
              <a:t>P        </a:t>
            </a:r>
            <a:r>
              <a:rPr lang="zh-CN" altLang="en-US" sz="2800">
                <a:solidFill>
                  <a:srgbClr val="000000"/>
                </a:solidFill>
              </a:rPr>
              <a:t>单位：</a:t>
            </a:r>
            <a:r>
              <a:rPr lang="en-US" altLang="zh-CN" sz="2800">
                <a:solidFill>
                  <a:srgbClr val="000000"/>
                </a:solidFill>
              </a:rPr>
              <a:t>Pa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61641" y="2923540"/>
            <a:ext cx="97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公式：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54385" y="2661920"/>
          <a:ext cx="1257543" cy="111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4" imgW="444500" imgH="393700" progId="Equation.KSEE3">
                  <p:embed/>
                </p:oleObj>
              </mc:Choice>
              <mc:Fallback>
                <p:oleObj r:id="rId4" imgW="444500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4385" y="2661920"/>
                        <a:ext cx="1257543" cy="1116330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61641" y="3860165"/>
            <a:ext cx="28573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F   </a:t>
            </a:r>
            <a:r>
              <a:rPr lang="zh-CN" altLang="en-US" sz="2800">
                <a:solidFill>
                  <a:srgbClr val="000000"/>
                </a:solidFill>
              </a:rPr>
              <a:t>压力          </a:t>
            </a:r>
            <a:r>
              <a:rPr lang="en-US" altLang="zh-CN" sz="2800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61641" y="4718050"/>
            <a:ext cx="2856094" cy="604520"/>
            <a:chOff x="2306" y="7430"/>
            <a:chExt cx="4506" cy="952"/>
          </a:xfrm>
        </p:grpSpPr>
        <p:sp>
          <p:nvSpPr>
            <p:cNvPr id="11" name="文本框 10"/>
            <p:cNvSpPr txBox="1"/>
            <p:nvPr/>
          </p:nvSpPr>
          <p:spPr>
            <a:xfrm>
              <a:off x="2306" y="7495"/>
              <a:ext cx="45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S  </a:t>
              </a:r>
              <a:r>
                <a:rPr lang="zh-CN" altLang="en-US" sz="2800">
                  <a:solidFill>
                    <a:srgbClr val="000000"/>
                  </a:solidFill>
                </a:rPr>
                <a:t>受力面积  </a:t>
              </a:r>
            </a:p>
          </p:txBody>
        </p:sp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802" y="7430"/>
            <a:ext cx="1011" cy="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r:id="rId6" imgW="215900" imgH="203200" progId="Equation.KSEE3">
                    <p:embed/>
                  </p:oleObj>
                </mc:Choice>
                <mc:Fallback>
                  <p:oleObj r:id="rId6" imgW="215900" imgH="2032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02" y="7430"/>
                          <a:ext cx="1011" cy="9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文本框 12"/>
          <p:cNvSpPr txBox="1"/>
          <p:nvPr/>
        </p:nvSpPr>
        <p:spPr>
          <a:xfrm>
            <a:off x="1526294" y="5657850"/>
            <a:ext cx="29860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P  </a:t>
            </a:r>
            <a:r>
              <a:rPr lang="zh-CN" altLang="en-US" sz="2800">
                <a:solidFill>
                  <a:srgbClr val="000000"/>
                </a:solidFill>
              </a:rPr>
              <a:t>压强         </a:t>
            </a:r>
            <a:r>
              <a:rPr lang="en-US" altLang="zh-CN" sz="2800">
                <a:solidFill>
                  <a:srgbClr val="000000"/>
                </a:solidFill>
              </a:rPr>
              <a:t>Pa</a:t>
            </a:r>
          </a:p>
        </p:txBody>
      </p:sp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17417" y="2281558"/>
          <a:ext cx="2061256" cy="11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8" imgW="698500" imgH="393700" progId="Equation.KSEE3">
                  <p:embed/>
                </p:oleObj>
              </mc:Choice>
              <mc:Fallback>
                <p:oleObj r:id="rId8" imgW="698500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17417" y="2281558"/>
                        <a:ext cx="2061256" cy="1163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406881" y="3778250"/>
            <a:ext cx="49129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物体每平方米所受的压力为</a:t>
            </a:r>
            <a:r>
              <a:rPr lang="en-US" altLang="zh-CN" sz="2800">
                <a:solidFill>
                  <a:srgbClr val="000000"/>
                </a:solidFill>
              </a:rPr>
              <a:t>1N</a:t>
            </a:r>
          </a:p>
        </p:txBody>
      </p:sp>
      <p:sp>
        <p:nvSpPr>
          <p:cNvPr id="16" name="文本框 15"/>
          <p:cNvSpPr txBox="1"/>
          <p:nvPr/>
        </p:nvSpPr>
        <p:spPr>
          <a:xfrm rot="21180000">
            <a:off x="2170912" y="449580"/>
            <a:ext cx="5048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表示压力作用效果的物理量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5685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540000">
            <a:off x="396721" y="32070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7987" t="16093" r="1347" b="24467"/>
          <a:stretch>
            <a:fillRect/>
          </a:stretch>
        </p:blipFill>
        <p:spPr>
          <a:xfrm>
            <a:off x="7448916" y="2284098"/>
            <a:ext cx="2938494" cy="34537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2444" y="136528"/>
            <a:ext cx="70533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如图所示，已知物体的质量为</a:t>
            </a:r>
            <a:r>
              <a:rPr lang="en-US" altLang="zh-CN" sz="2800">
                <a:solidFill>
                  <a:srgbClr val="000000"/>
                </a:solidFill>
              </a:rPr>
              <a:t>20g</a:t>
            </a:r>
            <a:r>
              <a:rPr lang="zh-CN" altLang="en-US" sz="2800">
                <a:solidFill>
                  <a:srgbClr val="000000"/>
                </a:solidFill>
              </a:rPr>
              <a:t>，底面积为</a:t>
            </a:r>
            <a:r>
              <a:rPr lang="en-US" altLang="zh-CN" sz="2800">
                <a:solidFill>
                  <a:srgbClr val="000000"/>
                </a:solidFill>
              </a:rPr>
              <a:t>400        </a:t>
            </a:r>
            <a:r>
              <a:rPr lang="zh-CN" altLang="en-US" sz="2800">
                <a:solidFill>
                  <a:srgbClr val="000000"/>
                </a:solidFill>
              </a:rPr>
              <a:t>，求物体对桌面的压强</a:t>
            </a: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73990" y="371478"/>
          <a:ext cx="984991" cy="71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279400" imgH="203200" progId="Equation.KSEE3">
                  <p:embed/>
                </p:oleObj>
              </mc:Choice>
              <mc:Fallback>
                <p:oleObj r:id="rId5" imgW="279400" imgH="2032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3990" y="371478"/>
                        <a:ext cx="984991" cy="71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181484" y="1365888"/>
            <a:ext cx="8238050" cy="5314315"/>
            <a:chOff x="1864" y="2151"/>
            <a:chExt cx="12997" cy="8369"/>
          </a:xfrm>
        </p:grpSpPr>
        <p:sp>
          <p:nvSpPr>
            <p:cNvPr id="9" name="文本框 8"/>
            <p:cNvSpPr txBox="1"/>
            <p:nvPr/>
          </p:nvSpPr>
          <p:spPr>
            <a:xfrm>
              <a:off x="1864" y="3534"/>
              <a:ext cx="4382" cy="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解：</a:t>
              </a:r>
            </a:p>
            <a:p>
              <a:endParaRPr lang="zh-CN" altLang="en-US" sz="2800">
                <a:solidFill>
                  <a:srgbClr val="000000"/>
                </a:solidFill>
              </a:endParaRPr>
            </a:p>
            <a:p>
              <a:endParaRPr lang="zh-CN" altLang="en-US" sz="2800">
                <a:solidFill>
                  <a:srgbClr val="000000"/>
                </a:solidFill>
              </a:endParaRPr>
            </a:p>
            <a:p>
              <a:endParaRPr lang="zh-CN" altLang="en-US" sz="2800">
                <a:solidFill>
                  <a:srgbClr val="000000"/>
                </a:solidFill>
              </a:endParaRPr>
            </a:p>
            <a:p>
              <a:endParaRPr lang="zh-CN" altLang="en-US" sz="2800">
                <a:solidFill>
                  <a:srgbClr val="000000"/>
                </a:solidFill>
              </a:endParaRPr>
            </a:p>
            <a:p>
              <a:endParaRPr lang="zh-CN" altLang="en-US" sz="2800">
                <a:solidFill>
                  <a:srgbClr val="000000"/>
                </a:solidFill>
              </a:endParaRPr>
            </a:p>
            <a:p>
              <a:r>
                <a:rPr lang="zh-CN" altLang="en-US" sz="2800">
                  <a:solidFill>
                    <a:srgbClr val="000000"/>
                  </a:solidFill>
                </a:rPr>
                <a:t>由            得</a:t>
              </a:r>
            </a:p>
          </p:txBody>
        </p:sp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511" y="7277"/>
            <a:ext cx="1985" cy="1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r:id="rId7" imgW="444500" imgH="393700" progId="Equation.KSEE3">
                    <p:embed/>
                  </p:oleObj>
                </mc:Choice>
                <mc:Fallback>
                  <p:oleObj r:id="rId7" imgW="444500" imgH="3937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1" y="7277"/>
                          <a:ext cx="1985" cy="17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511" y="2151"/>
            <a:ext cx="5083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r:id="rId9" imgW="914400" imgH="203200" progId="Equation.KSEE3">
                    <p:embed/>
                  </p:oleObj>
                </mc:Choice>
                <mc:Fallback>
                  <p:oleObj r:id="rId9" imgW="914400" imgH="2032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11" y="2151"/>
                          <a:ext cx="5083" cy="11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729" y="2151"/>
            <a:ext cx="7133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r:id="rId11" imgW="1282700" imgH="203200" progId="Equation.KSEE3">
                    <p:embed/>
                  </p:oleObj>
                </mc:Choice>
                <mc:Fallback>
                  <p:oleObj r:id="rId11" imgW="1282700" imgH="2032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729" y="2151"/>
                          <a:ext cx="7133" cy="11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511" y="8840"/>
            <a:ext cx="5797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r:id="rId13" imgW="1358900" imgH="393700" progId="Equation.KSEE3">
                    <p:embed/>
                  </p:oleObj>
                </mc:Choice>
                <mc:Fallback>
                  <p:oleObj r:id="rId13" imgW="1358900" imgH="3937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11" y="8840"/>
                          <a:ext cx="5797" cy="1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851" y="3534"/>
            <a:ext cx="6538" cy="3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r:id="rId15" imgW="1295400" imgH="634365" progId="Equation.KSEE3">
                    <p:embed/>
                  </p:oleObj>
                </mc:Choice>
                <mc:Fallback>
                  <p:oleObj r:id="rId15" imgW="1295400" imgH="634365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851" y="3534"/>
                          <a:ext cx="6538" cy="32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10481852" y="5915660"/>
            <a:ext cx="1235993" cy="819150"/>
            <a:chOff x="16537" y="9316"/>
            <a:chExt cx="1950" cy="1290"/>
          </a:xfrm>
        </p:grpSpPr>
        <p:sp>
          <p:nvSpPr>
            <p:cNvPr id="3" name="图文框 2"/>
            <p:cNvSpPr/>
            <p:nvPr/>
          </p:nvSpPr>
          <p:spPr>
            <a:xfrm>
              <a:off x="16537" y="9316"/>
              <a:ext cx="1951" cy="12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52" y="9551"/>
              <a:ext cx="15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17" action="ppaction://hlinksldjump"/>
                </a:rPr>
                <a:t>返回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91552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">
            <a:off x="509545" y="44770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31171" y="478790"/>
            <a:ext cx="59720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我们可以通过什么方式增大压强呢？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72518" y="1218565"/>
            <a:ext cx="321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减小受力面积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49394" y="2386330"/>
            <a:ext cx="2356626" cy="3503930"/>
            <a:chOff x="709" y="3758"/>
            <a:chExt cx="3718" cy="55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l="50640" t="54044" r="24987" b="9191"/>
            <a:stretch>
              <a:fillRect/>
            </a:stretch>
          </p:blipFill>
          <p:spPr>
            <a:xfrm>
              <a:off x="709" y="3758"/>
              <a:ext cx="3719" cy="42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7" y="8454"/>
              <a:ext cx="26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啄木鸟喙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96411" y="2679700"/>
            <a:ext cx="3017090" cy="3210560"/>
            <a:chOff x="3623" y="4220"/>
            <a:chExt cx="4760" cy="50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l="19227" t="63040" r="52067" b="10560"/>
            <a:stretch>
              <a:fillRect/>
            </a:stretch>
          </p:blipFill>
          <p:spPr>
            <a:xfrm>
              <a:off x="3623" y="4220"/>
              <a:ext cx="4761" cy="328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428" y="8454"/>
              <a:ext cx="19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剪刀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04277" y="2888618"/>
            <a:ext cx="2496072" cy="2873375"/>
            <a:chOff x="6633" y="4549"/>
            <a:chExt cx="3938" cy="452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l="33747" t="31076" r="41600" b="47022"/>
            <a:stretch>
              <a:fillRect/>
            </a:stretch>
          </p:blipFill>
          <p:spPr>
            <a:xfrm>
              <a:off x="6633" y="4549"/>
              <a:ext cx="3939" cy="262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089" y="8252"/>
              <a:ext cx="21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斧头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31499" y="2233930"/>
            <a:ext cx="2948635" cy="3238500"/>
            <a:chOff x="9358" y="3518"/>
            <a:chExt cx="4652" cy="51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t="33760" r="65920" b="29476"/>
            <a:stretch>
              <a:fillRect/>
            </a:stretch>
          </p:blipFill>
          <p:spPr>
            <a:xfrm>
              <a:off x="9358" y="3518"/>
              <a:ext cx="4653" cy="376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1550" y="7796"/>
              <a:ext cx="76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锯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69109" y="2460628"/>
            <a:ext cx="2838980" cy="3011805"/>
            <a:chOff x="13046" y="3875"/>
            <a:chExt cx="4479" cy="474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r="76884" b="32400"/>
            <a:stretch>
              <a:fillRect/>
            </a:stretch>
          </p:blipFill>
          <p:spPr>
            <a:xfrm>
              <a:off x="13046" y="3875"/>
              <a:ext cx="4318" cy="362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3523" y="7796"/>
              <a:ext cx="40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注射器针头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7037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5168" y="398780"/>
            <a:ext cx="17018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增大压力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6208" y="2040890"/>
            <a:ext cx="3347956" cy="3479800"/>
            <a:chOff x="278" y="3214"/>
            <a:chExt cx="5282" cy="54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53013" t="18453" r="67" b="45671"/>
            <a:stretch>
              <a:fillRect/>
            </a:stretch>
          </p:blipFill>
          <p:spPr>
            <a:xfrm>
              <a:off x="278" y="3214"/>
              <a:ext cx="5283" cy="30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90" y="7872"/>
              <a:ext cx="23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压路机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13196" y="2040890"/>
            <a:ext cx="3388522" cy="3479800"/>
            <a:chOff x="6016" y="3214"/>
            <a:chExt cx="5346" cy="54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6" y="3214"/>
              <a:ext cx="5347" cy="40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233" y="7872"/>
              <a:ext cx="291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打桩机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88316" y="1925958"/>
            <a:ext cx="3678822" cy="3594735"/>
            <a:chOff x="12603" y="3033"/>
            <a:chExt cx="5804" cy="566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rcRect l="11578"/>
            <a:stretch>
              <a:fillRect/>
            </a:stretch>
          </p:blipFill>
          <p:spPr>
            <a:xfrm>
              <a:off x="12603" y="3033"/>
              <a:ext cx="5804" cy="437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4784" y="7872"/>
              <a:ext cx="144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重锤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481852" y="5915660"/>
            <a:ext cx="1235993" cy="819150"/>
            <a:chOff x="16537" y="9316"/>
            <a:chExt cx="1950" cy="1290"/>
          </a:xfrm>
        </p:grpSpPr>
        <p:sp>
          <p:nvSpPr>
            <p:cNvPr id="16" name="图文框 15"/>
            <p:cNvSpPr/>
            <p:nvPr/>
          </p:nvSpPr>
          <p:spPr>
            <a:xfrm>
              <a:off x="16537" y="9316"/>
              <a:ext cx="1951" cy="12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2" y="9551"/>
              <a:ext cx="15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6" action="ppaction://hlinksldjump"/>
                </a:rPr>
                <a:t>返回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9718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9383" y="240665"/>
            <a:ext cx="59298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</a:rPr>
              <a:t>我们可以通过什么方式减小压强呢？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0075" y="1014730"/>
            <a:ext cx="293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增大受力面积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7261" y="2243455"/>
            <a:ext cx="3284572" cy="3547110"/>
            <a:chOff x="185" y="3533"/>
            <a:chExt cx="5182" cy="558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r="45510" b="17022"/>
            <a:stretch>
              <a:fillRect/>
            </a:stretch>
          </p:blipFill>
          <p:spPr>
            <a:xfrm>
              <a:off x="185" y="3533"/>
              <a:ext cx="5182" cy="373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25" y="7619"/>
              <a:ext cx="283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加宽的书包带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11623" y="1797052"/>
            <a:ext cx="2631714" cy="3993515"/>
            <a:chOff x="3773" y="2830"/>
            <a:chExt cx="4152" cy="628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l="63554" r="3691" b="26022"/>
            <a:stretch>
              <a:fillRect/>
            </a:stretch>
          </p:blipFill>
          <p:spPr>
            <a:xfrm>
              <a:off x="3773" y="2830"/>
              <a:ext cx="4152" cy="443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329" y="7619"/>
              <a:ext cx="2152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铁轨的枕木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11589" y="2232025"/>
            <a:ext cx="3211046" cy="3558540"/>
            <a:chOff x="6760" y="3515"/>
            <a:chExt cx="5066" cy="560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l="48973" r="1080" b="45458"/>
            <a:stretch>
              <a:fillRect/>
            </a:stretch>
          </p:blipFill>
          <p:spPr>
            <a:xfrm>
              <a:off x="7372" y="3515"/>
              <a:ext cx="4455" cy="364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6760" y="7619"/>
              <a:ext cx="296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坦克的宽履带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74940" y="2264410"/>
            <a:ext cx="3681991" cy="3128010"/>
            <a:chOff x="9723" y="3515"/>
            <a:chExt cx="5809" cy="492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rcRect r="726" b="21462"/>
            <a:stretch>
              <a:fillRect/>
            </a:stretch>
          </p:blipFill>
          <p:spPr>
            <a:xfrm>
              <a:off x="9904" y="3515"/>
              <a:ext cx="5629" cy="334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723" y="7619"/>
              <a:ext cx="258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滑雪板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04162" y="2135506"/>
            <a:ext cx="3803055" cy="3543935"/>
            <a:chOff x="12628" y="3363"/>
            <a:chExt cx="6000" cy="558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28" y="3363"/>
              <a:ext cx="6000" cy="375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4083" y="7441"/>
              <a:ext cx="3090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自行车车座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278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9819" y="157480"/>
            <a:ext cx="18596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减小压力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159071" y="1091565"/>
            <a:ext cx="3347956" cy="4203700"/>
            <a:chOff x="4984" y="1719"/>
            <a:chExt cx="5282" cy="66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" y="1719"/>
              <a:ext cx="5283" cy="528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823" y="7517"/>
              <a:ext cx="298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卡车限重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481852" y="5915660"/>
            <a:ext cx="1235993" cy="819150"/>
            <a:chOff x="16537" y="9316"/>
            <a:chExt cx="1950" cy="1290"/>
          </a:xfrm>
        </p:grpSpPr>
        <p:sp>
          <p:nvSpPr>
            <p:cNvPr id="10" name="图文框 9"/>
            <p:cNvSpPr/>
            <p:nvPr/>
          </p:nvSpPr>
          <p:spPr>
            <a:xfrm>
              <a:off x="16537" y="9316"/>
              <a:ext cx="1951" cy="12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2" y="9551"/>
              <a:ext cx="15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4" action="ppaction://hlinksldjump"/>
                </a:rPr>
                <a:t>返回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31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79898" y="2263778"/>
            <a:ext cx="1701867" cy="83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86678" y="2369820"/>
            <a:ext cx="1089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压强</a:t>
            </a:r>
          </a:p>
        </p:txBody>
      </p:sp>
      <p:grpSp>
        <p:nvGrpSpPr>
          <p:cNvPr id="25" name="组合 24"/>
          <p:cNvGrpSpPr/>
          <p:nvPr/>
        </p:nvGrpSpPr>
        <p:grpSpPr>
          <a:xfrm rot="1260000">
            <a:off x="2714748" y="1510668"/>
            <a:ext cx="1188455" cy="650875"/>
            <a:chOff x="4404" y="2705"/>
            <a:chExt cx="1875" cy="1025"/>
          </a:xfrm>
        </p:grpSpPr>
        <p:sp>
          <p:nvSpPr>
            <p:cNvPr id="7" name="左箭头 6"/>
            <p:cNvSpPr/>
            <p:nvPr/>
          </p:nvSpPr>
          <p:spPr>
            <a:xfrm>
              <a:off x="4404" y="3528"/>
              <a:ext cx="1748" cy="20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759" y="2705"/>
              <a:ext cx="15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定义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0" y="1279525"/>
            <a:ext cx="272045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物体所受压力与受力面积之比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3674" y="237490"/>
            <a:ext cx="11726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600023" y="2409828"/>
            <a:ext cx="1379875" cy="626745"/>
            <a:chOff x="4101" y="4047"/>
            <a:chExt cx="2177" cy="987"/>
          </a:xfrm>
        </p:grpSpPr>
        <p:sp>
          <p:nvSpPr>
            <p:cNvPr id="11" name="左箭头 10"/>
            <p:cNvSpPr/>
            <p:nvPr/>
          </p:nvSpPr>
          <p:spPr>
            <a:xfrm>
              <a:off x="4101" y="4782"/>
              <a:ext cx="1924" cy="25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08" y="4047"/>
              <a:ext cx="15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公式</a:t>
              </a:r>
            </a:p>
          </p:txBody>
        </p:sp>
      </p:grp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46281" y="2503170"/>
          <a:ext cx="1021754" cy="9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444500" imgH="393700" progId="Equation.KSEE3">
                  <p:embed/>
                </p:oleObj>
              </mc:Choice>
              <mc:Fallback>
                <p:oleObj r:id="rId4" imgW="444500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6281" y="2503170"/>
                        <a:ext cx="1021754" cy="9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左弧形箭头 13"/>
          <p:cNvSpPr/>
          <p:nvPr/>
        </p:nvSpPr>
        <p:spPr>
          <a:xfrm>
            <a:off x="351784" y="2931798"/>
            <a:ext cx="994499" cy="16694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8813" y="3876042"/>
            <a:ext cx="4447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F</a:t>
            </a:r>
            <a:r>
              <a:rPr lang="zh-CN" altLang="en-US" sz="2800">
                <a:solidFill>
                  <a:srgbClr val="000000"/>
                </a:solidFill>
              </a:rPr>
              <a:t>：压力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物体间由于挤压而产生的力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注：压力不是重力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681764" y="3840483"/>
            <a:ext cx="3050050" cy="1289685"/>
            <a:chOff x="8964" y="6048"/>
            <a:chExt cx="4812" cy="2031"/>
          </a:xfrm>
        </p:grpSpPr>
        <p:sp>
          <p:nvSpPr>
            <p:cNvPr id="16" name="右箭头 15"/>
            <p:cNvSpPr/>
            <p:nvPr/>
          </p:nvSpPr>
          <p:spPr>
            <a:xfrm>
              <a:off x="8964" y="7549"/>
              <a:ext cx="4813" cy="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641" y="6048"/>
              <a:ext cx="34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影响压力作用效果因素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836397" y="4700905"/>
            <a:ext cx="2833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压力、受力面积</a:t>
            </a:r>
          </a:p>
        </p:txBody>
      </p:sp>
      <p:grpSp>
        <p:nvGrpSpPr>
          <p:cNvPr id="27" name="组合 26"/>
          <p:cNvGrpSpPr/>
          <p:nvPr/>
        </p:nvGrpSpPr>
        <p:grpSpPr>
          <a:xfrm rot="20760000">
            <a:off x="5767968" y="1379220"/>
            <a:ext cx="2001041" cy="753745"/>
            <a:chOff x="9166" y="2755"/>
            <a:chExt cx="3157" cy="1187"/>
          </a:xfrm>
        </p:grpSpPr>
        <p:sp>
          <p:nvSpPr>
            <p:cNvPr id="19" name="右箭头 18"/>
            <p:cNvSpPr/>
            <p:nvPr/>
          </p:nvSpPr>
          <p:spPr>
            <a:xfrm>
              <a:off x="9166" y="3616"/>
              <a:ext cx="2761" cy="3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191" y="2755"/>
              <a:ext cx="31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增大压强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774713" y="1494790"/>
            <a:ext cx="4222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增大压力、减小受力面积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786982" y="2503173"/>
            <a:ext cx="1923078" cy="659765"/>
            <a:chOff x="9233" y="4098"/>
            <a:chExt cx="3034" cy="1039"/>
          </a:xfrm>
        </p:grpSpPr>
        <p:sp>
          <p:nvSpPr>
            <p:cNvPr id="22" name="右箭头 21"/>
            <p:cNvSpPr/>
            <p:nvPr/>
          </p:nvSpPr>
          <p:spPr>
            <a:xfrm>
              <a:off x="9233" y="4783"/>
              <a:ext cx="2829" cy="3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343" y="4098"/>
              <a:ext cx="29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减小压强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710059" y="2789555"/>
            <a:ext cx="42860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减小压力，增大受力面积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481852" y="5915660"/>
            <a:ext cx="1235993" cy="819150"/>
            <a:chOff x="16537" y="9316"/>
            <a:chExt cx="1950" cy="1290"/>
          </a:xfrm>
        </p:grpSpPr>
        <p:sp>
          <p:nvSpPr>
            <p:cNvPr id="31" name="图文框 30"/>
            <p:cNvSpPr/>
            <p:nvPr/>
          </p:nvSpPr>
          <p:spPr>
            <a:xfrm>
              <a:off x="16537" y="9316"/>
              <a:ext cx="1951" cy="12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752" y="9551"/>
              <a:ext cx="15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6" action="ppaction://hlinksldjump"/>
                </a:rPr>
                <a:t>返回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429978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  <p:bldP spid="18" grpId="0"/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720000">
            <a:off x="435317" y="384227"/>
            <a:ext cx="15696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练一练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920495" y="2012318"/>
            <a:ext cx="2844685" cy="2136775"/>
            <a:chOff x="2593" y="2073"/>
            <a:chExt cx="4488" cy="33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41979" t="13971" r="53370" b="35806"/>
            <a:stretch>
              <a:fillRect/>
            </a:stretch>
          </p:blipFill>
          <p:spPr>
            <a:xfrm rot="16200000">
              <a:off x="4505" y="2862"/>
              <a:ext cx="665" cy="44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280" y="3761"/>
              <a:ext cx="1115" cy="10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644" y="2073"/>
              <a:ext cx="2381" cy="1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68217" y="1473200"/>
            <a:ext cx="5972064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如图所示，物体</a:t>
            </a:r>
            <a:r>
              <a:rPr lang="en-US" altLang="zh-CN" sz="2800">
                <a:solidFill>
                  <a:srgbClr val="000000"/>
                </a:solidFill>
              </a:rPr>
              <a:t>A</a:t>
            </a:r>
            <a:r>
              <a:rPr lang="zh-CN" altLang="en-US" sz="2800">
                <a:solidFill>
                  <a:srgbClr val="000000"/>
                </a:solidFill>
              </a:rPr>
              <a:t>、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叠放在水平桌</a:t>
            </a:r>
          </a:p>
          <a:p>
            <a:endParaRPr lang="zh-CN" altLang="en-US" sz="2800">
              <a:solidFill>
                <a:srgbClr val="000000"/>
              </a:solidFill>
            </a:endParaRPr>
          </a:p>
          <a:p>
            <a:r>
              <a:rPr lang="zh-CN" altLang="en-US" sz="2800">
                <a:solidFill>
                  <a:srgbClr val="000000"/>
                </a:solidFill>
              </a:rPr>
              <a:t>面上，</a:t>
            </a:r>
            <a:r>
              <a:rPr lang="en-US" altLang="zh-CN" sz="2800">
                <a:solidFill>
                  <a:srgbClr val="000000"/>
                </a:solidFill>
              </a:rPr>
              <a:t>A</a:t>
            </a:r>
            <a:r>
              <a:rPr lang="zh-CN" altLang="en-US" sz="2800">
                <a:solidFill>
                  <a:srgbClr val="000000"/>
                </a:solidFill>
              </a:rPr>
              <a:t>、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均为正方体，物体</a:t>
            </a:r>
            <a:r>
              <a:rPr lang="en-US" altLang="zh-CN" sz="2800">
                <a:solidFill>
                  <a:srgbClr val="000000"/>
                </a:solidFill>
              </a:rPr>
              <a:t>A</a:t>
            </a:r>
            <a:r>
              <a:rPr lang="zh-CN" altLang="en-US" sz="2800">
                <a:solidFill>
                  <a:srgbClr val="000000"/>
                </a:solidFill>
              </a:rPr>
              <a:t>众</a:t>
            </a:r>
          </a:p>
          <a:p>
            <a:endParaRPr lang="zh-CN" altLang="en-US" sz="2800">
              <a:solidFill>
                <a:srgbClr val="000000"/>
              </a:solidFill>
            </a:endParaRPr>
          </a:p>
          <a:p>
            <a:r>
              <a:rPr lang="en-US" altLang="zh-CN" sz="2800">
                <a:solidFill>
                  <a:srgbClr val="000000"/>
                </a:solidFill>
              </a:rPr>
              <a:t>30N</a:t>
            </a:r>
            <a:r>
              <a:rPr lang="zh-CN" altLang="en-US" sz="2800">
                <a:solidFill>
                  <a:srgbClr val="000000"/>
                </a:solidFill>
              </a:rPr>
              <a:t>，物体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重</a:t>
            </a:r>
            <a:r>
              <a:rPr lang="en-US" altLang="zh-CN" sz="2800">
                <a:solidFill>
                  <a:srgbClr val="000000"/>
                </a:solidFill>
              </a:rPr>
              <a:t>15N</a:t>
            </a:r>
            <a:r>
              <a:rPr lang="zh-CN" altLang="en-US" sz="2800">
                <a:solidFill>
                  <a:srgbClr val="000000"/>
                </a:solidFill>
              </a:rPr>
              <a:t>，物体</a:t>
            </a:r>
            <a:r>
              <a:rPr lang="en-US" altLang="zh-CN" sz="2800">
                <a:solidFill>
                  <a:srgbClr val="000000"/>
                </a:solidFill>
              </a:rPr>
              <a:t>A </a:t>
            </a:r>
            <a:r>
              <a:rPr lang="zh-CN" altLang="en-US" sz="2800">
                <a:solidFill>
                  <a:srgbClr val="000000"/>
                </a:solidFill>
              </a:rPr>
              <a:t>的底面积</a:t>
            </a:r>
          </a:p>
          <a:p>
            <a:endParaRPr lang="zh-CN" altLang="en-US" sz="2800">
              <a:solidFill>
                <a:srgbClr val="000000"/>
              </a:solidFill>
            </a:endParaRPr>
          </a:p>
          <a:p>
            <a:r>
              <a:rPr lang="zh-CN" altLang="en-US" sz="2800">
                <a:solidFill>
                  <a:srgbClr val="000000"/>
                </a:solidFill>
              </a:rPr>
              <a:t>为</a:t>
            </a:r>
            <a:r>
              <a:rPr lang="en-US" altLang="zh-CN" sz="2800">
                <a:solidFill>
                  <a:srgbClr val="000000"/>
                </a:solidFill>
              </a:rPr>
              <a:t>10      </a:t>
            </a:r>
            <a:r>
              <a:rPr lang="zh-CN" altLang="en-US" sz="2800">
                <a:solidFill>
                  <a:srgbClr val="000000"/>
                </a:solidFill>
              </a:rPr>
              <a:t>，物体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的底面积为</a:t>
            </a:r>
            <a:r>
              <a:rPr lang="en-US" altLang="zh-CN" sz="2800">
                <a:solidFill>
                  <a:srgbClr val="000000"/>
                </a:solidFill>
              </a:rPr>
              <a:t>5     </a:t>
            </a:r>
            <a:r>
              <a:rPr lang="zh-CN" altLang="en-US" sz="2800">
                <a:solidFill>
                  <a:srgbClr val="000000"/>
                </a:solidFill>
              </a:rPr>
              <a:t>，</a:t>
            </a:r>
          </a:p>
          <a:p>
            <a:endParaRPr lang="zh-CN" altLang="en-US" sz="2800">
              <a:solidFill>
                <a:srgbClr val="000000"/>
              </a:solidFill>
            </a:endParaRPr>
          </a:p>
          <a:p>
            <a:r>
              <a:rPr lang="zh-CN" altLang="en-US" sz="2800">
                <a:solidFill>
                  <a:srgbClr val="000000"/>
                </a:solidFill>
              </a:rPr>
              <a:t>则</a:t>
            </a:r>
            <a:r>
              <a:rPr lang="en-US" altLang="zh-CN" sz="2800">
                <a:solidFill>
                  <a:srgbClr val="000000"/>
                </a:solidFill>
              </a:rPr>
              <a:t>A</a:t>
            </a:r>
            <a:r>
              <a:rPr lang="zh-CN" altLang="en-US" sz="2800">
                <a:solidFill>
                  <a:srgbClr val="000000"/>
                </a:solidFill>
              </a:rPr>
              <a:t>对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  <a:r>
              <a:rPr lang="zh-CN" altLang="en-US" sz="2800">
                <a:solidFill>
                  <a:srgbClr val="000000"/>
                </a:solidFill>
              </a:rPr>
              <a:t>的压强是多少</a:t>
            </a:r>
            <a:r>
              <a:rPr lang="en-US" altLang="zh-CN" sz="2800">
                <a:solidFill>
                  <a:srgbClr val="000000"/>
                </a:solidFill>
              </a:rPr>
              <a:t>______Pa</a:t>
            </a:r>
            <a:r>
              <a:rPr lang="zh-CN" altLang="en-US" sz="2800">
                <a:solidFill>
                  <a:srgbClr val="000000"/>
                </a:solidFill>
              </a:rPr>
              <a:t>，</a:t>
            </a:r>
            <a:r>
              <a:rPr lang="en-US" altLang="zh-CN" sz="2800">
                <a:solidFill>
                  <a:srgbClr val="000000"/>
                </a:solidFill>
              </a:rPr>
              <a:t>B</a:t>
            </a:r>
          </a:p>
          <a:p>
            <a:endParaRPr lang="en-US" altLang="zh-CN" sz="2800">
              <a:solidFill>
                <a:srgbClr val="000000"/>
              </a:solidFill>
            </a:endParaRPr>
          </a:p>
          <a:p>
            <a:r>
              <a:rPr lang="zh-CN" altLang="en-US" sz="2800">
                <a:solidFill>
                  <a:srgbClr val="000000"/>
                </a:solidFill>
              </a:rPr>
              <a:t>对桌面的压强是</a:t>
            </a:r>
            <a:r>
              <a:rPr lang="en-US" altLang="zh-CN" sz="2800">
                <a:solidFill>
                  <a:srgbClr val="000000"/>
                </a:solidFill>
              </a:rPr>
              <a:t>________Pa</a:t>
            </a:r>
          </a:p>
        </p:txBody>
      </p:sp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36583" y="3928110"/>
          <a:ext cx="92350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5" imgW="279400" imgH="203200" progId="Equation.KSEE3">
                  <p:embed/>
                </p:oleObj>
              </mc:Choice>
              <mc:Fallback>
                <p:oleObj r:id="rId5" imgW="279400" imgH="2032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583" y="3928110"/>
                        <a:ext cx="92350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04923" y="3989708"/>
          <a:ext cx="839207" cy="61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7" imgW="279400" imgH="203200" progId="Equation.KSEE3">
                  <p:embed/>
                </p:oleObj>
              </mc:Choice>
              <mc:Fallback>
                <p:oleObj r:id="rId7" imgW="279400" imgH="2032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4923" y="3989708"/>
                        <a:ext cx="839207" cy="61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82216" y="3837305"/>
          <a:ext cx="1318392" cy="62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9" imgW="431800" imgH="203200" progId="Equation.KSEE3">
                  <p:embed/>
                </p:oleObj>
              </mc:Choice>
              <mc:Fallback>
                <p:oleObj r:id="rId9" imgW="431800" imgH="2032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82216" y="3837305"/>
                        <a:ext cx="1318392" cy="62166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82216" y="4839335"/>
          <a:ext cx="1304448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11" imgW="431800" imgH="203200" progId="Equation.KSEE3">
                  <p:embed/>
                </p:oleObj>
              </mc:Choice>
              <mc:Fallback>
                <p:oleObj r:id="rId11" imgW="431800" imgH="2032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2216" y="4839335"/>
                        <a:ext cx="1304448" cy="61468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E4444"/>
                          </a:gs>
                          <a:gs pos="100000">
                            <a:srgbClr val="832B2B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151418" y="2289810"/>
            <a:ext cx="7865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151417" y="3145155"/>
            <a:ext cx="94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B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9357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3231" y="269875"/>
            <a:ext cx="1235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35970" y="791845"/>
            <a:ext cx="89878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3" action="ppaction://hlinksldjump"/>
              </a:rPr>
              <a:t>压力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5969" y="1620520"/>
            <a:ext cx="51848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4" action="ppaction://hlinksldjump"/>
              </a:rPr>
              <a:t>影响压力作用效果的因素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35971" y="2538095"/>
            <a:ext cx="1396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5" action="ppaction://hlinksldjump"/>
              </a:rPr>
              <a:t>压强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5969" y="3422650"/>
            <a:ext cx="16213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6" action="ppaction://hlinksldjump"/>
              </a:rPr>
              <a:t>增大压强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35969" y="4323080"/>
            <a:ext cx="19585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7" action="ppaction://hlinksldjump"/>
              </a:rPr>
              <a:t>减小压强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35970" y="5191760"/>
            <a:ext cx="141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8" action="ppaction://hlinksldjump"/>
              </a:rPr>
              <a:t>总结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08229" y="5963920"/>
            <a:ext cx="125183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9" action="ppaction://hlinksldjump"/>
              </a:rPr>
              <a:t>练习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1295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93" y="1951990"/>
            <a:ext cx="9165996" cy="2954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34091" y="575310"/>
            <a:ext cx="53458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如图所示，属于增大压强的是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9919" y="575310"/>
            <a:ext cx="5945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43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-251" r="6644" b="-1803"/>
          <a:stretch>
            <a:fillRect/>
          </a:stretch>
        </p:blipFill>
        <p:spPr>
          <a:xfrm>
            <a:off x="2374374" y="3746503"/>
            <a:ext cx="6630626" cy="2559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322" y="221615"/>
            <a:ext cx="7898311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4.</a:t>
            </a:r>
            <a:r>
              <a:rPr lang="zh-CN" altLang="en-US" sz="2800">
                <a:solidFill>
                  <a:srgbClr val="000000"/>
                </a:solidFill>
              </a:rPr>
              <a:t>如图所示，是做影响压力作用效果的实验</a:t>
            </a:r>
            <a:r>
              <a:rPr lang="zh-CN" altLang="en-US" sz="2800">
                <a:solidFill>
                  <a:srgbClr val="000000"/>
                </a:solidFill>
                <a:latin typeface="Calibri" panose="020F0502020204030204" charset="0"/>
              </a:rPr>
              <a:t>①</a:t>
            </a:r>
            <a:r>
              <a:rPr lang="zh-CN" altLang="en-US" sz="2800">
                <a:solidFill>
                  <a:srgbClr val="000000"/>
                </a:solidFill>
              </a:rPr>
              <a:t>（</a:t>
            </a:r>
            <a:r>
              <a:rPr lang="en-US" altLang="zh-CN" sz="2800">
                <a:solidFill>
                  <a:srgbClr val="000000"/>
                </a:solidFill>
              </a:rPr>
              <a:t>1</a:t>
            </a:r>
            <a:r>
              <a:rPr lang="zh-CN" altLang="en-US" sz="2800">
                <a:solidFill>
                  <a:srgbClr val="000000"/>
                </a:solidFill>
              </a:rPr>
              <a:t>）、（</a:t>
            </a:r>
            <a:r>
              <a:rPr lang="en-US" altLang="zh-CN" sz="2800">
                <a:solidFill>
                  <a:srgbClr val="000000"/>
                </a:solidFill>
              </a:rPr>
              <a:t>2</a:t>
            </a:r>
            <a:r>
              <a:rPr lang="zh-CN" altLang="en-US" sz="2800">
                <a:solidFill>
                  <a:srgbClr val="000000"/>
                </a:solidFill>
              </a:rPr>
              <a:t>）说明了什么</a:t>
            </a:r>
          </a:p>
          <a:p>
            <a:endParaRPr lang="zh-CN" altLang="en-US" sz="280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sz="280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zh-CN" altLang="en-US" sz="2800">
                <a:solidFill>
                  <a:srgbClr val="000000"/>
                </a:solidFill>
                <a:latin typeface="Calibri" panose="020F0502020204030204" charset="0"/>
              </a:rPr>
              <a:t>②（</a:t>
            </a:r>
            <a:r>
              <a:rPr lang="en-US" altLang="zh-CN" sz="2800">
                <a:solidFill>
                  <a:srgbClr val="000000"/>
                </a:solidFill>
                <a:latin typeface="Calibri" panose="020F0502020204030204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Calibri" panose="020F0502020204030204" charset="0"/>
              </a:rPr>
              <a:t>）（</a:t>
            </a:r>
            <a:r>
              <a:rPr lang="en-US" altLang="zh-CN" sz="2800">
                <a:solidFill>
                  <a:srgbClr val="000000"/>
                </a:solidFill>
                <a:latin typeface="Calibri" panose="020F0502020204030204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Calibri" panose="020F0502020204030204" charset="0"/>
              </a:rPr>
              <a:t>）说明了什么</a:t>
            </a:r>
          </a:p>
          <a:p>
            <a:endParaRPr lang="en-US" altLang="zh-CN" sz="280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en-US" altLang="zh-CN" sz="280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en-US" altLang="zh-CN" sz="2800">
                <a:solidFill>
                  <a:srgbClr val="000000"/>
                </a:solidFill>
                <a:latin typeface="Calibri" panose="020F0502020204030204" charset="0"/>
              </a:rPr>
              <a:t>③</a:t>
            </a:r>
            <a:r>
              <a:rPr lang="zh-CN" altLang="en-US" sz="2800">
                <a:solidFill>
                  <a:srgbClr val="000000"/>
                </a:solidFill>
                <a:latin typeface="Calibri" panose="020F0502020204030204" charset="0"/>
              </a:rPr>
              <a:t>该实验用到的实验方法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89043" y="2589530"/>
            <a:ext cx="880241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sym typeface="+mn-ea"/>
              </a:rPr>
              <a:t>当压力一定时，受力面积越小，压力的作用效果越明显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89043" y="1334135"/>
            <a:ext cx="927945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sym typeface="+mn-ea"/>
              </a:rPr>
              <a:t>当受力面积一定时，压力越大，压力的作用效果越明显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3475" y="3237865"/>
            <a:ext cx="215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控制变量法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56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柱形 4"/>
          <p:cNvSpPr/>
          <p:nvPr/>
        </p:nvSpPr>
        <p:spPr>
          <a:xfrm>
            <a:off x="6098833" y="2071370"/>
            <a:ext cx="1011613" cy="228346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6" name="立方体 5"/>
          <p:cNvSpPr/>
          <p:nvPr/>
        </p:nvSpPr>
        <p:spPr>
          <a:xfrm>
            <a:off x="7994022" y="2071373"/>
            <a:ext cx="1059785" cy="22193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802" y="366398"/>
            <a:ext cx="834643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3.</a:t>
            </a:r>
            <a:r>
              <a:rPr lang="zh-CN" altLang="en-US" sz="2800">
                <a:solidFill>
                  <a:srgbClr val="000000"/>
                </a:solidFill>
              </a:rPr>
              <a:t>如图所示，同种材料制成的圆柱体和长方体，已知二者高度相同，试比较二者对水平面的压强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22342" y="1693545"/>
          <a:ext cx="2886519" cy="385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4" imgW="914400" imgH="1219200" progId="Equation.KSEE3">
                  <p:embed/>
                </p:oleObj>
              </mc:Choice>
              <mc:Fallback>
                <p:oleObj r:id="rId4" imgW="914400" imgH="12192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342" y="1693545"/>
                        <a:ext cx="2886519" cy="3855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15800" y="1549400"/>
            <a:ext cx="10914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解：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3017" y="5835650"/>
            <a:ext cx="19427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所以相等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481852" y="5915660"/>
            <a:ext cx="1235993" cy="819150"/>
            <a:chOff x="16537" y="9316"/>
            <a:chExt cx="1950" cy="1290"/>
          </a:xfrm>
        </p:grpSpPr>
        <p:sp>
          <p:nvSpPr>
            <p:cNvPr id="12" name="图文框 11"/>
            <p:cNvSpPr/>
            <p:nvPr/>
          </p:nvSpPr>
          <p:spPr>
            <a:xfrm>
              <a:off x="16537" y="9316"/>
              <a:ext cx="1951" cy="12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2" y="9551"/>
              <a:ext cx="15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6" action="ppaction://hlinksldjump"/>
                </a:rPr>
                <a:t>返回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990828" y="12585700"/>
            <a:ext cx="354952" cy="266700"/>
          </a:xfrm>
          <a:prstGeom prst="cube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9515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1933" y="321947"/>
            <a:ext cx="15696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小活动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61065" y="518160"/>
            <a:ext cx="2518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感受压力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61063" y="1549401"/>
            <a:ext cx="446858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请同学们将手压在桌面上，再将双手合十按压在一起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61064" y="3359153"/>
            <a:ext cx="476903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压力：由于物体间</a:t>
            </a:r>
            <a:r>
              <a:rPr lang="zh-CN" altLang="en-US" sz="2800" b="1">
                <a:solidFill>
                  <a:srgbClr val="FF0000"/>
                </a:solidFill>
              </a:rPr>
              <a:t>挤压</a:t>
            </a:r>
            <a:r>
              <a:rPr lang="zh-CN" altLang="en-US" sz="2800">
                <a:solidFill>
                  <a:srgbClr val="000000"/>
                </a:solidFill>
              </a:rPr>
              <a:t>而产生的力叫做压力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16226"/>
          <a:stretch>
            <a:fillRect/>
          </a:stretch>
        </p:blipFill>
        <p:spPr>
          <a:xfrm>
            <a:off x="7620056" y="1047750"/>
            <a:ext cx="3788476" cy="4763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134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780000">
            <a:off x="416370" y="38420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75200" y="598170"/>
            <a:ext cx="26950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压力是重力吗？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11614" y="1935480"/>
            <a:ext cx="3382183" cy="1123950"/>
            <a:chOff x="755" y="2582"/>
            <a:chExt cx="5336" cy="177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rcRect t="53678" r="1619"/>
            <a:stretch>
              <a:fillRect/>
            </a:stretch>
          </p:blipFill>
          <p:spPr>
            <a:xfrm>
              <a:off x="755" y="2582"/>
              <a:ext cx="5337" cy="177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425" y="2731"/>
              <a:ext cx="2080" cy="1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15235" y="2772413"/>
            <a:ext cx="174307" cy="1249045"/>
            <a:chOff x="4126" y="4366"/>
            <a:chExt cx="275" cy="1967"/>
          </a:xfrm>
        </p:grpSpPr>
        <p:sp>
          <p:nvSpPr>
            <p:cNvPr id="8" name="椭圆 7"/>
            <p:cNvSpPr/>
            <p:nvPr/>
          </p:nvSpPr>
          <p:spPr>
            <a:xfrm>
              <a:off x="4126" y="4366"/>
              <a:ext cx="275" cy="2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4261" y="4468"/>
              <a:ext cx="38" cy="186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637418" y="2312038"/>
            <a:ext cx="157193" cy="1332865"/>
            <a:chOff x="4076" y="3641"/>
            <a:chExt cx="248" cy="2099"/>
          </a:xfrm>
        </p:grpSpPr>
        <p:sp>
          <p:nvSpPr>
            <p:cNvPr id="10" name="椭圆 9"/>
            <p:cNvSpPr/>
            <p:nvPr/>
          </p:nvSpPr>
          <p:spPr>
            <a:xfrm>
              <a:off x="4076" y="3641"/>
              <a:ext cx="248" cy="2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4176" y="3866"/>
              <a:ext cx="5" cy="1874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372450" y="1771650"/>
            <a:ext cx="2835811" cy="1287780"/>
            <a:chOff x="8476" y="2790"/>
            <a:chExt cx="4474" cy="2028"/>
          </a:xfrm>
        </p:grpSpPr>
        <p:sp>
          <p:nvSpPr>
            <p:cNvPr id="14" name="直角三角形 13"/>
            <p:cNvSpPr/>
            <p:nvPr/>
          </p:nvSpPr>
          <p:spPr>
            <a:xfrm>
              <a:off x="8476" y="3120"/>
              <a:ext cx="4474" cy="169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260000">
              <a:off x="9451" y="2790"/>
              <a:ext cx="1799" cy="97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72845" y="2296160"/>
            <a:ext cx="408828" cy="861060"/>
            <a:chOff x="9581" y="3616"/>
            <a:chExt cx="645" cy="1356"/>
          </a:xfrm>
        </p:grpSpPr>
        <p:sp>
          <p:nvSpPr>
            <p:cNvPr id="17" name="椭圆 16"/>
            <p:cNvSpPr/>
            <p:nvPr/>
          </p:nvSpPr>
          <p:spPr>
            <a:xfrm>
              <a:off x="9976" y="3616"/>
              <a:ext cx="250" cy="2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>
              <a:off x="9581" y="3798"/>
              <a:ext cx="475" cy="1174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481674" y="1935480"/>
            <a:ext cx="158461" cy="1296670"/>
            <a:chOff x="10226" y="3048"/>
            <a:chExt cx="250" cy="2042"/>
          </a:xfrm>
        </p:grpSpPr>
        <p:sp>
          <p:nvSpPr>
            <p:cNvPr id="21" name="椭圆 20"/>
            <p:cNvSpPr/>
            <p:nvPr/>
          </p:nvSpPr>
          <p:spPr>
            <a:xfrm>
              <a:off x="10226" y="3048"/>
              <a:ext cx="250" cy="25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3" name="直接箭头连接符 22"/>
            <p:cNvCxnSpPr>
              <a:stCxn id="21" idx="4"/>
            </p:cNvCxnSpPr>
            <p:nvPr/>
          </p:nvCxnSpPr>
          <p:spPr>
            <a:xfrm flipH="1">
              <a:off x="10326" y="3298"/>
              <a:ext cx="25" cy="1792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284777" y="3859530"/>
            <a:ext cx="1197328" cy="2849880"/>
            <a:chOff x="6760" y="6078"/>
            <a:chExt cx="1889" cy="448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rcRect l="41979" t="13971" r="53370" b="35806"/>
            <a:stretch>
              <a:fillRect/>
            </a:stretch>
          </p:blipFill>
          <p:spPr>
            <a:xfrm>
              <a:off x="6760" y="6078"/>
              <a:ext cx="665" cy="4488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7425" y="7441"/>
              <a:ext cx="1225" cy="2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73605" y="5264785"/>
            <a:ext cx="1196061" cy="158750"/>
            <a:chOff x="5638" y="8291"/>
            <a:chExt cx="1887" cy="250"/>
          </a:xfrm>
        </p:grpSpPr>
        <p:sp>
          <p:nvSpPr>
            <p:cNvPr id="31" name="椭圆 30"/>
            <p:cNvSpPr/>
            <p:nvPr/>
          </p:nvSpPr>
          <p:spPr>
            <a:xfrm>
              <a:off x="7275" y="8291"/>
              <a:ext cx="251" cy="2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H="1">
              <a:off x="5638" y="8416"/>
              <a:ext cx="1637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5055528" y="5280660"/>
            <a:ext cx="126768" cy="1301750"/>
            <a:chOff x="7976" y="8316"/>
            <a:chExt cx="200" cy="2050"/>
          </a:xfrm>
        </p:grpSpPr>
        <p:sp>
          <p:nvSpPr>
            <p:cNvPr id="33" name="椭圆 32"/>
            <p:cNvSpPr/>
            <p:nvPr/>
          </p:nvSpPr>
          <p:spPr>
            <a:xfrm>
              <a:off x="7976" y="8316"/>
              <a:ext cx="200" cy="25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8076" y="8416"/>
              <a:ext cx="25" cy="1950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7003325" y="5280660"/>
            <a:ext cx="25987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</a:rPr>
              <a:t>压力不是重力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003325" y="4203065"/>
            <a:ext cx="4785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压力的方向：</a:t>
            </a:r>
            <a:r>
              <a:rPr lang="zh-CN" altLang="en-US" sz="2800" b="1">
                <a:solidFill>
                  <a:srgbClr val="92D050"/>
                </a:solidFill>
              </a:rPr>
              <a:t>垂直与接触面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53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9854" y="337823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压力和重力的区别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27947" y="1444628"/>
          <a:ext cx="8579691" cy="32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897"/>
                <a:gridCol w="2859897"/>
                <a:gridCol w="2859897"/>
              </a:tblGrid>
              <a:tr h="1080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重力</a:t>
                      </a:r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压力</a:t>
                      </a:r>
                    </a:p>
                  </a:txBody>
                  <a:tcPr marL="91273" marR="91273"/>
                </a:tc>
              </a:tr>
              <a:tr h="1080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产生原因</a:t>
                      </a:r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</a:tr>
              <a:tr h="1080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方向</a:t>
                      </a:r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784039" y="2588263"/>
            <a:ext cx="280411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由于地球的吸引而产生的力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50422" y="2588263"/>
            <a:ext cx="250431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由于挤压的产生的力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84481" y="3883025"/>
            <a:ext cx="19807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竖直向下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0575" y="3883025"/>
            <a:ext cx="25670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垂直于接触面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81852" y="5915660"/>
            <a:ext cx="1235993" cy="819150"/>
            <a:chOff x="16537" y="9316"/>
            <a:chExt cx="1950" cy="1290"/>
          </a:xfrm>
        </p:grpSpPr>
        <p:sp>
          <p:nvSpPr>
            <p:cNvPr id="2" name="图文框 1"/>
            <p:cNvSpPr/>
            <p:nvPr/>
          </p:nvSpPr>
          <p:spPr>
            <a:xfrm>
              <a:off x="16537" y="9316"/>
              <a:ext cx="1951" cy="129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6752" y="9551"/>
              <a:ext cx="15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4" action="ppaction://hlinksldjump"/>
                </a:rPr>
                <a:t>返回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693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480000">
            <a:off x="334536" y="273102"/>
            <a:ext cx="15696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小活动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49813" r="51000" b="6951"/>
          <a:stretch>
            <a:fillRect/>
          </a:stretch>
        </p:blipFill>
        <p:spPr>
          <a:xfrm>
            <a:off x="3306122" y="4001138"/>
            <a:ext cx="3251612" cy="2155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15326" y="1154433"/>
            <a:ext cx="802571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用两个食指分别按住铅笔的笔头和笔尾，有什么感觉，说明压力的作用效果和什么有关系？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32586" y="2633983"/>
            <a:ext cx="7353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用力按一下，又用什么不同的感觉，这说明压力的作用效果和什么有关系？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00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10347" r="2693" b="34418"/>
          <a:stretch>
            <a:fillRect/>
          </a:stretch>
        </p:blipFill>
        <p:spPr>
          <a:xfrm>
            <a:off x="6083620" y="929005"/>
            <a:ext cx="5663382" cy="2415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0" y="708025"/>
            <a:ext cx="5124616" cy="2857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8591" y="4093845"/>
            <a:ext cx="36439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为什么踩滑板的人没有陷进雪里，而另一个身材差不多的人却陷进雪里？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47107" y="4193543"/>
            <a:ext cx="39646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为什么小小的蚊子能轻易刺破人的皮肤，重重的骆驼不会陷进沙中？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70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2149" y="304168"/>
            <a:ext cx="5519461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探究影响压力作用效果的因素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4708" y="1570990"/>
            <a:ext cx="57312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压力作用效果与受力面积的关系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40884" b="27028"/>
          <a:stretch>
            <a:fillRect/>
          </a:stretch>
        </p:blipFill>
        <p:spPr>
          <a:xfrm>
            <a:off x="1333606" y="2414272"/>
            <a:ext cx="5459285" cy="2392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3605" y="5160648"/>
            <a:ext cx="596952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当压力一定时，受力面积越小，压力的作用效果越明显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41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32298" b="25386"/>
          <a:stretch>
            <a:fillRect/>
          </a:stretch>
        </p:blipFill>
        <p:spPr>
          <a:xfrm>
            <a:off x="1097183" y="1722123"/>
            <a:ext cx="5991713" cy="23437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7504" y="750570"/>
            <a:ext cx="57312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压力作用效果与压力的关系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50673" y="4871088"/>
            <a:ext cx="596952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当受力面积一定时，压力越大，压力的作用效果越明显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91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4d07635-65f7-434d-a13c-067fd9435834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1092</Words>
  <Application>Microsoft Office PowerPoint</Application>
  <PresentationFormat>自定义</PresentationFormat>
  <Paragraphs>134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2021-04-09T13:00:00Z</dcterms:modified>
</cp:coreProperties>
</file>