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Override1.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42" y="-84"/>
      </p:cViewPr>
      <p:guideLst>
        <p:guide orient="horz" pos="2160"/>
        <p:guide pos="3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2.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2.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Master" Target="../slideMasters/slideMaster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3.png"/><Relationship Id="rId5" Type="http://schemas.openxmlformats.org/officeDocument/2006/relationships/tags" Target="../tags/tag44.xml"/><Relationship Id="rId10" Type="http://schemas.openxmlformats.org/officeDocument/2006/relationships/slideMaster" Target="../slideMasters/slideMaster2.xml"/><Relationship Id="rId4" Type="http://schemas.openxmlformats.org/officeDocument/2006/relationships/tags" Target="../tags/tag43.xml"/><Relationship Id="rId9" Type="http://schemas.openxmlformats.org/officeDocument/2006/relationships/tags" Target="../tags/tag4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image" Target="../media/image1.png"/><Relationship Id="rId4" Type="http://schemas.openxmlformats.org/officeDocument/2006/relationships/tags" Target="../tags/tag5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2.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1.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slideMaster" Target="../slideMasters/slideMaster2.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2.xml"/><Relationship Id="rId5" Type="http://schemas.openxmlformats.org/officeDocument/2006/relationships/tags" Target="../tags/tag92.xml"/><Relationship Id="rId4" Type="http://schemas.openxmlformats.org/officeDocument/2006/relationships/tags" Target="../tags/tag9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3.png"/><Relationship Id="rId5" Type="http://schemas.openxmlformats.org/officeDocument/2006/relationships/tags" Target="../tags/tag97.xml"/><Relationship Id="rId10" Type="http://schemas.openxmlformats.org/officeDocument/2006/relationships/image" Target="../media/image4.png"/><Relationship Id="rId4" Type="http://schemas.openxmlformats.org/officeDocument/2006/relationships/tags" Target="../tags/tag96.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6.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5.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Master" Target="../slideMasters/slideMaster2.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8.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7.png"/><Relationship Id="rId5" Type="http://schemas.openxmlformats.org/officeDocument/2006/relationships/tags" Target="../tags/tag115.xml"/><Relationship Id="rId10" Type="http://schemas.openxmlformats.org/officeDocument/2006/relationships/slideMaster" Target="../slideMasters/slideMaster2.xml"/><Relationship Id="rId4" Type="http://schemas.openxmlformats.org/officeDocument/2006/relationships/tags" Target="../tags/tag114.xml"/><Relationship Id="rId9" Type="http://schemas.openxmlformats.org/officeDocument/2006/relationships/tags" Target="../tags/tag119.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9.png"/><Relationship Id="rId4" Type="http://schemas.openxmlformats.org/officeDocument/2006/relationships/tags" Target="../tags/tag123.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slideMaster" Target="../slideMasters/slideMaster2.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image" Target="../media/image10.png"/><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12.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1.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2.xml"/><Relationship Id="rId5" Type="http://schemas.openxmlformats.org/officeDocument/2006/relationships/tags" Target="../tags/tag144.xml"/><Relationship Id="rId15" Type="http://schemas.openxmlformats.org/officeDocument/2006/relationships/image" Target="../media/image14.png"/><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426"/>
            <a:ext cx="1034430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4639"/>
            <a:ext cx="273819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4639"/>
            <a:ext cx="801176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lumMod val="90000"/>
            <a:alpha val="70000"/>
          </a:schemeClr>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867097" y="693420"/>
            <a:ext cx="10435582" cy="5471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9" name="组合 8"/>
          <p:cNvGrpSpPr/>
          <p:nvPr>
            <p:custDataLst>
              <p:tags r:id="rId2"/>
            </p:custDataLst>
          </p:nvPr>
        </p:nvGrpSpPr>
        <p:grpSpPr>
          <a:xfrm>
            <a:off x="0" y="0"/>
            <a:ext cx="12169775" cy="6858000"/>
            <a:chOff x="0" y="0"/>
            <a:chExt cx="12192001" cy="6858000"/>
          </a:xfrm>
        </p:grpSpPr>
        <p:pic>
          <p:nvPicPr>
            <p:cNvPr id="10" name="图片 9"/>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rot="5400000">
              <a:off x="4023359" y="-4023358"/>
              <a:ext cx="4145284" cy="12192000"/>
            </a:xfrm>
            <a:prstGeom prst="rect">
              <a:avLst/>
            </a:prstGeom>
          </p:spPr>
        </p:pic>
        <p:pic>
          <p:nvPicPr>
            <p:cNvPr id="11" name="图片 10"/>
            <p:cNvPicPr>
              <a:picLocks noChangeAspect="1"/>
            </p:cNvPicPr>
            <p:nvPr>
              <p:custDataLst>
                <p:tags r:id="rId10"/>
              </p:custDataLst>
            </p:nvPr>
          </p:nvPicPr>
          <p:blipFill>
            <a:blip r:embed="rId13">
              <a:extLst>
                <a:ext uri="{28A0092B-C50C-407E-A947-70E740481C1C}">
                  <a14:useLocalDpi xmlns:a14="http://schemas.microsoft.com/office/drawing/2010/main" val="0"/>
                </a:ext>
              </a:extLst>
            </a:blip>
            <a:stretch>
              <a:fillRect/>
            </a:stretch>
          </p:blipFill>
          <p:spPr>
            <a:xfrm rot="5400000">
              <a:off x="4381501" y="-952499"/>
              <a:ext cx="3428998" cy="12192000"/>
            </a:xfrm>
            <a:prstGeom prst="rect">
              <a:avLst/>
            </a:prstGeom>
          </p:spPr>
        </p:pic>
      </p:grpSp>
      <p:sp>
        <p:nvSpPr>
          <p:cNvPr id="14" name="矩形: 圆角 13"/>
          <p:cNvSpPr/>
          <p:nvPr>
            <p:custDataLst>
              <p:tags r:id="rId3"/>
            </p:custDataLst>
          </p:nvPr>
        </p:nvSpPr>
        <p:spPr>
          <a:xfrm>
            <a:off x="5425058" y="3718652"/>
            <a:ext cx="1319660" cy="6195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hasCustomPrompt="1"/>
            <p:custDataLst>
              <p:tags r:id="rId7"/>
            </p:custDataLst>
          </p:nvPr>
        </p:nvSpPr>
        <p:spPr>
          <a:xfrm>
            <a:off x="2537905" y="2517140"/>
            <a:ext cx="7093965" cy="1159510"/>
          </a:xfrm>
        </p:spPr>
        <p:txBody>
          <a:bodyPr lIns="90000" tIns="46800" rIns="90000" bIns="0" anchor="b" anchorCtr="0">
            <a:normAutofit/>
          </a:bodyPr>
          <a:lstStyle>
            <a:lvl1pPr algn="ctr">
              <a:defRPr sz="6000" spc="600" baseline="0">
                <a:solidFill>
                  <a:schemeClr val="accent1"/>
                </a:solidFill>
                <a:ea typeface="汉仪旗黑-85S" panose="00020600040101010101" pitchFamily="18" charset="-122"/>
              </a:defRPr>
            </a:lvl1pPr>
          </a:lstStyle>
          <a:p>
            <a:r>
              <a:rPr lang="zh-CN" altLang="en-US"/>
              <a:t>单击此处编辑标题</a:t>
            </a:r>
          </a:p>
        </p:txBody>
      </p:sp>
      <p:sp>
        <p:nvSpPr>
          <p:cNvPr id="3" name="副标题 2"/>
          <p:cNvSpPr>
            <a:spLocks noGrp="1"/>
          </p:cNvSpPr>
          <p:nvPr>
            <p:ph type="subTitle" idx="1" hasCustomPrompt="1"/>
            <p:custDataLst>
              <p:tags r:id="rId8"/>
            </p:custDataLst>
          </p:nvPr>
        </p:nvSpPr>
        <p:spPr>
          <a:xfrm>
            <a:off x="2537905" y="3834766"/>
            <a:ext cx="7093965" cy="556895"/>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Tree>
    <p:extLst>
      <p:ext uri="{BB962C8B-B14F-4D97-AF65-F5344CB8AC3E}">
        <p14:creationId xmlns:p14="http://schemas.microsoft.com/office/powerpoint/2010/main" val="15019341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descr="蓝色树叶2"/>
          <p:cNvPicPr>
            <a:picLocks noChangeAspect="1"/>
          </p:cNvPicPr>
          <p:nvPr>
            <p:custDataLst>
              <p:tags r:id="rId1"/>
            </p:custDataLst>
          </p:nvPr>
        </p:nvPicPr>
        <p:blipFill>
          <a:blip r:embed="rId8"/>
          <a:stretch>
            <a:fillRect/>
          </a:stretch>
        </p:blipFill>
        <p:spPr>
          <a:xfrm>
            <a:off x="-78597" y="6127751"/>
            <a:ext cx="1613763" cy="734695"/>
          </a:xfrm>
          <a:prstGeom prst="rect">
            <a:avLst/>
          </a:prstGeom>
        </p:spPr>
      </p:pic>
      <p:sp>
        <p:nvSpPr>
          <p:cNvPr id="2" name="标题 1"/>
          <p:cNvSpPr>
            <a:spLocks noGrp="1"/>
          </p:cNvSpPr>
          <p:nvPr>
            <p:ph type="title"/>
            <p:custDataLst>
              <p:tags r:id="rId2"/>
            </p:custDataLst>
          </p:nvPr>
        </p:nvSpPr>
        <p:spPr>
          <a:xfrm>
            <a:off x="668661" y="443234"/>
            <a:ext cx="10832454"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8661" y="952509"/>
            <a:ext cx="10832454"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754840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lumMod val="90000"/>
            <a:alpha val="70000"/>
          </a:schemeClr>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0" y="0"/>
            <a:ext cx="12169776" cy="6858000"/>
            <a:chOff x="0" y="0"/>
            <a:chExt cx="12192001" cy="6858000"/>
          </a:xfrm>
        </p:grpSpPr>
        <p:sp>
          <p:nvSpPr>
            <p:cNvPr id="8" name="矩形 7"/>
            <p:cNvSpPr/>
            <p:nvPr>
              <p:custDataLst>
                <p:tags r:id="rId8"/>
              </p:custDataLst>
            </p:nvPr>
          </p:nvSpPr>
          <p:spPr>
            <a:xfrm>
              <a:off x="868680" y="693420"/>
              <a:ext cx="10454640" cy="5471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rot="5400000">
              <a:off x="4023359" y="-4023358"/>
              <a:ext cx="4145284" cy="12192000"/>
            </a:xfrm>
            <a:prstGeom prst="rect">
              <a:avLst/>
            </a:prstGeom>
          </p:spPr>
        </p:pic>
        <p:pic>
          <p:nvPicPr>
            <p:cNvPr id="10" name="图片 9"/>
            <p:cNvPicPr>
              <a:picLocks noChangeAspect="1"/>
            </p:cNvPicPr>
            <p:nvPr>
              <p:custDataLst>
                <p:tags r:id="rId10"/>
              </p:custDataLst>
            </p:nvPr>
          </p:nvPicPr>
          <p:blipFill>
            <a:blip r:embed="rId13">
              <a:extLst>
                <a:ext uri="{28A0092B-C50C-407E-A947-70E740481C1C}">
                  <a14:useLocalDpi xmlns:a14="http://schemas.microsoft.com/office/drawing/2010/main" val="0"/>
                </a:ext>
              </a:extLst>
            </a:blip>
            <a:stretch>
              <a:fillRect/>
            </a:stretch>
          </p:blipFill>
          <p:spPr>
            <a:xfrm rot="5400000">
              <a:off x="4381501" y="-952499"/>
              <a:ext cx="3428998" cy="12192000"/>
            </a:xfrm>
            <a:prstGeom prst="rect">
              <a:avLst/>
            </a:prstGeom>
          </p:spPr>
        </p:pic>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5"/>
            </p:custDataLst>
          </p:nvPr>
        </p:nvSpPr>
        <p:spPr>
          <a:xfrm>
            <a:off x="3615784" y="2937511"/>
            <a:ext cx="4979120" cy="760719"/>
          </a:xfrm>
        </p:spPr>
        <p:txBody>
          <a:bodyPr lIns="90000" tIns="46800" rIns="90000" bIns="0" anchor="b" anchorCtr="0">
            <a:normAutofit/>
          </a:bodyPr>
          <a:lstStyle>
            <a:lvl1pPr algn="ctr">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a:t>单击此处编辑标题</a:t>
            </a:r>
          </a:p>
        </p:txBody>
      </p:sp>
      <p:sp>
        <p:nvSpPr>
          <p:cNvPr id="3" name="文本占位符 2"/>
          <p:cNvSpPr>
            <a:spLocks noGrp="1"/>
          </p:cNvSpPr>
          <p:nvPr>
            <p:ph type="body" idx="1"/>
            <p:custDataLst>
              <p:tags r:id="rId6"/>
            </p:custDataLst>
          </p:nvPr>
        </p:nvSpPr>
        <p:spPr>
          <a:xfrm>
            <a:off x="3615779" y="3800107"/>
            <a:ext cx="4979120" cy="1077985"/>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5" name="矩形: 圆角 14"/>
          <p:cNvSpPr/>
          <p:nvPr>
            <p:custDataLst>
              <p:tags r:id="rId7"/>
            </p:custDataLst>
          </p:nvPr>
        </p:nvSpPr>
        <p:spPr>
          <a:xfrm>
            <a:off x="5425058" y="3718652"/>
            <a:ext cx="1319660" cy="6195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57595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 name="图片 7" descr="蓝色树叶2"/>
          <p:cNvPicPr>
            <a:picLocks noChangeAspect="1"/>
          </p:cNvPicPr>
          <p:nvPr>
            <p:custDataLst>
              <p:tags r:id="rId1"/>
            </p:custDataLst>
          </p:nvPr>
        </p:nvPicPr>
        <p:blipFill>
          <a:blip r:embed="rId9"/>
          <a:stretch>
            <a:fillRect/>
          </a:stretch>
        </p:blipFill>
        <p:spPr>
          <a:xfrm>
            <a:off x="-78597" y="6127751"/>
            <a:ext cx="1613763" cy="734695"/>
          </a:xfrm>
          <a:prstGeom prst="rect">
            <a:avLst/>
          </a:prstGeom>
        </p:spPr>
      </p:pic>
      <p:sp>
        <p:nvSpPr>
          <p:cNvPr id="2" name="标题 1"/>
          <p:cNvSpPr>
            <a:spLocks noGrp="1"/>
          </p:cNvSpPr>
          <p:nvPr>
            <p:ph type="title"/>
            <p:custDataLst>
              <p:tags r:id="rId2"/>
            </p:custDataLst>
          </p:nvPr>
        </p:nvSpPr>
        <p:spPr>
          <a:xfrm>
            <a:off x="668661" y="443234"/>
            <a:ext cx="10832454"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8709" y="952509"/>
            <a:ext cx="5273611"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27504" y="952509"/>
            <a:ext cx="5273611"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473983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0" name="图片 9" descr="蓝色树叶2"/>
          <p:cNvPicPr>
            <a:picLocks noChangeAspect="1"/>
          </p:cNvPicPr>
          <p:nvPr>
            <p:custDataLst>
              <p:tags r:id="rId1"/>
            </p:custDataLst>
          </p:nvPr>
        </p:nvPicPr>
        <p:blipFill>
          <a:blip r:embed="rId11"/>
          <a:stretch>
            <a:fillRect/>
          </a:stretch>
        </p:blipFill>
        <p:spPr>
          <a:xfrm>
            <a:off x="-78597" y="6127751"/>
            <a:ext cx="1613763" cy="734695"/>
          </a:xfrm>
          <a:prstGeom prst="rect">
            <a:avLst/>
          </a:prstGeom>
        </p:spPr>
      </p:pic>
      <p:sp>
        <p:nvSpPr>
          <p:cNvPr id="2" name="标题 1"/>
          <p:cNvSpPr>
            <a:spLocks noGrp="1"/>
          </p:cNvSpPr>
          <p:nvPr>
            <p:ph type="title"/>
            <p:custDataLst>
              <p:tags r:id="rId2"/>
            </p:custDataLst>
          </p:nvPr>
        </p:nvSpPr>
        <p:spPr>
          <a:xfrm>
            <a:off x="668661" y="443234"/>
            <a:ext cx="10832454"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8709" y="952509"/>
            <a:ext cx="5273611"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8704" y="1406525"/>
            <a:ext cx="5273569"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24383" y="952509"/>
            <a:ext cx="5273611"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24383" y="1406525"/>
            <a:ext cx="5273611"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368731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lumMod val="90000"/>
            <a:alpha val="70000"/>
          </a:schemeClr>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0" y="0"/>
            <a:ext cx="12169776" cy="6858000"/>
            <a:chOff x="0" y="0"/>
            <a:chExt cx="12192001" cy="6858000"/>
          </a:xfrm>
        </p:grpSpPr>
        <p:sp>
          <p:nvSpPr>
            <p:cNvPr id="7" name="矩形 6"/>
            <p:cNvSpPr/>
            <p:nvPr>
              <p:custDataLst>
                <p:tags r:id="rId6"/>
              </p:custDataLst>
            </p:nvPr>
          </p:nvSpPr>
          <p:spPr>
            <a:xfrm>
              <a:off x="868680" y="693420"/>
              <a:ext cx="10454640" cy="5471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rot="5400000">
              <a:off x="4023359" y="-4023358"/>
              <a:ext cx="4145284" cy="12192000"/>
            </a:xfrm>
            <a:prstGeom prst="rect">
              <a:avLst/>
            </a:prstGeom>
          </p:spPr>
        </p:pic>
        <p:pic>
          <p:nvPicPr>
            <p:cNvPr id="9" name="图片 8"/>
            <p:cNvPicPr>
              <a:picLocks noChangeAspect="1"/>
            </p:cNvPicPr>
            <p:nvPr>
              <p:custDataLst>
                <p:tags r:id="rId8"/>
              </p:custDataLst>
            </p:nvPr>
          </p:nvPicPr>
          <p:blipFill>
            <a:blip r:embed="rId11">
              <a:extLst>
                <a:ext uri="{28A0092B-C50C-407E-A947-70E740481C1C}">
                  <a14:useLocalDpi xmlns:a14="http://schemas.microsoft.com/office/drawing/2010/main" val="0"/>
                </a:ext>
              </a:extLst>
            </a:blip>
            <a:stretch>
              <a:fillRect/>
            </a:stretch>
          </p:blipFill>
          <p:spPr>
            <a:xfrm rot="5400000">
              <a:off x="4381501" y="-952499"/>
              <a:ext cx="3428998" cy="12192000"/>
            </a:xfrm>
            <a:prstGeom prst="rect">
              <a:avLst/>
            </a:prstGeom>
          </p:spPr>
        </p:pic>
      </p:grpSp>
      <p:sp>
        <p:nvSpPr>
          <p:cNvPr id="2" name="标题 1"/>
          <p:cNvSpPr>
            <a:spLocks noGrp="1"/>
          </p:cNvSpPr>
          <p:nvPr>
            <p:ph type="title"/>
            <p:custDataLst>
              <p:tags r:id="rId2"/>
            </p:custDataLst>
          </p:nvPr>
        </p:nvSpPr>
        <p:spPr>
          <a:xfrm>
            <a:off x="2199010" y="1272537"/>
            <a:ext cx="7771756" cy="441964"/>
          </a:xfrm>
        </p:spPr>
        <p:txBody>
          <a:bodyPr vert="horz" lIns="90170" tIns="46990" rIns="90170" bIns="4699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443930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050433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descr="蓝色树叶2"/>
          <p:cNvPicPr>
            <a:picLocks noChangeAspect="1"/>
          </p:cNvPicPr>
          <p:nvPr>
            <p:custDataLst>
              <p:tags r:id="rId1"/>
            </p:custDataLst>
          </p:nvPr>
        </p:nvPicPr>
        <p:blipFill>
          <a:blip r:embed="rId9"/>
          <a:stretch>
            <a:fillRect/>
          </a:stretch>
        </p:blipFill>
        <p:spPr>
          <a:xfrm>
            <a:off x="-78597" y="6127751"/>
            <a:ext cx="1613763" cy="734695"/>
          </a:xfrm>
          <a:prstGeom prst="rect">
            <a:avLst/>
          </a:prstGeom>
        </p:spPr>
      </p:pic>
      <p:sp>
        <p:nvSpPr>
          <p:cNvPr id="2" name="标题 1"/>
          <p:cNvSpPr>
            <a:spLocks noGrp="1"/>
          </p:cNvSpPr>
          <p:nvPr>
            <p:ph type="title"/>
            <p:custDataLst>
              <p:tags r:id="rId2"/>
            </p:custDataLst>
          </p:nvPr>
        </p:nvSpPr>
        <p:spPr>
          <a:xfrm>
            <a:off x="668709" y="443234"/>
            <a:ext cx="10832454"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8709" y="952509"/>
            <a:ext cx="5273611"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27552" y="952509"/>
            <a:ext cx="5273611"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545083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descr="蓝色树叶2"/>
          <p:cNvPicPr>
            <a:picLocks noChangeAspect="1"/>
          </p:cNvPicPr>
          <p:nvPr>
            <p:custDataLst>
              <p:tags r:id="rId1"/>
            </p:custDataLst>
          </p:nvPr>
        </p:nvPicPr>
        <p:blipFill>
          <a:blip r:embed="rId8"/>
          <a:stretch>
            <a:fillRect/>
          </a:stretch>
        </p:blipFill>
        <p:spPr>
          <a:xfrm>
            <a:off x="-78597" y="6127751"/>
            <a:ext cx="1613763" cy="734695"/>
          </a:xfrm>
          <a:prstGeom prst="rect">
            <a:avLst/>
          </a:prstGeom>
        </p:spPr>
      </p:pic>
      <p:sp>
        <p:nvSpPr>
          <p:cNvPr id="2" name="竖排标题 1"/>
          <p:cNvSpPr>
            <a:spLocks noGrp="1"/>
          </p:cNvSpPr>
          <p:nvPr>
            <p:ph type="title" orient="vert"/>
            <p:custDataLst>
              <p:tags r:id="rId2"/>
            </p:custDataLst>
          </p:nvPr>
        </p:nvSpPr>
        <p:spPr>
          <a:xfrm>
            <a:off x="10551865" y="952509"/>
            <a:ext cx="949250"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8704" y="952501"/>
            <a:ext cx="9810185"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671849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descr="蓝色树叶2"/>
          <p:cNvPicPr>
            <a:picLocks noChangeAspect="1"/>
          </p:cNvPicPr>
          <p:nvPr>
            <p:custDataLst>
              <p:tags r:id="rId1"/>
            </p:custDataLst>
          </p:nvPr>
        </p:nvPicPr>
        <p:blipFill>
          <a:blip r:embed="rId7"/>
          <a:stretch>
            <a:fillRect/>
          </a:stretch>
        </p:blipFill>
        <p:spPr>
          <a:xfrm>
            <a:off x="-78597" y="6127751"/>
            <a:ext cx="1613763" cy="734695"/>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68709" y="952509"/>
            <a:ext cx="10832454" cy="53889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41696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lumMod val="90000"/>
            <a:alpha val="70000"/>
          </a:schemeClr>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0" y="0"/>
            <a:ext cx="12169776" cy="6858000"/>
            <a:chOff x="0" y="0"/>
            <a:chExt cx="12192001" cy="6858000"/>
          </a:xfrm>
        </p:grpSpPr>
        <p:sp>
          <p:nvSpPr>
            <p:cNvPr id="7" name="矩形 6"/>
            <p:cNvSpPr/>
            <p:nvPr>
              <p:custDataLst>
                <p:tags r:id="rId8"/>
              </p:custDataLst>
            </p:nvPr>
          </p:nvSpPr>
          <p:spPr>
            <a:xfrm>
              <a:off x="868680" y="693420"/>
              <a:ext cx="10454640" cy="5471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rot="5400000">
              <a:off x="4023359" y="-4023358"/>
              <a:ext cx="4145284" cy="12192000"/>
            </a:xfrm>
            <a:prstGeom prst="rect">
              <a:avLst/>
            </a:prstGeom>
          </p:spPr>
        </p:pic>
        <p:pic>
          <p:nvPicPr>
            <p:cNvPr id="9" name="图片 8"/>
            <p:cNvPicPr>
              <a:picLocks noChangeAspect="1"/>
            </p:cNvPicPr>
            <p:nvPr>
              <p:custDataLst>
                <p:tags r:id="rId10"/>
              </p:custDataLst>
            </p:nvPr>
          </p:nvPicPr>
          <p:blipFill>
            <a:blip r:embed="rId13">
              <a:extLst>
                <a:ext uri="{28A0092B-C50C-407E-A947-70E740481C1C}">
                  <a14:useLocalDpi xmlns:a14="http://schemas.microsoft.com/office/drawing/2010/main" val="0"/>
                </a:ext>
              </a:extLst>
            </a:blip>
            <a:stretch>
              <a:fillRect/>
            </a:stretch>
          </p:blipFill>
          <p:spPr>
            <a:xfrm rot="5400000">
              <a:off x="4381501" y="-952499"/>
              <a:ext cx="3428998" cy="12192000"/>
            </a:xfrm>
            <a:prstGeom prst="rect">
              <a:avLst/>
            </a:prstGeom>
          </p:spPr>
        </p:pic>
      </p:grpSp>
      <p:sp>
        <p:nvSpPr>
          <p:cNvPr id="14" name="矩形: 圆角 13"/>
          <p:cNvSpPr/>
          <p:nvPr>
            <p:custDataLst>
              <p:tags r:id="rId2"/>
            </p:custDataLst>
          </p:nvPr>
        </p:nvSpPr>
        <p:spPr>
          <a:xfrm>
            <a:off x="5425058" y="3653337"/>
            <a:ext cx="1319660" cy="6195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5967C"/>
              </a:solidFill>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6"/>
            </p:custDataLst>
          </p:nvPr>
        </p:nvSpPr>
        <p:spPr>
          <a:xfrm>
            <a:off x="2882716" y="2392046"/>
            <a:ext cx="6404344" cy="121983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
        <p:nvSpPr>
          <p:cNvPr id="13" name="文本占位符 12"/>
          <p:cNvSpPr>
            <a:spLocks noGrp="1"/>
          </p:cNvSpPr>
          <p:nvPr>
            <p:ph type="body" sz="quarter" idx="13" hasCustomPrompt="1"/>
            <p:custDataLst>
              <p:tags r:id="rId7"/>
            </p:custDataLst>
          </p:nvPr>
        </p:nvSpPr>
        <p:spPr>
          <a:xfrm>
            <a:off x="2882715" y="3745156"/>
            <a:ext cx="6404343" cy="666977"/>
          </a:xfrm>
        </p:spPr>
        <p:txBody>
          <a:bodyPr lIns="90000" rIns="90000" bIns="46800">
            <a:normAutofit/>
          </a:bodyPr>
          <a:lstStyle>
            <a:lvl1pPr marL="0" indent="0" algn="ctr">
              <a:buNone/>
              <a:defRPr sz="2800" baseline="0">
                <a:solidFill>
                  <a:schemeClr val="accent6">
                    <a:lumMod val="50000"/>
                  </a:schemeClr>
                </a:solidFill>
                <a:latin typeface="Arial" panose="020B0604020202020204" pitchFamily="34" charset="0"/>
              </a:defRPr>
            </a:lvl1pPr>
          </a:lstStyle>
          <a:p>
            <a:pPr lvl="0"/>
            <a:r>
              <a:rPr lang="zh-CN" altLang="en-US"/>
              <a:t>单击此处编辑文本</a:t>
            </a:r>
          </a:p>
        </p:txBody>
      </p:sp>
    </p:spTree>
    <p:extLst>
      <p:ext uri="{BB962C8B-B14F-4D97-AF65-F5344CB8AC3E}">
        <p14:creationId xmlns:p14="http://schemas.microsoft.com/office/powerpoint/2010/main" val="3415021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3" name="图片 12" descr="蓝色树叶2"/>
          <p:cNvPicPr>
            <a:picLocks noChangeAspect="1"/>
          </p:cNvPicPr>
          <p:nvPr>
            <p:custDataLst>
              <p:tags r:id="rId3"/>
            </p:custDataLst>
          </p:nvPr>
        </p:nvPicPr>
        <p:blipFill>
          <a:blip r:embed="rId7"/>
          <a:stretch>
            <a:fillRect/>
          </a:stretch>
        </p:blipFill>
        <p:spPr>
          <a:xfrm>
            <a:off x="-78597" y="6127751"/>
            <a:ext cx="1613763" cy="73469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2" name="标题 1"/>
          <p:cNvSpPr>
            <a:spLocks noGrp="1"/>
          </p:cNvSpPr>
          <p:nvPr>
            <p:ph type="title"/>
            <p:custDataLst>
              <p:tags r:id="rId5"/>
            </p:custDataLst>
          </p:nvPr>
        </p:nvSpPr>
        <p:spPr/>
        <p:txBody>
          <a:bodyPr>
            <a:normAutofit/>
          </a:bodyPr>
          <a:lstStyle>
            <a:lvl1pPr>
              <a:defRPr baseline="0"/>
            </a:lvl1pPr>
          </a:lstStyle>
          <a:p>
            <a:r>
              <a:rPr lang="zh-CN" altLang="en-US"/>
              <a:t>单击此处编辑母版标题样式</a:t>
            </a:r>
          </a:p>
        </p:txBody>
      </p:sp>
    </p:spTree>
    <p:extLst>
      <p:ext uri="{BB962C8B-B14F-4D97-AF65-F5344CB8AC3E}">
        <p14:creationId xmlns:p14="http://schemas.microsoft.com/office/powerpoint/2010/main" val="25525333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47833" y="273050"/>
            <a:ext cx="11670941"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pic>
        <p:nvPicPr>
          <p:cNvPr id="16" name="图片 15" descr="蓝色树叶3"/>
          <p:cNvPicPr>
            <a:picLocks noChangeAspect="1"/>
          </p:cNvPicPr>
          <p:nvPr>
            <p:custDataLst>
              <p:tags r:id="rId2"/>
            </p:custDataLst>
          </p:nvPr>
        </p:nvPicPr>
        <p:blipFill>
          <a:blip r:embed="rId10"/>
          <a:stretch>
            <a:fillRect/>
          </a:stretch>
        </p:blipFill>
        <p:spPr>
          <a:xfrm>
            <a:off x="247832" y="273051"/>
            <a:ext cx="940622" cy="691515"/>
          </a:xfrm>
          <a:prstGeom prst="rect">
            <a:avLst/>
          </a:prstGeom>
        </p:spPr>
      </p:pic>
      <p:pic>
        <p:nvPicPr>
          <p:cNvPr id="18" name="图片 17" descr="蓝色树叶2"/>
          <p:cNvPicPr>
            <a:picLocks noChangeAspect="1"/>
          </p:cNvPicPr>
          <p:nvPr>
            <p:custDataLst>
              <p:tags r:id="rId3"/>
            </p:custDataLst>
          </p:nvPr>
        </p:nvPicPr>
        <p:blipFill>
          <a:blip r:embed="rId11"/>
          <a:stretch>
            <a:fillRect/>
          </a:stretch>
        </p:blipFill>
        <p:spPr>
          <a:xfrm flipH="1">
            <a:off x="10305010" y="5850256"/>
            <a:ext cx="1613763" cy="734695"/>
          </a:xfrm>
          <a:prstGeom prst="rect">
            <a:avLst/>
          </a:prstGeom>
        </p:spPr>
      </p:pic>
      <p:sp>
        <p:nvSpPr>
          <p:cNvPr id="2" name="标题 1"/>
          <p:cNvSpPr>
            <a:spLocks noGrp="1"/>
          </p:cNvSpPr>
          <p:nvPr>
            <p:ph type="title" hasCustomPrompt="1"/>
            <p:custDataLst>
              <p:tags r:id="rId4"/>
            </p:custDataLst>
          </p:nvPr>
        </p:nvSpPr>
        <p:spPr>
          <a:xfrm>
            <a:off x="1279264" y="1249200"/>
            <a:ext cx="9608852" cy="723600"/>
          </a:xfrm>
        </p:spPr>
        <p:txBody>
          <a:bodyPr anchor="ctr">
            <a:normAutofit/>
          </a:bodyPr>
          <a:lstStyle>
            <a:lvl1pPr>
              <a:defRPr sz="3200" baseline="0">
                <a:latin typeface="Arial" panose="020B0604020202020204" pitchFamily="34" charset="0"/>
                <a:ea typeface="微软雅黑" panose="020B0503020204020204" pitchFamily="34" charset="-122"/>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78777" y="2163600"/>
            <a:ext cx="9609052" cy="3445200"/>
          </a:xfrm>
        </p:spPr>
        <p:txBody>
          <a:bodyPr/>
          <a:lstStyle>
            <a:lvl1pPr>
              <a:defRPr sz="1400" baseline="0">
                <a:latin typeface="Arial" panose="020B0604020202020204" pitchFamily="34" charset="0"/>
                <a:ea typeface="微软雅黑" panose="020B0503020204020204" pitchFamily="34" charset="-122"/>
              </a:defRPr>
            </a:lvl1pPr>
            <a:lvl2pPr>
              <a:defRPr sz="1400" baseline="0">
                <a:latin typeface="Arial" panose="020B0604020202020204" pitchFamily="34" charset="0"/>
                <a:ea typeface="微软雅黑" panose="020B0503020204020204" pitchFamily="34" charset="-122"/>
              </a:defRPr>
            </a:lvl2pPr>
            <a:lvl3pPr>
              <a:defRPr sz="1400" baseline="0">
                <a:latin typeface="Arial" panose="020B0604020202020204" pitchFamily="34" charset="0"/>
                <a:ea typeface="微软雅黑" panose="020B0503020204020204" pitchFamily="34" charset="-122"/>
              </a:defRPr>
            </a:lvl3pPr>
            <a:lvl4pPr>
              <a:defRPr sz="1400" baseline="0">
                <a:latin typeface="Arial" panose="020B0604020202020204" pitchFamily="34" charset="0"/>
                <a:ea typeface="微软雅黑" panose="020B0503020204020204" pitchFamily="34" charset="-122"/>
              </a:defRPr>
            </a:lvl4pPr>
            <a:lvl5pPr>
              <a:defRPr sz="14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36016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
            <a:ext cx="4814667"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grpSp>
        <p:nvGrpSpPr>
          <p:cNvPr id="10" name="组合 9"/>
          <p:cNvGrpSpPr/>
          <p:nvPr>
            <p:custDataLst>
              <p:tags r:id="rId2"/>
            </p:custDataLst>
          </p:nvPr>
        </p:nvGrpSpPr>
        <p:grpSpPr>
          <a:xfrm flipH="1">
            <a:off x="11046528" y="6088061"/>
            <a:ext cx="1276937" cy="777559"/>
            <a:chOff x="-249555" y="5775960"/>
            <a:chExt cx="1787525" cy="1086485"/>
          </a:xfrm>
        </p:grpSpPr>
        <p:pic>
          <p:nvPicPr>
            <p:cNvPr id="15" name="图片 14" descr="蓝色树叶2"/>
            <p:cNvPicPr>
              <a:picLocks noChangeAspect="1"/>
            </p:cNvPicPr>
            <p:nvPr userDrawn="1">
              <p:custDataLst>
                <p:tags r:id="rId9"/>
              </p:custDataLst>
            </p:nvPr>
          </p:nvPicPr>
          <p:blipFill>
            <a:blip r:embed="rId12"/>
            <a:stretch>
              <a:fillRect/>
            </a:stretch>
          </p:blipFill>
          <p:spPr>
            <a:xfrm>
              <a:off x="-78740" y="6127750"/>
              <a:ext cx="1616710" cy="734695"/>
            </a:xfrm>
            <a:prstGeom prst="rect">
              <a:avLst/>
            </a:prstGeom>
          </p:spPr>
        </p:pic>
        <p:pic>
          <p:nvPicPr>
            <p:cNvPr id="6" name="图片 5" descr="蓝色4"/>
            <p:cNvPicPr>
              <a:picLocks noChangeAspect="1"/>
            </p:cNvPicPr>
            <p:nvPr userDrawn="1">
              <p:custDataLst>
                <p:tags r:id="rId10"/>
              </p:custDataLst>
            </p:nvPr>
          </p:nvPicPr>
          <p:blipFill>
            <a:blip r:embed="rId13"/>
            <a:stretch>
              <a:fillRect/>
            </a:stretch>
          </p:blipFill>
          <p:spPr>
            <a:xfrm rot="20460000">
              <a:off x="-249555" y="5775960"/>
              <a:ext cx="1299845" cy="956945"/>
            </a:xfrm>
            <a:prstGeom prst="rect">
              <a:avLst/>
            </a:prstGeom>
          </p:spPr>
        </p:pic>
      </p:grpSp>
      <p:sp>
        <p:nvSpPr>
          <p:cNvPr id="2" name="标题 1"/>
          <p:cNvSpPr>
            <a:spLocks noGrp="1"/>
          </p:cNvSpPr>
          <p:nvPr>
            <p:ph type="title" hasCustomPrompt="1"/>
            <p:custDataLst>
              <p:tags r:id="rId3"/>
            </p:custDataLst>
          </p:nvPr>
        </p:nvSpPr>
        <p:spPr>
          <a:xfrm>
            <a:off x="582137" y="770400"/>
            <a:ext cx="3952781" cy="882000"/>
          </a:xfrm>
        </p:spPr>
        <p:txBody>
          <a:bodyPr anchor="ctr">
            <a:normAutofit/>
          </a:bodyPr>
          <a:lstStyle>
            <a:lvl1pPr>
              <a:defRPr sz="3600" baseline="0">
                <a:latin typeface="Arial" panose="020B0604020202020204" pitchFamily="34" charset="0"/>
                <a:ea typeface="微软雅黑" panose="020B0503020204020204" pitchFamily="34" charset="-122"/>
              </a:defRPr>
            </a:lvl1pPr>
          </a:lstStyle>
          <a:p>
            <a:r>
              <a:rPr lang="zh-CN" altLang="en-US"/>
              <a:t>单击编辑标题</a:t>
            </a: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sz="quarter" idx="13"/>
            <p:custDataLst>
              <p:tags r:id="rId6"/>
            </p:custDataLst>
          </p:nvPr>
        </p:nvSpPr>
        <p:spPr>
          <a:xfrm>
            <a:off x="585730" y="1764000"/>
            <a:ext cx="3949188" cy="4093200"/>
          </a:xfrm>
        </p:spPr>
        <p:txBody>
          <a:bodyPr/>
          <a:lstStyle>
            <a:lvl1pPr>
              <a:defRPr sz="1800" baseline="0">
                <a:latin typeface="Arial" panose="020B0604020202020204" pitchFamily="34" charset="0"/>
                <a:ea typeface="微软雅黑" panose="020B0503020204020204" pitchFamily="34" charset="-122"/>
              </a:defRPr>
            </a:lvl1pPr>
            <a:lvl2pPr>
              <a:defRPr sz="1800" baseline="0">
                <a:latin typeface="Arial" panose="020B0604020202020204" pitchFamily="34" charset="0"/>
                <a:ea typeface="微软雅黑" panose="020B0503020204020204" pitchFamily="34" charset="-122"/>
              </a:defRPr>
            </a:lvl2pPr>
            <a:lvl3pPr>
              <a:defRPr sz="1800" baseline="0">
                <a:latin typeface="Arial" panose="020B0604020202020204" pitchFamily="34" charset="0"/>
                <a:ea typeface="微软雅黑" panose="020B0503020204020204" pitchFamily="34" charset="-122"/>
              </a:defRPr>
            </a:lvl3pPr>
            <a:lvl4pPr>
              <a:defRPr sz="18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5091901" y="769940"/>
            <a:ext cx="6468188" cy="5087937"/>
          </a:xfrm>
        </p:spPr>
        <p:txBody>
          <a:bodyPr/>
          <a:lstStyle>
            <a:lvl1pPr>
              <a:defRPr sz="1400" baseline="0">
                <a:latin typeface="Arial" panose="020B0604020202020204" pitchFamily="34" charset="0"/>
                <a:ea typeface="微软雅黑" panose="020B0503020204020204" pitchFamily="34" charset="-122"/>
              </a:defRPr>
            </a:lvl1pPr>
            <a:lvl2pPr>
              <a:defRPr sz="1400" baseline="0">
                <a:latin typeface="Arial" panose="020B0604020202020204" pitchFamily="34" charset="0"/>
                <a:ea typeface="微软雅黑" panose="020B0503020204020204" pitchFamily="34" charset="-122"/>
              </a:defRPr>
            </a:lvl2pPr>
            <a:lvl3pPr>
              <a:defRPr sz="1400" baseline="0">
                <a:latin typeface="Arial" panose="020B0604020202020204" pitchFamily="34" charset="0"/>
                <a:ea typeface="微软雅黑" panose="020B0503020204020204" pitchFamily="34" charset="-122"/>
              </a:defRPr>
            </a:lvl3pPr>
            <a:lvl4pPr>
              <a:defRPr sz="1400" baseline="0">
                <a:latin typeface="Arial" panose="020B0604020202020204" pitchFamily="34" charset="0"/>
                <a:ea typeface="微软雅黑" panose="020B0503020204020204" pitchFamily="34" charset="-122"/>
              </a:defRPr>
            </a:lvl4pPr>
            <a:lvl5pPr>
              <a:defRPr sz="14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Tree>
    <p:extLst>
      <p:ext uri="{BB962C8B-B14F-4D97-AF65-F5344CB8AC3E}">
        <p14:creationId xmlns:p14="http://schemas.microsoft.com/office/powerpoint/2010/main" val="30551310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6977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pic>
        <p:nvPicPr>
          <p:cNvPr id="8" name="图片 7" descr="蓝色树叶3"/>
          <p:cNvPicPr>
            <a:picLocks noChangeAspect="1"/>
          </p:cNvPicPr>
          <p:nvPr>
            <p:custDataLst>
              <p:tags r:id="rId2"/>
            </p:custDataLst>
          </p:nvPr>
        </p:nvPicPr>
        <p:blipFill>
          <a:blip r:embed="rId11"/>
          <a:stretch>
            <a:fillRect/>
          </a:stretch>
        </p:blipFill>
        <p:spPr>
          <a:xfrm flipH="1">
            <a:off x="11266550" y="0"/>
            <a:ext cx="903225" cy="664210"/>
          </a:xfrm>
          <a:prstGeom prst="rect">
            <a:avLst/>
          </a:prstGeom>
        </p:spPr>
      </p:pic>
      <p:pic>
        <p:nvPicPr>
          <p:cNvPr id="13" name="图片 12" descr="蓝色树叶2"/>
          <p:cNvPicPr>
            <a:picLocks noChangeAspect="1"/>
          </p:cNvPicPr>
          <p:nvPr>
            <p:custDataLst>
              <p:tags r:id="rId3"/>
            </p:custDataLst>
          </p:nvPr>
        </p:nvPicPr>
        <p:blipFill>
          <a:blip r:embed="rId12"/>
          <a:stretch>
            <a:fillRect/>
          </a:stretch>
        </p:blipFill>
        <p:spPr>
          <a:xfrm rot="15060000" flipH="1">
            <a:off x="-286162" y="258235"/>
            <a:ext cx="1023620" cy="464607"/>
          </a:xfrm>
          <a:prstGeom prst="rect">
            <a:avLst/>
          </a:prstGeom>
        </p:spPr>
      </p:pic>
      <p:sp>
        <p:nvSpPr>
          <p:cNvPr id="2" name="标题 1"/>
          <p:cNvSpPr>
            <a:spLocks noGrp="1"/>
          </p:cNvSpPr>
          <p:nvPr>
            <p:ph type="title"/>
            <p:custDataLst>
              <p:tags r:id="rId4"/>
            </p:custDataLst>
          </p:nvPr>
        </p:nvSpPr>
        <p:spPr>
          <a:xfrm>
            <a:off x="610884" y="781200"/>
            <a:ext cx="10956391" cy="626400"/>
          </a:xfrm>
        </p:spPr>
        <p:txBody>
          <a:bodyPr anchor="ctr">
            <a:normAutofit/>
          </a:bodyPr>
          <a:lstStyle>
            <a:lvl1pPr algn="ctr">
              <a:defRPr sz="3600" baseline="0">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sz="quarter" idx="13"/>
            <p:custDataLst>
              <p:tags r:id="rId8"/>
            </p:custDataLst>
          </p:nvPr>
        </p:nvSpPr>
        <p:spPr>
          <a:xfrm>
            <a:off x="610885" y="1659600"/>
            <a:ext cx="10955967" cy="828000"/>
          </a:xfrm>
        </p:spPr>
        <p:txBody>
          <a:bodyPr/>
          <a:lstStyle>
            <a:lvl1pPr algn="ctr">
              <a:defRPr baseline="0">
                <a:latin typeface="Arial" panose="020B0604020202020204" pitchFamily="34" charset="0"/>
                <a:ea typeface="微软雅黑" panose="020B0503020204020204" pitchFamily="34" charset="-122"/>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1658" y="2808000"/>
            <a:ext cx="10945611" cy="3430800"/>
          </a:xfrm>
        </p:spPr>
        <p:txBody>
          <a:bodyPr/>
          <a:lstStyle>
            <a:lvl1pPr>
              <a:defRPr sz="1400" baseline="0">
                <a:latin typeface="Arial" panose="020B0604020202020204" pitchFamily="34" charset="0"/>
                <a:ea typeface="微软雅黑" panose="020B0503020204020204" pitchFamily="34" charset="-122"/>
              </a:defRPr>
            </a:lvl1pPr>
            <a:lvl2pPr>
              <a:defRPr sz="1400" baseline="0">
                <a:latin typeface="Arial" panose="020B0604020202020204" pitchFamily="34" charset="0"/>
                <a:ea typeface="微软雅黑" panose="020B0503020204020204" pitchFamily="34" charset="-122"/>
              </a:defRPr>
            </a:lvl2pPr>
            <a:lvl3pPr>
              <a:defRPr sz="1400" baseline="0">
                <a:latin typeface="Arial" panose="020B0604020202020204" pitchFamily="34" charset="0"/>
                <a:ea typeface="微软雅黑" panose="020B0503020204020204" pitchFamily="34" charset="-122"/>
              </a:defRPr>
            </a:lvl3pPr>
            <a:lvl4pPr>
              <a:defRPr sz="1400" baseline="0">
                <a:latin typeface="Arial" panose="020B0604020202020204" pitchFamily="34" charset="0"/>
                <a:ea typeface="微软雅黑" panose="020B0503020204020204" pitchFamily="34" charset="-122"/>
              </a:defRPr>
            </a:lvl4pPr>
            <a:lvl5pPr>
              <a:defRPr sz="14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26876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2"/>
            <a:ext cx="1216977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pic>
        <p:nvPicPr>
          <p:cNvPr id="6" name="图片 5" descr="蓝色树叶2"/>
          <p:cNvPicPr>
            <a:picLocks noChangeAspect="1"/>
          </p:cNvPicPr>
          <p:nvPr>
            <p:custDataLst>
              <p:tags r:id="rId2"/>
            </p:custDataLst>
          </p:nvPr>
        </p:nvPicPr>
        <p:blipFill>
          <a:blip r:embed="rId10"/>
          <a:stretch>
            <a:fillRect/>
          </a:stretch>
        </p:blipFill>
        <p:spPr>
          <a:xfrm flipH="1">
            <a:off x="10696092" y="6191251"/>
            <a:ext cx="1473684" cy="671195"/>
          </a:xfrm>
          <a:prstGeom prst="rect">
            <a:avLst/>
          </a:prstGeom>
        </p:spPr>
      </p:pic>
      <p:sp>
        <p:nvSpPr>
          <p:cNvPr id="2" name="标题 1"/>
          <p:cNvSpPr>
            <a:spLocks noGrp="1"/>
          </p:cNvSpPr>
          <p:nvPr>
            <p:ph type="title"/>
            <p:custDataLst>
              <p:tags r:id="rId3"/>
            </p:custDataLst>
          </p:nvPr>
        </p:nvSpPr>
        <p:spPr>
          <a:xfrm>
            <a:off x="603697" y="669600"/>
            <a:ext cx="10956391"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03734" y="1681200"/>
            <a:ext cx="10970765"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6"/>
            </p:custDataLst>
          </p:nvPr>
        </p:nvSpPr>
        <p:spPr>
          <a:xfrm>
            <a:off x="592917" y="5180400"/>
            <a:ext cx="10981545"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a:t>单击此处编辑母版文本样式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11903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1229153" y="5519420"/>
            <a:ext cx="1367198" cy="1334770"/>
            <a:chOff x="11249660" y="5519420"/>
            <a:chExt cx="1369695" cy="1334770"/>
          </a:xfrm>
        </p:grpSpPr>
        <p:pic>
          <p:nvPicPr>
            <p:cNvPr id="16" name="图片 15" descr="蓝色树叶3"/>
            <p:cNvPicPr>
              <a:picLocks noChangeAspect="1"/>
            </p:cNvPicPr>
            <p:nvPr userDrawn="1">
              <p:custDataLst>
                <p:tags r:id="rId11"/>
              </p:custDataLst>
            </p:nvPr>
          </p:nvPicPr>
          <p:blipFill>
            <a:blip r:embed="rId14"/>
            <a:stretch>
              <a:fillRect/>
            </a:stretch>
          </p:blipFill>
          <p:spPr>
            <a:xfrm flipH="1" flipV="1">
              <a:off x="11249660" y="6162675"/>
              <a:ext cx="942340" cy="691515"/>
            </a:xfrm>
            <a:prstGeom prst="rect">
              <a:avLst/>
            </a:prstGeom>
          </p:spPr>
        </p:pic>
        <p:pic>
          <p:nvPicPr>
            <p:cNvPr id="6" name="图片 5" descr="蓝色4"/>
            <p:cNvPicPr>
              <a:picLocks noChangeAspect="1"/>
            </p:cNvPicPr>
            <p:nvPr userDrawn="1">
              <p:custDataLst>
                <p:tags r:id="rId12"/>
              </p:custDataLst>
            </p:nvPr>
          </p:nvPicPr>
          <p:blipFill>
            <a:blip r:embed="rId15"/>
            <a:stretch>
              <a:fillRect/>
            </a:stretch>
          </p:blipFill>
          <p:spPr>
            <a:xfrm rot="2640000" flipH="1">
              <a:off x="11269980" y="5519420"/>
              <a:ext cx="1349375" cy="993775"/>
            </a:xfrm>
            <a:prstGeom prst="rect">
              <a:avLst/>
            </a:prstGeom>
          </p:spPr>
        </p:pic>
      </p:grpSp>
      <p:sp>
        <p:nvSpPr>
          <p:cNvPr id="10" name="矩形 9"/>
          <p:cNvSpPr/>
          <p:nvPr>
            <p:custDataLst>
              <p:tags r:id="rId2"/>
            </p:custDataLst>
          </p:nvPr>
        </p:nvSpPr>
        <p:spPr>
          <a:xfrm>
            <a:off x="0" y="1270"/>
            <a:ext cx="12169775"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sp>
        <p:nvSpPr>
          <p:cNvPr id="2" name="标题 1"/>
          <p:cNvSpPr>
            <a:spLocks noGrp="1"/>
          </p:cNvSpPr>
          <p:nvPr>
            <p:ph type="title"/>
            <p:custDataLst>
              <p:tags r:id="rId3"/>
            </p:custDataLst>
          </p:nvPr>
        </p:nvSpPr>
        <p:spPr>
          <a:xfrm>
            <a:off x="578698" y="237490"/>
            <a:ext cx="11017449" cy="538480"/>
          </a:xfrm>
        </p:spPr>
        <p:txBody>
          <a:bodyPr>
            <a:normAutofit/>
          </a:bodyPr>
          <a:lstStyle>
            <a:lvl1pPr>
              <a:defRPr sz="2800" baseline="0">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7"/>
            </p:custDataLst>
          </p:nvPr>
        </p:nvSpPr>
        <p:spPr>
          <a:xfrm>
            <a:off x="578544" y="1663200"/>
            <a:ext cx="5332661" cy="2894400"/>
          </a:xfrm>
        </p:spPr>
        <p:txBody>
          <a:bodyPr/>
          <a:lstStyle>
            <a:lvl1pPr>
              <a:defRPr sz="1400" baseline="0">
                <a:latin typeface="Arial" panose="020B0604020202020204" pitchFamily="34" charset="0"/>
                <a:ea typeface="微软雅黑" panose="020B0503020204020204" pitchFamily="34" charset="-122"/>
              </a:defRPr>
            </a:lvl1pPr>
            <a:lvl2pPr>
              <a:defRPr sz="1400" baseline="0">
                <a:latin typeface="Arial" panose="020B0604020202020204" pitchFamily="34" charset="0"/>
                <a:ea typeface="微软雅黑" panose="020B0503020204020204" pitchFamily="34" charset="-122"/>
              </a:defRPr>
            </a:lvl2pPr>
            <a:lvl3pPr>
              <a:defRPr sz="1400" baseline="0">
                <a:latin typeface="Arial" panose="020B0604020202020204" pitchFamily="34" charset="0"/>
                <a:ea typeface="微软雅黑" panose="020B0503020204020204" pitchFamily="34" charset="-122"/>
              </a:defRPr>
            </a:lvl3pPr>
            <a:lvl4pPr>
              <a:defRPr sz="1400" baseline="0">
                <a:latin typeface="Arial" panose="020B0604020202020204" pitchFamily="34" charset="0"/>
                <a:ea typeface="微软雅黑" panose="020B0503020204020204" pitchFamily="34" charset="-122"/>
              </a:defRPr>
            </a:lvl4pPr>
            <a:lvl5pPr>
              <a:defRPr sz="14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31021" y="1663200"/>
            <a:ext cx="5357815" cy="2894400"/>
          </a:xfrm>
        </p:spPr>
        <p:txBody>
          <a:bodyPr/>
          <a:lstStyle>
            <a:lvl1pPr>
              <a:defRPr sz="1400" baseline="0">
                <a:latin typeface="Arial" panose="020B0604020202020204" pitchFamily="34" charset="0"/>
                <a:ea typeface="微软雅黑" panose="020B0503020204020204" pitchFamily="34" charset="-122"/>
              </a:defRPr>
            </a:lvl1pPr>
            <a:lvl2pPr>
              <a:defRPr sz="1400" baseline="0">
                <a:latin typeface="Arial" panose="020B0604020202020204" pitchFamily="34" charset="0"/>
                <a:ea typeface="微软雅黑" panose="020B0503020204020204" pitchFamily="34" charset="-122"/>
              </a:defRPr>
            </a:lvl2pPr>
            <a:lvl3pPr>
              <a:defRPr sz="1400" baseline="0">
                <a:latin typeface="Arial" panose="020B0604020202020204" pitchFamily="34" charset="0"/>
                <a:ea typeface="微软雅黑" panose="020B0503020204020204" pitchFamily="34" charset="-122"/>
              </a:defRPr>
            </a:lvl3pPr>
            <a:lvl4pPr>
              <a:defRPr sz="1400" baseline="0">
                <a:latin typeface="Arial" panose="020B0604020202020204" pitchFamily="34" charset="0"/>
                <a:ea typeface="微软雅黑" panose="020B0503020204020204" pitchFamily="34" charset="-122"/>
              </a:defRPr>
            </a:lvl4pPr>
            <a:lvl5pPr>
              <a:defRPr sz="1400" baseline="0">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1357" y="4816800"/>
            <a:ext cx="5332661" cy="781200"/>
          </a:xfrm>
        </p:spPr>
        <p:txBody>
          <a:bodyPr/>
          <a:lstStyle>
            <a:lvl1pPr>
              <a:defRPr sz="1400" baseline="0">
                <a:latin typeface="Arial" panose="020B0604020202020204" pitchFamily="34" charset="0"/>
                <a:ea typeface="微软雅黑" panose="020B0503020204020204" pitchFamily="34"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41801" y="4813200"/>
            <a:ext cx="5357815" cy="781200"/>
          </a:xfrm>
        </p:spPr>
        <p:txBody>
          <a:bodyPr/>
          <a:lstStyle>
            <a:lvl1pPr>
              <a:defRPr sz="1400" baseline="0">
                <a:latin typeface="Arial" panose="020B0604020202020204" pitchFamily="34" charset="0"/>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7054630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5"/>
            <a:ext cx="1216977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sym typeface="+mn-ea"/>
            </a:endParaRPr>
          </a:p>
        </p:txBody>
      </p:sp>
      <p:pic>
        <p:nvPicPr>
          <p:cNvPr id="6" name="图片 5" descr="蓝色4"/>
          <p:cNvPicPr>
            <a:picLocks noChangeAspect="1"/>
          </p:cNvPicPr>
          <p:nvPr>
            <p:custDataLst>
              <p:tags r:id="rId2"/>
            </p:custDataLst>
          </p:nvPr>
        </p:nvPicPr>
        <p:blipFill>
          <a:blip r:embed="rId12"/>
          <a:stretch>
            <a:fillRect/>
          </a:stretch>
        </p:blipFill>
        <p:spPr>
          <a:xfrm rot="20460000">
            <a:off x="-378404" y="4729480"/>
            <a:ext cx="2177249" cy="1605280"/>
          </a:xfrm>
          <a:prstGeom prst="rect">
            <a:avLst/>
          </a:prstGeom>
        </p:spPr>
      </p:pic>
      <p:pic>
        <p:nvPicPr>
          <p:cNvPr id="17" name="图片 16" descr="蓝色树叶2"/>
          <p:cNvPicPr>
            <a:picLocks noChangeAspect="1"/>
          </p:cNvPicPr>
          <p:nvPr>
            <p:custDataLst>
              <p:tags r:id="rId3"/>
            </p:custDataLst>
          </p:nvPr>
        </p:nvPicPr>
        <p:blipFill>
          <a:blip r:embed="rId13"/>
          <a:stretch>
            <a:fillRect/>
          </a:stretch>
        </p:blipFill>
        <p:spPr>
          <a:xfrm rot="1020000">
            <a:off x="-13310" y="5758816"/>
            <a:ext cx="2283100" cy="1039495"/>
          </a:xfrm>
          <a:prstGeom prst="rect">
            <a:avLst/>
          </a:prstGeom>
        </p:spPr>
      </p:pic>
      <p:pic>
        <p:nvPicPr>
          <p:cNvPr id="18" name="图片 17" descr="蓝色树叶3"/>
          <p:cNvPicPr>
            <a:picLocks noChangeAspect="1"/>
          </p:cNvPicPr>
          <p:nvPr>
            <p:custDataLst>
              <p:tags r:id="rId4"/>
            </p:custDataLst>
          </p:nvPr>
        </p:nvPicPr>
        <p:blipFill>
          <a:blip r:embed="rId14"/>
          <a:stretch>
            <a:fillRect/>
          </a:stretch>
        </p:blipFill>
        <p:spPr>
          <a:xfrm flipH="1">
            <a:off x="10499601" y="4445"/>
            <a:ext cx="1670175" cy="1228090"/>
          </a:xfrm>
          <a:prstGeom prst="rect">
            <a:avLst/>
          </a:prstGeom>
        </p:spPr>
      </p:pic>
      <p:pic>
        <p:nvPicPr>
          <p:cNvPr id="19" name="图片 18" descr="蓝色4"/>
          <p:cNvPicPr>
            <a:picLocks noChangeAspect="1"/>
          </p:cNvPicPr>
          <p:nvPr>
            <p:custDataLst>
              <p:tags r:id="rId5"/>
            </p:custDataLst>
          </p:nvPr>
        </p:nvPicPr>
        <p:blipFill>
          <a:blip r:embed="rId15"/>
          <a:stretch>
            <a:fillRect/>
          </a:stretch>
        </p:blipFill>
        <p:spPr>
          <a:xfrm rot="19440000" flipH="1" flipV="1">
            <a:off x="10756940" y="453390"/>
            <a:ext cx="2004210" cy="1478280"/>
          </a:xfrm>
          <a:prstGeom prst="rect">
            <a:avLst/>
          </a:prstGeom>
        </p:spPr>
      </p:pic>
      <p:sp>
        <p:nvSpPr>
          <p:cNvPr id="2" name="标题 1"/>
          <p:cNvSpPr>
            <a:spLocks noGrp="1"/>
          </p:cNvSpPr>
          <p:nvPr>
            <p:ph type="title" hasCustomPrompt="1"/>
            <p:custDataLst>
              <p:tags r:id="rId6"/>
            </p:custDataLst>
          </p:nvPr>
        </p:nvSpPr>
        <p:spPr>
          <a:xfrm>
            <a:off x="1520024" y="1339200"/>
            <a:ext cx="9127331" cy="2386800"/>
          </a:xfrm>
        </p:spPr>
        <p:txBody>
          <a:bodyPr anchor="b">
            <a:normAutofit/>
          </a:bodyPr>
          <a:lstStyle>
            <a:lvl1pPr algn="ctr">
              <a:defRPr sz="6000" baseline="0">
                <a:latin typeface="Arial" panose="020B0604020202020204" pitchFamily="34" charset="0"/>
                <a:ea typeface="微软雅黑" panose="020B0503020204020204" pitchFamily="34" charset="-122"/>
              </a:defRPr>
            </a:lvl1pPr>
          </a:lstStyle>
          <a:p>
            <a:r>
              <a:rPr lang="zh-CN" altLang="en-US"/>
              <a:t>单击此处编辑标题</a:t>
            </a:r>
          </a:p>
        </p:txBody>
      </p:sp>
      <p:sp>
        <p:nvSpPr>
          <p:cNvPr id="4" name="页脚占位符 3"/>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sz="quarter" idx="13"/>
            <p:custDataLst>
              <p:tags r:id="rId9"/>
            </p:custDataLst>
          </p:nvPr>
        </p:nvSpPr>
        <p:spPr>
          <a:xfrm>
            <a:off x="1519638" y="3862800"/>
            <a:ext cx="9127331" cy="1656000"/>
          </a:xfrm>
        </p:spPr>
        <p:txBody>
          <a:bodyPr/>
          <a:lstStyle>
            <a:lvl1pPr algn="ctr">
              <a:defRPr baseline="0">
                <a:latin typeface="Arial" panose="020B0604020202020204" pitchFamily="34" charset="0"/>
                <a:ea typeface="微软雅黑" panose="020B0503020204020204" pitchFamily="34" charset="-122"/>
              </a:defRPr>
            </a:lvl1pPr>
          </a:lstStyle>
          <a:p>
            <a:pPr lvl="0"/>
            <a:r>
              <a:rPr lang="zh-CN" altLang="en-US"/>
              <a:t>单击此处编辑母版文本样式</a:t>
            </a: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Tree>
    <p:extLst>
      <p:ext uri="{BB962C8B-B14F-4D97-AF65-F5344CB8AC3E}">
        <p14:creationId xmlns:p14="http://schemas.microsoft.com/office/powerpoint/2010/main" val="21318843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6901"/>
            <a:ext cx="1034430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3050"/>
            <a:ext cx="400377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0600"/>
            <a:ext cx="730186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4.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2021/4/9</a:t>
            </a:fld>
            <a:endParaRPr lang="zh-CN" altLang="en-US"/>
          </a:p>
        </p:txBody>
      </p:sp>
      <p:sp>
        <p:nvSpPr>
          <p:cNvPr id="5" name="页脚占位符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8661" y="443230"/>
            <a:ext cx="10832454"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8661" y="952509"/>
            <a:ext cx="10832454"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8138" y="6349833"/>
            <a:ext cx="2695078"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pPr/>
              <a:t>2021/4/9</a:t>
            </a:fld>
            <a:endParaRPr lang="zh-CN" altLang="en-US">
              <a:solidFill>
                <a:srgbClr val="000000">
                  <a:tint val="75000"/>
                </a:srgbClr>
              </a:solidFill>
            </a:endParaRPr>
          </a:p>
        </p:txBody>
      </p:sp>
      <p:sp>
        <p:nvSpPr>
          <p:cNvPr id="5" name="页脚占位符 4"/>
          <p:cNvSpPr>
            <a:spLocks noGrp="1"/>
          </p:cNvSpPr>
          <p:nvPr>
            <p:ph type="ftr" sz="quarter" idx="3"/>
            <p:custDataLst>
              <p:tags r:id="rId23"/>
            </p:custDataLst>
          </p:nvPr>
        </p:nvSpPr>
        <p:spPr>
          <a:xfrm>
            <a:off x="4108497" y="6349833"/>
            <a:ext cx="3952781"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custDataLst>
              <p:tags r:id="rId24"/>
            </p:custDataLst>
          </p:nvPr>
        </p:nvSpPr>
        <p:spPr>
          <a:xfrm>
            <a:off x="8594904" y="6349833"/>
            <a:ext cx="2695078"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9291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0.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59.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9.xml"/><Relationship Id="rId1" Type="http://schemas.openxmlformats.org/officeDocument/2006/relationships/tags" Target="../tags/tag16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9.xml"/><Relationship Id="rId1" Type="http://schemas.openxmlformats.org/officeDocument/2006/relationships/tags" Target="../tags/tag16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62.xml"/><Relationship Id="rId1" Type="http://schemas.openxmlformats.org/officeDocument/2006/relationships/vmlDrawing" Target="../drawings/vmlDrawing3.vml"/><Relationship Id="rId6" Type="http://schemas.openxmlformats.org/officeDocument/2006/relationships/slide" Target="slide2.x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9.xml"/><Relationship Id="rId1" Type="http://schemas.openxmlformats.org/officeDocument/2006/relationships/tags" Target="../tags/tag16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slide" Target="slide2.xml"/><Relationship Id="rId2" Type="http://schemas.openxmlformats.org/officeDocument/2006/relationships/slideLayout" Target="../slideLayouts/slideLayout19.xml"/><Relationship Id="rId1" Type="http://schemas.openxmlformats.org/officeDocument/2006/relationships/tags" Target="../tags/tag164.xml"/><Relationship Id="rId6" Type="http://schemas.openxmlformats.org/officeDocument/2006/relationships/image" Target="../media/image35.png"/><Relationship Id="rId5" Type="http://schemas.openxmlformats.org/officeDocument/2006/relationships/slide" Target="slide19.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ags" Target="../tags/tag165.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9.xml"/><Relationship Id="rId1" Type="http://schemas.openxmlformats.org/officeDocument/2006/relationships/tags" Target="../tags/tag16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9.xml"/><Relationship Id="rId1" Type="http://schemas.openxmlformats.org/officeDocument/2006/relationships/tags" Target="../tags/tag167.xml"/><Relationship Id="rId6" Type="http://schemas.openxmlformats.org/officeDocument/2006/relationships/slide" Target="slide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Layout" Target="../slideLayouts/slideLayout19.xml"/><Relationship Id="rId1" Type="http://schemas.openxmlformats.org/officeDocument/2006/relationships/tags" Target="../tags/tag168.xml"/><Relationship Id="rId5" Type="http://schemas.openxmlformats.org/officeDocument/2006/relationships/slide" Target="slide2.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slideLayout" Target="../slideLayouts/slideLayout19.xml"/><Relationship Id="rId1" Type="http://schemas.openxmlformats.org/officeDocument/2006/relationships/tags" Target="../tags/tag151.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ags" Target="../tags/tag169.xml"/></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slideLayout" Target="../slideLayouts/slideLayout19.xml"/><Relationship Id="rId7" Type="http://schemas.openxmlformats.org/officeDocument/2006/relationships/oleObject" Target="../embeddings/oleObject6.bin"/><Relationship Id="rId2" Type="http://schemas.openxmlformats.org/officeDocument/2006/relationships/tags" Target="../tags/tag170.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oleObject" Target="../embeddings/oleObject5.bin"/><Relationship Id="rId10"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15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tags" Target="../tags/tag153.xml"/><Relationship Id="rId5" Type="http://schemas.openxmlformats.org/officeDocument/2006/relationships/slide" Target="slide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9.xml"/><Relationship Id="rId1" Type="http://schemas.openxmlformats.org/officeDocument/2006/relationships/tags" Target="../tags/tag15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9.xml"/><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9.xml"/><Relationship Id="rId7" Type="http://schemas.openxmlformats.org/officeDocument/2006/relationships/image" Target="../media/image19.wmf"/><Relationship Id="rId2" Type="http://schemas.openxmlformats.org/officeDocument/2006/relationships/tags" Target="../tags/tag15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ags" Target="../tags/tag157.xml"/><Relationship Id="rId6" Type="http://schemas.openxmlformats.org/officeDocument/2006/relationships/slide" Target="slide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32936" y="1607822"/>
            <a:ext cx="4972836" cy="1200329"/>
          </a:xfrm>
          <a:prstGeom prst="rect">
            <a:avLst/>
          </a:prstGeom>
          <a:noFill/>
          <a:ln>
            <a:noFill/>
          </a:ln>
        </p:spPr>
        <p:txBody>
          <a:bodyPr wrap="none" rtlCol="0" anchor="t">
            <a:spAutoFit/>
          </a:bodyPr>
          <a:lstStyle/>
          <a:p>
            <a:pPr algn="ctr"/>
            <a:r>
              <a:rPr lang="zh-CN" altLang="en-US" sz="7200" b="1" dirty="0">
                <a:solidFill>
                  <a:srgbClr val="FF0000"/>
                </a:solidFill>
                <a:effectLst>
                  <a:reflection blurRad="6350" stA="53000" endA="300" endPos="35500" dir="5400000" sy="-90000" algn="bl" rotWithShape="0"/>
                </a:effectLst>
              </a:rPr>
              <a:t>§</a:t>
            </a:r>
            <a:r>
              <a:rPr lang="en-US" altLang="zh-CN" sz="7200" b="1" dirty="0" smtClean="0">
                <a:solidFill>
                  <a:srgbClr val="FF0000"/>
                </a:solidFill>
                <a:effectLst>
                  <a:reflection blurRad="6350" stA="53000" endA="300" endPos="35500" dir="5400000" sy="-90000" algn="bl" rotWithShape="0"/>
                </a:effectLst>
              </a:rPr>
              <a:t>8.3 </a:t>
            </a:r>
            <a:r>
              <a:rPr lang="zh-CN" altLang="en-US" sz="7200" b="1" dirty="0" smtClean="0">
                <a:solidFill>
                  <a:srgbClr val="FF0000"/>
                </a:solidFill>
                <a:effectLst>
                  <a:reflection blurRad="6350" stA="53000" endA="300" endPos="35500" dir="5400000" sy="-90000" algn="bl" rotWithShape="0"/>
                </a:effectLst>
              </a:rPr>
              <a:t>摩</a:t>
            </a:r>
            <a:r>
              <a:rPr lang="zh-CN" altLang="en-US" sz="7200" b="1" dirty="0">
                <a:solidFill>
                  <a:srgbClr val="FF0000"/>
                </a:solidFill>
                <a:effectLst>
                  <a:reflection blurRad="6350" stA="53000" endA="300" endPos="35500" dir="5400000" sy="-90000" algn="bl" rotWithShape="0"/>
                </a:effectLst>
              </a:rPr>
              <a:t>擦力</a:t>
            </a:r>
          </a:p>
        </p:txBody>
      </p:sp>
      <p:pic>
        <p:nvPicPr>
          <p:cNvPr id="5" name="图片 4"/>
          <p:cNvPicPr>
            <a:picLocks noChangeAspect="1"/>
          </p:cNvPicPr>
          <p:nvPr/>
        </p:nvPicPr>
        <p:blipFill>
          <a:blip r:embed="rId4"/>
          <a:stretch>
            <a:fillRect/>
          </a:stretch>
        </p:blipFill>
        <p:spPr>
          <a:xfrm>
            <a:off x="3524166" y="3340735"/>
            <a:ext cx="4669517" cy="3119120"/>
          </a:xfrm>
          <a:prstGeom prst="rect">
            <a:avLst/>
          </a:prstGeom>
        </p:spPr>
      </p:pic>
    </p:spTree>
    <p:custDataLst>
      <p:tags r:id="rId2"/>
    </p:custDataLst>
    <p:extLst>
      <p:ext uri="{BB962C8B-B14F-4D97-AF65-F5344CB8AC3E}">
        <p14:creationId xmlns:p14="http://schemas.microsoft.com/office/powerpoint/2010/main" val="26531219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551" y="353062"/>
            <a:ext cx="5724645"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探究影响滑动摩擦力的因素</a:t>
            </a:r>
          </a:p>
        </p:txBody>
      </p:sp>
      <p:sp>
        <p:nvSpPr>
          <p:cNvPr id="10" name="矩形 9"/>
          <p:cNvSpPr/>
          <p:nvPr/>
        </p:nvSpPr>
        <p:spPr>
          <a:xfrm>
            <a:off x="524757" y="1349378"/>
            <a:ext cx="1005404" cy="584775"/>
          </a:xfrm>
          <a:prstGeom prst="rect">
            <a:avLst/>
          </a:prstGeom>
          <a:noFill/>
          <a:ln>
            <a:noFill/>
          </a:ln>
        </p:spPr>
        <p:txBody>
          <a:bodyPr wrap="none" rtlCol="0" anchor="t">
            <a:spAutoFit/>
          </a:bodyPr>
          <a:lstStyle/>
          <a:p>
            <a:pPr algn="ctr"/>
            <a:r>
              <a:rPr lang="zh-CN" altLang="en-US" sz="3200" b="1">
                <a:solidFill>
                  <a:srgbClr val="FFFFFF"/>
                </a:solidFill>
                <a:effectLst>
                  <a:innerShdw blurRad="63500" dist="50800" dir="13500000">
                    <a:srgbClr val="000000">
                      <a:alpha val="50000"/>
                    </a:srgbClr>
                  </a:innerShdw>
                </a:effectLst>
              </a:rPr>
              <a:t>思考</a:t>
            </a:r>
          </a:p>
        </p:txBody>
      </p:sp>
      <p:sp>
        <p:nvSpPr>
          <p:cNvPr id="11" name="文本框 10"/>
          <p:cNvSpPr txBox="1"/>
          <p:nvPr/>
        </p:nvSpPr>
        <p:spPr>
          <a:xfrm>
            <a:off x="1844482" y="1457325"/>
            <a:ext cx="6726336" cy="521970"/>
          </a:xfrm>
          <a:prstGeom prst="rect">
            <a:avLst/>
          </a:prstGeom>
          <a:noFill/>
        </p:spPr>
        <p:txBody>
          <a:bodyPr wrap="square" rtlCol="0">
            <a:spAutoFit/>
          </a:bodyPr>
          <a:lstStyle/>
          <a:p>
            <a:r>
              <a:rPr lang="zh-CN" altLang="en-US" sz="2800">
                <a:solidFill>
                  <a:srgbClr val="000000"/>
                </a:solidFill>
              </a:rPr>
              <a:t>用什么工具测量摩擦力？如何测量摩擦力？</a:t>
            </a:r>
          </a:p>
        </p:txBody>
      </p:sp>
      <p:pic>
        <p:nvPicPr>
          <p:cNvPr id="12" name="图片 11"/>
          <p:cNvPicPr>
            <a:picLocks noChangeAspect="1"/>
          </p:cNvPicPr>
          <p:nvPr/>
        </p:nvPicPr>
        <p:blipFill>
          <a:blip r:embed="rId4"/>
          <a:srcRect r="51209" b="61448"/>
          <a:stretch>
            <a:fillRect/>
          </a:stretch>
        </p:blipFill>
        <p:spPr>
          <a:xfrm>
            <a:off x="1722784" y="2109470"/>
            <a:ext cx="4697406" cy="1804670"/>
          </a:xfrm>
          <a:prstGeom prst="rect">
            <a:avLst/>
          </a:prstGeom>
        </p:spPr>
      </p:pic>
      <p:grpSp>
        <p:nvGrpSpPr>
          <p:cNvPr id="15" name="组合 14"/>
          <p:cNvGrpSpPr/>
          <p:nvPr/>
        </p:nvGrpSpPr>
        <p:grpSpPr>
          <a:xfrm>
            <a:off x="1956673" y="4484373"/>
            <a:ext cx="4816569" cy="1383665"/>
            <a:chOff x="3087" y="7062"/>
            <a:chExt cx="7599" cy="2179"/>
          </a:xfrm>
        </p:grpSpPr>
        <p:sp>
          <p:nvSpPr>
            <p:cNvPr id="13" name="文本框 12"/>
            <p:cNvSpPr txBox="1"/>
            <p:nvPr/>
          </p:nvSpPr>
          <p:spPr>
            <a:xfrm>
              <a:off x="3087" y="7062"/>
              <a:ext cx="7599" cy="2179"/>
            </a:xfrm>
            <a:prstGeom prst="rect">
              <a:avLst/>
            </a:prstGeom>
            <a:noFill/>
          </p:spPr>
          <p:txBody>
            <a:bodyPr wrap="square" rtlCol="0">
              <a:spAutoFit/>
            </a:bodyPr>
            <a:lstStyle/>
            <a:p>
              <a:r>
                <a:rPr lang="zh-CN" altLang="en-US" sz="2800">
                  <a:solidFill>
                    <a:srgbClr val="000000"/>
                  </a:solidFill>
                </a:rPr>
                <a:t>拉动物体，使物体做匀</a:t>
              </a:r>
            </a:p>
            <a:p>
              <a:endParaRPr lang="zh-CN" altLang="en-US" sz="2800">
                <a:solidFill>
                  <a:srgbClr val="000000"/>
                </a:solidFill>
              </a:endParaRPr>
            </a:p>
            <a:p>
              <a:r>
                <a:rPr lang="zh-CN" altLang="en-US" sz="2800">
                  <a:solidFill>
                    <a:srgbClr val="000000"/>
                  </a:solidFill>
                </a:rPr>
                <a:t>速直线运动则</a:t>
              </a:r>
            </a:p>
          </p:txBody>
        </p:sp>
        <p:graphicFrame>
          <p:nvGraphicFramePr>
            <p:cNvPr id="14" name="对象 13">
              <a:hlinkClick r:id="" action="ppaction://ole?verb=0"/>
            </p:cNvPr>
            <p:cNvGraphicFramePr>
              <a:graphicFrameLocks noChangeAspect="1"/>
            </p:cNvGraphicFramePr>
            <p:nvPr/>
          </p:nvGraphicFramePr>
          <p:xfrm>
            <a:off x="6754" y="8096"/>
            <a:ext cx="2417" cy="1145"/>
          </p:xfrm>
          <a:graphic>
            <a:graphicData uri="http://schemas.openxmlformats.org/presentationml/2006/ole">
              <mc:AlternateContent xmlns:mc="http://schemas.openxmlformats.org/markup-compatibility/2006">
                <mc:Choice xmlns:v="urn:schemas-microsoft-com:vml" Requires="v">
                  <p:oleObj spid="_x0000_s4099" r:id="rId5" imgW="482600" imgH="228600" progId="Equation.KSEE3">
                    <p:embed/>
                  </p:oleObj>
                </mc:Choice>
                <mc:Fallback>
                  <p:oleObj r:id="rId5" imgW="482600" imgH="228600" progId="Equation.KSEE3">
                    <p:embed/>
                    <p:pic>
                      <p:nvPicPr>
                        <p:cNvPr id="0" name=""/>
                        <p:cNvPicPr/>
                        <p:nvPr/>
                      </p:nvPicPr>
                      <p:blipFill>
                        <a:blip r:embed="rId6"/>
                        <a:stretch>
                          <a:fillRect/>
                        </a:stretch>
                      </p:blipFill>
                      <p:spPr>
                        <a:xfrm>
                          <a:off x="6754" y="8096"/>
                          <a:ext cx="2417" cy="1145"/>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3344839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42048" y="1443355"/>
            <a:ext cx="4852610" cy="523220"/>
          </a:xfrm>
          <a:prstGeom prst="rect">
            <a:avLst/>
          </a:prstGeom>
          <a:noFill/>
        </p:spPr>
        <p:txBody>
          <a:bodyPr wrap="none" rtlCol="0" anchor="t">
            <a:spAutoFit/>
          </a:bodyPr>
          <a:lstStyle/>
          <a:p>
            <a:r>
              <a:rPr lang="zh-CN" altLang="en-US" sz="2800">
                <a:solidFill>
                  <a:srgbClr val="000000"/>
                </a:solidFill>
                <a:sym typeface="+mn-ea"/>
              </a:rPr>
              <a:t>探究滑动摩擦力与压力的关系</a:t>
            </a:r>
          </a:p>
        </p:txBody>
      </p:sp>
      <p:sp>
        <p:nvSpPr>
          <p:cNvPr id="6" name="文本框 5"/>
          <p:cNvSpPr txBox="1"/>
          <p:nvPr/>
        </p:nvSpPr>
        <p:spPr>
          <a:xfrm>
            <a:off x="2342048" y="2681605"/>
            <a:ext cx="5929828" cy="523220"/>
          </a:xfrm>
          <a:prstGeom prst="rect">
            <a:avLst/>
          </a:prstGeom>
          <a:noFill/>
        </p:spPr>
        <p:txBody>
          <a:bodyPr wrap="none" rtlCol="0" anchor="t">
            <a:spAutoFit/>
          </a:bodyPr>
          <a:lstStyle/>
          <a:p>
            <a:r>
              <a:rPr lang="zh-CN" altLang="en-US" sz="2800">
                <a:solidFill>
                  <a:srgbClr val="000000"/>
                </a:solidFill>
                <a:sym typeface="+mn-ea"/>
              </a:rPr>
              <a:t>控制接触面粗糙程度不变，改变压力</a:t>
            </a:r>
          </a:p>
        </p:txBody>
      </p:sp>
      <p:sp>
        <p:nvSpPr>
          <p:cNvPr id="7" name="文本框 6"/>
          <p:cNvSpPr txBox="1"/>
          <p:nvPr/>
        </p:nvSpPr>
        <p:spPr>
          <a:xfrm>
            <a:off x="335304" y="334010"/>
            <a:ext cx="1781731" cy="521970"/>
          </a:xfrm>
          <a:prstGeom prst="rect">
            <a:avLst/>
          </a:prstGeom>
          <a:noFill/>
        </p:spPr>
        <p:txBody>
          <a:bodyPr wrap="square" rtlCol="0">
            <a:spAutoFit/>
          </a:bodyPr>
          <a:lstStyle/>
          <a:p>
            <a:r>
              <a:rPr lang="zh-CN" altLang="en-US" sz="2800">
                <a:solidFill>
                  <a:srgbClr val="000000"/>
                </a:solidFill>
              </a:rPr>
              <a:t>实验原理：</a:t>
            </a:r>
          </a:p>
        </p:txBody>
      </p:sp>
      <p:sp>
        <p:nvSpPr>
          <p:cNvPr id="8" name="文本框 7"/>
          <p:cNvSpPr txBox="1"/>
          <p:nvPr/>
        </p:nvSpPr>
        <p:spPr>
          <a:xfrm>
            <a:off x="2342049" y="334010"/>
            <a:ext cx="1910401" cy="521970"/>
          </a:xfrm>
          <a:prstGeom prst="rect">
            <a:avLst/>
          </a:prstGeom>
          <a:noFill/>
        </p:spPr>
        <p:txBody>
          <a:bodyPr wrap="square" rtlCol="0">
            <a:spAutoFit/>
          </a:bodyPr>
          <a:lstStyle/>
          <a:p>
            <a:r>
              <a:rPr lang="zh-CN" altLang="en-US" sz="2800">
                <a:solidFill>
                  <a:srgbClr val="000000"/>
                </a:solidFill>
              </a:rPr>
              <a:t>二力平衡</a:t>
            </a:r>
          </a:p>
        </p:txBody>
      </p:sp>
      <p:pic>
        <p:nvPicPr>
          <p:cNvPr id="9" name="图片 8"/>
          <p:cNvPicPr>
            <a:picLocks noChangeAspect="1"/>
          </p:cNvPicPr>
          <p:nvPr/>
        </p:nvPicPr>
        <p:blipFill>
          <a:blip r:embed="rId3"/>
          <a:srcRect r="31324" b="51925"/>
          <a:stretch>
            <a:fillRect/>
          </a:stretch>
        </p:blipFill>
        <p:spPr>
          <a:xfrm>
            <a:off x="2555020" y="3459483"/>
            <a:ext cx="5830083" cy="2083435"/>
          </a:xfrm>
          <a:prstGeom prst="rect">
            <a:avLst/>
          </a:prstGeom>
        </p:spPr>
      </p:pic>
      <p:sp>
        <p:nvSpPr>
          <p:cNvPr id="10" name="文本框 9"/>
          <p:cNvSpPr txBox="1"/>
          <p:nvPr/>
        </p:nvSpPr>
        <p:spPr>
          <a:xfrm>
            <a:off x="2555019" y="5542918"/>
            <a:ext cx="6100734" cy="953135"/>
          </a:xfrm>
          <a:prstGeom prst="rect">
            <a:avLst/>
          </a:prstGeom>
          <a:noFill/>
        </p:spPr>
        <p:txBody>
          <a:bodyPr wrap="square" rtlCol="0">
            <a:spAutoFit/>
          </a:bodyPr>
          <a:lstStyle/>
          <a:p>
            <a:r>
              <a:rPr lang="zh-CN" altLang="en-US" sz="2800">
                <a:solidFill>
                  <a:srgbClr val="000000"/>
                </a:solidFill>
              </a:rPr>
              <a:t>当</a:t>
            </a:r>
            <a:r>
              <a:rPr lang="zh-CN" altLang="en-US" sz="2800" b="1">
                <a:solidFill>
                  <a:srgbClr val="FF0000"/>
                </a:solidFill>
              </a:rPr>
              <a:t>接触面粗糙程度</a:t>
            </a:r>
            <a:r>
              <a:rPr lang="zh-CN" altLang="en-US" sz="2800">
                <a:solidFill>
                  <a:srgbClr val="000000"/>
                </a:solidFill>
              </a:rPr>
              <a:t>不变时，</a:t>
            </a:r>
            <a:r>
              <a:rPr lang="zh-CN" altLang="en-US" sz="2800" b="1">
                <a:solidFill>
                  <a:srgbClr val="00B0F0"/>
                </a:solidFill>
              </a:rPr>
              <a:t>压力</a:t>
            </a:r>
            <a:r>
              <a:rPr lang="zh-CN" altLang="en-US" sz="2800">
                <a:solidFill>
                  <a:srgbClr val="000000"/>
                </a:solidFill>
              </a:rPr>
              <a:t>越大</a:t>
            </a:r>
            <a:r>
              <a:rPr lang="zh-CN" altLang="en-US" sz="2800" b="1">
                <a:solidFill>
                  <a:srgbClr val="00B0F0"/>
                </a:solidFill>
              </a:rPr>
              <a:t>滑动摩擦力</a:t>
            </a:r>
            <a:r>
              <a:rPr lang="zh-CN" altLang="en-US" sz="2800">
                <a:solidFill>
                  <a:srgbClr val="000000"/>
                </a:solidFill>
              </a:rPr>
              <a:t>越大</a:t>
            </a:r>
          </a:p>
        </p:txBody>
      </p:sp>
    </p:spTree>
    <p:custDataLst>
      <p:tags r:id="rId1"/>
    </p:custDataLst>
    <p:extLst>
      <p:ext uri="{BB962C8B-B14F-4D97-AF65-F5344CB8AC3E}">
        <p14:creationId xmlns:p14="http://schemas.microsoft.com/office/powerpoint/2010/main" val="2032417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9185" y="558800"/>
            <a:ext cx="6647974" cy="523220"/>
          </a:xfrm>
          <a:prstGeom prst="rect">
            <a:avLst/>
          </a:prstGeom>
          <a:noFill/>
        </p:spPr>
        <p:txBody>
          <a:bodyPr wrap="none" rtlCol="0" anchor="t">
            <a:spAutoFit/>
          </a:bodyPr>
          <a:lstStyle/>
          <a:p>
            <a:r>
              <a:rPr lang="zh-CN" altLang="en-US" sz="2800">
                <a:solidFill>
                  <a:srgbClr val="000000"/>
                </a:solidFill>
                <a:sym typeface="+mn-ea"/>
              </a:rPr>
              <a:t>探究滑动摩擦力与接触面粗糙程度的关系</a:t>
            </a:r>
          </a:p>
        </p:txBody>
      </p:sp>
      <p:sp>
        <p:nvSpPr>
          <p:cNvPr id="6" name="文本框 5"/>
          <p:cNvSpPr txBox="1"/>
          <p:nvPr/>
        </p:nvSpPr>
        <p:spPr>
          <a:xfrm>
            <a:off x="1365931" y="1524000"/>
            <a:ext cx="5929828" cy="523220"/>
          </a:xfrm>
          <a:prstGeom prst="rect">
            <a:avLst/>
          </a:prstGeom>
          <a:noFill/>
        </p:spPr>
        <p:txBody>
          <a:bodyPr wrap="none" rtlCol="0" anchor="t">
            <a:spAutoFit/>
          </a:bodyPr>
          <a:lstStyle/>
          <a:p>
            <a:r>
              <a:rPr lang="zh-CN" altLang="en-US" sz="2800">
                <a:solidFill>
                  <a:srgbClr val="000000"/>
                </a:solidFill>
                <a:sym typeface="+mn-ea"/>
              </a:rPr>
              <a:t>控制压力不变，改变接触面粗糙程度</a:t>
            </a:r>
          </a:p>
        </p:txBody>
      </p:sp>
      <p:pic>
        <p:nvPicPr>
          <p:cNvPr id="7" name="图片 6"/>
          <p:cNvPicPr>
            <a:picLocks noChangeAspect="1"/>
          </p:cNvPicPr>
          <p:nvPr/>
        </p:nvPicPr>
        <p:blipFill>
          <a:blip r:embed="rId3"/>
          <a:srcRect l="31356" b="51080"/>
          <a:stretch>
            <a:fillRect/>
          </a:stretch>
        </p:blipFill>
        <p:spPr>
          <a:xfrm>
            <a:off x="1495870" y="2727960"/>
            <a:ext cx="5731837" cy="2085340"/>
          </a:xfrm>
          <a:prstGeom prst="rect">
            <a:avLst/>
          </a:prstGeom>
        </p:spPr>
      </p:pic>
      <p:sp>
        <p:nvSpPr>
          <p:cNvPr id="10" name="文本框 9"/>
          <p:cNvSpPr txBox="1"/>
          <p:nvPr/>
        </p:nvSpPr>
        <p:spPr>
          <a:xfrm>
            <a:off x="1495870" y="5494655"/>
            <a:ext cx="8620891" cy="521970"/>
          </a:xfrm>
          <a:prstGeom prst="rect">
            <a:avLst/>
          </a:prstGeom>
          <a:noFill/>
        </p:spPr>
        <p:txBody>
          <a:bodyPr wrap="square" rtlCol="0">
            <a:spAutoFit/>
          </a:bodyPr>
          <a:lstStyle/>
          <a:p>
            <a:r>
              <a:rPr lang="zh-CN" altLang="en-US" sz="2800">
                <a:solidFill>
                  <a:srgbClr val="000000"/>
                </a:solidFill>
              </a:rPr>
              <a:t>当</a:t>
            </a:r>
            <a:r>
              <a:rPr lang="zh-CN" altLang="en-US" sz="2800" b="1">
                <a:solidFill>
                  <a:srgbClr val="FF0000"/>
                </a:solidFill>
              </a:rPr>
              <a:t>压力</a:t>
            </a:r>
            <a:r>
              <a:rPr lang="zh-CN" altLang="en-US" sz="2800">
                <a:solidFill>
                  <a:srgbClr val="000000"/>
                </a:solidFill>
              </a:rPr>
              <a:t>不变时，</a:t>
            </a:r>
            <a:r>
              <a:rPr lang="zh-CN" altLang="en-US" sz="2800" b="1">
                <a:solidFill>
                  <a:srgbClr val="00B0F0"/>
                </a:solidFill>
              </a:rPr>
              <a:t>接触面越粗糙</a:t>
            </a:r>
            <a:r>
              <a:rPr lang="zh-CN" altLang="en-US" sz="2800">
                <a:solidFill>
                  <a:srgbClr val="000000"/>
                </a:solidFill>
              </a:rPr>
              <a:t>，</a:t>
            </a:r>
            <a:r>
              <a:rPr lang="zh-CN" altLang="en-US" sz="2800" b="1">
                <a:solidFill>
                  <a:srgbClr val="00B0F0"/>
                </a:solidFill>
              </a:rPr>
              <a:t>滑动摩擦力</a:t>
            </a:r>
            <a:r>
              <a:rPr lang="zh-CN" altLang="en-US" sz="2800">
                <a:solidFill>
                  <a:srgbClr val="000000"/>
                </a:solidFill>
              </a:rPr>
              <a:t>越大</a:t>
            </a:r>
          </a:p>
        </p:txBody>
      </p:sp>
    </p:spTree>
    <p:custDataLst>
      <p:tags r:id="rId1"/>
    </p:custDataLst>
    <p:extLst>
      <p:ext uri="{BB962C8B-B14F-4D97-AF65-F5344CB8AC3E}">
        <p14:creationId xmlns:p14="http://schemas.microsoft.com/office/powerpoint/2010/main" val="2223139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3339" y="462915"/>
            <a:ext cx="5522035" cy="521970"/>
          </a:xfrm>
          <a:prstGeom prst="rect">
            <a:avLst/>
          </a:prstGeom>
          <a:noFill/>
        </p:spPr>
        <p:txBody>
          <a:bodyPr wrap="square" rtlCol="0">
            <a:spAutoFit/>
          </a:bodyPr>
          <a:lstStyle/>
          <a:p>
            <a:r>
              <a:rPr lang="zh-CN" altLang="en-US" sz="2800">
                <a:solidFill>
                  <a:srgbClr val="000000"/>
                </a:solidFill>
              </a:rPr>
              <a:t>总结：影响滑动摩擦力的因素</a:t>
            </a:r>
          </a:p>
        </p:txBody>
      </p:sp>
      <p:sp>
        <p:nvSpPr>
          <p:cNvPr id="6" name="文本框 5"/>
          <p:cNvSpPr txBox="1"/>
          <p:nvPr/>
        </p:nvSpPr>
        <p:spPr>
          <a:xfrm>
            <a:off x="1555449" y="1893570"/>
            <a:ext cx="4573807" cy="521970"/>
          </a:xfrm>
          <a:prstGeom prst="rect">
            <a:avLst/>
          </a:prstGeom>
          <a:noFill/>
        </p:spPr>
        <p:txBody>
          <a:bodyPr wrap="square" rtlCol="0">
            <a:spAutoFit/>
          </a:bodyPr>
          <a:lstStyle/>
          <a:p>
            <a:r>
              <a:rPr lang="zh-CN" altLang="en-US" sz="2800" b="1">
                <a:solidFill>
                  <a:srgbClr val="00B050"/>
                </a:solidFill>
              </a:rPr>
              <a:t>压力、接触面粗糙程度</a:t>
            </a:r>
          </a:p>
        </p:txBody>
      </p:sp>
      <p:sp>
        <p:nvSpPr>
          <p:cNvPr id="7" name="文本框 6"/>
          <p:cNvSpPr txBox="1"/>
          <p:nvPr/>
        </p:nvSpPr>
        <p:spPr>
          <a:xfrm>
            <a:off x="1555449" y="3164842"/>
            <a:ext cx="8348973" cy="1384995"/>
          </a:xfrm>
          <a:prstGeom prst="rect">
            <a:avLst/>
          </a:prstGeom>
          <a:noFill/>
        </p:spPr>
        <p:txBody>
          <a:bodyPr wrap="square" rtlCol="0">
            <a:spAutoFit/>
          </a:bodyPr>
          <a:lstStyle/>
          <a:p>
            <a:r>
              <a:rPr lang="zh-CN" altLang="en-US" sz="2800">
                <a:solidFill>
                  <a:srgbClr val="000000"/>
                </a:solidFill>
              </a:rPr>
              <a:t>当接触面粗糙程度一定时，压力越大，滑动摩擦力越大；当压力一定时，接触面越粗糙滑动摩擦力越大</a:t>
            </a:r>
          </a:p>
        </p:txBody>
      </p:sp>
      <p:sp>
        <p:nvSpPr>
          <p:cNvPr id="2" name="文本框 1"/>
          <p:cNvSpPr txBox="1"/>
          <p:nvPr/>
        </p:nvSpPr>
        <p:spPr>
          <a:xfrm>
            <a:off x="1683487" y="4467860"/>
            <a:ext cx="2119569" cy="521970"/>
          </a:xfrm>
          <a:prstGeom prst="rect">
            <a:avLst/>
          </a:prstGeom>
          <a:noFill/>
        </p:spPr>
        <p:txBody>
          <a:bodyPr wrap="square" rtlCol="0">
            <a:spAutoFit/>
          </a:bodyPr>
          <a:lstStyle/>
          <a:p>
            <a:r>
              <a:rPr lang="zh-CN" altLang="en-US" sz="2800">
                <a:solidFill>
                  <a:srgbClr val="000000"/>
                </a:solidFill>
              </a:rPr>
              <a:t>实验方法：</a:t>
            </a:r>
          </a:p>
        </p:txBody>
      </p:sp>
      <p:sp>
        <p:nvSpPr>
          <p:cNvPr id="3" name="文本框 2"/>
          <p:cNvSpPr txBox="1"/>
          <p:nvPr/>
        </p:nvSpPr>
        <p:spPr>
          <a:xfrm>
            <a:off x="3705445" y="4467860"/>
            <a:ext cx="2279931" cy="521970"/>
          </a:xfrm>
          <a:prstGeom prst="rect">
            <a:avLst/>
          </a:prstGeom>
          <a:noFill/>
        </p:spPr>
        <p:txBody>
          <a:bodyPr wrap="square" rtlCol="0">
            <a:spAutoFit/>
          </a:bodyPr>
          <a:lstStyle/>
          <a:p>
            <a:r>
              <a:rPr lang="zh-CN" altLang="en-US" sz="2800" b="1">
                <a:solidFill>
                  <a:srgbClr val="FF0000"/>
                </a:solidFill>
              </a:rPr>
              <a:t>控制变量法</a:t>
            </a:r>
          </a:p>
        </p:txBody>
      </p:sp>
      <p:grpSp>
        <p:nvGrpSpPr>
          <p:cNvPr id="15" name="组合 14"/>
          <p:cNvGrpSpPr/>
          <p:nvPr/>
        </p:nvGrpSpPr>
        <p:grpSpPr>
          <a:xfrm>
            <a:off x="1683487" y="5298440"/>
            <a:ext cx="6874655" cy="726440"/>
            <a:chOff x="2656" y="8344"/>
            <a:chExt cx="10846" cy="1144"/>
          </a:xfrm>
        </p:grpSpPr>
        <p:sp>
          <p:nvSpPr>
            <p:cNvPr id="4" name="文本框 3"/>
            <p:cNvSpPr txBox="1"/>
            <p:nvPr/>
          </p:nvSpPr>
          <p:spPr>
            <a:xfrm>
              <a:off x="2656" y="8506"/>
              <a:ext cx="8695" cy="822"/>
            </a:xfrm>
            <a:prstGeom prst="rect">
              <a:avLst/>
            </a:prstGeom>
            <a:noFill/>
          </p:spPr>
          <p:txBody>
            <a:bodyPr wrap="square" rtlCol="0">
              <a:spAutoFit/>
            </a:bodyPr>
            <a:lstStyle/>
            <a:p>
              <a:r>
                <a:rPr lang="zh-CN" altLang="en-US" sz="2800">
                  <a:solidFill>
                    <a:srgbClr val="000000"/>
                  </a:solidFill>
                </a:rPr>
                <a:t>注：木块一定要做匀速直线运动，</a:t>
              </a:r>
            </a:p>
          </p:txBody>
        </p:sp>
        <p:graphicFrame>
          <p:nvGraphicFramePr>
            <p:cNvPr id="14" name="对象 13">
              <a:hlinkClick r:id="" action="ppaction://ole?verb=0"/>
            </p:cNvPr>
            <p:cNvGraphicFramePr>
              <a:graphicFrameLocks noChangeAspect="1"/>
            </p:cNvGraphicFramePr>
            <p:nvPr/>
          </p:nvGraphicFramePr>
          <p:xfrm>
            <a:off x="11086" y="8344"/>
            <a:ext cx="2417" cy="1145"/>
          </p:xfrm>
          <a:graphic>
            <a:graphicData uri="http://schemas.openxmlformats.org/presentationml/2006/ole">
              <mc:AlternateContent xmlns:mc="http://schemas.openxmlformats.org/markup-compatibility/2006">
                <mc:Choice xmlns:v="urn:schemas-microsoft-com:vml" Requires="v">
                  <p:oleObj spid="_x0000_s5123" r:id="rId4" imgW="482600" imgH="228600" progId="Equation.KSEE3">
                    <p:embed/>
                  </p:oleObj>
                </mc:Choice>
                <mc:Fallback>
                  <p:oleObj r:id="rId4" imgW="482600" imgH="228600" progId="Equation.KSEE3">
                    <p:embed/>
                    <p:pic>
                      <p:nvPicPr>
                        <p:cNvPr id="0" name=""/>
                        <p:cNvPicPr/>
                        <p:nvPr/>
                      </p:nvPicPr>
                      <p:blipFill>
                        <a:blip r:embed="rId5"/>
                        <a:stretch>
                          <a:fillRect/>
                        </a:stretch>
                      </p:blipFill>
                      <p:spPr>
                        <a:xfrm>
                          <a:off x="11086" y="8344"/>
                          <a:ext cx="2417" cy="1145"/>
                        </a:xfrm>
                        <a:prstGeom prst="rect">
                          <a:avLst/>
                        </a:prstGeom>
                      </p:spPr>
                    </p:pic>
                  </p:oleObj>
                </mc:Fallback>
              </mc:AlternateContent>
            </a:graphicData>
          </a:graphic>
        </p:graphicFrame>
      </p:grpSp>
      <p:grpSp>
        <p:nvGrpSpPr>
          <p:cNvPr id="11" name="组合 10"/>
          <p:cNvGrpSpPr/>
          <p:nvPr/>
        </p:nvGrpSpPr>
        <p:grpSpPr>
          <a:xfrm>
            <a:off x="10401356" y="5931535"/>
            <a:ext cx="1645455" cy="803910"/>
            <a:chOff x="16410" y="9341"/>
            <a:chExt cx="2596" cy="1266"/>
          </a:xfrm>
        </p:grpSpPr>
        <p:sp>
          <p:nvSpPr>
            <p:cNvPr id="12" name="图文框 11"/>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3" name="文本框 12"/>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6" action="ppaction://hlinksldjump"/>
                </a:rPr>
                <a:t>返回</a:t>
              </a:r>
              <a:endParaRPr lang="zh-CN" altLang="en-US" sz="2800" b="1">
                <a:solidFill>
                  <a:srgbClr val="7030A0"/>
                </a:solidFill>
              </a:endParaRPr>
            </a:p>
          </p:txBody>
        </p:sp>
      </p:grpSp>
    </p:spTree>
    <p:custDataLst>
      <p:tags r:id="rId2"/>
    </p:custDataLst>
    <p:extLst>
      <p:ext uri="{BB962C8B-B14F-4D97-AF65-F5344CB8AC3E}">
        <p14:creationId xmlns:p14="http://schemas.microsoft.com/office/powerpoint/2010/main" val="4010662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5576" y="208283"/>
            <a:ext cx="6501322" cy="953135"/>
          </a:xfrm>
          <a:prstGeom prst="rect">
            <a:avLst/>
          </a:prstGeom>
          <a:noFill/>
        </p:spPr>
        <p:txBody>
          <a:bodyPr wrap="square" rtlCol="0">
            <a:spAutoFit/>
          </a:bodyPr>
          <a:lstStyle/>
          <a:p>
            <a:r>
              <a:rPr lang="zh-CN" altLang="en-US" sz="2800">
                <a:solidFill>
                  <a:srgbClr val="000000"/>
                </a:solidFill>
              </a:rPr>
              <a:t>我们可以通过哪种方式增大有益摩擦力呢？</a:t>
            </a:r>
          </a:p>
        </p:txBody>
      </p:sp>
      <p:sp>
        <p:nvSpPr>
          <p:cNvPr id="6" name="文本框 5"/>
          <p:cNvSpPr txBox="1"/>
          <p:nvPr/>
        </p:nvSpPr>
        <p:spPr>
          <a:xfrm>
            <a:off x="1186554" y="864235"/>
            <a:ext cx="4012857" cy="521970"/>
          </a:xfrm>
          <a:prstGeom prst="rect">
            <a:avLst/>
          </a:prstGeom>
          <a:noFill/>
        </p:spPr>
        <p:txBody>
          <a:bodyPr wrap="square" rtlCol="0">
            <a:spAutoFit/>
          </a:bodyPr>
          <a:lstStyle/>
          <a:p>
            <a:r>
              <a:rPr lang="zh-CN" altLang="en-US" sz="2800" b="1">
                <a:solidFill>
                  <a:srgbClr val="FF0000"/>
                </a:solidFill>
              </a:rPr>
              <a:t>增大接触面粗糙程度</a:t>
            </a:r>
          </a:p>
        </p:txBody>
      </p:sp>
      <p:pic>
        <p:nvPicPr>
          <p:cNvPr id="7" name="图片 6"/>
          <p:cNvPicPr>
            <a:picLocks noChangeAspect="1"/>
          </p:cNvPicPr>
          <p:nvPr/>
        </p:nvPicPr>
        <p:blipFill>
          <a:blip r:embed="rId3"/>
          <a:stretch>
            <a:fillRect/>
          </a:stretch>
        </p:blipFill>
        <p:spPr>
          <a:xfrm>
            <a:off x="334670" y="2199005"/>
            <a:ext cx="4116173" cy="3093085"/>
          </a:xfrm>
          <a:prstGeom prst="rect">
            <a:avLst/>
          </a:prstGeom>
        </p:spPr>
      </p:pic>
      <p:grpSp>
        <p:nvGrpSpPr>
          <p:cNvPr id="12" name="组合 11"/>
          <p:cNvGrpSpPr/>
          <p:nvPr/>
        </p:nvGrpSpPr>
        <p:grpSpPr>
          <a:xfrm>
            <a:off x="4187799" y="2357758"/>
            <a:ext cx="4396965" cy="3645535"/>
            <a:chOff x="6607" y="3713"/>
            <a:chExt cx="6937" cy="5741"/>
          </a:xfrm>
        </p:grpSpPr>
        <p:pic>
          <p:nvPicPr>
            <p:cNvPr id="8" name="图片 7"/>
            <p:cNvPicPr>
              <a:picLocks noChangeAspect="1"/>
            </p:cNvPicPr>
            <p:nvPr/>
          </p:nvPicPr>
          <p:blipFill>
            <a:blip r:embed="rId4"/>
            <a:stretch>
              <a:fillRect/>
            </a:stretch>
          </p:blipFill>
          <p:spPr>
            <a:xfrm>
              <a:off x="6607" y="3713"/>
              <a:ext cx="6937" cy="4621"/>
            </a:xfrm>
            <a:prstGeom prst="rect">
              <a:avLst/>
            </a:prstGeom>
          </p:spPr>
        </p:pic>
        <p:sp>
          <p:nvSpPr>
            <p:cNvPr id="10" name="文本框 9"/>
            <p:cNvSpPr txBox="1"/>
            <p:nvPr/>
          </p:nvSpPr>
          <p:spPr>
            <a:xfrm>
              <a:off x="7165" y="8632"/>
              <a:ext cx="4103" cy="822"/>
            </a:xfrm>
            <a:prstGeom prst="rect">
              <a:avLst/>
            </a:prstGeom>
            <a:noFill/>
          </p:spPr>
          <p:txBody>
            <a:bodyPr wrap="square" rtlCol="0">
              <a:spAutoFit/>
            </a:bodyPr>
            <a:lstStyle/>
            <a:p>
              <a:r>
                <a:rPr lang="zh-CN" altLang="en-US" sz="2800">
                  <a:solidFill>
                    <a:srgbClr val="000000"/>
                  </a:solidFill>
                </a:rPr>
                <a:t>鞋底凹凸不平</a:t>
              </a:r>
            </a:p>
          </p:txBody>
        </p:sp>
      </p:grpSp>
      <p:grpSp>
        <p:nvGrpSpPr>
          <p:cNvPr id="13" name="组合 12"/>
          <p:cNvGrpSpPr/>
          <p:nvPr/>
        </p:nvGrpSpPr>
        <p:grpSpPr>
          <a:xfrm>
            <a:off x="7894509" y="2287905"/>
            <a:ext cx="3824605" cy="4146550"/>
            <a:chOff x="12455" y="3603"/>
            <a:chExt cx="6034" cy="6530"/>
          </a:xfrm>
        </p:grpSpPr>
        <p:pic>
          <p:nvPicPr>
            <p:cNvPr id="9" name="图片 8"/>
            <p:cNvPicPr>
              <a:picLocks noChangeAspect="1"/>
            </p:cNvPicPr>
            <p:nvPr/>
          </p:nvPicPr>
          <p:blipFill>
            <a:blip r:embed="rId5"/>
            <a:srcRect l="23665" r="50669" b="41995"/>
            <a:stretch>
              <a:fillRect/>
            </a:stretch>
          </p:blipFill>
          <p:spPr>
            <a:xfrm>
              <a:off x="12455" y="3603"/>
              <a:ext cx="6034" cy="4606"/>
            </a:xfrm>
            <a:prstGeom prst="rect">
              <a:avLst/>
            </a:prstGeom>
          </p:spPr>
        </p:pic>
        <p:sp>
          <p:nvSpPr>
            <p:cNvPr id="11" name="文本框 10"/>
            <p:cNvSpPr txBox="1"/>
            <p:nvPr/>
          </p:nvSpPr>
          <p:spPr>
            <a:xfrm>
              <a:off x="13827" y="8632"/>
              <a:ext cx="3267" cy="1501"/>
            </a:xfrm>
            <a:prstGeom prst="rect">
              <a:avLst/>
            </a:prstGeom>
            <a:noFill/>
          </p:spPr>
          <p:txBody>
            <a:bodyPr wrap="square" rtlCol="0">
              <a:spAutoFit/>
            </a:bodyPr>
            <a:lstStyle/>
            <a:p>
              <a:r>
                <a:rPr lang="zh-CN" altLang="en-US" sz="2800">
                  <a:solidFill>
                    <a:srgbClr val="000000"/>
                  </a:solidFill>
                </a:rPr>
                <a:t>自行车踏板有花纹</a:t>
              </a:r>
            </a:p>
          </p:txBody>
        </p:sp>
      </p:grpSp>
      <p:grpSp>
        <p:nvGrpSpPr>
          <p:cNvPr id="16" name="组合 15"/>
          <p:cNvGrpSpPr/>
          <p:nvPr/>
        </p:nvGrpSpPr>
        <p:grpSpPr>
          <a:xfrm>
            <a:off x="6870854" y="208280"/>
            <a:ext cx="4462695" cy="2404110"/>
            <a:chOff x="10840" y="328"/>
            <a:chExt cx="7076" cy="3786"/>
          </a:xfrm>
        </p:grpSpPr>
        <p:pic>
          <p:nvPicPr>
            <p:cNvPr id="14" name="图片 13"/>
            <p:cNvPicPr>
              <a:picLocks noChangeAspect="1"/>
            </p:cNvPicPr>
            <p:nvPr/>
          </p:nvPicPr>
          <p:blipFill>
            <a:blip r:embed="rId6"/>
            <a:srcRect l="3720" t="8551" r="56453" b="31271"/>
            <a:stretch>
              <a:fillRect/>
            </a:stretch>
          </p:blipFill>
          <p:spPr>
            <a:xfrm>
              <a:off x="10840" y="328"/>
              <a:ext cx="3341" cy="3786"/>
            </a:xfrm>
            <a:prstGeom prst="roundRect">
              <a:avLst/>
            </a:prstGeom>
          </p:spPr>
        </p:pic>
        <p:sp>
          <p:nvSpPr>
            <p:cNvPr id="15" name="文本框 14"/>
            <p:cNvSpPr txBox="1"/>
            <p:nvPr/>
          </p:nvSpPr>
          <p:spPr>
            <a:xfrm>
              <a:off x="14181" y="1919"/>
              <a:ext cx="3735" cy="1501"/>
            </a:xfrm>
            <a:prstGeom prst="rect">
              <a:avLst/>
            </a:prstGeom>
            <a:noFill/>
          </p:spPr>
          <p:txBody>
            <a:bodyPr wrap="square" rtlCol="0">
              <a:spAutoFit/>
            </a:bodyPr>
            <a:lstStyle/>
            <a:p>
              <a:r>
                <a:rPr lang="zh-CN" altLang="en-US" sz="2800">
                  <a:solidFill>
                    <a:srgbClr val="000000"/>
                  </a:solidFill>
                </a:rPr>
                <a:t>举重运动员擦防滑粉</a:t>
              </a:r>
            </a:p>
          </p:txBody>
        </p:sp>
      </p:grpSp>
    </p:spTree>
    <p:custDataLst>
      <p:tags r:id="rId1"/>
    </p:custDataLst>
    <p:extLst>
      <p:ext uri="{BB962C8B-B14F-4D97-AF65-F5344CB8AC3E}">
        <p14:creationId xmlns:p14="http://schemas.microsoft.com/office/powerpoint/2010/main" val="3082956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5167" y="398780"/>
            <a:ext cx="2391488" cy="521970"/>
          </a:xfrm>
          <a:prstGeom prst="rect">
            <a:avLst/>
          </a:prstGeom>
          <a:noFill/>
        </p:spPr>
        <p:txBody>
          <a:bodyPr wrap="square" rtlCol="0">
            <a:spAutoFit/>
          </a:bodyPr>
          <a:lstStyle/>
          <a:p>
            <a:r>
              <a:rPr lang="zh-CN" altLang="en-US" sz="2800" b="1">
                <a:solidFill>
                  <a:srgbClr val="FF0000"/>
                </a:solidFill>
              </a:rPr>
              <a:t>增大压力</a:t>
            </a:r>
          </a:p>
        </p:txBody>
      </p:sp>
      <p:grpSp>
        <p:nvGrpSpPr>
          <p:cNvPr id="9" name="组合 8"/>
          <p:cNvGrpSpPr/>
          <p:nvPr/>
        </p:nvGrpSpPr>
        <p:grpSpPr>
          <a:xfrm>
            <a:off x="656661" y="1887220"/>
            <a:ext cx="2970186" cy="3343910"/>
            <a:chOff x="1036" y="2972"/>
            <a:chExt cx="4686" cy="5266"/>
          </a:xfrm>
        </p:grpSpPr>
        <p:pic>
          <p:nvPicPr>
            <p:cNvPr id="6" name="图片 5"/>
            <p:cNvPicPr>
              <a:picLocks noChangeAspect="1"/>
            </p:cNvPicPr>
            <p:nvPr/>
          </p:nvPicPr>
          <p:blipFill>
            <a:blip r:embed="rId3"/>
            <a:srcRect t="31458" r="70978" b="35903"/>
            <a:stretch>
              <a:fillRect/>
            </a:stretch>
          </p:blipFill>
          <p:spPr>
            <a:xfrm>
              <a:off x="1036" y="2972"/>
              <a:ext cx="4686" cy="3952"/>
            </a:xfrm>
            <a:prstGeom prst="rect">
              <a:avLst/>
            </a:prstGeom>
          </p:spPr>
        </p:pic>
        <p:sp>
          <p:nvSpPr>
            <p:cNvPr id="4" name="文本框 3"/>
            <p:cNvSpPr txBox="1"/>
            <p:nvPr/>
          </p:nvSpPr>
          <p:spPr>
            <a:xfrm>
              <a:off x="1314" y="7416"/>
              <a:ext cx="3469" cy="822"/>
            </a:xfrm>
            <a:prstGeom prst="rect">
              <a:avLst/>
            </a:prstGeom>
            <a:noFill/>
          </p:spPr>
          <p:txBody>
            <a:bodyPr wrap="square" rtlCol="0">
              <a:spAutoFit/>
            </a:bodyPr>
            <a:lstStyle/>
            <a:p>
              <a:r>
                <a:rPr lang="zh-CN" altLang="en-US" sz="2800">
                  <a:solidFill>
                    <a:srgbClr val="000000"/>
                  </a:solidFill>
                </a:rPr>
                <a:t>用力擦桌子</a:t>
              </a:r>
            </a:p>
          </p:txBody>
        </p:sp>
      </p:grpSp>
      <p:grpSp>
        <p:nvGrpSpPr>
          <p:cNvPr id="10" name="组合 9"/>
          <p:cNvGrpSpPr/>
          <p:nvPr/>
        </p:nvGrpSpPr>
        <p:grpSpPr>
          <a:xfrm>
            <a:off x="4525635" y="2098675"/>
            <a:ext cx="2342682" cy="3213100"/>
            <a:chOff x="7140" y="3305"/>
            <a:chExt cx="3696" cy="5060"/>
          </a:xfrm>
        </p:grpSpPr>
        <p:pic>
          <p:nvPicPr>
            <p:cNvPr id="2" name="图片 1"/>
            <p:cNvPicPr>
              <a:picLocks noChangeAspect="1"/>
            </p:cNvPicPr>
            <p:nvPr/>
          </p:nvPicPr>
          <p:blipFill>
            <a:blip r:embed="rId4"/>
            <a:srcRect l="30045" r="48072" b="16166"/>
            <a:stretch>
              <a:fillRect/>
            </a:stretch>
          </p:blipFill>
          <p:spPr>
            <a:xfrm>
              <a:off x="7140" y="3305"/>
              <a:ext cx="3697" cy="4192"/>
            </a:xfrm>
            <a:prstGeom prst="rect">
              <a:avLst/>
            </a:prstGeom>
          </p:spPr>
        </p:pic>
        <p:sp>
          <p:nvSpPr>
            <p:cNvPr id="7" name="文本框 6"/>
            <p:cNvSpPr txBox="1"/>
            <p:nvPr/>
          </p:nvSpPr>
          <p:spPr>
            <a:xfrm>
              <a:off x="7342" y="7543"/>
              <a:ext cx="3495" cy="822"/>
            </a:xfrm>
            <a:prstGeom prst="rect">
              <a:avLst/>
            </a:prstGeom>
            <a:noFill/>
          </p:spPr>
          <p:txBody>
            <a:bodyPr wrap="square" rtlCol="0">
              <a:spAutoFit/>
            </a:bodyPr>
            <a:lstStyle/>
            <a:p>
              <a:r>
                <a:rPr lang="zh-CN" altLang="en-US" sz="2800">
                  <a:solidFill>
                    <a:srgbClr val="000000"/>
                  </a:solidFill>
                  <a:hlinkClick r:id="rId5" action="ppaction://hlinksldjump"/>
                </a:rPr>
                <a:t>用铅笔写字</a:t>
              </a:r>
              <a:endParaRPr lang="zh-CN" altLang="en-US" sz="2800">
                <a:solidFill>
                  <a:srgbClr val="000000"/>
                </a:solidFill>
              </a:endParaRPr>
            </a:p>
          </p:txBody>
        </p:sp>
      </p:grpSp>
      <p:grpSp>
        <p:nvGrpSpPr>
          <p:cNvPr id="11" name="组合 10"/>
          <p:cNvGrpSpPr/>
          <p:nvPr/>
        </p:nvGrpSpPr>
        <p:grpSpPr>
          <a:xfrm>
            <a:off x="7737948" y="2098677"/>
            <a:ext cx="2198166" cy="2987675"/>
            <a:chOff x="12208" y="3305"/>
            <a:chExt cx="3468" cy="4705"/>
          </a:xfrm>
        </p:grpSpPr>
        <p:pic>
          <p:nvPicPr>
            <p:cNvPr id="3" name="图片 2"/>
            <p:cNvPicPr>
              <a:picLocks noChangeAspect="1"/>
            </p:cNvPicPr>
            <p:nvPr/>
          </p:nvPicPr>
          <p:blipFill>
            <a:blip r:embed="rId6"/>
            <a:srcRect t="12373" r="7520"/>
            <a:stretch>
              <a:fillRect/>
            </a:stretch>
          </p:blipFill>
          <p:spPr>
            <a:xfrm>
              <a:off x="12208" y="3305"/>
              <a:ext cx="3468" cy="3286"/>
            </a:xfrm>
            <a:prstGeom prst="rect">
              <a:avLst/>
            </a:prstGeom>
          </p:spPr>
        </p:pic>
        <p:sp>
          <p:nvSpPr>
            <p:cNvPr id="8" name="文本框 7"/>
            <p:cNvSpPr txBox="1"/>
            <p:nvPr/>
          </p:nvSpPr>
          <p:spPr>
            <a:xfrm>
              <a:off x="12484" y="7188"/>
              <a:ext cx="3191" cy="822"/>
            </a:xfrm>
            <a:prstGeom prst="rect">
              <a:avLst/>
            </a:prstGeom>
            <a:noFill/>
          </p:spPr>
          <p:txBody>
            <a:bodyPr wrap="square" rtlCol="0">
              <a:spAutoFit/>
            </a:bodyPr>
            <a:lstStyle/>
            <a:p>
              <a:r>
                <a:rPr lang="zh-CN" altLang="en-US" sz="2800">
                  <a:solidFill>
                    <a:srgbClr val="000000"/>
                  </a:solidFill>
                </a:rPr>
                <a:t>用力拧瓶盖</a:t>
              </a:r>
            </a:p>
          </p:txBody>
        </p:sp>
      </p:grpSp>
      <p:grpSp>
        <p:nvGrpSpPr>
          <p:cNvPr id="15" name="组合 14"/>
          <p:cNvGrpSpPr/>
          <p:nvPr/>
        </p:nvGrpSpPr>
        <p:grpSpPr>
          <a:xfrm>
            <a:off x="10401356" y="5931535"/>
            <a:ext cx="1645455" cy="803910"/>
            <a:chOff x="16410" y="9341"/>
            <a:chExt cx="2596" cy="1266"/>
          </a:xfrm>
        </p:grpSpPr>
        <p:sp>
          <p:nvSpPr>
            <p:cNvPr id="16" name="图文框 15"/>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7" name="文本框 16"/>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7"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2683517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782" y="433705"/>
            <a:ext cx="7007046" cy="523220"/>
          </a:xfrm>
          <a:prstGeom prst="rect">
            <a:avLst/>
          </a:prstGeom>
          <a:noFill/>
        </p:spPr>
        <p:txBody>
          <a:bodyPr wrap="none" rtlCol="0" anchor="t">
            <a:spAutoFit/>
          </a:bodyPr>
          <a:lstStyle/>
          <a:p>
            <a:r>
              <a:rPr lang="zh-CN" altLang="en-US" sz="2800">
                <a:solidFill>
                  <a:srgbClr val="000000"/>
                </a:solidFill>
                <a:sym typeface="+mn-ea"/>
              </a:rPr>
              <a:t>我们可以通过哪种方式减小有害摩擦力呢？</a:t>
            </a:r>
          </a:p>
        </p:txBody>
      </p:sp>
      <p:sp>
        <p:nvSpPr>
          <p:cNvPr id="6" name="文本框 5"/>
          <p:cNvSpPr txBox="1"/>
          <p:nvPr/>
        </p:nvSpPr>
        <p:spPr>
          <a:xfrm>
            <a:off x="656027" y="1202690"/>
            <a:ext cx="4168782" cy="521970"/>
          </a:xfrm>
          <a:prstGeom prst="rect">
            <a:avLst/>
          </a:prstGeom>
          <a:noFill/>
        </p:spPr>
        <p:txBody>
          <a:bodyPr wrap="square" rtlCol="0">
            <a:spAutoFit/>
          </a:bodyPr>
          <a:lstStyle/>
          <a:p>
            <a:r>
              <a:rPr lang="zh-CN" altLang="en-US" sz="2800" b="1">
                <a:solidFill>
                  <a:srgbClr val="FF0000"/>
                </a:solidFill>
              </a:rPr>
              <a:t>减小接触面粗糙程度</a:t>
            </a:r>
          </a:p>
        </p:txBody>
      </p:sp>
      <p:grpSp>
        <p:nvGrpSpPr>
          <p:cNvPr id="12" name="组合 11"/>
          <p:cNvGrpSpPr/>
          <p:nvPr/>
        </p:nvGrpSpPr>
        <p:grpSpPr>
          <a:xfrm>
            <a:off x="447493" y="2216786"/>
            <a:ext cx="2519524" cy="3052445"/>
            <a:chOff x="1745" y="3492"/>
            <a:chExt cx="3975" cy="4807"/>
          </a:xfrm>
        </p:grpSpPr>
        <p:pic>
          <p:nvPicPr>
            <p:cNvPr id="7" name="图片 6"/>
            <p:cNvPicPr>
              <a:picLocks noChangeAspect="1"/>
            </p:cNvPicPr>
            <p:nvPr/>
          </p:nvPicPr>
          <p:blipFill>
            <a:blip r:embed="rId3"/>
            <a:srcRect l="51593" r="23907" b="17342"/>
            <a:stretch>
              <a:fillRect/>
            </a:stretch>
          </p:blipFill>
          <p:spPr>
            <a:xfrm>
              <a:off x="1745" y="3492"/>
              <a:ext cx="3368" cy="3363"/>
            </a:xfrm>
            <a:prstGeom prst="rect">
              <a:avLst/>
            </a:prstGeom>
          </p:spPr>
        </p:pic>
        <p:sp>
          <p:nvSpPr>
            <p:cNvPr id="10" name="文本框 9"/>
            <p:cNvSpPr txBox="1"/>
            <p:nvPr/>
          </p:nvSpPr>
          <p:spPr>
            <a:xfrm>
              <a:off x="1896" y="7477"/>
              <a:ext cx="3825" cy="822"/>
            </a:xfrm>
            <a:prstGeom prst="rect">
              <a:avLst/>
            </a:prstGeom>
            <a:noFill/>
          </p:spPr>
          <p:txBody>
            <a:bodyPr wrap="square" rtlCol="0">
              <a:spAutoFit/>
            </a:bodyPr>
            <a:lstStyle/>
            <a:p>
              <a:r>
                <a:rPr lang="zh-CN" altLang="en-US" sz="2800">
                  <a:solidFill>
                    <a:srgbClr val="000000"/>
                  </a:solidFill>
                </a:rPr>
                <a:t>门轴加润滑油</a:t>
              </a:r>
            </a:p>
          </p:txBody>
        </p:sp>
      </p:grpSp>
      <p:grpSp>
        <p:nvGrpSpPr>
          <p:cNvPr id="13" name="组合 12"/>
          <p:cNvGrpSpPr/>
          <p:nvPr/>
        </p:nvGrpSpPr>
        <p:grpSpPr>
          <a:xfrm>
            <a:off x="3894963" y="2350773"/>
            <a:ext cx="3842353" cy="3183255"/>
            <a:chOff x="9007" y="3702"/>
            <a:chExt cx="6062" cy="5013"/>
          </a:xfrm>
        </p:grpSpPr>
        <p:pic>
          <p:nvPicPr>
            <p:cNvPr id="8" name="图片 7"/>
            <p:cNvPicPr>
              <a:picLocks noChangeAspect="1"/>
            </p:cNvPicPr>
            <p:nvPr/>
          </p:nvPicPr>
          <p:blipFill>
            <a:blip r:embed="rId4"/>
            <a:srcRect t="8701" r="-1033" b="19191"/>
            <a:stretch>
              <a:fillRect/>
            </a:stretch>
          </p:blipFill>
          <p:spPr>
            <a:xfrm>
              <a:off x="9007" y="3702"/>
              <a:ext cx="6062" cy="2942"/>
            </a:xfrm>
            <a:prstGeom prst="rect">
              <a:avLst/>
            </a:prstGeom>
          </p:spPr>
        </p:pic>
        <p:sp>
          <p:nvSpPr>
            <p:cNvPr id="11" name="文本框 10"/>
            <p:cNvSpPr txBox="1"/>
            <p:nvPr/>
          </p:nvSpPr>
          <p:spPr>
            <a:xfrm>
              <a:off x="9671" y="7893"/>
              <a:ext cx="5398" cy="822"/>
            </a:xfrm>
            <a:prstGeom prst="rect">
              <a:avLst/>
            </a:prstGeom>
            <a:noFill/>
          </p:spPr>
          <p:txBody>
            <a:bodyPr wrap="square" rtlCol="0">
              <a:spAutoFit/>
            </a:bodyPr>
            <a:lstStyle/>
            <a:p>
              <a:r>
                <a:rPr lang="zh-CN" altLang="en-US" sz="2800">
                  <a:solidFill>
                    <a:srgbClr val="000000"/>
                  </a:solidFill>
                </a:rPr>
                <a:t>车链子加润滑油</a:t>
              </a:r>
            </a:p>
          </p:txBody>
        </p:sp>
      </p:grpSp>
      <p:grpSp>
        <p:nvGrpSpPr>
          <p:cNvPr id="16" name="组合 15"/>
          <p:cNvGrpSpPr/>
          <p:nvPr/>
        </p:nvGrpSpPr>
        <p:grpSpPr>
          <a:xfrm>
            <a:off x="7879295" y="1999615"/>
            <a:ext cx="3505149" cy="3343910"/>
            <a:chOff x="12431" y="3149"/>
            <a:chExt cx="5530" cy="5266"/>
          </a:xfrm>
        </p:grpSpPr>
        <p:pic>
          <p:nvPicPr>
            <p:cNvPr id="14" name="图片 13"/>
            <p:cNvPicPr>
              <a:picLocks noChangeAspect="1"/>
            </p:cNvPicPr>
            <p:nvPr/>
          </p:nvPicPr>
          <p:blipFill>
            <a:blip r:embed="rId5"/>
            <a:stretch>
              <a:fillRect/>
            </a:stretch>
          </p:blipFill>
          <p:spPr>
            <a:xfrm>
              <a:off x="12431" y="3149"/>
              <a:ext cx="5530" cy="4046"/>
            </a:xfrm>
            <a:prstGeom prst="rect">
              <a:avLst/>
            </a:prstGeom>
          </p:spPr>
        </p:pic>
        <p:sp>
          <p:nvSpPr>
            <p:cNvPr id="15" name="文本框 14"/>
            <p:cNvSpPr txBox="1"/>
            <p:nvPr/>
          </p:nvSpPr>
          <p:spPr>
            <a:xfrm>
              <a:off x="13396" y="7593"/>
              <a:ext cx="3520" cy="822"/>
            </a:xfrm>
            <a:prstGeom prst="rect">
              <a:avLst/>
            </a:prstGeom>
            <a:noFill/>
          </p:spPr>
          <p:txBody>
            <a:bodyPr wrap="square" rtlCol="0">
              <a:spAutoFit/>
            </a:bodyPr>
            <a:lstStyle/>
            <a:p>
              <a:r>
                <a:rPr lang="zh-CN" altLang="en-US" sz="2800">
                  <a:solidFill>
                    <a:srgbClr val="000000"/>
                  </a:solidFill>
                </a:rPr>
                <a:t>冰壶运动</a:t>
              </a:r>
            </a:p>
          </p:txBody>
        </p:sp>
      </p:grpSp>
    </p:spTree>
    <p:custDataLst>
      <p:tags r:id="rId1"/>
    </p:custDataLst>
    <p:extLst>
      <p:ext uri="{BB962C8B-B14F-4D97-AF65-F5344CB8AC3E}">
        <p14:creationId xmlns:p14="http://schemas.microsoft.com/office/powerpoint/2010/main" val="4286619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9820" y="285750"/>
            <a:ext cx="2199433" cy="521970"/>
          </a:xfrm>
          <a:prstGeom prst="rect">
            <a:avLst/>
          </a:prstGeom>
          <a:noFill/>
        </p:spPr>
        <p:txBody>
          <a:bodyPr wrap="square" rtlCol="0">
            <a:spAutoFit/>
          </a:bodyPr>
          <a:lstStyle/>
          <a:p>
            <a:r>
              <a:rPr lang="zh-CN" altLang="en-US" sz="2800" b="1">
                <a:solidFill>
                  <a:srgbClr val="FF0000"/>
                </a:solidFill>
              </a:rPr>
              <a:t>减小压力</a:t>
            </a:r>
          </a:p>
        </p:txBody>
      </p:sp>
      <p:grpSp>
        <p:nvGrpSpPr>
          <p:cNvPr id="8" name="组合 7"/>
          <p:cNvGrpSpPr/>
          <p:nvPr/>
        </p:nvGrpSpPr>
        <p:grpSpPr>
          <a:xfrm>
            <a:off x="1523757" y="1489710"/>
            <a:ext cx="6275040" cy="4561205"/>
            <a:chOff x="2404" y="2346"/>
            <a:chExt cx="9900" cy="7183"/>
          </a:xfrm>
        </p:grpSpPr>
        <p:pic>
          <p:nvPicPr>
            <p:cNvPr id="6" name="图片 5"/>
            <p:cNvPicPr>
              <a:picLocks noChangeAspect="1"/>
            </p:cNvPicPr>
            <p:nvPr/>
          </p:nvPicPr>
          <p:blipFill>
            <a:blip r:embed="rId3"/>
            <a:stretch>
              <a:fillRect/>
            </a:stretch>
          </p:blipFill>
          <p:spPr>
            <a:xfrm>
              <a:off x="6052" y="2346"/>
              <a:ext cx="4000" cy="5473"/>
            </a:xfrm>
            <a:prstGeom prst="rect">
              <a:avLst/>
            </a:prstGeom>
          </p:spPr>
        </p:pic>
        <p:sp>
          <p:nvSpPr>
            <p:cNvPr id="7" name="文本框 6"/>
            <p:cNvSpPr txBox="1"/>
            <p:nvPr/>
          </p:nvSpPr>
          <p:spPr>
            <a:xfrm>
              <a:off x="2404" y="8707"/>
              <a:ext cx="9901" cy="822"/>
            </a:xfrm>
            <a:prstGeom prst="rect">
              <a:avLst/>
            </a:prstGeom>
            <a:noFill/>
          </p:spPr>
          <p:txBody>
            <a:bodyPr wrap="square" rtlCol="0">
              <a:spAutoFit/>
            </a:bodyPr>
            <a:lstStyle/>
            <a:p>
              <a:r>
                <a:rPr lang="zh-CN" altLang="en-US" sz="2800">
                  <a:solidFill>
                    <a:srgbClr val="000000"/>
                  </a:solidFill>
                </a:rPr>
                <a:t>单双杠，旋转的动作时，手握的很松</a:t>
              </a:r>
            </a:p>
          </p:txBody>
        </p:sp>
      </p:grpSp>
    </p:spTree>
    <p:custDataLst>
      <p:tags r:id="rId1"/>
    </p:custDataLst>
    <p:extLst>
      <p:ext uri="{BB962C8B-B14F-4D97-AF65-F5344CB8AC3E}">
        <p14:creationId xmlns:p14="http://schemas.microsoft.com/office/powerpoint/2010/main" val="2418175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8626" y="398780"/>
            <a:ext cx="2424447" cy="521970"/>
          </a:xfrm>
          <a:prstGeom prst="rect">
            <a:avLst/>
          </a:prstGeom>
          <a:noFill/>
        </p:spPr>
        <p:txBody>
          <a:bodyPr wrap="square" rtlCol="0">
            <a:spAutoFit/>
          </a:bodyPr>
          <a:lstStyle/>
          <a:p>
            <a:r>
              <a:rPr lang="zh-CN" altLang="en-US" sz="2800" b="1">
                <a:solidFill>
                  <a:srgbClr val="FF0000"/>
                </a:solidFill>
              </a:rPr>
              <a:t>变滑动为滚动</a:t>
            </a:r>
          </a:p>
        </p:txBody>
      </p:sp>
      <p:sp>
        <p:nvSpPr>
          <p:cNvPr id="7" name="文本框 6"/>
          <p:cNvSpPr txBox="1"/>
          <p:nvPr/>
        </p:nvSpPr>
        <p:spPr>
          <a:xfrm>
            <a:off x="6789088" y="398780"/>
            <a:ext cx="2215913" cy="521970"/>
          </a:xfrm>
          <a:prstGeom prst="rect">
            <a:avLst/>
          </a:prstGeom>
          <a:noFill/>
        </p:spPr>
        <p:txBody>
          <a:bodyPr wrap="square" rtlCol="0">
            <a:spAutoFit/>
          </a:bodyPr>
          <a:lstStyle/>
          <a:p>
            <a:r>
              <a:rPr lang="zh-CN" altLang="en-US" sz="2800" b="1">
                <a:solidFill>
                  <a:srgbClr val="FF0000"/>
                </a:solidFill>
              </a:rPr>
              <a:t>分离接触面</a:t>
            </a:r>
          </a:p>
        </p:txBody>
      </p:sp>
      <p:grpSp>
        <p:nvGrpSpPr>
          <p:cNvPr id="13" name="组合 12"/>
          <p:cNvGrpSpPr/>
          <p:nvPr/>
        </p:nvGrpSpPr>
        <p:grpSpPr>
          <a:xfrm>
            <a:off x="286497" y="1609093"/>
            <a:ext cx="5463088" cy="2432685"/>
            <a:chOff x="452" y="2534"/>
            <a:chExt cx="8619" cy="3831"/>
          </a:xfrm>
        </p:grpSpPr>
        <p:pic>
          <p:nvPicPr>
            <p:cNvPr id="6" name="图片 5"/>
            <p:cNvPicPr>
              <a:picLocks noChangeAspect="1"/>
            </p:cNvPicPr>
            <p:nvPr/>
          </p:nvPicPr>
          <p:blipFill>
            <a:blip r:embed="rId3"/>
            <a:srcRect t="24764" r="2067" b="36213"/>
            <a:stretch>
              <a:fillRect/>
            </a:stretch>
          </p:blipFill>
          <p:spPr>
            <a:xfrm>
              <a:off x="452" y="2534"/>
              <a:ext cx="8619" cy="2576"/>
            </a:xfrm>
            <a:prstGeom prst="rect">
              <a:avLst/>
            </a:prstGeom>
          </p:spPr>
        </p:pic>
        <p:sp>
          <p:nvSpPr>
            <p:cNvPr id="10" name="文本框 9"/>
            <p:cNvSpPr txBox="1"/>
            <p:nvPr/>
          </p:nvSpPr>
          <p:spPr>
            <a:xfrm>
              <a:off x="834" y="5543"/>
              <a:ext cx="4382" cy="822"/>
            </a:xfrm>
            <a:prstGeom prst="rect">
              <a:avLst/>
            </a:prstGeom>
            <a:noFill/>
          </p:spPr>
          <p:txBody>
            <a:bodyPr wrap="square" rtlCol="0">
              <a:spAutoFit/>
            </a:bodyPr>
            <a:lstStyle/>
            <a:p>
              <a:r>
                <a:rPr lang="zh-CN" altLang="en-US" sz="2800">
                  <a:solidFill>
                    <a:srgbClr val="000000"/>
                  </a:solidFill>
                </a:rPr>
                <a:t>石块下方加滚木</a:t>
              </a:r>
            </a:p>
          </p:txBody>
        </p:sp>
      </p:grpSp>
      <p:grpSp>
        <p:nvGrpSpPr>
          <p:cNvPr id="14" name="组合 13"/>
          <p:cNvGrpSpPr/>
          <p:nvPr/>
        </p:nvGrpSpPr>
        <p:grpSpPr>
          <a:xfrm>
            <a:off x="5963824" y="1093470"/>
            <a:ext cx="5897904" cy="2425700"/>
            <a:chOff x="9409" y="1722"/>
            <a:chExt cx="9305" cy="3820"/>
          </a:xfrm>
        </p:grpSpPr>
        <p:pic>
          <p:nvPicPr>
            <p:cNvPr id="8" name="图片 7"/>
            <p:cNvPicPr>
              <a:picLocks noChangeAspect="1"/>
            </p:cNvPicPr>
            <p:nvPr/>
          </p:nvPicPr>
          <p:blipFill>
            <a:blip r:embed="rId4"/>
            <a:stretch>
              <a:fillRect/>
            </a:stretch>
          </p:blipFill>
          <p:spPr>
            <a:xfrm>
              <a:off x="9409" y="1722"/>
              <a:ext cx="6100" cy="3821"/>
            </a:xfrm>
            <a:prstGeom prst="rect">
              <a:avLst/>
            </a:prstGeom>
          </p:spPr>
        </p:pic>
        <p:sp>
          <p:nvSpPr>
            <p:cNvPr id="11" name="文本框 10"/>
            <p:cNvSpPr txBox="1"/>
            <p:nvPr/>
          </p:nvSpPr>
          <p:spPr>
            <a:xfrm>
              <a:off x="16334" y="2451"/>
              <a:ext cx="2380" cy="822"/>
            </a:xfrm>
            <a:prstGeom prst="rect">
              <a:avLst/>
            </a:prstGeom>
            <a:noFill/>
          </p:spPr>
          <p:txBody>
            <a:bodyPr wrap="square" rtlCol="0">
              <a:spAutoFit/>
            </a:bodyPr>
            <a:lstStyle/>
            <a:p>
              <a:r>
                <a:rPr lang="zh-CN" altLang="en-US" sz="2800">
                  <a:solidFill>
                    <a:srgbClr val="000000"/>
                  </a:solidFill>
                </a:rPr>
                <a:t>气垫船</a:t>
              </a:r>
            </a:p>
          </p:txBody>
        </p:sp>
      </p:grpSp>
      <p:grpSp>
        <p:nvGrpSpPr>
          <p:cNvPr id="15" name="组合 14"/>
          <p:cNvGrpSpPr/>
          <p:nvPr/>
        </p:nvGrpSpPr>
        <p:grpSpPr>
          <a:xfrm>
            <a:off x="2367402" y="3728720"/>
            <a:ext cx="6460756" cy="2910840"/>
            <a:chOff x="7028" y="5771"/>
            <a:chExt cx="10193" cy="4584"/>
          </a:xfrm>
        </p:grpSpPr>
        <p:pic>
          <p:nvPicPr>
            <p:cNvPr id="9" name="图片 8"/>
            <p:cNvPicPr>
              <a:picLocks noChangeAspect="1"/>
            </p:cNvPicPr>
            <p:nvPr/>
          </p:nvPicPr>
          <p:blipFill>
            <a:blip r:embed="rId5"/>
            <a:stretch>
              <a:fillRect/>
            </a:stretch>
          </p:blipFill>
          <p:spPr>
            <a:xfrm>
              <a:off x="9071" y="5771"/>
              <a:ext cx="8151" cy="4585"/>
            </a:xfrm>
            <a:prstGeom prst="rect">
              <a:avLst/>
            </a:prstGeom>
          </p:spPr>
        </p:pic>
        <p:sp>
          <p:nvSpPr>
            <p:cNvPr id="12" name="文本框 11"/>
            <p:cNvSpPr txBox="1"/>
            <p:nvPr/>
          </p:nvSpPr>
          <p:spPr>
            <a:xfrm>
              <a:off x="7028" y="7796"/>
              <a:ext cx="2381" cy="1501"/>
            </a:xfrm>
            <a:prstGeom prst="rect">
              <a:avLst/>
            </a:prstGeom>
            <a:noFill/>
          </p:spPr>
          <p:txBody>
            <a:bodyPr wrap="square" rtlCol="0">
              <a:spAutoFit/>
            </a:bodyPr>
            <a:lstStyle/>
            <a:p>
              <a:r>
                <a:rPr lang="zh-CN" altLang="en-US" sz="2800">
                  <a:solidFill>
                    <a:srgbClr val="000000"/>
                  </a:solidFill>
                </a:rPr>
                <a:t>磁悬浮列车</a:t>
              </a:r>
            </a:p>
          </p:txBody>
        </p:sp>
      </p:grpSp>
      <p:grpSp>
        <p:nvGrpSpPr>
          <p:cNvPr id="19" name="组合 18"/>
          <p:cNvGrpSpPr/>
          <p:nvPr/>
        </p:nvGrpSpPr>
        <p:grpSpPr>
          <a:xfrm>
            <a:off x="10401356" y="5931535"/>
            <a:ext cx="1645455" cy="803910"/>
            <a:chOff x="16410" y="9341"/>
            <a:chExt cx="2596" cy="1266"/>
          </a:xfrm>
        </p:grpSpPr>
        <p:sp>
          <p:nvSpPr>
            <p:cNvPr id="20" name="图文框 19"/>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1" name="文本框 20"/>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6"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703451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50411" y="1798320"/>
            <a:ext cx="1445161" cy="755650"/>
            <a:chOff x="6431" y="3996"/>
            <a:chExt cx="2280" cy="1190"/>
          </a:xfrm>
        </p:grpSpPr>
        <p:sp>
          <p:nvSpPr>
            <p:cNvPr id="4" name="矩形 3"/>
            <p:cNvSpPr/>
            <p:nvPr/>
          </p:nvSpPr>
          <p:spPr>
            <a:xfrm>
              <a:off x="6431" y="3996"/>
              <a:ext cx="2280" cy="1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8" name="文本框 7"/>
            <p:cNvSpPr txBox="1"/>
            <p:nvPr/>
          </p:nvSpPr>
          <p:spPr>
            <a:xfrm>
              <a:off x="6583" y="4157"/>
              <a:ext cx="1976" cy="822"/>
            </a:xfrm>
            <a:prstGeom prst="rect">
              <a:avLst/>
            </a:prstGeom>
            <a:noFill/>
          </p:spPr>
          <p:txBody>
            <a:bodyPr wrap="square" rtlCol="0">
              <a:spAutoFit/>
            </a:bodyPr>
            <a:lstStyle/>
            <a:p>
              <a:r>
                <a:rPr lang="zh-CN" altLang="en-US" sz="2800">
                  <a:solidFill>
                    <a:srgbClr val="000000"/>
                  </a:solidFill>
                </a:rPr>
                <a:t>摩擦力</a:t>
              </a:r>
            </a:p>
          </p:txBody>
        </p:sp>
      </p:grpSp>
      <p:grpSp>
        <p:nvGrpSpPr>
          <p:cNvPr id="33" name="组合 32"/>
          <p:cNvGrpSpPr/>
          <p:nvPr/>
        </p:nvGrpSpPr>
        <p:grpSpPr>
          <a:xfrm rot="1560000">
            <a:off x="4289847" y="1140463"/>
            <a:ext cx="1171975" cy="661035"/>
            <a:chOff x="4303" y="3335"/>
            <a:chExt cx="1849" cy="1041"/>
          </a:xfrm>
        </p:grpSpPr>
        <p:sp>
          <p:nvSpPr>
            <p:cNvPr id="9" name="左箭头 8"/>
            <p:cNvSpPr/>
            <p:nvPr/>
          </p:nvSpPr>
          <p:spPr>
            <a:xfrm>
              <a:off x="4303" y="4022"/>
              <a:ext cx="1849" cy="3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10" name="文本框 9"/>
            <p:cNvSpPr txBox="1"/>
            <p:nvPr/>
          </p:nvSpPr>
          <p:spPr>
            <a:xfrm>
              <a:off x="4404" y="3335"/>
              <a:ext cx="1748" cy="822"/>
            </a:xfrm>
            <a:prstGeom prst="rect">
              <a:avLst/>
            </a:prstGeom>
            <a:noFill/>
          </p:spPr>
          <p:txBody>
            <a:bodyPr wrap="square" rtlCol="0">
              <a:spAutoFit/>
            </a:bodyPr>
            <a:lstStyle/>
            <a:p>
              <a:r>
                <a:rPr lang="zh-CN" altLang="en-US" sz="2800">
                  <a:solidFill>
                    <a:srgbClr val="000000"/>
                  </a:solidFill>
                </a:rPr>
                <a:t>定义</a:t>
              </a:r>
            </a:p>
          </p:txBody>
        </p:sp>
      </p:grpSp>
      <p:sp>
        <p:nvSpPr>
          <p:cNvPr id="12" name="文本框 11"/>
          <p:cNvSpPr txBox="1"/>
          <p:nvPr/>
        </p:nvSpPr>
        <p:spPr>
          <a:xfrm>
            <a:off x="372700" y="514985"/>
            <a:ext cx="3820168" cy="1814830"/>
          </a:xfrm>
          <a:prstGeom prst="rect">
            <a:avLst/>
          </a:prstGeom>
          <a:noFill/>
        </p:spPr>
        <p:txBody>
          <a:bodyPr wrap="square" rtlCol="0">
            <a:spAutoFit/>
          </a:bodyPr>
          <a:lstStyle/>
          <a:p>
            <a:r>
              <a:rPr lang="zh-CN" altLang="en-US" sz="2800">
                <a:solidFill>
                  <a:srgbClr val="000000"/>
                </a:solidFill>
              </a:rPr>
              <a:t>相互接触的物体发生相对运动或相对运动趋势时会发生阻碍相对运动或相对运动趋势的力</a:t>
            </a:r>
          </a:p>
        </p:txBody>
      </p:sp>
      <p:grpSp>
        <p:nvGrpSpPr>
          <p:cNvPr id="34" name="组合 33"/>
          <p:cNvGrpSpPr/>
          <p:nvPr/>
        </p:nvGrpSpPr>
        <p:grpSpPr>
          <a:xfrm rot="20100000">
            <a:off x="4074973" y="2354580"/>
            <a:ext cx="1332337" cy="650240"/>
            <a:chOff x="4531" y="4528"/>
            <a:chExt cx="2102" cy="1024"/>
          </a:xfrm>
        </p:grpSpPr>
        <p:sp>
          <p:nvSpPr>
            <p:cNvPr id="13" name="左箭头 12"/>
            <p:cNvSpPr/>
            <p:nvPr/>
          </p:nvSpPr>
          <p:spPr>
            <a:xfrm>
              <a:off x="4531" y="5248"/>
              <a:ext cx="1950" cy="3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14" name="文本框 13"/>
            <p:cNvSpPr txBox="1"/>
            <p:nvPr/>
          </p:nvSpPr>
          <p:spPr>
            <a:xfrm>
              <a:off x="4759" y="4528"/>
              <a:ext cx="1874" cy="822"/>
            </a:xfrm>
            <a:prstGeom prst="rect">
              <a:avLst/>
            </a:prstGeom>
            <a:noFill/>
          </p:spPr>
          <p:txBody>
            <a:bodyPr wrap="square" rtlCol="0">
              <a:spAutoFit/>
            </a:bodyPr>
            <a:lstStyle/>
            <a:p>
              <a:r>
                <a:rPr lang="zh-CN" altLang="en-US" sz="2800">
                  <a:solidFill>
                    <a:srgbClr val="000000"/>
                  </a:solidFill>
                </a:rPr>
                <a:t>方向</a:t>
              </a:r>
            </a:p>
          </p:txBody>
        </p:sp>
      </p:grpSp>
      <p:sp>
        <p:nvSpPr>
          <p:cNvPr id="15" name="文本框 14"/>
          <p:cNvSpPr txBox="1"/>
          <p:nvPr/>
        </p:nvSpPr>
        <p:spPr>
          <a:xfrm>
            <a:off x="628772" y="2940053"/>
            <a:ext cx="3307390" cy="953135"/>
          </a:xfrm>
          <a:prstGeom prst="rect">
            <a:avLst/>
          </a:prstGeom>
          <a:noFill/>
        </p:spPr>
        <p:txBody>
          <a:bodyPr wrap="square" rtlCol="0">
            <a:spAutoFit/>
          </a:bodyPr>
          <a:lstStyle/>
          <a:p>
            <a:r>
              <a:rPr lang="zh-CN" altLang="en-US" sz="2800">
                <a:solidFill>
                  <a:srgbClr val="000000"/>
                </a:solidFill>
              </a:rPr>
              <a:t>与相对运动或相对运动趋势相反</a:t>
            </a:r>
          </a:p>
        </p:txBody>
      </p:sp>
      <p:grpSp>
        <p:nvGrpSpPr>
          <p:cNvPr id="28" name="组合 27"/>
          <p:cNvGrpSpPr/>
          <p:nvPr/>
        </p:nvGrpSpPr>
        <p:grpSpPr>
          <a:xfrm rot="20340000">
            <a:off x="6771340" y="720093"/>
            <a:ext cx="1267685" cy="771525"/>
            <a:chOff x="8964" y="2882"/>
            <a:chExt cx="2000" cy="1215"/>
          </a:xfrm>
        </p:grpSpPr>
        <p:sp>
          <p:nvSpPr>
            <p:cNvPr id="16" name="右箭头 15"/>
            <p:cNvSpPr/>
            <p:nvPr/>
          </p:nvSpPr>
          <p:spPr>
            <a:xfrm>
              <a:off x="8964" y="3667"/>
              <a:ext cx="2001" cy="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17" name="文本框 16"/>
            <p:cNvSpPr txBox="1"/>
            <p:nvPr/>
          </p:nvSpPr>
          <p:spPr>
            <a:xfrm>
              <a:off x="9065" y="2882"/>
              <a:ext cx="1646" cy="822"/>
            </a:xfrm>
            <a:prstGeom prst="rect">
              <a:avLst/>
            </a:prstGeom>
            <a:noFill/>
          </p:spPr>
          <p:txBody>
            <a:bodyPr wrap="square" rtlCol="0">
              <a:spAutoFit/>
            </a:bodyPr>
            <a:lstStyle/>
            <a:p>
              <a:r>
                <a:rPr lang="zh-CN" altLang="en-US" sz="2800">
                  <a:solidFill>
                    <a:srgbClr val="000000"/>
                  </a:solidFill>
                </a:rPr>
                <a:t>分类</a:t>
              </a:r>
            </a:p>
          </p:txBody>
        </p:sp>
      </p:grpSp>
      <p:sp>
        <p:nvSpPr>
          <p:cNvPr id="18" name="文本框 17"/>
          <p:cNvSpPr txBox="1"/>
          <p:nvPr/>
        </p:nvSpPr>
        <p:spPr>
          <a:xfrm>
            <a:off x="8170231" y="302263"/>
            <a:ext cx="3499444" cy="953135"/>
          </a:xfrm>
          <a:prstGeom prst="rect">
            <a:avLst/>
          </a:prstGeom>
          <a:noFill/>
        </p:spPr>
        <p:txBody>
          <a:bodyPr wrap="square" rtlCol="0">
            <a:spAutoFit/>
          </a:bodyPr>
          <a:lstStyle/>
          <a:p>
            <a:r>
              <a:rPr lang="zh-CN" altLang="en-US" sz="2800">
                <a:solidFill>
                  <a:srgbClr val="000000"/>
                </a:solidFill>
              </a:rPr>
              <a:t>滑动摩擦力、滚动摩擦力，静摩擦力</a:t>
            </a:r>
          </a:p>
        </p:txBody>
      </p:sp>
      <p:grpSp>
        <p:nvGrpSpPr>
          <p:cNvPr id="30" name="组合 29"/>
          <p:cNvGrpSpPr/>
          <p:nvPr/>
        </p:nvGrpSpPr>
        <p:grpSpPr>
          <a:xfrm>
            <a:off x="7014100" y="1581150"/>
            <a:ext cx="1686021" cy="755650"/>
            <a:chOff x="8862" y="4376"/>
            <a:chExt cx="2660" cy="1190"/>
          </a:xfrm>
        </p:grpSpPr>
        <p:sp>
          <p:nvSpPr>
            <p:cNvPr id="19" name="右箭头 18"/>
            <p:cNvSpPr/>
            <p:nvPr/>
          </p:nvSpPr>
          <p:spPr>
            <a:xfrm>
              <a:off x="8862" y="5060"/>
              <a:ext cx="2661" cy="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20" name="文本框 19"/>
            <p:cNvSpPr txBox="1"/>
            <p:nvPr/>
          </p:nvSpPr>
          <p:spPr>
            <a:xfrm>
              <a:off x="8900" y="4376"/>
              <a:ext cx="2623" cy="822"/>
            </a:xfrm>
            <a:prstGeom prst="rect">
              <a:avLst/>
            </a:prstGeom>
            <a:noFill/>
          </p:spPr>
          <p:txBody>
            <a:bodyPr wrap="square" rtlCol="0">
              <a:spAutoFit/>
            </a:bodyPr>
            <a:lstStyle/>
            <a:p>
              <a:r>
                <a:rPr lang="zh-CN" altLang="en-US" sz="2800">
                  <a:solidFill>
                    <a:srgbClr val="000000"/>
                  </a:solidFill>
                </a:rPr>
                <a:t>影响因素</a:t>
              </a:r>
            </a:p>
          </p:txBody>
        </p:sp>
      </p:grpSp>
      <p:sp>
        <p:nvSpPr>
          <p:cNvPr id="21" name="文本框 20"/>
          <p:cNvSpPr txBox="1"/>
          <p:nvPr/>
        </p:nvSpPr>
        <p:spPr>
          <a:xfrm>
            <a:off x="9695256" y="1581153"/>
            <a:ext cx="1974419" cy="953135"/>
          </a:xfrm>
          <a:prstGeom prst="rect">
            <a:avLst/>
          </a:prstGeom>
          <a:noFill/>
        </p:spPr>
        <p:txBody>
          <a:bodyPr wrap="square" rtlCol="0">
            <a:spAutoFit/>
          </a:bodyPr>
          <a:lstStyle/>
          <a:p>
            <a:r>
              <a:rPr lang="zh-CN" altLang="en-US" sz="2800">
                <a:solidFill>
                  <a:srgbClr val="000000"/>
                </a:solidFill>
              </a:rPr>
              <a:t>压力、接触面粗糙程度</a:t>
            </a:r>
          </a:p>
        </p:txBody>
      </p:sp>
      <p:grpSp>
        <p:nvGrpSpPr>
          <p:cNvPr id="31" name="组合 30"/>
          <p:cNvGrpSpPr/>
          <p:nvPr/>
        </p:nvGrpSpPr>
        <p:grpSpPr>
          <a:xfrm rot="1200000">
            <a:off x="7045991" y="2826462"/>
            <a:ext cx="3080805" cy="729680"/>
            <a:chOff x="8963" y="5756"/>
            <a:chExt cx="4610" cy="1458"/>
          </a:xfrm>
        </p:grpSpPr>
        <p:sp>
          <p:nvSpPr>
            <p:cNvPr id="22" name="右箭头 21"/>
            <p:cNvSpPr/>
            <p:nvPr/>
          </p:nvSpPr>
          <p:spPr>
            <a:xfrm>
              <a:off x="8963" y="6935"/>
              <a:ext cx="3873" cy="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23" name="文本框 22"/>
            <p:cNvSpPr txBox="1"/>
            <p:nvPr/>
          </p:nvSpPr>
          <p:spPr>
            <a:xfrm>
              <a:off x="9066" y="5756"/>
              <a:ext cx="4507" cy="1043"/>
            </a:xfrm>
            <a:prstGeom prst="rect">
              <a:avLst/>
            </a:prstGeom>
            <a:noFill/>
          </p:spPr>
          <p:txBody>
            <a:bodyPr wrap="square" rtlCol="0">
              <a:spAutoFit/>
            </a:bodyPr>
            <a:lstStyle/>
            <a:p>
              <a:r>
                <a:rPr lang="zh-CN" altLang="en-US" sz="2800">
                  <a:solidFill>
                    <a:srgbClr val="000000"/>
                  </a:solidFill>
                  <a:hlinkClick r:id="rId3" action="ppaction://hlinksldjump"/>
                </a:rPr>
                <a:t>增大摩擦力方法</a:t>
              </a:r>
              <a:endParaRPr lang="zh-CN" altLang="en-US" sz="2800">
                <a:solidFill>
                  <a:srgbClr val="000000"/>
                </a:solidFill>
              </a:endParaRPr>
            </a:p>
          </p:txBody>
        </p:sp>
      </p:grpSp>
      <p:sp>
        <p:nvSpPr>
          <p:cNvPr id="24" name="文本框 23"/>
          <p:cNvSpPr txBox="1"/>
          <p:nvPr/>
        </p:nvSpPr>
        <p:spPr>
          <a:xfrm>
            <a:off x="9695254" y="3025778"/>
            <a:ext cx="2632982" cy="1383665"/>
          </a:xfrm>
          <a:prstGeom prst="rect">
            <a:avLst/>
          </a:prstGeom>
          <a:noFill/>
        </p:spPr>
        <p:txBody>
          <a:bodyPr wrap="square" rtlCol="0">
            <a:spAutoFit/>
          </a:bodyPr>
          <a:lstStyle/>
          <a:p>
            <a:r>
              <a:rPr lang="zh-CN" altLang="en-US" sz="2800">
                <a:solidFill>
                  <a:srgbClr val="000000"/>
                </a:solidFill>
              </a:rPr>
              <a:t>增大压力、增大接触面粗糙程度</a:t>
            </a:r>
          </a:p>
        </p:txBody>
      </p:sp>
      <p:grpSp>
        <p:nvGrpSpPr>
          <p:cNvPr id="32" name="组合 31"/>
          <p:cNvGrpSpPr/>
          <p:nvPr/>
        </p:nvGrpSpPr>
        <p:grpSpPr>
          <a:xfrm rot="3120000">
            <a:off x="5479165" y="3577690"/>
            <a:ext cx="3223260" cy="803078"/>
            <a:chOff x="8900" y="7973"/>
            <a:chExt cx="5076" cy="1267"/>
          </a:xfrm>
        </p:grpSpPr>
        <p:sp>
          <p:nvSpPr>
            <p:cNvPr id="25" name="右箭头 24"/>
            <p:cNvSpPr/>
            <p:nvPr/>
          </p:nvSpPr>
          <p:spPr>
            <a:xfrm>
              <a:off x="8900" y="8784"/>
              <a:ext cx="4828" cy="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endParaRPr>
            </a:p>
          </p:txBody>
        </p:sp>
        <p:sp>
          <p:nvSpPr>
            <p:cNvPr id="26" name="文本框 25"/>
            <p:cNvSpPr txBox="1"/>
            <p:nvPr/>
          </p:nvSpPr>
          <p:spPr>
            <a:xfrm>
              <a:off x="9040" y="7973"/>
              <a:ext cx="4936" cy="822"/>
            </a:xfrm>
            <a:prstGeom prst="rect">
              <a:avLst/>
            </a:prstGeom>
            <a:noFill/>
          </p:spPr>
          <p:txBody>
            <a:bodyPr wrap="square" rtlCol="0">
              <a:spAutoFit/>
            </a:bodyPr>
            <a:lstStyle/>
            <a:p>
              <a:r>
                <a:rPr lang="zh-CN" altLang="en-US" sz="2800">
                  <a:solidFill>
                    <a:srgbClr val="000000"/>
                  </a:solidFill>
                  <a:hlinkClick r:id="rId4" action="ppaction://hlinksldjump"/>
                </a:rPr>
                <a:t>减小摩擦力的方法</a:t>
              </a:r>
              <a:endParaRPr lang="zh-CN" altLang="en-US" sz="2800">
                <a:solidFill>
                  <a:srgbClr val="000000"/>
                </a:solidFill>
              </a:endParaRPr>
            </a:p>
          </p:txBody>
        </p:sp>
      </p:grpSp>
      <p:sp>
        <p:nvSpPr>
          <p:cNvPr id="27" name="文本框 26"/>
          <p:cNvSpPr txBox="1"/>
          <p:nvPr/>
        </p:nvSpPr>
        <p:spPr>
          <a:xfrm>
            <a:off x="7743653" y="5254628"/>
            <a:ext cx="3467118" cy="1383665"/>
          </a:xfrm>
          <a:prstGeom prst="rect">
            <a:avLst/>
          </a:prstGeom>
          <a:noFill/>
        </p:spPr>
        <p:txBody>
          <a:bodyPr wrap="square" rtlCol="0">
            <a:spAutoFit/>
          </a:bodyPr>
          <a:lstStyle/>
          <a:p>
            <a:r>
              <a:rPr lang="zh-CN" altLang="en-US" sz="2800">
                <a:solidFill>
                  <a:srgbClr val="000000"/>
                </a:solidFill>
              </a:rPr>
              <a:t>减小压力、减小接触面粗糙程度、分离接触面、变滑动为滚动</a:t>
            </a:r>
          </a:p>
        </p:txBody>
      </p:sp>
      <p:grpSp>
        <p:nvGrpSpPr>
          <p:cNvPr id="38" name="组合 37"/>
          <p:cNvGrpSpPr/>
          <p:nvPr/>
        </p:nvGrpSpPr>
        <p:grpSpPr>
          <a:xfrm>
            <a:off x="4824807" y="2889252"/>
            <a:ext cx="754272" cy="1656715"/>
            <a:chOff x="7612" y="4550"/>
            <a:chExt cx="1190" cy="2609"/>
          </a:xfrm>
        </p:grpSpPr>
        <p:sp>
          <p:nvSpPr>
            <p:cNvPr id="35" name="下箭头 34"/>
            <p:cNvSpPr/>
            <p:nvPr/>
          </p:nvSpPr>
          <p:spPr>
            <a:xfrm rot="480000">
              <a:off x="8473" y="4550"/>
              <a:ext cx="329" cy="2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文本框 35"/>
            <p:cNvSpPr txBox="1"/>
            <p:nvPr/>
          </p:nvSpPr>
          <p:spPr>
            <a:xfrm rot="780000">
              <a:off x="7612" y="4937"/>
              <a:ext cx="971" cy="1616"/>
            </a:xfrm>
            <a:prstGeom prst="rect">
              <a:avLst/>
            </a:prstGeom>
            <a:noFill/>
          </p:spPr>
          <p:txBody>
            <a:bodyPr vert="eaVert" wrap="square" rtlCol="0">
              <a:spAutoFit/>
            </a:bodyPr>
            <a:lstStyle/>
            <a:p>
              <a:r>
                <a:rPr lang="zh-CN" altLang="en-US" sz="2800">
                  <a:solidFill>
                    <a:srgbClr val="000000"/>
                  </a:solidFill>
                </a:rPr>
                <a:t>条件</a:t>
              </a:r>
            </a:p>
          </p:txBody>
        </p:sp>
      </p:grpSp>
      <p:sp>
        <p:nvSpPr>
          <p:cNvPr id="37" name="文本框 36"/>
          <p:cNvSpPr txBox="1"/>
          <p:nvPr/>
        </p:nvSpPr>
        <p:spPr>
          <a:xfrm>
            <a:off x="2485931" y="4789808"/>
            <a:ext cx="4663813" cy="1383665"/>
          </a:xfrm>
          <a:prstGeom prst="rect">
            <a:avLst/>
          </a:prstGeom>
          <a:noFill/>
        </p:spPr>
        <p:txBody>
          <a:bodyPr wrap="square" rtlCol="0">
            <a:spAutoFit/>
          </a:bodyPr>
          <a:lstStyle/>
          <a:p>
            <a:r>
              <a:rPr lang="zh-CN" altLang="en-US" sz="2800">
                <a:solidFill>
                  <a:srgbClr val="000000"/>
                </a:solidFill>
              </a:rPr>
              <a:t>两个物体相互接触并有挤压</a:t>
            </a:r>
          </a:p>
          <a:p>
            <a:r>
              <a:rPr lang="zh-CN" altLang="en-US" sz="2800">
                <a:solidFill>
                  <a:srgbClr val="000000"/>
                </a:solidFill>
              </a:rPr>
              <a:t>接触面粗糙不光滑</a:t>
            </a:r>
          </a:p>
          <a:p>
            <a:r>
              <a:rPr lang="zh-CN" altLang="en-US" sz="2800">
                <a:solidFill>
                  <a:srgbClr val="000000"/>
                </a:solidFill>
              </a:rPr>
              <a:t>有相对运动或相对运动趋势</a:t>
            </a:r>
          </a:p>
        </p:txBody>
      </p:sp>
      <p:grpSp>
        <p:nvGrpSpPr>
          <p:cNvPr id="42" name="组合 41"/>
          <p:cNvGrpSpPr/>
          <p:nvPr/>
        </p:nvGrpSpPr>
        <p:grpSpPr>
          <a:xfrm>
            <a:off x="238960" y="5834380"/>
            <a:ext cx="1645455" cy="803910"/>
            <a:chOff x="16410" y="9341"/>
            <a:chExt cx="2596" cy="1266"/>
          </a:xfrm>
        </p:grpSpPr>
        <p:sp>
          <p:nvSpPr>
            <p:cNvPr id="43" name="图文框 42"/>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文本框 43"/>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5"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4152165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up)">
                                      <p:cBhvr>
                                        <p:cTn id="67" dur="500"/>
                                        <p:tgtEl>
                                          <p:spTgt spid="32"/>
                                        </p:tgtEl>
                                      </p:cBhvr>
                                    </p:animEffect>
                                  </p:childTnLst>
                                </p:cTn>
                              </p:par>
                            </p:childTnLst>
                          </p:cTn>
                        </p:par>
                      </p:childTnLst>
                    </p:cTn>
                  </p:par>
                  <p:par>
                    <p:cTn id="68" fill="hold" nodeType="clickPar">
                      <p:stCondLst>
                        <p:cond delay="indefinite"/>
                      </p:stCondLst>
                      <p:childTnLst>
                        <p:par>
                          <p:cTn id="69" fill="hold" nodeType="after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4" grpId="0"/>
      <p:bldP spid="27"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8958" y="221615"/>
            <a:ext cx="946961" cy="521970"/>
          </a:xfrm>
          <a:prstGeom prst="rect">
            <a:avLst/>
          </a:prstGeom>
          <a:noFill/>
        </p:spPr>
        <p:txBody>
          <a:bodyPr wrap="square" rtlCol="0">
            <a:spAutoFit/>
          </a:bodyPr>
          <a:lstStyle/>
          <a:p>
            <a:r>
              <a:rPr lang="zh-CN" altLang="en-US" sz="2800">
                <a:solidFill>
                  <a:srgbClr val="000000"/>
                </a:solidFill>
              </a:rPr>
              <a:t>目录</a:t>
            </a:r>
          </a:p>
        </p:txBody>
      </p:sp>
      <p:sp>
        <p:nvSpPr>
          <p:cNvPr id="6" name="文本框 5"/>
          <p:cNvSpPr txBox="1"/>
          <p:nvPr/>
        </p:nvSpPr>
        <p:spPr>
          <a:xfrm>
            <a:off x="2695099" y="704215"/>
            <a:ext cx="1332971" cy="521970"/>
          </a:xfrm>
          <a:prstGeom prst="rect">
            <a:avLst/>
          </a:prstGeom>
          <a:noFill/>
        </p:spPr>
        <p:txBody>
          <a:bodyPr wrap="square" rtlCol="0">
            <a:spAutoFit/>
          </a:bodyPr>
          <a:lstStyle/>
          <a:p>
            <a:r>
              <a:rPr lang="zh-CN" altLang="en-US" sz="2800">
                <a:solidFill>
                  <a:srgbClr val="000000"/>
                </a:solidFill>
                <a:hlinkClick r:id="rId3" action="ppaction://hlinksldjump"/>
              </a:rPr>
              <a:t>摩擦力</a:t>
            </a:r>
            <a:endParaRPr lang="zh-CN" altLang="en-US" sz="2800">
              <a:solidFill>
                <a:srgbClr val="000000"/>
              </a:solidFill>
            </a:endParaRPr>
          </a:p>
        </p:txBody>
      </p:sp>
      <p:sp>
        <p:nvSpPr>
          <p:cNvPr id="7" name="文本框 6"/>
          <p:cNvSpPr txBox="1"/>
          <p:nvPr/>
        </p:nvSpPr>
        <p:spPr>
          <a:xfrm>
            <a:off x="2727424" y="1339850"/>
            <a:ext cx="3435426" cy="521970"/>
          </a:xfrm>
          <a:prstGeom prst="rect">
            <a:avLst/>
          </a:prstGeom>
          <a:noFill/>
        </p:spPr>
        <p:txBody>
          <a:bodyPr wrap="square" rtlCol="0">
            <a:spAutoFit/>
          </a:bodyPr>
          <a:lstStyle/>
          <a:p>
            <a:r>
              <a:rPr lang="zh-CN" altLang="en-US" sz="2800">
                <a:solidFill>
                  <a:srgbClr val="000000"/>
                </a:solidFill>
                <a:hlinkClick r:id="rId4" action="ppaction://hlinksldjump"/>
              </a:rPr>
              <a:t>产生摩擦力条件</a:t>
            </a:r>
            <a:endParaRPr lang="zh-CN" altLang="en-US" sz="2800">
              <a:solidFill>
                <a:srgbClr val="000000"/>
              </a:solidFill>
            </a:endParaRPr>
          </a:p>
        </p:txBody>
      </p:sp>
      <p:sp>
        <p:nvSpPr>
          <p:cNvPr id="8" name="文本框 7"/>
          <p:cNvSpPr txBox="1"/>
          <p:nvPr/>
        </p:nvSpPr>
        <p:spPr>
          <a:xfrm>
            <a:off x="2743272" y="2080260"/>
            <a:ext cx="3032936" cy="521970"/>
          </a:xfrm>
          <a:prstGeom prst="rect">
            <a:avLst/>
          </a:prstGeom>
          <a:noFill/>
        </p:spPr>
        <p:txBody>
          <a:bodyPr wrap="square" rtlCol="0">
            <a:spAutoFit/>
          </a:bodyPr>
          <a:lstStyle/>
          <a:p>
            <a:r>
              <a:rPr lang="zh-CN" altLang="en-US" sz="2800">
                <a:solidFill>
                  <a:srgbClr val="000000"/>
                </a:solidFill>
                <a:hlinkClick r:id="rId5" action="ppaction://hlinksldjump"/>
              </a:rPr>
              <a:t>摩擦力方向</a:t>
            </a:r>
            <a:endParaRPr lang="zh-CN" altLang="en-US" sz="2800">
              <a:solidFill>
                <a:srgbClr val="000000"/>
              </a:solidFill>
            </a:endParaRPr>
          </a:p>
        </p:txBody>
      </p:sp>
      <p:sp>
        <p:nvSpPr>
          <p:cNvPr id="9" name="文本框 8"/>
          <p:cNvSpPr txBox="1"/>
          <p:nvPr/>
        </p:nvSpPr>
        <p:spPr>
          <a:xfrm>
            <a:off x="2743270" y="2811145"/>
            <a:ext cx="1445161" cy="521970"/>
          </a:xfrm>
          <a:prstGeom prst="rect">
            <a:avLst/>
          </a:prstGeom>
          <a:noFill/>
        </p:spPr>
        <p:txBody>
          <a:bodyPr wrap="square" rtlCol="0">
            <a:spAutoFit/>
          </a:bodyPr>
          <a:lstStyle/>
          <a:p>
            <a:r>
              <a:rPr lang="zh-CN" altLang="en-US" sz="2800">
                <a:solidFill>
                  <a:srgbClr val="000000"/>
                </a:solidFill>
                <a:hlinkClick r:id="rId6" action="ppaction://hlinksldjump"/>
              </a:rPr>
              <a:t>分类</a:t>
            </a:r>
            <a:endParaRPr lang="zh-CN" altLang="en-US" sz="2800">
              <a:solidFill>
                <a:srgbClr val="000000"/>
              </a:solidFill>
            </a:endParaRPr>
          </a:p>
        </p:txBody>
      </p:sp>
      <p:sp>
        <p:nvSpPr>
          <p:cNvPr id="10" name="文本框 9"/>
          <p:cNvSpPr txBox="1"/>
          <p:nvPr/>
        </p:nvSpPr>
        <p:spPr>
          <a:xfrm>
            <a:off x="2743270" y="3498850"/>
            <a:ext cx="5811068" cy="521970"/>
          </a:xfrm>
          <a:prstGeom prst="rect">
            <a:avLst/>
          </a:prstGeom>
          <a:noFill/>
        </p:spPr>
        <p:txBody>
          <a:bodyPr wrap="square" rtlCol="0">
            <a:spAutoFit/>
          </a:bodyPr>
          <a:lstStyle/>
          <a:p>
            <a:r>
              <a:rPr lang="zh-CN" altLang="en-US" sz="2800">
                <a:solidFill>
                  <a:srgbClr val="000000"/>
                </a:solidFill>
                <a:hlinkClick r:id="rId7" action="ppaction://hlinksldjump"/>
              </a:rPr>
              <a:t>影响滑动摩擦力大小的因素</a:t>
            </a:r>
            <a:endParaRPr lang="zh-CN" altLang="en-US" sz="2800">
              <a:solidFill>
                <a:srgbClr val="000000"/>
              </a:solidFill>
            </a:endParaRPr>
          </a:p>
        </p:txBody>
      </p:sp>
      <p:sp>
        <p:nvSpPr>
          <p:cNvPr id="11" name="文本框 10"/>
          <p:cNvSpPr txBox="1"/>
          <p:nvPr/>
        </p:nvSpPr>
        <p:spPr>
          <a:xfrm>
            <a:off x="2743270" y="4215130"/>
            <a:ext cx="3659806" cy="521970"/>
          </a:xfrm>
          <a:prstGeom prst="rect">
            <a:avLst/>
          </a:prstGeom>
          <a:noFill/>
        </p:spPr>
        <p:txBody>
          <a:bodyPr wrap="square" rtlCol="0">
            <a:spAutoFit/>
          </a:bodyPr>
          <a:lstStyle/>
          <a:p>
            <a:r>
              <a:rPr lang="zh-CN" altLang="en-US" sz="2800">
                <a:solidFill>
                  <a:srgbClr val="000000"/>
                </a:solidFill>
                <a:hlinkClick r:id="rId8" action="ppaction://hlinksldjump"/>
              </a:rPr>
              <a:t>增大摩擦力的方法</a:t>
            </a:r>
            <a:endParaRPr lang="zh-CN" altLang="en-US" sz="2800">
              <a:solidFill>
                <a:srgbClr val="000000"/>
              </a:solidFill>
            </a:endParaRPr>
          </a:p>
        </p:txBody>
      </p:sp>
      <p:sp>
        <p:nvSpPr>
          <p:cNvPr id="12" name="文本框 11"/>
          <p:cNvSpPr txBox="1"/>
          <p:nvPr/>
        </p:nvSpPr>
        <p:spPr>
          <a:xfrm>
            <a:off x="2727426" y="4932045"/>
            <a:ext cx="3499444" cy="521970"/>
          </a:xfrm>
          <a:prstGeom prst="rect">
            <a:avLst/>
          </a:prstGeom>
          <a:noFill/>
        </p:spPr>
        <p:txBody>
          <a:bodyPr wrap="square" rtlCol="0">
            <a:spAutoFit/>
          </a:bodyPr>
          <a:lstStyle/>
          <a:p>
            <a:r>
              <a:rPr lang="zh-CN" altLang="en-US" sz="2800">
                <a:solidFill>
                  <a:srgbClr val="000000"/>
                </a:solidFill>
                <a:hlinkClick r:id="rId9" action="ppaction://hlinksldjump"/>
              </a:rPr>
              <a:t>减小摩擦力的方法</a:t>
            </a:r>
            <a:endParaRPr lang="zh-CN" altLang="en-US" sz="2800">
              <a:solidFill>
                <a:srgbClr val="000000"/>
              </a:solidFill>
            </a:endParaRPr>
          </a:p>
        </p:txBody>
      </p:sp>
      <p:sp>
        <p:nvSpPr>
          <p:cNvPr id="13" name="文本框 12"/>
          <p:cNvSpPr txBox="1"/>
          <p:nvPr/>
        </p:nvSpPr>
        <p:spPr>
          <a:xfrm>
            <a:off x="2727425" y="5634990"/>
            <a:ext cx="1461007" cy="521970"/>
          </a:xfrm>
          <a:prstGeom prst="rect">
            <a:avLst/>
          </a:prstGeom>
          <a:noFill/>
        </p:spPr>
        <p:txBody>
          <a:bodyPr wrap="square" rtlCol="0">
            <a:spAutoFit/>
          </a:bodyPr>
          <a:lstStyle/>
          <a:p>
            <a:r>
              <a:rPr lang="zh-CN" altLang="en-US" sz="2800">
                <a:solidFill>
                  <a:srgbClr val="000000"/>
                </a:solidFill>
                <a:hlinkClick r:id="rId10" action="ppaction://hlinksldjump"/>
              </a:rPr>
              <a:t>总结</a:t>
            </a:r>
            <a:endParaRPr lang="zh-CN" altLang="en-US" sz="2800">
              <a:solidFill>
                <a:srgbClr val="000000"/>
              </a:solidFill>
            </a:endParaRPr>
          </a:p>
        </p:txBody>
      </p:sp>
      <p:sp>
        <p:nvSpPr>
          <p:cNvPr id="14" name="文本框 13"/>
          <p:cNvSpPr txBox="1"/>
          <p:nvPr/>
        </p:nvSpPr>
        <p:spPr>
          <a:xfrm>
            <a:off x="2743271" y="6336030"/>
            <a:ext cx="1092111" cy="521970"/>
          </a:xfrm>
          <a:prstGeom prst="rect">
            <a:avLst/>
          </a:prstGeom>
          <a:noFill/>
        </p:spPr>
        <p:txBody>
          <a:bodyPr wrap="square" rtlCol="0">
            <a:spAutoFit/>
          </a:bodyPr>
          <a:lstStyle/>
          <a:p>
            <a:r>
              <a:rPr lang="zh-CN" altLang="en-US" sz="2800">
                <a:solidFill>
                  <a:srgbClr val="000000"/>
                </a:solidFill>
                <a:hlinkClick r:id="rId11" action="ppaction://hlinksldjump"/>
              </a:rPr>
              <a:t>练习</a:t>
            </a:r>
            <a:endParaRPr lang="zh-CN" altLang="en-US" sz="2800">
              <a:solidFill>
                <a:srgbClr val="000000"/>
              </a:solidFill>
            </a:endParaRPr>
          </a:p>
        </p:txBody>
      </p:sp>
    </p:spTree>
    <p:custDataLst>
      <p:tags r:id="rId1"/>
    </p:custDataLst>
    <p:extLst>
      <p:ext uri="{BB962C8B-B14F-4D97-AF65-F5344CB8AC3E}">
        <p14:creationId xmlns:p14="http://schemas.microsoft.com/office/powerpoint/2010/main" val="37034070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8837" y="384812"/>
            <a:ext cx="1569661" cy="646331"/>
          </a:xfrm>
          <a:prstGeom prst="rect">
            <a:avLst/>
          </a:prstGeom>
          <a:noFill/>
          <a:ln>
            <a:noFill/>
          </a:ln>
        </p:spPr>
        <p:txBody>
          <a:bodyPr wrap="none" rtlCol="0" anchor="t">
            <a:spAutoFit/>
          </a:bodyPr>
          <a:lstStyle/>
          <a:p>
            <a:pPr algn="ctr"/>
            <a:r>
              <a:rPr lang="zh-CN" altLang="en-US" sz="3600" b="1">
                <a:ln w="12700">
                  <a:solidFill>
                    <a:srgbClr val="7E7AA5"/>
                  </a:solidFill>
                  <a:prstDash val="solid"/>
                </a:ln>
                <a:pattFill prst="ltDnDiag">
                  <a:fgClr>
                    <a:srgbClr val="7E7AA5">
                      <a:lumMod val="60000"/>
                      <a:lumOff val="40000"/>
                    </a:srgbClr>
                  </a:fgClr>
                  <a:bgClr>
                    <a:srgbClr val="FFFFFF"/>
                  </a:bgClr>
                </a:pattFill>
              </a:rPr>
              <a:t>练一练</a:t>
            </a:r>
          </a:p>
        </p:txBody>
      </p:sp>
      <p:pic>
        <p:nvPicPr>
          <p:cNvPr id="6" name="图片 5"/>
          <p:cNvPicPr>
            <a:picLocks noChangeAspect="1"/>
          </p:cNvPicPr>
          <p:nvPr/>
        </p:nvPicPr>
        <p:blipFill>
          <a:blip r:embed="rId3"/>
          <a:stretch>
            <a:fillRect/>
          </a:stretch>
        </p:blipFill>
        <p:spPr>
          <a:xfrm>
            <a:off x="1130775" y="2586990"/>
            <a:ext cx="8925769" cy="2646680"/>
          </a:xfrm>
          <a:prstGeom prst="rect">
            <a:avLst/>
          </a:prstGeom>
        </p:spPr>
      </p:pic>
      <p:sp>
        <p:nvSpPr>
          <p:cNvPr id="7" name="文本框 6"/>
          <p:cNvSpPr txBox="1"/>
          <p:nvPr/>
        </p:nvSpPr>
        <p:spPr>
          <a:xfrm>
            <a:off x="1587775" y="1557020"/>
            <a:ext cx="5378787" cy="521970"/>
          </a:xfrm>
          <a:prstGeom prst="rect">
            <a:avLst/>
          </a:prstGeom>
          <a:noFill/>
        </p:spPr>
        <p:txBody>
          <a:bodyPr wrap="square" rtlCol="0">
            <a:spAutoFit/>
          </a:bodyPr>
          <a:lstStyle/>
          <a:p>
            <a:r>
              <a:rPr lang="zh-CN" altLang="en-US" sz="2800">
                <a:solidFill>
                  <a:srgbClr val="000000"/>
                </a:solidFill>
              </a:rPr>
              <a:t>如图增大摩擦力的是</a:t>
            </a:r>
            <a:r>
              <a:rPr lang="en-US" altLang="zh-CN" sz="2800">
                <a:solidFill>
                  <a:srgbClr val="000000"/>
                </a:solidFill>
              </a:rPr>
              <a:t>(         )</a:t>
            </a:r>
          </a:p>
        </p:txBody>
      </p:sp>
      <p:sp>
        <p:nvSpPr>
          <p:cNvPr id="8" name="文本框 7"/>
          <p:cNvSpPr txBox="1"/>
          <p:nvPr/>
        </p:nvSpPr>
        <p:spPr>
          <a:xfrm>
            <a:off x="5072009" y="1557020"/>
            <a:ext cx="1043939" cy="521970"/>
          </a:xfrm>
          <a:prstGeom prst="rect">
            <a:avLst/>
          </a:prstGeom>
          <a:noFill/>
        </p:spPr>
        <p:txBody>
          <a:bodyPr wrap="square" rtlCol="0">
            <a:spAutoFit/>
          </a:bodyPr>
          <a:lstStyle/>
          <a:p>
            <a:r>
              <a:rPr lang="en-US" altLang="zh-CN" sz="2800" b="1">
                <a:solidFill>
                  <a:srgbClr val="FF0000"/>
                </a:solidFill>
              </a:rPr>
              <a:t>B</a:t>
            </a:r>
          </a:p>
        </p:txBody>
      </p:sp>
    </p:spTree>
    <p:custDataLst>
      <p:tags r:id="rId1"/>
    </p:custDataLst>
    <p:extLst>
      <p:ext uri="{BB962C8B-B14F-4D97-AF65-F5344CB8AC3E}">
        <p14:creationId xmlns:p14="http://schemas.microsoft.com/office/powerpoint/2010/main" val="3704100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2198166" y="3216278"/>
            <a:ext cx="8317914" cy="3641725"/>
          </a:xfrm>
          <a:prstGeom prst="rect">
            <a:avLst/>
          </a:prstGeom>
        </p:spPr>
      </p:pic>
      <p:sp>
        <p:nvSpPr>
          <p:cNvPr id="7" name="文本框 6"/>
          <p:cNvSpPr txBox="1"/>
          <p:nvPr/>
        </p:nvSpPr>
        <p:spPr>
          <a:xfrm>
            <a:off x="447494" y="173355"/>
            <a:ext cx="11608191" cy="3107690"/>
          </a:xfrm>
          <a:prstGeom prst="rect">
            <a:avLst/>
          </a:prstGeom>
          <a:noFill/>
        </p:spPr>
        <p:txBody>
          <a:bodyPr wrap="square" rtlCol="0">
            <a:spAutoFit/>
          </a:bodyPr>
          <a:lstStyle/>
          <a:p>
            <a:r>
              <a:rPr lang="zh-CN" altLang="en-US" sz="2800">
                <a:solidFill>
                  <a:srgbClr val="000000"/>
                </a:solidFill>
              </a:rPr>
              <a:t>如图</a:t>
            </a:r>
            <a:r>
              <a:rPr lang="en-US" altLang="zh-CN" sz="2800">
                <a:solidFill>
                  <a:srgbClr val="000000"/>
                </a:solidFill>
              </a:rPr>
              <a:t>1</a:t>
            </a:r>
            <a:r>
              <a:rPr lang="zh-CN" altLang="en-US" sz="2800">
                <a:solidFill>
                  <a:srgbClr val="000000"/>
                </a:solidFill>
              </a:rPr>
              <a:t>所示，拉动弹簧测力计做</a:t>
            </a:r>
            <a:r>
              <a:rPr lang="en-US" altLang="zh-CN" sz="2800">
                <a:solidFill>
                  <a:srgbClr val="000000"/>
                </a:solidFill>
              </a:rPr>
              <a:t>__________________,</a:t>
            </a:r>
          </a:p>
          <a:p>
            <a:endParaRPr lang="zh-CN" altLang="en-US" sz="2800">
              <a:solidFill>
                <a:srgbClr val="000000"/>
              </a:solidFill>
            </a:endParaRPr>
          </a:p>
          <a:p>
            <a:r>
              <a:rPr lang="zh-CN" altLang="en-US" sz="2800">
                <a:solidFill>
                  <a:srgbClr val="000000"/>
                </a:solidFill>
              </a:rPr>
              <a:t>（</a:t>
            </a:r>
            <a:r>
              <a:rPr lang="en-US" altLang="zh-CN" sz="2800">
                <a:solidFill>
                  <a:srgbClr val="000000"/>
                </a:solidFill>
              </a:rPr>
              <a:t>1</a:t>
            </a:r>
            <a:r>
              <a:rPr lang="zh-CN" altLang="en-US" sz="2800">
                <a:solidFill>
                  <a:srgbClr val="000000"/>
                </a:solidFill>
              </a:rPr>
              <a:t>）已知                说明</a:t>
            </a:r>
            <a:r>
              <a:rPr lang="en-US" altLang="zh-CN" sz="2800">
                <a:solidFill>
                  <a:srgbClr val="000000"/>
                </a:solidFill>
              </a:rPr>
              <a:t>____________________________________,</a:t>
            </a:r>
          </a:p>
          <a:p>
            <a:endParaRPr lang="zh-CN" altLang="en-US" sz="2800">
              <a:solidFill>
                <a:srgbClr val="000000"/>
              </a:solidFill>
            </a:endParaRPr>
          </a:p>
          <a:p>
            <a:r>
              <a:rPr lang="zh-CN" altLang="en-US" sz="2800">
                <a:solidFill>
                  <a:srgbClr val="000000"/>
                </a:solidFill>
              </a:rPr>
              <a:t>（</a:t>
            </a:r>
            <a:r>
              <a:rPr lang="en-US" altLang="zh-CN" sz="2800">
                <a:solidFill>
                  <a:srgbClr val="000000"/>
                </a:solidFill>
              </a:rPr>
              <a:t>2</a:t>
            </a:r>
            <a:r>
              <a:rPr lang="zh-CN" altLang="en-US" sz="2800">
                <a:solidFill>
                  <a:srgbClr val="000000"/>
                </a:solidFill>
              </a:rPr>
              <a:t>）已知                说明</a:t>
            </a:r>
            <a:r>
              <a:rPr lang="en-US" altLang="zh-CN" sz="2800">
                <a:solidFill>
                  <a:srgbClr val="000000"/>
                </a:solidFill>
              </a:rPr>
              <a:t>_____________________________________.</a:t>
            </a:r>
          </a:p>
          <a:p>
            <a:endParaRPr lang="en-US" altLang="zh-CN" sz="2800">
              <a:solidFill>
                <a:srgbClr val="000000"/>
              </a:solidFill>
            </a:endParaRPr>
          </a:p>
          <a:p>
            <a:r>
              <a:rPr lang="zh-CN" altLang="en-US" sz="2800">
                <a:solidFill>
                  <a:srgbClr val="000000"/>
                </a:solidFill>
              </a:rPr>
              <a:t>（</a:t>
            </a:r>
            <a:r>
              <a:rPr lang="en-US" altLang="zh-CN" sz="2800">
                <a:solidFill>
                  <a:srgbClr val="000000"/>
                </a:solidFill>
              </a:rPr>
              <a:t>3</a:t>
            </a:r>
            <a:r>
              <a:rPr lang="zh-CN" altLang="en-US" sz="2800">
                <a:solidFill>
                  <a:srgbClr val="000000"/>
                </a:solidFill>
              </a:rPr>
              <a:t>）若用图</a:t>
            </a:r>
            <a:r>
              <a:rPr lang="en-US" altLang="zh-CN" sz="2800">
                <a:solidFill>
                  <a:srgbClr val="000000"/>
                </a:solidFill>
              </a:rPr>
              <a:t>2</a:t>
            </a:r>
            <a:r>
              <a:rPr lang="zh-CN" altLang="en-US" sz="2800">
                <a:solidFill>
                  <a:srgbClr val="000000"/>
                </a:solidFill>
              </a:rPr>
              <a:t>进行试验，好处在哪里</a:t>
            </a:r>
          </a:p>
        </p:txBody>
      </p:sp>
      <p:graphicFrame>
        <p:nvGraphicFramePr>
          <p:cNvPr id="8" name="对象 7">
            <a:hlinkClick r:id="" action="ppaction://ole?verb=0"/>
          </p:cNvPr>
          <p:cNvGraphicFramePr>
            <a:graphicFrameLocks noChangeAspect="1"/>
          </p:cNvGraphicFramePr>
          <p:nvPr/>
        </p:nvGraphicFramePr>
        <p:xfrm>
          <a:off x="2189292" y="974728"/>
          <a:ext cx="1494600" cy="641985"/>
        </p:xfrm>
        <a:graphic>
          <a:graphicData uri="http://schemas.openxmlformats.org/presentationml/2006/ole">
            <mc:AlternateContent xmlns:mc="http://schemas.openxmlformats.org/markup-compatibility/2006">
              <mc:Choice xmlns:v="urn:schemas-microsoft-com:vml" Requires="v">
                <p:oleObj spid="_x0000_s6148" r:id="rId5" imgW="533400" imgH="228600" progId="Equation.KSEE3">
                  <p:embed/>
                </p:oleObj>
              </mc:Choice>
              <mc:Fallback>
                <p:oleObj r:id="rId5" imgW="533400" imgH="228600" progId="Equation.KSEE3">
                  <p:embed/>
                  <p:pic>
                    <p:nvPicPr>
                      <p:cNvPr id="0" name=""/>
                      <p:cNvPicPr/>
                      <p:nvPr/>
                    </p:nvPicPr>
                    <p:blipFill>
                      <a:blip r:embed="rId6"/>
                      <a:stretch>
                        <a:fillRect/>
                      </a:stretch>
                    </p:blipFill>
                    <p:spPr>
                      <a:xfrm>
                        <a:off x="2189292" y="974728"/>
                        <a:ext cx="1494600" cy="641985"/>
                      </a:xfrm>
                      <a:prstGeom prst="rect">
                        <a:avLst/>
                      </a:prstGeom>
                    </p:spPr>
                  </p:pic>
                </p:oleObj>
              </mc:Fallback>
            </mc:AlternateContent>
          </a:graphicData>
        </a:graphic>
      </p:graphicFrame>
      <p:graphicFrame>
        <p:nvGraphicFramePr>
          <p:cNvPr id="9" name="对象 8">
            <a:hlinkClick r:id="" action="ppaction://ole?verb=0"/>
          </p:cNvPr>
          <p:cNvGraphicFramePr>
            <a:graphicFrameLocks noChangeAspect="1"/>
          </p:cNvGraphicFramePr>
          <p:nvPr/>
        </p:nvGraphicFramePr>
        <p:xfrm>
          <a:off x="2198165" y="1794513"/>
          <a:ext cx="1485727" cy="624205"/>
        </p:xfrm>
        <a:graphic>
          <a:graphicData uri="http://schemas.openxmlformats.org/presentationml/2006/ole">
            <mc:AlternateContent xmlns:mc="http://schemas.openxmlformats.org/markup-compatibility/2006">
              <mc:Choice xmlns:v="urn:schemas-microsoft-com:vml" Requires="v">
                <p:oleObj spid="_x0000_s6149" r:id="rId7" imgW="545465" imgH="228600" progId="Equation.KSEE3">
                  <p:embed/>
                </p:oleObj>
              </mc:Choice>
              <mc:Fallback>
                <p:oleObj r:id="rId7" imgW="545465" imgH="228600" progId="Equation.KSEE3">
                  <p:embed/>
                  <p:pic>
                    <p:nvPicPr>
                      <p:cNvPr id="0" name=""/>
                      <p:cNvPicPr/>
                      <p:nvPr/>
                    </p:nvPicPr>
                    <p:blipFill>
                      <a:blip r:embed="rId8"/>
                      <a:stretch>
                        <a:fillRect/>
                      </a:stretch>
                    </p:blipFill>
                    <p:spPr>
                      <a:xfrm>
                        <a:off x="2198165" y="1794513"/>
                        <a:ext cx="1485727" cy="624205"/>
                      </a:xfrm>
                      <a:prstGeom prst="rect">
                        <a:avLst/>
                      </a:prstGeom>
                    </p:spPr>
                  </p:pic>
                </p:oleObj>
              </mc:Fallback>
            </mc:AlternateContent>
          </a:graphicData>
        </a:graphic>
      </p:graphicFrame>
      <p:sp>
        <p:nvSpPr>
          <p:cNvPr id="10" name="文本框 9"/>
          <p:cNvSpPr txBox="1"/>
          <p:nvPr/>
        </p:nvSpPr>
        <p:spPr>
          <a:xfrm>
            <a:off x="5520768" y="44450"/>
            <a:ext cx="2970186" cy="521970"/>
          </a:xfrm>
          <a:prstGeom prst="rect">
            <a:avLst/>
          </a:prstGeom>
          <a:noFill/>
        </p:spPr>
        <p:txBody>
          <a:bodyPr wrap="square" rtlCol="0">
            <a:spAutoFit/>
          </a:bodyPr>
          <a:lstStyle/>
          <a:p>
            <a:r>
              <a:rPr lang="zh-CN" altLang="en-US" sz="2800" b="1">
                <a:solidFill>
                  <a:srgbClr val="00B050"/>
                </a:solidFill>
              </a:rPr>
              <a:t>匀速直线运动</a:t>
            </a:r>
          </a:p>
        </p:txBody>
      </p:sp>
      <p:sp>
        <p:nvSpPr>
          <p:cNvPr id="11" name="文本框 10"/>
          <p:cNvSpPr txBox="1"/>
          <p:nvPr/>
        </p:nvSpPr>
        <p:spPr>
          <a:xfrm>
            <a:off x="4766495" y="864873"/>
            <a:ext cx="6742816" cy="953135"/>
          </a:xfrm>
          <a:prstGeom prst="rect">
            <a:avLst/>
          </a:prstGeom>
          <a:noFill/>
        </p:spPr>
        <p:txBody>
          <a:bodyPr wrap="square" rtlCol="0">
            <a:spAutoFit/>
          </a:bodyPr>
          <a:lstStyle/>
          <a:p>
            <a:r>
              <a:rPr lang="zh-CN" altLang="en-US" sz="2800" b="1">
                <a:solidFill>
                  <a:srgbClr val="FF0000"/>
                </a:solidFill>
              </a:rPr>
              <a:t>当接触面粗糙程度一定时，压力越大，滑动摩擦力越大</a:t>
            </a:r>
          </a:p>
        </p:txBody>
      </p:sp>
      <p:sp>
        <p:nvSpPr>
          <p:cNvPr id="12" name="文本框 11"/>
          <p:cNvSpPr txBox="1"/>
          <p:nvPr/>
        </p:nvSpPr>
        <p:spPr>
          <a:xfrm>
            <a:off x="4670153" y="1765938"/>
            <a:ext cx="7127558" cy="953135"/>
          </a:xfrm>
          <a:prstGeom prst="rect">
            <a:avLst/>
          </a:prstGeom>
          <a:noFill/>
        </p:spPr>
        <p:txBody>
          <a:bodyPr wrap="square" rtlCol="0">
            <a:spAutoFit/>
          </a:bodyPr>
          <a:lstStyle/>
          <a:p>
            <a:r>
              <a:rPr lang="zh-CN" altLang="en-US" sz="2800" b="1">
                <a:solidFill>
                  <a:srgbClr val="00B0F0"/>
                </a:solidFill>
              </a:rPr>
              <a:t>当压力一定时，接触面越粗糙，滑动摩擦力越大</a:t>
            </a:r>
          </a:p>
        </p:txBody>
      </p:sp>
      <p:sp>
        <p:nvSpPr>
          <p:cNvPr id="13" name="文本框 12"/>
          <p:cNvSpPr txBox="1"/>
          <p:nvPr/>
        </p:nvSpPr>
        <p:spPr>
          <a:xfrm>
            <a:off x="6468998" y="2759075"/>
            <a:ext cx="5328713" cy="521970"/>
          </a:xfrm>
          <a:prstGeom prst="rect">
            <a:avLst/>
          </a:prstGeom>
          <a:noFill/>
        </p:spPr>
        <p:txBody>
          <a:bodyPr wrap="square" rtlCol="0">
            <a:spAutoFit/>
          </a:bodyPr>
          <a:lstStyle/>
          <a:p>
            <a:r>
              <a:rPr lang="zh-CN" altLang="en-US" sz="2800" b="1">
                <a:solidFill>
                  <a:srgbClr val="7030A0"/>
                </a:solidFill>
              </a:rPr>
              <a:t>便于控制物体做匀速直线运动</a:t>
            </a:r>
          </a:p>
        </p:txBody>
      </p:sp>
      <p:grpSp>
        <p:nvGrpSpPr>
          <p:cNvPr id="14" name="组合 13"/>
          <p:cNvGrpSpPr/>
          <p:nvPr/>
        </p:nvGrpSpPr>
        <p:grpSpPr>
          <a:xfrm>
            <a:off x="10401356" y="5931535"/>
            <a:ext cx="1645455" cy="803910"/>
            <a:chOff x="16410" y="9341"/>
            <a:chExt cx="2596" cy="1266"/>
          </a:xfrm>
        </p:grpSpPr>
        <p:sp>
          <p:nvSpPr>
            <p:cNvPr id="15" name="图文框 14"/>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6" name="文本框 15"/>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9" action="ppaction://hlinksldjump"/>
                </a:rPr>
                <a:t>返回</a:t>
              </a:r>
              <a:endParaRPr lang="zh-CN" altLang="en-US" sz="2800" b="1">
                <a:solidFill>
                  <a:srgbClr val="7030A0"/>
                </a:solidFill>
              </a:endParaRPr>
            </a:p>
          </p:txBody>
        </p:sp>
      </p:grpSp>
      <p:pic>
        <p:nvPicPr>
          <p:cNvPr id="17" name="New picture" hidden="1"/>
          <p:cNvPicPr/>
          <p:nvPr/>
        </p:nvPicPr>
        <p:blipFill>
          <a:blip r:embed="rId10"/>
          <a:stretch>
            <a:fillRect/>
          </a:stretch>
        </p:blipFill>
        <p:spPr>
          <a:xfrm>
            <a:off x="11041535" y="10172700"/>
            <a:ext cx="494397" cy="330200"/>
          </a:xfrm>
          <a:prstGeom prst="cube">
            <a:avLst/>
          </a:prstGeom>
        </p:spPr>
      </p:pic>
    </p:spTree>
    <p:custDataLst>
      <p:tags r:id="rId2"/>
    </p:custDataLst>
    <p:extLst>
      <p:ext uri="{BB962C8B-B14F-4D97-AF65-F5344CB8AC3E}">
        <p14:creationId xmlns:p14="http://schemas.microsoft.com/office/powerpoint/2010/main" val="2063660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5453" y="433072"/>
            <a:ext cx="1569661"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小活动</a:t>
            </a:r>
          </a:p>
        </p:txBody>
      </p:sp>
      <p:sp>
        <p:nvSpPr>
          <p:cNvPr id="6" name="文本框 5"/>
          <p:cNvSpPr txBox="1"/>
          <p:nvPr/>
        </p:nvSpPr>
        <p:spPr>
          <a:xfrm>
            <a:off x="1614397" y="1327150"/>
            <a:ext cx="7684706" cy="521970"/>
          </a:xfrm>
          <a:prstGeom prst="rect">
            <a:avLst/>
          </a:prstGeom>
          <a:noFill/>
        </p:spPr>
        <p:txBody>
          <a:bodyPr wrap="square" rtlCol="0">
            <a:spAutoFit/>
          </a:bodyPr>
          <a:lstStyle/>
          <a:p>
            <a:r>
              <a:rPr lang="zh-CN" altLang="en-US" sz="2800">
                <a:solidFill>
                  <a:srgbClr val="000000"/>
                </a:solidFill>
              </a:rPr>
              <a:t>请同学们将手按在桌上往前推，能感受到什么？</a:t>
            </a:r>
          </a:p>
        </p:txBody>
      </p:sp>
      <p:sp>
        <p:nvSpPr>
          <p:cNvPr id="7" name="文本框 6"/>
          <p:cNvSpPr txBox="1"/>
          <p:nvPr/>
        </p:nvSpPr>
        <p:spPr>
          <a:xfrm>
            <a:off x="2970186" y="5709285"/>
            <a:ext cx="3628748" cy="521970"/>
          </a:xfrm>
          <a:prstGeom prst="rect">
            <a:avLst/>
          </a:prstGeom>
          <a:noFill/>
        </p:spPr>
        <p:txBody>
          <a:bodyPr wrap="square" rtlCol="0">
            <a:spAutoFit/>
          </a:bodyPr>
          <a:lstStyle/>
          <a:p>
            <a:r>
              <a:rPr lang="zh-CN" altLang="en-US" sz="2800">
                <a:solidFill>
                  <a:srgbClr val="000000"/>
                </a:solidFill>
              </a:rPr>
              <a:t>感受到有力在阻碍</a:t>
            </a:r>
          </a:p>
        </p:txBody>
      </p:sp>
      <p:pic>
        <p:nvPicPr>
          <p:cNvPr id="8" name="图片 7"/>
          <p:cNvPicPr>
            <a:picLocks noChangeAspect="1"/>
          </p:cNvPicPr>
          <p:nvPr/>
        </p:nvPicPr>
        <p:blipFill>
          <a:blip r:embed="rId3"/>
          <a:stretch>
            <a:fillRect/>
          </a:stretch>
        </p:blipFill>
        <p:spPr>
          <a:xfrm>
            <a:off x="3152099" y="2494280"/>
            <a:ext cx="3265556" cy="2617470"/>
          </a:xfrm>
          <a:prstGeom prst="rect">
            <a:avLst/>
          </a:prstGeom>
        </p:spPr>
      </p:pic>
    </p:spTree>
    <p:custDataLst>
      <p:tags r:id="rId1"/>
    </p:custDataLst>
    <p:extLst>
      <p:ext uri="{BB962C8B-B14F-4D97-AF65-F5344CB8AC3E}">
        <p14:creationId xmlns:p14="http://schemas.microsoft.com/office/powerpoint/2010/main" val="2839613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1163" y="257812"/>
            <a:ext cx="1569661"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摩擦力</a:t>
            </a:r>
          </a:p>
        </p:txBody>
      </p:sp>
      <p:sp>
        <p:nvSpPr>
          <p:cNvPr id="6" name="文本框 5"/>
          <p:cNvSpPr txBox="1"/>
          <p:nvPr/>
        </p:nvSpPr>
        <p:spPr>
          <a:xfrm>
            <a:off x="1504110" y="1264286"/>
            <a:ext cx="7732244" cy="1383665"/>
          </a:xfrm>
          <a:prstGeom prst="rect">
            <a:avLst/>
          </a:prstGeom>
          <a:noFill/>
        </p:spPr>
        <p:txBody>
          <a:bodyPr wrap="square" rtlCol="0">
            <a:spAutoFit/>
          </a:bodyPr>
          <a:lstStyle/>
          <a:p>
            <a:r>
              <a:rPr lang="zh-CN" altLang="en-US" sz="2800">
                <a:solidFill>
                  <a:srgbClr val="000000"/>
                </a:solidFill>
              </a:rPr>
              <a:t>定义：两个相互接触的物体发生</a:t>
            </a:r>
            <a:r>
              <a:rPr lang="zh-CN" altLang="en-US" sz="2800" b="1">
                <a:solidFill>
                  <a:srgbClr val="FF0000"/>
                </a:solidFill>
              </a:rPr>
              <a:t>相对运动</a:t>
            </a:r>
            <a:r>
              <a:rPr lang="zh-CN" altLang="en-US" sz="2800">
                <a:solidFill>
                  <a:srgbClr val="000000"/>
                </a:solidFill>
              </a:rPr>
              <a:t>或者</a:t>
            </a:r>
            <a:r>
              <a:rPr lang="zh-CN" altLang="en-US" sz="2800" b="1">
                <a:solidFill>
                  <a:srgbClr val="FF0000"/>
                </a:solidFill>
              </a:rPr>
              <a:t>相对运动趋势时</a:t>
            </a:r>
            <a:r>
              <a:rPr lang="zh-CN" altLang="en-US" sz="2800">
                <a:solidFill>
                  <a:srgbClr val="000000"/>
                </a:solidFill>
              </a:rPr>
              <a:t>，在其表面会产生</a:t>
            </a:r>
            <a:r>
              <a:rPr lang="zh-CN" altLang="en-US" sz="2800" b="1">
                <a:solidFill>
                  <a:srgbClr val="0070C0"/>
                </a:solidFill>
              </a:rPr>
              <a:t>阻碍</a:t>
            </a:r>
            <a:r>
              <a:rPr lang="zh-CN" altLang="en-US" sz="2800">
                <a:solidFill>
                  <a:srgbClr val="000000"/>
                </a:solidFill>
              </a:rPr>
              <a:t>相对运动或相对运动趋势的力就是摩擦力</a:t>
            </a:r>
          </a:p>
        </p:txBody>
      </p:sp>
      <p:grpSp>
        <p:nvGrpSpPr>
          <p:cNvPr id="13" name="组合 12"/>
          <p:cNvGrpSpPr/>
          <p:nvPr/>
        </p:nvGrpSpPr>
        <p:grpSpPr>
          <a:xfrm>
            <a:off x="7224536" y="1638936"/>
            <a:ext cx="2454238" cy="5048885"/>
            <a:chOff x="11398" y="2581"/>
            <a:chExt cx="3872" cy="7951"/>
          </a:xfrm>
        </p:grpSpPr>
        <p:pic>
          <p:nvPicPr>
            <p:cNvPr id="8" name="图片 7"/>
            <p:cNvPicPr>
              <a:picLocks noChangeAspect="1"/>
            </p:cNvPicPr>
            <p:nvPr/>
          </p:nvPicPr>
          <p:blipFill>
            <a:blip r:embed="rId3"/>
            <a:srcRect t="2195" r="64264" b="10763"/>
            <a:stretch>
              <a:fillRect/>
            </a:stretch>
          </p:blipFill>
          <p:spPr>
            <a:xfrm>
              <a:off x="11398" y="5638"/>
              <a:ext cx="3873" cy="4894"/>
            </a:xfrm>
            <a:prstGeom prst="rect">
              <a:avLst/>
            </a:prstGeom>
          </p:spPr>
        </p:pic>
        <p:sp>
          <p:nvSpPr>
            <p:cNvPr id="10" name="下箭头 9"/>
            <p:cNvSpPr/>
            <p:nvPr/>
          </p:nvSpPr>
          <p:spPr>
            <a:xfrm rot="20640000">
              <a:off x="12157" y="2581"/>
              <a:ext cx="531" cy="3042"/>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2" name="组合 11"/>
          <p:cNvGrpSpPr/>
          <p:nvPr/>
        </p:nvGrpSpPr>
        <p:grpSpPr>
          <a:xfrm>
            <a:off x="1504108" y="2089785"/>
            <a:ext cx="3297248" cy="3889375"/>
            <a:chOff x="2373" y="3291"/>
            <a:chExt cx="5202" cy="6125"/>
          </a:xfrm>
        </p:grpSpPr>
        <p:pic>
          <p:nvPicPr>
            <p:cNvPr id="7" name="图片 6"/>
            <p:cNvPicPr>
              <a:picLocks noChangeAspect="1"/>
            </p:cNvPicPr>
            <p:nvPr/>
          </p:nvPicPr>
          <p:blipFill>
            <a:blip r:embed="rId4"/>
            <a:srcRect l="10203" t="48018" r="54393" b="20233"/>
            <a:stretch>
              <a:fillRect/>
            </a:stretch>
          </p:blipFill>
          <p:spPr>
            <a:xfrm>
              <a:off x="2373" y="5916"/>
              <a:ext cx="5202" cy="3500"/>
            </a:xfrm>
            <a:prstGeom prst="rect">
              <a:avLst/>
            </a:prstGeom>
          </p:spPr>
        </p:pic>
        <p:sp>
          <p:nvSpPr>
            <p:cNvPr id="11" name="下箭头 10"/>
            <p:cNvSpPr/>
            <p:nvPr/>
          </p:nvSpPr>
          <p:spPr>
            <a:xfrm>
              <a:off x="4348" y="3291"/>
              <a:ext cx="375" cy="3074"/>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 name="组合 3"/>
          <p:cNvGrpSpPr/>
          <p:nvPr/>
        </p:nvGrpSpPr>
        <p:grpSpPr>
          <a:xfrm>
            <a:off x="10401356" y="5931535"/>
            <a:ext cx="1645455" cy="803910"/>
            <a:chOff x="16410" y="9341"/>
            <a:chExt cx="2596" cy="1266"/>
          </a:xfrm>
        </p:grpSpPr>
        <p:sp>
          <p:nvSpPr>
            <p:cNvPr id="2" name="图文框 1"/>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 name="文本框 2"/>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5"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3994747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9362" y="530227"/>
            <a:ext cx="2031326"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产生条件</a:t>
            </a:r>
          </a:p>
        </p:txBody>
      </p:sp>
      <p:sp>
        <p:nvSpPr>
          <p:cNvPr id="6" name="文本框 5"/>
          <p:cNvSpPr txBox="1"/>
          <p:nvPr/>
        </p:nvSpPr>
        <p:spPr>
          <a:xfrm>
            <a:off x="1394453" y="3168015"/>
            <a:ext cx="5571475" cy="521970"/>
          </a:xfrm>
          <a:prstGeom prst="rect">
            <a:avLst/>
          </a:prstGeom>
          <a:noFill/>
        </p:spPr>
        <p:txBody>
          <a:bodyPr wrap="square" rtlCol="0">
            <a:spAutoFit/>
          </a:bodyPr>
          <a:lstStyle/>
          <a:p>
            <a:r>
              <a:rPr lang="en-US" altLang="zh-CN" sz="2800">
                <a:solidFill>
                  <a:srgbClr val="000000"/>
                </a:solidFill>
              </a:rPr>
              <a:t>1.</a:t>
            </a:r>
            <a:r>
              <a:rPr lang="zh-CN" altLang="en-US" sz="2800">
                <a:solidFill>
                  <a:srgbClr val="000000"/>
                </a:solidFill>
              </a:rPr>
              <a:t>两个物体相互接触且有压力</a:t>
            </a:r>
          </a:p>
        </p:txBody>
      </p:sp>
      <p:sp>
        <p:nvSpPr>
          <p:cNvPr id="7" name="文本框 6"/>
          <p:cNvSpPr txBox="1"/>
          <p:nvPr/>
        </p:nvSpPr>
        <p:spPr>
          <a:xfrm>
            <a:off x="1394454" y="4242435"/>
            <a:ext cx="3981164" cy="521970"/>
          </a:xfrm>
          <a:prstGeom prst="rect">
            <a:avLst/>
          </a:prstGeom>
          <a:noFill/>
        </p:spPr>
        <p:txBody>
          <a:bodyPr wrap="square" rtlCol="0">
            <a:spAutoFit/>
          </a:bodyPr>
          <a:lstStyle/>
          <a:p>
            <a:r>
              <a:rPr lang="en-US" altLang="zh-CN" sz="2800">
                <a:solidFill>
                  <a:srgbClr val="000000"/>
                </a:solidFill>
              </a:rPr>
              <a:t>2.</a:t>
            </a:r>
            <a:r>
              <a:rPr lang="zh-CN" altLang="en-US" sz="2800">
                <a:solidFill>
                  <a:srgbClr val="000000"/>
                </a:solidFill>
              </a:rPr>
              <a:t>接触面粗糙不光滑</a:t>
            </a:r>
          </a:p>
        </p:txBody>
      </p:sp>
      <p:sp>
        <p:nvSpPr>
          <p:cNvPr id="8" name="文本框 7"/>
          <p:cNvSpPr txBox="1"/>
          <p:nvPr/>
        </p:nvSpPr>
        <p:spPr>
          <a:xfrm>
            <a:off x="1394455" y="5304155"/>
            <a:ext cx="7689143" cy="521970"/>
          </a:xfrm>
          <a:prstGeom prst="rect">
            <a:avLst/>
          </a:prstGeom>
          <a:noFill/>
        </p:spPr>
        <p:txBody>
          <a:bodyPr wrap="square" rtlCol="0">
            <a:spAutoFit/>
          </a:bodyPr>
          <a:lstStyle/>
          <a:p>
            <a:r>
              <a:rPr lang="en-US" altLang="zh-CN" sz="2800">
                <a:solidFill>
                  <a:srgbClr val="000000"/>
                </a:solidFill>
              </a:rPr>
              <a:t>3.</a:t>
            </a:r>
            <a:r>
              <a:rPr lang="zh-CN" altLang="en-US" sz="2800">
                <a:solidFill>
                  <a:srgbClr val="000000"/>
                </a:solidFill>
              </a:rPr>
              <a:t>两个物体之间发生相对运动或相对运动趋势</a:t>
            </a:r>
          </a:p>
        </p:txBody>
      </p:sp>
      <p:sp>
        <p:nvSpPr>
          <p:cNvPr id="9" name="文本框 8"/>
          <p:cNvSpPr txBox="1"/>
          <p:nvPr/>
        </p:nvSpPr>
        <p:spPr>
          <a:xfrm>
            <a:off x="1504110" y="1264286"/>
            <a:ext cx="7732244" cy="1383665"/>
          </a:xfrm>
          <a:prstGeom prst="rect">
            <a:avLst/>
          </a:prstGeom>
          <a:noFill/>
        </p:spPr>
        <p:txBody>
          <a:bodyPr wrap="square" rtlCol="0">
            <a:spAutoFit/>
          </a:bodyPr>
          <a:lstStyle/>
          <a:p>
            <a:r>
              <a:rPr lang="zh-CN" altLang="en-US" sz="2800">
                <a:solidFill>
                  <a:srgbClr val="000000"/>
                </a:solidFill>
              </a:rPr>
              <a:t>定义：两个相互接触的物体发生</a:t>
            </a:r>
            <a:r>
              <a:rPr lang="zh-CN" altLang="en-US" sz="2800" b="1">
                <a:solidFill>
                  <a:srgbClr val="FF0000"/>
                </a:solidFill>
              </a:rPr>
              <a:t>相对运动</a:t>
            </a:r>
            <a:r>
              <a:rPr lang="zh-CN" altLang="en-US" sz="2800">
                <a:solidFill>
                  <a:srgbClr val="000000"/>
                </a:solidFill>
              </a:rPr>
              <a:t>或者</a:t>
            </a:r>
            <a:r>
              <a:rPr lang="zh-CN" altLang="en-US" sz="2800" b="1">
                <a:solidFill>
                  <a:srgbClr val="FF0000"/>
                </a:solidFill>
              </a:rPr>
              <a:t>相对运动趋势时</a:t>
            </a:r>
            <a:r>
              <a:rPr lang="zh-CN" altLang="en-US" sz="2800">
                <a:solidFill>
                  <a:srgbClr val="000000"/>
                </a:solidFill>
              </a:rPr>
              <a:t>，在其表面会产生</a:t>
            </a:r>
            <a:r>
              <a:rPr lang="zh-CN" altLang="en-US" sz="2800" b="1">
                <a:solidFill>
                  <a:srgbClr val="0070C0"/>
                </a:solidFill>
              </a:rPr>
              <a:t>阻碍</a:t>
            </a:r>
            <a:r>
              <a:rPr lang="zh-CN" altLang="en-US" sz="2800">
                <a:solidFill>
                  <a:srgbClr val="000000"/>
                </a:solidFill>
              </a:rPr>
              <a:t>相对运动或相对运动趋势的力就是摩擦力</a:t>
            </a:r>
          </a:p>
        </p:txBody>
      </p:sp>
      <p:grpSp>
        <p:nvGrpSpPr>
          <p:cNvPr id="10" name="组合 9"/>
          <p:cNvGrpSpPr/>
          <p:nvPr/>
        </p:nvGrpSpPr>
        <p:grpSpPr>
          <a:xfrm>
            <a:off x="10401356" y="5931535"/>
            <a:ext cx="1645455" cy="803910"/>
            <a:chOff x="16410" y="9341"/>
            <a:chExt cx="2596" cy="1266"/>
          </a:xfrm>
        </p:grpSpPr>
        <p:sp>
          <p:nvSpPr>
            <p:cNvPr id="11" name="图文框 10"/>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2" name="文本框 11"/>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3"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3864084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9228" y="321312"/>
            <a:ext cx="1107997"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方向</a:t>
            </a:r>
          </a:p>
        </p:txBody>
      </p:sp>
      <p:sp>
        <p:nvSpPr>
          <p:cNvPr id="6" name="文本框 5"/>
          <p:cNvSpPr txBox="1"/>
          <p:nvPr/>
        </p:nvSpPr>
        <p:spPr>
          <a:xfrm>
            <a:off x="1450867" y="1264286"/>
            <a:ext cx="7732244" cy="1383665"/>
          </a:xfrm>
          <a:prstGeom prst="rect">
            <a:avLst/>
          </a:prstGeom>
          <a:noFill/>
        </p:spPr>
        <p:txBody>
          <a:bodyPr wrap="square" rtlCol="0">
            <a:spAutoFit/>
          </a:bodyPr>
          <a:lstStyle/>
          <a:p>
            <a:r>
              <a:rPr lang="zh-CN" altLang="en-US" sz="2800">
                <a:solidFill>
                  <a:srgbClr val="000000"/>
                </a:solidFill>
              </a:rPr>
              <a:t>定义：两个相互接触的物体发生</a:t>
            </a:r>
            <a:r>
              <a:rPr lang="zh-CN" altLang="en-US" sz="2800" b="1">
                <a:solidFill>
                  <a:srgbClr val="FF0000"/>
                </a:solidFill>
              </a:rPr>
              <a:t>相对运动</a:t>
            </a:r>
            <a:r>
              <a:rPr lang="zh-CN" altLang="en-US" sz="2800">
                <a:solidFill>
                  <a:srgbClr val="000000"/>
                </a:solidFill>
              </a:rPr>
              <a:t>或者</a:t>
            </a:r>
            <a:r>
              <a:rPr lang="zh-CN" altLang="en-US" sz="2800" b="1">
                <a:solidFill>
                  <a:srgbClr val="FF0000"/>
                </a:solidFill>
              </a:rPr>
              <a:t>相对运动趋势时</a:t>
            </a:r>
            <a:r>
              <a:rPr lang="zh-CN" altLang="en-US" sz="2800">
                <a:solidFill>
                  <a:srgbClr val="000000"/>
                </a:solidFill>
              </a:rPr>
              <a:t>，在其表面会产生</a:t>
            </a:r>
            <a:r>
              <a:rPr lang="zh-CN" altLang="en-US" sz="2800" b="1">
                <a:solidFill>
                  <a:srgbClr val="0070C0"/>
                </a:solidFill>
              </a:rPr>
              <a:t>阻碍</a:t>
            </a:r>
            <a:r>
              <a:rPr lang="zh-CN" altLang="en-US" sz="2800">
                <a:solidFill>
                  <a:srgbClr val="000000"/>
                </a:solidFill>
              </a:rPr>
              <a:t>相对运动或相对运动趋势的力就是摩擦力</a:t>
            </a:r>
          </a:p>
        </p:txBody>
      </p:sp>
      <p:grpSp>
        <p:nvGrpSpPr>
          <p:cNvPr id="12" name="组合 11"/>
          <p:cNvGrpSpPr/>
          <p:nvPr/>
        </p:nvGrpSpPr>
        <p:grpSpPr>
          <a:xfrm>
            <a:off x="4092087" y="2391413"/>
            <a:ext cx="6067140" cy="2695575"/>
            <a:chOff x="6456" y="3766"/>
            <a:chExt cx="9572" cy="4245"/>
          </a:xfrm>
        </p:grpSpPr>
        <p:sp>
          <p:nvSpPr>
            <p:cNvPr id="7" name="下箭头 6"/>
            <p:cNvSpPr/>
            <p:nvPr/>
          </p:nvSpPr>
          <p:spPr>
            <a:xfrm>
              <a:off x="10762" y="3766"/>
              <a:ext cx="431" cy="3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文本框 7"/>
            <p:cNvSpPr txBox="1"/>
            <p:nvPr/>
          </p:nvSpPr>
          <p:spPr>
            <a:xfrm>
              <a:off x="6456" y="7189"/>
              <a:ext cx="9573" cy="822"/>
            </a:xfrm>
            <a:prstGeom prst="rect">
              <a:avLst/>
            </a:prstGeom>
            <a:noFill/>
          </p:spPr>
          <p:txBody>
            <a:bodyPr wrap="square" rtlCol="0">
              <a:spAutoFit/>
            </a:bodyPr>
            <a:lstStyle/>
            <a:p>
              <a:r>
                <a:rPr lang="zh-CN" altLang="en-US" sz="2800">
                  <a:solidFill>
                    <a:srgbClr val="000000"/>
                  </a:solidFill>
                </a:rPr>
                <a:t>与相对运动或相对运动趋势方向相反</a:t>
              </a:r>
            </a:p>
          </p:txBody>
        </p:sp>
      </p:grpSp>
      <p:grpSp>
        <p:nvGrpSpPr>
          <p:cNvPr id="9" name="组合 8"/>
          <p:cNvGrpSpPr/>
          <p:nvPr/>
        </p:nvGrpSpPr>
        <p:grpSpPr>
          <a:xfrm>
            <a:off x="10401356" y="5931535"/>
            <a:ext cx="1645455" cy="803910"/>
            <a:chOff x="16410" y="9341"/>
            <a:chExt cx="2596" cy="1266"/>
          </a:xfrm>
        </p:grpSpPr>
        <p:sp>
          <p:nvSpPr>
            <p:cNvPr id="10" name="图文框 9"/>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文本框 10"/>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3"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3562267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8837" y="384812"/>
            <a:ext cx="1569661" cy="646331"/>
          </a:xfrm>
          <a:prstGeom prst="rect">
            <a:avLst/>
          </a:prstGeom>
          <a:noFill/>
          <a:ln>
            <a:noFill/>
          </a:ln>
        </p:spPr>
        <p:txBody>
          <a:bodyPr wrap="none" rtlCol="0" anchor="t">
            <a:spAutoFit/>
          </a:bodyPr>
          <a:lstStyle/>
          <a:p>
            <a:pPr algn="ctr"/>
            <a:r>
              <a:rPr lang="zh-CN" altLang="en-US" sz="3600" b="1">
                <a:ln w="12700">
                  <a:solidFill>
                    <a:srgbClr val="7E7AA5"/>
                  </a:solidFill>
                  <a:prstDash val="solid"/>
                </a:ln>
                <a:pattFill prst="ltDnDiag">
                  <a:fgClr>
                    <a:srgbClr val="7E7AA5">
                      <a:lumMod val="60000"/>
                      <a:lumOff val="40000"/>
                    </a:srgbClr>
                  </a:fgClr>
                  <a:bgClr>
                    <a:srgbClr val="FFFFFF"/>
                  </a:bgClr>
                </a:pattFill>
              </a:rPr>
              <a:t>练一练</a:t>
            </a:r>
          </a:p>
        </p:txBody>
      </p:sp>
      <p:pic>
        <p:nvPicPr>
          <p:cNvPr id="6" name="图片 5"/>
          <p:cNvPicPr>
            <a:picLocks noChangeAspect="1"/>
          </p:cNvPicPr>
          <p:nvPr/>
        </p:nvPicPr>
        <p:blipFill>
          <a:blip r:embed="rId4"/>
          <a:stretch>
            <a:fillRect/>
          </a:stretch>
        </p:blipFill>
        <p:spPr>
          <a:xfrm>
            <a:off x="1025557" y="2233298"/>
            <a:ext cx="2852291" cy="2390775"/>
          </a:xfrm>
          <a:prstGeom prst="rect">
            <a:avLst/>
          </a:prstGeom>
        </p:spPr>
      </p:pic>
      <p:sp>
        <p:nvSpPr>
          <p:cNvPr id="7" name="文本框 6"/>
          <p:cNvSpPr txBox="1"/>
          <p:nvPr/>
        </p:nvSpPr>
        <p:spPr>
          <a:xfrm>
            <a:off x="427845" y="1570355"/>
            <a:ext cx="4814033" cy="521970"/>
          </a:xfrm>
          <a:prstGeom prst="rect">
            <a:avLst/>
          </a:prstGeom>
          <a:noFill/>
        </p:spPr>
        <p:txBody>
          <a:bodyPr wrap="square" rtlCol="0">
            <a:spAutoFit/>
          </a:bodyPr>
          <a:lstStyle/>
          <a:p>
            <a:r>
              <a:rPr lang="zh-CN" altLang="en-US" sz="2800">
                <a:solidFill>
                  <a:srgbClr val="000000"/>
                </a:solidFill>
              </a:rPr>
              <a:t>判断人走路时摩擦力的方向</a:t>
            </a:r>
          </a:p>
        </p:txBody>
      </p:sp>
      <p:pic>
        <p:nvPicPr>
          <p:cNvPr id="9" name="图片 8"/>
          <p:cNvPicPr>
            <a:picLocks noChangeAspect="1"/>
          </p:cNvPicPr>
          <p:nvPr/>
        </p:nvPicPr>
        <p:blipFill>
          <a:blip r:embed="rId5"/>
          <a:stretch>
            <a:fillRect/>
          </a:stretch>
        </p:blipFill>
        <p:spPr>
          <a:xfrm>
            <a:off x="5777475" y="1976120"/>
            <a:ext cx="4278437" cy="3219450"/>
          </a:xfrm>
          <a:prstGeom prst="rect">
            <a:avLst/>
          </a:prstGeom>
        </p:spPr>
      </p:pic>
      <p:sp>
        <p:nvSpPr>
          <p:cNvPr id="10" name="文本框 9"/>
          <p:cNvSpPr txBox="1"/>
          <p:nvPr/>
        </p:nvSpPr>
        <p:spPr>
          <a:xfrm>
            <a:off x="5955585" y="872493"/>
            <a:ext cx="3922851" cy="953135"/>
          </a:xfrm>
          <a:prstGeom prst="rect">
            <a:avLst/>
          </a:prstGeom>
          <a:noFill/>
        </p:spPr>
        <p:txBody>
          <a:bodyPr wrap="square" rtlCol="0">
            <a:spAutoFit/>
          </a:bodyPr>
          <a:lstStyle/>
          <a:p>
            <a:r>
              <a:rPr lang="zh-CN" altLang="en-US" sz="2800">
                <a:solidFill>
                  <a:srgbClr val="000000"/>
                </a:solidFill>
              </a:rPr>
              <a:t>判断如图所示瓶子所受摩擦力的方向</a:t>
            </a:r>
          </a:p>
        </p:txBody>
      </p:sp>
      <p:sp>
        <p:nvSpPr>
          <p:cNvPr id="11" name="文本框 10"/>
          <p:cNvSpPr txBox="1"/>
          <p:nvPr/>
        </p:nvSpPr>
        <p:spPr>
          <a:xfrm>
            <a:off x="6644572" y="5448935"/>
            <a:ext cx="2248239" cy="521970"/>
          </a:xfrm>
          <a:prstGeom prst="rect">
            <a:avLst/>
          </a:prstGeom>
          <a:noFill/>
        </p:spPr>
        <p:txBody>
          <a:bodyPr wrap="square" rtlCol="0">
            <a:spAutoFit/>
          </a:bodyPr>
          <a:lstStyle/>
          <a:p>
            <a:r>
              <a:rPr lang="zh-CN" altLang="en-US" sz="2800">
                <a:solidFill>
                  <a:srgbClr val="000000"/>
                </a:solidFill>
              </a:rPr>
              <a:t>竖直向上</a:t>
            </a:r>
          </a:p>
        </p:txBody>
      </p:sp>
      <p:grpSp>
        <p:nvGrpSpPr>
          <p:cNvPr id="22" name="组合 21"/>
          <p:cNvGrpSpPr/>
          <p:nvPr/>
        </p:nvGrpSpPr>
        <p:grpSpPr>
          <a:xfrm>
            <a:off x="8314747" y="1406525"/>
            <a:ext cx="931115" cy="2143760"/>
            <a:chOff x="13118" y="2215"/>
            <a:chExt cx="1469" cy="3376"/>
          </a:xfrm>
        </p:grpSpPr>
        <p:grpSp>
          <p:nvGrpSpPr>
            <p:cNvPr id="14" name="组合 13"/>
            <p:cNvGrpSpPr/>
            <p:nvPr/>
          </p:nvGrpSpPr>
          <p:grpSpPr>
            <a:xfrm>
              <a:off x="13118" y="2907"/>
              <a:ext cx="278" cy="2685"/>
              <a:chOff x="13118" y="2907"/>
              <a:chExt cx="278" cy="2685"/>
            </a:xfrm>
          </p:grpSpPr>
          <p:sp>
            <p:nvSpPr>
              <p:cNvPr id="12" name="椭圆 11"/>
              <p:cNvSpPr/>
              <p:nvPr/>
            </p:nvSpPr>
            <p:spPr>
              <a:xfrm>
                <a:off x="13118" y="5364"/>
                <a:ext cx="278" cy="2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13" name="直接箭头连接符 12"/>
              <p:cNvCxnSpPr/>
              <p:nvPr/>
            </p:nvCxnSpPr>
            <p:spPr>
              <a:xfrm flipV="1">
                <a:off x="13251" y="2907"/>
                <a:ext cx="13" cy="245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6" name="对象 15">
              <a:hlinkClick r:id="" action="ppaction://ole?verb=0"/>
            </p:cNvPr>
            <p:cNvGraphicFramePr>
              <a:graphicFrameLocks noChangeAspect="1"/>
            </p:cNvGraphicFramePr>
            <p:nvPr/>
          </p:nvGraphicFramePr>
          <p:xfrm>
            <a:off x="13583" y="2215"/>
            <a:ext cx="1004" cy="1339"/>
          </p:xfrm>
          <a:graphic>
            <a:graphicData uri="http://schemas.openxmlformats.org/presentationml/2006/ole">
              <mc:AlternateContent xmlns:mc="http://schemas.openxmlformats.org/markup-compatibility/2006">
                <mc:Choice xmlns:v="urn:schemas-microsoft-com:vml" Requires="v">
                  <p:oleObj spid="_x0000_s3076" r:id="rId6" imgW="152400" imgH="203200" progId="Equation.KSEE3">
                    <p:embed/>
                  </p:oleObj>
                </mc:Choice>
                <mc:Fallback>
                  <p:oleObj r:id="rId6" imgW="152400" imgH="203200" progId="Equation.KSEE3">
                    <p:embed/>
                    <p:pic>
                      <p:nvPicPr>
                        <p:cNvPr id="0" name=""/>
                        <p:cNvPicPr/>
                        <p:nvPr/>
                      </p:nvPicPr>
                      <p:blipFill>
                        <a:blip r:embed="rId7"/>
                        <a:stretch>
                          <a:fillRect/>
                        </a:stretch>
                      </p:blipFill>
                      <p:spPr>
                        <a:xfrm>
                          <a:off x="13583" y="2215"/>
                          <a:ext cx="1004" cy="1339"/>
                        </a:xfrm>
                        <a:prstGeom prst="rect">
                          <a:avLst/>
                        </a:prstGeom>
                      </p:spPr>
                    </p:pic>
                  </p:oleObj>
                </mc:Fallback>
              </mc:AlternateContent>
            </a:graphicData>
          </a:graphic>
        </p:graphicFrame>
      </p:grpSp>
      <p:grpSp>
        <p:nvGrpSpPr>
          <p:cNvPr id="21" name="组合 20"/>
          <p:cNvGrpSpPr/>
          <p:nvPr/>
        </p:nvGrpSpPr>
        <p:grpSpPr>
          <a:xfrm>
            <a:off x="2422546" y="3214370"/>
            <a:ext cx="2091680" cy="849630"/>
            <a:chOff x="3822" y="5062"/>
            <a:chExt cx="3300" cy="1338"/>
          </a:xfrm>
        </p:grpSpPr>
        <p:grpSp>
          <p:nvGrpSpPr>
            <p:cNvPr id="19" name="组合 18"/>
            <p:cNvGrpSpPr/>
            <p:nvPr/>
          </p:nvGrpSpPr>
          <p:grpSpPr>
            <a:xfrm>
              <a:off x="3822" y="5592"/>
              <a:ext cx="2296" cy="278"/>
              <a:chOff x="3822" y="5592"/>
              <a:chExt cx="2296" cy="278"/>
            </a:xfrm>
          </p:grpSpPr>
          <p:sp>
            <p:nvSpPr>
              <p:cNvPr id="17" name="椭圆 16"/>
              <p:cNvSpPr/>
              <p:nvPr/>
            </p:nvSpPr>
            <p:spPr>
              <a:xfrm>
                <a:off x="3822" y="5592"/>
                <a:ext cx="304" cy="27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18" name="直接箭头连接符 17"/>
              <p:cNvCxnSpPr/>
              <p:nvPr/>
            </p:nvCxnSpPr>
            <p:spPr>
              <a:xfrm>
                <a:off x="3864" y="5731"/>
                <a:ext cx="2254" cy="0"/>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0" name="对象 19">
              <a:hlinkClick r:id="" action="ppaction://ole?verb=0"/>
            </p:cNvPr>
            <p:cNvGraphicFramePr>
              <a:graphicFrameLocks noChangeAspect="1"/>
            </p:cNvGraphicFramePr>
            <p:nvPr/>
          </p:nvGraphicFramePr>
          <p:xfrm>
            <a:off x="6118" y="5062"/>
            <a:ext cx="1004" cy="1339"/>
          </p:xfrm>
          <a:graphic>
            <a:graphicData uri="http://schemas.openxmlformats.org/presentationml/2006/ole">
              <mc:AlternateContent xmlns:mc="http://schemas.openxmlformats.org/markup-compatibility/2006">
                <mc:Choice xmlns:v="urn:schemas-microsoft-com:vml" Requires="v">
                  <p:oleObj spid="_x0000_s3077" r:id="rId8" imgW="152400" imgH="203200" progId="Equation.KSEE3">
                    <p:embed/>
                  </p:oleObj>
                </mc:Choice>
                <mc:Fallback>
                  <p:oleObj r:id="rId8" imgW="152400" imgH="203200" progId="Equation.KSEE3">
                    <p:embed/>
                    <p:pic>
                      <p:nvPicPr>
                        <p:cNvPr id="0" name=""/>
                        <p:cNvPicPr/>
                        <p:nvPr/>
                      </p:nvPicPr>
                      <p:blipFill>
                        <a:blip r:embed="rId7"/>
                        <a:stretch>
                          <a:fillRect/>
                        </a:stretch>
                      </p:blipFill>
                      <p:spPr>
                        <a:xfrm>
                          <a:off x="6118" y="5062"/>
                          <a:ext cx="1004" cy="1339"/>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3536897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5289" y="320677"/>
            <a:ext cx="1107997" cy="646331"/>
          </a:xfrm>
          <a:prstGeom prst="rect">
            <a:avLst/>
          </a:prstGeom>
          <a:noFill/>
          <a:ln>
            <a:noFill/>
          </a:ln>
        </p:spPr>
        <p:txBody>
          <a:bodyPr wrap="none" rtlCol="0" anchor="t">
            <a:spAutoFit/>
          </a:bodyPr>
          <a:lstStyle/>
          <a:p>
            <a:pPr algn="ctr"/>
            <a:r>
              <a:rPr lang="zh-CN" altLang="en-US" sz="3600" b="1">
                <a:ln w="9525">
                  <a:solidFill>
                    <a:srgbClr val="FFFFFF"/>
                  </a:solidFill>
                  <a:prstDash val="solid"/>
                </a:ln>
                <a:solidFill>
                  <a:srgbClr val="7E7AA5"/>
                </a:solidFill>
                <a:effectLst>
                  <a:outerShdw blurRad="12700" dist="38100" dir="2700000" algn="tl" rotWithShape="0">
                    <a:srgbClr val="7E7AA5">
                      <a:lumMod val="60000"/>
                      <a:lumOff val="40000"/>
                    </a:srgbClr>
                  </a:outerShdw>
                </a:effectLst>
              </a:rPr>
              <a:t>分类</a:t>
            </a:r>
          </a:p>
        </p:txBody>
      </p:sp>
      <p:sp>
        <p:nvSpPr>
          <p:cNvPr id="2" name="文本框 1"/>
          <p:cNvSpPr txBox="1"/>
          <p:nvPr/>
        </p:nvSpPr>
        <p:spPr>
          <a:xfrm>
            <a:off x="248468" y="2344420"/>
            <a:ext cx="1461007" cy="521970"/>
          </a:xfrm>
          <a:prstGeom prst="rect">
            <a:avLst/>
          </a:prstGeom>
          <a:noFill/>
        </p:spPr>
        <p:txBody>
          <a:bodyPr wrap="square" rtlCol="0">
            <a:spAutoFit/>
          </a:bodyPr>
          <a:lstStyle/>
          <a:p>
            <a:r>
              <a:rPr lang="zh-CN" altLang="en-US" sz="2800">
                <a:solidFill>
                  <a:srgbClr val="000000"/>
                </a:solidFill>
              </a:rPr>
              <a:t>动摩擦</a:t>
            </a:r>
          </a:p>
        </p:txBody>
      </p:sp>
      <p:sp>
        <p:nvSpPr>
          <p:cNvPr id="3" name="文本框 2"/>
          <p:cNvSpPr txBox="1"/>
          <p:nvPr/>
        </p:nvSpPr>
        <p:spPr>
          <a:xfrm>
            <a:off x="248466" y="4923790"/>
            <a:ext cx="2070129" cy="521970"/>
          </a:xfrm>
          <a:prstGeom prst="rect">
            <a:avLst/>
          </a:prstGeom>
          <a:noFill/>
        </p:spPr>
        <p:txBody>
          <a:bodyPr wrap="square" rtlCol="0">
            <a:spAutoFit/>
          </a:bodyPr>
          <a:lstStyle/>
          <a:p>
            <a:r>
              <a:rPr lang="zh-CN" altLang="en-US" sz="2800">
                <a:solidFill>
                  <a:srgbClr val="000000"/>
                </a:solidFill>
              </a:rPr>
              <a:t>静摩擦力</a:t>
            </a:r>
          </a:p>
        </p:txBody>
      </p:sp>
      <p:grpSp>
        <p:nvGrpSpPr>
          <p:cNvPr id="21" name="组合 20"/>
          <p:cNvGrpSpPr/>
          <p:nvPr/>
        </p:nvGrpSpPr>
        <p:grpSpPr>
          <a:xfrm>
            <a:off x="1564323" y="1576705"/>
            <a:ext cx="3194566" cy="896620"/>
            <a:chOff x="2468" y="2483"/>
            <a:chExt cx="5040" cy="1412"/>
          </a:xfrm>
        </p:grpSpPr>
        <p:cxnSp>
          <p:nvCxnSpPr>
            <p:cNvPr id="4" name="直接箭头连接符 3"/>
            <p:cNvCxnSpPr/>
            <p:nvPr/>
          </p:nvCxnSpPr>
          <p:spPr>
            <a:xfrm flipV="1">
              <a:off x="2468" y="3071"/>
              <a:ext cx="1190" cy="8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658" y="2483"/>
              <a:ext cx="3850" cy="822"/>
            </a:xfrm>
            <a:prstGeom prst="rect">
              <a:avLst/>
            </a:prstGeom>
            <a:noFill/>
          </p:spPr>
          <p:txBody>
            <a:bodyPr wrap="square" rtlCol="0">
              <a:spAutoFit/>
            </a:bodyPr>
            <a:lstStyle/>
            <a:p>
              <a:r>
                <a:rPr lang="zh-CN" altLang="en-US" sz="2800">
                  <a:solidFill>
                    <a:srgbClr val="000000"/>
                  </a:solidFill>
                </a:rPr>
                <a:t>滑动摩擦力</a:t>
              </a:r>
            </a:p>
          </p:txBody>
        </p:sp>
      </p:grpSp>
      <p:grpSp>
        <p:nvGrpSpPr>
          <p:cNvPr id="22" name="组合 21"/>
          <p:cNvGrpSpPr/>
          <p:nvPr/>
        </p:nvGrpSpPr>
        <p:grpSpPr>
          <a:xfrm>
            <a:off x="1564323" y="2741930"/>
            <a:ext cx="3232596" cy="521970"/>
            <a:chOff x="2468" y="4318"/>
            <a:chExt cx="5100" cy="822"/>
          </a:xfrm>
        </p:grpSpPr>
        <p:cxnSp>
          <p:nvCxnSpPr>
            <p:cNvPr id="6" name="直接箭头连接符 5"/>
            <p:cNvCxnSpPr/>
            <p:nvPr/>
          </p:nvCxnSpPr>
          <p:spPr>
            <a:xfrm>
              <a:off x="2468" y="4318"/>
              <a:ext cx="1192" cy="51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692" y="4318"/>
              <a:ext cx="3876" cy="822"/>
            </a:xfrm>
            <a:prstGeom prst="rect">
              <a:avLst/>
            </a:prstGeom>
            <a:noFill/>
          </p:spPr>
          <p:txBody>
            <a:bodyPr wrap="square" rtlCol="0">
              <a:spAutoFit/>
            </a:bodyPr>
            <a:lstStyle/>
            <a:p>
              <a:r>
                <a:rPr lang="zh-CN" altLang="en-US" sz="2800">
                  <a:solidFill>
                    <a:srgbClr val="000000"/>
                  </a:solidFill>
                </a:rPr>
                <a:t>滚动摩擦力</a:t>
              </a:r>
            </a:p>
          </p:txBody>
        </p:sp>
      </p:grpSp>
      <p:pic>
        <p:nvPicPr>
          <p:cNvPr id="9" name="图片 8"/>
          <p:cNvPicPr>
            <a:picLocks noChangeAspect="1"/>
          </p:cNvPicPr>
          <p:nvPr/>
        </p:nvPicPr>
        <p:blipFill>
          <a:blip r:embed="rId3"/>
          <a:srcRect r="53841" b="5550"/>
          <a:stretch>
            <a:fillRect/>
          </a:stretch>
        </p:blipFill>
        <p:spPr>
          <a:xfrm>
            <a:off x="6178064" y="4509770"/>
            <a:ext cx="3111533" cy="1934210"/>
          </a:xfrm>
          <a:prstGeom prst="rect">
            <a:avLst/>
          </a:prstGeom>
        </p:spPr>
      </p:pic>
      <p:pic>
        <p:nvPicPr>
          <p:cNvPr id="10" name="图片 9"/>
          <p:cNvPicPr>
            <a:picLocks noChangeAspect="1"/>
          </p:cNvPicPr>
          <p:nvPr/>
        </p:nvPicPr>
        <p:blipFill>
          <a:blip r:embed="rId4"/>
          <a:stretch>
            <a:fillRect/>
          </a:stretch>
        </p:blipFill>
        <p:spPr>
          <a:xfrm>
            <a:off x="8470672" y="647068"/>
            <a:ext cx="2561991" cy="1697355"/>
          </a:xfrm>
          <a:prstGeom prst="rect">
            <a:avLst/>
          </a:prstGeom>
        </p:spPr>
      </p:pic>
      <p:pic>
        <p:nvPicPr>
          <p:cNvPr id="11" name="图片 10"/>
          <p:cNvPicPr>
            <a:picLocks noChangeAspect="1"/>
          </p:cNvPicPr>
          <p:nvPr/>
        </p:nvPicPr>
        <p:blipFill>
          <a:blip r:embed="rId5"/>
          <a:srcRect l="48293" t="34062" r="6813"/>
          <a:stretch>
            <a:fillRect/>
          </a:stretch>
        </p:blipFill>
        <p:spPr>
          <a:xfrm>
            <a:off x="7398209" y="2251078"/>
            <a:ext cx="2134148" cy="2355215"/>
          </a:xfrm>
          <a:prstGeom prst="rect">
            <a:avLst/>
          </a:prstGeom>
        </p:spPr>
      </p:pic>
      <p:sp>
        <p:nvSpPr>
          <p:cNvPr id="12" name="文本框 11"/>
          <p:cNvSpPr txBox="1"/>
          <p:nvPr/>
        </p:nvSpPr>
        <p:spPr>
          <a:xfrm>
            <a:off x="4364641" y="1361443"/>
            <a:ext cx="3884820" cy="953135"/>
          </a:xfrm>
          <a:prstGeom prst="rect">
            <a:avLst/>
          </a:prstGeom>
          <a:noFill/>
        </p:spPr>
        <p:txBody>
          <a:bodyPr wrap="square" rtlCol="0">
            <a:spAutoFit/>
          </a:bodyPr>
          <a:lstStyle/>
          <a:p>
            <a:r>
              <a:rPr lang="zh-CN" altLang="en-US" sz="2800">
                <a:solidFill>
                  <a:srgbClr val="000000"/>
                </a:solidFill>
              </a:rPr>
              <a:t>物体间发生相对滑动而产生的力</a:t>
            </a:r>
          </a:p>
        </p:txBody>
      </p:sp>
      <p:sp>
        <p:nvSpPr>
          <p:cNvPr id="13" name="文本框 12"/>
          <p:cNvSpPr txBox="1"/>
          <p:nvPr/>
        </p:nvSpPr>
        <p:spPr>
          <a:xfrm>
            <a:off x="4364639" y="2526668"/>
            <a:ext cx="3033570" cy="953135"/>
          </a:xfrm>
          <a:prstGeom prst="rect">
            <a:avLst/>
          </a:prstGeom>
          <a:noFill/>
        </p:spPr>
        <p:txBody>
          <a:bodyPr wrap="square" rtlCol="0">
            <a:spAutoFit/>
          </a:bodyPr>
          <a:lstStyle/>
          <a:p>
            <a:r>
              <a:rPr lang="zh-CN" altLang="en-US" sz="2800">
                <a:solidFill>
                  <a:srgbClr val="000000"/>
                </a:solidFill>
              </a:rPr>
              <a:t>物体间发生相对滚动而产生的力</a:t>
            </a:r>
          </a:p>
        </p:txBody>
      </p:sp>
      <p:sp>
        <p:nvSpPr>
          <p:cNvPr id="15" name="文本框 14"/>
          <p:cNvSpPr txBox="1"/>
          <p:nvPr/>
        </p:nvSpPr>
        <p:spPr>
          <a:xfrm>
            <a:off x="2212112" y="4708528"/>
            <a:ext cx="3965952" cy="953135"/>
          </a:xfrm>
          <a:prstGeom prst="rect">
            <a:avLst/>
          </a:prstGeom>
          <a:noFill/>
        </p:spPr>
        <p:txBody>
          <a:bodyPr wrap="square" rtlCol="0">
            <a:spAutoFit/>
          </a:bodyPr>
          <a:lstStyle/>
          <a:p>
            <a:r>
              <a:rPr lang="zh-CN" altLang="en-US" sz="2800">
                <a:solidFill>
                  <a:srgbClr val="000000"/>
                </a:solidFill>
              </a:rPr>
              <a:t>物体间发生相对运动趋势而产生的力</a:t>
            </a:r>
          </a:p>
        </p:txBody>
      </p:sp>
      <p:grpSp>
        <p:nvGrpSpPr>
          <p:cNvPr id="18" name="组合 17"/>
          <p:cNvGrpSpPr/>
          <p:nvPr/>
        </p:nvGrpSpPr>
        <p:grpSpPr>
          <a:xfrm>
            <a:off x="10401356" y="5931535"/>
            <a:ext cx="1645455" cy="803910"/>
            <a:chOff x="16410" y="9341"/>
            <a:chExt cx="2596" cy="1266"/>
          </a:xfrm>
        </p:grpSpPr>
        <p:sp>
          <p:nvSpPr>
            <p:cNvPr id="19" name="图文框 18"/>
            <p:cNvSpPr/>
            <p:nvPr/>
          </p:nvSpPr>
          <p:spPr>
            <a:xfrm>
              <a:off x="16410" y="9341"/>
              <a:ext cx="2103" cy="12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0" name="文本框 19"/>
            <p:cNvSpPr txBox="1"/>
            <p:nvPr/>
          </p:nvSpPr>
          <p:spPr>
            <a:xfrm>
              <a:off x="16701" y="9563"/>
              <a:ext cx="2305" cy="822"/>
            </a:xfrm>
            <a:prstGeom prst="rect">
              <a:avLst/>
            </a:prstGeom>
            <a:noFill/>
          </p:spPr>
          <p:txBody>
            <a:bodyPr wrap="square" rtlCol="0">
              <a:spAutoFit/>
            </a:bodyPr>
            <a:lstStyle/>
            <a:p>
              <a:r>
                <a:rPr lang="zh-CN" altLang="en-US" sz="2800" b="1">
                  <a:solidFill>
                    <a:srgbClr val="7030A0"/>
                  </a:solidFill>
                  <a:hlinkClick r:id="rId6" action="ppaction://hlinksldjump"/>
                </a:rPr>
                <a:t>返回</a:t>
              </a:r>
              <a:endParaRPr lang="zh-CN" altLang="en-US" sz="2800" b="1">
                <a:solidFill>
                  <a:srgbClr val="7030A0"/>
                </a:solidFill>
              </a:endParaRPr>
            </a:p>
          </p:txBody>
        </p:sp>
      </p:grpSp>
    </p:spTree>
    <p:custDataLst>
      <p:tags r:id="rId1"/>
    </p:custDataLst>
    <p:extLst>
      <p:ext uri="{BB962C8B-B14F-4D97-AF65-F5344CB8AC3E}">
        <p14:creationId xmlns:p14="http://schemas.microsoft.com/office/powerpoint/2010/main" val="2061761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8837" y="384812"/>
            <a:ext cx="1569661" cy="646331"/>
          </a:xfrm>
          <a:prstGeom prst="rect">
            <a:avLst/>
          </a:prstGeom>
          <a:noFill/>
          <a:ln>
            <a:noFill/>
          </a:ln>
        </p:spPr>
        <p:txBody>
          <a:bodyPr wrap="none" rtlCol="0" anchor="t">
            <a:spAutoFit/>
          </a:bodyPr>
          <a:lstStyle/>
          <a:p>
            <a:pPr algn="ctr"/>
            <a:r>
              <a:rPr lang="zh-CN" altLang="en-US" sz="3600" b="1">
                <a:ln w="12700">
                  <a:solidFill>
                    <a:srgbClr val="7E7AA5"/>
                  </a:solidFill>
                  <a:prstDash val="solid"/>
                </a:ln>
                <a:pattFill prst="ltDnDiag">
                  <a:fgClr>
                    <a:srgbClr val="7E7AA5">
                      <a:lumMod val="60000"/>
                      <a:lumOff val="40000"/>
                    </a:srgbClr>
                  </a:fgClr>
                  <a:bgClr>
                    <a:srgbClr val="FFFFFF"/>
                  </a:bgClr>
                </a:pattFill>
              </a:rPr>
              <a:t>想一想</a:t>
            </a:r>
          </a:p>
        </p:txBody>
      </p:sp>
      <p:sp>
        <p:nvSpPr>
          <p:cNvPr id="6" name="文本框 5"/>
          <p:cNvSpPr txBox="1"/>
          <p:nvPr/>
        </p:nvSpPr>
        <p:spPr>
          <a:xfrm>
            <a:off x="1234091" y="1122048"/>
            <a:ext cx="8734349" cy="953135"/>
          </a:xfrm>
          <a:prstGeom prst="rect">
            <a:avLst/>
          </a:prstGeom>
          <a:noFill/>
        </p:spPr>
        <p:txBody>
          <a:bodyPr wrap="square" rtlCol="0">
            <a:spAutoFit/>
          </a:bodyPr>
          <a:lstStyle/>
          <a:p>
            <a:r>
              <a:rPr lang="zh-CN" altLang="en-US" sz="2800">
                <a:solidFill>
                  <a:srgbClr val="000000"/>
                </a:solidFill>
              </a:rPr>
              <a:t>将手轻压在桌子上向前推和重压在桌子上向前推受到的摩擦力一样吗？</a:t>
            </a:r>
          </a:p>
        </p:txBody>
      </p:sp>
      <p:sp>
        <p:nvSpPr>
          <p:cNvPr id="7" name="文本框 6"/>
          <p:cNvSpPr txBox="1"/>
          <p:nvPr/>
        </p:nvSpPr>
        <p:spPr>
          <a:xfrm>
            <a:off x="1234093" y="2447290"/>
            <a:ext cx="5780009" cy="521970"/>
          </a:xfrm>
          <a:prstGeom prst="rect">
            <a:avLst/>
          </a:prstGeom>
          <a:noFill/>
        </p:spPr>
        <p:txBody>
          <a:bodyPr wrap="square" rtlCol="0">
            <a:spAutoFit/>
          </a:bodyPr>
          <a:lstStyle/>
          <a:p>
            <a:r>
              <a:rPr lang="zh-CN" altLang="en-US" sz="2800">
                <a:solidFill>
                  <a:srgbClr val="000000"/>
                </a:solidFill>
              </a:rPr>
              <a:t>这说明滑动摩擦力与什么有关呢？</a:t>
            </a:r>
          </a:p>
        </p:txBody>
      </p:sp>
      <p:sp>
        <p:nvSpPr>
          <p:cNvPr id="8" name="文本框 7"/>
          <p:cNvSpPr txBox="1"/>
          <p:nvPr/>
        </p:nvSpPr>
        <p:spPr>
          <a:xfrm>
            <a:off x="1234091" y="3454400"/>
            <a:ext cx="7336092" cy="521970"/>
          </a:xfrm>
          <a:prstGeom prst="rect">
            <a:avLst/>
          </a:prstGeom>
          <a:noFill/>
        </p:spPr>
        <p:txBody>
          <a:bodyPr wrap="square" rtlCol="0">
            <a:spAutoFit/>
          </a:bodyPr>
          <a:lstStyle/>
          <a:p>
            <a:r>
              <a:rPr lang="zh-CN" altLang="en-US" sz="2800">
                <a:solidFill>
                  <a:srgbClr val="000000"/>
                </a:solidFill>
              </a:rPr>
              <a:t>滑滑梯时滑梯是粗糙一些还是光滑一些好？</a:t>
            </a:r>
          </a:p>
        </p:txBody>
      </p:sp>
      <p:sp>
        <p:nvSpPr>
          <p:cNvPr id="9" name="文本框 8"/>
          <p:cNvSpPr txBox="1"/>
          <p:nvPr/>
        </p:nvSpPr>
        <p:spPr>
          <a:xfrm>
            <a:off x="1234091" y="4642485"/>
            <a:ext cx="6550128" cy="521970"/>
          </a:xfrm>
          <a:prstGeom prst="rect">
            <a:avLst/>
          </a:prstGeom>
          <a:noFill/>
        </p:spPr>
        <p:txBody>
          <a:bodyPr wrap="square" rtlCol="0">
            <a:spAutoFit/>
          </a:bodyPr>
          <a:lstStyle/>
          <a:p>
            <a:r>
              <a:rPr lang="zh-CN" altLang="en-US" sz="2800">
                <a:solidFill>
                  <a:srgbClr val="000000"/>
                </a:solidFill>
              </a:rPr>
              <a:t>这说明滑动摩擦力与什么有关呢？</a:t>
            </a:r>
          </a:p>
        </p:txBody>
      </p:sp>
    </p:spTree>
    <p:custDataLst>
      <p:tags r:id="rId1"/>
    </p:custDataLst>
    <p:extLst>
      <p:ext uri="{BB962C8B-B14F-4D97-AF65-F5344CB8AC3E}">
        <p14:creationId xmlns:p14="http://schemas.microsoft.com/office/powerpoint/2010/main" val="1451052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2820"/>
  <p:tag name="KSO_WM_UNIT_COMPATIBLE" val="0"/>
  <p:tag name="KSO_WM_UNIT_DIAGRAM_ISNUMVISUAL" val="0"/>
  <p:tag name="KSO_WM_UNIT_DIAGRAM_ISREFERUNIT" val="0"/>
  <p:tag name="KSO_WM_UNIT_HIGHLIGHT" val="0"/>
  <p:tag name="KSO_WM_UNIT_ID" val="_0**"/>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2820_12"/>
  <p:tag name="KSO_WM_SLIDE_INDEX" val="12"/>
  <p:tag name="KSO_WM_SLIDE_ITEM_CNT" val="0"/>
  <p:tag name="KSO_WM_SLIDE_LAYOUT" val="a_f"/>
  <p:tag name="KSO_WM_SLIDE_LAYOUT_CNT" val="1_1"/>
  <p:tag name="KSO_WM_SLIDE_POSITION" val="119*105"/>
  <p:tag name="KSO_WM_SLIDE_SIZE" val="720*329"/>
  <p:tag name="KSO_WM_SLIDE_SUBTYPE" val="pureTxt"/>
  <p:tag name="KSO_WM_SLIDE_TYPE" val="text"/>
  <p:tag name="KSO_WM_TAG_VERSION" val="1.0"/>
  <p:tag name="KSO_WM_TEMPLATE_CATEGORY" val="custom"/>
  <p:tag name="KSO_WM_TEMPLATE_COLOR_TYPE" val="1"/>
  <p:tag name="KSO_WM_TEMPLATE_INDEX" val="20202820"/>
  <p:tag name="KSO_WM_TEMPLATE_MASTER_TYPE" val="1"/>
  <p:tag name="KSO_WM_TEMPLATE_SUBCATEGORY" val="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2820"/>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2820"/>
  <p:tag name="KSO_WM_TEMPLATE_MASTER_THUMB_INDEX" val="12"/>
  <p:tag name="KSO_WM_TEMPLATE_MASTER_TYPE" val="1"/>
  <p:tag name="KSO_WM_TEMPLATE_SUBCATEGORY" val="0"/>
  <p:tag name="KSO_WM_TEMPLATE_THUMBS_INDEX" val="1、4、5、6、7、8、9、10、11、12、13"/>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WPS主题色">
      <a:dk1>
        <a:srgbClr val="000000"/>
      </a:dk1>
      <a:lt1>
        <a:srgbClr val="FFFFFF"/>
      </a:lt1>
      <a:dk2>
        <a:srgbClr val="F9F7F2"/>
      </a:dk2>
      <a:lt2>
        <a:srgbClr val="FFFFFF"/>
      </a:lt2>
      <a:accent1>
        <a:srgbClr val="E5967C"/>
      </a:accent1>
      <a:accent2>
        <a:srgbClr val="CF9088"/>
      </a:accent2>
      <a:accent3>
        <a:srgbClr val="B78891"/>
      </a:accent3>
      <a:accent4>
        <a:srgbClr val="9E819C"/>
      </a:accent4>
      <a:accent5>
        <a:srgbClr val="7E7AA5"/>
      </a:accent5>
      <a:accent6>
        <a:srgbClr val="5271AD"/>
      </a:accent6>
      <a:hlink>
        <a:srgbClr val="4759BF"/>
      </a:hlink>
      <a:folHlink>
        <a:srgbClr val="561A68"/>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主题色">
    <a:dk1>
      <a:srgbClr val="000000"/>
    </a:dk1>
    <a:lt1>
      <a:srgbClr val="FFFFFF"/>
    </a:lt1>
    <a:dk2>
      <a:srgbClr val="F9F7F2"/>
    </a:dk2>
    <a:lt2>
      <a:srgbClr val="FFFFFF"/>
    </a:lt2>
    <a:accent1>
      <a:srgbClr val="E5967C"/>
    </a:accent1>
    <a:accent2>
      <a:srgbClr val="CF9088"/>
    </a:accent2>
    <a:accent3>
      <a:srgbClr val="B78891"/>
    </a:accent3>
    <a:accent4>
      <a:srgbClr val="9E819C"/>
    </a:accent4>
    <a:accent5>
      <a:srgbClr val="7E7AA5"/>
    </a:accent5>
    <a:accent6>
      <a:srgbClr val="5271AD"/>
    </a:accent6>
    <a:hlink>
      <a:srgbClr val="4759BF"/>
    </a:hlink>
    <a:folHlink>
      <a:srgbClr val="561A68"/>
    </a:folHlink>
  </a:clrScheme>
</a:themeOverride>
</file>

<file path=docProps/app.xml><?xml version="1.0" encoding="utf-8"?>
<Properties xmlns="http://schemas.openxmlformats.org/officeDocument/2006/extended-properties" xmlns:vt="http://schemas.openxmlformats.org/officeDocument/2006/docPropsVTypes">
  <TotalTime>2</TotalTime>
  <Words>1250</Words>
  <Application>Microsoft Office PowerPoint</Application>
  <PresentationFormat>自定义</PresentationFormat>
  <Paragraphs>122</Paragraphs>
  <Slides>21</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21</vt:i4>
      </vt:variant>
    </vt:vector>
  </HeadingPairs>
  <TitlesOfParts>
    <vt:vector size="24" baseType="lpstr">
      <vt:lpstr>Office 主题</vt: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2021-03-21T12:30:20Z</dcterms:created>
  <dcterms:modified xsi:type="dcterms:W3CDTF">2021-04-09T12:59:41Z</dcterms:modified>
</cp:coreProperties>
</file>