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4451624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118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031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169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78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2442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527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22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5995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565693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209901240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07261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951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80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000030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7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6326480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34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5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1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94801" y="1719582"/>
            <a:ext cx="7742825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§</a:t>
            </a:r>
            <a:r>
              <a:rPr lang="en-US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8.1 </a:t>
            </a:r>
            <a:r>
              <a:rPr lang="zh-CN" altLang="zh-CN" sz="7200" b="1" dirty="0" smtClean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牛</a:t>
            </a:r>
            <a:r>
              <a:rPr lang="zh-CN" altLang="zh-CN" sz="72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顿第一定律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8314817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9894" y="445138"/>
            <a:ext cx="1435653" cy="749935"/>
            <a:chOff x="836" y="701"/>
            <a:chExt cx="2265" cy="1181"/>
          </a:xfrm>
        </p:grpSpPr>
        <p:sp>
          <p:nvSpPr>
            <p:cNvPr id="5" name="横卷形 4"/>
            <p:cNvSpPr/>
            <p:nvPr/>
          </p:nvSpPr>
          <p:spPr>
            <a:xfrm>
              <a:off x="836" y="701"/>
              <a:ext cx="2043" cy="118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82" y="881"/>
              <a:ext cx="2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70C0"/>
                  </a:solidFill>
                </a:rPr>
                <a:t>思考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204505" y="569595"/>
            <a:ext cx="74400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实验时控制小车在同一高度下滑的原因是什么？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17815" y="1697355"/>
            <a:ext cx="6050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保证小车到水平面时的</a:t>
            </a:r>
            <a:r>
              <a:rPr lang="zh-CN" altLang="en-US" sz="2800" b="1">
                <a:solidFill>
                  <a:srgbClr val="FF0000"/>
                </a:solidFill>
              </a:rPr>
              <a:t>初速度</a:t>
            </a:r>
            <a:r>
              <a:rPr lang="zh-CN" altLang="en-US" sz="2800">
                <a:solidFill>
                  <a:srgbClr val="000000"/>
                </a:solidFill>
              </a:rPr>
              <a:t>相同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84368" y="2891155"/>
            <a:ext cx="423660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实验方法：</a:t>
            </a:r>
            <a:r>
              <a:rPr lang="zh-CN" altLang="en-US" sz="2800" b="1">
                <a:solidFill>
                  <a:srgbClr val="FF0000"/>
                </a:solidFill>
              </a:rPr>
              <a:t>控制变量法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84368" y="4150995"/>
            <a:ext cx="68188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总结实验方法：</a:t>
            </a:r>
            <a:r>
              <a:rPr lang="zh-CN" altLang="en-US" sz="2800" b="1">
                <a:solidFill>
                  <a:srgbClr val="00B050"/>
                </a:solidFill>
              </a:rPr>
              <a:t>控制变量法、实验推理法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209934" y="5948045"/>
            <a:ext cx="1422342" cy="727710"/>
            <a:chOff x="16108" y="9367"/>
            <a:chExt cx="2244" cy="1146"/>
          </a:xfrm>
        </p:grpSpPr>
        <p:sp>
          <p:nvSpPr>
            <p:cNvPr id="12" name="矩形 11"/>
            <p:cNvSpPr/>
            <p:nvPr/>
          </p:nvSpPr>
          <p:spPr>
            <a:xfrm>
              <a:off x="16108" y="9367"/>
              <a:ext cx="2070" cy="1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358" y="9481"/>
              <a:ext cx="19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hlinkClick r:id="rId3" action="ppaction://hlinksldjump"/>
                </a:rPr>
                <a:t>返回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95902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7387" y="356236"/>
            <a:ext cx="1723550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想一想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35257" y="1379220"/>
            <a:ext cx="2409869" cy="1179830"/>
            <a:chOff x="1160" y="2172"/>
            <a:chExt cx="3802" cy="1858"/>
          </a:xfrm>
        </p:grpSpPr>
        <p:sp>
          <p:nvSpPr>
            <p:cNvPr id="6" name="矩形 5"/>
            <p:cNvSpPr/>
            <p:nvPr/>
          </p:nvSpPr>
          <p:spPr>
            <a:xfrm>
              <a:off x="1160" y="2172"/>
              <a:ext cx="3802" cy="185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60" y="2519"/>
              <a:ext cx="38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牛顿第一定律</a:t>
              </a:r>
            </a:p>
          </p:txBody>
        </p:sp>
      </p:grpSp>
      <p:sp>
        <p:nvSpPr>
          <p:cNvPr id="8" name="右箭头 7"/>
          <p:cNvSpPr/>
          <p:nvPr/>
        </p:nvSpPr>
        <p:spPr>
          <a:xfrm>
            <a:off x="3145128" y="1896111"/>
            <a:ext cx="1443259" cy="225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674588" y="1365250"/>
            <a:ext cx="4170683" cy="1193800"/>
            <a:chOff x="7375" y="2150"/>
            <a:chExt cx="6580" cy="1880"/>
          </a:xfrm>
        </p:grpSpPr>
        <p:sp>
          <p:nvSpPr>
            <p:cNvPr id="9" name="矩形 8"/>
            <p:cNvSpPr/>
            <p:nvPr/>
          </p:nvSpPr>
          <p:spPr>
            <a:xfrm>
              <a:off x="7375" y="2150"/>
              <a:ext cx="6580" cy="18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729" y="2351"/>
              <a:ext cx="587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物体为什么保持静止或匀速直线运动呢</a:t>
              </a:r>
            </a:p>
          </p:txBody>
        </p:sp>
      </p:grpSp>
      <p:sp>
        <p:nvSpPr>
          <p:cNvPr id="11" name="下箭头 10"/>
          <p:cNvSpPr/>
          <p:nvPr/>
        </p:nvSpPr>
        <p:spPr>
          <a:xfrm>
            <a:off x="6508930" y="2639060"/>
            <a:ext cx="251635" cy="83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436467" y="3474720"/>
            <a:ext cx="2397192" cy="982980"/>
            <a:chOff x="8577" y="5472"/>
            <a:chExt cx="3782" cy="1548"/>
          </a:xfrm>
        </p:grpSpPr>
        <p:sp>
          <p:nvSpPr>
            <p:cNvPr id="12" name="矩形 11"/>
            <p:cNvSpPr/>
            <p:nvPr/>
          </p:nvSpPr>
          <p:spPr>
            <a:xfrm>
              <a:off x="8577" y="5496"/>
              <a:ext cx="3782" cy="15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88" y="5472"/>
              <a:ext cx="315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不受力</a:t>
              </a:r>
            </a:p>
            <a:p>
              <a:r>
                <a:rPr lang="zh-CN" altLang="en-US" sz="2800">
                  <a:solidFill>
                    <a:srgbClr val="000000"/>
                  </a:solidFill>
                </a:rPr>
                <a:t>不是外因</a:t>
              </a:r>
            </a:p>
          </p:txBody>
        </p:sp>
      </p:grpSp>
      <p:sp>
        <p:nvSpPr>
          <p:cNvPr id="14" name="下箭头 13"/>
          <p:cNvSpPr/>
          <p:nvPr/>
        </p:nvSpPr>
        <p:spPr>
          <a:xfrm>
            <a:off x="6508928" y="4458338"/>
            <a:ext cx="172405" cy="5835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117644" y="5041900"/>
            <a:ext cx="3178086" cy="979170"/>
            <a:chOff x="8074" y="7940"/>
            <a:chExt cx="5014" cy="1542"/>
          </a:xfrm>
        </p:grpSpPr>
        <p:sp>
          <p:nvSpPr>
            <p:cNvPr id="15" name="矩形 14"/>
            <p:cNvSpPr/>
            <p:nvPr/>
          </p:nvSpPr>
          <p:spPr>
            <a:xfrm>
              <a:off x="8074" y="7940"/>
              <a:ext cx="5014" cy="1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88" y="7940"/>
              <a:ext cx="438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内因，物体本身的一种属性</a:t>
              </a:r>
            </a:p>
          </p:txBody>
        </p:sp>
      </p:grpSp>
      <p:sp>
        <p:nvSpPr>
          <p:cNvPr id="17" name="左箭头 16"/>
          <p:cNvSpPr/>
          <p:nvPr/>
        </p:nvSpPr>
        <p:spPr>
          <a:xfrm>
            <a:off x="2601925" y="5451478"/>
            <a:ext cx="2515721" cy="2647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78460" y="5212080"/>
            <a:ext cx="1680950" cy="742950"/>
            <a:chOff x="2017" y="8208"/>
            <a:chExt cx="2652" cy="1170"/>
          </a:xfrm>
        </p:grpSpPr>
        <p:sp>
          <p:nvSpPr>
            <p:cNvPr id="19" name="矩形 18"/>
            <p:cNvSpPr/>
            <p:nvPr/>
          </p:nvSpPr>
          <p:spPr>
            <a:xfrm>
              <a:off x="2017" y="8208"/>
              <a:ext cx="2089" cy="1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05" y="8382"/>
              <a:ext cx="24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惯性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033799" y="2037715"/>
            <a:ext cx="18134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惯性定律</a:t>
            </a:r>
          </a:p>
        </p:txBody>
      </p:sp>
      <p:sp>
        <p:nvSpPr>
          <p:cNvPr id="21" name="上箭头 20"/>
          <p:cNvSpPr/>
          <p:nvPr/>
        </p:nvSpPr>
        <p:spPr>
          <a:xfrm>
            <a:off x="1758913" y="2599058"/>
            <a:ext cx="103950" cy="25736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2769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6230" y="463553"/>
            <a:ext cx="687338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惯性：一切物体都有保持</a:t>
            </a:r>
            <a:r>
              <a:rPr lang="zh-CN" altLang="en-US" sz="2800" b="1">
                <a:solidFill>
                  <a:srgbClr val="FF0000"/>
                </a:solidFill>
              </a:rPr>
              <a:t>原来运动状态不变的性质</a:t>
            </a:r>
            <a:r>
              <a:rPr lang="zh-CN" altLang="en-US" sz="2800">
                <a:solidFill>
                  <a:srgbClr val="000000"/>
                </a:solidFill>
              </a:rPr>
              <a:t>，这种性质叫做惯性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4427" y="1896110"/>
            <a:ext cx="31178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生活中的惯性现象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1052" b="11201"/>
          <a:stretch>
            <a:fillRect/>
          </a:stretch>
        </p:blipFill>
        <p:spPr>
          <a:xfrm>
            <a:off x="944425" y="2897508"/>
            <a:ext cx="7718933" cy="2949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52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24845" y="4304668"/>
            <a:ext cx="688669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惯性是物体本身的一种性质，惯性大小只与物体的质量有关，质量越大惯性越大。</a:t>
            </a:r>
            <a:endParaRPr lang="en-US" altLang="zh-CN" sz="2800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0295" y="3168015"/>
            <a:ext cx="67320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注：</a:t>
            </a:r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惯性具有普遍性，适用于所有物体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29894" y="445138"/>
            <a:ext cx="1435653" cy="749935"/>
            <a:chOff x="836" y="701"/>
            <a:chExt cx="2265" cy="1181"/>
          </a:xfrm>
        </p:grpSpPr>
        <p:sp>
          <p:nvSpPr>
            <p:cNvPr id="5" name="横卷形 4"/>
            <p:cNvSpPr/>
            <p:nvPr/>
          </p:nvSpPr>
          <p:spPr>
            <a:xfrm>
              <a:off x="836" y="701"/>
              <a:ext cx="2043" cy="118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82" y="881"/>
              <a:ext cx="2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70C0"/>
                  </a:solidFill>
                </a:rPr>
                <a:t>思考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330639" y="571500"/>
            <a:ext cx="19883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惯性是力吗？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30639" y="1687833"/>
            <a:ext cx="716875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惯性不是力，是物体本身的一种性质，所以不能说</a:t>
            </a:r>
            <a:r>
              <a:rPr lang="en-US" altLang="zh-CN" sz="2800">
                <a:solidFill>
                  <a:srgbClr val="000000"/>
                </a:solidFill>
              </a:rPr>
              <a:t>“</a:t>
            </a:r>
            <a:r>
              <a:rPr lang="zh-CN" altLang="en-US" sz="2800">
                <a:solidFill>
                  <a:srgbClr val="000000"/>
                </a:solidFill>
              </a:rPr>
              <a:t>惯性力</a:t>
            </a:r>
            <a:r>
              <a:rPr lang="en-US" altLang="zh-CN" sz="2800">
                <a:solidFill>
                  <a:srgbClr val="000000"/>
                </a:solidFill>
              </a:rPr>
              <a:t>” “</a:t>
            </a:r>
            <a:r>
              <a:rPr lang="zh-CN" altLang="en-US" sz="2800">
                <a:solidFill>
                  <a:srgbClr val="000000"/>
                </a:solidFill>
              </a:rPr>
              <a:t>受到惯性的作用</a:t>
            </a:r>
            <a:r>
              <a:rPr lang="en-US" altLang="zh-CN" sz="2800">
                <a:solidFill>
                  <a:srgbClr val="000000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51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3561" y="314960"/>
            <a:ext cx="40508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惯性在生活中的应用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68364" y="1238250"/>
            <a:ext cx="3894328" cy="4276090"/>
            <a:chOff x="1370" y="1950"/>
            <a:chExt cx="6144" cy="673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0" y="1950"/>
              <a:ext cx="6145" cy="5236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19" y="7862"/>
              <a:ext cx="361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紧固锤头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25738" y="869318"/>
            <a:ext cx="2861165" cy="4645025"/>
            <a:chOff x="7929" y="1369"/>
            <a:chExt cx="4514" cy="731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24573" r="18693" b="-3413"/>
            <a:stretch>
              <a:fillRect/>
            </a:stretch>
          </p:blipFill>
          <p:spPr>
            <a:xfrm>
              <a:off x="7929" y="1369"/>
              <a:ext cx="4255" cy="581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073" y="7862"/>
              <a:ext cx="43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落在原地的棋子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722736" y="1426848"/>
            <a:ext cx="3356830" cy="3258185"/>
            <a:chOff x="12184" y="2247"/>
            <a:chExt cx="5296" cy="513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84" y="2247"/>
              <a:ext cx="5297" cy="362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776" y="6556"/>
              <a:ext cx="275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泼水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265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13561" y="314960"/>
            <a:ext cx="40508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惯性在生活中的应用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40962" y="1529080"/>
            <a:ext cx="3539376" cy="4053840"/>
            <a:chOff x="1169" y="2408"/>
            <a:chExt cx="5584" cy="638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9" y="2408"/>
              <a:ext cx="5584" cy="446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253" y="7292"/>
              <a:ext cx="413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在空中继续飞行的足球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415347" y="927735"/>
            <a:ext cx="3337814" cy="4511040"/>
            <a:chOff x="6966" y="1461"/>
            <a:chExt cx="5266" cy="710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r="42669"/>
            <a:stretch>
              <a:fillRect/>
            </a:stretch>
          </p:blipFill>
          <p:spPr>
            <a:xfrm>
              <a:off x="6966" y="1461"/>
              <a:ext cx="5267" cy="6121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477" y="7743"/>
              <a:ext cx="24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扔飞杆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753796" y="1252858"/>
            <a:ext cx="3383451" cy="4261485"/>
            <a:chOff x="12233" y="1973"/>
            <a:chExt cx="5338" cy="671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33" y="1973"/>
              <a:ext cx="5338" cy="533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3420" y="7862"/>
              <a:ext cx="23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拍尘土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2456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59198" y="254635"/>
            <a:ext cx="41941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防止惯性带来的</a:t>
            </a:r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伤害</a:t>
            </a:r>
            <a:endParaRPr lang="zh-CN" altLang="en-US" sz="280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680" y="1522733"/>
            <a:ext cx="4421051" cy="25622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439" y="776605"/>
            <a:ext cx="4121244" cy="379857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27210" y="1318260"/>
            <a:ext cx="4008420" cy="4199890"/>
            <a:chOff x="674" y="2076"/>
            <a:chExt cx="6324" cy="66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" y="2076"/>
              <a:ext cx="6325" cy="506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847" y="7868"/>
              <a:ext cx="24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安全带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147435" y="4705350"/>
            <a:ext cx="12049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头枕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60823" y="4869180"/>
            <a:ext cx="242508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安全气囊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951170" y="5518153"/>
            <a:ext cx="53445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注：我们只能防止惯性</a:t>
            </a:r>
            <a:r>
              <a:rPr lang="zh-CN" altLang="en-US" sz="2800">
                <a:solidFill>
                  <a:srgbClr val="000000"/>
                </a:solidFill>
                <a:sym typeface="+mn-ea"/>
              </a:rPr>
              <a:t>带来的伤害</a:t>
            </a:r>
            <a:r>
              <a:rPr lang="zh-CN" altLang="en-US" sz="2800">
                <a:solidFill>
                  <a:srgbClr val="000000"/>
                </a:solidFill>
              </a:rPr>
              <a:t>，但是不能防止惯性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209934" y="5948045"/>
            <a:ext cx="1422342" cy="727710"/>
            <a:chOff x="16108" y="9367"/>
            <a:chExt cx="2244" cy="1146"/>
          </a:xfrm>
        </p:grpSpPr>
        <p:sp>
          <p:nvSpPr>
            <p:cNvPr id="15" name="矩形 14"/>
            <p:cNvSpPr/>
            <p:nvPr/>
          </p:nvSpPr>
          <p:spPr>
            <a:xfrm>
              <a:off x="16108" y="9367"/>
              <a:ext cx="2070" cy="1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6358" y="9481"/>
              <a:ext cx="19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hlinkClick r:id="rId7" action="ppaction://hlinksldjump"/>
                </a:rPr>
                <a:t>返回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8350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731430" y="2261235"/>
            <a:ext cx="2725523" cy="1179830"/>
            <a:chOff x="5887" y="3561"/>
            <a:chExt cx="4300" cy="1858"/>
          </a:xfrm>
        </p:grpSpPr>
        <p:sp>
          <p:nvSpPr>
            <p:cNvPr id="5" name="矩形 4"/>
            <p:cNvSpPr/>
            <p:nvPr/>
          </p:nvSpPr>
          <p:spPr>
            <a:xfrm>
              <a:off x="5887" y="3561"/>
              <a:ext cx="4300" cy="1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100" y="3739"/>
              <a:ext cx="408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牛顿第一定律</a:t>
              </a:r>
            </a:p>
            <a:p>
              <a:r>
                <a:rPr lang="zh-CN" altLang="en-US" sz="2800">
                  <a:solidFill>
                    <a:srgbClr val="000000"/>
                  </a:solidFill>
                </a:rPr>
                <a:t>惯性定律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17069" y="1833880"/>
            <a:ext cx="21544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一切物体在不受力时总保持静止或匀速直线运动状态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42240" y="3559178"/>
            <a:ext cx="368959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力是改变物体运动状态的原因，物体的运动不需要力来维持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495618" y="3303273"/>
            <a:ext cx="1301912" cy="650875"/>
            <a:chOff x="10248" y="5202"/>
            <a:chExt cx="2054" cy="1025"/>
          </a:xfrm>
        </p:grpSpPr>
        <p:sp>
          <p:nvSpPr>
            <p:cNvPr id="10" name="下箭头 9"/>
            <p:cNvSpPr/>
            <p:nvPr/>
          </p:nvSpPr>
          <p:spPr>
            <a:xfrm rot="18060000">
              <a:off x="10887" y="5184"/>
              <a:ext cx="404" cy="16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860000">
              <a:off x="10520" y="5202"/>
              <a:ext cx="178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说明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71499" y="2255520"/>
            <a:ext cx="1294940" cy="793750"/>
            <a:chOff x="4057" y="3552"/>
            <a:chExt cx="2043" cy="1250"/>
          </a:xfrm>
        </p:grpSpPr>
        <p:sp>
          <p:nvSpPr>
            <p:cNvPr id="7" name="左箭头 6"/>
            <p:cNvSpPr/>
            <p:nvPr/>
          </p:nvSpPr>
          <p:spPr>
            <a:xfrm>
              <a:off x="4057" y="4374"/>
              <a:ext cx="1687" cy="428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176" y="3552"/>
              <a:ext cx="19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定义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851406" y="1026798"/>
            <a:ext cx="376502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一切物体都有保持原来运动状态不变的性质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522240" y="1407795"/>
            <a:ext cx="1341211" cy="704850"/>
            <a:chOff x="10290" y="2217"/>
            <a:chExt cx="2116" cy="1110"/>
          </a:xfrm>
        </p:grpSpPr>
        <p:sp>
          <p:nvSpPr>
            <p:cNvPr id="14" name="右箭头 13"/>
            <p:cNvSpPr/>
            <p:nvPr/>
          </p:nvSpPr>
          <p:spPr>
            <a:xfrm rot="19920000">
              <a:off x="10340" y="2899"/>
              <a:ext cx="2067" cy="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 rot="20040000">
              <a:off x="10290" y="2217"/>
              <a:ext cx="152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  <a:hlinkClick r:id="rId3" action="ppaction://hlinksldjump"/>
                </a:rPr>
                <a:t>惯性</a:t>
              </a:r>
              <a:endParaRPr lang="zh-CN" alt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09934" y="5948045"/>
            <a:ext cx="1422342" cy="727710"/>
            <a:chOff x="16108" y="9367"/>
            <a:chExt cx="2244" cy="1146"/>
          </a:xfrm>
        </p:grpSpPr>
        <p:sp>
          <p:nvSpPr>
            <p:cNvPr id="23" name="矩形 22"/>
            <p:cNvSpPr/>
            <p:nvPr/>
          </p:nvSpPr>
          <p:spPr>
            <a:xfrm>
              <a:off x="16108" y="9367"/>
              <a:ext cx="2070" cy="1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358" y="9481"/>
              <a:ext cx="19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hlinkClick r:id="rId4" action="ppaction://hlinksldjump"/>
                </a:rPr>
                <a:t>返回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19071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7487" y="239395"/>
            <a:ext cx="11447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31557" y="782958"/>
            <a:ext cx="650639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水平面上运动的足球，当所有外力都消失时，足球将会如何运动？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51986" y="2819403"/>
            <a:ext cx="8779352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A.</a:t>
            </a:r>
            <a:r>
              <a:rPr lang="zh-CN" altLang="en-US" sz="2800">
                <a:solidFill>
                  <a:srgbClr val="000000"/>
                </a:solidFill>
              </a:rPr>
              <a:t>静止                                         </a:t>
            </a:r>
            <a:r>
              <a:rPr lang="en-US" altLang="zh-CN" sz="2800">
                <a:solidFill>
                  <a:srgbClr val="000000"/>
                </a:solidFill>
              </a:rPr>
              <a:t>B.</a:t>
            </a:r>
            <a:r>
              <a:rPr lang="zh-CN" altLang="en-US" sz="2800">
                <a:solidFill>
                  <a:srgbClr val="000000"/>
                </a:solidFill>
              </a:rPr>
              <a:t>做匀速直线运动 </a:t>
            </a:r>
          </a:p>
          <a:p>
            <a:endParaRPr lang="en-US" altLang="zh-CN" sz="2800">
              <a:solidFill>
                <a:srgbClr val="000000"/>
              </a:solidFill>
            </a:endParaRPr>
          </a:p>
          <a:p>
            <a:r>
              <a:rPr lang="en-US" altLang="zh-CN" sz="2800">
                <a:solidFill>
                  <a:srgbClr val="000000"/>
                </a:solidFill>
              </a:rPr>
              <a:t>C.</a:t>
            </a:r>
            <a:r>
              <a:rPr lang="zh-CN" altLang="en-US" sz="2800">
                <a:solidFill>
                  <a:srgbClr val="000000"/>
                </a:solidFill>
              </a:rPr>
              <a:t>足球会越滚越慢最终停下来     </a:t>
            </a:r>
            <a:r>
              <a:rPr lang="en-US" altLang="zh-CN" sz="2800">
                <a:solidFill>
                  <a:srgbClr val="000000"/>
                </a:solidFill>
              </a:rPr>
              <a:t>D.</a:t>
            </a:r>
            <a:r>
              <a:rPr lang="zh-CN" altLang="en-US" sz="2800">
                <a:solidFill>
                  <a:srgbClr val="000000"/>
                </a:solidFill>
              </a:rPr>
              <a:t>无法判断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5444" y="1310640"/>
            <a:ext cx="120493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7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5495" y="737238"/>
            <a:ext cx="725939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速度越快的小车刹车时越难以停下，是否说明了物体的惯性与物体的速度有关？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73491" y="2230755"/>
            <a:ext cx="576796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物体的惯性只与物体的质量有关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55496" y="3981450"/>
            <a:ext cx="51956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3.</a:t>
            </a:r>
            <a:r>
              <a:rPr lang="zh-CN" altLang="en-US" sz="2800">
                <a:solidFill>
                  <a:srgbClr val="000000"/>
                </a:solidFill>
              </a:rPr>
              <a:t>请解释刹车时人为何会向前倾？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209934" y="5948045"/>
            <a:ext cx="1422342" cy="727710"/>
            <a:chOff x="16108" y="9367"/>
            <a:chExt cx="2244" cy="1146"/>
          </a:xfrm>
        </p:grpSpPr>
        <p:sp>
          <p:nvSpPr>
            <p:cNvPr id="8" name="矩形 7"/>
            <p:cNvSpPr/>
            <p:nvPr/>
          </p:nvSpPr>
          <p:spPr>
            <a:xfrm>
              <a:off x="16108" y="9367"/>
              <a:ext cx="2070" cy="1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6358" y="9481"/>
              <a:ext cx="19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hlinkClick r:id="rId3" action="ppaction://hlinksldjump"/>
                </a:rPr>
                <a:t>返回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</p:grpSp>
      <p:pic>
        <p:nvPicPr>
          <p:cNvPr id="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651495" y="11747500"/>
            <a:ext cx="367629" cy="2667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9177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7789" y="398145"/>
            <a:ext cx="116943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81302" y="1300480"/>
            <a:ext cx="450281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3" action="ppaction://hlinksldjump"/>
              </a:rPr>
              <a:t>阻力对物体运动的影响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81302" y="2571750"/>
            <a:ext cx="42828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4" action="ppaction://hlinksldjump"/>
              </a:rPr>
              <a:t>牛顿第一定律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81302" y="3738245"/>
            <a:ext cx="1596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5" action="ppaction://hlinksldjump"/>
              </a:rPr>
              <a:t>惯性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81302" y="4784090"/>
            <a:ext cx="1122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6" action="ppaction://hlinksldjump"/>
              </a:rPr>
              <a:t>总结</a:t>
            </a:r>
            <a:endParaRPr lang="zh-CN" altLang="en-US" sz="2800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81300" y="5797550"/>
            <a:ext cx="101161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hlinkClick r:id="rId7" action="ppaction://hlinksldjump"/>
              </a:rPr>
              <a:t>练习</a:t>
            </a:r>
            <a:endParaRPr lang="zh-CN" altLang="en-US" sz="28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768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9892" y="445135"/>
            <a:ext cx="1435019" cy="749300"/>
            <a:chOff x="836" y="701"/>
            <a:chExt cx="2264" cy="1180"/>
          </a:xfrm>
        </p:grpSpPr>
        <p:sp>
          <p:nvSpPr>
            <p:cNvPr id="5" name="横卷形 4"/>
            <p:cNvSpPr/>
            <p:nvPr/>
          </p:nvSpPr>
          <p:spPr>
            <a:xfrm>
              <a:off x="836" y="701"/>
              <a:ext cx="2043" cy="118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82" y="881"/>
              <a:ext cx="2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70C0"/>
                  </a:solidFill>
                </a:rPr>
                <a:t>思考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386" y="1455423"/>
            <a:ext cx="4729099" cy="3081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" y="1455423"/>
            <a:ext cx="4310129" cy="28848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58188" y="5541010"/>
            <a:ext cx="5303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运动着的小车为什么总要停下来？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835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5" y="747395"/>
            <a:ext cx="4881221" cy="2994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129" y="367665"/>
            <a:ext cx="4684096" cy="37541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04562" y="5306060"/>
            <a:ext cx="52108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踢飞的足球会永远飞行吗？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2043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1851" y="210820"/>
            <a:ext cx="51322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运动和力之间有什么关系呢？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63780" y="1558290"/>
            <a:ext cx="4227729" cy="3747135"/>
            <a:chOff x="1205" y="2454"/>
            <a:chExt cx="6670" cy="59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7" y="3955"/>
              <a:ext cx="3785" cy="440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205" y="2454"/>
              <a:ext cx="667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亚里士多德认为物体的运动需要力来维持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28328" y="1558290"/>
            <a:ext cx="5225397" cy="4833620"/>
            <a:chOff x="9353" y="2454"/>
            <a:chExt cx="8244" cy="761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5" y="2454"/>
              <a:ext cx="4212" cy="506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9353" y="7888"/>
              <a:ext cx="8245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伽利略认为物体的运动不需要力来维持，运动的物体停下来是因为受到阻力的作用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4135305" y="3142617"/>
            <a:ext cx="1415773" cy="120032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rgbClr val="FFFFFF"/>
                  </a:solidFill>
                  <a:prstDash val="solid"/>
                </a:ln>
                <a:solidFill>
                  <a:srgbClr val="7E7AA5"/>
                </a:solidFill>
                <a:effectLst>
                  <a:outerShdw blurRad="12700" dist="38100" dir="2700000" algn="tl" rotWithShape="0">
                    <a:srgbClr val="7E7AA5">
                      <a:lumMod val="60000"/>
                      <a:lumOff val="40000"/>
                    </a:srgbClr>
                  </a:outerShdw>
                </a:effectLst>
              </a:rPr>
              <a:t>VS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849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59786" y="429260"/>
            <a:ext cx="49769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探究阻力对物体运动的影响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22535" y="1960883"/>
            <a:ext cx="7692312" cy="890905"/>
            <a:chOff x="1771" y="3088"/>
            <a:chExt cx="12136" cy="1403"/>
          </a:xfrm>
        </p:grpSpPr>
        <p:sp>
          <p:nvSpPr>
            <p:cNvPr id="6" name="直角三角形 5"/>
            <p:cNvSpPr/>
            <p:nvPr/>
          </p:nvSpPr>
          <p:spPr>
            <a:xfrm>
              <a:off x="1771" y="3088"/>
              <a:ext cx="3348" cy="14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8" name="直接连接符 7"/>
            <p:cNvCxnSpPr>
              <a:stCxn id="6" idx="4"/>
            </p:cNvCxnSpPr>
            <p:nvPr/>
          </p:nvCxnSpPr>
          <p:spPr>
            <a:xfrm>
              <a:off x="5119" y="4491"/>
              <a:ext cx="87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122535" y="3807463"/>
            <a:ext cx="7692312" cy="890905"/>
            <a:chOff x="1771" y="3088"/>
            <a:chExt cx="12136" cy="1403"/>
          </a:xfrm>
        </p:grpSpPr>
        <p:sp>
          <p:nvSpPr>
            <p:cNvPr id="11" name="直角三角形 10"/>
            <p:cNvSpPr/>
            <p:nvPr/>
          </p:nvSpPr>
          <p:spPr>
            <a:xfrm>
              <a:off x="1771" y="3088"/>
              <a:ext cx="3348" cy="14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>
              <a:stCxn id="11" idx="4"/>
            </p:cNvCxnSpPr>
            <p:nvPr/>
          </p:nvCxnSpPr>
          <p:spPr>
            <a:xfrm>
              <a:off x="5119" y="4491"/>
              <a:ext cx="87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122535" y="5653408"/>
            <a:ext cx="7692312" cy="890905"/>
            <a:chOff x="1771" y="3088"/>
            <a:chExt cx="12136" cy="1403"/>
          </a:xfrm>
        </p:grpSpPr>
        <p:sp>
          <p:nvSpPr>
            <p:cNvPr id="14" name="直角三角形 13"/>
            <p:cNvSpPr/>
            <p:nvPr/>
          </p:nvSpPr>
          <p:spPr>
            <a:xfrm>
              <a:off x="1771" y="3088"/>
              <a:ext cx="3348" cy="14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15" name="直接连接符 14"/>
            <p:cNvCxnSpPr>
              <a:stCxn id="14" idx="4"/>
            </p:cNvCxnSpPr>
            <p:nvPr/>
          </p:nvCxnSpPr>
          <p:spPr>
            <a:xfrm>
              <a:off x="5119" y="4491"/>
              <a:ext cx="87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1380000">
            <a:off x="1162469" y="1476375"/>
            <a:ext cx="796740" cy="688340"/>
            <a:chOff x="8122" y="1365"/>
            <a:chExt cx="1257" cy="1084"/>
          </a:xfrm>
        </p:grpSpPr>
        <p:sp>
          <p:nvSpPr>
            <p:cNvPr id="16" name="矩形 15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126699" y="2492376"/>
            <a:ext cx="1248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毛巾面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26697" y="4431665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棉布面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127332" y="6176010"/>
            <a:ext cx="126188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sym typeface="+mn-ea"/>
              </a:rPr>
              <a:t>木板面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415121" y="213998"/>
            <a:ext cx="532617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总结：物体受到的阻力越小，速度减小得越慢，运动的路程越长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44641" y="2171700"/>
            <a:ext cx="796740" cy="688340"/>
            <a:chOff x="8122" y="1365"/>
            <a:chExt cx="1257" cy="1084"/>
          </a:xfrm>
        </p:grpSpPr>
        <p:sp>
          <p:nvSpPr>
            <p:cNvPr id="3" name="矩形 2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44641" y="4017645"/>
            <a:ext cx="796740" cy="688340"/>
            <a:chOff x="8122" y="1365"/>
            <a:chExt cx="1257" cy="1084"/>
          </a:xfrm>
        </p:grpSpPr>
        <p:sp>
          <p:nvSpPr>
            <p:cNvPr id="33" name="矩形 32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1380000">
            <a:off x="1162469" y="3305810"/>
            <a:ext cx="796740" cy="688340"/>
            <a:chOff x="8122" y="1365"/>
            <a:chExt cx="1257" cy="1084"/>
          </a:xfrm>
        </p:grpSpPr>
        <p:sp>
          <p:nvSpPr>
            <p:cNvPr id="37" name="矩形 36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1380000">
            <a:off x="1136772" y="5076003"/>
            <a:ext cx="802445" cy="701675"/>
            <a:chOff x="8113" y="1344"/>
            <a:chExt cx="1266" cy="1105"/>
          </a:xfrm>
        </p:grpSpPr>
        <p:sp>
          <p:nvSpPr>
            <p:cNvPr id="41" name="矩形 40"/>
            <p:cNvSpPr/>
            <p:nvPr/>
          </p:nvSpPr>
          <p:spPr>
            <a:xfrm>
              <a:off x="8113" y="1344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244641" y="5863590"/>
            <a:ext cx="796740" cy="688340"/>
            <a:chOff x="8122" y="1365"/>
            <a:chExt cx="1257" cy="1084"/>
          </a:xfrm>
        </p:grpSpPr>
        <p:sp>
          <p:nvSpPr>
            <p:cNvPr id="45" name="矩形 44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522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71 0.032778 L 0.125052 0.095185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94 0.002963 L 0.203333 0.002963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71 0.032778 L 0.125052 0.095185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94 0.002963 L 0.260469 0.003981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71 0.032778 L 0.125052 0.095185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594 0.002963 L 0.387708 0.002593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9892" y="445135"/>
            <a:ext cx="1435019" cy="749300"/>
            <a:chOff x="836" y="701"/>
            <a:chExt cx="2264" cy="1180"/>
          </a:xfrm>
        </p:grpSpPr>
        <p:sp>
          <p:nvSpPr>
            <p:cNvPr id="6" name="横卷形 5"/>
            <p:cNvSpPr/>
            <p:nvPr/>
          </p:nvSpPr>
          <p:spPr>
            <a:xfrm>
              <a:off x="836" y="701"/>
              <a:ext cx="2043" cy="118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82" y="881"/>
              <a:ext cx="2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70C0"/>
                  </a:solidFill>
                </a:rPr>
                <a:t>思考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939966" y="823595"/>
            <a:ext cx="65697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若物体不受阻力会如何运动呢？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95766" y="2879093"/>
            <a:ext cx="7692312" cy="890905"/>
            <a:chOff x="1771" y="3088"/>
            <a:chExt cx="12136" cy="1403"/>
          </a:xfrm>
        </p:grpSpPr>
        <p:sp>
          <p:nvSpPr>
            <p:cNvPr id="10" name="直角三角形 9"/>
            <p:cNvSpPr/>
            <p:nvPr/>
          </p:nvSpPr>
          <p:spPr>
            <a:xfrm>
              <a:off x="1771" y="3088"/>
              <a:ext cx="3348" cy="1403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cxnSp>
          <p:nvCxnSpPr>
            <p:cNvPr id="12" name="直接连接符 11"/>
            <p:cNvCxnSpPr>
              <a:stCxn id="10" idx="4"/>
            </p:cNvCxnSpPr>
            <p:nvPr/>
          </p:nvCxnSpPr>
          <p:spPr>
            <a:xfrm>
              <a:off x="5119" y="4491"/>
              <a:ext cx="878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 rot="1380000">
            <a:off x="1066123" y="2378710"/>
            <a:ext cx="796740" cy="688340"/>
            <a:chOff x="8122" y="1365"/>
            <a:chExt cx="1257" cy="1084"/>
          </a:xfrm>
        </p:grpSpPr>
        <p:sp>
          <p:nvSpPr>
            <p:cNvPr id="16" name="矩形 15"/>
            <p:cNvSpPr/>
            <p:nvPr/>
          </p:nvSpPr>
          <p:spPr>
            <a:xfrm>
              <a:off x="8122" y="1365"/>
              <a:ext cx="1257" cy="7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122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9010" y="2105"/>
              <a:ext cx="369" cy="3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323238" y="5077460"/>
            <a:ext cx="57876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物体会一直做匀速直线运动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209934" y="5948045"/>
            <a:ext cx="1422342" cy="727710"/>
            <a:chOff x="16108" y="9367"/>
            <a:chExt cx="2244" cy="1146"/>
          </a:xfrm>
        </p:grpSpPr>
        <p:sp>
          <p:nvSpPr>
            <p:cNvPr id="4" name="矩形 3"/>
            <p:cNvSpPr/>
            <p:nvPr/>
          </p:nvSpPr>
          <p:spPr>
            <a:xfrm>
              <a:off x="16108" y="9367"/>
              <a:ext cx="2070" cy="11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358" y="9481"/>
              <a:ext cx="1994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rgbClr val="0070C0"/>
                  </a:solidFill>
                  <a:hlinkClick r:id="rId3" action="ppaction://hlinksldjump"/>
                </a:rPr>
                <a:t>返回</a:t>
              </a:r>
              <a:endParaRPr lang="zh-CN" altLang="en-US" sz="3200" b="1">
                <a:solidFill>
                  <a:srgbClr val="0070C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872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95621" y="511813"/>
            <a:ext cx="67079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牛顿第一定律：</a:t>
            </a:r>
            <a:r>
              <a:rPr lang="zh-CN" altLang="en-US" sz="2800" b="1">
                <a:solidFill>
                  <a:srgbClr val="FF0000"/>
                </a:solidFill>
              </a:rPr>
              <a:t>一切</a:t>
            </a:r>
            <a:r>
              <a:rPr lang="zh-CN" altLang="en-US" sz="2800">
                <a:solidFill>
                  <a:srgbClr val="000000"/>
                </a:solidFill>
              </a:rPr>
              <a:t>物体在</a:t>
            </a:r>
            <a:r>
              <a:rPr lang="zh-CN" altLang="en-US" sz="2800" b="1">
                <a:solidFill>
                  <a:srgbClr val="FF0000"/>
                </a:solidFill>
              </a:rPr>
              <a:t>不受力</a:t>
            </a:r>
            <a:r>
              <a:rPr lang="zh-CN" altLang="en-US" sz="2800">
                <a:solidFill>
                  <a:srgbClr val="000000"/>
                </a:solidFill>
              </a:rPr>
              <a:t>时总保持</a:t>
            </a:r>
            <a:r>
              <a:rPr lang="zh-CN" altLang="en-US" sz="2800" b="1">
                <a:solidFill>
                  <a:srgbClr val="FF0000"/>
                </a:solidFill>
              </a:rPr>
              <a:t>静止</a:t>
            </a:r>
            <a:r>
              <a:rPr lang="zh-CN" altLang="en-US" sz="2800">
                <a:solidFill>
                  <a:srgbClr val="000000"/>
                </a:solidFill>
              </a:rPr>
              <a:t>或</a:t>
            </a:r>
            <a:r>
              <a:rPr lang="zh-CN" altLang="en-US" sz="2800" b="1">
                <a:solidFill>
                  <a:srgbClr val="FF0000"/>
                </a:solidFill>
              </a:rPr>
              <a:t>匀速直线运动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77488" y="2205990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>
                <a:solidFill>
                  <a:srgbClr val="000000"/>
                </a:solidFill>
              </a:rPr>
              <a:t>一切：适用于所有物体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77487" y="3168015"/>
            <a:ext cx="571979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不受力的作用：定律成立的条件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7487" y="4084955"/>
            <a:ext cx="45687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总：总是这样，没有例外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77488" y="5013960"/>
            <a:ext cx="62496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或：两种状态必居其一，不能同时存在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205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9892" y="445135"/>
            <a:ext cx="1435019" cy="749300"/>
            <a:chOff x="836" y="701"/>
            <a:chExt cx="2264" cy="1180"/>
          </a:xfrm>
        </p:grpSpPr>
        <p:sp>
          <p:nvSpPr>
            <p:cNvPr id="5" name="横卷形 4"/>
            <p:cNvSpPr/>
            <p:nvPr/>
          </p:nvSpPr>
          <p:spPr>
            <a:xfrm>
              <a:off x="836" y="701"/>
              <a:ext cx="2043" cy="1181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82" y="881"/>
              <a:ext cx="201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70C0"/>
                  </a:solidFill>
                </a:rPr>
                <a:t>思考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7730" y="1365885"/>
            <a:ext cx="72676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1.</a:t>
            </a:r>
            <a:r>
              <a:rPr lang="zh-CN" altLang="en-US" sz="2800">
                <a:solidFill>
                  <a:srgbClr val="000000"/>
                </a:solidFill>
              </a:rPr>
              <a:t>牛顿第一定律说明了运动与力是什么关系？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7730" y="2148840"/>
            <a:ext cx="99297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力是改变物体运动状态的原因，物体的运动不需要力来维持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67732" y="2997200"/>
            <a:ext cx="76650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2.</a:t>
            </a:r>
            <a:r>
              <a:rPr lang="zh-CN" altLang="en-US" sz="2800">
                <a:solidFill>
                  <a:srgbClr val="000000"/>
                </a:solidFill>
              </a:rPr>
              <a:t>牛顿第一定律是由实验直接得出的吗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0058" y="3726818"/>
            <a:ext cx="1072524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绝对光滑的物体是不存在的，</a:t>
            </a:r>
            <a:r>
              <a:rPr lang="zh-CN" altLang="en-US" sz="2800" b="1">
                <a:solidFill>
                  <a:srgbClr val="FF0000"/>
                </a:solidFill>
              </a:rPr>
              <a:t>不能</a:t>
            </a:r>
            <a:r>
              <a:rPr lang="zh-CN" altLang="en-US" sz="2800">
                <a:solidFill>
                  <a:srgbClr val="000000"/>
                </a:solidFill>
              </a:rPr>
              <a:t>直接得出结论。所以牛顿第一定律是在</a:t>
            </a:r>
            <a:r>
              <a:rPr lang="zh-CN" altLang="en-US" sz="2800" b="1">
                <a:solidFill>
                  <a:srgbClr val="FF0000"/>
                </a:solidFill>
              </a:rPr>
              <a:t>大量经验事实</a:t>
            </a:r>
            <a:r>
              <a:rPr lang="zh-CN" altLang="en-US" sz="2800">
                <a:solidFill>
                  <a:srgbClr val="000000"/>
                </a:solidFill>
              </a:rPr>
              <a:t>的基础上通过进一步的</a:t>
            </a:r>
            <a:r>
              <a:rPr lang="zh-CN" altLang="en-US" sz="2800" b="1">
                <a:solidFill>
                  <a:srgbClr val="FF0000"/>
                </a:solidFill>
              </a:rPr>
              <a:t>推理概括</a:t>
            </a:r>
            <a:r>
              <a:rPr lang="zh-CN" altLang="en-US" sz="2800">
                <a:solidFill>
                  <a:srgbClr val="000000"/>
                </a:solidFill>
              </a:rPr>
              <a:t>出来的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301434" y="4602481"/>
            <a:ext cx="943158" cy="2095500"/>
            <a:chOff x="13097" y="7248"/>
            <a:chExt cx="1488" cy="3300"/>
          </a:xfrm>
        </p:grpSpPr>
        <p:sp>
          <p:nvSpPr>
            <p:cNvPr id="12" name="下箭头 11"/>
            <p:cNvSpPr/>
            <p:nvPr/>
          </p:nvSpPr>
          <p:spPr>
            <a:xfrm>
              <a:off x="13097" y="7248"/>
              <a:ext cx="522" cy="29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614" y="7499"/>
              <a:ext cx="971" cy="304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实验方法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838323" y="6088380"/>
            <a:ext cx="24631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F0"/>
                </a:solidFill>
              </a:rPr>
              <a:t>科学推理法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20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SPECIAL_SOURCE" val="bdnull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PECIAL_SOURCE" val="bdnull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991</Words>
  <Application>Microsoft Office PowerPoint</Application>
  <PresentationFormat>自定义</PresentationFormat>
  <Paragraphs>89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2021-04-09T12:59:37Z</dcterms:modified>
</cp:coreProperties>
</file>