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26609052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06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581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389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555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41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680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92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97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271440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38508895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06904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664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30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27003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106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764804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33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1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7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0.xml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89226" y="1110618"/>
            <a:ext cx="404212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§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7.3 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重</a:t>
            </a:r>
            <a:r>
              <a:rPr lang="zh-CN" altLang="en-US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234" y="2868295"/>
            <a:ext cx="3950740" cy="376301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13682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0713" y="450215"/>
            <a:ext cx="35241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公式：</a:t>
            </a:r>
            <a:r>
              <a:rPr lang="en-US" altLang="zh-CN" sz="2800">
                <a:solidFill>
                  <a:srgbClr val="000000"/>
                </a:solidFill>
              </a:rPr>
              <a:t>G=mg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0712" y="1385570"/>
            <a:ext cx="3388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G    </a:t>
            </a:r>
            <a:r>
              <a:rPr lang="zh-CN" altLang="en-US" sz="2800">
                <a:solidFill>
                  <a:srgbClr val="000000"/>
                </a:solidFill>
              </a:rPr>
              <a:t>重力      </a:t>
            </a:r>
            <a:r>
              <a:rPr lang="en-US" altLang="zh-CN" sz="2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60713" y="2086610"/>
            <a:ext cx="30576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m    </a:t>
            </a:r>
            <a:r>
              <a:rPr lang="zh-CN" altLang="en-US" sz="2800">
                <a:solidFill>
                  <a:srgbClr val="000000"/>
                </a:solidFill>
              </a:rPr>
              <a:t>质量     </a:t>
            </a:r>
            <a:r>
              <a:rPr lang="en-US" altLang="zh-CN" sz="2800">
                <a:solidFill>
                  <a:srgbClr val="000000"/>
                </a:solidFill>
              </a:rPr>
              <a:t>Kg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0712" y="3015615"/>
            <a:ext cx="33885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g              N/Kg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60714" y="3913505"/>
            <a:ext cx="45326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g=9.8N/Kg ≈ 10N/Kg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60713" y="4856480"/>
            <a:ext cx="50447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g:</a:t>
            </a:r>
            <a:r>
              <a:rPr lang="zh-CN" altLang="en-US" sz="2800">
                <a:solidFill>
                  <a:srgbClr val="000000"/>
                </a:solidFill>
              </a:rPr>
              <a:t>每</a:t>
            </a:r>
            <a:r>
              <a:rPr lang="en-US" altLang="zh-CN" sz="2800">
                <a:solidFill>
                  <a:srgbClr val="000000"/>
                </a:solidFill>
              </a:rPr>
              <a:t>1Kg</a:t>
            </a:r>
            <a:r>
              <a:rPr lang="zh-CN" altLang="en-US" sz="2800">
                <a:solidFill>
                  <a:srgbClr val="000000"/>
                </a:solidFill>
              </a:rPr>
              <a:t>物体所受重力为</a:t>
            </a:r>
            <a:r>
              <a:rPr lang="en-US" altLang="zh-CN" sz="2800">
                <a:solidFill>
                  <a:srgbClr val="000000"/>
                </a:solidFill>
              </a:rPr>
              <a:t>9.8N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93321" y="752478"/>
            <a:ext cx="545231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例：若一个物体的质量为</a:t>
            </a:r>
            <a:r>
              <a:rPr lang="en-US" altLang="zh-CN" sz="2800">
                <a:solidFill>
                  <a:srgbClr val="000000"/>
                </a:solidFill>
              </a:rPr>
              <a:t>2Kg</a:t>
            </a:r>
            <a:r>
              <a:rPr lang="zh-CN" altLang="en-US" sz="2800">
                <a:solidFill>
                  <a:srgbClr val="000000"/>
                </a:solidFill>
              </a:rPr>
              <a:t>，那他所受的重力为多少？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88556" y="2086610"/>
            <a:ext cx="1294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20N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86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74849" y="1506223"/>
            <a:ext cx="4563666" cy="3653155"/>
            <a:chOff x="1538" y="2372"/>
            <a:chExt cx="7200" cy="5753"/>
          </a:xfrm>
        </p:grpSpPr>
        <p:sp>
          <p:nvSpPr>
            <p:cNvPr id="12" name="文本框 11"/>
            <p:cNvSpPr txBox="1"/>
            <p:nvPr/>
          </p:nvSpPr>
          <p:spPr>
            <a:xfrm>
              <a:off x="1538" y="2372"/>
              <a:ext cx="72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两个鸡蛋的重力大约为</a:t>
              </a:r>
              <a:r>
                <a:rPr lang="en-US" altLang="zh-CN" sz="2800">
                  <a:solidFill>
                    <a:srgbClr val="000000"/>
                  </a:solidFill>
                </a:rPr>
                <a:t>1N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r="13" b="15308"/>
            <a:stretch>
              <a:fillRect/>
            </a:stretch>
          </p:blipFill>
          <p:spPr>
            <a:xfrm>
              <a:off x="1762" y="4265"/>
              <a:ext cx="6192" cy="386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323848" y="1506223"/>
            <a:ext cx="4682194" cy="3789045"/>
            <a:chOff x="9526" y="2372"/>
            <a:chExt cx="7838" cy="7493"/>
          </a:xfrm>
        </p:grpSpPr>
        <p:sp>
          <p:nvSpPr>
            <p:cNvPr id="13" name="文本框 12"/>
            <p:cNvSpPr txBox="1"/>
            <p:nvPr/>
          </p:nvSpPr>
          <p:spPr>
            <a:xfrm>
              <a:off x="10615" y="2372"/>
              <a:ext cx="6749" cy="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中学生的重力约为</a:t>
              </a:r>
              <a:r>
                <a:rPr lang="en-US" altLang="zh-CN" sz="2800">
                  <a:solidFill>
                    <a:srgbClr val="000000"/>
                  </a:solidFill>
                </a:rPr>
                <a:t>500N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rcRect l="9326" r="9385" b="6011"/>
            <a:stretch>
              <a:fillRect/>
            </a:stretch>
          </p:blipFill>
          <p:spPr>
            <a:xfrm>
              <a:off x="9526" y="3823"/>
              <a:ext cx="7838" cy="604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74851" y="375285"/>
            <a:ext cx="20783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常见的重力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7" name="图文框 6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5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1535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167" y="193675"/>
            <a:ext cx="11897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方向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247" y="1047750"/>
            <a:ext cx="3631283" cy="365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8845" y="5247640"/>
            <a:ext cx="24700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竖直向下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55763" b="-1278"/>
          <a:stretch>
            <a:fillRect/>
          </a:stretch>
        </p:blipFill>
        <p:spPr>
          <a:xfrm>
            <a:off x="6339692" y="1304290"/>
            <a:ext cx="3593887" cy="339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13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0453" y="389890"/>
            <a:ext cx="522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练习，画出物体所受的重力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15312" y="2276478"/>
            <a:ext cx="3117237" cy="1477645"/>
            <a:chOff x="9648" y="3585"/>
            <a:chExt cx="4918" cy="2327"/>
          </a:xfrm>
        </p:grpSpPr>
        <p:sp>
          <p:nvSpPr>
            <p:cNvPr id="6" name="直角三角形 5"/>
            <p:cNvSpPr/>
            <p:nvPr/>
          </p:nvSpPr>
          <p:spPr>
            <a:xfrm>
              <a:off x="9648" y="3728"/>
              <a:ext cx="4919" cy="218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500000">
              <a:off x="11000" y="3585"/>
              <a:ext cx="1402" cy="10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1737" y="3253105"/>
            <a:ext cx="3463315" cy="241300"/>
            <a:chOff x="1233" y="5414"/>
            <a:chExt cx="5464" cy="38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233" y="5414"/>
              <a:ext cx="5465" cy="4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71" y="5438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810" y="5414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071" y="5480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410" y="5462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671" y="5480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051" y="5480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4310" y="5462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823" y="5438"/>
              <a:ext cx="315" cy="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521" y="5462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5344" y="5414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4785" y="5462"/>
              <a:ext cx="261" cy="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1549746" y="2457453"/>
            <a:ext cx="1476219" cy="784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348771" y="2526033"/>
            <a:ext cx="1370367" cy="1116965"/>
            <a:chOff x="11594" y="3978"/>
            <a:chExt cx="2162" cy="1759"/>
          </a:xfrm>
        </p:grpSpPr>
        <p:sp>
          <p:nvSpPr>
            <p:cNvPr id="9" name="椭圆 8"/>
            <p:cNvSpPr/>
            <p:nvPr/>
          </p:nvSpPr>
          <p:spPr>
            <a:xfrm>
              <a:off x="11594" y="3978"/>
              <a:ext cx="214" cy="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直接箭头连接符 9"/>
            <p:cNvCxnSpPr>
              <a:stCxn id="9" idx="2"/>
            </p:cNvCxnSpPr>
            <p:nvPr/>
          </p:nvCxnSpPr>
          <p:spPr>
            <a:xfrm flipH="1">
              <a:off x="11679" y="4139"/>
              <a:ext cx="24" cy="1341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2092" y="4915"/>
              <a:ext cx="16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97532" y="2774315"/>
            <a:ext cx="918438" cy="1367155"/>
            <a:chOff x="3467" y="4369"/>
            <a:chExt cx="1449" cy="2153"/>
          </a:xfrm>
        </p:grpSpPr>
        <p:sp>
          <p:nvSpPr>
            <p:cNvPr id="26" name="椭圆 25"/>
            <p:cNvSpPr/>
            <p:nvPr/>
          </p:nvSpPr>
          <p:spPr>
            <a:xfrm>
              <a:off x="3467" y="4369"/>
              <a:ext cx="308" cy="26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7" name="直接箭头连接符 26"/>
            <p:cNvCxnSpPr>
              <a:stCxn id="26" idx="4"/>
            </p:cNvCxnSpPr>
            <p:nvPr/>
          </p:nvCxnSpPr>
          <p:spPr>
            <a:xfrm>
              <a:off x="3621" y="4630"/>
              <a:ext cx="12" cy="1759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942" y="5700"/>
              <a:ext cx="9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</a:rPr>
                <a:t>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542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5242" y="299720"/>
            <a:ext cx="12499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应用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60662" b="195"/>
          <a:stretch>
            <a:fillRect/>
          </a:stretch>
        </p:blipFill>
        <p:spPr>
          <a:xfrm>
            <a:off x="3029133" y="1172213"/>
            <a:ext cx="3232596" cy="33839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33277" y="5459730"/>
            <a:ext cx="3840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检查砌的墙是否竖直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9" name="图文框 8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78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0884" y="344805"/>
            <a:ext cx="21690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作用点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3027" y="1083945"/>
            <a:ext cx="12955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重心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46089" y="1968503"/>
            <a:ext cx="621355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形状规则，质量分布均匀的物体重心在其几何中心处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2107" t="27609" r="22213" b="47360"/>
          <a:stretch>
            <a:fillRect/>
          </a:stretch>
        </p:blipFill>
        <p:spPr>
          <a:xfrm>
            <a:off x="1113028" y="3436620"/>
            <a:ext cx="8350240" cy="2075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54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5" y="2926715"/>
            <a:ext cx="4763960" cy="2842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5127" y="605790"/>
            <a:ext cx="95843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形状不规则，或者质量分布不均匀的物体如何找重心？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37374" y="1514475"/>
            <a:ext cx="19116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悬挂法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24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572995" y="394335"/>
            <a:ext cx="1481290" cy="772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274" y="519430"/>
            <a:ext cx="11187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</a:rPr>
              <a:t>思考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80033" y="545465"/>
            <a:ext cx="45332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重心一定在物体上吗？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21" y="1909445"/>
            <a:ext cx="2574034" cy="2590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33907" r="25067" b="721"/>
          <a:stretch>
            <a:fillRect/>
          </a:stretch>
        </p:blipFill>
        <p:spPr>
          <a:xfrm>
            <a:off x="7890072" y="845823"/>
            <a:ext cx="1950333" cy="471868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583542" y="3074670"/>
            <a:ext cx="225648" cy="1710690"/>
            <a:chOff x="4076" y="4842"/>
            <a:chExt cx="356" cy="2694"/>
          </a:xfrm>
        </p:grpSpPr>
        <p:sp>
          <p:nvSpPr>
            <p:cNvPr id="10" name="椭圆 9"/>
            <p:cNvSpPr/>
            <p:nvPr/>
          </p:nvSpPr>
          <p:spPr>
            <a:xfrm>
              <a:off x="4076" y="4842"/>
              <a:ext cx="357" cy="3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4257" y="5200"/>
              <a:ext cx="33" cy="2337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339716" y="5392420"/>
            <a:ext cx="26152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不一定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09825" y="4500245"/>
            <a:ext cx="8886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G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509337" y="3120392"/>
            <a:ext cx="1108590" cy="1538605"/>
            <a:chOff x="13425" y="4914"/>
            <a:chExt cx="1749" cy="2423"/>
          </a:xfrm>
        </p:grpSpPr>
        <p:sp>
          <p:nvSpPr>
            <p:cNvPr id="12" name="椭圆 11"/>
            <p:cNvSpPr/>
            <p:nvPr/>
          </p:nvSpPr>
          <p:spPr>
            <a:xfrm>
              <a:off x="13425" y="4914"/>
              <a:ext cx="310" cy="2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3578" y="4914"/>
              <a:ext cx="3" cy="2271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3898" y="6515"/>
              <a:ext cx="12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G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21" name="图文框 20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5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857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1081" y="273050"/>
            <a:ext cx="13355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570638" y="2985135"/>
            <a:ext cx="1360226" cy="622300"/>
            <a:chOff x="6341" y="3530"/>
            <a:chExt cx="2146" cy="980"/>
          </a:xfrm>
        </p:grpSpPr>
        <p:sp>
          <p:nvSpPr>
            <p:cNvPr id="6" name="矩形 5"/>
            <p:cNvSpPr/>
            <p:nvPr/>
          </p:nvSpPr>
          <p:spPr>
            <a:xfrm>
              <a:off x="6341" y="3530"/>
              <a:ext cx="2147" cy="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07" y="3609"/>
              <a:ext cx="183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重力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 rot="1320000">
            <a:off x="3237694" y="1979682"/>
            <a:ext cx="1568760" cy="696595"/>
            <a:chOff x="4051" y="2815"/>
            <a:chExt cx="2475" cy="1097"/>
          </a:xfrm>
        </p:grpSpPr>
        <p:sp>
          <p:nvSpPr>
            <p:cNvPr id="8" name="左箭头 7"/>
            <p:cNvSpPr/>
            <p:nvPr/>
          </p:nvSpPr>
          <p:spPr>
            <a:xfrm>
              <a:off x="4051" y="3530"/>
              <a:ext cx="2290" cy="38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1" y="2815"/>
              <a:ext cx="23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定义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2190" y="1671958"/>
            <a:ext cx="30525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地球附近的物体由于地球的吸引而受到的力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072210" y="2005333"/>
            <a:ext cx="1663203" cy="761365"/>
            <a:chOff x="8750" y="2624"/>
            <a:chExt cx="2624" cy="1199"/>
          </a:xfrm>
        </p:grpSpPr>
        <p:sp>
          <p:nvSpPr>
            <p:cNvPr id="11" name="右箭头 10"/>
            <p:cNvSpPr/>
            <p:nvPr/>
          </p:nvSpPr>
          <p:spPr>
            <a:xfrm rot="20340000">
              <a:off x="8750" y="3346"/>
              <a:ext cx="2624" cy="4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rot="20280000">
              <a:off x="8989" y="2624"/>
              <a:ext cx="16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大小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734781" y="1748158"/>
            <a:ext cx="408131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物体所受重力与物体的质量成正比 </a:t>
            </a:r>
            <a:r>
              <a:rPr lang="en-US" altLang="zh-CN" sz="2800">
                <a:solidFill>
                  <a:srgbClr val="000000"/>
                </a:solidFill>
              </a:rPr>
              <a:t>G=mg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63727" y="3060172"/>
            <a:ext cx="1692993" cy="662305"/>
            <a:chOff x="8655" y="4055"/>
            <a:chExt cx="2671" cy="1043"/>
          </a:xfrm>
        </p:grpSpPr>
        <p:sp>
          <p:nvSpPr>
            <p:cNvPr id="15" name="右箭头 14"/>
            <p:cNvSpPr/>
            <p:nvPr/>
          </p:nvSpPr>
          <p:spPr>
            <a:xfrm>
              <a:off x="8655" y="4651"/>
              <a:ext cx="2671" cy="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061" y="4055"/>
              <a:ext cx="16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方向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991487" y="3319780"/>
            <a:ext cx="21772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竖直向下</a:t>
            </a:r>
          </a:p>
        </p:txBody>
      </p:sp>
      <p:grpSp>
        <p:nvGrpSpPr>
          <p:cNvPr id="27" name="组合 26"/>
          <p:cNvGrpSpPr/>
          <p:nvPr/>
        </p:nvGrpSpPr>
        <p:grpSpPr>
          <a:xfrm rot="19920000">
            <a:off x="2781874" y="3350006"/>
            <a:ext cx="1741799" cy="763270"/>
            <a:chOff x="3837" y="3950"/>
            <a:chExt cx="2748" cy="1202"/>
          </a:xfrm>
        </p:grpSpPr>
        <p:sp>
          <p:nvSpPr>
            <p:cNvPr id="18" name="左箭头 17"/>
            <p:cNvSpPr/>
            <p:nvPr/>
          </p:nvSpPr>
          <p:spPr>
            <a:xfrm>
              <a:off x="3837" y="4699"/>
              <a:ext cx="2409" cy="45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64" y="3950"/>
              <a:ext cx="27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27368" y="4283076"/>
            <a:ext cx="89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地球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904876" y="4166238"/>
            <a:ext cx="1933219" cy="586105"/>
            <a:chOff x="9316" y="6561"/>
            <a:chExt cx="3050" cy="923"/>
          </a:xfrm>
        </p:grpSpPr>
        <p:sp>
          <p:nvSpPr>
            <p:cNvPr id="21" name="左箭头 20"/>
            <p:cNvSpPr/>
            <p:nvPr/>
          </p:nvSpPr>
          <p:spPr>
            <a:xfrm rot="13020000">
              <a:off x="9316" y="6986"/>
              <a:ext cx="2302" cy="4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rot="2280000">
              <a:off x="9754" y="6561"/>
              <a:ext cx="261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作用点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448284" y="4805045"/>
            <a:ext cx="14660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重心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32" name="图文框 31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3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3730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7781" y="318135"/>
            <a:ext cx="11941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练习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2469" y="863603"/>
            <a:ext cx="8873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已知同一个物体在月球所受重力为地球的</a:t>
            </a:r>
            <a:r>
              <a:rPr lang="en-US" altLang="zh-CN" sz="2800">
                <a:solidFill>
                  <a:srgbClr val="000000"/>
                </a:solidFill>
              </a:rPr>
              <a:t>1/6,</a:t>
            </a:r>
            <a:r>
              <a:rPr lang="zh-CN" altLang="en-US" sz="2800">
                <a:solidFill>
                  <a:srgbClr val="000000"/>
                </a:solidFill>
              </a:rPr>
              <a:t>，则</a:t>
            </a:r>
            <a:r>
              <a:rPr lang="en-US" altLang="zh-CN" sz="2800">
                <a:solidFill>
                  <a:srgbClr val="000000"/>
                </a:solidFill>
              </a:rPr>
              <a:t>60kg</a:t>
            </a:r>
            <a:r>
              <a:rPr lang="zh-CN" altLang="en-US" sz="2800">
                <a:solidFill>
                  <a:srgbClr val="000000"/>
                </a:solidFill>
              </a:rPr>
              <a:t>物体在月球所受的重力是多少？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98745" y="2922905"/>
            <a:ext cx="8056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A. 600N      B.100N      C.3600N     D.1800N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43791" y="1294765"/>
            <a:ext cx="1376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83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3192" y="243840"/>
            <a:ext cx="12378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79888" y="800100"/>
            <a:ext cx="33942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万有引力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1154" y="1657985"/>
            <a:ext cx="275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4" action="ppaction://hlinksldjump"/>
              </a:rPr>
              <a:t>重力定义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1154" y="2480945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  <a:hlinkClick r:id="rId5" action="ppaction://hlinksldjump"/>
              </a:rPr>
              <a:t>重力大小</a:t>
            </a:r>
            <a:endParaRPr lang="zh-CN" altLang="en-US" sz="2800">
              <a:solidFill>
                <a:srgbClr val="00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1154" y="3303905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  <a:hlinkClick r:id="rId6" action="ppaction://hlinksldjump"/>
              </a:rPr>
              <a:t>重力方向</a:t>
            </a:r>
            <a:endParaRPr lang="zh-CN" altLang="en-US" sz="2800">
              <a:solidFill>
                <a:srgbClr val="00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9887" y="4144010"/>
            <a:ext cx="19800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  <a:hlinkClick r:id="rId7" action="ppaction://hlinksldjump"/>
              </a:rPr>
              <a:t>重力作用点</a:t>
            </a:r>
            <a:endParaRPr lang="zh-CN" altLang="en-US" sz="2800">
              <a:solidFill>
                <a:srgbClr val="00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9886" y="4913630"/>
            <a:ext cx="15072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81154" y="5695950"/>
            <a:ext cx="12220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练习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860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66199" b="40844"/>
          <a:stretch>
            <a:fillRect/>
          </a:stretch>
        </p:blipFill>
        <p:spPr>
          <a:xfrm>
            <a:off x="1398257" y="2148840"/>
            <a:ext cx="2968284" cy="210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67225" b="46217"/>
          <a:stretch>
            <a:fillRect/>
          </a:stretch>
        </p:blipFill>
        <p:spPr>
          <a:xfrm>
            <a:off x="6437938" y="1975488"/>
            <a:ext cx="3686428" cy="2455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2145" y="394335"/>
            <a:ext cx="38543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画出物体所受的重力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43757" y="3241677"/>
            <a:ext cx="1239162" cy="1627505"/>
            <a:chOff x="4171" y="5105"/>
            <a:chExt cx="1955" cy="2563"/>
          </a:xfrm>
        </p:grpSpPr>
        <p:sp>
          <p:nvSpPr>
            <p:cNvPr id="8" name="椭圆 7"/>
            <p:cNvSpPr/>
            <p:nvPr/>
          </p:nvSpPr>
          <p:spPr>
            <a:xfrm>
              <a:off x="4171" y="5105"/>
              <a:ext cx="215" cy="1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cxnSp>
          <p:nvCxnSpPr>
            <p:cNvPr id="9" name="直接箭头连接符 8"/>
            <p:cNvCxnSpPr>
              <a:stCxn id="8" idx="4"/>
            </p:cNvCxnSpPr>
            <p:nvPr/>
          </p:nvCxnSpPr>
          <p:spPr>
            <a:xfrm>
              <a:off x="4279" y="5295"/>
              <a:ext cx="35" cy="183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4600" y="6846"/>
              <a:ext cx="15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G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08158" y="3347723"/>
            <a:ext cx="1118732" cy="1597025"/>
            <a:chOff x="12161" y="5272"/>
            <a:chExt cx="1765" cy="2515"/>
          </a:xfrm>
        </p:grpSpPr>
        <p:sp>
          <p:nvSpPr>
            <p:cNvPr id="10" name="椭圆 9"/>
            <p:cNvSpPr/>
            <p:nvPr/>
          </p:nvSpPr>
          <p:spPr>
            <a:xfrm>
              <a:off x="12161" y="5272"/>
              <a:ext cx="191" cy="2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cxnSp>
          <p:nvCxnSpPr>
            <p:cNvPr id="11" name="直接箭头连接符 10"/>
            <p:cNvCxnSpPr>
              <a:stCxn id="10" idx="4"/>
            </p:cNvCxnSpPr>
            <p:nvPr/>
          </p:nvCxnSpPr>
          <p:spPr>
            <a:xfrm>
              <a:off x="12257" y="5486"/>
              <a:ext cx="23" cy="183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2638" y="6965"/>
              <a:ext cx="12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G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17" name="图文框 16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  <p:pic>
        <p:nvPicPr>
          <p:cNvPr id="1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699261" y="10566400"/>
            <a:ext cx="329598" cy="2540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083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7667" t="38898" r="7333" b="-604"/>
          <a:stretch>
            <a:fillRect/>
          </a:stretch>
        </p:blipFill>
        <p:spPr>
          <a:xfrm>
            <a:off x="482989" y="2338705"/>
            <a:ext cx="5387027" cy="2938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2240" t="30151" r="14560" b="-160"/>
          <a:stretch>
            <a:fillRect/>
          </a:stretch>
        </p:blipFill>
        <p:spPr>
          <a:xfrm>
            <a:off x="5975233" y="2149475"/>
            <a:ext cx="4617542" cy="3317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93592" y="594363"/>
            <a:ext cx="482100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为什么瀑布的水总是向低处流？熟透的苹果总是掉在地上？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2988" y="359410"/>
            <a:ext cx="1543539" cy="765810"/>
            <a:chOff x="5882" y="1058"/>
            <a:chExt cx="2213" cy="1108"/>
          </a:xfrm>
        </p:grpSpPr>
        <p:sp>
          <p:nvSpPr>
            <p:cNvPr id="9" name="横卷形 8"/>
            <p:cNvSpPr/>
            <p:nvPr/>
          </p:nvSpPr>
          <p:spPr>
            <a:xfrm>
              <a:off x="5882" y="1058"/>
              <a:ext cx="1920" cy="110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77" y="1234"/>
              <a:ext cx="201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FF00"/>
                  </a:solidFill>
                </a:rPr>
                <a:t>思考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44518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2088" y="718823"/>
            <a:ext cx="46498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小实验：为什么橡皮泥不掉在地上呢？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2695" t="10387" r="11129" b="28110"/>
          <a:stretch>
            <a:fillRect/>
          </a:stretch>
        </p:blipFill>
        <p:spPr>
          <a:xfrm>
            <a:off x="1528194" y="1936750"/>
            <a:ext cx="6310535" cy="3828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2285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8498" r="-139"/>
          <a:stretch>
            <a:fillRect/>
          </a:stretch>
        </p:blipFill>
        <p:spPr>
          <a:xfrm>
            <a:off x="3665512" y="1282065"/>
            <a:ext cx="7865985" cy="3608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2909" y="1641475"/>
            <a:ext cx="3322602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万有引力：宇宙间的物体，大到天体小到尘埃都存在相互吸引的力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2" name="图文框 1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9868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5371" y="218440"/>
            <a:ext cx="15598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重力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2988" y="1000125"/>
            <a:ext cx="99367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定义：地面附近的物体由于地球的吸引而受到的力叫重力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5812" y="1985010"/>
            <a:ext cx="48983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符号：</a:t>
            </a:r>
            <a:r>
              <a:rPr lang="en-US" altLang="zh-CN" sz="2800">
                <a:solidFill>
                  <a:srgbClr val="000000"/>
                </a:solidFill>
              </a:rPr>
              <a:t>G          </a:t>
            </a:r>
            <a:r>
              <a:rPr lang="zh-CN" altLang="en-US" sz="2800">
                <a:solidFill>
                  <a:srgbClr val="000000"/>
                </a:solidFill>
              </a:rPr>
              <a:t>单位：</a:t>
            </a:r>
            <a:r>
              <a:rPr lang="en-US" altLang="zh-CN" sz="2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75881" y="3314065"/>
            <a:ext cx="755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注意：</a:t>
            </a:r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地面所有物体都收到重力的作用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61651" y="4345305"/>
            <a:ext cx="4180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重力的施力物体是地球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55573" t="55964" r="19403" b="19486"/>
          <a:stretch>
            <a:fillRect/>
          </a:stretch>
        </p:blipFill>
        <p:spPr>
          <a:xfrm>
            <a:off x="8438978" y="1595123"/>
            <a:ext cx="3730797" cy="27501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216273" y="5934710"/>
            <a:ext cx="1205568" cy="699770"/>
            <a:chOff x="16118" y="9346"/>
            <a:chExt cx="1902" cy="1102"/>
          </a:xfrm>
        </p:grpSpPr>
        <p:sp>
          <p:nvSpPr>
            <p:cNvPr id="2" name="图文框 1"/>
            <p:cNvSpPr/>
            <p:nvPr/>
          </p:nvSpPr>
          <p:spPr>
            <a:xfrm>
              <a:off x="16118" y="9346"/>
              <a:ext cx="1753" cy="110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6294" y="9486"/>
              <a:ext cx="17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  <a:hlinkClick r:id="rId4" action="ppaction://hlinksldjump"/>
                </a:rPr>
                <a:t>返回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7390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2230" y="398145"/>
            <a:ext cx="62103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探究：重力的大小和什么因素有关呢？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33074" y="5512435"/>
            <a:ext cx="57039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猜想：重力和物体的质量有关系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9" y="1564643"/>
            <a:ext cx="4084481" cy="3068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697" y="1331595"/>
            <a:ext cx="5291951" cy="3534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060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32191" y="719458"/>
            <a:ext cx="684296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验证：用弹簧测力计分别测出不同钩码的重力，记录与表格中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59226" b="8081"/>
          <a:stretch>
            <a:fillRect/>
          </a:stretch>
        </p:blipFill>
        <p:spPr>
          <a:xfrm>
            <a:off x="2937228" y="2239012"/>
            <a:ext cx="4142160" cy="3898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59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6781" y="1000128"/>
          <a:ext cx="6029109" cy="285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562"/>
                <a:gridCol w="1235993"/>
                <a:gridCol w="1507277"/>
                <a:gridCol w="1507277"/>
              </a:tblGrid>
              <a:tr h="918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重力</a:t>
                      </a:r>
                      <a:r>
                        <a:rPr lang="en-US" altLang="zh-CN" sz="2800"/>
                        <a:t>/N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</a:tr>
              <a:tr h="9664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质量</a:t>
                      </a:r>
                      <a:r>
                        <a:rPr lang="en-US" altLang="zh-CN" sz="2800"/>
                        <a:t>/Kg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</a:tr>
              <a:tr h="9664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重力</a:t>
                      </a:r>
                      <a:r>
                        <a:rPr lang="en-US" altLang="zh-CN" sz="2800"/>
                        <a:t>/</a:t>
                      </a:r>
                      <a:r>
                        <a:rPr lang="zh-CN" altLang="en-US" sz="2800"/>
                        <a:t>质量</a:t>
                      </a:r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marL="91273" marR="91273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22399" y="2172970"/>
            <a:ext cx="8220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2399" y="1253490"/>
            <a:ext cx="8062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4.9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61221" y="2172970"/>
            <a:ext cx="6477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13683" y="3141345"/>
            <a:ext cx="11523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9.8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30275" y="2172970"/>
            <a:ext cx="5527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78008" y="1158875"/>
            <a:ext cx="10578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19.6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22400" y="3141345"/>
            <a:ext cx="10743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9.8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78007" y="3141345"/>
            <a:ext cx="10591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9.8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13684" y="1253490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9.8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969731" y="263528"/>
            <a:ext cx="4623247" cy="3742055"/>
            <a:chOff x="10996" y="415"/>
            <a:chExt cx="7294" cy="5893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11500" y="5827"/>
              <a:ext cx="497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11543" y="995"/>
              <a:ext cx="0" cy="48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0996" y="415"/>
              <a:ext cx="15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G/N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628" y="5486"/>
              <a:ext cx="166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m/Kg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7843167" y="3619500"/>
            <a:ext cx="15212" cy="74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415526" y="3634107"/>
            <a:ext cx="15212" cy="7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987886" y="3634108"/>
            <a:ext cx="15212" cy="60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301233" y="3166748"/>
            <a:ext cx="60215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316443" y="2593343"/>
            <a:ext cx="90006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316445" y="2034540"/>
            <a:ext cx="74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120586" y="3754755"/>
            <a:ext cx="2680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0  0.5  1    2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479137" y="1775460"/>
            <a:ext cx="1083871" cy="1708150"/>
            <a:chOff x="10222" y="2796"/>
            <a:chExt cx="1710" cy="2690"/>
          </a:xfrm>
        </p:grpSpPr>
        <p:sp>
          <p:nvSpPr>
            <p:cNvPr id="35" name="文本框 34"/>
            <p:cNvSpPr txBox="1"/>
            <p:nvPr/>
          </p:nvSpPr>
          <p:spPr>
            <a:xfrm>
              <a:off x="10222" y="2796"/>
              <a:ext cx="1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19.6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359" y="3684"/>
              <a:ext cx="143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9.8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325" y="4664"/>
              <a:ext cx="15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4.9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46235" y="3181350"/>
            <a:ext cx="512145" cy="543560"/>
            <a:chOff x="11590" y="5010"/>
            <a:chExt cx="808" cy="85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1590" y="5010"/>
              <a:ext cx="808" cy="0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2374" y="5034"/>
              <a:ext cx="24" cy="832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346235" y="2607945"/>
            <a:ext cx="1099717" cy="1146810"/>
            <a:chOff x="11590" y="4107"/>
            <a:chExt cx="1735" cy="180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1590" y="4107"/>
              <a:ext cx="1687" cy="24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13301" y="4131"/>
              <a:ext cx="24" cy="1782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331022" y="1974215"/>
            <a:ext cx="1731658" cy="1734820"/>
            <a:chOff x="11566" y="3109"/>
            <a:chExt cx="2732" cy="273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1566" y="3228"/>
              <a:ext cx="2733" cy="24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14180" y="3109"/>
              <a:ext cx="24" cy="2733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连接符 43"/>
          <p:cNvCxnSpPr/>
          <p:nvPr/>
        </p:nvCxnSpPr>
        <p:spPr>
          <a:xfrm flipV="1">
            <a:off x="7316443" y="1853568"/>
            <a:ext cx="1867300" cy="185610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745399" y="4780918"/>
            <a:ext cx="397609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结论：物体所受重力与物体的质量成正比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7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32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a9b7303-b2b8-4ce1-b737-119e85ac1f4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自定义</PresentationFormat>
  <Paragraphs>94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2021-04-09T12:57:10Z</dcterms:modified>
</cp:coreProperties>
</file>