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heme/themeOverride1.xml" ContentType="application/vnd.openxmlformats-officedocument.themeOverr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697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42" y="-84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2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3.png"/><Relationship Id="rId5" Type="http://schemas.openxmlformats.org/officeDocument/2006/relationships/tags" Target="../tags/tag4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2.png"/><Relationship Id="rId5" Type="http://schemas.openxmlformats.org/officeDocument/2006/relationships/tags" Target="../tags/tag53.xml"/><Relationship Id="rId10" Type="http://schemas.openxmlformats.org/officeDocument/2006/relationships/image" Target="../media/image1.png"/><Relationship Id="rId4" Type="http://schemas.openxmlformats.org/officeDocument/2006/relationships/tags" Target="../tags/tag52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3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2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1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82.xml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3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3.png"/><Relationship Id="rId5" Type="http://schemas.openxmlformats.org/officeDocument/2006/relationships/tags" Target="../tags/tag97.xml"/><Relationship Id="rId10" Type="http://schemas.openxmlformats.org/officeDocument/2006/relationships/image" Target="../media/image4.png"/><Relationship Id="rId4" Type="http://schemas.openxmlformats.org/officeDocument/2006/relationships/tags" Target="../tags/tag96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5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05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image" Target="../media/image8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7.png"/><Relationship Id="rId5" Type="http://schemas.openxmlformats.org/officeDocument/2006/relationships/tags" Target="../tags/tag1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4.xml"/><Relationship Id="rId9" Type="http://schemas.openxmlformats.org/officeDocument/2006/relationships/tags" Target="../tags/tag119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9.png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image" Target="../media/image10.png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image" Target="../media/image12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image" Target="../media/image11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44.xml"/><Relationship Id="rId15" Type="http://schemas.openxmlformats.org/officeDocument/2006/relationships/image" Target="../media/image14.png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867097" y="693420"/>
            <a:ext cx="10435582" cy="5471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69775" cy="6858000"/>
            <a:chOff x="0" y="0"/>
            <a:chExt cx="12192001" cy="6858000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14" name="矩形: 圆角 13"/>
          <p:cNvSpPr/>
          <p:nvPr>
            <p:custDataLst>
              <p:tags r:id="rId3"/>
            </p:custDataLst>
          </p:nvPr>
        </p:nvSpPr>
        <p:spPr>
          <a:xfrm>
            <a:off x="5425058" y="3718652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2537905" y="2517140"/>
            <a:ext cx="7093965" cy="1159510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6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2537905" y="3834766"/>
            <a:ext cx="7093965" cy="55689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accent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</p:spTree>
    <p:extLst>
      <p:ext uri="{BB962C8B-B14F-4D97-AF65-F5344CB8AC3E}">
        <p14:creationId xmlns:p14="http://schemas.microsoft.com/office/powerpoint/2010/main" val="39448675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8661" y="952509"/>
            <a:ext cx="10832454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2015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8" name="矩形 7"/>
            <p:cNvSpPr/>
            <p:nvPr>
              <p:custDataLst>
                <p:tags r:id="rId8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615784" y="2937511"/>
            <a:ext cx="4979120" cy="760719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615779" y="3800107"/>
            <a:ext cx="4979120" cy="107798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矩形: 圆角 14"/>
          <p:cNvSpPr/>
          <p:nvPr>
            <p:custDataLst>
              <p:tags r:id="rId7"/>
            </p:custDataLst>
          </p:nvPr>
        </p:nvSpPr>
        <p:spPr>
          <a:xfrm>
            <a:off x="5425058" y="3718652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2362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8709" y="952509"/>
            <a:ext cx="5273611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27504" y="952509"/>
            <a:ext cx="5273611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929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8709" y="952509"/>
            <a:ext cx="5273611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8704" y="1406525"/>
            <a:ext cx="5273569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24383" y="952509"/>
            <a:ext cx="5273611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24383" y="1406525"/>
            <a:ext cx="5273611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7678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99010" y="1272537"/>
            <a:ext cx="7771756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5048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1339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709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8709" y="952509"/>
            <a:ext cx="5273611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27552" y="952509"/>
            <a:ext cx="5273611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587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51865" y="952509"/>
            <a:ext cx="949250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8704" y="952501"/>
            <a:ext cx="9810185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2963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8709" y="952509"/>
            <a:ext cx="10832454" cy="53889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3407625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7" name="矩形 6"/>
            <p:cNvSpPr/>
            <p:nvPr>
              <p:custDataLst>
                <p:tags r:id="rId8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14" name="矩形: 圆角 13"/>
          <p:cNvSpPr/>
          <p:nvPr>
            <p:custDataLst>
              <p:tags r:id="rId2"/>
            </p:custDataLst>
          </p:nvPr>
        </p:nvSpPr>
        <p:spPr>
          <a:xfrm>
            <a:off x="5425058" y="3653337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5967C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882716" y="2392046"/>
            <a:ext cx="6404344" cy="121983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2882715" y="3745156"/>
            <a:ext cx="6404343" cy="666977"/>
          </a:xfrm>
        </p:spPr>
        <p:txBody>
          <a:bodyPr lIns="90000" rIns="90000" bIns="46800">
            <a:normAutofit/>
          </a:bodyPr>
          <a:lstStyle>
            <a:lvl1pPr marL="0" indent="0" algn="ctr">
              <a:buNone/>
              <a:defRPr sz="28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单击此处编辑文本</a:t>
            </a:r>
          </a:p>
        </p:txBody>
      </p:sp>
    </p:spTree>
    <p:extLst>
      <p:ext uri="{BB962C8B-B14F-4D97-AF65-F5344CB8AC3E}">
        <p14:creationId xmlns:p14="http://schemas.microsoft.com/office/powerpoint/2010/main" val="42392167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3" name="图片 12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8376680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47833" y="273050"/>
            <a:ext cx="11670941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16" name="图片 15" descr="蓝色树叶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7832" y="273051"/>
            <a:ext cx="940622" cy="691515"/>
          </a:xfrm>
          <a:prstGeom prst="rect">
            <a:avLst/>
          </a:prstGeom>
        </p:spPr>
      </p:pic>
      <p:pic>
        <p:nvPicPr>
          <p:cNvPr id="18" name="图片 17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0305010" y="5850256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79264" y="1249200"/>
            <a:ext cx="9608852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78777" y="2163600"/>
            <a:ext cx="9609052" cy="3445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9492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"/>
            <a:ext cx="4814667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 flipH="1">
            <a:off x="11046528" y="6088061"/>
            <a:ext cx="1276937" cy="777559"/>
            <a:chOff x="-249555" y="5775960"/>
            <a:chExt cx="1787525" cy="1086485"/>
          </a:xfrm>
        </p:grpSpPr>
        <p:pic>
          <p:nvPicPr>
            <p:cNvPr id="15" name="图片 14" descr="蓝色树叶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-78740" y="6127750"/>
              <a:ext cx="1616710" cy="734695"/>
            </a:xfrm>
            <a:prstGeom prst="rect">
              <a:avLst/>
            </a:prstGeom>
          </p:spPr>
        </p:pic>
        <p:pic>
          <p:nvPicPr>
            <p:cNvPr id="6" name="图片 5" descr="蓝色4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 rot="20460000">
              <a:off x="-249555" y="5775960"/>
              <a:ext cx="1299845" cy="95694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2137" y="770400"/>
            <a:ext cx="3952781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5730" y="1764000"/>
            <a:ext cx="3949188" cy="4093200"/>
          </a:xfrm>
        </p:spPr>
        <p:txBody>
          <a:bodyPr/>
          <a:lstStyle>
            <a:lvl1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091901" y="769940"/>
            <a:ext cx="6468188" cy="5087937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306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69775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8" name="图片 7" descr="蓝色树叶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1266550" y="0"/>
            <a:ext cx="903225" cy="664210"/>
          </a:xfrm>
          <a:prstGeom prst="rect">
            <a:avLst/>
          </a:prstGeom>
        </p:spPr>
      </p:pic>
      <p:pic>
        <p:nvPicPr>
          <p:cNvPr id="13" name="图片 12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 rot="15060000" flipH="1">
            <a:off x="-286162" y="258235"/>
            <a:ext cx="1023620" cy="464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0884" y="781200"/>
            <a:ext cx="10956391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0885" y="1659600"/>
            <a:ext cx="10955967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1658" y="2808000"/>
            <a:ext cx="10945611" cy="34308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8760853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2"/>
            <a:ext cx="12169775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6" name="图片 5" descr="蓝色树叶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10696092" y="6191251"/>
            <a:ext cx="1473684" cy="6711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3697" y="669600"/>
            <a:ext cx="10956391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3734" y="1681200"/>
            <a:ext cx="10970765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6"/>
            </p:custDataLst>
          </p:nvPr>
        </p:nvSpPr>
        <p:spPr>
          <a:xfrm>
            <a:off x="592917" y="5180400"/>
            <a:ext cx="10981545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4155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1229153" y="5519420"/>
            <a:ext cx="1367198" cy="1334770"/>
            <a:chOff x="11249660" y="5519420"/>
            <a:chExt cx="1369695" cy="1334770"/>
          </a:xfrm>
        </p:grpSpPr>
        <p:pic>
          <p:nvPicPr>
            <p:cNvPr id="16" name="图片 15" descr="蓝色树叶3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flipH="1" flipV="1">
              <a:off x="11249660" y="6162675"/>
              <a:ext cx="942340" cy="691515"/>
            </a:xfrm>
            <a:prstGeom prst="rect">
              <a:avLst/>
            </a:prstGeom>
          </p:spPr>
        </p:pic>
        <p:pic>
          <p:nvPicPr>
            <p:cNvPr id="6" name="图片 5" descr="蓝色4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rot="2640000" flipH="1">
              <a:off x="11269980" y="5519420"/>
              <a:ext cx="1349375" cy="993775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1270"/>
            <a:ext cx="12169775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8698" y="237490"/>
            <a:ext cx="11017449" cy="538480"/>
          </a:xfrm>
        </p:spPr>
        <p:txBody>
          <a:bodyPr>
            <a:normAutofit/>
          </a:bodyPr>
          <a:lstStyle>
            <a:lvl1pPr>
              <a:defRPr sz="28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8544" y="1663200"/>
            <a:ext cx="5332661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31021" y="1663200"/>
            <a:ext cx="5357815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1357" y="4816800"/>
            <a:ext cx="5332661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41801" y="4813200"/>
            <a:ext cx="5357815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417240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5"/>
            <a:ext cx="12169775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6" name="图片 5" descr="蓝色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 rot="20460000">
            <a:off x="-378404" y="4729480"/>
            <a:ext cx="2177249" cy="1605280"/>
          </a:xfrm>
          <a:prstGeom prst="rect">
            <a:avLst/>
          </a:prstGeom>
        </p:spPr>
      </p:pic>
      <p:pic>
        <p:nvPicPr>
          <p:cNvPr id="17" name="图片 16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 rot="1020000">
            <a:off x="-13310" y="5758816"/>
            <a:ext cx="2283100" cy="1039495"/>
          </a:xfrm>
          <a:prstGeom prst="rect">
            <a:avLst/>
          </a:prstGeom>
        </p:spPr>
      </p:pic>
      <p:pic>
        <p:nvPicPr>
          <p:cNvPr id="18" name="图片 17" descr="蓝色树叶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 flipH="1">
            <a:off x="10499601" y="4445"/>
            <a:ext cx="1670175" cy="1228090"/>
          </a:xfrm>
          <a:prstGeom prst="rect">
            <a:avLst/>
          </a:prstGeom>
        </p:spPr>
      </p:pic>
      <p:pic>
        <p:nvPicPr>
          <p:cNvPr id="19" name="图片 18" descr="蓝色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 rot="19440000" flipH="1" flipV="1">
            <a:off x="10756940" y="453390"/>
            <a:ext cx="2004210" cy="14782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0024" y="1339200"/>
            <a:ext cx="9127331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19638" y="3862800"/>
            <a:ext cx="9127331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262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8661" y="443230"/>
            <a:ext cx="10832454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8661" y="952509"/>
            <a:ext cx="10832454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8138" y="6349833"/>
            <a:ext cx="2695078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08497" y="6349833"/>
            <a:ext cx="3952781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594904" y="6349833"/>
            <a:ext cx="2695078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3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5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0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1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5.xml"/><Relationship Id="rId5" Type="http://schemas.openxmlformats.org/officeDocument/2006/relationships/slide" Target="slide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1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1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10" Type="http://schemas.openxmlformats.org/officeDocument/2006/relationships/slide" Target="slide18.xml"/><Relationship Id="rId4" Type="http://schemas.openxmlformats.org/officeDocument/2006/relationships/slide" Target="slide6.xml"/><Relationship Id="rId9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0.wmf"/><Relationship Id="rId18" Type="http://schemas.openxmlformats.org/officeDocument/2006/relationships/image" Target="../media/image45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42.wmf"/><Relationship Id="rId2" Type="http://schemas.openxmlformats.org/officeDocument/2006/relationships/tags" Target="../tags/tag170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9.wmf"/><Relationship Id="rId5" Type="http://schemas.openxmlformats.org/officeDocument/2006/relationships/image" Target="../media/image44.png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3.png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6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7.xml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42771" y="1412240"/>
            <a:ext cx="4049507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ln w="12700">
                  <a:solidFill>
                    <a:srgbClr val="B78891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B78891">
                      <a:lumMod val="50000"/>
                    </a:srgbClr>
                  </a:innerShdw>
                </a:effectLst>
              </a:rPr>
              <a:t>§</a:t>
            </a:r>
            <a:r>
              <a:rPr lang="en-US" altLang="zh-CN" sz="7200" b="1" dirty="0">
                <a:ln w="12700">
                  <a:solidFill>
                    <a:srgbClr val="B78891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B78891">
                      <a:lumMod val="50000"/>
                    </a:srgbClr>
                  </a:innerShdw>
                </a:effectLst>
              </a:rPr>
              <a:t>7.2 </a:t>
            </a:r>
            <a:r>
              <a:rPr lang="zh-CN" altLang="en-US" sz="7200" b="1" dirty="0">
                <a:ln w="12700">
                  <a:solidFill>
                    <a:srgbClr val="B78891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B78891">
                      <a:lumMod val="50000"/>
                    </a:srgbClr>
                  </a:innerShdw>
                </a:effectLst>
              </a:rPr>
              <a:t>弹力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67786" t="4879" r="5303" b="59541"/>
          <a:stretch>
            <a:fillRect/>
          </a:stretch>
        </p:blipFill>
        <p:spPr>
          <a:xfrm>
            <a:off x="3666146" y="2846705"/>
            <a:ext cx="3930457" cy="390525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337416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5735" b="41606"/>
          <a:stretch>
            <a:fillRect/>
          </a:stretch>
        </p:blipFill>
        <p:spPr>
          <a:xfrm>
            <a:off x="418971" y="675643"/>
            <a:ext cx="4573807" cy="21291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r="5735" b="41606"/>
          <a:stretch>
            <a:fillRect/>
          </a:stretch>
        </p:blipFill>
        <p:spPr>
          <a:xfrm>
            <a:off x="418971" y="3954148"/>
            <a:ext cx="4573807" cy="2129155"/>
          </a:xfrm>
          <a:prstGeom prst="rect">
            <a:avLst/>
          </a:prstGeom>
        </p:spPr>
      </p:pic>
      <p:sp>
        <p:nvSpPr>
          <p:cNvPr id="8" name="下箭头 7"/>
          <p:cNvSpPr/>
          <p:nvPr/>
        </p:nvSpPr>
        <p:spPr>
          <a:xfrm>
            <a:off x="2477056" y="2282193"/>
            <a:ext cx="141981" cy="96583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上箭头 8"/>
          <p:cNvSpPr/>
          <p:nvPr/>
        </p:nvSpPr>
        <p:spPr>
          <a:xfrm>
            <a:off x="2619038" y="3954148"/>
            <a:ext cx="173673" cy="1235075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08679" y="2570483"/>
            <a:ext cx="390320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小孩对木棍有向</a:t>
            </a:r>
            <a:r>
              <a:rPr lang="zh-CN" altLang="en-US" sz="2800" b="1">
                <a:solidFill>
                  <a:srgbClr val="FF0000"/>
                </a:solidFill>
              </a:rPr>
              <a:t>下</a:t>
            </a:r>
            <a:r>
              <a:rPr lang="zh-CN" altLang="en-US" sz="2800">
                <a:solidFill>
                  <a:srgbClr val="000000"/>
                </a:solidFill>
              </a:rPr>
              <a:t>的压力，木棍对小孩有向</a:t>
            </a:r>
            <a:r>
              <a:rPr lang="zh-CN" altLang="en-US" sz="2800" b="1">
                <a:solidFill>
                  <a:srgbClr val="FF0000"/>
                </a:solidFill>
              </a:rPr>
              <a:t>上</a:t>
            </a:r>
            <a:r>
              <a:rPr lang="zh-CN" altLang="en-US" sz="2800">
                <a:solidFill>
                  <a:srgbClr val="000000"/>
                </a:solidFill>
              </a:rPr>
              <a:t>的支持力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1630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279" y="451485"/>
            <a:ext cx="3259218" cy="32651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77" y="451485"/>
            <a:ext cx="3322602" cy="3328670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2731861" y="1569720"/>
            <a:ext cx="1311420" cy="2692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 rot="10800000">
            <a:off x="5429496" y="1569720"/>
            <a:ext cx="1311420" cy="2692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51995" y="1012828"/>
            <a:ext cx="30665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球对球网有向</a:t>
            </a:r>
            <a:r>
              <a:rPr lang="zh-CN" altLang="en-US" sz="2800" b="1">
                <a:solidFill>
                  <a:srgbClr val="FF0000"/>
                </a:solidFill>
              </a:rPr>
              <a:t>右</a:t>
            </a:r>
            <a:r>
              <a:rPr lang="zh-CN" altLang="en-US" sz="2800">
                <a:solidFill>
                  <a:srgbClr val="000000"/>
                </a:solidFill>
              </a:rPr>
              <a:t>的作用力，球网对球有向</a:t>
            </a:r>
            <a:r>
              <a:rPr lang="zh-CN" altLang="en-US" sz="2800" b="1">
                <a:solidFill>
                  <a:srgbClr val="FF0000"/>
                </a:solidFill>
              </a:rPr>
              <a:t>左</a:t>
            </a:r>
            <a:r>
              <a:rPr lang="zh-CN" altLang="en-US" sz="2800">
                <a:solidFill>
                  <a:srgbClr val="000000"/>
                </a:solidFill>
              </a:rPr>
              <a:t>的作用力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40962" y="4039870"/>
            <a:ext cx="1888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总结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40963" y="4942208"/>
            <a:ext cx="595875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sym typeface="+mn-ea"/>
              </a:rPr>
              <a:t>弹力的方向总是与作用在物体上使物体发生形变的方向相反</a:t>
            </a:r>
            <a:endParaRPr lang="en-US" altLang="zh-CN" sz="2800">
              <a:solidFill>
                <a:srgbClr val="00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460936" y="6050915"/>
            <a:ext cx="1248670" cy="600710"/>
            <a:chOff x="14085" y="6986"/>
            <a:chExt cx="1970" cy="946"/>
          </a:xfrm>
        </p:grpSpPr>
        <p:sp>
          <p:nvSpPr>
            <p:cNvPr id="3" name="矩形 2"/>
            <p:cNvSpPr/>
            <p:nvPr/>
          </p:nvSpPr>
          <p:spPr>
            <a:xfrm>
              <a:off x="14085" y="6986"/>
              <a:ext cx="1970" cy="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4210" y="7048"/>
              <a:ext cx="172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E5967C">
                      <a:lumMod val="75000"/>
                    </a:srgbClr>
                  </a:solidFill>
                  <a:hlinkClick r:id="rId4" action="ppaction://hlinksldjump"/>
                </a:rPr>
                <a:t>返回</a:t>
              </a:r>
              <a:endParaRPr lang="zh-CN" altLang="en-US" sz="2800" b="1">
                <a:solidFill>
                  <a:srgbClr val="E5967C">
                    <a:lumMod val="75000"/>
                  </a:srgb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5020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75600" y="233047"/>
            <a:ext cx="1313181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>
                <a:ln w="10160">
                  <a:solidFill>
                    <a:srgbClr val="7E7AA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大小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85861" y="1628778"/>
            <a:ext cx="51994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在弹性限度内，同一物体形变量越大，其产生的弹力越大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37" y="1499873"/>
            <a:ext cx="4457814" cy="41802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51928" y="3976373"/>
            <a:ext cx="4867276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注：物体的弹性有一定得限度，超过这个限度就不能恢复到原来的形状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460936" y="6050915"/>
            <a:ext cx="1248670" cy="600710"/>
            <a:chOff x="14085" y="6986"/>
            <a:chExt cx="1970" cy="946"/>
          </a:xfrm>
        </p:grpSpPr>
        <p:sp>
          <p:nvSpPr>
            <p:cNvPr id="3" name="矩形 2"/>
            <p:cNvSpPr/>
            <p:nvPr/>
          </p:nvSpPr>
          <p:spPr>
            <a:xfrm>
              <a:off x="14085" y="6986"/>
              <a:ext cx="1970" cy="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4210" y="7048"/>
              <a:ext cx="172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E5967C">
                      <a:lumMod val="75000"/>
                    </a:srgbClr>
                  </a:solidFill>
                  <a:hlinkClick r:id="rId4" action="ppaction://hlinksldjump"/>
                </a:rPr>
                <a:t>返回</a:t>
              </a:r>
              <a:endParaRPr lang="zh-CN" altLang="en-US" sz="2800" b="1">
                <a:solidFill>
                  <a:srgbClr val="E5967C">
                    <a:lumMod val="75000"/>
                  </a:srgb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0440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4120" y="471172"/>
            <a:ext cx="3570208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>
                <a:ln w="12700">
                  <a:solidFill>
                    <a:srgbClr val="7E7AA5"/>
                  </a:solidFill>
                  <a:prstDash val="solid"/>
                </a:ln>
                <a:pattFill prst="ltDnDiag">
                  <a:fgClr>
                    <a:srgbClr val="7E7AA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</a:rPr>
              <a:t>测量力的大小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04346" y="1979933"/>
            <a:ext cx="3314996" cy="3579495"/>
            <a:chOff x="1269" y="3118"/>
            <a:chExt cx="5230" cy="563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rcRect l="43408" b="10901"/>
            <a:stretch>
              <a:fillRect/>
            </a:stretch>
          </p:blipFill>
          <p:spPr>
            <a:xfrm>
              <a:off x="1269" y="3118"/>
              <a:ext cx="5230" cy="4564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000" y="7933"/>
              <a:ext cx="376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弹簧测力计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83416" y="1970405"/>
            <a:ext cx="3001878" cy="3589020"/>
            <a:chOff x="8020" y="3103"/>
            <a:chExt cx="4736" cy="565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0" y="3103"/>
              <a:ext cx="4737" cy="4481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824" y="7933"/>
              <a:ext cx="251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握力计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515039" y="1970405"/>
            <a:ext cx="3194566" cy="3589020"/>
            <a:chOff x="13434" y="3103"/>
            <a:chExt cx="5040" cy="565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rcRect r="3981" b="19333"/>
            <a:stretch>
              <a:fillRect/>
            </a:stretch>
          </p:blipFill>
          <p:spPr>
            <a:xfrm>
              <a:off x="13434" y="3103"/>
              <a:ext cx="5041" cy="423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4983" y="7933"/>
              <a:ext cx="286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托盘秤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9711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452" y="1232535"/>
            <a:ext cx="5369913" cy="49631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6368" y="160655"/>
            <a:ext cx="2970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</a:rPr>
              <a:t>弹簧测力计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57443" y="1348105"/>
            <a:ext cx="150157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结构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8012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000" y="2537460"/>
            <a:ext cx="8757167" cy="38277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98155" y="709295"/>
            <a:ext cx="9957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E5967C">
                    <a:lumMod val="75000"/>
                  </a:srgbClr>
                </a:solidFill>
              </a:rPr>
              <a:t>原理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30787" y="709298"/>
            <a:ext cx="4757621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在弹性限度内，弹簧的弹力与弹簧的形变量成正比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629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0368" y="223520"/>
            <a:ext cx="1311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使用：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67539" y="854075"/>
            <a:ext cx="33035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1.</a:t>
            </a:r>
            <a:r>
              <a:rPr lang="zh-CN" altLang="en-US" sz="2800">
                <a:solidFill>
                  <a:srgbClr val="000000"/>
                </a:solidFill>
              </a:rPr>
              <a:t>看量程和分度值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61789" y="1598930"/>
            <a:ext cx="6463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加在弹簧测力计上的力不能超出量程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67538" y="2487295"/>
            <a:ext cx="480452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2.</a:t>
            </a:r>
            <a:r>
              <a:rPr lang="zh-CN" altLang="en-US" sz="2800">
                <a:solidFill>
                  <a:srgbClr val="000000"/>
                </a:solidFill>
              </a:rPr>
              <a:t>明确指针是否指零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61789" y="3168015"/>
            <a:ext cx="6305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若不指零，把指针调到零刻度线的位置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67538" y="4078605"/>
            <a:ext cx="1057312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3.</a:t>
            </a:r>
            <a:r>
              <a:rPr lang="zh-CN" altLang="en-US" sz="2800">
                <a:solidFill>
                  <a:srgbClr val="000000"/>
                </a:solidFill>
              </a:rPr>
              <a:t>使用前，沿轴线的方向请拉挂钩，防止弹簧、指针与外壳有摩擦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67538" y="5038090"/>
            <a:ext cx="1014528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4.</a:t>
            </a:r>
            <a:r>
              <a:rPr lang="zh-CN" altLang="en-US" sz="2800">
                <a:solidFill>
                  <a:srgbClr val="000000"/>
                </a:solidFill>
              </a:rPr>
              <a:t>使用时，拉力的方向要和弹簧测力计的轴线在一条直线上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67539" y="5892800"/>
            <a:ext cx="805867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5.</a:t>
            </a:r>
            <a:r>
              <a:rPr lang="zh-CN" altLang="en-US" sz="2800">
                <a:solidFill>
                  <a:srgbClr val="000000"/>
                </a:solidFill>
              </a:rPr>
              <a:t>读数时，视线要与指针所指的刻度线垂直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06" y="745493"/>
            <a:ext cx="4760157" cy="3386455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6952619" y="2583183"/>
            <a:ext cx="1185285" cy="1587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26360" t="20151" r="27093" b="36053"/>
          <a:stretch>
            <a:fillRect/>
          </a:stretch>
        </p:blipFill>
        <p:spPr>
          <a:xfrm rot="3840000">
            <a:off x="8156552" y="2075211"/>
            <a:ext cx="1097280" cy="72765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0460936" y="6050915"/>
            <a:ext cx="1248670" cy="600710"/>
            <a:chOff x="14085" y="6986"/>
            <a:chExt cx="1970" cy="946"/>
          </a:xfrm>
        </p:grpSpPr>
        <p:sp>
          <p:nvSpPr>
            <p:cNvPr id="3" name="矩形 2"/>
            <p:cNvSpPr/>
            <p:nvPr/>
          </p:nvSpPr>
          <p:spPr>
            <a:xfrm>
              <a:off x="14085" y="6986"/>
              <a:ext cx="1970" cy="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4210" y="7048"/>
              <a:ext cx="172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E5967C">
                      <a:lumMod val="75000"/>
                    </a:srgbClr>
                  </a:solidFill>
                  <a:hlinkClick r:id="rId5" action="ppaction://hlinksldjump"/>
                </a:rPr>
                <a:t>返回</a:t>
              </a:r>
              <a:endParaRPr lang="zh-CN" altLang="en-US" sz="2800" b="1">
                <a:solidFill>
                  <a:srgbClr val="E5967C">
                    <a:lumMod val="75000"/>
                  </a:srgb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53289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4675" y="334645"/>
            <a:ext cx="1407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总结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965318" y="2393315"/>
            <a:ext cx="1841946" cy="712470"/>
            <a:chOff x="6256" y="3769"/>
            <a:chExt cx="2906" cy="1122"/>
          </a:xfrm>
        </p:grpSpPr>
        <p:sp>
          <p:nvSpPr>
            <p:cNvPr id="6" name="矩形 5"/>
            <p:cNvSpPr/>
            <p:nvPr/>
          </p:nvSpPr>
          <p:spPr>
            <a:xfrm>
              <a:off x="6256" y="3769"/>
              <a:ext cx="2319" cy="11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620" y="3966"/>
              <a:ext cx="254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弹力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252044" y="1726568"/>
            <a:ext cx="1624538" cy="661035"/>
            <a:chOff x="3553" y="2719"/>
            <a:chExt cx="2563" cy="1041"/>
          </a:xfrm>
        </p:grpSpPr>
        <p:sp>
          <p:nvSpPr>
            <p:cNvPr id="9" name="左箭头 8"/>
            <p:cNvSpPr/>
            <p:nvPr/>
          </p:nvSpPr>
          <p:spPr>
            <a:xfrm rot="1260000">
              <a:off x="3553" y="3212"/>
              <a:ext cx="2512" cy="54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 rot="1320000">
              <a:off x="4372" y="2719"/>
              <a:ext cx="174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定义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38177" y="1344930"/>
            <a:ext cx="2201969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物体由于发生弹性形变而产生的力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546755" y="1677035"/>
            <a:ext cx="1644187" cy="579755"/>
            <a:chOff x="8751" y="2641"/>
            <a:chExt cx="2594" cy="913"/>
          </a:xfrm>
        </p:grpSpPr>
        <p:sp>
          <p:nvSpPr>
            <p:cNvPr id="8" name="右箭头 7"/>
            <p:cNvSpPr/>
            <p:nvPr/>
          </p:nvSpPr>
          <p:spPr>
            <a:xfrm rot="20520000">
              <a:off x="8751" y="3228"/>
              <a:ext cx="2594" cy="3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 rot="20520000">
              <a:off x="8827" y="2641"/>
              <a:ext cx="154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方向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294894" y="856618"/>
            <a:ext cx="4551623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sym typeface="+mn-ea"/>
              </a:rPr>
              <a:t>弹力的方向总是与作用在物体上使物体发生形变的方向相反</a:t>
            </a:r>
          </a:p>
        </p:txBody>
      </p:sp>
      <p:grpSp>
        <p:nvGrpSpPr>
          <p:cNvPr id="22" name="组合 21"/>
          <p:cNvGrpSpPr/>
          <p:nvPr/>
        </p:nvGrpSpPr>
        <p:grpSpPr>
          <a:xfrm rot="20520000">
            <a:off x="2713526" y="2900146"/>
            <a:ext cx="1308492" cy="847805"/>
            <a:chOff x="3933" y="4179"/>
            <a:chExt cx="2286" cy="1439"/>
          </a:xfrm>
        </p:grpSpPr>
        <p:sp>
          <p:nvSpPr>
            <p:cNvPr id="3" name="左箭头 2"/>
            <p:cNvSpPr/>
            <p:nvPr/>
          </p:nvSpPr>
          <p:spPr>
            <a:xfrm rot="20400000">
              <a:off x="3933" y="4995"/>
              <a:ext cx="2286" cy="62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 rot="20460000">
              <a:off x="4006" y="4179"/>
              <a:ext cx="2163" cy="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条件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36525" y="4100833"/>
            <a:ext cx="3334011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1.</a:t>
            </a:r>
            <a:r>
              <a:rPr lang="zh-CN" altLang="en-US" sz="2800">
                <a:solidFill>
                  <a:srgbClr val="000000"/>
                </a:solidFill>
              </a:rPr>
              <a:t>两个物体相互接触</a:t>
            </a:r>
          </a:p>
          <a:p>
            <a:r>
              <a:rPr lang="en-US" altLang="zh-CN" sz="2800">
                <a:solidFill>
                  <a:srgbClr val="000000"/>
                </a:solidFill>
                <a:sym typeface="+mn-ea"/>
              </a:rPr>
              <a:t>2.</a:t>
            </a:r>
            <a:r>
              <a:rPr lang="zh-CN" altLang="en-US" sz="2800">
                <a:solidFill>
                  <a:srgbClr val="000000"/>
                </a:solidFill>
                <a:sym typeface="+mn-ea"/>
              </a:rPr>
              <a:t>发生弹性形变</a:t>
            </a:r>
            <a:endParaRPr lang="zh-CN" altLang="en-US" sz="2800">
              <a:solidFill>
                <a:srgbClr val="000000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587955" y="2393318"/>
            <a:ext cx="1706304" cy="719455"/>
            <a:chOff x="8816" y="3769"/>
            <a:chExt cx="2692" cy="1133"/>
          </a:xfrm>
        </p:grpSpPr>
        <p:sp>
          <p:nvSpPr>
            <p:cNvPr id="15" name="右箭头 14"/>
            <p:cNvSpPr/>
            <p:nvPr/>
          </p:nvSpPr>
          <p:spPr>
            <a:xfrm>
              <a:off x="8816" y="4430"/>
              <a:ext cx="2693" cy="4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163" y="3769"/>
              <a:ext cx="177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大小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348137" y="2393318"/>
            <a:ext cx="3662976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sym typeface="+mn-ea"/>
              </a:rPr>
              <a:t>在弹性限度内，同一物体形变量越大，其产生的弹力越大</a:t>
            </a:r>
          </a:p>
        </p:txBody>
      </p:sp>
      <p:grpSp>
        <p:nvGrpSpPr>
          <p:cNvPr id="21" name="组合 20"/>
          <p:cNvGrpSpPr/>
          <p:nvPr/>
        </p:nvGrpSpPr>
        <p:grpSpPr>
          <a:xfrm rot="540000">
            <a:off x="5320475" y="3516632"/>
            <a:ext cx="2347119" cy="710565"/>
            <a:chOff x="8491" y="5313"/>
            <a:chExt cx="3703" cy="1119"/>
          </a:xfrm>
        </p:grpSpPr>
        <p:sp>
          <p:nvSpPr>
            <p:cNvPr id="18" name="右箭头 17"/>
            <p:cNvSpPr/>
            <p:nvPr/>
          </p:nvSpPr>
          <p:spPr>
            <a:xfrm rot="1320000">
              <a:off x="8491" y="5833"/>
              <a:ext cx="3386" cy="5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1260000">
              <a:off x="8852" y="5313"/>
              <a:ext cx="334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弹簧测力计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631463" y="4100833"/>
            <a:ext cx="3379648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原理</a:t>
            </a:r>
          </a:p>
          <a:p>
            <a:r>
              <a:rPr lang="zh-CN" altLang="en-US" sz="2800">
                <a:solidFill>
                  <a:srgbClr val="000000"/>
                </a:solidFill>
              </a:rPr>
              <a:t>一看、二调零</a:t>
            </a:r>
          </a:p>
          <a:p>
            <a:r>
              <a:rPr lang="zh-CN" altLang="en-US" sz="2800">
                <a:solidFill>
                  <a:srgbClr val="000000"/>
                </a:solidFill>
              </a:rPr>
              <a:t>两个注意、四读数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0460936" y="6050915"/>
            <a:ext cx="1248670" cy="600710"/>
            <a:chOff x="14085" y="6986"/>
            <a:chExt cx="1970" cy="946"/>
          </a:xfrm>
        </p:grpSpPr>
        <p:sp>
          <p:nvSpPr>
            <p:cNvPr id="28" name="矩形 27"/>
            <p:cNvSpPr/>
            <p:nvPr/>
          </p:nvSpPr>
          <p:spPr>
            <a:xfrm>
              <a:off x="14085" y="6986"/>
              <a:ext cx="1970" cy="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210" y="7048"/>
              <a:ext cx="172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E5967C">
                      <a:lumMod val="75000"/>
                    </a:srgbClr>
                  </a:solidFill>
                  <a:hlinkClick r:id="rId3" action="ppaction://hlinksldjump"/>
                </a:rPr>
                <a:t>返回</a:t>
              </a:r>
              <a:endParaRPr lang="zh-CN" altLang="en-US" sz="2800" b="1">
                <a:solidFill>
                  <a:srgbClr val="E5967C">
                    <a:lumMod val="75000"/>
                  </a:srgb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12489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3" grpId="0"/>
      <p:bldP spid="17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8830" y="287655"/>
            <a:ext cx="248909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练习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3538" y="1522733"/>
            <a:ext cx="72853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关于弹力产生的条件下列说法正确的是（    ）</a:t>
            </a:r>
          </a:p>
          <a:p>
            <a:endParaRPr lang="en-US" altLang="zh-CN" sz="2800">
              <a:solidFill>
                <a:srgbClr val="000000"/>
              </a:solidFill>
            </a:endParaRPr>
          </a:p>
          <a:p>
            <a:r>
              <a:rPr lang="en-US" altLang="zh-CN" sz="2800">
                <a:solidFill>
                  <a:srgbClr val="000000"/>
                </a:solidFill>
              </a:rPr>
              <a:t>A. </a:t>
            </a:r>
            <a:r>
              <a:rPr lang="zh-CN" altLang="en-US" sz="2800">
                <a:solidFill>
                  <a:srgbClr val="000000"/>
                </a:solidFill>
              </a:rPr>
              <a:t>只要两个物体产生接触就一定产生弹力</a:t>
            </a:r>
          </a:p>
          <a:p>
            <a:r>
              <a:rPr lang="en-US" altLang="zh-CN" sz="2800">
                <a:solidFill>
                  <a:srgbClr val="000000"/>
                </a:solidFill>
              </a:rPr>
              <a:t>B.</a:t>
            </a:r>
            <a:r>
              <a:rPr lang="zh-CN" altLang="en-US" sz="2800">
                <a:solidFill>
                  <a:srgbClr val="000000"/>
                </a:solidFill>
              </a:rPr>
              <a:t>只要两个物体发生形变就一定有弹力产生</a:t>
            </a:r>
          </a:p>
          <a:p>
            <a:r>
              <a:rPr lang="en-US" altLang="zh-CN" sz="2800">
                <a:solidFill>
                  <a:srgbClr val="000000"/>
                </a:solidFill>
              </a:rPr>
              <a:t>C.</a:t>
            </a:r>
            <a:r>
              <a:rPr lang="zh-CN" altLang="en-US" sz="2800">
                <a:solidFill>
                  <a:srgbClr val="000000"/>
                </a:solidFill>
              </a:rPr>
              <a:t>只要两个物体相互吸引就一定能产生弹力</a:t>
            </a:r>
          </a:p>
          <a:p>
            <a:r>
              <a:rPr lang="en-US" altLang="zh-CN" sz="2800">
                <a:solidFill>
                  <a:srgbClr val="000000"/>
                </a:solidFill>
              </a:rPr>
              <a:t>D.</a:t>
            </a:r>
            <a:r>
              <a:rPr lang="zh-CN" altLang="en-US" sz="2800">
                <a:solidFill>
                  <a:srgbClr val="000000"/>
                </a:solidFill>
              </a:rPr>
              <a:t>只有发生弹性形变的物体才会产生弹力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90559" y="1522730"/>
            <a:ext cx="7111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4788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38747" b="13347"/>
          <a:stretch>
            <a:fillRect/>
          </a:stretch>
        </p:blipFill>
        <p:spPr>
          <a:xfrm>
            <a:off x="896253" y="1858010"/>
            <a:ext cx="6500688" cy="2514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5117" y="683260"/>
            <a:ext cx="684359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2.</a:t>
            </a:r>
            <a:r>
              <a:rPr lang="zh-CN" altLang="en-US" sz="2800">
                <a:solidFill>
                  <a:srgbClr val="000000"/>
                </a:solidFill>
              </a:rPr>
              <a:t>如图所示，弹簧测力计的示数为（）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31102" y="4961890"/>
            <a:ext cx="17069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1.6N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2603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35597" y="382905"/>
            <a:ext cx="1311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21574" y="904875"/>
            <a:ext cx="2496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3" action="ppaction://hlinksldjump"/>
              </a:rPr>
              <a:t>塑性与弹性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21574" y="1696085"/>
            <a:ext cx="12011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4" action="ppaction://hlinksldjump"/>
              </a:rPr>
              <a:t>弹力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21574" y="3857625"/>
            <a:ext cx="12645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5" action="ppaction://hlinksldjump"/>
              </a:rPr>
              <a:t>大小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21572" y="3168015"/>
            <a:ext cx="91653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6" action="ppaction://hlinksldjump"/>
              </a:rPr>
              <a:t>方向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21573" y="4598035"/>
            <a:ext cx="27660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7" action="ppaction://hlinksldjump"/>
              </a:rPr>
              <a:t>弹簧测力计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21574" y="2432050"/>
            <a:ext cx="10591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8" action="ppaction://hlinksldjump"/>
              </a:rPr>
              <a:t>条件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21573" y="5369560"/>
            <a:ext cx="96407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9" action="ppaction://hlinksldjump"/>
              </a:rPr>
              <a:t>总结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21574" y="6193155"/>
            <a:ext cx="10743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10" action="ppaction://hlinksldjump"/>
              </a:rPr>
              <a:t>形状</a:t>
            </a:r>
            <a:endParaRPr lang="zh-CN" altLang="en-US" sz="28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33797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932" b="74270"/>
          <a:stretch>
            <a:fillRect/>
          </a:stretch>
        </p:blipFill>
        <p:spPr>
          <a:xfrm>
            <a:off x="1334239" y="782320"/>
            <a:ext cx="9500664" cy="14998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33516" r="962"/>
          <a:stretch>
            <a:fillRect/>
          </a:stretch>
        </p:blipFill>
        <p:spPr>
          <a:xfrm>
            <a:off x="2160135" y="3169923"/>
            <a:ext cx="7241016" cy="29546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12266" y="1965960"/>
            <a:ext cx="9013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478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62616" y="477520"/>
            <a:ext cx="263868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画出物体</a:t>
            </a:r>
            <a:r>
              <a:rPr lang="en-US" altLang="zh-CN" sz="2800">
                <a:solidFill>
                  <a:srgbClr val="000000"/>
                </a:solidFill>
              </a:rPr>
              <a:t>A</a:t>
            </a:r>
            <a:r>
              <a:rPr lang="zh-CN" altLang="en-US" sz="2800">
                <a:solidFill>
                  <a:srgbClr val="000000"/>
                </a:solidFill>
              </a:rPr>
              <a:t>、</a:t>
            </a:r>
            <a:r>
              <a:rPr lang="en-US" altLang="zh-CN" sz="2800">
                <a:solidFill>
                  <a:srgbClr val="000000"/>
                </a:solidFill>
              </a:rPr>
              <a:t>B</a:t>
            </a:r>
            <a:r>
              <a:rPr lang="zh-CN" altLang="en-US" sz="2800">
                <a:solidFill>
                  <a:srgbClr val="000000"/>
                </a:solidFill>
              </a:rPr>
              <a:t>所受的弹力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48828" b="9076"/>
          <a:stretch>
            <a:fillRect/>
          </a:stretch>
        </p:blipFill>
        <p:spPr>
          <a:xfrm>
            <a:off x="1105423" y="1915795"/>
            <a:ext cx="2953072" cy="28371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r="56326" b="20084"/>
          <a:stretch>
            <a:fillRect/>
          </a:stretch>
        </p:blipFill>
        <p:spPr>
          <a:xfrm>
            <a:off x="6600837" y="1915798"/>
            <a:ext cx="4118074" cy="26676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10005" y="477520"/>
            <a:ext cx="301772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画出木棍</a:t>
            </a:r>
            <a:r>
              <a:rPr lang="en-US" altLang="zh-CN" sz="2800">
                <a:solidFill>
                  <a:srgbClr val="000000"/>
                </a:solidFill>
              </a:rPr>
              <a:t>A</a:t>
            </a:r>
            <a:r>
              <a:rPr lang="zh-CN" altLang="en-US" sz="2800">
                <a:solidFill>
                  <a:srgbClr val="000000"/>
                </a:solidFill>
              </a:rPr>
              <a:t>、</a:t>
            </a:r>
            <a:r>
              <a:rPr lang="en-US" altLang="zh-CN" sz="2800">
                <a:solidFill>
                  <a:srgbClr val="000000"/>
                </a:solidFill>
              </a:rPr>
              <a:t>B</a:t>
            </a:r>
            <a:r>
              <a:rPr lang="zh-CN" altLang="en-US" sz="2800">
                <a:solidFill>
                  <a:srgbClr val="000000"/>
                </a:solidFill>
              </a:rPr>
              <a:t>两点所受的弹力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5198142" y="530669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299802" y="2808003"/>
            <a:ext cx="995766" cy="965835"/>
          </a:xfrm>
          <a:prstGeom prst="line">
            <a:avLst/>
          </a:prstGeom>
          <a:ln w="38100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2708410" y="2264410"/>
            <a:ext cx="1188455" cy="570230"/>
            <a:chOff x="4273" y="3566"/>
            <a:chExt cx="1875" cy="898"/>
          </a:xfrm>
        </p:grpSpPr>
        <p:cxnSp>
          <p:nvCxnSpPr>
            <p:cNvPr id="15" name="直接箭头连接符 14"/>
            <p:cNvCxnSpPr/>
            <p:nvPr/>
          </p:nvCxnSpPr>
          <p:spPr>
            <a:xfrm flipH="1">
              <a:off x="4960" y="4321"/>
              <a:ext cx="1189" cy="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对象 19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4273" y="3566"/>
            <a:ext cx="687" cy="8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r:id="rId6" imgW="165100" imgH="215900" progId="Equation.KSEE3">
                    <p:embed/>
                  </p:oleObj>
                </mc:Choice>
                <mc:Fallback>
                  <p:oleObj r:id="rId6" imgW="165100" imgH="21590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273" y="3566"/>
                          <a:ext cx="687" cy="8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组合 28"/>
          <p:cNvGrpSpPr/>
          <p:nvPr/>
        </p:nvGrpSpPr>
        <p:grpSpPr>
          <a:xfrm>
            <a:off x="3279501" y="1915798"/>
            <a:ext cx="1069926" cy="918845"/>
            <a:chOff x="5174" y="3017"/>
            <a:chExt cx="1688" cy="1447"/>
          </a:xfrm>
        </p:grpSpPr>
        <p:cxnSp>
          <p:nvCxnSpPr>
            <p:cNvPr id="11" name="直接箭头连接符 10"/>
            <p:cNvCxnSpPr/>
            <p:nvPr/>
          </p:nvCxnSpPr>
          <p:spPr>
            <a:xfrm flipV="1">
              <a:off x="5174" y="3594"/>
              <a:ext cx="910" cy="8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对象 2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6155" y="3017"/>
            <a:ext cx="707" cy="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r:id="rId8" imgW="177165" imgH="215900" progId="Equation.KSEE3">
                    <p:embed/>
                  </p:oleObj>
                </mc:Choice>
                <mc:Fallback>
                  <p:oleObj r:id="rId8" imgW="177165" imgH="21590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155" y="3017"/>
                          <a:ext cx="707" cy="8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组合 30"/>
          <p:cNvGrpSpPr/>
          <p:nvPr/>
        </p:nvGrpSpPr>
        <p:grpSpPr>
          <a:xfrm>
            <a:off x="1261346" y="3087370"/>
            <a:ext cx="768217" cy="637540"/>
            <a:chOff x="1990" y="4862"/>
            <a:chExt cx="1212" cy="1004"/>
          </a:xfrm>
        </p:grpSpPr>
        <p:cxnSp>
          <p:nvCxnSpPr>
            <p:cNvPr id="14" name="直接箭头连接符 13"/>
            <p:cNvCxnSpPr/>
            <p:nvPr/>
          </p:nvCxnSpPr>
          <p:spPr>
            <a:xfrm>
              <a:off x="1990" y="5866"/>
              <a:ext cx="121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对象 2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425" y="4862"/>
            <a:ext cx="777" cy="10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r:id="rId10" imgW="177165" imgH="228600" progId="Equation.KSEE3">
                    <p:embed/>
                  </p:oleObj>
                </mc:Choice>
                <mc:Fallback>
                  <p:oleObj r:id="rId10" imgW="177165" imgH="22860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425" y="4862"/>
                          <a:ext cx="777" cy="10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组合 29"/>
          <p:cNvGrpSpPr/>
          <p:nvPr/>
        </p:nvGrpSpPr>
        <p:grpSpPr>
          <a:xfrm>
            <a:off x="1754477" y="3766820"/>
            <a:ext cx="760611" cy="816610"/>
            <a:chOff x="2768" y="5932"/>
            <a:chExt cx="1200" cy="1286"/>
          </a:xfrm>
        </p:grpSpPr>
        <p:cxnSp>
          <p:nvCxnSpPr>
            <p:cNvPr id="13" name="直接箭头连接符 12"/>
            <p:cNvCxnSpPr/>
            <p:nvPr/>
          </p:nvCxnSpPr>
          <p:spPr>
            <a:xfrm flipH="1">
              <a:off x="2768" y="5932"/>
              <a:ext cx="857" cy="8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" name="对象 22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202" y="6406"/>
            <a:ext cx="767" cy="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r:id="rId12" imgW="215900" imgH="228600" progId="Equation.KSEE3">
                    <p:embed/>
                  </p:oleObj>
                </mc:Choice>
                <mc:Fallback>
                  <p:oleObj r:id="rId12" imgW="215900" imgH="22860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202" y="6406"/>
                          <a:ext cx="767" cy="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组合 26"/>
          <p:cNvGrpSpPr/>
          <p:nvPr/>
        </p:nvGrpSpPr>
        <p:grpSpPr>
          <a:xfrm>
            <a:off x="7640338" y="2463168"/>
            <a:ext cx="744765" cy="1290955"/>
            <a:chOff x="12054" y="3879"/>
            <a:chExt cx="1175" cy="2033"/>
          </a:xfrm>
        </p:grpSpPr>
        <p:cxnSp>
          <p:nvCxnSpPr>
            <p:cNvPr id="18" name="直接箭头连接符 17"/>
            <p:cNvCxnSpPr/>
            <p:nvPr/>
          </p:nvCxnSpPr>
          <p:spPr>
            <a:xfrm flipV="1">
              <a:off x="12255" y="4250"/>
              <a:ext cx="975" cy="16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对象 2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2054" y="3879"/>
            <a:ext cx="975" cy="10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r:id="rId14" imgW="203200" imgH="215900" progId="Equation.KSEE3">
                    <p:embed/>
                  </p:oleObj>
                </mc:Choice>
                <mc:Fallback>
                  <p:oleObj r:id="rId14" imgW="203200" imgH="21590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2054" y="3879"/>
                          <a:ext cx="975" cy="10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组合 25"/>
          <p:cNvGrpSpPr/>
          <p:nvPr/>
        </p:nvGrpSpPr>
        <p:grpSpPr>
          <a:xfrm>
            <a:off x="9243958" y="1706248"/>
            <a:ext cx="789768" cy="962025"/>
            <a:chOff x="14584" y="2687"/>
            <a:chExt cx="1246" cy="1515"/>
          </a:xfrm>
        </p:grpSpPr>
        <p:cxnSp>
          <p:nvCxnSpPr>
            <p:cNvPr id="16" name="直接箭头连接符 15"/>
            <p:cNvCxnSpPr/>
            <p:nvPr/>
          </p:nvCxnSpPr>
          <p:spPr>
            <a:xfrm flipH="1" flipV="1">
              <a:off x="14584" y="3228"/>
              <a:ext cx="570" cy="9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" name="对象 2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4858" y="2687"/>
            <a:ext cx="973" cy="10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r:id="rId16" imgW="203200" imgH="215900" progId="Equation.KSEE3">
                    <p:embed/>
                  </p:oleObj>
                </mc:Choice>
                <mc:Fallback>
                  <p:oleObj r:id="rId16" imgW="203200" imgH="21590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4858" y="2687"/>
                          <a:ext cx="973" cy="10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2" name="New picture"/>
          <p:cNvPicPr/>
          <p:nvPr/>
        </p:nvPicPr>
        <p:blipFill>
          <a:blip r:embed="rId18"/>
          <a:stretch>
            <a:fillRect/>
          </a:stretch>
        </p:blipFill>
        <p:spPr>
          <a:xfrm>
            <a:off x="11269720" y="12192000"/>
            <a:ext cx="342275" cy="254000"/>
          </a:xfrm>
          <a:prstGeom prst="cube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68638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68773" y="589918"/>
            <a:ext cx="6005657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solidFill>
                  <a:srgbClr val="000000"/>
                </a:solidFill>
              </a:rPr>
              <a:t>用手拉橡皮筋和用手捏橡皮泥松手后结果有什么不同吗？</a:t>
            </a:r>
          </a:p>
        </p:txBody>
      </p:sp>
      <p:sp>
        <p:nvSpPr>
          <p:cNvPr id="4" name="横卷形 3"/>
          <p:cNvSpPr/>
          <p:nvPr/>
        </p:nvSpPr>
        <p:spPr>
          <a:xfrm>
            <a:off x="575530" y="406403"/>
            <a:ext cx="1419807" cy="7346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3850" y="481968"/>
            <a:ext cx="141917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思考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29" y="2706370"/>
            <a:ext cx="5020666" cy="31280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t="4506" r="1957" b="11945"/>
          <a:stretch>
            <a:fillRect/>
          </a:stretch>
        </p:blipFill>
        <p:spPr>
          <a:xfrm>
            <a:off x="6407513" y="1986280"/>
            <a:ext cx="4092087" cy="42849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6760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5808" t="55054" r="26926"/>
          <a:stretch>
            <a:fillRect/>
          </a:stretch>
        </p:blipFill>
        <p:spPr>
          <a:xfrm>
            <a:off x="1732293" y="703583"/>
            <a:ext cx="6694010" cy="33610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30979" y="4377058"/>
            <a:ext cx="589600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像橡皮泥这样，形变后不能自动地恢复到原来的形状，物体的这种性质叫做</a:t>
            </a:r>
            <a:r>
              <a:rPr lang="zh-CN" altLang="en-US" sz="2800" b="1">
                <a:solidFill>
                  <a:srgbClr val="FF0000"/>
                </a:solidFill>
              </a:rPr>
              <a:t>塑性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5693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4457" t="13526" r="30722" b="46907"/>
          <a:stretch>
            <a:fillRect/>
          </a:stretch>
        </p:blipFill>
        <p:spPr>
          <a:xfrm>
            <a:off x="1916106" y="687070"/>
            <a:ext cx="6404978" cy="29375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30978" y="4377058"/>
            <a:ext cx="6457587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像弹簧这样，形变后能自动地恢复到原来的形状，物体的这种性质叫做</a:t>
            </a:r>
            <a:r>
              <a:rPr lang="zh-CN" altLang="en-US" sz="2800" b="1">
                <a:solidFill>
                  <a:srgbClr val="FF0000"/>
                </a:solidFill>
              </a:rPr>
              <a:t>弹性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460936" y="6050915"/>
            <a:ext cx="1248670" cy="600710"/>
            <a:chOff x="14085" y="6986"/>
            <a:chExt cx="1970" cy="946"/>
          </a:xfrm>
        </p:grpSpPr>
        <p:sp>
          <p:nvSpPr>
            <p:cNvPr id="3" name="矩形 2"/>
            <p:cNvSpPr/>
            <p:nvPr/>
          </p:nvSpPr>
          <p:spPr>
            <a:xfrm>
              <a:off x="14085" y="6986"/>
              <a:ext cx="1970" cy="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4210" y="7048"/>
              <a:ext cx="172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E5967C">
                      <a:lumMod val="75000"/>
                    </a:srgbClr>
                  </a:solidFill>
                  <a:hlinkClick r:id="rId4" action="ppaction://hlinksldjump"/>
                </a:rPr>
                <a:t>返回</a:t>
              </a:r>
              <a:endParaRPr lang="zh-CN" altLang="en-US" sz="2800" b="1">
                <a:solidFill>
                  <a:srgbClr val="E5967C">
                    <a:lumMod val="75000"/>
                  </a:srgb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46256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357" y="296545"/>
            <a:ext cx="2614600" cy="4248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44053" t="48960"/>
          <a:stretch>
            <a:fillRect/>
          </a:stretch>
        </p:blipFill>
        <p:spPr>
          <a:xfrm>
            <a:off x="622435" y="3185795"/>
            <a:ext cx="4551623" cy="31203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t="11156" r="73280" b="38115"/>
          <a:stretch>
            <a:fillRect/>
          </a:stretch>
        </p:blipFill>
        <p:spPr>
          <a:xfrm>
            <a:off x="1508547" y="154305"/>
            <a:ext cx="2392755" cy="34131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976502" y="4709798"/>
            <a:ext cx="4518663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我们在按压弹簧、撑杆跳、拉弓时可以感受到他们对手有</a:t>
            </a:r>
            <a:r>
              <a:rPr lang="zh-CN" altLang="en-US" sz="2800" b="1">
                <a:solidFill>
                  <a:srgbClr val="FF0000"/>
                </a:solidFill>
              </a:rPr>
              <a:t>力</a:t>
            </a:r>
            <a:r>
              <a:rPr lang="zh-CN" altLang="en-US" sz="2800">
                <a:solidFill>
                  <a:srgbClr val="000000"/>
                </a:solidFill>
              </a:rPr>
              <a:t>的作用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846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82263" y="920750"/>
            <a:ext cx="690888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弹力：物体由于发生</a:t>
            </a:r>
            <a:r>
              <a:rPr lang="zh-CN" altLang="en-US" sz="2800" b="1">
                <a:solidFill>
                  <a:srgbClr val="FF0000"/>
                </a:solidFill>
              </a:rPr>
              <a:t>弹性形变</a:t>
            </a:r>
            <a:r>
              <a:rPr lang="zh-CN" altLang="en-US" sz="2800">
                <a:solidFill>
                  <a:srgbClr val="000000"/>
                </a:solidFill>
              </a:rPr>
              <a:t>而产生的力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82265" y="1961518"/>
            <a:ext cx="7428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例：物体对桌子的压力、桌子对物体的支持力、拉力、推力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679" y="3193418"/>
            <a:ext cx="4984537" cy="279336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0460936" y="6050915"/>
            <a:ext cx="1248670" cy="600710"/>
            <a:chOff x="14085" y="6986"/>
            <a:chExt cx="1970" cy="946"/>
          </a:xfrm>
        </p:grpSpPr>
        <p:sp>
          <p:nvSpPr>
            <p:cNvPr id="3" name="矩形 2"/>
            <p:cNvSpPr/>
            <p:nvPr/>
          </p:nvSpPr>
          <p:spPr>
            <a:xfrm>
              <a:off x="14085" y="6986"/>
              <a:ext cx="1970" cy="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4210" y="7048"/>
              <a:ext cx="172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E5967C">
                      <a:lumMod val="75000"/>
                    </a:srgbClr>
                  </a:solidFill>
                  <a:hlinkClick r:id="rId4" action="ppaction://hlinksldjump"/>
                </a:rPr>
                <a:t>返回</a:t>
              </a:r>
              <a:endParaRPr lang="zh-CN" altLang="en-US" sz="2800" b="1">
                <a:solidFill>
                  <a:srgbClr val="E5967C">
                    <a:lumMod val="75000"/>
                  </a:srgb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2801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61" y="1454153"/>
            <a:ext cx="4332313" cy="28848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t="25845" r="53793" b="21917"/>
          <a:stretch>
            <a:fillRect/>
          </a:stretch>
        </p:blipFill>
        <p:spPr>
          <a:xfrm>
            <a:off x="7945217" y="1296038"/>
            <a:ext cx="3768193" cy="32010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46588" t="50415" r="1858" b="2301"/>
          <a:stretch>
            <a:fillRect/>
          </a:stretch>
        </p:blipFill>
        <p:spPr>
          <a:xfrm>
            <a:off x="203465" y="1447803"/>
            <a:ext cx="4204277" cy="28975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5598" y="192405"/>
            <a:ext cx="6384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根据生活中的现象分析弹力产生的条件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7249" y="4879340"/>
            <a:ext cx="556260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1.</a:t>
            </a:r>
            <a:r>
              <a:rPr lang="zh-CN" altLang="en-US" sz="2800" b="1">
                <a:solidFill>
                  <a:srgbClr val="FF0000"/>
                </a:solidFill>
              </a:rPr>
              <a:t>两个物体相互接触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57249" y="5829300"/>
            <a:ext cx="3871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</a:rPr>
              <a:t>2.</a:t>
            </a:r>
            <a:r>
              <a:rPr lang="zh-CN" altLang="en-US" sz="2800" b="1">
                <a:solidFill>
                  <a:srgbClr val="0070C0"/>
                </a:solidFill>
              </a:rPr>
              <a:t>发生弹性形变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460936" y="6050915"/>
            <a:ext cx="1248670" cy="600710"/>
            <a:chOff x="14085" y="6986"/>
            <a:chExt cx="1970" cy="946"/>
          </a:xfrm>
        </p:grpSpPr>
        <p:sp>
          <p:nvSpPr>
            <p:cNvPr id="11" name="矩形 10"/>
            <p:cNvSpPr/>
            <p:nvPr/>
          </p:nvSpPr>
          <p:spPr>
            <a:xfrm>
              <a:off x="14085" y="6986"/>
              <a:ext cx="1970" cy="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210" y="7048"/>
              <a:ext cx="172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E5967C">
                      <a:lumMod val="75000"/>
                    </a:srgbClr>
                  </a:solidFill>
                  <a:hlinkClick r:id="rId5" action="ppaction://hlinksldjump"/>
                </a:rPr>
                <a:t>返回</a:t>
              </a:r>
              <a:endParaRPr lang="zh-CN" altLang="en-US" sz="2800" b="1">
                <a:solidFill>
                  <a:srgbClr val="E5967C">
                    <a:lumMod val="75000"/>
                  </a:srgb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064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8818" y="328295"/>
            <a:ext cx="2387051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000" b="1">
                <a:ln w="12700">
                  <a:solidFill>
                    <a:srgbClr val="7E7AA5"/>
                  </a:solidFill>
                  <a:prstDash val="solid"/>
                </a:ln>
                <a:pattFill prst="ltDnDiag">
                  <a:fgClr>
                    <a:srgbClr val="7E7AA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</a:rPr>
              <a:t>方向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8604" r="11480" b="15591"/>
          <a:stretch>
            <a:fillRect/>
          </a:stretch>
        </p:blipFill>
        <p:spPr>
          <a:xfrm>
            <a:off x="515315" y="1537970"/>
            <a:ext cx="5388295" cy="34671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58175" y="2266318"/>
            <a:ext cx="42657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手给弹簧向</a:t>
            </a:r>
            <a:r>
              <a:rPr lang="zh-CN" altLang="en-US" sz="2800" b="1">
                <a:solidFill>
                  <a:srgbClr val="FF0000"/>
                </a:solidFill>
              </a:rPr>
              <a:t>下</a:t>
            </a:r>
            <a:r>
              <a:rPr lang="zh-CN" altLang="en-US" sz="2800">
                <a:solidFill>
                  <a:srgbClr val="000000"/>
                </a:solidFill>
              </a:rPr>
              <a:t>的力，使弹簧发生形变，弹簧对手有向</a:t>
            </a:r>
            <a:r>
              <a:rPr lang="zh-CN" altLang="en-US" sz="2800" b="1">
                <a:solidFill>
                  <a:srgbClr val="FF0000"/>
                </a:solidFill>
              </a:rPr>
              <a:t>上</a:t>
            </a:r>
            <a:r>
              <a:rPr lang="zh-CN" altLang="en-US" sz="2800">
                <a:solidFill>
                  <a:srgbClr val="000000"/>
                </a:solidFill>
              </a:rPr>
              <a:t>的力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859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282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2820_12"/>
  <p:tag name="KSO_WM_SLIDE_INDEX" val="12"/>
  <p:tag name="KSO_WM_SLIDE_ITEM_CNT" val="0"/>
  <p:tag name="KSO_WM_SLIDE_LAYOUT" val="a_f"/>
  <p:tag name="KSO_WM_SLIDE_LAYOUT_CNT" val="1_1"/>
  <p:tag name="KSO_WM_SLIDE_POSITION" val="119*105"/>
  <p:tag name="KSO_WM_SLIDE_SIZE" val="720*329"/>
  <p:tag name="KSO_WM_SLIDE_SUBTYPE" val="pureTxt"/>
  <p:tag name="KSO_WM_SLIDE_TYPE" val="text"/>
  <p:tag name="KSO_WM_TAG_VERSION" val="1.0"/>
  <p:tag name="KSO_WM_TEMPLATE_CATEGORY" val="custom"/>
  <p:tag name="KSO_WM_TEMPLATE_COLOR_TYPE" val="1"/>
  <p:tag name="KSO_WM_TEMPLATE_INDEX" val="20202820"/>
  <p:tag name="KSO_WM_TEMPLATE_MASTER_TYPE" val="1"/>
  <p:tag name="KSO_WM_TEMPLATE_SUBCATEGORY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282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2820"/>
  <p:tag name="KSO_WM_TEMPLATE_MASTER_THUMB_INDEX" val="12"/>
  <p:tag name="KSO_WM_TEMPLATE_MASTER_TYPE" val="1"/>
  <p:tag name="KSO_WM_TEMPLATE_SUBCATEGORY" val="0"/>
  <p:tag name="KSO_WM_TEMPLATE_THUMBS_INDEX" val="1、4、5、6、7、8、9、10、11、12、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1"/>
  <p:tag name="KSO_WM_UNIT_INDEX" val="1"/>
  <p:tag name="KSO_WM_UNIT_LAYERLEVEL" val="1"/>
  <p:tag name="KSO_WM_UNIT_TYPE" val="y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2"/>
  <p:tag name="KSO_WM_UNIT_INDEX" val="2"/>
  <p:tag name="KSO_WM_UNIT_LAYERLEVEL" val="1"/>
  <p:tag name="KSO_WM_UNIT_TYPE" val="y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F9F7F2"/>
      </a:dk2>
      <a:lt2>
        <a:srgbClr val="FFFFFF"/>
      </a:lt2>
      <a:accent1>
        <a:srgbClr val="E5967C"/>
      </a:accent1>
      <a:accent2>
        <a:srgbClr val="CF9088"/>
      </a:accent2>
      <a:accent3>
        <a:srgbClr val="B78891"/>
      </a:accent3>
      <a:accent4>
        <a:srgbClr val="9E819C"/>
      </a:accent4>
      <a:accent5>
        <a:srgbClr val="7E7AA5"/>
      </a:accent5>
      <a:accent6>
        <a:srgbClr val="5271AD"/>
      </a:accent6>
      <a:hlink>
        <a:srgbClr val="4759BF"/>
      </a:hlink>
      <a:folHlink>
        <a:srgbClr val="561A68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F9F7F2"/>
    </a:dk2>
    <a:lt2>
      <a:srgbClr val="FFFFFF"/>
    </a:lt2>
    <a:accent1>
      <a:srgbClr val="E5967C"/>
    </a:accent1>
    <a:accent2>
      <a:srgbClr val="CF9088"/>
    </a:accent2>
    <a:accent3>
      <a:srgbClr val="B78891"/>
    </a:accent3>
    <a:accent4>
      <a:srgbClr val="9E819C"/>
    </a:accent4>
    <a:accent5>
      <a:srgbClr val="7E7AA5"/>
    </a:accent5>
    <a:accent6>
      <a:srgbClr val="5271AD"/>
    </a:accent6>
    <a:hlink>
      <a:srgbClr val="4759BF"/>
    </a:hlink>
    <a:folHlink>
      <a:srgbClr val="561A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自定义</PresentationFormat>
  <Paragraphs>80</Paragraphs>
  <Slides>21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Office 主题</vt:lpstr>
      <vt:lpstr>1_Office 主题​​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2021-03-21T12:30:20Z</dcterms:created>
  <dcterms:modified xsi:type="dcterms:W3CDTF">2021-04-09T12:56:59Z</dcterms:modified>
</cp:coreProperties>
</file>