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3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78" r:id="rId3"/>
    <p:sldId id="1116" r:id="rId4"/>
    <p:sldId id="946" r:id="rId5"/>
    <p:sldId id="1117" r:id="rId6"/>
    <p:sldId id="1118" r:id="rId7"/>
    <p:sldId id="1123" r:id="rId8"/>
    <p:sldId id="1127" r:id="rId9"/>
    <p:sldId id="947" r:id="rId10"/>
    <p:sldId id="1128" r:id="rId11"/>
    <p:sldId id="1132" r:id="rId12"/>
    <p:sldId id="1133" r:id="rId13"/>
    <p:sldId id="1129" r:id="rId14"/>
    <p:sldId id="1131" r:id="rId15"/>
    <p:sldId id="1130" r:id="rId16"/>
    <p:sldId id="1139" r:id="rId17"/>
    <p:sldId id="1138" r:id="rId18"/>
    <p:sldId id="534" r:id="rId19"/>
    <p:sldId id="535" r:id="rId20"/>
    <p:sldId id="1140" r:id="rId21"/>
    <p:sldId id="916" r:id="rId22"/>
    <p:sldId id="917" r:id="rId23"/>
  </p:sldIdLst>
  <p:sldSz cx="9144000" cy="5130800"/>
  <p:notesSz cx="6858000" cy="9144000"/>
  <p:custDataLst>
    <p:tags r:id="rId25"/>
  </p:custDataLst>
  <p:defaultTextStyle>
    <a:lvl1pPr>
      <a:defRPr>
        <a:latin typeface="Arial"/>
        <a:ea typeface="Arial"/>
        <a:cs typeface="Arial"/>
        <a:sym typeface="Arial"/>
      </a:defRPr>
    </a:lvl1pPr>
    <a:lvl2pPr indent="457200">
      <a:defRPr>
        <a:latin typeface="Arial"/>
        <a:ea typeface="Arial"/>
        <a:cs typeface="Arial"/>
        <a:sym typeface="Arial"/>
      </a:defRPr>
    </a:lvl2pPr>
    <a:lvl3pPr indent="914400">
      <a:defRPr>
        <a:latin typeface="Arial"/>
        <a:ea typeface="Arial"/>
        <a:cs typeface="Arial"/>
        <a:sym typeface="Arial"/>
      </a:defRPr>
    </a:lvl3pPr>
    <a:lvl4pPr indent="1371600">
      <a:defRPr>
        <a:latin typeface="Arial"/>
        <a:ea typeface="Arial"/>
        <a:cs typeface="Arial"/>
        <a:sym typeface="Arial"/>
      </a:defRPr>
    </a:lvl4pPr>
    <a:lvl5pPr indent="1828800">
      <a:defRPr>
        <a:latin typeface="Arial"/>
        <a:ea typeface="Arial"/>
        <a:cs typeface="Arial"/>
        <a:sym typeface="Arial"/>
      </a:defRPr>
    </a:lvl5pPr>
    <a:lvl6pPr indent="2286000">
      <a:defRPr>
        <a:latin typeface="Arial"/>
        <a:ea typeface="Arial"/>
        <a:cs typeface="Arial"/>
        <a:sym typeface="Arial"/>
      </a:defRPr>
    </a:lvl6pPr>
    <a:lvl7pPr indent="2743200">
      <a:defRPr>
        <a:latin typeface="Arial"/>
        <a:ea typeface="Arial"/>
        <a:cs typeface="Arial"/>
        <a:sym typeface="Arial"/>
      </a:defRPr>
    </a:lvl7pPr>
    <a:lvl8pPr indent="3200400">
      <a:defRPr>
        <a:latin typeface="Arial"/>
        <a:ea typeface="Arial"/>
        <a:cs typeface="Arial"/>
        <a:sym typeface="Arial"/>
      </a:defRPr>
    </a:lvl8pPr>
    <a:lvl9pPr indent="3657600">
      <a:defRPr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C SYSTEM" initials="MS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703" autoAdjust="0"/>
  </p:normalViewPr>
  <p:slideViewPr>
    <p:cSldViewPr snapToGrid="0">
      <p:cViewPr varScale="1">
        <p:scale>
          <a:sx n="140" d="100"/>
          <a:sy n="140" d="100"/>
        </p:scale>
        <p:origin x="-804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  <p:custDataLst>
              <p:tags r:id="rId2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6" name="Shape 36"/>
          <p:cNvSpPr>
            <a:spLocks noGrp="1"/>
          </p:cNvSpPr>
          <p:nvPr>
            <p:ph type="body" sz="quarter" idx="1"/>
            <p:custDataLst>
              <p:tags r:id="rId3"/>
            </p:custDataLst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1523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4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19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614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33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pic>
        <p:nvPicPr>
          <p:cNvPr id="5" name="图片 4" descr="学科网LOGO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858760" y="73025"/>
            <a:ext cx="1204595" cy="4870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/>
  <p:txStyles>
    <p:titleStyle>
      <a:lvl1pPr algn="ctr">
        <a:defRPr sz="4400">
          <a:latin typeface="Arial"/>
          <a:ea typeface="Arial"/>
          <a:cs typeface="Arial"/>
          <a:sym typeface="Arial"/>
        </a:defRPr>
      </a:lvl1pPr>
      <a:lvl2pPr algn="ctr">
        <a:defRPr sz="4400">
          <a:latin typeface="Arial"/>
          <a:ea typeface="Arial"/>
          <a:cs typeface="Arial"/>
          <a:sym typeface="Arial"/>
        </a:defRPr>
      </a:lvl2pPr>
      <a:lvl3pPr algn="ctr">
        <a:defRPr sz="4400">
          <a:latin typeface="Arial"/>
          <a:ea typeface="Arial"/>
          <a:cs typeface="Arial"/>
          <a:sym typeface="Arial"/>
        </a:defRPr>
      </a:lvl3pPr>
      <a:lvl4pPr algn="ctr">
        <a:defRPr sz="4400">
          <a:latin typeface="Arial"/>
          <a:ea typeface="Arial"/>
          <a:cs typeface="Arial"/>
          <a:sym typeface="Arial"/>
        </a:defRPr>
      </a:lvl4pPr>
      <a:lvl5pPr algn="ctr">
        <a:defRPr sz="4400">
          <a:latin typeface="Arial"/>
          <a:ea typeface="Arial"/>
          <a:cs typeface="Arial"/>
          <a:sym typeface="Arial"/>
        </a:defRPr>
      </a:lvl5pPr>
      <a:lvl6pPr indent="457200" algn="ctr">
        <a:defRPr sz="4400">
          <a:latin typeface="Arial"/>
          <a:ea typeface="Arial"/>
          <a:cs typeface="Arial"/>
          <a:sym typeface="Arial"/>
        </a:defRPr>
      </a:lvl6pPr>
      <a:lvl7pPr indent="914400" algn="ctr">
        <a:defRPr sz="4400">
          <a:latin typeface="Arial"/>
          <a:ea typeface="Arial"/>
          <a:cs typeface="Arial"/>
          <a:sym typeface="Arial"/>
        </a:defRPr>
      </a:lvl7pPr>
      <a:lvl8pPr indent="1371600" algn="ctr">
        <a:defRPr sz="4400">
          <a:latin typeface="Arial"/>
          <a:ea typeface="Arial"/>
          <a:cs typeface="Arial"/>
          <a:sym typeface="Arial"/>
        </a:defRPr>
      </a:lvl8pPr>
      <a:lvl9pPr indent="1828800" algn="ctr">
        <a:defRPr sz="4400">
          <a:latin typeface="Arial"/>
          <a:ea typeface="Arial"/>
          <a:cs typeface="Arial"/>
          <a:sym typeface="Arial"/>
        </a:defRPr>
      </a:lvl9pPr>
    </p:titleStyle>
    <p:bodyStyle>
      <a:lvl1pPr marL="342900" indent="-3429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1pPr>
      <a:lvl2pPr marL="783590" indent="-326390">
        <a:spcBef>
          <a:spcPts val="700"/>
        </a:spcBef>
        <a:buSzTx/>
        <a:buChar char="–"/>
        <a:defRPr sz="3200">
          <a:latin typeface="Arial"/>
          <a:ea typeface="Arial"/>
          <a:cs typeface="Arial"/>
          <a:sym typeface="Arial"/>
        </a:defRPr>
      </a:lvl2pPr>
      <a:lvl3pPr marL="1219200" indent="-3048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3pPr>
      <a:lvl4pPr marL="1737360" indent="-365760">
        <a:spcBef>
          <a:spcPts val="700"/>
        </a:spcBef>
        <a:buSzTx/>
        <a:buChar char="–"/>
        <a:defRPr sz="3200">
          <a:latin typeface="Arial"/>
          <a:ea typeface="Arial"/>
          <a:cs typeface="Arial"/>
          <a:sym typeface="Arial"/>
        </a:defRPr>
      </a:lvl4pPr>
      <a:lvl5pPr marL="2194560" indent="-365760">
        <a:spcBef>
          <a:spcPts val="700"/>
        </a:spcBef>
        <a:buSzTx/>
        <a:buChar char="»"/>
        <a:defRPr sz="3200">
          <a:latin typeface="Arial"/>
          <a:ea typeface="Arial"/>
          <a:cs typeface="Arial"/>
          <a:sym typeface="Arial"/>
        </a:defRPr>
      </a:lvl5pPr>
      <a:lvl6pPr marL="26924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6pPr>
      <a:lvl7pPr marL="31496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7pPr>
      <a:lvl8pPr marL="36068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8pPr>
      <a:lvl9pPr marL="40640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slideLayout" Target="../slideLayouts/slideLayout5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10" Type="http://schemas.openxmlformats.org/officeDocument/2006/relationships/tags" Target="../tags/tag131.xml"/><Relationship Id="rId19" Type="http://schemas.openxmlformats.org/officeDocument/2006/relationships/image" Target="../media/image21.png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tags" Target="../tags/tag151.xml"/><Relationship Id="rId3" Type="http://schemas.openxmlformats.org/officeDocument/2006/relationships/tags" Target="../tags/tag141.xml"/><Relationship Id="rId7" Type="http://schemas.openxmlformats.org/officeDocument/2006/relationships/tags" Target="../tags/tag145.xml"/><Relationship Id="rId12" Type="http://schemas.openxmlformats.org/officeDocument/2006/relationships/tags" Target="../tags/tag150.xml"/><Relationship Id="rId17" Type="http://schemas.openxmlformats.org/officeDocument/2006/relationships/image" Target="../media/image22.png"/><Relationship Id="rId2" Type="http://schemas.openxmlformats.org/officeDocument/2006/relationships/tags" Target="../tags/tag140.xml"/><Relationship Id="rId16" Type="http://schemas.openxmlformats.org/officeDocument/2006/relationships/slideLayout" Target="../slideLayouts/slideLayout5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5" Type="http://schemas.openxmlformats.org/officeDocument/2006/relationships/tags" Target="../tags/tag143.xml"/><Relationship Id="rId15" Type="http://schemas.openxmlformats.org/officeDocument/2006/relationships/tags" Target="../tags/tag153.xml"/><Relationship Id="rId10" Type="http://schemas.openxmlformats.org/officeDocument/2006/relationships/tags" Target="../tags/tag148.xml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tags" Target="../tags/tag15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image" Target="../media/image23.jpeg"/><Relationship Id="rId5" Type="http://schemas.openxmlformats.org/officeDocument/2006/relationships/tags" Target="../tags/tag158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157.xml"/><Relationship Id="rId9" Type="http://schemas.openxmlformats.org/officeDocument/2006/relationships/tags" Target="../tags/tag16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13" Type="http://schemas.openxmlformats.org/officeDocument/2006/relationships/image" Target="../media/image24.wmf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oleObject" Target="../embeddings/oleObject1.bin"/><Relationship Id="rId2" Type="http://schemas.openxmlformats.org/officeDocument/2006/relationships/tags" Target="../tags/tag163.xml"/><Relationship Id="rId1" Type="http://schemas.openxmlformats.org/officeDocument/2006/relationships/vmlDrawing" Target="../drawings/vmlDrawing1.vml"/><Relationship Id="rId6" Type="http://schemas.openxmlformats.org/officeDocument/2006/relationships/tags" Target="../tags/tag167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166.xml"/><Relationship Id="rId10" Type="http://schemas.openxmlformats.org/officeDocument/2006/relationships/tags" Target="../tags/tag171.xml"/><Relationship Id="rId4" Type="http://schemas.openxmlformats.org/officeDocument/2006/relationships/tags" Target="../tags/tag165.xml"/><Relationship Id="rId9" Type="http://schemas.openxmlformats.org/officeDocument/2006/relationships/tags" Target="../tags/tag17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13" Type="http://schemas.openxmlformats.org/officeDocument/2006/relationships/tags" Target="../tags/tag181.xml"/><Relationship Id="rId3" Type="http://schemas.openxmlformats.org/officeDocument/2006/relationships/tags" Target="../tags/tag173.xml"/><Relationship Id="rId7" Type="http://schemas.openxmlformats.org/officeDocument/2006/relationships/video" Target="../media/media2.wmv"/><Relationship Id="rId12" Type="http://schemas.openxmlformats.org/officeDocument/2006/relationships/tags" Target="../tags/tag180.xml"/><Relationship Id="rId17" Type="http://schemas.openxmlformats.org/officeDocument/2006/relationships/image" Target="../media/image26.png"/><Relationship Id="rId2" Type="http://schemas.openxmlformats.org/officeDocument/2006/relationships/tags" Target="../tags/tag172.xml"/><Relationship Id="rId16" Type="http://schemas.openxmlformats.org/officeDocument/2006/relationships/image" Target="../media/image25.wmf"/><Relationship Id="rId1" Type="http://schemas.openxmlformats.org/officeDocument/2006/relationships/vmlDrawing" Target="../drawings/vmlDrawing2.vml"/><Relationship Id="rId6" Type="http://schemas.microsoft.com/office/2007/relationships/media" Target="../media/media2.wmv"/><Relationship Id="rId11" Type="http://schemas.openxmlformats.org/officeDocument/2006/relationships/tags" Target="../tags/tag179.xml"/><Relationship Id="rId5" Type="http://schemas.openxmlformats.org/officeDocument/2006/relationships/tags" Target="../tags/tag175.xml"/><Relationship Id="rId15" Type="http://schemas.openxmlformats.org/officeDocument/2006/relationships/oleObject" Target="../embeddings/oleObject2.bin"/><Relationship Id="rId10" Type="http://schemas.openxmlformats.org/officeDocument/2006/relationships/tags" Target="../tags/tag178.xml"/><Relationship Id="rId4" Type="http://schemas.openxmlformats.org/officeDocument/2006/relationships/tags" Target="../tags/tag174.xml"/><Relationship Id="rId9" Type="http://schemas.openxmlformats.org/officeDocument/2006/relationships/tags" Target="../tags/tag177.xml"/><Relationship Id="rId14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media" Target="../media/media3.wmv"/><Relationship Id="rId13" Type="http://schemas.openxmlformats.org/officeDocument/2006/relationships/tags" Target="../tags/tag192.xml"/><Relationship Id="rId18" Type="http://schemas.openxmlformats.org/officeDocument/2006/relationships/image" Target="../media/image27.jpeg"/><Relationship Id="rId3" Type="http://schemas.openxmlformats.org/officeDocument/2006/relationships/tags" Target="../tags/tag184.xml"/><Relationship Id="rId21" Type="http://schemas.openxmlformats.org/officeDocument/2006/relationships/image" Target="../media/image30.png"/><Relationship Id="rId7" Type="http://schemas.openxmlformats.org/officeDocument/2006/relationships/tags" Target="../tags/tag188.xml"/><Relationship Id="rId12" Type="http://schemas.openxmlformats.org/officeDocument/2006/relationships/tags" Target="../tags/tag191.xml"/><Relationship Id="rId17" Type="http://schemas.openxmlformats.org/officeDocument/2006/relationships/slideLayout" Target="../slideLayouts/slideLayout5.xml"/><Relationship Id="rId2" Type="http://schemas.openxmlformats.org/officeDocument/2006/relationships/tags" Target="../tags/tag183.xml"/><Relationship Id="rId16" Type="http://schemas.openxmlformats.org/officeDocument/2006/relationships/tags" Target="../tags/tag195.xml"/><Relationship Id="rId20" Type="http://schemas.openxmlformats.org/officeDocument/2006/relationships/image" Target="../media/image29.jpeg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tags" Target="../tags/tag190.xml"/><Relationship Id="rId5" Type="http://schemas.openxmlformats.org/officeDocument/2006/relationships/tags" Target="../tags/tag186.xml"/><Relationship Id="rId15" Type="http://schemas.openxmlformats.org/officeDocument/2006/relationships/tags" Target="../tags/tag194.xml"/><Relationship Id="rId10" Type="http://schemas.openxmlformats.org/officeDocument/2006/relationships/tags" Target="../tags/tag189.xml"/><Relationship Id="rId19" Type="http://schemas.openxmlformats.org/officeDocument/2006/relationships/image" Target="../media/image28.jpeg"/><Relationship Id="rId4" Type="http://schemas.openxmlformats.org/officeDocument/2006/relationships/tags" Target="../tags/tag185.xml"/><Relationship Id="rId9" Type="http://schemas.openxmlformats.org/officeDocument/2006/relationships/video" Target="../media/media3.wmv"/><Relationship Id="rId14" Type="http://schemas.openxmlformats.org/officeDocument/2006/relationships/tags" Target="../tags/tag19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13" Type="http://schemas.openxmlformats.org/officeDocument/2006/relationships/image" Target="../media/image31.png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12" Type="http://schemas.openxmlformats.org/officeDocument/2006/relationships/audio" Target="../media/audio1.wav"/><Relationship Id="rId2" Type="http://schemas.openxmlformats.org/officeDocument/2006/relationships/tags" Target="../tags/tag197.xml"/><Relationship Id="rId16" Type="http://schemas.openxmlformats.org/officeDocument/2006/relationships/image" Target="../media/image34.jpeg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200.xml"/><Relationship Id="rId15" Type="http://schemas.openxmlformats.org/officeDocument/2006/relationships/image" Target="../media/image33.jpeg"/><Relationship Id="rId10" Type="http://schemas.openxmlformats.org/officeDocument/2006/relationships/tags" Target="../tags/tag205.xml"/><Relationship Id="rId4" Type="http://schemas.openxmlformats.org/officeDocument/2006/relationships/tags" Target="../tags/tag199.xml"/><Relationship Id="rId9" Type="http://schemas.openxmlformats.org/officeDocument/2006/relationships/tags" Target="../tags/tag204.xml"/><Relationship Id="rId1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tags" Target="../tags/tag218.xml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tags" Target="../tags/tag217.xml"/><Relationship Id="rId17" Type="http://schemas.openxmlformats.org/officeDocument/2006/relationships/image" Target="../media/image37.png"/><Relationship Id="rId2" Type="http://schemas.openxmlformats.org/officeDocument/2006/relationships/tags" Target="../tags/tag207.xml"/><Relationship Id="rId16" Type="http://schemas.openxmlformats.org/officeDocument/2006/relationships/image" Target="../media/image36.jpeg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5" Type="http://schemas.openxmlformats.org/officeDocument/2006/relationships/image" Target="../media/image35.png"/><Relationship Id="rId10" Type="http://schemas.openxmlformats.org/officeDocument/2006/relationships/tags" Target="../tags/tag215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3" Type="http://schemas.openxmlformats.org/officeDocument/2006/relationships/tags" Target="../tags/tag221.xml"/><Relationship Id="rId7" Type="http://schemas.openxmlformats.org/officeDocument/2006/relationships/tags" Target="../tags/tag225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image" Target="../media/image38.png"/><Relationship Id="rId5" Type="http://schemas.openxmlformats.org/officeDocument/2006/relationships/tags" Target="../tags/tag223.xml"/><Relationship Id="rId10" Type="http://schemas.openxmlformats.org/officeDocument/2006/relationships/image" Target="../media/image5.png"/><Relationship Id="rId4" Type="http://schemas.openxmlformats.org/officeDocument/2006/relationships/tags" Target="../tags/tag222.xml"/><Relationship Id="rId9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34.xml"/><Relationship Id="rId13" Type="http://schemas.openxmlformats.org/officeDocument/2006/relationships/image" Target="../media/image5.png"/><Relationship Id="rId3" Type="http://schemas.openxmlformats.org/officeDocument/2006/relationships/tags" Target="../tags/tag229.xml"/><Relationship Id="rId7" Type="http://schemas.openxmlformats.org/officeDocument/2006/relationships/tags" Target="../tags/tag233.xml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11" Type="http://schemas.openxmlformats.org/officeDocument/2006/relationships/tags" Target="../tags/tag237.xml"/><Relationship Id="rId5" Type="http://schemas.openxmlformats.org/officeDocument/2006/relationships/tags" Target="../tags/tag231.xml"/><Relationship Id="rId10" Type="http://schemas.openxmlformats.org/officeDocument/2006/relationships/tags" Target="../tags/tag236.xml"/><Relationship Id="rId4" Type="http://schemas.openxmlformats.org/officeDocument/2006/relationships/tags" Target="../tags/tag230.xml"/><Relationship Id="rId9" Type="http://schemas.openxmlformats.org/officeDocument/2006/relationships/tags" Target="../tags/tag235.xml"/><Relationship Id="rId1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slideLayout" Target="../slideLayouts/slideLayout5.xml"/><Relationship Id="rId3" Type="http://schemas.openxmlformats.org/officeDocument/2006/relationships/tags" Target="../tags/tag30.xml"/><Relationship Id="rId21" Type="http://schemas.openxmlformats.org/officeDocument/2006/relationships/image" Target="../media/image6.png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image" Target="../media/image5.png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10" Type="http://schemas.openxmlformats.org/officeDocument/2006/relationships/tags" Target="../tags/tag37.xml"/><Relationship Id="rId19" Type="http://schemas.openxmlformats.org/officeDocument/2006/relationships/notesSlide" Target="../notesSlides/notesSlide1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tags" Target="../tags/tag24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51.xml"/><Relationship Id="rId13" Type="http://schemas.openxmlformats.org/officeDocument/2006/relationships/tags" Target="../tags/tag256.xml"/><Relationship Id="rId18" Type="http://schemas.openxmlformats.org/officeDocument/2006/relationships/image" Target="../media/image41.png"/><Relationship Id="rId3" Type="http://schemas.openxmlformats.org/officeDocument/2006/relationships/tags" Target="../tags/tag246.xml"/><Relationship Id="rId21" Type="http://schemas.openxmlformats.org/officeDocument/2006/relationships/image" Target="../media/image44.png"/><Relationship Id="rId7" Type="http://schemas.openxmlformats.org/officeDocument/2006/relationships/tags" Target="../tags/tag250.xml"/><Relationship Id="rId12" Type="http://schemas.openxmlformats.org/officeDocument/2006/relationships/tags" Target="../tags/tag255.xml"/><Relationship Id="rId17" Type="http://schemas.openxmlformats.org/officeDocument/2006/relationships/slideLayout" Target="../slideLayouts/slideLayout5.xml"/><Relationship Id="rId2" Type="http://schemas.openxmlformats.org/officeDocument/2006/relationships/tags" Target="../tags/tag245.xml"/><Relationship Id="rId16" Type="http://schemas.openxmlformats.org/officeDocument/2006/relationships/tags" Target="../tags/tag259.xml"/><Relationship Id="rId20" Type="http://schemas.openxmlformats.org/officeDocument/2006/relationships/image" Target="../media/image43.png"/><Relationship Id="rId1" Type="http://schemas.openxmlformats.org/officeDocument/2006/relationships/tags" Target="../tags/tag244.xml"/><Relationship Id="rId6" Type="http://schemas.openxmlformats.org/officeDocument/2006/relationships/tags" Target="../tags/tag249.xml"/><Relationship Id="rId11" Type="http://schemas.openxmlformats.org/officeDocument/2006/relationships/tags" Target="../tags/tag254.xml"/><Relationship Id="rId5" Type="http://schemas.openxmlformats.org/officeDocument/2006/relationships/tags" Target="../tags/tag248.xml"/><Relationship Id="rId15" Type="http://schemas.openxmlformats.org/officeDocument/2006/relationships/tags" Target="../tags/tag258.xml"/><Relationship Id="rId10" Type="http://schemas.openxmlformats.org/officeDocument/2006/relationships/tags" Target="../tags/tag253.xml"/><Relationship Id="rId19" Type="http://schemas.openxmlformats.org/officeDocument/2006/relationships/image" Target="../media/image42.png"/><Relationship Id="rId4" Type="http://schemas.openxmlformats.org/officeDocument/2006/relationships/tags" Target="../tags/tag247.xml"/><Relationship Id="rId9" Type="http://schemas.openxmlformats.org/officeDocument/2006/relationships/tags" Target="../tags/tag252.xml"/><Relationship Id="rId14" Type="http://schemas.openxmlformats.org/officeDocument/2006/relationships/tags" Target="../tags/tag25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7" Type="http://schemas.openxmlformats.org/officeDocument/2006/relationships/image" Target="../media/image45.png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264.xml"/><Relationship Id="rId4" Type="http://schemas.openxmlformats.org/officeDocument/2006/relationships/tags" Target="../tags/tag26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tags" Target="../tags/tag59.xml"/><Relationship Id="rId18" Type="http://schemas.openxmlformats.org/officeDocument/2006/relationships/tags" Target="../tags/tag64.xml"/><Relationship Id="rId3" Type="http://schemas.openxmlformats.org/officeDocument/2006/relationships/tags" Target="../tags/tag49.xml"/><Relationship Id="rId21" Type="http://schemas.openxmlformats.org/officeDocument/2006/relationships/image" Target="../media/image9.png"/><Relationship Id="rId7" Type="http://schemas.openxmlformats.org/officeDocument/2006/relationships/tags" Target="../tags/tag53.xml"/><Relationship Id="rId12" Type="http://schemas.openxmlformats.org/officeDocument/2006/relationships/tags" Target="../tags/tag58.xml"/><Relationship Id="rId17" Type="http://schemas.openxmlformats.org/officeDocument/2006/relationships/tags" Target="../tags/tag63.xml"/><Relationship Id="rId2" Type="http://schemas.openxmlformats.org/officeDocument/2006/relationships/tags" Target="../tags/tag48.xml"/><Relationship Id="rId16" Type="http://schemas.openxmlformats.org/officeDocument/2006/relationships/tags" Target="../tags/tag62.xml"/><Relationship Id="rId20" Type="http://schemas.openxmlformats.org/officeDocument/2006/relationships/image" Target="../media/image8.png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tags" Target="../tags/tag57.xml"/><Relationship Id="rId5" Type="http://schemas.openxmlformats.org/officeDocument/2006/relationships/tags" Target="../tags/tag51.xml"/><Relationship Id="rId15" Type="http://schemas.openxmlformats.org/officeDocument/2006/relationships/tags" Target="../tags/tag61.xml"/><Relationship Id="rId10" Type="http://schemas.openxmlformats.org/officeDocument/2006/relationships/tags" Target="../tags/tag56.xml"/><Relationship Id="rId19" Type="http://schemas.openxmlformats.org/officeDocument/2006/relationships/slideLayout" Target="../slideLayouts/slideLayout5.xml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tags" Target="../tags/tag60.xml"/><Relationship Id="rId2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image" Target="../media/image11.png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69.xml"/><Relationship Id="rId15" Type="http://schemas.openxmlformats.org/officeDocument/2006/relationships/image" Target="../media/image13.png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image" Target="../media/image14.png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0" Type="http://schemas.openxmlformats.org/officeDocument/2006/relationships/tags" Target="../tags/tag86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98.xml"/><Relationship Id="rId9" Type="http://schemas.openxmlformats.org/officeDocument/2006/relationships/tags" Target="../tags/tag10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image" Target="../media/image19.jpeg"/><Relationship Id="rId3" Type="http://schemas.openxmlformats.org/officeDocument/2006/relationships/tags" Target="../tags/tag106.xml"/><Relationship Id="rId7" Type="http://schemas.openxmlformats.org/officeDocument/2006/relationships/video" Target="../media/media1.wmv"/><Relationship Id="rId12" Type="http://schemas.openxmlformats.org/officeDocument/2006/relationships/tags" Target="../tags/tag113.xml"/><Relationship Id="rId17" Type="http://schemas.openxmlformats.org/officeDocument/2006/relationships/image" Target="../media/image18.jpeg"/><Relationship Id="rId2" Type="http://schemas.openxmlformats.org/officeDocument/2006/relationships/tags" Target="../tags/tag105.xml"/><Relationship Id="rId16" Type="http://schemas.openxmlformats.org/officeDocument/2006/relationships/image" Target="../media/image17.jpeg"/><Relationship Id="rId1" Type="http://schemas.openxmlformats.org/officeDocument/2006/relationships/tags" Target="../tags/tag104.xml"/><Relationship Id="rId6" Type="http://schemas.microsoft.com/office/2007/relationships/media" Target="../media/media1.wmv"/><Relationship Id="rId11" Type="http://schemas.openxmlformats.org/officeDocument/2006/relationships/tags" Target="../tags/tag112.xml"/><Relationship Id="rId5" Type="http://schemas.openxmlformats.org/officeDocument/2006/relationships/tags" Target="../tags/tag108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111.xml"/><Relationship Id="rId19" Type="http://schemas.openxmlformats.org/officeDocument/2006/relationships/image" Target="../media/image20.png"/><Relationship Id="rId4" Type="http://schemas.openxmlformats.org/officeDocument/2006/relationships/tags" Target="../tags/tag107.xml"/><Relationship Id="rId9" Type="http://schemas.openxmlformats.org/officeDocument/2006/relationships/tags" Target="../tags/tag110.xml"/><Relationship Id="rId14" Type="http://schemas.openxmlformats.org/officeDocument/2006/relationships/tags" Target="../tags/tag1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/>
              <a:sym typeface="Arial"/>
            </a:endParaRPr>
          </a:p>
        </p:txBody>
      </p:sp>
      <p:sp>
        <p:nvSpPr>
          <p:cNvPr id="40" name="Shape 40"/>
          <p:cNvSpPr/>
          <p:nvPr>
            <p:custDataLst>
              <p:tags r:id="rId2"/>
            </p:custDataLst>
          </p:nvPr>
        </p:nvSpPr>
        <p:spPr>
          <a:xfrm>
            <a:off x="4809066" y="2663036"/>
            <a:ext cx="2815009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000" baseline="-25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zh-CN" altLang="en-US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第</a:t>
            </a:r>
            <a:r>
              <a:rPr lang="en-US" altLang="zh-CN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endParaRPr lang="zh-CN" sz="4000" baseline="-25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40"/>
          <p:cNvSpPr/>
          <p:nvPr>
            <p:custDataLst>
              <p:tags r:id="rId3"/>
            </p:custDataLst>
          </p:nvPr>
        </p:nvSpPr>
        <p:spPr>
          <a:xfrm>
            <a:off x="3997465" y="908425"/>
            <a:ext cx="4175464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4"/>
            </p:custDataLst>
          </p:nvPr>
        </p:nvSpPr>
        <p:spPr>
          <a:xfrm>
            <a:off x="5428702" y="3415425"/>
            <a:ext cx="1043097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压强</a:t>
            </a:r>
            <a:endParaRPr lang="zh-CN" sz="4800" baseline="-25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211589" y="2165227"/>
            <a:ext cx="1477325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（八年级下）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pic>
        <p:nvPicPr>
          <p:cNvPr id="3" name="图片 2" descr="同步精品课堂 (1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2870" y="152400"/>
            <a:ext cx="2104390" cy="464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78" y="791570"/>
            <a:ext cx="3977564" cy="3977564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9668" y="360926"/>
            <a:ext cx="8685163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</a:rPr>
              <a:t>压力的作用</a:t>
            </a:r>
            <a:r>
              <a:rPr lang="zh-CN" altLang="en-US" sz="2400" smtClean="0">
                <a:latin typeface="微软雅黑" panose="020B0503020204020204" pitchFamily="34" charset="-122"/>
              </a:rPr>
              <a:t>效果跟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压力的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</a:rPr>
              <a:t>大小</a:t>
            </a:r>
            <a:r>
              <a:rPr lang="zh-CN" altLang="en-US" sz="2400">
                <a:latin typeface="微软雅黑" panose="020B0503020204020204" pitchFamily="34" charset="-122"/>
              </a:rPr>
              <a:t>和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</a:rPr>
              <a:t>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力面积的大小</a:t>
            </a:r>
            <a:r>
              <a:rPr lang="zh-CN" altLang="en-US" sz="2400" smtClean="0">
                <a:latin typeface="微软雅黑" panose="020B0503020204020204" pitchFamily="34" charset="-122"/>
              </a:rPr>
              <a:t>有关：</a:t>
            </a:r>
            <a:endParaRPr lang="en-US" altLang="zh-CN" sz="2400"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sym typeface="Wingdings" pitchFamily="2" charset="2"/>
              </a:rPr>
              <a:t>在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受力面积相同时，压力越大，压力的作用效果越明显。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在压力大小相同时，受力面积越小，压力的作用效果越明显。</a:t>
            </a:r>
          </a:p>
        </p:txBody>
      </p:sp>
      <p:sp>
        <p:nvSpPr>
          <p:cNvPr id="4" name="矩形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9337" y="95273"/>
            <a:ext cx="1731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实验结论：</a:t>
            </a:r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231015" y="2014512"/>
            <a:ext cx="921415" cy="500520"/>
            <a:chOff x="350501" y="1405154"/>
            <a:chExt cx="1392849" cy="548347"/>
          </a:xfrm>
        </p:grpSpPr>
        <p:sp>
          <p:nvSpPr>
            <p:cNvPr id="6" name="Shape 108"/>
            <p:cNvSpPr/>
            <p:nvPr>
              <p:custDataLst>
                <p:tags r:id="rId16"/>
              </p:custDataLst>
            </p:nvPr>
          </p:nvSpPr>
          <p:spPr>
            <a:xfrm>
              <a:off x="350501" y="1405154"/>
              <a:ext cx="1392849" cy="548347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Shape 112"/>
            <p:cNvSpPr/>
            <p:nvPr>
              <p:custDataLst>
                <p:tags r:id="rId17"/>
              </p:custDataLst>
            </p:nvPr>
          </p:nvSpPr>
          <p:spPr>
            <a:xfrm>
              <a:off x="350501" y="1444009"/>
              <a:ext cx="1392849" cy="50577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问题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8" name="文本框 1"/>
          <p:cNvSpPr txBox="1"/>
          <p:nvPr>
            <p:custDataLst>
              <p:tags r:id="rId4"/>
            </p:custDataLst>
          </p:nvPr>
        </p:nvSpPr>
        <p:spPr>
          <a:xfrm>
            <a:off x="1345333" y="2014512"/>
            <a:ext cx="4536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怎样比较不同压力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的作用效果呢？</a:t>
            </a:r>
          </a:p>
        </p:txBody>
      </p:sp>
      <p:sp>
        <p:nvSpPr>
          <p:cNvPr id="10" name="文本框 5"/>
          <p:cNvSpPr txBox="1"/>
          <p:nvPr>
            <p:custDataLst>
              <p:tags r:id="rId5"/>
            </p:custDataLst>
          </p:nvPr>
        </p:nvSpPr>
        <p:spPr>
          <a:xfrm>
            <a:off x="95795" y="2544508"/>
            <a:ext cx="4465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相同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受力面积</a:t>
            </a:r>
          </a:p>
        </p:txBody>
      </p:sp>
      <p:sp>
        <p:nvSpPr>
          <p:cNvPr id="11" name="文本框 6"/>
          <p:cNvSpPr txBox="1"/>
          <p:nvPr>
            <p:custDataLst>
              <p:tags r:id="rId6"/>
            </p:custDataLst>
          </p:nvPr>
        </p:nvSpPr>
        <p:spPr>
          <a:xfrm>
            <a:off x="4510641" y="2544507"/>
            <a:ext cx="4454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力面积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相同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压力大小</a:t>
            </a:r>
          </a:p>
        </p:txBody>
      </p:sp>
      <p:sp>
        <p:nvSpPr>
          <p:cNvPr id="14" name="Text Box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0773" y="2936411"/>
            <a:ext cx="85946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可是，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两个物体对支持面的压力大小和受力面积都不一样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如何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比较两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个压力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的作用效果的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>
            <p:custDataLst>
              <p:tags r:id="rId8"/>
            </p:custDataLst>
          </p:nvPr>
        </p:nvGrpSpPr>
        <p:grpSpPr>
          <a:xfrm>
            <a:off x="963931" y="4083689"/>
            <a:ext cx="6468088" cy="1022479"/>
            <a:chOff x="963931" y="4083689"/>
            <a:chExt cx="6468088" cy="1022479"/>
          </a:xfrm>
        </p:grpSpPr>
        <p:grpSp>
          <p:nvGrpSpPr>
            <p:cNvPr id="15" name="组合 14"/>
            <p:cNvGrpSpPr/>
            <p:nvPr>
              <p:custDataLst>
                <p:tags r:id="rId9"/>
              </p:custDataLst>
            </p:nvPr>
          </p:nvGrpSpPr>
          <p:grpSpPr>
            <a:xfrm>
              <a:off x="963931" y="4182838"/>
              <a:ext cx="1693092" cy="923330"/>
              <a:chOff x="984052" y="3672645"/>
              <a:chExt cx="1693092" cy="923330"/>
            </a:xfrm>
          </p:grpSpPr>
          <p:sp>
            <p:nvSpPr>
              <p:cNvPr id="17" name="矩形 16"/>
              <p:cNvSpPr/>
              <p:nvPr>
                <p:custDataLst>
                  <p:tags r:id="rId14"/>
                </p:custDataLst>
              </p:nvPr>
            </p:nvSpPr>
            <p:spPr>
              <a:xfrm>
                <a:off x="984052" y="3672645"/>
                <a:ext cx="169309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400" b="1" i="1" baseline="-2500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=1000N </a:t>
                </a:r>
                <a:endParaRPr lang="zh-CN" altLang="en-US" sz="2400" b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矩形 17"/>
              <p:cNvSpPr/>
              <p:nvPr>
                <p:custDataLst>
                  <p:tags r:id="rId15"/>
                </p:custDataLst>
              </p:nvPr>
            </p:nvSpPr>
            <p:spPr>
              <a:xfrm>
                <a:off x="1002383" y="4134310"/>
                <a:ext cx="138852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400" b="1" i="1" baseline="-2500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en-US" altLang="zh-CN" sz="24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2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5m</a:t>
                </a:r>
                <a:r>
                  <a:rPr lang="en-US" altLang="zh-CN" sz="2400" b="1" baseline="300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组合 18"/>
            <p:cNvGrpSpPr/>
            <p:nvPr>
              <p:custDataLst>
                <p:tags r:id="rId10"/>
              </p:custDataLst>
            </p:nvPr>
          </p:nvGrpSpPr>
          <p:grpSpPr>
            <a:xfrm>
              <a:off x="5738927" y="4083689"/>
              <a:ext cx="1693092" cy="924558"/>
              <a:chOff x="4748754" y="3500565"/>
              <a:chExt cx="1693092" cy="924558"/>
            </a:xfrm>
          </p:grpSpPr>
          <p:sp>
            <p:nvSpPr>
              <p:cNvPr id="21" name="矩形 2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748754" y="3500565"/>
                <a:ext cx="169309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400" b="1" i="1" baseline="-2500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=4000N </a:t>
                </a:r>
                <a:endParaRPr lang="zh-CN" altLang="en-US" sz="2400" b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777691" y="3963458"/>
                <a:ext cx="151065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i="1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S</a:t>
                </a:r>
                <a:r>
                  <a:rPr lang="en-US" altLang="zh-CN" sz="2400" b="1" i="1" baseline="-2500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en-US" altLang="zh-CN" sz="2400" b="1">
                    <a:solidFill>
                      <a:schemeClr val="tx1"/>
                    </a:solidFill>
                    <a:latin typeface="Arial" panose="020B0604020202020204" pitchFamily="34" charset="0"/>
                  </a:rPr>
                  <a:t> </a:t>
                </a:r>
                <a:r>
                  <a:rPr lang="en-US" altLang="zh-CN" sz="2400" b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40m</a:t>
                </a:r>
                <a:r>
                  <a:rPr lang="en-US" altLang="zh-CN" sz="2400" b="1" baseline="3000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="1" baseline="-250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3" name="Picture 2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09439" y="4083689"/>
              <a:ext cx="3033792" cy="919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350540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  <p:bldP spid="10" grpId="0"/>
      <p:bldP spid="11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752" y="161751"/>
            <a:ext cx="185928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defRPr/>
            </a:pP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二、压强</a:t>
            </a:r>
            <a:endParaRPr lang="zh-CN" altLang="en-US" sz="28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56752" y="684971"/>
            <a:ext cx="7194961" cy="461963"/>
            <a:chOff x="156752" y="684971"/>
            <a:chExt cx="7194961" cy="461963"/>
          </a:xfrm>
        </p:grpSpPr>
        <p:sp>
          <p:nvSpPr>
            <p:cNvPr id="44" name="矩形 43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417638" y="684971"/>
              <a:ext cx="5934075" cy="4619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defRPr/>
              </a:pPr>
              <a:r>
                <a:rPr lang="zh-CN" altLang="en-US" sz="240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为了表示压力的作用效果而引入的物理量</a:t>
              </a:r>
            </a:p>
          </p:txBody>
        </p:sp>
        <p:sp>
          <p:nvSpPr>
            <p:cNvPr id="45" name="文本框 65537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56752" y="684971"/>
              <a:ext cx="15285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1.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意义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</a:rPr>
                <a:t>：</a:t>
              </a:r>
            </a:p>
          </p:txBody>
        </p:sp>
      </p:grp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186195" y="1249433"/>
            <a:ext cx="7614558" cy="461665"/>
            <a:chOff x="186195" y="1226449"/>
            <a:chExt cx="7614558" cy="461665"/>
          </a:xfrm>
        </p:grpSpPr>
        <p:sp>
          <p:nvSpPr>
            <p:cNvPr id="46" name="矩形 4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422545" y="1226449"/>
              <a:ext cx="637820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defRPr/>
              </a:pPr>
              <a:r>
                <a:rPr lang="zh-CN" altLang="en-US" sz="240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物理学中，把压力与受力面积的比，叫压强。</a:t>
              </a:r>
            </a:p>
          </p:txBody>
        </p:sp>
        <p:sp>
          <p:nvSpPr>
            <p:cNvPr id="47" name="文本框 65537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86195" y="1226449"/>
              <a:ext cx="13725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2.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定义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</a:rPr>
                <a:t>：</a:t>
              </a:r>
            </a:p>
          </p:txBody>
        </p:sp>
      </p:grp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209001" y="1903860"/>
            <a:ext cx="2482581" cy="905483"/>
            <a:chOff x="185377" y="1688114"/>
            <a:chExt cx="2482581" cy="905483"/>
          </a:xfrm>
        </p:grpSpPr>
        <p:sp>
          <p:nvSpPr>
            <p:cNvPr id="50" name="文本框 65537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85377" y="1909873"/>
              <a:ext cx="14039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3.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公式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</a:rPr>
                <a:t>：</a:t>
              </a:r>
            </a:p>
          </p:txBody>
        </p:sp>
        <p:pic>
          <p:nvPicPr>
            <p:cNvPr id="52" name="图片 5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7"/>
            <a:srcRect l="8251" t="7914" r="-2111" b="13510"/>
            <a:stretch>
              <a:fillRect/>
            </a:stretch>
          </p:blipFill>
          <p:spPr>
            <a:xfrm>
              <a:off x="1558742" y="1688114"/>
              <a:ext cx="1109216" cy="905483"/>
            </a:xfrm>
            <a:prstGeom prst="rect">
              <a:avLst/>
            </a:prstGeom>
          </p:spPr>
        </p:pic>
      </p:grpSp>
      <p:sp>
        <p:nvSpPr>
          <p:cNvPr id="53" name="文本框 52"/>
          <p:cNvSpPr txBox="1"/>
          <p:nvPr>
            <p:custDataLst>
              <p:tags r:id="rId5"/>
            </p:custDataLst>
          </p:nvPr>
        </p:nvSpPr>
        <p:spPr>
          <a:xfrm>
            <a:off x="3045100" y="1711098"/>
            <a:ext cx="4413248" cy="1754324"/>
          </a:xfrm>
          <a:prstGeom prst="rect">
            <a:avLst/>
          </a:prstGeom>
          <a:solidFill>
            <a:srgbClr val="CCECFF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1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/>
              </a:rPr>
              <a:t>P</a:t>
            </a:r>
            <a:r>
              <a:rPr kumimoji="0" lang="zh-CN" altLang="en-US" sz="24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表示压强</a:t>
            </a:r>
            <a:endParaRPr kumimoji="0" lang="en-US" altLang="zh-CN" sz="2400" b="0" i="0" u="none" strike="noStrike" cap="none" spc="0" normalizeH="0" baseline="0" smtClean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表示压力（单位：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N)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kumimoji="0" lang="en-US" altLang="zh-CN" sz="24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 </a:t>
            </a:r>
            <a:r>
              <a:rPr kumimoji="0" lang="zh-CN" altLang="en-US" sz="2400" b="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表示受力面积（单位：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400" baseline="30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kumimoji="0" lang="zh-CN" altLang="en-US" sz="2400" b="0" i="0" u="none" strike="noStrike" cap="none" spc="0" normalizeH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200288" y="3566953"/>
            <a:ext cx="5076455" cy="461963"/>
            <a:chOff x="201742" y="3567847"/>
            <a:chExt cx="5076455" cy="461963"/>
          </a:xfrm>
        </p:grpSpPr>
        <p:sp>
          <p:nvSpPr>
            <p:cNvPr id="54" name="文本框 65537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01742" y="3567847"/>
              <a:ext cx="14112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4.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单位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</a:rPr>
                <a:t>：</a:t>
              </a:r>
            </a:p>
          </p:txBody>
        </p:sp>
        <p:sp>
          <p:nvSpPr>
            <p:cNvPr id="55" name="矩形 5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634884" y="3567847"/>
              <a:ext cx="3643313" cy="46196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defRPr/>
              </a:pPr>
              <a:r>
                <a:rPr lang="zh-CN" altLang="en-US" sz="240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牛</a:t>
              </a:r>
              <a:r>
                <a:rPr lang="en-US" altLang="zh-CN" sz="240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40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  <a:r>
                <a:rPr lang="en-US" altLang="zh-CN" sz="2400" baseline="3000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40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，读作牛每平方米</a:t>
              </a:r>
            </a:p>
          </p:txBody>
        </p:sp>
      </p:grpSp>
      <p:sp>
        <p:nvSpPr>
          <p:cNvPr id="56" name="矩形 5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08836" y="3930470"/>
            <a:ext cx="7280117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150000"/>
              </a:lnSpc>
              <a:defRPr/>
            </a:pP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</a:t>
            </a:r>
            <a:r>
              <a:rPr lang="en-US" altLang="zh-CN" sz="24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baseline="300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的专门名称叫帕斯卡，简称帕，符号是：</a:t>
            </a: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</a:t>
            </a:r>
            <a:r>
              <a:rPr lang="zh-CN" altLang="en-US" sz="240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1N/m</a:t>
            </a:r>
            <a:r>
              <a:rPr lang="en-US" altLang="zh-CN" sz="2400" baseline="3000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400" baseline="30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1187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6417609" y="1067637"/>
            <a:ext cx="2497017" cy="2827036"/>
            <a:chOff x="6057093" y="30872"/>
            <a:chExt cx="1882313" cy="2827036"/>
          </a:xfrm>
        </p:grpSpPr>
        <p:pic>
          <p:nvPicPr>
            <p:cNvPr id="4" name="图片 7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60579" y="30872"/>
              <a:ext cx="1475342" cy="184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6057093" y="1842245"/>
              <a:ext cx="188231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2000">
                  <a:latin typeface="微软雅黑" panose="020B0503020204020204" pitchFamily="34" charset="-122"/>
                </a:rPr>
                <a:t>帕斯卡</a:t>
              </a:r>
              <a:endParaRPr lang="en-US" altLang="zh-CN" sz="2000">
                <a:latin typeface="微软雅黑" panose="020B0503020204020204" pitchFamily="34" charset="-122"/>
              </a:endParaRPr>
            </a:p>
            <a:p>
              <a:pPr algn="l"/>
              <a:r>
                <a:rPr lang="zh-CN" altLang="en-US" sz="2000" smtClean="0">
                  <a:latin typeface="微软雅黑" panose="020B0503020204020204" pitchFamily="34" charset="-122"/>
                </a:rPr>
                <a:t>（</a:t>
              </a:r>
              <a:r>
                <a:rPr lang="en-US" altLang="zh-CN" sz="2000" smtClean="0">
                  <a:latin typeface="微软雅黑" panose="020B0503020204020204" pitchFamily="34" charset="-122"/>
                </a:rPr>
                <a:t>1623</a:t>
              </a:r>
              <a:r>
                <a:rPr lang="zh-CN" altLang="en-US" sz="2000">
                  <a:latin typeface="微软雅黑" panose="020B0503020204020204" pitchFamily="34" charset="-122"/>
                </a:rPr>
                <a:t>一</a:t>
              </a:r>
              <a:r>
                <a:rPr lang="en-US" altLang="zh-CN" sz="2000">
                  <a:latin typeface="微软雅黑" panose="020B0503020204020204" pitchFamily="34" charset="-122"/>
                </a:rPr>
                <a:t>1662</a:t>
              </a:r>
              <a:r>
                <a:rPr lang="zh-CN" altLang="en-US" sz="2000">
                  <a:latin typeface="微软雅黑" panose="020B0503020204020204" pitchFamily="34" charset="-122"/>
                </a:rPr>
                <a:t>）</a:t>
              </a:r>
            </a:p>
          </p:txBody>
        </p:sp>
      </p:grpSp>
      <p:sp>
        <p:nvSpPr>
          <p:cNvPr id="8" name="矩形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8029" y="326540"/>
            <a:ext cx="84137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</a:rPr>
              <a:t>压强</a:t>
            </a:r>
            <a:r>
              <a:rPr lang="zh-CN" altLang="en-US" sz="2400">
                <a:latin typeface="微软雅黑" panose="020B0503020204020204" pitchFamily="34" charset="-122"/>
              </a:rPr>
              <a:t>的国际单位是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帕斯卡</a:t>
            </a:r>
            <a:r>
              <a:rPr lang="zh-CN" altLang="en-US" sz="2400">
                <a:latin typeface="微软雅黑" panose="020B0503020204020204" pitchFamily="34" charset="-122"/>
              </a:rPr>
              <a:t>，简称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帕</a:t>
            </a:r>
            <a:r>
              <a:rPr lang="zh-CN" altLang="en-US" sz="2400">
                <a:latin typeface="微软雅黑" panose="020B0503020204020204" pitchFamily="34" charset="-122"/>
              </a:rPr>
              <a:t>，符号是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zh-CN" altLang="en-US" sz="2400">
                <a:latin typeface="微软雅黑" panose="020B0503020204020204" pitchFamily="34" charset="-122"/>
              </a:rPr>
              <a:t>。这一名称是为了纪念法国科学家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帕斯卡</a:t>
            </a:r>
            <a:r>
              <a:rPr lang="zh-CN" altLang="en-US" sz="2400" smtClean="0">
                <a:latin typeface="微软雅黑" panose="020B0503020204020204" pitchFamily="34" charset="-122"/>
              </a:rPr>
              <a:t>。</a:t>
            </a:r>
            <a:endParaRPr lang="en-US" altLang="zh-CN" sz="2400">
              <a:latin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90762" y="1632872"/>
            <a:ext cx="6470754" cy="475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一颗西瓜籽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平放在手上，对手的压强约为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20P</a:t>
            </a:r>
            <a:r>
              <a:rPr lang="en-US" altLang="zh-CN" sz="2400" baseline="-25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83362" y="2249038"/>
            <a:ext cx="6617107" cy="475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一张报纸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平放在桌面时对桌面的压强约为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0.5P</a:t>
            </a:r>
            <a:r>
              <a:rPr lang="en-US" altLang="zh-CN" sz="2400" baseline="-25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94438" y="2879010"/>
            <a:ext cx="6435585" cy="475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一成年人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站立时对地面的压强约为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1.5×10</a:t>
            </a:r>
            <a:r>
              <a:rPr lang="en-US" altLang="zh-CN" sz="2400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</a:t>
            </a:r>
          </a:p>
        </p:txBody>
      </p:sp>
      <p:sp>
        <p:nvSpPr>
          <p:cNvPr id="13" name="Text Box 1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8029" y="3663839"/>
            <a:ext cx="7923130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其它单位：百帕</a:t>
            </a:r>
            <a:r>
              <a:rPr kumimoji="1"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hPa </a:t>
            </a:r>
            <a:r>
              <a:rPr kumimoji="1"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千帕（</a:t>
            </a:r>
            <a:r>
              <a:rPr kumimoji="1" lang="en-US" altLang="zh-CN" sz="240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KPa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）、兆帕（</a:t>
            </a:r>
            <a:r>
              <a:rPr kumimoji="1"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MPa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143081" y="4248254"/>
            <a:ext cx="75230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百帕</a:t>
            </a:r>
            <a:r>
              <a:rPr kumimoji="1" lang="en-US" altLang="zh-CN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=1×10</a:t>
            </a:r>
            <a:r>
              <a:rPr kumimoji="1" lang="en-US" altLang="zh-CN" sz="2400" baseline="30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24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帕，</a:t>
            </a:r>
            <a:r>
              <a:rPr kumimoji="1"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千帕</a:t>
            </a:r>
            <a:r>
              <a:rPr kumimoji="1"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=1×10</a:t>
            </a:r>
            <a:r>
              <a:rPr kumimoji="1" lang="en-US" altLang="zh-CN" sz="2400" baseline="300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4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帕，</a:t>
            </a:r>
            <a:r>
              <a:rPr kumimoji="1"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兆帕</a:t>
            </a:r>
            <a:r>
              <a:rPr kumimoji="1"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=1×10</a:t>
            </a:r>
            <a:r>
              <a:rPr kumimoji="1" lang="en-US" altLang="zh-CN" sz="2400" baseline="300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</a:t>
            </a:r>
            <a:r>
              <a:rPr kumimoji="1" lang="zh-CN" altLang="en-US"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帕</a:t>
            </a:r>
          </a:p>
        </p:txBody>
      </p:sp>
    </p:spTree>
    <p:extLst>
      <p:ext uri="{BB962C8B-B14F-4D97-AF65-F5344CB8AC3E}">
        <p14:creationId xmlns:p14="http://schemas.microsoft.com/office/powerpoint/2010/main" val="5590277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337436" y="464919"/>
            <a:ext cx="8235053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例题：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水平桌面上放一本书，书所受的重力为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 N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，与桌面的接触面积为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 × 10</a:t>
            </a:r>
            <a:r>
              <a:rPr lang="en-US" altLang="zh-CN" sz="2400" baseline="300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-2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</a:t>
            </a:r>
            <a:r>
              <a:rPr lang="en-US" altLang="zh-CN" sz="2400" baseline="300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，计算书对桌面的压强。</a:t>
            </a: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467519" y="1847128"/>
            <a:ext cx="7006833" cy="2649723"/>
            <a:chOff x="467519" y="1847128"/>
            <a:chExt cx="7006833" cy="2649723"/>
          </a:xfrm>
        </p:grpSpPr>
        <p:sp>
          <p:nvSpPr>
            <p:cNvPr id="3" name="TextBox 2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170330" y="2462872"/>
              <a:ext cx="89784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即：</a:t>
              </a:r>
            </a:p>
          </p:txBody>
        </p:sp>
        <p:sp>
          <p:nvSpPr>
            <p:cNvPr id="4" name="TextBox 3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67519" y="1847128"/>
              <a:ext cx="61928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解：书对桌面的压力等于它的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重力，</a:t>
              </a:r>
              <a:endPara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187267" y="2325739"/>
              <a:ext cx="1685077" cy="576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 N</a:t>
              </a:r>
              <a:endPara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5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170330" y="3041898"/>
              <a:ext cx="23391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FF0000"/>
                  </a:solidFill>
                </a:rPr>
                <a:t>桌面的受力</a:t>
              </a:r>
              <a:r>
                <a:rPr lang="zh-CN" altLang="en-US" smtClean="0">
                  <a:solidFill>
                    <a:srgbClr val="FF0000"/>
                  </a:solidFill>
                </a:rPr>
                <a:t>面积：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" name="TextBox 6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692110" y="3041897"/>
              <a:ext cx="21723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× 10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-2 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0895" y="3872895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FF0000"/>
                  </a:solidFill>
                </a:rPr>
                <a:t>所以</a:t>
              </a:r>
              <a:r>
                <a:rPr lang="zh-CN" altLang="en-US" smtClean="0">
                  <a:solidFill>
                    <a:srgbClr val="FF0000"/>
                  </a:solidFill>
                </a:rPr>
                <a:t>压强：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graphicFrame>
          <p:nvGraphicFramePr>
            <p:cNvPr id="9" name="Object 2"/>
            <p:cNvGraphicFramePr>
              <a:graphicFrameLocks noChangeAspect="1"/>
            </p:cNvGraphicFramePr>
            <p:nvPr>
              <p:custDataLst>
                <p:tags r:id="rId10"/>
              </p:custDataLst>
              <p:extLst>
                <p:ext uri="{D42A27DB-BD31-4B8C-83A1-F6EECF244321}">
                  <p14:modId xmlns:p14="http://schemas.microsoft.com/office/powerpoint/2010/main" val="3058321399"/>
                </p:ext>
              </p:extLst>
            </p:nvPr>
          </p:nvGraphicFramePr>
          <p:xfrm>
            <a:off x="2805515" y="3710603"/>
            <a:ext cx="4668837" cy="786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Equation" r:id="rId12" imgW="44500800" imgH="10363200" progId="">
                    <p:embed/>
                  </p:oleObj>
                </mc:Choice>
                <mc:Fallback>
                  <p:oleObj name="Equation" r:id="rId12" imgW="44500800" imgH="10363200" progId="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805515" y="3710603"/>
                          <a:ext cx="4668837" cy="78624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675805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71654" y="192712"/>
            <a:ext cx="413446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28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、怎样增大或减小压强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813748-B981-467D-8BC0-3CB4E7C321CB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168" y="715932"/>
            <a:ext cx="8807991" cy="111286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任何物体能承受的压强都有一定的限度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超过这个限度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物体会被破坏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和生活中，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有时需要增大压强，有时需要减小压强。</a:t>
            </a:r>
            <a:endParaRPr lang="zh-CN" altLang="en-US" sz="2400">
              <a:solidFill>
                <a:srgbClr val="060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537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6251" y="1980535"/>
            <a:ext cx="27747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</a:rPr>
              <a:t>改变压强的方法：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113635" y="2535423"/>
            <a:ext cx="5935937" cy="1691706"/>
            <a:chOff x="-184656" y="1094746"/>
            <a:chExt cx="5633026" cy="1691706"/>
          </a:xfrm>
        </p:grpSpPr>
        <p:sp>
          <p:nvSpPr>
            <p:cNvPr id="7" name="文本框 15372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429305" y="1709768"/>
              <a:ext cx="3680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</a:rPr>
                <a:t>压力一定时</a:t>
              </a:r>
              <a:r>
                <a:rPr lang="zh-CN" altLang="en-US" sz="2400" smtClean="0">
                  <a:solidFill>
                    <a:srgbClr val="000000"/>
                  </a:solidFill>
                  <a:latin typeface="微软雅黑" panose="020B0503020204020204" pitchFamily="34" charset="-122"/>
                </a:rPr>
                <a:t>、改变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受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</a:rPr>
                <a:t>力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面积</a:t>
              </a:r>
              <a:endParaRPr lang="en-US" altLang="zh-CN" sz="2400" i="1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8" name="文本框 15373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429305" y="1094746"/>
              <a:ext cx="37667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</a:rPr>
                <a:t>受力面积一定时</a:t>
              </a:r>
              <a:r>
                <a:rPr lang="zh-CN" altLang="en-US" sz="2400" smtClean="0">
                  <a:solidFill>
                    <a:srgbClr val="000000"/>
                  </a:solidFill>
                  <a:latin typeface="微软雅黑" panose="020B0503020204020204" pitchFamily="34" charset="-122"/>
                </a:rPr>
                <a:t>、改变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压力 </a:t>
              </a:r>
              <a:endParaRPr lang="en-US" altLang="zh-CN" sz="2400" i="1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" name="文本框 15376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429306" y="2324787"/>
              <a:ext cx="40190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sz="240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同时改变受</a:t>
              </a:r>
              <a:r>
                <a:rPr lang="zh-CN" altLang="en-US" sz="2400">
                  <a:solidFill>
                    <a:srgbClr val="000000"/>
                  </a:solidFill>
                  <a:latin typeface="Times New Roman" panose="02020603050405020304" pitchFamily="18" charset="0"/>
                </a:rPr>
                <a:t>力</a:t>
              </a:r>
              <a:r>
                <a:rPr lang="zh-CN" altLang="en-US" sz="240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面积和压力大小</a:t>
              </a:r>
              <a:endParaRPr lang="zh-CN" altLang="zh-CN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左大括号 9"/>
            <p:cNvSpPr/>
            <p:nvPr>
              <p:custDataLst>
                <p:tags r:id="rId12"/>
              </p:custDataLst>
            </p:nvPr>
          </p:nvSpPr>
          <p:spPr bwMode="auto">
            <a:xfrm>
              <a:off x="1265242" y="1325579"/>
              <a:ext cx="164063" cy="1230041"/>
            </a:xfrm>
            <a:prstGeom prst="leftBrace">
              <a:avLst>
                <a:gd name="adj1" fmla="val 70486"/>
                <a:gd name="adj2" fmla="val 50000"/>
              </a:avLst>
            </a:prstGeom>
            <a:ex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 sz="2400">
                <a:latin typeface="微软雅黑" panose="020B0503020204020204" pitchFamily="34" charset="-122"/>
              </a:endParaRPr>
            </a:p>
          </p:txBody>
        </p:sp>
        <p:graphicFrame>
          <p:nvGraphicFramePr>
            <p:cNvPr id="11" name="Object 13"/>
            <p:cNvGraphicFramePr>
              <a:graphicFrameLocks noChangeAspect="1"/>
            </p:cNvGraphicFramePr>
            <p:nvPr>
              <p:custDataLst>
                <p:tags r:id="rId13"/>
              </p:custDataLst>
              <p:extLst>
                <p:ext uri="{D42A27DB-BD31-4B8C-83A1-F6EECF244321}">
                  <p14:modId xmlns:p14="http://schemas.microsoft.com/office/powerpoint/2010/main" val="2241539260"/>
                </p:ext>
              </p:extLst>
            </p:nvPr>
          </p:nvGraphicFramePr>
          <p:xfrm>
            <a:off x="-184656" y="1556411"/>
            <a:ext cx="1449898" cy="766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Equation" r:id="rId15" imgW="736560" imgH="406080" progId="Equation.DSMT4">
                    <p:embed/>
                  </p:oleObj>
                </mc:Choice>
                <mc:Fallback>
                  <p:oleObj name="Equation" r:id="rId15" imgW="736560" imgH="406080" progId="Equation.DSMT4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-184656" y="1556411"/>
                          <a:ext cx="1449898" cy="7667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2" name="增大减少压强方法.wmv">
            <a:hlinkClick r:id="" action="ppaction://media"/>
          </p:cNvPr>
          <p:cNvPicPr>
            <a:picLocks noChangeAspect="1"/>
          </p:cNvPicPr>
          <p:nvPr>
            <a:vide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049572" y="2211367"/>
            <a:ext cx="2856411" cy="214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4464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002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2046" y="90379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减小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压强：</a:t>
            </a:r>
            <a:endParaRPr lang="zh-CN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253361" y="1093407"/>
            <a:ext cx="2520000" cy="2097760"/>
            <a:chOff x="749989" y="2502610"/>
            <a:chExt cx="2520000" cy="2097760"/>
          </a:xfrm>
        </p:grpSpPr>
        <p:pic>
          <p:nvPicPr>
            <p:cNvPr id="4" name="Picture 3" descr="空心砖"/>
            <p:cNvPicPr preferRelativeResize="0">
              <a:picLocks noChangeArrowheads="1"/>
            </p:cNvPicPr>
            <p:nvPr>
              <p:custDataLst>
                <p:tags r:id="rId15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49989" y="2502610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4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455991" y="4138705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l" eaLnBrk="0" hangingPunct="0"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/>
                <a:t>空心砖</a:t>
              </a:r>
            </a:p>
          </p:txBody>
        </p:sp>
      </p:grp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>
            <a:off x="2949854" y="1093407"/>
            <a:ext cx="2646878" cy="2034847"/>
            <a:chOff x="4895382" y="1157234"/>
            <a:chExt cx="2646878" cy="2034847"/>
          </a:xfrm>
        </p:grpSpPr>
        <p:pic>
          <p:nvPicPr>
            <p:cNvPr id="6" name="图片 5"/>
            <p:cNvPicPr preferRelativeResize="0"/>
            <p:nvPr>
              <p:custDataLst>
                <p:tags r:id="rId13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4998010" y="1157234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7" name="Text Box 9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895382" y="2730416"/>
              <a:ext cx="264687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l" eaLnBrk="0" hangingPunct="0"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mtClean="0"/>
                <a:t>铁轨要铺在枕木上</a:t>
              </a:r>
              <a:endParaRPr lang="zh-CN" altLang="en-US"/>
            </a:p>
          </p:txBody>
        </p:sp>
      </p:grp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253360" y="552044"/>
            <a:ext cx="63898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以下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事例是利用什么方法减小压强的：</a:t>
            </a:r>
          </a:p>
        </p:txBody>
      </p:sp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5902344" y="1062684"/>
            <a:ext cx="2520000" cy="2081665"/>
            <a:chOff x="5771715" y="1182208"/>
            <a:chExt cx="2520000" cy="2081665"/>
          </a:xfrm>
        </p:grpSpPr>
        <p:sp>
          <p:nvSpPr>
            <p:cNvPr id="14" name="Text Box 9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6016052" y="2802208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l" eaLnBrk="0" hangingPunct="0"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mtClean="0"/>
                <a:t>多轴平板货车</a:t>
              </a:r>
              <a:endParaRPr lang="zh-CN" altLang="en-US"/>
            </a:p>
          </p:txBody>
        </p:sp>
        <p:pic>
          <p:nvPicPr>
            <p:cNvPr id="34819" name="Picture 3" descr="C:\Users\Administrator\Desktop\2021-2-5号桌面\八年级下册同步课堂\教参资料\resource\8x91\jpg\03204001.jpg"/>
            <p:cNvPicPr preferRelativeResize="0">
              <a:picLocks noChangeArrowheads="1"/>
            </p:cNvPicPr>
            <p:nvPr>
              <p:custDataLst>
                <p:tags r:id="rId12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71715" y="1182208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103151" y="3540649"/>
            <a:ext cx="66903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①在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受力面积一定时，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减小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②在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压力一定时，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增大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受力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③同时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减小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和增大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受力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172046" y="3191167"/>
            <a:ext cx="3033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减小压强的方法：</a:t>
            </a:r>
          </a:p>
        </p:txBody>
      </p:sp>
      <p:pic>
        <p:nvPicPr>
          <p:cNvPr id="18" name="钉床.wmv">
            <a:hlinkClick r:id="" action="ppaction://media"/>
          </p:cNvPr>
          <p:cNvPicPr>
            <a:picLocks noChangeAspect="1"/>
          </p:cNvPicPr>
          <p:nvPr>
            <a:vide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793459" y="3199561"/>
            <a:ext cx="1926771" cy="154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044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572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8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35794" y="255063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/>
            <a:r>
              <a:rPr lang="zh-CN" altLang="en-US" sz="2400" smtClean="0">
                <a:latin typeface="微软雅黑" panose="020B0503020204020204" pitchFamily="34" charset="-122"/>
              </a:rPr>
              <a:t>冰面</a:t>
            </a:r>
            <a:r>
              <a:rPr lang="zh-CN" altLang="en-US" sz="2400">
                <a:latin typeface="微软雅黑" panose="020B0503020204020204" pitchFamily="34" charset="-122"/>
              </a:rPr>
              <a:t>救人</a:t>
            </a:r>
            <a:endParaRPr lang="en-US" altLang="zh-CN" sz="2400">
              <a:latin typeface="微软雅黑" panose="020B0503020204020204" pitchFamily="34" charset="-122"/>
            </a:endParaRPr>
          </a:p>
        </p:txBody>
      </p:sp>
      <p:pic>
        <p:nvPicPr>
          <p:cNvPr id="3" name="图片 2"/>
          <p:cNvPicPr preferRelativeResize="0">
            <a:picLocks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146" y="918058"/>
            <a:ext cx="2340000" cy="1800000"/>
          </a:xfrm>
          <a:prstGeom prst="rect">
            <a:avLst/>
          </a:prstGeom>
          <a:noFill/>
          <a:ln>
            <a:noFill/>
          </a:ln>
          <a:effectLst>
            <a:outerShdw blurRad="4953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4828" y="663896"/>
            <a:ext cx="607255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    你必须立刻思考，因为这个问题很紧急！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</a:rPr>
              <a:t>    一个儿童在冰面上玩耍时，不慎落入水中，在没有任何工具的情况下，应怎样避免压破冰层，靠近并救出儿童？</a:t>
            </a:r>
            <a:endParaRPr lang="en-US" altLang="zh-CN" sz="2400">
              <a:latin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90240" y="4628069"/>
            <a:ext cx="6372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在压力一定时，增大受力面积可以减小压强。</a:t>
            </a:r>
          </a:p>
        </p:txBody>
      </p:sp>
      <p:pic>
        <p:nvPicPr>
          <p:cNvPr id="10" name="Picture 2" descr="http://hit.cuepa.cn/newspic/319344/s_ad9eb9d2280dbef89ec002ab5740449e325867.jpg"/>
          <p:cNvPicPr preferRelativeResize="0">
            <a:picLocks noChangeArrowheads="1"/>
          </p:cNvPicPr>
          <p:nvPr>
            <p:custDataLst>
              <p:tags r:id="rId5"/>
            </p:custDataLst>
          </p:nvPr>
        </p:nvPicPr>
        <p:blipFill>
          <a:blip r:embed="rId14"/>
          <a:srcRect r="8746" b="14095"/>
          <a:stretch>
            <a:fillRect/>
          </a:stretch>
        </p:blipFill>
        <p:spPr bwMode="auto">
          <a:xfrm>
            <a:off x="463682" y="3008069"/>
            <a:ext cx="2520000" cy="1620000"/>
          </a:xfrm>
          <a:prstGeom prst="rect">
            <a:avLst/>
          </a:prstGeom>
          <a:noFill/>
          <a:ln>
            <a:noFill/>
          </a:ln>
          <a:effectLst>
            <a:outerShdw blurRad="4953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2" name="图片 31749" descr="17933906"/>
          <p:cNvPicPr preferRelativeResize="0">
            <a:picLocks noChangeArrowheads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" r="178"/>
          <a:stretch>
            <a:fillRect/>
          </a:stretch>
        </p:blipFill>
        <p:spPr bwMode="auto">
          <a:xfrm>
            <a:off x="3363914" y="3008069"/>
            <a:ext cx="2520000" cy="1620000"/>
          </a:xfrm>
          <a:prstGeom prst="rect">
            <a:avLst/>
          </a:prstGeom>
          <a:noFill/>
          <a:ln>
            <a:noFill/>
          </a:ln>
          <a:effectLst>
            <a:outerShdw blurRad="4953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365814cc136d7f31a8fd9fde12fd893e"/>
          <p:cNvPicPr preferRelativeResize="0"/>
          <p:nvPr>
            <p:custDataLst>
              <p:tags r:id="rId7"/>
            </p:custDataLst>
          </p:nvPr>
        </p:nvPicPr>
        <p:blipFill>
          <a:blip r:embed="rId16"/>
          <a:srcRect l="3571" t="11723" r="2555" b="10916"/>
          <a:stretch>
            <a:fillRect/>
          </a:stretch>
        </p:blipFill>
        <p:spPr>
          <a:xfrm>
            <a:off x="6264146" y="3027861"/>
            <a:ext cx="2520000" cy="1620000"/>
          </a:xfrm>
          <a:prstGeom prst="rect">
            <a:avLst/>
          </a:prstGeom>
          <a:noFill/>
          <a:ln>
            <a:noFill/>
          </a:ln>
          <a:effectLst>
            <a:outerShdw blurRad="495300" dist="50800" dir="5400000" algn="ctr" rotWithShape="0">
              <a:srgbClr val="000000">
                <a:alpha val="43137"/>
              </a:srgbClr>
            </a:outerShdw>
          </a:effectLst>
        </p:spPr>
      </p:pic>
      <p:grpSp>
        <p:nvGrpSpPr>
          <p:cNvPr id="14" name="组合 13"/>
          <p:cNvGrpSpPr/>
          <p:nvPr>
            <p:custDataLst>
              <p:tags r:id="rId8"/>
            </p:custDataLst>
          </p:nvPr>
        </p:nvGrpSpPr>
        <p:grpSpPr>
          <a:xfrm>
            <a:off x="297199" y="211721"/>
            <a:ext cx="1392849" cy="548347"/>
            <a:chOff x="350501" y="1405154"/>
            <a:chExt cx="1392849" cy="548347"/>
          </a:xfrm>
        </p:grpSpPr>
        <p:sp>
          <p:nvSpPr>
            <p:cNvPr id="15" name="Shape 108"/>
            <p:cNvSpPr/>
            <p:nvPr>
              <p:custDataLst>
                <p:tags r:id="rId9"/>
              </p:custDataLst>
            </p:nvPr>
          </p:nvSpPr>
          <p:spPr>
            <a:xfrm>
              <a:off x="350501" y="1405154"/>
              <a:ext cx="1392849" cy="548347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Shape 112"/>
            <p:cNvSpPr/>
            <p:nvPr>
              <p:custDataLst>
                <p:tags r:id="rId10"/>
              </p:custDataLst>
            </p:nvPr>
          </p:nvSpPr>
          <p:spPr>
            <a:xfrm>
              <a:off x="350501" y="1444009"/>
              <a:ext cx="1392849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讨论交流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1676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537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5587" y="135587"/>
            <a:ext cx="2069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</a:rPr>
              <a:t>2.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增大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</a:rPr>
              <a:t>压强：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15587" y="597252"/>
            <a:ext cx="6418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以下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事例是利用什么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增大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压强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的：</a:t>
            </a:r>
          </a:p>
        </p:txBody>
      </p:sp>
      <p:grpSp>
        <p:nvGrpSpPr>
          <p:cNvPr id="11" name="组合 10"/>
          <p:cNvGrpSpPr/>
          <p:nvPr>
            <p:custDataLst>
              <p:tags r:id="rId3"/>
            </p:custDataLst>
          </p:nvPr>
        </p:nvGrpSpPr>
        <p:grpSpPr>
          <a:xfrm>
            <a:off x="322237" y="1099806"/>
            <a:ext cx="2786723" cy="2014011"/>
            <a:chOff x="217734" y="1579862"/>
            <a:chExt cx="2786723" cy="2014011"/>
          </a:xfrm>
        </p:grpSpPr>
        <p:pic>
          <p:nvPicPr>
            <p:cNvPr id="4" name="图片 3"/>
            <p:cNvPicPr preferRelativeResize="0"/>
            <p:nvPr>
              <p:custDataLst>
                <p:tags r:id="rId12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734" y="1579862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4953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7" name="Text Box 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82432" y="3132208"/>
              <a:ext cx="27220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buFontTx/>
                <a:buNone/>
                <a:defRPr sz="2800" b="1">
                  <a:solidFill>
                    <a:srgbClr val="0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400" b="0" smtClean="0">
                  <a:solidFill>
                    <a:srgbClr val="FF0000"/>
                  </a:solidFill>
                </a:rPr>
                <a:t>篆刻刀的刃很锋利</a:t>
              </a:r>
              <a:endParaRPr lang="zh-CN" altLang="en-US" sz="2400" b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3538295" y="1058917"/>
            <a:ext cx="2520000" cy="2122554"/>
            <a:chOff x="1010717" y="2602388"/>
            <a:chExt cx="2520000" cy="2122554"/>
          </a:xfrm>
        </p:grpSpPr>
        <p:pic>
          <p:nvPicPr>
            <p:cNvPr id="9" name="Picture 17" descr="安全锤2"/>
            <p:cNvPicPr preferRelativeResize="0">
              <a:picLocks noChangeArrowheads="1"/>
            </p:cNvPicPr>
            <p:nvPr>
              <p:custDataLst>
                <p:tags r:id="rId10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0717" y="2602388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4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365761" y="4263277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00000"/>
                </a:lnSpc>
                <a:buFontTx/>
                <a:buNone/>
                <a:defRPr sz="2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b="0"/>
                <a:t>破窗锤</a:t>
              </a:r>
            </a:p>
          </p:txBody>
        </p:sp>
      </p:grp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6270917" y="1087392"/>
            <a:ext cx="2520000" cy="2026425"/>
            <a:chOff x="6366712" y="1352052"/>
            <a:chExt cx="2520000" cy="2026425"/>
          </a:xfrm>
        </p:grpSpPr>
        <p:pic>
          <p:nvPicPr>
            <p:cNvPr id="35842" name="Picture 2"/>
            <p:cNvPicPr preferRelativeResize="0">
              <a:picLocks noChangeArrowheads="1"/>
            </p:cNvPicPr>
            <p:nvPr>
              <p:custDataLst>
                <p:tags r:id="rId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739" r="2809" b="16883"/>
            <a:stretch>
              <a:fillRect/>
            </a:stretch>
          </p:blipFill>
          <p:spPr bwMode="auto">
            <a:xfrm>
              <a:off x="6366712" y="1352052"/>
              <a:ext cx="2520000" cy="162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072714" y="2916812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00000"/>
                </a:lnSpc>
                <a:buFontTx/>
                <a:buNone/>
                <a:defRPr sz="2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b="0" smtClean="0"/>
                <a:t>压路机</a:t>
              </a:r>
              <a:endParaRPr lang="zh-CN" altLang="en-US" b="0"/>
            </a:p>
          </p:txBody>
        </p:sp>
      </p:grpSp>
      <p:sp>
        <p:nvSpPr>
          <p:cNvPr id="15" name="矩形 14"/>
          <p:cNvSpPr/>
          <p:nvPr>
            <p:custDataLst>
              <p:tags r:id="rId6"/>
            </p:custDataLst>
          </p:nvPr>
        </p:nvSpPr>
        <p:spPr>
          <a:xfrm>
            <a:off x="236996" y="3181471"/>
            <a:ext cx="3033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增大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压强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的方法：</a:t>
            </a: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236996" y="3630722"/>
            <a:ext cx="88352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受力面积一定时，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增大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压力。 ②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压力一定时，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减小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受力面积。 ③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增大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和减小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受力面积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430948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59273" y="83737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59273" y="8667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10136" y="11745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20083" y="552920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71573"/>
            <a:ext cx="736376" cy="359227"/>
          </a:xfrm>
          <a:prstGeom prst="rect">
            <a:avLst/>
          </a:prstGeom>
        </p:spPr>
      </p:pic>
      <p:sp>
        <p:nvSpPr>
          <p:cNvPr id="13" name="矩形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5012" y="4611010"/>
            <a:ext cx="82981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：理解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压力和重力的关系；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理解压强的大小跟哪些因素有关。</a:t>
            </a:r>
          </a:p>
        </p:txBody>
      </p:sp>
      <p:sp>
        <p:nvSpPr>
          <p:cNvPr id="14" name="矩形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3353" y="4222859"/>
            <a:ext cx="8010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理解压强的概念，能应用压强公式进行压强的简单计算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321" y="781518"/>
            <a:ext cx="8362491" cy="344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59391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82544" y="136798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39857" y="17791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41382" y="99557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07065" y="607147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71573"/>
            <a:ext cx="736376" cy="359227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52546" y="865356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【典型例题</a:t>
            </a:r>
            <a:r>
              <a:rPr lang="en-US" altLang="zh-CN" sz="24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400"/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053677" y="572969"/>
            <a:ext cx="3988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压强的计算</a:t>
            </a:r>
            <a:endParaRPr lang="zh-CN" altLang="zh-CN" sz="24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7297297" y="2322361"/>
            <a:ext cx="377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56753" y="1220836"/>
            <a:ext cx="89653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 </a:t>
            </a: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武汉）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铁块和小桌静止在海绵上，如图甲所示。撤掉小桌后，铁块再次静止在海绵上，如图乙所示。铁块的质量是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600g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，铁块的底面积是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20cm</a:t>
            </a:r>
            <a:r>
              <a:rPr lang="en-US" altLang="zh-CN" sz="2000" baseline="30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，小桌的质量是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200g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，桌面的面积是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80cm</a:t>
            </a:r>
            <a:r>
              <a:rPr lang="en-US" altLang="zh-CN" sz="2000" baseline="30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，下列说法正确的是（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38914" name="Picture 2" descr="学科网(www.zxxk.com)--教育资源门户，提供试卷、教案、课件、论文、素材以及各类教学资源下载，还有大量而丰富的教学相关资讯！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1878" y="2615849"/>
            <a:ext cx="3091173" cy="77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182544" y="3012194"/>
            <a:ext cx="73882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图甲中，铁块对小桌的压强比小桌对海绵的压强大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图甲中，铁块对小桌的压强比小桌对海绵的压强小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图甲中铁块对小桌的压强比图乙中铁块对海绵的压强大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图甲中铁块对小桌的压强比图乙中铁块对海绵的压强小</a:t>
            </a:r>
          </a:p>
        </p:txBody>
      </p:sp>
    </p:spTree>
    <p:extLst>
      <p:ext uri="{BB962C8B-B14F-4D97-AF65-F5344CB8AC3E}">
        <p14:creationId xmlns:p14="http://schemas.microsoft.com/office/powerpoint/2010/main" val="29861906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2837" y="28169"/>
            <a:ext cx="788745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00150" y="7918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charset="0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84959" y="79183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45084" y="564469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71573"/>
            <a:ext cx="736376" cy="359227"/>
          </a:xfrm>
          <a:prstGeom prst="rect">
            <a:avLst/>
          </a:prstGeom>
        </p:spPr>
      </p:pic>
      <p:pic>
        <p:nvPicPr>
          <p:cNvPr id="1026" name="Picture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7625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>
            <p:custDataLst>
              <p:tags r:id="rId13"/>
            </p:custDataLst>
          </p:nvPr>
        </p:nvGrpSpPr>
        <p:grpSpPr>
          <a:xfrm>
            <a:off x="118237" y="746322"/>
            <a:ext cx="1614643" cy="502779"/>
            <a:chOff x="640374" y="1705535"/>
            <a:chExt cx="1614643" cy="502779"/>
          </a:xfrm>
        </p:grpSpPr>
        <p:sp>
          <p:nvSpPr>
            <p:cNvPr id="21" name="Shape 108"/>
            <p:cNvSpPr/>
            <p:nvPr>
              <p:custDataLst>
                <p:tags r:id="rId16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Shape 112"/>
            <p:cNvSpPr/>
            <p:nvPr>
              <p:custDataLst>
                <p:tags r:id="rId17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noProof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观察思考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pic>
        <p:nvPicPr>
          <p:cNvPr id="27650" name="Picture 2" descr="C:\Users\Administrator\Desktop\2021-2-5号桌面\八年级下册同步课堂\教参资料\resource\8x91\jpg\02904001.jpg"/>
          <p:cNvPicPr preferRelativeResize="0"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35474" y="3151186"/>
            <a:ext cx="3240000" cy="1800000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5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>
            <p:custDataLst>
              <p:tags r:id="rId15"/>
            </p:custDataLst>
          </p:nvPr>
        </p:nvSpPr>
        <p:spPr>
          <a:xfrm>
            <a:off x="192532" y="663958"/>
            <a:ext cx="880342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40000" algn="l">
              <a:lnSpc>
                <a:spcPct val="150000"/>
              </a:lnSpc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茫茫白雪中的两个人对雪地的</a:t>
            </a: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压力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是差不多的，在厚厚的积雪中行走，一个会陷到雪里，另一个穿上一副滑雪板，尽管总重力变大了，反而不会陷下去。为什么穿上滑雪板后结果不同呢？看来</a:t>
            </a: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压力作用的效果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并不只跟</a:t>
            </a: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压力大小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有关。想一想，还可能跟什么因素有关？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87382" y="818990"/>
            <a:ext cx="78725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2020 </a:t>
            </a: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吉林）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放在水平桌面上的玻璃杯，质量为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0.4kg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，与桌面的接触面积为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zh-CN" sz="2400" kern="100" baseline="30000">
                <a:latin typeface="微软雅黑" panose="020B0503020204020204" pitchFamily="34" charset="-122"/>
                <a:ea typeface="微软雅黑" panose="020B0503020204020204" pitchFamily="34" charset="-122"/>
              </a:rPr>
              <a:t>﹣</a:t>
            </a:r>
            <a:r>
              <a:rPr lang="en-US" altLang="zh-CN" sz="2400" kern="100" baseline="300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400" kern="100" baseline="300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求：（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）玻璃杯受到的重力；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）玻璃杯对桌面的压强。（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取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10N/kg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30629" y="295770"/>
            <a:ext cx="2661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>
            <a:off x="287383" y="3127314"/>
            <a:ext cx="8591006" cy="1766901"/>
            <a:chOff x="457200" y="3022811"/>
            <a:chExt cx="8591006" cy="1766901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457200" y="3022811"/>
              <a:ext cx="859100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</a:t>
              </a:r>
              <a:r>
                <a:rPr lang="en-US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）玻璃杯受到的重力为：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mg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0.4kg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10N/kg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4N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）玻璃杯对水平支持面的压力：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r>
                <a:rPr lang="zh-CN" altLang="zh-CN" sz="2400" baseline="-25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杯</a:t>
              </a:r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4N</a:t>
              </a:r>
              <a:endPara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706428" y="4287910"/>
              <a:ext cx="30283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玻璃杯对桌面的</a:t>
              </a:r>
              <a:r>
                <a:rPr lang="zh-CN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压强</a:t>
              </a:r>
              <a:r>
                <a:rPr lang="en-US" altLang="zh-CN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966" name="Picture 6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29"/>
            <a:stretch>
              <a:fillRect/>
            </a:stretch>
          </p:blipFill>
          <p:spPr bwMode="auto">
            <a:xfrm>
              <a:off x="3908992" y="4247772"/>
              <a:ext cx="3345248" cy="5419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54659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53182" y="139151"/>
            <a:ext cx="5586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增大和减小压强的方法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39337" y="631593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33390" y="1198875"/>
            <a:ext cx="8148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乐山）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下列实例中，属于减小压强的是（　　）</a:t>
            </a:r>
          </a:p>
        </p:txBody>
      </p: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46762" y="2046829"/>
            <a:ext cx="2412840" cy="1923708"/>
            <a:chOff x="46762" y="2046829"/>
            <a:chExt cx="2412840" cy="1923708"/>
          </a:xfrm>
        </p:grpSpPr>
        <p:pic>
          <p:nvPicPr>
            <p:cNvPr id="39938" name="Picture 2"/>
            <p:cNvPicPr preferRelativeResize="0">
              <a:picLocks noChangeArrowheads="1"/>
            </p:cNvPicPr>
            <p:nvPr>
              <p:custDataLst>
                <p:tags r:id="rId15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3182" y="2046829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>
              <p:custDataLst>
                <p:tags r:id="rId16"/>
              </p:custDataLst>
            </p:nvPr>
          </p:nvSpPr>
          <p:spPr>
            <a:xfrm>
              <a:off x="46762" y="3508872"/>
              <a:ext cx="241284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A.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锋利的篆刻刀 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2215587" y="2068872"/>
            <a:ext cx="2605200" cy="1901665"/>
            <a:chOff x="2320090" y="2141400"/>
            <a:chExt cx="2605200" cy="1901665"/>
          </a:xfrm>
        </p:grpSpPr>
        <p:pic>
          <p:nvPicPr>
            <p:cNvPr id="39939" name="Picture 3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>
              <p:custDataLst>
                <p:tags r:id="rId13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18187" y="2141400"/>
              <a:ext cx="180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>
              <p:custDataLst>
                <p:tags r:id="rId14"/>
              </p:custDataLst>
            </p:nvPr>
          </p:nvSpPr>
          <p:spPr>
            <a:xfrm>
              <a:off x="2320090" y="3581400"/>
              <a:ext cx="260520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B.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骆驼宽大的脚掌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6"/>
            </p:custDataLst>
          </p:nvPr>
        </p:nvGrpSpPr>
        <p:grpSpPr>
          <a:xfrm>
            <a:off x="4580709" y="2046829"/>
            <a:ext cx="2385317" cy="1923708"/>
            <a:chOff x="4516867" y="2046829"/>
            <a:chExt cx="2483993" cy="1923708"/>
          </a:xfrm>
        </p:grpSpPr>
        <p:pic>
          <p:nvPicPr>
            <p:cNvPr id="39940" name="Picture 4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85160" y="2046829"/>
              <a:ext cx="180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4516867" y="3508872"/>
              <a:ext cx="248399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C.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注射器的针头 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7"/>
            </p:custDataLst>
          </p:nvPr>
        </p:nvGrpSpPr>
        <p:grpSpPr>
          <a:xfrm>
            <a:off x="6817007" y="2068872"/>
            <a:ext cx="2122697" cy="1861633"/>
            <a:chOff x="6817007" y="2068872"/>
            <a:chExt cx="2122697" cy="1861633"/>
          </a:xfrm>
        </p:grpSpPr>
        <p:pic>
          <p:nvPicPr>
            <p:cNvPr id="39941" name="Picture 5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966026" y="2068872"/>
              <a:ext cx="180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>
              <p:custDataLst>
                <p:tags r:id="rId10"/>
              </p:custDataLst>
            </p:nvPr>
          </p:nvSpPr>
          <p:spPr>
            <a:xfrm>
              <a:off x="6817007" y="3468840"/>
              <a:ext cx="21226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D.</a:t>
              </a:r>
              <a:r>
                <a:rPr lang="zh-CN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切菜的菜刀</a:t>
              </a:r>
            </a:p>
          </p:txBody>
        </p:sp>
      </p:grp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7130619" y="1263262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6273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84011" y="212710"/>
            <a:ext cx="2212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84011" y="735930"/>
            <a:ext cx="83039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  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潍坊）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在一次军事演习中，坦克要经过一沼泽地，工兵连迅速在沼泽地段铺设了宽木板，坦克得以顺利通过，是因为铺设木板后（　　）</a:t>
            </a: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210931" y="2107365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7099" y="2484208"/>
            <a:ext cx="2238412" cy="1207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08715" y="3564225"/>
            <a:ext cx="7995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坦克的重力变小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B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对地面的压力变小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对地面的压强变小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D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对地面的压强变大</a:t>
            </a:r>
          </a:p>
        </p:txBody>
      </p:sp>
    </p:spTree>
    <p:extLst>
      <p:ext uri="{BB962C8B-B14F-4D97-AF65-F5344CB8AC3E}">
        <p14:creationId xmlns:p14="http://schemas.microsoft.com/office/powerpoint/2010/main" val="30009845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>
            <p:custDataLst>
              <p:tags r:id="rId1"/>
            </p:custDataLst>
          </p:nvPr>
        </p:nvSpPr>
        <p:spPr>
          <a:xfrm>
            <a:off x="118081" y="127224"/>
            <a:ext cx="63870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2"/>
            </p:custDataLst>
          </p:nvPr>
        </p:nvSpPr>
        <p:spPr>
          <a:xfrm>
            <a:off x="1075720" y="5009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>
            <a:off x="756782" y="535431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Shape 112"/>
          <p:cNvSpPr/>
          <p:nvPr>
            <p:custDataLst>
              <p:tags r:id="rId4"/>
            </p:custDataLst>
          </p:nvPr>
        </p:nvSpPr>
        <p:spPr>
          <a:xfrm>
            <a:off x="0" y="17791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1" name="文本框 1"/>
          <p:cNvSpPr txBox="1"/>
          <p:nvPr>
            <p:custDataLst>
              <p:tags r:id="rId5"/>
            </p:custDataLst>
          </p:nvPr>
        </p:nvSpPr>
        <p:spPr>
          <a:xfrm>
            <a:off x="818603" y="54639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r>
              <a:rPr kumimoji="0" lang="zh-CN" altLang="en-US" sz="2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一、</a:t>
            </a:r>
            <a:r>
              <a:rPr lang="zh-CN" altLang="en-US" sz="2800" noProof="0"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6608" y="1025799"/>
            <a:ext cx="54906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作用在物体表面的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6553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9192" y="1949130"/>
            <a:ext cx="444378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0" hangingPunct="0">
              <a:defRPr/>
            </a:pP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作用点：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zh-CN" altLang="en-US" sz="240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压的物体</a:t>
            </a:r>
            <a:r>
              <a:rPr lang="zh-CN" altLang="en-US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</a:t>
            </a: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6553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9192" y="2410795"/>
            <a:ext cx="807577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0" hangingPunct="0">
              <a:defRPr/>
            </a:pP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方向：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总是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于物体的受力面，指向受力物体的内部</a:t>
            </a:r>
            <a:r>
              <a:rPr lang="en-US" altLang="zh-CN" sz="240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237127" y="1487464"/>
            <a:ext cx="7277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产生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的条件：物体间相互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接触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，而且有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挤压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作用。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10"/>
            </p:custDataLst>
          </p:nvPr>
        </p:nvGrpSpPr>
        <p:grpSpPr>
          <a:xfrm>
            <a:off x="437431" y="2931724"/>
            <a:ext cx="2646878" cy="2081665"/>
            <a:chOff x="502149" y="2931724"/>
            <a:chExt cx="2646878" cy="2081665"/>
          </a:xfrm>
        </p:grpSpPr>
        <p:sp>
          <p:nvSpPr>
            <p:cNvPr id="21" name="矩形 20"/>
            <p:cNvSpPr/>
            <p:nvPr>
              <p:custDataLst>
                <p:tags r:id="rId17"/>
              </p:custDataLst>
            </p:nvPr>
          </p:nvSpPr>
          <p:spPr>
            <a:xfrm>
              <a:off x="502149" y="4551724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图钉对墙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面的压力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  <p:pic>
          <p:nvPicPr>
            <p:cNvPr id="27" name="Picture 3"/>
            <p:cNvPicPr preferRelativeResize="0">
              <a:picLocks noChangeArrowheads="1"/>
            </p:cNvPicPr>
            <p:nvPr>
              <p:custDataLst>
                <p:tags r:id="rId18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7" t="3968"/>
            <a:stretch>
              <a:fillRect/>
            </a:stretch>
          </p:blipFill>
          <p:spPr bwMode="auto">
            <a:xfrm>
              <a:off x="663853" y="2931724"/>
              <a:ext cx="2160000" cy="162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2" name="组合 31"/>
          <p:cNvGrpSpPr/>
          <p:nvPr>
            <p:custDataLst>
              <p:tags r:id="rId11"/>
            </p:custDataLst>
          </p:nvPr>
        </p:nvGrpSpPr>
        <p:grpSpPr>
          <a:xfrm>
            <a:off x="6097293" y="2931724"/>
            <a:ext cx="2646878" cy="2023367"/>
            <a:chOff x="6097293" y="2862295"/>
            <a:chExt cx="2646878" cy="2023367"/>
          </a:xfrm>
        </p:grpSpPr>
        <p:sp>
          <p:nvSpPr>
            <p:cNvPr id="17" name="矩形 16"/>
            <p:cNvSpPr/>
            <p:nvPr>
              <p:custDataLst>
                <p:tags r:id="rId15"/>
              </p:custDataLst>
            </p:nvPr>
          </p:nvSpPr>
          <p:spPr>
            <a:xfrm>
              <a:off x="6097293" y="4423997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木块对斜面的压力</a:t>
              </a:r>
              <a:endPara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8" name="Picture 2"/>
            <p:cNvPicPr preferRelativeResize="0">
              <a:picLocks noChangeArrowheads="1"/>
            </p:cNvPicPr>
            <p:nvPr>
              <p:custDataLst>
                <p:tags r:id="rId16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15"/>
            <a:stretch>
              <a:fillRect/>
            </a:stretch>
          </p:blipFill>
          <p:spPr bwMode="auto">
            <a:xfrm>
              <a:off x="6335731" y="2862295"/>
              <a:ext cx="2160000" cy="162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组合 30"/>
          <p:cNvGrpSpPr/>
          <p:nvPr>
            <p:custDataLst>
              <p:tags r:id="rId12"/>
            </p:custDataLst>
          </p:nvPr>
        </p:nvGrpSpPr>
        <p:grpSpPr>
          <a:xfrm>
            <a:off x="3448886" y="2931724"/>
            <a:ext cx="2339102" cy="2052680"/>
            <a:chOff x="3530357" y="3137215"/>
            <a:chExt cx="2339102" cy="2052680"/>
          </a:xfrm>
        </p:grpSpPr>
        <p:pic>
          <p:nvPicPr>
            <p:cNvPr id="29" name="Picture 2"/>
            <p:cNvPicPr preferRelativeResize="0">
              <a:picLocks noChangeArrowheads="1"/>
            </p:cNvPicPr>
            <p:nvPr>
              <p:custDataLst>
                <p:tags r:id="rId13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4" t="2314" b="5724"/>
            <a:stretch>
              <a:fillRect/>
            </a:stretch>
          </p:blipFill>
          <p:spPr bwMode="auto">
            <a:xfrm>
              <a:off x="3616812" y="3137215"/>
              <a:ext cx="2160000" cy="162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矩形 29"/>
            <p:cNvSpPr/>
            <p:nvPr>
              <p:custDataLst>
                <p:tags r:id="rId14"/>
              </p:custDataLst>
            </p:nvPr>
          </p:nvSpPr>
          <p:spPr>
            <a:xfrm>
              <a:off x="3530357" y="4728230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对地面的压力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44502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27778" y="333555"/>
            <a:ext cx="88217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重力：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压力和重力是两种不同性质的力，压力是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，重力是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万有引力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。只有当物体放在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水平面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上，且物体在竖直方向不再受到其他的力时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，物体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对地面的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r>
              <a:rPr lang="zh-CN" altLang="zh-CN" sz="24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等于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物体的重力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82883" y="2087881"/>
            <a:ext cx="88043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画出甲、乙两图中重物所受的重力和重物对支持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面压力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的示意图：</a:t>
            </a:r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>
            <a:off x="5173837" y="2701130"/>
            <a:ext cx="3938899" cy="1581729"/>
            <a:chOff x="5652811" y="2637161"/>
            <a:chExt cx="3938899" cy="1581729"/>
          </a:xfrm>
        </p:grpSpPr>
        <p:pic>
          <p:nvPicPr>
            <p:cNvPr id="28678" name="Picture 35"/>
            <p:cNvPicPr preferRelativeResize="0"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06"/>
            <a:stretch>
              <a:fillRect/>
            </a:stretch>
          </p:blipFill>
          <p:spPr bwMode="auto">
            <a:xfrm>
              <a:off x="6425320" y="2637161"/>
              <a:ext cx="1800000" cy="10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>
              <p:custDataLst>
                <p:tags r:id="rId10"/>
              </p:custDataLst>
            </p:nvPr>
          </p:nvSpPr>
          <p:spPr>
            <a:xfrm>
              <a:off x="5652811" y="3757225"/>
              <a:ext cx="393889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乙</a:t>
              </a:r>
              <a:r>
                <a:rPr lang="en-US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木块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静止在斜面上。</a:t>
              </a:r>
              <a:r>
                <a:rPr lang="en-US" altLang="zh-CN" sz="2400" b="1" i="1" smtClean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F&lt;G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157510" y="2778756"/>
            <a:ext cx="4939260" cy="1485896"/>
            <a:chOff x="752929" y="2712567"/>
            <a:chExt cx="4557658" cy="1485896"/>
          </a:xfrm>
        </p:grpSpPr>
        <p:pic>
          <p:nvPicPr>
            <p:cNvPr id="28676" name="Picture 32"/>
            <p:cNvPicPr preferRelativeResize="0">
              <a:picLocks noChangeArrowheads="1"/>
            </p:cNvPicPr>
            <p:nvPr>
              <p:custDataLst>
                <p:tags r:id="rId6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405"/>
            <a:stretch>
              <a:fillRect/>
            </a:stretch>
          </p:blipFill>
          <p:spPr bwMode="auto">
            <a:xfrm>
              <a:off x="1142684" y="2712567"/>
              <a:ext cx="1800000" cy="10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pic>
          <p:nvPicPr>
            <p:cNvPr id="28677" name="Picture 34"/>
            <p:cNvPicPr preferRelativeResize="0">
              <a:picLocks noChangeArrowheads="1"/>
            </p:cNvPicPr>
            <p:nvPr>
              <p:custDataLst>
                <p:tags r:id="rId7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020"/>
            <a:stretch>
              <a:fillRect/>
            </a:stretch>
          </p:blipFill>
          <p:spPr bwMode="auto">
            <a:xfrm>
              <a:off x="2995604" y="2712567"/>
              <a:ext cx="1800000" cy="10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>
              <p:custDataLst>
                <p:tags r:id="rId8"/>
              </p:custDataLst>
            </p:nvPr>
          </p:nvSpPr>
          <p:spPr>
            <a:xfrm>
              <a:off x="752929" y="3736798"/>
              <a:ext cx="45576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甲</a:t>
              </a:r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：木块静止在水平地面。</a:t>
              </a:r>
              <a:r>
                <a:rPr lang="en-US" altLang="zh-CN" sz="2400" b="1" i="1" smtClean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</a:t>
              </a:r>
              <a:r>
                <a:rPr lang="en-US" altLang="zh-CN" sz="2400" b="1" smtClean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i="1" smtClean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G</a:t>
              </a:r>
              <a:endPara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文本框 1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4180" y="4465967"/>
            <a:ext cx="5158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效果：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使物体发生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形变</a:t>
            </a:r>
            <a:endParaRPr lang="zh-CN" altLang="en-US" sz="240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25152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112040" y="296871"/>
            <a:ext cx="1392849" cy="548347"/>
            <a:chOff x="350501" y="1405154"/>
            <a:chExt cx="1392849" cy="548347"/>
          </a:xfrm>
        </p:grpSpPr>
        <p:sp>
          <p:nvSpPr>
            <p:cNvPr id="6" name="Shape 108"/>
            <p:cNvSpPr/>
            <p:nvPr>
              <p:custDataLst>
                <p:tags r:id="rId10"/>
              </p:custDataLst>
            </p:nvPr>
          </p:nvSpPr>
          <p:spPr>
            <a:xfrm>
              <a:off x="350501" y="1405154"/>
              <a:ext cx="1392849" cy="548347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Shape 112"/>
            <p:cNvSpPr/>
            <p:nvPr>
              <p:custDataLst>
                <p:tags r:id="rId11"/>
              </p:custDataLst>
            </p:nvPr>
          </p:nvSpPr>
          <p:spPr>
            <a:xfrm>
              <a:off x="350501" y="1444009"/>
              <a:ext cx="1392849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想想议议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12040" y="130629"/>
            <a:ext cx="81872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40000" algn="l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如图所示：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小小的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蚊子能轻而易举地用口器把皮肤刺破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重重的骆驼却不会陷入沙中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这是为什么？</a:t>
            </a:r>
          </a:p>
        </p:txBody>
      </p:sp>
      <p:grpSp>
        <p:nvGrpSpPr>
          <p:cNvPr id="10" name="组合 9"/>
          <p:cNvGrpSpPr/>
          <p:nvPr>
            <p:custDataLst>
              <p:tags r:id="rId3"/>
            </p:custDataLst>
          </p:nvPr>
        </p:nvGrpSpPr>
        <p:grpSpPr>
          <a:xfrm>
            <a:off x="112040" y="2168928"/>
            <a:ext cx="2957680" cy="2649533"/>
            <a:chOff x="139261" y="2141236"/>
            <a:chExt cx="2957680" cy="2649533"/>
          </a:xfrm>
        </p:grpSpPr>
        <p:pic>
          <p:nvPicPr>
            <p:cNvPr id="30723" name="Picture 3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3102" y="2141236"/>
              <a:ext cx="1457460" cy="1622425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5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>
              <p:custDataLst>
                <p:tags r:id="rId9"/>
              </p:custDataLst>
            </p:nvPr>
          </p:nvSpPr>
          <p:spPr>
            <a:xfrm>
              <a:off x="139261" y="3613588"/>
              <a:ext cx="2957680" cy="1177181"/>
            </a:xfrm>
            <a:prstGeom prst="rect">
              <a:avLst/>
            </a:prstGeom>
          </p:spPr>
          <p:txBody>
            <a:bodyPr wrap="square" lIns="68516" tIns="34258" rIns="68516" bIns="34258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蚊子尖尖的口器可以插入皮肤吸吮血液。</a:t>
              </a:r>
              <a:endParaRPr lang="en-US" altLang="zh-CN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6216259" y="1330958"/>
            <a:ext cx="2978364" cy="2598517"/>
            <a:chOff x="5651798" y="1603661"/>
            <a:chExt cx="2978364" cy="2598517"/>
          </a:xfrm>
        </p:grpSpPr>
        <p:pic>
          <p:nvPicPr>
            <p:cNvPr id="30724" name="Picture 4" descr="C:\Users\Administrator\Desktop\2021-2-5号桌面\八年级下册同步课堂\教参资料\resource\8x91\jpg\02904003.jpg"/>
            <p:cNvPicPr preferRelativeResize="0">
              <a:picLocks noChangeArrowheads="1"/>
            </p:cNvPicPr>
            <p:nvPr>
              <p:custDataLst>
                <p:tags r:id="rId6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09" t="2386" r="6191" b="6841"/>
            <a:stretch>
              <a:fillRect/>
            </a:stretch>
          </p:blipFill>
          <p:spPr bwMode="auto">
            <a:xfrm>
              <a:off x="5779269" y="1603661"/>
              <a:ext cx="2520000" cy="216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5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>
              <p:custDataLst>
                <p:tags r:id="rId7"/>
              </p:custDataLst>
            </p:nvPr>
          </p:nvSpPr>
          <p:spPr>
            <a:xfrm>
              <a:off x="5651798" y="3763661"/>
              <a:ext cx="2978364" cy="438517"/>
            </a:xfrm>
            <a:prstGeom prst="rect">
              <a:avLst/>
            </a:prstGeom>
          </p:spPr>
          <p:txBody>
            <a:bodyPr wrap="square" lIns="68516" tIns="34258" rIns="68516" bIns="34258">
              <a:spAutoFit/>
            </a:bodyPr>
            <a:lstStyle/>
            <a:p>
              <a:pPr algn="l"/>
              <a:r>
                <a:rPr lang="zh-CN" altLang="en-US" sz="2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骆驼具有宽大的</a:t>
              </a:r>
              <a:r>
                <a:rPr lang="zh-CN" altLang="en-US" sz="240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脚掌</a:t>
              </a:r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3042380" y="1271980"/>
            <a:ext cx="32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归纳：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蚊子</a:t>
            </a:r>
            <a:r>
              <a:rPr lang="zh-CN" altLang="zh-CN" sz="2400">
                <a:latin typeface="楷体" pitchFamily="49" charset="-122"/>
                <a:ea typeface="楷体" pitchFamily="49" charset="-122"/>
              </a:rPr>
              <a:t>的口器对皮肤的</a:t>
            </a:r>
            <a:r>
              <a:rPr lang="zh-CN" altLang="zh-CN" sz="2400">
                <a:solidFill>
                  <a:schemeClr val="bg1">
                    <a:lumMod val="10000"/>
                  </a:schemeClr>
                </a:solidFill>
                <a:latin typeface="楷体" pitchFamily="49" charset="-122"/>
                <a:ea typeface="楷体" pitchFamily="49" charset="-122"/>
              </a:rPr>
              <a:t>压力</a:t>
            </a:r>
            <a:r>
              <a:rPr lang="zh-CN" altLang="zh-CN" sz="2400">
                <a:latin typeface="楷体" pitchFamily="49" charset="-122"/>
                <a:ea typeface="楷体" pitchFamily="49" charset="-122"/>
              </a:rPr>
              <a:t>虽然不大，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但口器</a:t>
            </a:r>
            <a:r>
              <a:rPr lang="zh-CN" altLang="zh-CN" sz="2400">
                <a:latin typeface="楷体" pitchFamily="49" charset="-122"/>
                <a:ea typeface="楷体" pitchFamily="49" charset="-122"/>
              </a:rPr>
              <a:t>十分</a:t>
            </a:r>
            <a:r>
              <a:rPr lang="zh-CN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尖锐</a:t>
            </a:r>
            <a:r>
              <a:rPr lang="zh-CN" altLang="zh-CN" sz="2400">
                <a:latin typeface="楷体" pitchFamily="49" charset="-122"/>
                <a:ea typeface="楷体" pitchFamily="49" charset="-122"/>
              </a:rPr>
              <a:t>，因而能轻易刺穿皮肤；骆驼虽重，但脚掌</a:t>
            </a:r>
            <a:r>
              <a:rPr lang="zh-CN" altLang="zh-CN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面积</a:t>
            </a:r>
            <a:r>
              <a:rPr lang="zh-CN" altLang="zh-CN" sz="2400">
                <a:latin typeface="楷体" pitchFamily="49" charset="-122"/>
                <a:ea typeface="楷体" pitchFamily="49" charset="-122"/>
              </a:rPr>
              <a:t>很大，因而不会深陷沙中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91548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>
            <p:custDataLst>
              <p:tags r:id="rId1"/>
            </p:custDataLst>
          </p:nvPr>
        </p:nvSpPr>
        <p:spPr>
          <a:xfrm>
            <a:off x="1628500" y="172679"/>
            <a:ext cx="61743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图所示，同时对一端削尖，另一端未削的铅笔施力。</a:t>
            </a:r>
          </a:p>
        </p:txBody>
      </p:sp>
      <p:grpSp>
        <p:nvGrpSpPr>
          <p:cNvPr id="77" name="组合 76"/>
          <p:cNvGrpSpPr/>
          <p:nvPr>
            <p:custDataLst>
              <p:tags r:id="rId2"/>
            </p:custDataLst>
          </p:nvPr>
        </p:nvGrpSpPr>
        <p:grpSpPr>
          <a:xfrm>
            <a:off x="252549" y="294690"/>
            <a:ext cx="1252340" cy="519190"/>
            <a:chOff x="491010" y="1400667"/>
            <a:chExt cx="1252340" cy="548347"/>
          </a:xfrm>
        </p:grpSpPr>
        <p:sp>
          <p:nvSpPr>
            <p:cNvPr id="78" name="Shape 108"/>
            <p:cNvSpPr/>
            <p:nvPr>
              <p:custDataLst>
                <p:tags r:id="rId6"/>
              </p:custDataLst>
            </p:nvPr>
          </p:nvSpPr>
          <p:spPr>
            <a:xfrm>
              <a:off x="532210" y="1400667"/>
              <a:ext cx="1183843" cy="548347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9" name="Shape 112"/>
            <p:cNvSpPr/>
            <p:nvPr>
              <p:custDataLst>
                <p:tags r:id="rId7"/>
              </p:custDataLst>
            </p:nvPr>
          </p:nvSpPr>
          <p:spPr>
            <a:xfrm>
              <a:off x="491010" y="1444009"/>
              <a:ext cx="1252340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charset="-122"/>
                </a:rPr>
                <a:t>做一做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pic>
        <p:nvPicPr>
          <p:cNvPr id="31746" name="Picture 2" descr="手压笔_conew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749" y="1517772"/>
            <a:ext cx="2494346" cy="1546870"/>
          </a:xfrm>
          <a:prstGeom prst="rect">
            <a:avLst/>
          </a:prstGeom>
          <a:noFill/>
          <a:effectLst>
            <a:outerShdw blurRad="317500" dist="50800" dir="5400000" algn="ctr" rotWithShape="0">
              <a:srgbClr val="000000">
                <a:alpha val="5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矩形 79"/>
          <p:cNvSpPr/>
          <p:nvPr>
            <p:custDataLst>
              <p:tags r:id="rId4"/>
            </p:custDataLst>
          </p:nvPr>
        </p:nvSpPr>
        <p:spPr>
          <a:xfrm>
            <a:off x="3013159" y="1251837"/>
            <a:ext cx="58216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(1)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个手指的受力相同吗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个手指的感受相同吗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两个手指的凹陷程度相同吗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适当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改变力度重复以上操作，感觉如何？</a:t>
            </a:r>
          </a:p>
        </p:txBody>
      </p:sp>
      <p:sp>
        <p:nvSpPr>
          <p:cNvPr id="81" name="矩形 80"/>
          <p:cNvSpPr/>
          <p:nvPr>
            <p:custDataLst>
              <p:tags r:id="rId5"/>
            </p:custDataLst>
          </p:nvPr>
        </p:nvSpPr>
        <p:spPr>
          <a:xfrm>
            <a:off x="269967" y="3930471"/>
            <a:ext cx="83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问题：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上述事例和实验，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觉得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压力的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作用效果与哪些因素有关？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8811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270812" y="237211"/>
            <a:ext cx="921415" cy="500520"/>
            <a:chOff x="350501" y="1405154"/>
            <a:chExt cx="1392849" cy="548347"/>
          </a:xfrm>
        </p:grpSpPr>
        <p:sp>
          <p:nvSpPr>
            <p:cNvPr id="3" name="Shape 108"/>
            <p:cNvSpPr/>
            <p:nvPr>
              <p:custDataLst>
                <p:tags r:id="rId8"/>
              </p:custDataLst>
            </p:nvPr>
          </p:nvSpPr>
          <p:spPr>
            <a:xfrm>
              <a:off x="350501" y="1405154"/>
              <a:ext cx="1392849" cy="548347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>
              <p:custDataLst>
                <p:tags r:id="rId9"/>
              </p:custDataLst>
            </p:nvPr>
          </p:nvSpPr>
          <p:spPr>
            <a:xfrm>
              <a:off x="350501" y="1444009"/>
              <a:ext cx="1392849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444837" y="262940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探究影响压力作用效果的因素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4ABFF94-297C-49DC-AA26-7D4668AC61C5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6159" y="874574"/>
            <a:ext cx="6475980" cy="422954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问题：</a:t>
            </a:r>
            <a:r>
              <a:rPr lang="zh-CN" altLang="en-US" sz="2400">
                <a:solidFill>
                  <a:srgbClr val="060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压力的作用效果与哪些因素有关？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C26AE53-B66E-4799-AE3F-565D29A2C2B6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2731" y="1371803"/>
            <a:ext cx="7753425" cy="410524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猜想假设：</a:t>
            </a:r>
            <a:r>
              <a:rPr lang="zh-CN" altLang="en-US" sz="2400" smtClean="0">
                <a:solidFill>
                  <a:srgbClr val="060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</a:t>
            </a:r>
            <a:r>
              <a:rPr lang="zh-CN" altLang="en-US" sz="2400">
                <a:solidFill>
                  <a:srgbClr val="060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与压力的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r>
              <a:rPr lang="zh-CN" altLang="en-US" sz="2400">
                <a:solidFill>
                  <a:srgbClr val="060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接触面积</a:t>
            </a:r>
            <a:r>
              <a:rPr lang="zh-CN" altLang="en-US" sz="2400">
                <a:solidFill>
                  <a:srgbClr val="060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的大小有关。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1103AB0-8341-4162-A30C-8A8354960703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3260" y="2202925"/>
            <a:ext cx="8823374" cy="22819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转化法</a:t>
            </a: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smtClean="0">
                <a:solidFill>
                  <a:srgbClr val="060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海绵</a:t>
            </a:r>
            <a:r>
              <a:rPr lang="zh-CN" altLang="en-US" sz="2400">
                <a:solidFill>
                  <a:srgbClr val="060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的形变可以显示压力的作用</a:t>
            </a:r>
            <a:r>
              <a:rPr lang="zh-CN" altLang="en-US" sz="2400" smtClean="0">
                <a:solidFill>
                  <a:srgbClr val="060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效果。</a:t>
            </a:r>
            <a:endParaRPr lang="en-US" altLang="zh-CN" sz="2400" smtClean="0">
              <a:solidFill>
                <a:srgbClr val="060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控制变量</a:t>
            </a:r>
            <a:r>
              <a:rPr lang="zh-CN" altLang="en-US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en-US" altLang="zh-CN" sz="24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4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压力作用效果与压力大小的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关系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，控制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受力面积一定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；探究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压力作用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效果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与受力面积大小的关系时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，控制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压力大小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>
              <a:solidFill>
                <a:srgbClr val="060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293260" y="1810929"/>
            <a:ext cx="1742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实验设计：</a:t>
            </a:r>
            <a:endParaRPr lang="zh-CN" altLang="en-US" sz="2400" kern="1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42731" y="4484913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实验器材：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小桌、砝码、海绵。</a:t>
            </a:r>
          </a:p>
        </p:txBody>
      </p:sp>
    </p:spTree>
    <p:extLst>
      <p:ext uri="{BB962C8B-B14F-4D97-AF65-F5344CB8AC3E}">
        <p14:creationId xmlns:p14="http://schemas.microsoft.com/office/powerpoint/2010/main" val="35879416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54224" y="389961"/>
            <a:ext cx="875464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课桌桌腿朝下放在海绵上，观察海绵的凹陷的深度。</a:t>
            </a: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课桌桌腿朝下放，上放砝码，放在海绵上，观察海绵的凹陷的深度。</a:t>
            </a: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图丙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课桌桌腿朝上放，上放砝码放在海绵上，观察海绵的凹陷的深度。</a:t>
            </a: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13647" y="3161386"/>
            <a:ext cx="2160000" cy="1878517"/>
            <a:chOff x="372607" y="470989"/>
            <a:chExt cx="2160000" cy="1878517"/>
          </a:xfrm>
        </p:grpSpPr>
        <p:pic>
          <p:nvPicPr>
            <p:cNvPr id="4" name="Picture 4" descr="C:\Users\Administrator\Desktop\2021-2-5号桌面\八年级下册同步课堂\教参资料\resource\8x91\jpg\03004001.jpg"/>
            <p:cNvPicPr preferRelativeResize="0">
              <a:picLocks noChangeArrowheads="1"/>
            </p:cNvPicPr>
            <p:nvPr>
              <p:custDataLst>
                <p:tags r:id="rId13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190"/>
            <a:stretch>
              <a:fillRect/>
            </a:stretch>
          </p:blipFill>
          <p:spPr bwMode="auto">
            <a:xfrm>
              <a:off x="372607" y="470989"/>
              <a:ext cx="2160000" cy="144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5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>
              <p:custDataLst>
                <p:tags r:id="rId14"/>
              </p:custDataLst>
            </p:nvPr>
          </p:nvSpPr>
          <p:spPr>
            <a:xfrm>
              <a:off x="1229533" y="1910989"/>
              <a:ext cx="446147" cy="438517"/>
            </a:xfrm>
            <a:prstGeom prst="rect">
              <a:avLst/>
            </a:prstGeom>
          </p:spPr>
          <p:txBody>
            <a:bodyPr wrap="none" lIns="68516" tIns="34258" rIns="68516" bIns="34258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甲</a:t>
              </a:r>
            </a:p>
          </p:txBody>
        </p:sp>
      </p:grp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2371546" y="3161386"/>
            <a:ext cx="2160000" cy="1878517"/>
            <a:chOff x="3037704" y="383904"/>
            <a:chExt cx="2160000" cy="1878517"/>
          </a:xfrm>
        </p:grpSpPr>
        <p:pic>
          <p:nvPicPr>
            <p:cNvPr id="7" name="Picture 5" descr="C:\Users\Administrator\Desktop\2021-2-5号桌面\八年级下册同步课堂\教参资料\resource\8x91\jpg\03004002.jpg"/>
            <p:cNvPicPr preferRelativeResize="0"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814"/>
            <a:stretch>
              <a:fillRect/>
            </a:stretch>
          </p:blipFill>
          <p:spPr bwMode="auto">
            <a:xfrm>
              <a:off x="3037704" y="383904"/>
              <a:ext cx="2160000" cy="144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5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4005757" y="1823904"/>
              <a:ext cx="446147" cy="438517"/>
            </a:xfrm>
            <a:prstGeom prst="rect">
              <a:avLst/>
            </a:prstGeom>
          </p:spPr>
          <p:txBody>
            <a:bodyPr wrap="none" lIns="68516" tIns="34258" rIns="68516" bIns="34258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乙</a:t>
              </a:r>
            </a:p>
          </p:txBody>
        </p:sp>
      </p:grp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4617164" y="3166284"/>
            <a:ext cx="2160000" cy="1873619"/>
            <a:chOff x="5589314" y="383904"/>
            <a:chExt cx="2160000" cy="1873619"/>
          </a:xfrm>
        </p:grpSpPr>
        <p:pic>
          <p:nvPicPr>
            <p:cNvPr id="10" name="Picture 6" descr="C:\Users\Administrator\Desktop\2021-2-5号桌面\八年级下册同步课堂\教参资料\resource\8x91\jpg\03004003.jpg"/>
            <p:cNvPicPr preferRelativeResize="0"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970"/>
            <a:stretch>
              <a:fillRect/>
            </a:stretch>
          </p:blipFill>
          <p:spPr bwMode="auto">
            <a:xfrm>
              <a:off x="5589314" y="383904"/>
              <a:ext cx="2160000" cy="1440000"/>
            </a:xfrm>
            <a:prstGeom prst="rect">
              <a:avLst/>
            </a:prstGeom>
            <a:noFill/>
            <a:effectLst>
              <a:outerShdw blurRad="317500" dist="50800" dir="5400000" algn="ctr" rotWithShape="0">
                <a:srgbClr val="000000">
                  <a:alpha val="5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>
              <p:custDataLst>
                <p:tags r:id="rId10"/>
              </p:custDataLst>
            </p:nvPr>
          </p:nvSpPr>
          <p:spPr>
            <a:xfrm>
              <a:off x="6446240" y="1819006"/>
              <a:ext cx="446147" cy="438517"/>
            </a:xfrm>
            <a:prstGeom prst="rect">
              <a:avLst/>
            </a:prstGeom>
          </p:spPr>
          <p:txBody>
            <a:bodyPr wrap="none" lIns="68516" tIns="34258" rIns="68516" bIns="34258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丙</a:t>
              </a:r>
            </a:p>
          </p:txBody>
        </p:sp>
      </p:grp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277290" y="116924"/>
            <a:ext cx="17235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zh-CN" sz="2400" kern="1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实验步骤：</a:t>
            </a:r>
          </a:p>
        </p:txBody>
      </p:sp>
      <p:pic>
        <p:nvPicPr>
          <p:cNvPr id="13" name="压力的作用效果与受力面积的关系.wmv">
            <a:hlinkClick r:id="" action="ppaction://media"/>
          </p:cNvPr>
          <p:cNvPicPr>
            <a:picLocks noChangeAspect="1"/>
          </p:cNvPicPr>
          <p:nvPr>
            <a:vide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928071" y="3115787"/>
            <a:ext cx="1980798" cy="148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090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" name="表格 130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3611408"/>
              </p:ext>
            </p:extLst>
          </p:nvPr>
        </p:nvGraphicFramePr>
        <p:xfrm>
          <a:off x="348343" y="578589"/>
          <a:ext cx="8081554" cy="1849458"/>
        </p:xfrm>
        <a:graphic>
          <a:graphicData uri="http://schemas.openxmlformats.org/drawingml/2006/table">
            <a:tbl>
              <a:tblPr/>
              <a:tblGrid>
                <a:gridCol w="1329482"/>
                <a:gridCol w="2807090"/>
                <a:gridCol w="1750422"/>
                <a:gridCol w="2194560"/>
              </a:tblGrid>
              <a:tr h="51704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实验</a:t>
                      </a:r>
                      <a:endParaRPr lang="zh-CN" altLang="en-US" sz="2400" b="0">
                        <a:solidFill>
                          <a:schemeClr val="bg1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压 力</a:t>
                      </a: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受力面积</a:t>
                      </a: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压力作用效果</a:t>
                      </a: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6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甲</a:t>
                      </a:r>
                      <a:endParaRPr lang="en-US" altLang="zh-CN" sz="2400" b="0">
                        <a:solidFill>
                          <a:schemeClr val="bg1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小桌的重力</a:t>
                      </a:r>
                      <a:endParaRPr lang="zh-CN" altLang="en-US" sz="2400" b="0">
                        <a:solidFill>
                          <a:schemeClr val="bg1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桌脚</a:t>
                      </a: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明显</a:t>
                      </a:r>
                      <a:endParaRPr lang="zh-CN" altLang="en-US" sz="2400" b="0">
                        <a:solidFill>
                          <a:schemeClr val="bg1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28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乙</a:t>
                      </a:r>
                      <a:endParaRPr lang="en-US" altLang="zh-CN" sz="2400" b="0">
                        <a:solidFill>
                          <a:schemeClr val="bg1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小桌</a:t>
                      </a:r>
                      <a:r>
                        <a:rPr lang="en-US" altLang="zh-CN" sz="2400" b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+</a:t>
                      </a:r>
                      <a:r>
                        <a:rPr lang="zh-CN" altLang="en-US" sz="2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砝码重力</a:t>
                      </a: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桌脚</a:t>
                      </a: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很明显</a:t>
                      </a:r>
                      <a:endParaRPr lang="zh-CN" altLang="en-US" sz="2400" b="0">
                        <a:solidFill>
                          <a:schemeClr val="bg1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42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丙</a:t>
                      </a:r>
                      <a:endParaRPr lang="en-US" altLang="zh-CN" sz="2400" b="0">
                        <a:solidFill>
                          <a:schemeClr val="bg1">
                            <a:lumMod val="10000"/>
                          </a:schemeClr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小桌</a:t>
                      </a:r>
                      <a:r>
                        <a:rPr lang="en-US" altLang="zh-CN" sz="2400" b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+</a:t>
                      </a:r>
                      <a:r>
                        <a:rPr lang="zh-CN" altLang="en-US" sz="2400" b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砝码重力</a:t>
                      </a: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桌面</a:t>
                      </a: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itchFamily="2" charset="2"/>
                        <a:buChar char="z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极不明显</a:t>
                      </a:r>
                    </a:p>
                  </a:txBody>
                  <a:tcPr marL="68585" marR="68585" marT="34194" marB="34194" anchor="ctr">
                    <a:lnL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ED4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2" name="矩形 131"/>
          <p:cNvSpPr/>
          <p:nvPr>
            <p:custDataLst>
              <p:tags r:id="rId2"/>
            </p:custDataLst>
          </p:nvPr>
        </p:nvSpPr>
        <p:spPr>
          <a:xfrm>
            <a:off x="277290" y="116924"/>
            <a:ext cx="17235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zh-CN" sz="24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实验</a:t>
            </a:r>
            <a:r>
              <a:rPr lang="zh-CN" altLang="en-US" sz="24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记录</a:t>
            </a:r>
            <a:r>
              <a:rPr lang="zh-CN" altLang="zh-CN" sz="24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：</a:t>
            </a:r>
            <a:endParaRPr lang="zh-CN" altLang="zh-CN" sz="2400" kern="1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23" name="矩形 122"/>
          <p:cNvSpPr/>
          <p:nvPr>
            <p:custDataLst>
              <p:tags r:id="rId3"/>
            </p:custDataLst>
          </p:nvPr>
        </p:nvSpPr>
        <p:spPr>
          <a:xfrm>
            <a:off x="275906" y="2433405"/>
            <a:ext cx="2082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kern="1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分析与</a:t>
            </a:r>
            <a:r>
              <a:rPr lang="zh-CN" altLang="en-US" sz="2400" kern="12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论证：</a:t>
            </a:r>
            <a:endParaRPr lang="en-US" altLang="zh-CN" sz="2400" kern="1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24" name="矩形 123"/>
          <p:cNvSpPr/>
          <p:nvPr>
            <p:custDataLst>
              <p:tags r:id="rId4"/>
            </p:custDataLst>
          </p:nvPr>
        </p:nvSpPr>
        <p:spPr>
          <a:xfrm>
            <a:off x="188819" y="2742614"/>
            <a:ext cx="86751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比较甲和乙：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海绵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的受力面积相同，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图中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海绵的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压力大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凹陷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深。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图压力的作用效果比甲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明显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乙和丙：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海绵受到的压力相同，乙图海绵的受力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面积小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乙图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压力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的作用效果比丙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明显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373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6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8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9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6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7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3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0"/>
</p:tagLst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2642</Words>
  <Application>Microsoft Office PowerPoint</Application>
  <PresentationFormat>自定义</PresentationFormat>
  <Paragraphs>171</Paragraphs>
  <Slides>22</Slides>
  <Notes>3</Notes>
  <HiddenSlides>0</HiddenSlides>
  <MMClips>3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Default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2021-03-28T21:31:46Z</cp:lastPrinted>
  <dcterms:created xsi:type="dcterms:W3CDTF">2021-03-28T21:31:46Z</dcterms:created>
  <dcterms:modified xsi:type="dcterms:W3CDTF">2021-04-20T13:07:58Z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