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2.xml" ContentType="application/vnd.openxmlformats-officedocument.them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2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6" r:id="rId2"/>
    <p:sldId id="278" r:id="rId3"/>
    <p:sldId id="1243" r:id="rId4"/>
    <p:sldId id="877" r:id="rId5"/>
    <p:sldId id="919" r:id="rId6"/>
    <p:sldId id="1224" r:id="rId7"/>
    <p:sldId id="1256" r:id="rId8"/>
    <p:sldId id="1248" r:id="rId9"/>
    <p:sldId id="1257" r:id="rId10"/>
    <p:sldId id="1263" r:id="rId11"/>
    <p:sldId id="1258" r:id="rId12"/>
    <p:sldId id="1270" r:id="rId13"/>
    <p:sldId id="1273" r:id="rId14"/>
    <p:sldId id="1280" r:id="rId15"/>
    <p:sldId id="1278" r:id="rId16"/>
    <p:sldId id="1271" r:id="rId17"/>
    <p:sldId id="1259" r:id="rId18"/>
    <p:sldId id="534" r:id="rId19"/>
    <p:sldId id="535" r:id="rId20"/>
    <p:sldId id="914" r:id="rId21"/>
    <p:sldId id="916" r:id="rId22"/>
    <p:sldId id="917" r:id="rId23"/>
  </p:sldIdLst>
  <p:sldSz cx="9144000" cy="5130800"/>
  <p:notesSz cx="6858000" cy="9144000"/>
  <p:custDataLst>
    <p:tags r:id="rId25"/>
  </p:custDataLst>
  <p:defaultTextStyle>
    <a:lvl1pPr>
      <a:defRPr>
        <a:latin typeface="Arial"/>
        <a:ea typeface="Arial"/>
        <a:cs typeface="Arial"/>
        <a:sym typeface="Arial"/>
      </a:defRPr>
    </a:lvl1pPr>
    <a:lvl2pPr indent="457200">
      <a:defRPr>
        <a:latin typeface="Arial"/>
        <a:ea typeface="Arial"/>
        <a:cs typeface="Arial"/>
        <a:sym typeface="Arial"/>
      </a:defRPr>
    </a:lvl2pPr>
    <a:lvl3pPr indent="914400">
      <a:defRPr>
        <a:latin typeface="Arial"/>
        <a:ea typeface="Arial"/>
        <a:cs typeface="Arial"/>
        <a:sym typeface="Arial"/>
      </a:defRPr>
    </a:lvl3pPr>
    <a:lvl4pPr indent="1371600">
      <a:defRPr>
        <a:latin typeface="Arial"/>
        <a:ea typeface="Arial"/>
        <a:cs typeface="Arial"/>
        <a:sym typeface="Arial"/>
      </a:defRPr>
    </a:lvl4pPr>
    <a:lvl5pPr indent="1828800">
      <a:defRPr>
        <a:latin typeface="Arial"/>
        <a:ea typeface="Arial"/>
        <a:cs typeface="Arial"/>
        <a:sym typeface="Arial"/>
      </a:defRPr>
    </a:lvl5pPr>
    <a:lvl6pPr indent="2286000">
      <a:defRPr>
        <a:latin typeface="Arial"/>
        <a:ea typeface="Arial"/>
        <a:cs typeface="Arial"/>
        <a:sym typeface="Arial"/>
      </a:defRPr>
    </a:lvl6pPr>
    <a:lvl7pPr indent="2743200">
      <a:defRPr>
        <a:latin typeface="Arial"/>
        <a:ea typeface="Arial"/>
        <a:cs typeface="Arial"/>
        <a:sym typeface="Arial"/>
      </a:defRPr>
    </a:lvl7pPr>
    <a:lvl8pPr indent="3200400">
      <a:defRPr>
        <a:latin typeface="Arial"/>
        <a:ea typeface="Arial"/>
        <a:cs typeface="Arial"/>
        <a:sym typeface="Arial"/>
      </a:defRPr>
    </a:lvl8pPr>
    <a:lvl9pPr indent="3657600">
      <a:defRPr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C SYSTEM" initials="MS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703" autoAdjust="0"/>
  </p:normalViewPr>
  <p:slideViewPr>
    <p:cSldViewPr snapToGrid="0">
      <p:cViewPr varScale="1">
        <p:scale>
          <a:sx n="140" d="100"/>
          <a:sy n="140" d="100"/>
        </p:scale>
        <p:origin x="-804" y="-96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  <p:custDataLst>
              <p:tags r:id="rId2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6" name="Shape 36"/>
          <p:cNvSpPr>
            <a:spLocks noGrp="1"/>
          </p:cNvSpPr>
          <p:nvPr>
            <p:ph type="body" sz="quarter" idx="1"/>
            <p:custDataLst>
              <p:tags r:id="rId3"/>
            </p:custDataLst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415232176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4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719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24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pic>
        <p:nvPicPr>
          <p:cNvPr id="5" name="图片 4" descr="学科网LOGO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7858760" y="73025"/>
            <a:ext cx="1204595" cy="48704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med"/>
  <p:txStyles>
    <p:titleStyle>
      <a:lvl1pPr algn="ctr">
        <a:defRPr sz="4400">
          <a:latin typeface="Arial"/>
          <a:ea typeface="Arial"/>
          <a:cs typeface="Arial"/>
          <a:sym typeface="Arial"/>
        </a:defRPr>
      </a:lvl1pPr>
      <a:lvl2pPr algn="ctr">
        <a:defRPr sz="4400">
          <a:latin typeface="Arial"/>
          <a:ea typeface="Arial"/>
          <a:cs typeface="Arial"/>
          <a:sym typeface="Arial"/>
        </a:defRPr>
      </a:lvl2pPr>
      <a:lvl3pPr algn="ctr">
        <a:defRPr sz="4400">
          <a:latin typeface="Arial"/>
          <a:ea typeface="Arial"/>
          <a:cs typeface="Arial"/>
          <a:sym typeface="Arial"/>
        </a:defRPr>
      </a:lvl3pPr>
      <a:lvl4pPr algn="ctr">
        <a:defRPr sz="4400">
          <a:latin typeface="Arial"/>
          <a:ea typeface="Arial"/>
          <a:cs typeface="Arial"/>
          <a:sym typeface="Arial"/>
        </a:defRPr>
      </a:lvl4pPr>
      <a:lvl5pPr algn="ctr">
        <a:defRPr sz="4400">
          <a:latin typeface="Arial"/>
          <a:ea typeface="Arial"/>
          <a:cs typeface="Arial"/>
          <a:sym typeface="Arial"/>
        </a:defRPr>
      </a:lvl5pPr>
      <a:lvl6pPr indent="457200" algn="ctr">
        <a:defRPr sz="4400">
          <a:latin typeface="Arial"/>
          <a:ea typeface="Arial"/>
          <a:cs typeface="Arial"/>
          <a:sym typeface="Arial"/>
        </a:defRPr>
      </a:lvl6pPr>
      <a:lvl7pPr indent="914400" algn="ctr">
        <a:defRPr sz="4400">
          <a:latin typeface="Arial"/>
          <a:ea typeface="Arial"/>
          <a:cs typeface="Arial"/>
          <a:sym typeface="Arial"/>
        </a:defRPr>
      </a:lvl7pPr>
      <a:lvl8pPr indent="1371600" algn="ctr">
        <a:defRPr sz="4400">
          <a:latin typeface="Arial"/>
          <a:ea typeface="Arial"/>
          <a:cs typeface="Arial"/>
          <a:sym typeface="Arial"/>
        </a:defRPr>
      </a:lvl8pPr>
      <a:lvl9pPr indent="1828800" algn="ctr">
        <a:defRPr sz="4400">
          <a:latin typeface="Arial"/>
          <a:ea typeface="Arial"/>
          <a:cs typeface="Arial"/>
          <a:sym typeface="Arial"/>
        </a:defRPr>
      </a:lvl9pPr>
    </p:titleStyle>
    <p:bodyStyle>
      <a:lvl1pPr marL="342900" indent="-3429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1pPr>
      <a:lvl2pPr marL="783590" indent="-326390">
        <a:spcBef>
          <a:spcPts val="700"/>
        </a:spcBef>
        <a:buSzTx/>
        <a:buChar char="–"/>
        <a:defRPr sz="3200">
          <a:latin typeface="Arial"/>
          <a:ea typeface="Arial"/>
          <a:cs typeface="Arial"/>
          <a:sym typeface="Arial"/>
        </a:defRPr>
      </a:lvl2pPr>
      <a:lvl3pPr marL="1219200" indent="-3048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3pPr>
      <a:lvl4pPr marL="1737360" indent="-365760">
        <a:spcBef>
          <a:spcPts val="700"/>
        </a:spcBef>
        <a:buSzTx/>
        <a:buChar char="–"/>
        <a:defRPr sz="3200">
          <a:latin typeface="Arial"/>
          <a:ea typeface="Arial"/>
          <a:cs typeface="Arial"/>
          <a:sym typeface="Arial"/>
        </a:defRPr>
      </a:lvl4pPr>
      <a:lvl5pPr marL="2194560" indent="-365760">
        <a:spcBef>
          <a:spcPts val="700"/>
        </a:spcBef>
        <a:buSzTx/>
        <a:buChar char="»"/>
        <a:defRPr sz="3200">
          <a:latin typeface="Arial"/>
          <a:ea typeface="Arial"/>
          <a:cs typeface="Arial"/>
          <a:sym typeface="Arial"/>
        </a:defRPr>
      </a:lvl5pPr>
      <a:lvl6pPr marL="2692400" indent="-4064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6pPr>
      <a:lvl7pPr marL="3149600" indent="-4064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7pPr>
      <a:lvl8pPr marL="3606800" indent="-4064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8pPr>
      <a:lvl9pPr marL="4064000" indent="-406400">
        <a:spcBef>
          <a:spcPts val="700"/>
        </a:spcBef>
        <a:buSzTx/>
        <a:buChar char="•"/>
        <a:defRPr sz="3200">
          <a:latin typeface="Arial"/>
          <a:ea typeface="Arial"/>
          <a:cs typeface="Arial"/>
          <a:sym typeface="Arial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4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9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tags" Target="../tags/tag134.xml"/><Relationship Id="rId18" Type="http://schemas.openxmlformats.org/officeDocument/2006/relationships/image" Target="../media/image18.png"/><Relationship Id="rId3" Type="http://schemas.openxmlformats.org/officeDocument/2006/relationships/tags" Target="../tags/tag124.xml"/><Relationship Id="rId7" Type="http://schemas.openxmlformats.org/officeDocument/2006/relationships/tags" Target="../tags/tag128.xml"/><Relationship Id="rId12" Type="http://schemas.openxmlformats.org/officeDocument/2006/relationships/tags" Target="../tags/tag133.xml"/><Relationship Id="rId17" Type="http://schemas.openxmlformats.org/officeDocument/2006/relationships/slideLayout" Target="../slideLayouts/slideLayout5.xml"/><Relationship Id="rId2" Type="http://schemas.openxmlformats.org/officeDocument/2006/relationships/tags" Target="../tags/tag123.xml"/><Relationship Id="rId16" Type="http://schemas.openxmlformats.org/officeDocument/2006/relationships/tags" Target="../tags/tag137.xml"/><Relationship Id="rId20" Type="http://schemas.openxmlformats.org/officeDocument/2006/relationships/image" Target="../media/image20.png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5" Type="http://schemas.openxmlformats.org/officeDocument/2006/relationships/tags" Target="../tags/tag126.xml"/><Relationship Id="rId15" Type="http://schemas.openxmlformats.org/officeDocument/2006/relationships/tags" Target="../tags/tag136.xml"/><Relationship Id="rId10" Type="http://schemas.openxmlformats.org/officeDocument/2006/relationships/tags" Target="../tags/tag131.xml"/><Relationship Id="rId19" Type="http://schemas.openxmlformats.org/officeDocument/2006/relationships/image" Target="../media/image19.png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tags" Target="../tags/tag13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45.xml"/><Relationship Id="rId3" Type="http://schemas.openxmlformats.org/officeDocument/2006/relationships/tags" Target="../tags/tag140.xml"/><Relationship Id="rId7" Type="http://schemas.openxmlformats.org/officeDocument/2006/relationships/tags" Target="../tags/tag144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142.xml"/><Relationship Id="rId10" Type="http://schemas.openxmlformats.org/officeDocument/2006/relationships/tags" Target="../tags/tag147.xml"/><Relationship Id="rId4" Type="http://schemas.openxmlformats.org/officeDocument/2006/relationships/tags" Target="../tags/tag141.xml"/><Relationship Id="rId9" Type="http://schemas.openxmlformats.org/officeDocument/2006/relationships/tags" Target="../tags/tag14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image" Target="../media/image22.jpeg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image" Target="../media/image21.jpeg"/><Relationship Id="rId5" Type="http://schemas.openxmlformats.org/officeDocument/2006/relationships/tags" Target="../tags/tag152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151.xml"/><Relationship Id="rId9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65.xml"/><Relationship Id="rId13" Type="http://schemas.openxmlformats.org/officeDocument/2006/relationships/tags" Target="../tags/tag170.xml"/><Relationship Id="rId18" Type="http://schemas.openxmlformats.org/officeDocument/2006/relationships/image" Target="../media/image26.png"/><Relationship Id="rId3" Type="http://schemas.openxmlformats.org/officeDocument/2006/relationships/tags" Target="../tags/tag160.xml"/><Relationship Id="rId7" Type="http://schemas.openxmlformats.org/officeDocument/2006/relationships/tags" Target="../tags/tag164.xml"/><Relationship Id="rId12" Type="http://schemas.openxmlformats.org/officeDocument/2006/relationships/tags" Target="../tags/tag169.xml"/><Relationship Id="rId17" Type="http://schemas.openxmlformats.org/officeDocument/2006/relationships/image" Target="../media/image25.jpeg"/><Relationship Id="rId2" Type="http://schemas.openxmlformats.org/officeDocument/2006/relationships/tags" Target="../tags/tag159.xml"/><Relationship Id="rId16" Type="http://schemas.openxmlformats.org/officeDocument/2006/relationships/image" Target="../media/image24.png"/><Relationship Id="rId1" Type="http://schemas.openxmlformats.org/officeDocument/2006/relationships/tags" Target="../tags/tag158.xml"/><Relationship Id="rId6" Type="http://schemas.openxmlformats.org/officeDocument/2006/relationships/tags" Target="../tags/tag163.xml"/><Relationship Id="rId11" Type="http://schemas.openxmlformats.org/officeDocument/2006/relationships/tags" Target="../tags/tag168.xml"/><Relationship Id="rId5" Type="http://schemas.openxmlformats.org/officeDocument/2006/relationships/tags" Target="../tags/tag162.xml"/><Relationship Id="rId15" Type="http://schemas.openxmlformats.org/officeDocument/2006/relationships/image" Target="../media/image23.png"/><Relationship Id="rId10" Type="http://schemas.openxmlformats.org/officeDocument/2006/relationships/tags" Target="../tags/tag167.xml"/><Relationship Id="rId4" Type="http://schemas.openxmlformats.org/officeDocument/2006/relationships/tags" Target="../tags/tag161.xml"/><Relationship Id="rId9" Type="http://schemas.openxmlformats.org/officeDocument/2006/relationships/tags" Target="../tags/tag166.xml"/><Relationship Id="rId14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13" Type="http://schemas.openxmlformats.org/officeDocument/2006/relationships/image" Target="../media/image28.jpeg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12" Type="http://schemas.openxmlformats.org/officeDocument/2006/relationships/image" Target="../media/image27.png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175.xml"/><Relationship Id="rId10" Type="http://schemas.openxmlformats.org/officeDocument/2006/relationships/tags" Target="../tags/tag180.xml"/><Relationship Id="rId4" Type="http://schemas.openxmlformats.org/officeDocument/2006/relationships/tags" Target="../tags/tag174.xml"/><Relationship Id="rId9" Type="http://schemas.openxmlformats.org/officeDocument/2006/relationships/tags" Target="../tags/tag179.xml"/><Relationship Id="rId1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88.xml"/><Relationship Id="rId13" Type="http://schemas.openxmlformats.org/officeDocument/2006/relationships/tags" Target="../tags/tag193.xml"/><Relationship Id="rId18" Type="http://schemas.openxmlformats.org/officeDocument/2006/relationships/image" Target="../media/image32.png"/><Relationship Id="rId3" Type="http://schemas.openxmlformats.org/officeDocument/2006/relationships/tags" Target="../tags/tag183.xml"/><Relationship Id="rId7" Type="http://schemas.openxmlformats.org/officeDocument/2006/relationships/tags" Target="../tags/tag187.xml"/><Relationship Id="rId12" Type="http://schemas.openxmlformats.org/officeDocument/2006/relationships/tags" Target="../tags/tag192.xml"/><Relationship Id="rId17" Type="http://schemas.openxmlformats.org/officeDocument/2006/relationships/image" Target="../media/image31.jpeg"/><Relationship Id="rId2" Type="http://schemas.openxmlformats.org/officeDocument/2006/relationships/tags" Target="../tags/tag182.xml"/><Relationship Id="rId16" Type="http://schemas.openxmlformats.org/officeDocument/2006/relationships/image" Target="../media/image30.jpeg"/><Relationship Id="rId20" Type="http://schemas.openxmlformats.org/officeDocument/2006/relationships/image" Target="../media/image33.jpeg"/><Relationship Id="rId1" Type="http://schemas.openxmlformats.org/officeDocument/2006/relationships/tags" Target="../tags/tag181.xml"/><Relationship Id="rId6" Type="http://schemas.openxmlformats.org/officeDocument/2006/relationships/tags" Target="../tags/tag186.xml"/><Relationship Id="rId11" Type="http://schemas.openxmlformats.org/officeDocument/2006/relationships/tags" Target="../tags/tag191.xml"/><Relationship Id="rId5" Type="http://schemas.openxmlformats.org/officeDocument/2006/relationships/tags" Target="../tags/tag185.xml"/><Relationship Id="rId15" Type="http://schemas.openxmlformats.org/officeDocument/2006/relationships/slideLayout" Target="../slideLayouts/slideLayout5.xml"/><Relationship Id="rId10" Type="http://schemas.openxmlformats.org/officeDocument/2006/relationships/tags" Target="../tags/tag190.xml"/><Relationship Id="rId19" Type="http://schemas.microsoft.com/office/2007/relationships/hdphoto" Target="../media/hdphoto1.wdp"/><Relationship Id="rId4" Type="http://schemas.openxmlformats.org/officeDocument/2006/relationships/tags" Target="../tags/tag184.xml"/><Relationship Id="rId9" Type="http://schemas.openxmlformats.org/officeDocument/2006/relationships/tags" Target="../tags/tag189.xml"/><Relationship Id="rId14" Type="http://schemas.openxmlformats.org/officeDocument/2006/relationships/tags" Target="../tags/tag19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02.xml"/><Relationship Id="rId3" Type="http://schemas.openxmlformats.org/officeDocument/2006/relationships/tags" Target="../tags/tag197.xml"/><Relationship Id="rId7" Type="http://schemas.openxmlformats.org/officeDocument/2006/relationships/tags" Target="../tags/tag201.xml"/><Relationship Id="rId2" Type="http://schemas.openxmlformats.org/officeDocument/2006/relationships/tags" Target="../tags/tag196.xml"/><Relationship Id="rId1" Type="http://schemas.openxmlformats.org/officeDocument/2006/relationships/tags" Target="../tags/tag195.xml"/><Relationship Id="rId6" Type="http://schemas.openxmlformats.org/officeDocument/2006/relationships/tags" Target="../tags/tag200.xml"/><Relationship Id="rId11" Type="http://schemas.openxmlformats.org/officeDocument/2006/relationships/image" Target="../media/image34.png"/><Relationship Id="rId5" Type="http://schemas.openxmlformats.org/officeDocument/2006/relationships/tags" Target="../tags/tag199.xml"/><Relationship Id="rId10" Type="http://schemas.openxmlformats.org/officeDocument/2006/relationships/image" Target="../media/image5.png"/><Relationship Id="rId4" Type="http://schemas.openxmlformats.org/officeDocument/2006/relationships/tags" Target="../tags/tag198.xml"/><Relationship Id="rId9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10.xml"/><Relationship Id="rId13" Type="http://schemas.openxmlformats.org/officeDocument/2006/relationships/image" Target="../media/image5.png"/><Relationship Id="rId3" Type="http://schemas.openxmlformats.org/officeDocument/2006/relationships/tags" Target="../tags/tag205.xml"/><Relationship Id="rId7" Type="http://schemas.openxmlformats.org/officeDocument/2006/relationships/tags" Target="../tags/tag209.xml"/><Relationship Id="rId12" Type="http://schemas.openxmlformats.org/officeDocument/2006/relationships/slideLayout" Target="../slideLayouts/slideLayout5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tags" Target="../tags/tag208.xml"/><Relationship Id="rId11" Type="http://schemas.openxmlformats.org/officeDocument/2006/relationships/tags" Target="../tags/tag213.xml"/><Relationship Id="rId5" Type="http://schemas.openxmlformats.org/officeDocument/2006/relationships/tags" Target="../tags/tag207.xml"/><Relationship Id="rId10" Type="http://schemas.openxmlformats.org/officeDocument/2006/relationships/tags" Target="../tags/tag212.xml"/><Relationship Id="rId4" Type="http://schemas.openxmlformats.org/officeDocument/2006/relationships/tags" Target="../tags/tag206.xml"/><Relationship Id="rId9" Type="http://schemas.openxmlformats.org/officeDocument/2006/relationships/tags" Target="../tags/tag211.xml"/><Relationship Id="rId1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13" Type="http://schemas.openxmlformats.org/officeDocument/2006/relationships/tags" Target="../tags/tag40.xml"/><Relationship Id="rId18" Type="http://schemas.openxmlformats.org/officeDocument/2006/relationships/tags" Target="../tags/tag45.xml"/><Relationship Id="rId26" Type="http://schemas.openxmlformats.org/officeDocument/2006/relationships/image" Target="../media/image8.png"/><Relationship Id="rId3" Type="http://schemas.openxmlformats.org/officeDocument/2006/relationships/tags" Target="../tags/tag30.xml"/><Relationship Id="rId21" Type="http://schemas.openxmlformats.org/officeDocument/2006/relationships/slideLayout" Target="../slideLayouts/slideLayout5.xml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17" Type="http://schemas.openxmlformats.org/officeDocument/2006/relationships/tags" Target="../tags/tag44.xml"/><Relationship Id="rId25" Type="http://schemas.openxmlformats.org/officeDocument/2006/relationships/image" Target="../media/image7.png"/><Relationship Id="rId2" Type="http://schemas.openxmlformats.org/officeDocument/2006/relationships/tags" Target="../tags/tag29.xml"/><Relationship Id="rId16" Type="http://schemas.openxmlformats.org/officeDocument/2006/relationships/tags" Target="../tags/tag43.xml"/><Relationship Id="rId20" Type="http://schemas.openxmlformats.org/officeDocument/2006/relationships/tags" Target="../tags/tag47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24" Type="http://schemas.openxmlformats.org/officeDocument/2006/relationships/image" Target="../media/image6.png"/><Relationship Id="rId5" Type="http://schemas.openxmlformats.org/officeDocument/2006/relationships/tags" Target="../tags/tag32.xml"/><Relationship Id="rId15" Type="http://schemas.openxmlformats.org/officeDocument/2006/relationships/tags" Target="../tags/tag42.xml"/><Relationship Id="rId23" Type="http://schemas.openxmlformats.org/officeDocument/2006/relationships/image" Target="../media/image5.png"/><Relationship Id="rId10" Type="http://schemas.openxmlformats.org/officeDocument/2006/relationships/tags" Target="../tags/tag37.xml"/><Relationship Id="rId19" Type="http://schemas.openxmlformats.org/officeDocument/2006/relationships/tags" Target="../tags/tag46.xml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tags" Target="../tags/tag41.xml"/><Relationship Id="rId22" Type="http://schemas.openxmlformats.org/officeDocument/2006/relationships/notesSlide" Target="../notesSlides/notesSlide1.xml"/><Relationship Id="rId27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4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2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23.xml"/><Relationship Id="rId7" Type="http://schemas.openxmlformats.org/officeDocument/2006/relationships/image" Target="../media/image36.png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225.xml"/><Relationship Id="rId4" Type="http://schemas.openxmlformats.org/officeDocument/2006/relationships/tags" Target="../tags/tag22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13" Type="http://schemas.openxmlformats.org/officeDocument/2006/relationships/tags" Target="../tags/tag62.xml"/><Relationship Id="rId18" Type="http://schemas.openxmlformats.org/officeDocument/2006/relationships/image" Target="../media/image12.png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tags" Target="../tags/tag61.xml"/><Relationship Id="rId17" Type="http://schemas.openxmlformats.org/officeDocument/2006/relationships/image" Target="../media/image11.jpeg"/><Relationship Id="rId2" Type="http://schemas.openxmlformats.org/officeDocument/2006/relationships/tags" Target="../tags/tag51.xml"/><Relationship Id="rId16" Type="http://schemas.openxmlformats.org/officeDocument/2006/relationships/image" Target="../media/image10.jpeg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tags" Target="../tags/tag60.xml"/><Relationship Id="rId5" Type="http://schemas.openxmlformats.org/officeDocument/2006/relationships/tags" Target="../tags/tag54.xml"/><Relationship Id="rId15" Type="http://schemas.openxmlformats.org/officeDocument/2006/relationships/slideLayout" Target="../slideLayouts/slideLayout5.xml"/><Relationship Id="rId10" Type="http://schemas.openxmlformats.org/officeDocument/2006/relationships/tags" Target="../tags/tag59.xml"/><Relationship Id="rId4" Type="http://schemas.openxmlformats.org/officeDocument/2006/relationships/tags" Target="../tags/tag53.xml"/><Relationship Id="rId9" Type="http://schemas.openxmlformats.org/officeDocument/2006/relationships/tags" Target="../tags/tag58.xml"/><Relationship Id="rId14" Type="http://schemas.openxmlformats.org/officeDocument/2006/relationships/tags" Target="../tags/tag6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71.xml"/><Relationship Id="rId13" Type="http://schemas.openxmlformats.org/officeDocument/2006/relationships/tags" Target="../tags/tag76.xml"/><Relationship Id="rId3" Type="http://schemas.openxmlformats.org/officeDocument/2006/relationships/tags" Target="../tags/tag66.xml"/><Relationship Id="rId7" Type="http://schemas.openxmlformats.org/officeDocument/2006/relationships/tags" Target="../tags/tag70.xml"/><Relationship Id="rId12" Type="http://schemas.openxmlformats.org/officeDocument/2006/relationships/tags" Target="../tags/tag75.xml"/><Relationship Id="rId2" Type="http://schemas.openxmlformats.org/officeDocument/2006/relationships/tags" Target="../tags/tag65.xml"/><Relationship Id="rId16" Type="http://schemas.openxmlformats.org/officeDocument/2006/relationships/image" Target="../media/image13.jpeg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11" Type="http://schemas.openxmlformats.org/officeDocument/2006/relationships/tags" Target="../tags/tag74.xml"/><Relationship Id="rId5" Type="http://schemas.openxmlformats.org/officeDocument/2006/relationships/tags" Target="../tags/tag68.xml"/><Relationship Id="rId15" Type="http://schemas.openxmlformats.org/officeDocument/2006/relationships/slideLayout" Target="../slideLayouts/slideLayout5.xml"/><Relationship Id="rId10" Type="http://schemas.openxmlformats.org/officeDocument/2006/relationships/tags" Target="../tags/tag73.xml"/><Relationship Id="rId4" Type="http://schemas.openxmlformats.org/officeDocument/2006/relationships/tags" Target="../tags/tag67.xml"/><Relationship Id="rId9" Type="http://schemas.openxmlformats.org/officeDocument/2006/relationships/tags" Target="../tags/tag72.xml"/><Relationship Id="rId14" Type="http://schemas.openxmlformats.org/officeDocument/2006/relationships/tags" Target="../tags/tag7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90.xml"/><Relationship Id="rId10" Type="http://schemas.openxmlformats.org/officeDocument/2006/relationships/tags" Target="../tags/tag95.xml"/><Relationship Id="rId4" Type="http://schemas.openxmlformats.org/officeDocument/2006/relationships/tags" Target="../tags/tag89.xml"/><Relationship Id="rId9" Type="http://schemas.openxmlformats.org/officeDocument/2006/relationships/tags" Target="../tags/tag9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03.xml"/><Relationship Id="rId13" Type="http://schemas.openxmlformats.org/officeDocument/2006/relationships/image" Target="../media/image17.jpeg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12" Type="http://schemas.openxmlformats.org/officeDocument/2006/relationships/image" Target="../media/image16.jpeg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11" Type="http://schemas.openxmlformats.org/officeDocument/2006/relationships/image" Target="../media/image15.png"/><Relationship Id="rId5" Type="http://schemas.openxmlformats.org/officeDocument/2006/relationships/tags" Target="../tags/tag100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99.xml"/><Relationship Id="rId9" Type="http://schemas.openxmlformats.org/officeDocument/2006/relationships/tags" Target="../tags/tag10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物理</a:t>
            </a:r>
            <a:endParaRPr kumimoji="0" lang="zh-CN" altLang="en-US" sz="2400" b="1" i="0" u="none" strike="noStrike" cap="none" spc="0" normalizeH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/>
            </a:endParaRPr>
          </a:p>
        </p:txBody>
      </p:sp>
      <p:sp>
        <p:nvSpPr>
          <p:cNvPr id="40" name="Shape 40"/>
          <p:cNvSpPr/>
          <p:nvPr>
            <p:custDataLst>
              <p:tags r:id="rId2"/>
            </p:custDataLst>
          </p:nvPr>
        </p:nvSpPr>
        <p:spPr>
          <a:xfrm>
            <a:off x="4809066" y="2663036"/>
            <a:ext cx="2815009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4000" baseline="-25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</a:t>
            </a:r>
            <a:r>
              <a:rPr lang="zh-CN" altLang="en-US" sz="4000" baseline="-25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第</a:t>
            </a:r>
            <a:r>
              <a:rPr lang="en-US" altLang="zh-CN" sz="4000" baseline="-25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aseline="-25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endParaRPr lang="zh-CN" sz="4000" baseline="-25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Shape 40"/>
          <p:cNvSpPr/>
          <p:nvPr>
            <p:custDataLst>
              <p:tags r:id="rId3"/>
            </p:custDataLst>
          </p:nvPr>
        </p:nvSpPr>
        <p:spPr>
          <a:xfrm>
            <a:off x="3997465" y="908425"/>
            <a:ext cx="4175464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smtClean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smtClean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>
            <p:custDataLst>
              <p:tags r:id="rId4"/>
            </p:custDataLst>
          </p:nvPr>
        </p:nvSpPr>
        <p:spPr>
          <a:xfrm>
            <a:off x="4661017" y="3507885"/>
            <a:ext cx="2578468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牛顿第一定律</a:t>
            </a:r>
            <a:endParaRPr lang="zh-CN" sz="4800" baseline="-250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211589" y="2165227"/>
            <a:ext cx="1477325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80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（八年级下）</a:t>
            </a:r>
            <a:endParaRPr kumimoji="0" lang="zh-CN" altLang="en-US" sz="18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/>
            </a:endParaRPr>
          </a:p>
        </p:txBody>
      </p:sp>
      <p:pic>
        <p:nvPicPr>
          <p:cNvPr id="3" name="图片 2" descr="同步精品课堂 (1)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2870" y="152400"/>
            <a:ext cx="2104390" cy="4641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90" y="764398"/>
            <a:ext cx="3797275" cy="3797275"/>
          </a:xfrm>
          <a:prstGeom prst="rect">
            <a:avLst/>
          </a:prstGeom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02092" y="200717"/>
            <a:ext cx="888210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(4)</a:t>
            </a:r>
            <a:r>
              <a:rPr kumimoji="1"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“</a:t>
            </a:r>
            <a:r>
              <a:rPr kumimoji="1"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或</a:t>
            </a:r>
            <a:r>
              <a:rPr kumimoji="1"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”</a:t>
            </a:r>
            <a:r>
              <a:rPr kumimoji="1"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指物体不受力时</a:t>
            </a:r>
            <a:r>
              <a:rPr kumimoji="1"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,</a:t>
            </a:r>
            <a:r>
              <a:rPr kumimoji="1"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原来静止的总保持静止</a:t>
            </a:r>
            <a:r>
              <a:rPr kumimoji="1"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,</a:t>
            </a:r>
            <a:r>
              <a:rPr kumimoji="1"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原来运动的就总保持原来的速度和方向做匀速直线运动。两种状态必有其一，不同时存在。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02091" y="1955043"/>
            <a:ext cx="88821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(5)</a:t>
            </a:r>
            <a:r>
              <a:rPr kumimoji="1"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牛顿第一定律</a:t>
            </a:r>
            <a:r>
              <a:rPr kumimoji="1"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是在大量经验事实的基础上，用推理的方法概括出来的。</a:t>
            </a:r>
            <a:r>
              <a:rPr kumimoji="1"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不能用实验直接证明</a:t>
            </a:r>
            <a:r>
              <a:rPr kumimoji="1"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。</a:t>
            </a: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02091" y="3262586"/>
            <a:ext cx="87303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(6)</a:t>
            </a:r>
            <a:r>
              <a:rPr kumimoji="1"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牛顿第一定律</a:t>
            </a:r>
            <a:r>
              <a:rPr kumimoji="1"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说明了力和运动的关系：</a:t>
            </a:r>
            <a:r>
              <a:rPr kumimoji="1"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力不是</a:t>
            </a:r>
            <a:r>
              <a:rPr kumimoji="1"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维持</a:t>
            </a:r>
            <a:r>
              <a:rPr kumimoji="1"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物体运动的原因，而是</a:t>
            </a:r>
            <a:r>
              <a:rPr kumimoji="1"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改变</a:t>
            </a:r>
            <a:r>
              <a:rPr kumimoji="1"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物体运动状态的原因</a:t>
            </a:r>
            <a:r>
              <a:rPr lang="zh-CN" altLang="en-US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7951777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00963" y="165095"/>
            <a:ext cx="132343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三、惯性</a:t>
            </a:r>
          </a:p>
        </p:txBody>
      </p:sp>
      <p:sp>
        <p:nvSpPr>
          <p:cNvPr id="3" name="文本框 63490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1526" y="959079"/>
            <a:ext cx="864674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</a:rPr>
              <a:t>物体有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保持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</a:rPr>
              <a:t>自身原有的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静止状态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</a:rPr>
              <a:t>或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匀速直线运动状态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</a:rPr>
              <a:t>的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性质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</a:rPr>
              <a:t>。我们把物体的这种性质叫做惯性。 </a:t>
            </a: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1526" y="626758"/>
            <a:ext cx="1362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</a:rPr>
              <a:t>1.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</a:rPr>
              <a:t>定义：</a:t>
            </a:r>
          </a:p>
        </p:txBody>
      </p:sp>
      <p:sp>
        <p:nvSpPr>
          <p:cNvPr id="5" name="文本框 6349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0415" y="2935913"/>
            <a:ext cx="87461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>
                <a:solidFill>
                  <a:schemeClr val="tx1"/>
                </a:solidFill>
              </a:rPr>
              <a:t>(</a:t>
            </a:r>
            <a:r>
              <a:rPr lang="en-US" altLang="zh-CN" smtClean="0">
                <a:solidFill>
                  <a:schemeClr val="tx1"/>
                </a:solidFill>
              </a:rPr>
              <a:t>2)</a:t>
            </a:r>
            <a:r>
              <a:rPr lang="zh-CN" altLang="en-US" smtClean="0">
                <a:solidFill>
                  <a:schemeClr val="tx1"/>
                </a:solidFill>
              </a:rPr>
              <a:t>惯性</a:t>
            </a:r>
            <a:r>
              <a:rPr lang="zh-CN" altLang="en-US">
                <a:solidFill>
                  <a:schemeClr val="tx1"/>
                </a:solidFill>
              </a:rPr>
              <a:t>是物体固有的属性；一切物体，任何时候，都具有</a:t>
            </a:r>
            <a:r>
              <a:rPr lang="zh-CN" altLang="en-US" smtClean="0">
                <a:solidFill>
                  <a:schemeClr val="tx1"/>
                </a:solidFill>
              </a:rPr>
              <a:t>惯性</a:t>
            </a:r>
            <a:r>
              <a:rPr lang="en-US" altLang="zh-CN" smtClean="0">
                <a:solidFill>
                  <a:schemeClr val="tx1"/>
                </a:solidFill>
              </a:rPr>
              <a:t>.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6349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3037" y="3304019"/>
            <a:ext cx="853226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0" hangingPunct="0">
              <a:lnSpc>
                <a:spcPct val="150000"/>
              </a:lnSpc>
              <a:defRPr/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惯性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的大小只与物体的质量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有关，与物体是否运动、是否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受力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以及运动状态无关。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0476" y="1988268"/>
            <a:ext cx="1753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/>
              <a:t>2.</a:t>
            </a:r>
            <a:r>
              <a:rPr lang="zh-CN" altLang="en-US"/>
              <a:t>理解惯性</a:t>
            </a:r>
            <a:r>
              <a:rPr lang="en-US" altLang="zh-CN"/>
              <a:t>:</a:t>
            </a:r>
            <a:endParaRPr lang="zh-CN" altLang="en-US"/>
          </a:p>
        </p:txBody>
      </p:sp>
      <p:sp>
        <p:nvSpPr>
          <p:cNvPr id="8" name="Text 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0476" y="2479110"/>
            <a:ext cx="89732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牛顿第一定律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揭示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了物体具有惯性</a:t>
            </a:r>
            <a:r>
              <a:rPr lang="en-US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牛顿第一定律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也叫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惯性定律</a:t>
            </a:r>
            <a:r>
              <a:rPr lang="en-US" altLang="zh-CN" sz="2400" smtClean="0">
                <a:solidFill>
                  <a:schemeClr val="tx1"/>
                </a:solidFill>
                <a:latin typeface="微软雅黑" panose="020B0503020204020204" pitchFamily="34" charset="-122"/>
              </a:rPr>
              <a:t>.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</a:rPr>
              <a:t> 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88892" y="4405927"/>
            <a:ext cx="70175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惯性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不是力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不能说受惯性力、受惯性的作用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3881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build="p"/>
      <p:bldP spid="6" grpId="0" build="p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114614" y="91787"/>
            <a:ext cx="1928433" cy="550933"/>
            <a:chOff x="455004" y="1481429"/>
            <a:chExt cx="1928433" cy="550933"/>
          </a:xfrm>
        </p:grpSpPr>
        <p:sp>
          <p:nvSpPr>
            <p:cNvPr id="3" name="Shape 108"/>
            <p:cNvSpPr/>
            <p:nvPr>
              <p:custDataLst>
                <p:tags r:id="rId15"/>
              </p:custDataLst>
            </p:nvPr>
          </p:nvSpPr>
          <p:spPr>
            <a:xfrm>
              <a:off x="631094" y="1484015"/>
              <a:ext cx="1576251" cy="548347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>
              <p:custDataLst>
                <p:tags r:id="rId16"/>
              </p:custDataLst>
            </p:nvPr>
          </p:nvSpPr>
          <p:spPr>
            <a:xfrm>
              <a:off x="455004" y="1481429"/>
              <a:ext cx="192843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想想议议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9723" y="512788"/>
            <a:ext cx="891724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）如图甲所示，拨动弹簧片，把小球与支座之间的金属片弹出时，小球并没有随金属片飞出。你能说说发生这一现象的原因吗？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图 乙、丙所示</a:t>
            </a:r>
            <a:r>
              <a:rPr lang="zh-CN" altLang="zh-CN" sz="2400"/>
              <a:t>：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行驶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中的汽车突然刹车时，乘客身体会前倾；汽车突然开动时，乘客身体会想向后仰。想想看，身体向前倾、向后仰的原因是什么？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447607" y="23807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 </a:t>
            </a:r>
          </a:p>
        </p:txBody>
      </p:sp>
      <p:sp>
        <p:nvSpPr>
          <p:cNvPr id="13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6"/>
            </p:custDataLst>
          </p:nvPr>
        </p:nvGrpSpPr>
        <p:grpSpPr>
          <a:xfrm>
            <a:off x="855077" y="3350553"/>
            <a:ext cx="2160000" cy="1721665"/>
            <a:chOff x="855077" y="3350553"/>
            <a:chExt cx="2160000" cy="1721665"/>
          </a:xfrm>
        </p:grpSpPr>
        <p:pic>
          <p:nvPicPr>
            <p:cNvPr id="6" name="图片 5"/>
            <p:cNvPicPr preferRelativeResize="0"/>
            <p:nvPr>
              <p:custDataLst>
                <p:tags r:id="rId13"/>
              </p:custDataLst>
            </p:nvPr>
          </p:nvPicPr>
          <p:blipFill>
            <a:blip r:embed="rId18"/>
            <a:stretch>
              <a:fillRect/>
            </a:stretch>
          </p:blipFill>
          <p:spPr>
            <a:xfrm>
              <a:off x="855077" y="3350553"/>
              <a:ext cx="2160000" cy="1260000"/>
            </a:xfrm>
            <a:prstGeom prst="rect">
              <a:avLst/>
            </a:prstGeom>
            <a:noFill/>
            <a:ln w="9525">
              <a:noFill/>
            </a:ln>
            <a:effectLst>
              <a:outerShdw blurRad="2794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8" name="矩形 7"/>
            <p:cNvSpPr/>
            <p:nvPr>
              <p:custDataLst>
                <p:tags r:id="rId14"/>
              </p:custDataLst>
            </p:nvPr>
          </p:nvSpPr>
          <p:spPr>
            <a:xfrm>
              <a:off x="1005180" y="4610553"/>
              <a:ext cx="172354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b="1" kern="1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</a:t>
              </a:r>
              <a:r>
                <a:rPr lang="zh-CN" altLang="en-US" sz="2400" b="1" kern="1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球的惯性</a:t>
              </a:r>
              <a:endParaRPr lang="zh-CN" altLang="en-US" sz="24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7"/>
            </p:custDataLst>
          </p:nvPr>
        </p:nvGrpSpPr>
        <p:grpSpPr>
          <a:xfrm>
            <a:off x="3492000" y="3350553"/>
            <a:ext cx="2160000" cy="1631929"/>
            <a:chOff x="3430699" y="3440287"/>
            <a:chExt cx="2160000" cy="1631929"/>
          </a:xfrm>
        </p:grpSpPr>
        <p:pic>
          <p:nvPicPr>
            <p:cNvPr id="1025" name="Picture 1"/>
            <p:cNvPicPr preferRelativeResize="0">
              <a:picLocks noChangeArrowheads="1"/>
            </p:cNvPicPr>
            <p:nvPr>
              <p:custDataLst>
                <p:tags r:id="rId11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30699" y="3440287"/>
              <a:ext cx="2160000" cy="1187315"/>
            </a:xfrm>
            <a:prstGeom prst="rect">
              <a:avLst/>
            </a:prstGeom>
            <a:noFill/>
            <a:ln w="9525">
              <a:noFill/>
            </a:ln>
            <a:effectLst>
              <a:outerShdw blurRad="2794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>
              <p:custDataLst>
                <p:tags r:id="rId12"/>
              </p:custDataLst>
            </p:nvPr>
          </p:nvSpPr>
          <p:spPr>
            <a:xfrm>
              <a:off x="3802813" y="4610551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b="1" kern="1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突然刹车</a:t>
              </a:r>
              <a:endParaRPr lang="zh-CN" altLang="en-US" sz="24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8"/>
            </p:custDataLst>
          </p:nvPr>
        </p:nvGrpSpPr>
        <p:grpSpPr>
          <a:xfrm>
            <a:off x="6152237" y="3254321"/>
            <a:ext cx="2160000" cy="1704613"/>
            <a:chOff x="6073860" y="3367602"/>
            <a:chExt cx="2160000" cy="1704613"/>
          </a:xfrm>
        </p:grpSpPr>
        <p:pic>
          <p:nvPicPr>
            <p:cNvPr id="1029" name="Picture 5"/>
            <p:cNvPicPr preferRelativeResize="0">
              <a:picLocks noChangeArrowheads="1"/>
            </p:cNvPicPr>
            <p:nvPr>
              <p:custDataLst>
                <p:tags r:id="rId9"/>
              </p:custDataLst>
            </p:nvPr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073860" y="3367602"/>
              <a:ext cx="2160000" cy="1260000"/>
            </a:xfrm>
            <a:prstGeom prst="rect">
              <a:avLst/>
            </a:prstGeom>
            <a:noFill/>
            <a:ln w="9525">
              <a:noFill/>
            </a:ln>
            <a:effectLst>
              <a:outerShdw blurRad="2794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>
              <p:custDataLst>
                <p:tags r:id="rId10"/>
              </p:custDataLst>
            </p:nvPr>
          </p:nvSpPr>
          <p:spPr>
            <a:xfrm>
              <a:off x="6445974" y="4610550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b="1" kern="1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突然开动</a:t>
              </a:r>
              <a:endParaRPr lang="zh-CN" altLang="en-US" sz="24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6295413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60959" y="0"/>
            <a:ext cx="894370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</a:t>
            </a:r>
            <a:r>
              <a:rPr lang="zh-CN" altLang="zh-CN" sz="2400" kern="1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en-US" altLang="zh-CN" sz="2400" kern="1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itchFamily="2" charset="2"/>
              </a:rPr>
              <a:t>(1)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金属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片被弹出时，上面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小球</a:t>
            </a:r>
            <a:r>
              <a:rPr lang="zh-CN" altLang="zh-CN" sz="2400" kern="1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</a:t>
            </a:r>
            <a:r>
              <a:rPr lang="zh-CN" altLang="zh-CN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惯性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要保持原来的静止状态，所以不会随金属片飞出。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24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乘客</a:t>
            </a:r>
            <a:r>
              <a:rPr lang="zh-CN" altLang="zh-CN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和车原来是向前运动的，当汽车突然刹车，脚随车减速，而身体的上部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由于惯性</a:t>
            </a:r>
            <a:r>
              <a:rPr lang="zh-CN" altLang="zh-CN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还要保持原来向前运动的状态，所以乘客要向前倾；同样的道理，当汽车突然开动时，乘客的脚已随车开始运动，而身体的上部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由于惯性</a:t>
            </a:r>
            <a:r>
              <a:rPr lang="zh-CN" altLang="zh-CN" sz="24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要保持原来的静止状态，所以身体要向后仰。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152409" y="3839708"/>
            <a:ext cx="259398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惯性现象：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>
            <p:custDataLst>
              <p:tags r:id="rId3"/>
            </p:custDataLst>
          </p:nvPr>
        </p:nvGrpSpPr>
        <p:grpSpPr>
          <a:xfrm>
            <a:off x="202071" y="4259545"/>
            <a:ext cx="8769539" cy="761984"/>
            <a:chOff x="235125" y="4319581"/>
            <a:chExt cx="8769539" cy="761984"/>
          </a:xfrm>
        </p:grpSpPr>
        <p:sp>
          <p:nvSpPr>
            <p:cNvPr id="3" name="TextBox 2"/>
            <p:cNvSpPr txBox="1"/>
            <p:nvPr>
              <p:custDataLst>
                <p:tags r:id="rId4"/>
              </p:custDataLst>
            </p:nvPr>
          </p:nvSpPr>
          <p:spPr>
            <a:xfrm>
              <a:off x="235125" y="4347685"/>
              <a:ext cx="1672047" cy="707884"/>
            </a:xfrm>
            <a:prstGeom prst="rect">
              <a:avLst/>
            </a:prstGeom>
            <a:noFill/>
            <a:ln w="28575" cap="flat">
              <a:solidFill>
                <a:srgbClr val="2D5FFF"/>
              </a:solidFill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zh-CN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物体原来的运动状态</a:t>
              </a:r>
              <a:endParaRPr kumimoji="0" lang="zh-CN" altLang="en-US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endParaRPr>
            </a:p>
          </p:txBody>
        </p:sp>
        <p:sp>
          <p:nvSpPr>
            <p:cNvPr id="6" name="TextBox 5"/>
            <p:cNvSpPr txBox="1"/>
            <p:nvPr>
              <p:custDataLst>
                <p:tags r:id="rId5"/>
              </p:custDataLst>
            </p:nvPr>
          </p:nvSpPr>
          <p:spPr>
            <a:xfrm>
              <a:off x="2294704" y="4373681"/>
              <a:ext cx="1968137" cy="707884"/>
            </a:xfrm>
            <a:prstGeom prst="rect">
              <a:avLst/>
            </a:prstGeom>
            <a:noFill/>
            <a:ln w="28575" cap="flat">
              <a:solidFill>
                <a:srgbClr val="2D5FFF"/>
              </a:solidFill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>
              <a:lvl1pPr marL="0" marR="0" indent="0" algn="ctr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000" b="1"/>
                <a:t> </a:t>
              </a:r>
              <a:r>
                <a:rPr lang="zh-CN" altLang="zh-CN" sz="2000" b="1"/>
                <a:t>受到外力改变了运动状态</a:t>
              </a:r>
              <a:endParaRPr lang="zh-CN" altLang="en-US" sz="2000" b="1"/>
            </a:p>
          </p:txBody>
        </p:sp>
        <p:sp>
          <p:nvSpPr>
            <p:cNvPr id="8" name="TextBox 7"/>
            <p:cNvSpPr txBox="1"/>
            <p:nvPr>
              <p:custDataLst>
                <p:tags r:id="rId6"/>
              </p:custDataLst>
            </p:nvPr>
          </p:nvSpPr>
          <p:spPr>
            <a:xfrm>
              <a:off x="4558936" y="4347685"/>
              <a:ext cx="2329546" cy="707884"/>
            </a:xfrm>
            <a:prstGeom prst="rect">
              <a:avLst/>
            </a:prstGeom>
            <a:noFill/>
            <a:ln w="28575" cap="flat">
              <a:solidFill>
                <a:srgbClr val="2D5FFF"/>
              </a:solidFill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>
              <a:lvl1pPr marL="0" marR="0" indent="0" algn="ctr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2000" b="1"/>
                <a:t> </a:t>
              </a:r>
              <a:r>
                <a:rPr lang="zh-CN" altLang="zh-CN" sz="2000" b="1">
                  <a:solidFill>
                    <a:srgbClr val="FF0000"/>
                  </a:solidFill>
                </a:rPr>
                <a:t>由于惯性</a:t>
              </a:r>
              <a:r>
                <a:rPr lang="zh-CN" altLang="en-US" sz="2000" b="1"/>
                <a:t>要</a:t>
              </a:r>
              <a:r>
                <a:rPr lang="zh-CN" altLang="zh-CN" sz="2000" b="1"/>
                <a:t>保持原来运动状态</a:t>
              </a:r>
              <a:endParaRPr lang="zh-CN" altLang="en-US" sz="2000" b="1"/>
            </a:p>
          </p:txBody>
        </p:sp>
        <p:sp>
          <p:nvSpPr>
            <p:cNvPr id="9" name="TextBox 8"/>
            <p:cNvSpPr txBox="1"/>
            <p:nvPr>
              <p:custDataLst>
                <p:tags r:id="rId7"/>
              </p:custDataLst>
            </p:nvPr>
          </p:nvSpPr>
          <p:spPr>
            <a:xfrm>
              <a:off x="7201990" y="4319581"/>
              <a:ext cx="1802674" cy="707884"/>
            </a:xfrm>
            <a:prstGeom prst="rect">
              <a:avLst/>
            </a:prstGeom>
            <a:noFill/>
            <a:ln w="28575" cap="flat">
              <a:solidFill>
                <a:srgbClr val="2D5FFF"/>
              </a:solidFill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>
              <a:lvl1pPr marL="0" marR="0" indent="0" algn="ctr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zh-CN" sz="2000" b="1"/>
                <a:t>出现</a:t>
              </a:r>
              <a:r>
                <a:rPr lang="zh-CN" altLang="en-US" sz="2000" b="1"/>
                <a:t>了</a:t>
              </a:r>
              <a:r>
                <a:rPr lang="zh-CN" altLang="zh-CN" sz="2000" b="1"/>
                <a:t>题目中的现象</a:t>
              </a:r>
            </a:p>
          </p:txBody>
        </p:sp>
        <p:sp>
          <p:nvSpPr>
            <p:cNvPr id="5" name="右箭头 4"/>
            <p:cNvSpPr/>
            <p:nvPr>
              <p:custDataLst>
                <p:tags r:id="rId8"/>
              </p:custDataLst>
            </p:nvPr>
          </p:nvSpPr>
          <p:spPr>
            <a:xfrm>
              <a:off x="6841990" y="4514537"/>
              <a:ext cx="360000" cy="252000"/>
            </a:xfrm>
            <a:prstGeom prst="rightArrow">
              <a:avLst/>
            </a:prstGeom>
            <a:solidFill>
              <a:srgbClr val="FF0000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右箭头 9"/>
            <p:cNvSpPr/>
            <p:nvPr>
              <p:custDataLst>
                <p:tags r:id="rId9"/>
              </p:custDataLst>
            </p:nvPr>
          </p:nvSpPr>
          <p:spPr>
            <a:xfrm>
              <a:off x="4262841" y="4601623"/>
              <a:ext cx="324000" cy="252000"/>
            </a:xfrm>
            <a:prstGeom prst="rightArrow">
              <a:avLst/>
            </a:prstGeom>
            <a:solidFill>
              <a:srgbClr val="FF0000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右箭头 10"/>
            <p:cNvSpPr/>
            <p:nvPr>
              <p:custDataLst>
                <p:tags r:id="rId10"/>
              </p:custDataLst>
            </p:nvPr>
          </p:nvSpPr>
          <p:spPr>
            <a:xfrm>
              <a:off x="1915884" y="4601623"/>
              <a:ext cx="396000" cy="252000"/>
            </a:xfrm>
            <a:prstGeom prst="rightArrow">
              <a:avLst/>
            </a:prstGeom>
            <a:solidFill>
              <a:srgbClr val="FF0000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1021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181385" y="269589"/>
            <a:ext cx="1530455" cy="496869"/>
            <a:chOff x="1001854" y="376094"/>
            <a:chExt cx="890446" cy="694760"/>
          </a:xfrm>
        </p:grpSpPr>
        <p:sp>
          <p:nvSpPr>
            <p:cNvPr id="3" name="Shape 108"/>
            <p:cNvSpPr/>
            <p:nvPr>
              <p:custDataLst>
                <p:tags r:id="rId7"/>
              </p:custDataLst>
            </p:nvPr>
          </p:nvSpPr>
          <p:spPr>
            <a:xfrm>
              <a:off x="1048939" y="376094"/>
              <a:ext cx="843361" cy="694760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>
              <p:custDataLst>
                <p:tags r:id="rId8"/>
              </p:custDataLst>
            </p:nvPr>
          </p:nvSpPr>
          <p:spPr>
            <a:xfrm>
              <a:off x="1001854" y="393332"/>
              <a:ext cx="890446" cy="64553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charset="-122"/>
                  <a:sym typeface="微软雅黑" panose="020B0503020204020204" charset="-122"/>
                </a:rPr>
                <a:t>讨论交流</a:t>
              </a:r>
              <a:endPara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2052061" y="357566"/>
            <a:ext cx="6264625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某同学想出一个免费周游世界的办法，由于地球自转速度很快，如北京随地球自转的速度大约是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360m/s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，那么当你跳起来落回地面时，地面已经转过了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一段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很大的距离，自己就不会落在原地。所以你只要不停地跳跃，就能周游世界。    </a:t>
            </a:r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    这个同学的想法可行吗？为什么？</a:t>
            </a: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284500" y="3211076"/>
            <a:ext cx="83625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不可行。因为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地球上的一切物体，包括地球周围的大气都随着地球自转而一起运动着，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跳起来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后，由于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惯性，仍保持原来的速度随地球、大气一起运动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，所以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不能实现． </a:t>
            </a:r>
          </a:p>
        </p:txBody>
      </p:sp>
      <p:grpSp>
        <p:nvGrpSpPr>
          <p:cNvPr id="13" name="组合 12"/>
          <p:cNvGrpSpPr/>
          <p:nvPr>
            <p:custDataLst>
              <p:tags r:id="rId4"/>
            </p:custDataLst>
          </p:nvPr>
        </p:nvGrpSpPr>
        <p:grpSpPr>
          <a:xfrm>
            <a:off x="63476" y="743582"/>
            <a:ext cx="1847199" cy="2354283"/>
            <a:chOff x="513805" y="766458"/>
            <a:chExt cx="1847199" cy="2513601"/>
          </a:xfrm>
        </p:grpSpPr>
        <p:pic>
          <p:nvPicPr>
            <p:cNvPr id="11" name="内容占位符 4" descr="203fb80e7bec54e7725b1e24b2389b504fc26a50[1]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7549" t="7549" r="6986" b="7256"/>
            <a:stretch>
              <a:fillRect/>
            </a:stretch>
          </p:blipFill>
          <p:spPr>
            <a:xfrm>
              <a:off x="513805" y="1438612"/>
              <a:ext cx="1847199" cy="1841447"/>
            </a:xfrm>
            <a:prstGeom prst="ellipse">
              <a:avLst/>
            </a:prstGeom>
            <a:noFill/>
            <a:ln w="9525">
              <a:noFill/>
              <a:miter lim="800000"/>
            </a:ln>
            <a:effectLst/>
          </p:spPr>
        </p:pic>
        <p:pic>
          <p:nvPicPr>
            <p:cNvPr id="12" name="图片 11" descr="u=1488916914,237799597&amp;fm=26&amp;gp=0[1]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9333" t="15425" r="28573" b="16725"/>
            <a:stretch>
              <a:fillRect/>
            </a:stretch>
          </p:blipFill>
          <p:spPr>
            <a:xfrm>
              <a:off x="1711840" y="766458"/>
              <a:ext cx="606261" cy="9038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25510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220569" y="142630"/>
            <a:ext cx="290175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惯性的利用和防止</a:t>
            </a:r>
          </a:p>
        </p:txBody>
      </p:sp>
      <p:sp>
        <p:nvSpPr>
          <p:cNvPr id="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269386" y="512162"/>
            <a:ext cx="27687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惯性的现象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5" name="Picture 1"/>
          <p:cNvPicPr preferRelativeResize="0">
            <a:picLocks noChangeArrowheads="1"/>
          </p:cNvPicPr>
          <p:nvPr>
            <p:custDataLst>
              <p:tags r:id="rId6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5341" y="932029"/>
            <a:ext cx="1980000" cy="1260000"/>
          </a:xfrm>
          <a:prstGeom prst="rect">
            <a:avLst/>
          </a:prstGeom>
          <a:effectLst>
            <a:outerShdw blurRad="355600" dist="50800" dir="5400000" algn="ctr" rotWithShape="0">
              <a:srgbClr val="000000">
                <a:alpha val="5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220570" y="2192029"/>
            <a:ext cx="40292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向下运动的锤柄受到撞击</a:t>
            </a:r>
            <a:r>
              <a:rPr lang="zh-CN" altLang="zh-CN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突然</a:t>
            </a:r>
            <a:r>
              <a:rPr lang="zh-CN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停止时，锤头由于</a:t>
            </a:r>
            <a:r>
              <a:rPr lang="zh-CN" altLang="zh-CN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惯性会继续</a:t>
            </a:r>
            <a:r>
              <a:rPr lang="zh-CN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向下运动</a:t>
            </a:r>
            <a:r>
              <a:rPr lang="zh-CN" altLang="zh-CN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，锤头</a:t>
            </a:r>
            <a:r>
              <a:rPr lang="zh-CN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就会牢牢地套在锤柄上了。</a:t>
            </a:r>
          </a:p>
        </p:txBody>
      </p:sp>
      <p:pic>
        <p:nvPicPr>
          <p:cNvPr id="1028" name="Picture 4"/>
          <p:cNvPicPr preferRelativeResize="0">
            <a:picLocks noChangeArrowheads="1"/>
          </p:cNvPicPr>
          <p:nvPr>
            <p:custDataLst>
              <p:tags r:id="rId8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5341" y="3123662"/>
            <a:ext cx="1980000" cy="1260000"/>
          </a:xfrm>
          <a:prstGeom prst="rect">
            <a:avLst/>
          </a:prstGeom>
          <a:effectLst>
            <a:outerShdw blurRad="355600" dist="50800" dir="5400000" algn="ctr" rotWithShape="0">
              <a:srgbClr val="000000">
                <a:alpha val="5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52291" y="4383662"/>
            <a:ext cx="336577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</a:rPr>
              <a:t>铅球离开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</a:rPr>
              <a:t>手以后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</a:rPr>
              <a:t>，因为惯性</a:t>
            </a:r>
            <a:r>
              <a:rPr lang="en-US" altLang="zh-CN" sz="2000" smtClean="0">
                <a:solidFill>
                  <a:srgbClr val="FF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</a:rPr>
              <a:t>还会原来的状态继续飞行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</a:rPr>
              <a:t>。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027" name="图片 1" descr="说明: http://news.upc.edu.cn/__local/2/78/A4/D5D85AB9F1CE4D9E0180E3542B2_8A3A2241_1E16F.jpg"/>
          <p:cNvPicPr preferRelativeResize="0">
            <a:picLocks noChangeArrowheads="1"/>
          </p:cNvPicPr>
          <p:nvPr>
            <p:custDataLst>
              <p:tags r:id="rId10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9131" y="742994"/>
            <a:ext cx="1980000" cy="1260000"/>
          </a:xfrm>
          <a:prstGeom prst="rect">
            <a:avLst/>
          </a:prstGeom>
          <a:effectLst>
            <a:outerShdw blurRad="355600" dist="50800" dir="5400000" algn="ctr" rotWithShape="0">
              <a:srgbClr val="000000">
                <a:alpha val="5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082250" y="1897230"/>
            <a:ext cx="335357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运动员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起助跑越快</a:t>
            </a:r>
            <a:r>
              <a:rPr lang="en-US" altLang="zh-CN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起跳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后因为惯性，保持原来的运动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</a:t>
            </a:r>
            <a:r>
              <a:rPr lang="en-US" altLang="zh-CN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水平方向上飞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得越远</a:t>
            </a:r>
            <a:r>
              <a:rPr lang="en-US" altLang="zh-CN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31" name="Picture 7"/>
          <p:cNvPicPr preferRelativeResize="0">
            <a:picLocks noChangeArrowheads="1"/>
          </p:cNvPicPr>
          <p:nvPr>
            <p:custDataLst>
              <p:tags r:id="rId12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69039" y="2912893"/>
            <a:ext cx="1980000" cy="1260000"/>
          </a:xfrm>
          <a:prstGeom prst="rect">
            <a:avLst/>
          </a:prstGeom>
          <a:effectLst>
            <a:outerShdw blurRad="355600" dist="50800" dir="5400000" algn="ctr" rotWithShape="0">
              <a:srgbClr val="000000">
                <a:alpha val="5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>
            <p:custDataLst>
              <p:tags r:id="rId13"/>
            </p:custDataLst>
          </p:nvPr>
        </p:nvSpPr>
        <p:spPr>
          <a:xfrm>
            <a:off x="4790648" y="4075748"/>
            <a:ext cx="4065969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拍打垫子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时。垫子运动起来了</a:t>
            </a:r>
            <a:r>
              <a:rPr lang="zh-CN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</a:t>
            </a:r>
            <a:r>
              <a:rPr lang="zh-CN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上面的灰尘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由于惯性，还保持原来的静止状态，所以和垫子</a:t>
            </a:r>
            <a:r>
              <a:rPr lang="zh-CN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脱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</a:t>
            </a:r>
          </a:p>
        </p:txBody>
      </p:sp>
    </p:spTree>
    <p:extLst>
      <p:ext uri="{BB962C8B-B14F-4D97-AF65-F5344CB8AC3E}">
        <p14:creationId xmlns:p14="http://schemas.microsoft.com/office/powerpoint/2010/main" val="21305330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6" grpId="0"/>
      <p:bldP spid="17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9633" y="228600"/>
            <a:ext cx="2602647" cy="587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3171664" y="291680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汽车的安全带和安全气囊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39331" y="615316"/>
            <a:ext cx="87521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l">
              <a:lnSpc>
                <a:spcPct val="150000"/>
              </a:lnSpc>
            </a:pPr>
            <a:r>
              <a:rPr lang="zh-CN" altLang="en-US" sz="2400" kern="120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Helvetica"/>
              </a:rPr>
              <a:t> 快速行驶的汽车，一旦发生碰撞立即停止运动，而乘客身体由于惯性会继续向前运动，与车身撞击，甚至撞碎挡风玻璃飞出车外</a:t>
            </a:r>
            <a:r>
              <a:rPr lang="en-US" altLang="zh-CN" sz="2400" kern="120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Helvetica"/>
              </a:rPr>
              <a:t>.</a:t>
            </a:r>
            <a:r>
              <a:rPr lang="zh-CN" altLang="en-US" sz="2400" kern="120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Helvetica"/>
              </a:rPr>
              <a:t>因此，小型客车驾驶员及前排乘客必须使用安全带，以便于碰撞发生时起到缓冲作用</a:t>
            </a:r>
            <a:r>
              <a:rPr lang="en-US" altLang="zh-CN" sz="2400" kern="120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Helvetica"/>
              </a:rPr>
              <a:t>.</a:t>
            </a:r>
            <a:r>
              <a:rPr lang="zh-CN" altLang="en-US" sz="2400" kern="120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Helvetica"/>
              </a:rPr>
              <a:t>多数轿车还安装有安全气囊，在发生撞击时，会自动弹出，使人不会撞到车身</a:t>
            </a:r>
            <a:r>
              <a:rPr lang="en-US" altLang="zh-CN" sz="2400" kern="120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Helvetica"/>
              </a:rPr>
              <a:t>.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5"/>
            </p:custDataLst>
          </p:nvPr>
        </p:nvGrpSpPr>
        <p:grpSpPr>
          <a:xfrm>
            <a:off x="1481652" y="3415338"/>
            <a:ext cx="2340000" cy="1715462"/>
            <a:chOff x="1481652" y="3373135"/>
            <a:chExt cx="2340000" cy="1715462"/>
          </a:xfrm>
        </p:grpSpPr>
        <p:sp>
          <p:nvSpPr>
            <p:cNvPr id="7" name="TextBox 6"/>
            <p:cNvSpPr txBox="1"/>
            <p:nvPr>
              <p:custDataLst>
                <p:tags r:id="rId9"/>
              </p:custDataLst>
            </p:nvPr>
          </p:nvSpPr>
          <p:spPr bwMode="auto">
            <a:xfrm>
              <a:off x="1635989" y="4626932"/>
              <a:ext cx="2031325" cy="4616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开车系安全带</a:t>
              </a:r>
            </a:p>
          </p:txBody>
        </p:sp>
        <p:pic>
          <p:nvPicPr>
            <p:cNvPr id="9" name="图片 8"/>
            <p:cNvPicPr preferRelativeResize="0"/>
            <p:nvPr>
              <p:custDataLst>
                <p:tags r:id="rId10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97" t="2922" r="5867" b="9182"/>
            <a:stretch>
              <a:fillRect/>
            </a:stretch>
          </p:blipFill>
          <p:spPr>
            <a:xfrm>
              <a:off x="1481652" y="3373135"/>
              <a:ext cx="2340000" cy="1296000"/>
            </a:xfrm>
            <a:prstGeom prst="rect">
              <a:avLst/>
            </a:prstGeom>
            <a:effectLst>
              <a:outerShdw blurRad="355600" dist="50800" dir="5400000" algn="ctr" rotWithShape="0">
                <a:srgbClr val="000000">
                  <a:alpha val="52000"/>
                </a:srgbClr>
              </a:outerShdw>
            </a:effectLst>
          </p:spPr>
        </p:pic>
      </p:grpSp>
      <p:grpSp>
        <p:nvGrpSpPr>
          <p:cNvPr id="10" name="组合 9"/>
          <p:cNvGrpSpPr/>
          <p:nvPr>
            <p:custDataLst>
              <p:tags r:id="rId6"/>
            </p:custDataLst>
          </p:nvPr>
        </p:nvGrpSpPr>
        <p:grpSpPr>
          <a:xfrm>
            <a:off x="5119401" y="3415338"/>
            <a:ext cx="2340000" cy="1715462"/>
            <a:chOff x="5065712" y="3373135"/>
            <a:chExt cx="2340000" cy="1715462"/>
          </a:xfrm>
        </p:grpSpPr>
        <p:pic>
          <p:nvPicPr>
            <p:cNvPr id="2051" name="Picture 3" descr="01904001"/>
            <p:cNvPicPr preferRelativeResize="0">
              <a:picLocks noChangeArrowheads="1"/>
            </p:cNvPicPr>
            <p:nvPr>
              <p:custDataLst>
                <p:tags r:id="rId7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065712" y="3373135"/>
              <a:ext cx="2340000" cy="1296000"/>
            </a:xfrm>
            <a:prstGeom prst="rect">
              <a:avLst/>
            </a:prstGeom>
            <a:effectLst>
              <a:outerShdw blurRad="355600" dist="50800" dir="5400000" algn="ctr" rotWithShape="0">
                <a:srgbClr val="000000">
                  <a:alpha val="5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矩形 4"/>
            <p:cNvSpPr/>
            <p:nvPr>
              <p:custDataLst>
                <p:tags r:id="rId8"/>
              </p:custDataLst>
            </p:nvPr>
          </p:nvSpPr>
          <p:spPr>
            <a:xfrm>
              <a:off x="5527826" y="4626932"/>
              <a:ext cx="1415772" cy="4616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algn="l"/>
              <a:r>
                <a:rPr lang="zh-CN" altLang="en-US" sz="24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安全气囊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16640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6606" y="660204"/>
            <a:ext cx="40796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防止惯性带来的危害：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5"/>
          <p:cNvSpPr txBox="1"/>
          <p:nvPr>
            <p:custDataLst>
              <p:tags r:id="rId2"/>
            </p:custDataLst>
          </p:nvPr>
        </p:nvSpPr>
        <p:spPr>
          <a:xfrm>
            <a:off x="249267" y="198539"/>
            <a:ext cx="3340979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noProof="1"/>
              <a:t>(2)</a:t>
            </a:r>
            <a:r>
              <a:rPr lang="zh-CN" altLang="en-US" noProof="1"/>
              <a:t>防止惯性带来的危害</a:t>
            </a:r>
          </a:p>
        </p:txBody>
      </p: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249267" y="1191607"/>
            <a:ext cx="3707675" cy="1876251"/>
            <a:chOff x="7592512" y="3467813"/>
            <a:chExt cx="4460856" cy="2230432"/>
          </a:xfrm>
        </p:grpSpPr>
        <p:pic>
          <p:nvPicPr>
            <p:cNvPr id="5" name="图片 4"/>
            <p:cNvPicPr preferRelativeResize="0"/>
            <p:nvPr>
              <p:custDataLst>
                <p:tags r:id="rId13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43271" y="3467813"/>
              <a:ext cx="2598785" cy="1711830"/>
            </a:xfrm>
            <a:prstGeom prst="rect">
              <a:avLst/>
            </a:prstGeom>
            <a:effectLst>
              <a:outerShdw blurRad="355600" dist="50800" dir="5400000" algn="ctr" rotWithShape="0">
                <a:srgbClr val="000000">
                  <a:alpha val="52000"/>
                </a:srgbClr>
              </a:outerShdw>
            </a:effectLst>
          </p:spPr>
        </p:pic>
        <p:sp>
          <p:nvSpPr>
            <p:cNvPr id="6" name="文本框 10"/>
            <p:cNvSpPr txBox="1"/>
            <p:nvPr>
              <p:custDataLst>
                <p:tags r:id="rId14"/>
              </p:custDataLst>
            </p:nvPr>
          </p:nvSpPr>
          <p:spPr>
            <a:xfrm>
              <a:off x="7592512" y="5149431"/>
              <a:ext cx="4460856" cy="548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司机和前排乘客系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安全带</a:t>
              </a:r>
              <a:endPara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5332898" y="1121869"/>
            <a:ext cx="2160000" cy="1849110"/>
            <a:chOff x="6830649" y="2261945"/>
            <a:chExt cx="2722322" cy="2384662"/>
          </a:xfrm>
        </p:grpSpPr>
        <p:pic>
          <p:nvPicPr>
            <p:cNvPr id="8" name="图片 7"/>
            <p:cNvPicPr preferRelativeResize="0"/>
            <p:nvPr>
              <p:custDataLst>
                <p:tags r:id="rId11"/>
              </p:custDataLst>
            </p:nvPr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0649" y="2261945"/>
              <a:ext cx="2722322" cy="1857063"/>
            </a:xfrm>
            <a:prstGeom prst="rect">
              <a:avLst/>
            </a:prstGeom>
            <a:effectLst>
              <a:outerShdw blurRad="355600" dist="50800" dir="5400000" algn="ctr" rotWithShape="0">
                <a:srgbClr val="000000">
                  <a:alpha val="52000"/>
                </a:srgbClr>
              </a:outerShdw>
            </a:effectLst>
          </p:spPr>
        </p:pic>
        <p:sp>
          <p:nvSpPr>
            <p:cNvPr id="9" name="文本框 21"/>
            <p:cNvSpPr txBox="1"/>
            <p:nvPr>
              <p:custDataLst>
                <p:tags r:id="rId12"/>
              </p:custDataLst>
            </p:nvPr>
          </p:nvSpPr>
          <p:spPr>
            <a:xfrm>
              <a:off x="7033526" y="4051231"/>
              <a:ext cx="2316569" cy="595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smtClean="0">
                  <a:latin typeface="微软雅黑" panose="020B0503020204020204" charset="-122"/>
                  <a:ea typeface="微软雅黑" panose="020B0503020204020204" charset="-122"/>
                </a:rPr>
                <a:t>保持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车距</a:t>
              </a:r>
            </a:p>
          </p:txBody>
        </p:sp>
      </p:grpSp>
      <p:grpSp>
        <p:nvGrpSpPr>
          <p:cNvPr id="10" name="组合 9"/>
          <p:cNvGrpSpPr/>
          <p:nvPr>
            <p:custDataLst>
              <p:tags r:id="rId5"/>
            </p:custDataLst>
          </p:nvPr>
        </p:nvGrpSpPr>
        <p:grpSpPr>
          <a:xfrm>
            <a:off x="699001" y="3145675"/>
            <a:ext cx="2891245" cy="1901662"/>
            <a:chOff x="5328127" y="3767294"/>
            <a:chExt cx="3864534" cy="2923813"/>
          </a:xfrm>
        </p:grpSpPr>
        <p:pic>
          <p:nvPicPr>
            <p:cNvPr id="11" name="图片 10"/>
            <p:cNvPicPr preferRelativeResize="0"/>
            <p:nvPr>
              <p:custDataLst>
                <p:tags r:id="rId9"/>
              </p:custDataLst>
            </p:nvPr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7649" y="3767294"/>
              <a:ext cx="2887128" cy="2214004"/>
            </a:xfrm>
            <a:prstGeom prst="rect">
              <a:avLst/>
            </a:prstGeom>
            <a:effectLst>
              <a:outerShdw blurRad="355600" dist="50800" dir="5400000" algn="ctr" rotWithShape="0">
                <a:srgbClr val="000000">
                  <a:alpha val="52000"/>
                </a:srgbClr>
              </a:outerShdw>
            </a:effectLst>
          </p:spPr>
        </p:pic>
        <p:sp>
          <p:nvSpPr>
            <p:cNvPr id="12" name="文本框 12"/>
            <p:cNvSpPr txBox="1"/>
            <p:nvPr>
              <p:custDataLst>
                <p:tags r:id="rId10"/>
              </p:custDataLst>
            </p:nvPr>
          </p:nvSpPr>
          <p:spPr>
            <a:xfrm>
              <a:off x="5328127" y="5981295"/>
              <a:ext cx="3864534" cy="709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>
                <a:defRPr sz="200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400"/>
                <a:t>汽车安装</a:t>
              </a:r>
              <a:r>
                <a:rPr lang="zh-CN" altLang="en-US" sz="2400">
                  <a:solidFill>
                    <a:srgbClr val="FF0000"/>
                  </a:solidFill>
                </a:rPr>
                <a:t>安全气囊</a:t>
              </a:r>
            </a:p>
          </p:txBody>
        </p:sp>
      </p:grpSp>
      <p:grpSp>
        <p:nvGrpSpPr>
          <p:cNvPr id="15" name="组合 14"/>
          <p:cNvGrpSpPr/>
          <p:nvPr>
            <p:custDataLst>
              <p:tags r:id="rId6"/>
            </p:custDataLst>
          </p:nvPr>
        </p:nvGrpSpPr>
        <p:grpSpPr>
          <a:xfrm>
            <a:off x="5250429" y="2970979"/>
            <a:ext cx="2646878" cy="1854845"/>
            <a:chOff x="4899812" y="3067858"/>
            <a:chExt cx="2646878" cy="1854845"/>
          </a:xfrm>
        </p:grpSpPr>
        <p:sp>
          <p:nvSpPr>
            <p:cNvPr id="13" name="矩形 12"/>
            <p:cNvSpPr/>
            <p:nvPr>
              <p:custDataLst>
                <p:tags r:id="rId7"/>
              </p:custDataLst>
            </p:nvPr>
          </p:nvSpPr>
          <p:spPr>
            <a:xfrm>
              <a:off x="4899812" y="4461038"/>
              <a:ext cx="26468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车辆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限载限速</a:t>
              </a:r>
              <a:r>
                <a:rPr lang="zh-CN" altLang="en-US"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行驶</a:t>
              </a:r>
              <a:endParaRPr lang="zh-CN" altLang="en-US" sz="2400"/>
            </a:p>
          </p:txBody>
        </p:sp>
        <p:pic>
          <p:nvPicPr>
            <p:cNvPr id="14" name="图片 13"/>
            <p:cNvPicPr preferRelativeResize="0"/>
            <p:nvPr>
              <p:custDataLst>
                <p:tags r:id="rId8"/>
              </p:custDataLst>
            </p:nvPr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4612" y="3067858"/>
              <a:ext cx="2160000" cy="1440000"/>
            </a:xfrm>
            <a:prstGeom prst="rect">
              <a:avLst/>
            </a:prstGeom>
            <a:effectLst>
              <a:outerShdw blurRad="355600" dist="50800" dir="5400000" algn="ctr" rotWithShape="0">
                <a:srgbClr val="000000">
                  <a:alpha val="52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7231966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59273" y="83737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59273" y="8667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10136" y="117456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20083" y="552920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71573"/>
            <a:ext cx="736376" cy="359227"/>
          </a:xfrm>
          <a:prstGeom prst="rect">
            <a:avLst/>
          </a:prstGeom>
        </p:spPr>
      </p:pic>
      <p:sp>
        <p:nvSpPr>
          <p:cNvPr id="13" name="矩形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3354" y="4422914"/>
            <a:ext cx="689661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本堂难点：</a:t>
            </a:r>
            <a:r>
              <a:rPr lang="en-US" altLang="zh-CN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建立牛顿第一定律的科学探究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过程</a:t>
            </a:r>
            <a:r>
              <a:rPr lang="en-US" altLang="zh-CN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 </a:t>
            </a:r>
            <a:endParaRPr lang="en-US" altLang="zh-CN" sz="200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                2.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解释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日常生活中的惯性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现象</a:t>
            </a:r>
            <a:r>
              <a:rPr lang="en-US" altLang="zh-CN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3354" y="4022804"/>
            <a:ext cx="655698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本堂重点：</a:t>
            </a:r>
            <a:r>
              <a:rPr lang="en-US" altLang="zh-CN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牛顿第一定律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内容的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理解</a:t>
            </a:r>
            <a:r>
              <a:rPr lang="en-US" altLang="zh-CN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;  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2.惯性的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理解</a:t>
            </a:r>
            <a:r>
              <a:rPr lang="en-US" altLang="zh-CN" sz="20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</a:t>
            </a:r>
            <a:endParaRPr lang="zh-CN" altLang="en-US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354" y="781518"/>
            <a:ext cx="8367800" cy="3310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059391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82544" y="136798"/>
            <a:ext cx="72452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39857" y="177912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41382" y="99557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noProof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典例分析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07065" y="607147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71573"/>
            <a:ext cx="736376" cy="359227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6"/>
            </p:custDataLst>
          </p:nvPr>
        </p:nvSpPr>
        <p:spPr>
          <a:xfrm>
            <a:off x="-8591" y="995601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【典型例题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zh-CN" altLang="en-US" sz="2800"/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1040644" y="622775"/>
            <a:ext cx="6179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考点一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牛顿第一定律的理解和应用</a:t>
            </a:r>
            <a:endParaRPr lang="zh-CN" altLang="zh-CN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95912" y="1288406"/>
            <a:ext cx="87591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滨州）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如图所示，小车从斜面上滑下，下列分析正确的是（　　）</a:t>
            </a: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35530" y="2268478"/>
            <a:ext cx="910847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．小车在斜面上只受</a:t>
            </a:r>
            <a:r>
              <a:rPr lang="zh-CN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重力作用</a:t>
            </a:r>
            <a:r>
              <a:rPr lang="en-US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．小车到达斜面底端不能立即停下来，是因为受到惯性力的</a:t>
            </a:r>
            <a:r>
              <a:rPr lang="zh-CN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lang="en-US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．小车在水平面上运动的速度逐渐变小，是因为小车不受</a:t>
            </a:r>
            <a:r>
              <a:rPr lang="zh-CN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</a:t>
            </a:r>
            <a:r>
              <a:rPr lang="en-US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．小车在水平面上运动时，若所受外力突然消失，它将做</a:t>
            </a:r>
            <a:r>
              <a:rPr lang="zh-CN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匀速直线运动</a:t>
            </a:r>
            <a:r>
              <a:rPr lang="en-US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1544" y="1925326"/>
            <a:ext cx="3004380" cy="996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>
            <p:custDataLst>
              <p:tags r:id="rId11"/>
            </p:custDataLst>
          </p:nvPr>
        </p:nvSpPr>
        <p:spPr>
          <a:xfrm>
            <a:off x="1040644" y="2006868"/>
            <a:ext cx="377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61906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>
            <p:custDataLst>
              <p:tags r:id="rId1"/>
            </p:custDataLst>
          </p:nvPr>
        </p:nvSpPr>
        <p:spPr>
          <a:xfrm>
            <a:off x="142837" y="28169"/>
            <a:ext cx="788745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>
            <p:custDataLst>
              <p:tags r:id="rId2"/>
            </p:custDataLst>
          </p:nvPr>
        </p:nvSpPr>
        <p:spPr>
          <a:xfrm>
            <a:off x="100150" y="7918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084959" y="79183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45084" y="564469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624" y="4771573"/>
            <a:ext cx="736376" cy="359227"/>
          </a:xfrm>
          <a:prstGeom prst="rect">
            <a:avLst/>
          </a:prstGeom>
        </p:spPr>
      </p:pic>
      <p:pic>
        <p:nvPicPr>
          <p:cNvPr id="1026" name="Picture 2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76250"/>
            <a:ext cx="19050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" name="Rectangle 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7" name="图片 16"/>
          <p:cNvPicPr preferRelativeResize="0">
            <a:picLocks noChangeArrowheads="1"/>
          </p:cNvPicPr>
          <p:nvPr>
            <p:custDataLst>
              <p:tags r:id="rId13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2600" y="2230576"/>
            <a:ext cx="2520000" cy="1620000"/>
          </a:xfrm>
          <a:prstGeom prst="rect">
            <a:avLst/>
          </a:prstGeom>
          <a:noFill/>
          <a:ln>
            <a:noFill/>
          </a:ln>
          <a:effectLst>
            <a:outerShdw blurRad="342900" dist="50800" dir="5400000" algn="ctr" rotWithShape="0">
              <a:srgbClr val="000000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图片 21"/>
          <p:cNvPicPr preferRelativeResize="0">
            <a:picLocks noChangeArrowheads="1"/>
          </p:cNvPicPr>
          <p:nvPr>
            <p:custDataLst>
              <p:tags r:id="rId14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0" t="27693" r="21240" b="-1588"/>
          <a:stretch>
            <a:fillRect/>
          </a:stretch>
        </p:blipFill>
        <p:spPr bwMode="auto">
          <a:xfrm>
            <a:off x="3312180" y="2268440"/>
            <a:ext cx="2520000" cy="1620000"/>
          </a:xfrm>
          <a:prstGeom prst="rect">
            <a:avLst/>
          </a:prstGeom>
          <a:noFill/>
          <a:ln>
            <a:noFill/>
          </a:ln>
          <a:effectLst>
            <a:outerShdw blurRad="342900" dist="50800" dir="5400000" algn="ctr" rotWithShape="0">
              <a:srgbClr val="000000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/>
          <p:cNvPicPr preferRelativeResize="0"/>
          <p:nvPr>
            <p:custDataLst>
              <p:tags r:id="rId15"/>
            </p:custDataLst>
          </p:nvPr>
        </p:nvPicPr>
        <p:blipFill>
          <a:blip r:embed="rId27"/>
          <a:srcRect l="12668" t="598" r="10234"/>
          <a:stretch>
            <a:fillRect/>
          </a:stretch>
        </p:blipFill>
        <p:spPr>
          <a:xfrm>
            <a:off x="6261761" y="2268440"/>
            <a:ext cx="2520000" cy="1620000"/>
          </a:xfrm>
          <a:prstGeom prst="rect">
            <a:avLst/>
          </a:prstGeom>
          <a:noFill/>
          <a:ln>
            <a:noFill/>
          </a:ln>
          <a:effectLst>
            <a:outerShdw blurRad="342900" dist="50800" dir="5400000" algn="ctr" rotWithShape="0">
              <a:srgbClr val="000000">
                <a:alpha val="65000"/>
              </a:srgbClr>
            </a:outerShdw>
          </a:effectLst>
        </p:spPr>
      </p:pic>
      <p:sp>
        <p:nvSpPr>
          <p:cNvPr id="4" name="矩形 3"/>
          <p:cNvSpPr/>
          <p:nvPr>
            <p:custDataLst>
              <p:tags r:id="rId16"/>
            </p:custDataLst>
          </p:nvPr>
        </p:nvSpPr>
        <p:spPr>
          <a:xfrm>
            <a:off x="260364" y="466725"/>
            <a:ext cx="87755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440000" algn="l" fontAlgn="ctr">
              <a:lnSpc>
                <a:spcPct val="150000"/>
              </a:lnSpc>
            </a:pP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滑板车滑行时，人没有蹬地，车还继续前进。</a:t>
            </a:r>
            <a:r>
              <a:rPr lang="zh-CN" altLang="en-US" sz="2400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如果不再</a:t>
            </a:r>
            <a:r>
              <a:rPr lang="zh-CN" altLang="en-US" sz="24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蹬地，它最终就会</a:t>
            </a:r>
            <a:r>
              <a:rPr lang="zh-CN" altLang="en-US" sz="2400" noProof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停下来；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冰壶在冰面上滑行一段距离，最终会停下来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推箱子，箱子动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，撤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去力运动停止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>
            <p:custDataLst>
              <p:tags r:id="rId17"/>
            </p:custDataLst>
          </p:nvPr>
        </p:nvGrpSpPr>
        <p:grpSpPr>
          <a:xfrm>
            <a:off x="118237" y="746322"/>
            <a:ext cx="1614643" cy="502779"/>
            <a:chOff x="640374" y="1705535"/>
            <a:chExt cx="1614643" cy="502779"/>
          </a:xfrm>
        </p:grpSpPr>
        <p:sp>
          <p:nvSpPr>
            <p:cNvPr id="21" name="Shape 108"/>
            <p:cNvSpPr/>
            <p:nvPr>
              <p:custDataLst>
                <p:tags r:id="rId19"/>
              </p:custDataLst>
            </p:nvPr>
          </p:nvSpPr>
          <p:spPr>
            <a:xfrm>
              <a:off x="714669" y="1705535"/>
              <a:ext cx="1493056" cy="502779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Shape 112"/>
            <p:cNvSpPr/>
            <p:nvPr>
              <p:custDataLst>
                <p:tags r:id="rId20"/>
              </p:custDataLst>
            </p:nvPr>
          </p:nvSpPr>
          <p:spPr>
            <a:xfrm>
              <a:off x="640374" y="1726091"/>
              <a:ext cx="1614643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noProof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观察思考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23" name="副标题 2"/>
          <p:cNvSpPr txBox="1"/>
          <p:nvPr>
            <p:custDataLst>
              <p:tags r:id="rId18"/>
            </p:custDataLst>
          </p:nvPr>
        </p:nvSpPr>
        <p:spPr bwMode="auto">
          <a:xfrm>
            <a:off x="142837" y="3851887"/>
            <a:ext cx="8790747" cy="1241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>
            <a:lvl1pPr algn="l">
              <a:buClr>
                <a:schemeClr val="accent1"/>
              </a:buClr>
              <a:buSzPct val="70000"/>
              <a:defRPr sz="2400" cap="small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/>
              <a:t>人们对</a:t>
            </a:r>
            <a:r>
              <a:rPr lang="zh-CN" altLang="en-US">
                <a:solidFill>
                  <a:srgbClr val="FF0000"/>
                </a:solidFill>
              </a:rPr>
              <a:t>力和运动关系</a:t>
            </a:r>
            <a:r>
              <a:rPr lang="zh-CN" altLang="en-US" smtClean="0"/>
              <a:t>的认识，</a:t>
            </a:r>
            <a:r>
              <a:rPr lang="zh-CN" altLang="en-US"/>
              <a:t>从观察到实验</a:t>
            </a:r>
            <a:r>
              <a:rPr lang="zh-CN" altLang="en-US" smtClean="0"/>
              <a:t>，结合科学</a:t>
            </a:r>
            <a:r>
              <a:rPr lang="zh-CN" altLang="en-US"/>
              <a:t>的推理</a:t>
            </a:r>
            <a:r>
              <a:rPr lang="zh-CN" altLang="en-US" smtClean="0"/>
              <a:t>，经过很多科学家的探索，发现了现象</a:t>
            </a:r>
            <a:r>
              <a:rPr lang="zh-CN" altLang="en-US"/>
              <a:t>蕴含</a:t>
            </a:r>
            <a:r>
              <a:rPr lang="zh-CN" altLang="en-US" smtClean="0"/>
              <a:t>的本质规律。</a:t>
            </a:r>
            <a:endParaRPr lang="zh-CN" altLang="en-US"/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332221" y="567178"/>
            <a:ext cx="26612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332221" y="1090398"/>
            <a:ext cx="855052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南通）</a:t>
            </a:r>
            <a:r>
              <a:rPr lang="zh-CN" altLang="zh-CN" sz="28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行驶的汽车内，某时刻座位上的乘客突然向汽车行驶方向前倾，说明汽车</a:t>
            </a:r>
            <a:r>
              <a:rPr lang="zh-CN" altLang="zh-CN" sz="28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</a:t>
            </a:r>
            <a:r>
              <a:rPr lang="en-US" altLang="zh-CN" sz="28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)</a:t>
            </a:r>
            <a:endParaRPr lang="zh-CN" altLang="zh-CN" sz="28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spcAft>
                <a:spcPct val="0"/>
              </a:spcAft>
              <a:tabLst>
                <a:tab pos="3094355" algn="l"/>
              </a:tabLst>
            </a:pPr>
            <a:r>
              <a:rPr lang="en-US" altLang="zh-CN" sz="28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8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．直行急刹车</a:t>
            </a:r>
            <a:r>
              <a:rPr lang="en-US" altLang="zh-CN" sz="28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B</a:t>
            </a:r>
            <a:r>
              <a:rPr lang="zh-CN" altLang="zh-CN" sz="28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．直行急加速</a:t>
            </a:r>
            <a:endParaRPr lang="zh-CN" altLang="zh-CN" sz="28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spcAft>
                <a:spcPct val="0"/>
              </a:spcAft>
              <a:tabLst>
                <a:tab pos="3094355" algn="l"/>
              </a:tabLst>
            </a:pPr>
            <a:r>
              <a:rPr lang="en-US" altLang="zh-CN" sz="28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8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．向左急转弯</a:t>
            </a:r>
            <a:r>
              <a:rPr lang="en-US" altLang="zh-CN" sz="28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D</a:t>
            </a:r>
            <a:r>
              <a:rPr lang="zh-CN" altLang="zh-CN" sz="28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．向右急转弯</a:t>
            </a:r>
            <a:endParaRPr lang="zh-CN" altLang="zh-CN" sz="28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679492" y="1967561"/>
            <a:ext cx="377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36805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53182" y="139151"/>
            <a:ext cx="55860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惯性的理解和应用</a:t>
            </a:r>
            <a:endParaRPr lang="en-US" altLang="zh-CN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191588" y="523034"/>
            <a:ext cx="89001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en-US" altLang="zh-CN" sz="2400" b="1" kern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zh-CN" sz="2400" b="1" kern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鄂州）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关于惯性，以下说法正确的是（</a:t>
            </a: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．百米赛跑运动员到达终点不能马上停下来，是由于运动员具有</a:t>
            </a:r>
            <a:r>
              <a:rPr lang="zh-CN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惯性</a:t>
            </a:r>
            <a:r>
              <a:rPr lang="zh-CN" altLang="en-US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．汽车驾驶员和乘客需要系上安全带，是为了减小汽车行驶中人的</a:t>
            </a:r>
            <a:r>
              <a:rPr lang="zh-CN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惯性</a:t>
            </a:r>
            <a:r>
              <a:rPr lang="zh-CN" altLang="en-US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．行驶中的公交车紧急刹车时，乘客会向前倾，是由于惯性力的</a:t>
            </a:r>
            <a:r>
              <a:rPr lang="zh-CN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lang="zh-CN" altLang="en-US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．高速公路严禁超速，是因为速度越大惯性越</a:t>
            </a:r>
            <a:r>
              <a:rPr lang="zh-CN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8501324" y="662371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0" y="576158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22216273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79447" y="212710"/>
            <a:ext cx="22124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248193" y="735930"/>
            <a:ext cx="86345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</a:rPr>
              <a:t>龙东）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轿车除了安全带以外，还有一种安全装置</a:t>
            </a: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头枕</a:t>
            </a: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，对人起保护作用，如图所示．</a:t>
            </a: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头枕</a:t>
            </a: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主要是防止以下哪种情况对人体造成伤害</a:t>
            </a: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en-US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)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 descr="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675" y="2490256"/>
            <a:ext cx="1587594" cy="151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2035269" y="2649976"/>
            <a:ext cx="60916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  <a:spcAft>
                <a:spcPct val="0"/>
              </a:spcAft>
              <a:tabLst>
                <a:tab pos="3094355" algn="l"/>
              </a:tabLst>
            </a:pP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A. 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紧急刹车</a:t>
            </a: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	B. 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左右转弯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ctr">
              <a:lnSpc>
                <a:spcPct val="150000"/>
              </a:lnSpc>
              <a:spcAft>
                <a:spcPct val="0"/>
              </a:spcAft>
              <a:tabLst>
                <a:tab pos="3094355" algn="l"/>
              </a:tabLst>
            </a:pP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C. 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前方碰撞</a:t>
            </a: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	D. 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/>
              </a:rPr>
              <a:t>后方追尾</a:t>
            </a:r>
            <a:endParaRPr lang="zh-CN" altLang="zh-CN" sz="2400" kern="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959868" y="1932797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9845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122346" y="219381"/>
            <a:ext cx="1754170" cy="2261665"/>
            <a:chOff x="353342" y="437651"/>
            <a:chExt cx="1754170" cy="2261665"/>
          </a:xfrm>
        </p:grpSpPr>
        <p:sp>
          <p:nvSpPr>
            <p:cNvPr id="3" name="TextBox 8"/>
            <p:cNvSpPr txBox="1"/>
            <p:nvPr>
              <p:custDataLst>
                <p:tags r:id="rId13"/>
              </p:custDataLst>
            </p:nvPr>
          </p:nvSpPr>
          <p:spPr>
            <a:xfrm>
              <a:off x="353342" y="2237651"/>
              <a:ext cx="175417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4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亚里士多德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" name="图片 3" descr="亚里士多德.jpg"/>
            <p:cNvPicPr preferRelativeResize="0"/>
            <p:nvPr>
              <p:custDataLst>
                <p:tags r:id="rId14"/>
              </p:custDataLst>
            </p:nvPr>
          </p:nvPicPr>
          <p:blipFill>
            <a:blip r:embed="rId16"/>
            <a:srcRect l="6099" t="3098" r="9302" b="6003"/>
            <a:stretch>
              <a:fillRect/>
            </a:stretch>
          </p:blipFill>
          <p:spPr>
            <a:xfrm>
              <a:off x="432561" y="437651"/>
              <a:ext cx="1440000" cy="1800000"/>
            </a:xfrm>
            <a:prstGeom prst="rect">
              <a:avLst/>
            </a:prstGeom>
            <a:noFill/>
            <a:ln w="9525">
              <a:noFill/>
            </a:ln>
            <a:effectLst>
              <a:outerShdw blurRad="2794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  <p:sp>
        <p:nvSpPr>
          <p:cNvPr id="5" name="Text Box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38502" y="311302"/>
            <a:ext cx="697176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两千多年</a:t>
            </a:r>
            <a:r>
              <a:rPr kumimoji="1"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以前，古希腊学者亚里士多德</a:t>
            </a:r>
            <a:r>
              <a:rPr kumimoji="1"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提出“</a:t>
            </a:r>
            <a:r>
              <a:rPr kumimoji="1"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力是</a:t>
            </a:r>
            <a:r>
              <a:rPr kumimoji="1"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维持物体运动</a:t>
            </a:r>
            <a:r>
              <a:rPr kumimoji="1"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的原因”的观点</a:t>
            </a:r>
            <a:r>
              <a:rPr kumimoji="1" lang="zh-CN" altLang="en-US" sz="2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在长达一千七百年的时间里，人们一直认为是正确的。</a:t>
            </a:r>
            <a:endParaRPr kumimoji="1"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22966" y="3018106"/>
            <a:ext cx="49027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伽利略却对这种观点提出了</a:t>
            </a:r>
            <a:r>
              <a:rPr lang="zh-CN" altLang="en-US" sz="240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质疑。</a:t>
            </a:r>
            <a:endParaRPr lang="zh-CN" altLang="en-US" sz="24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>
            <p:custDataLst>
              <p:tags r:id="rId4"/>
            </p:custDataLst>
          </p:nvPr>
        </p:nvGrpSpPr>
        <p:grpSpPr>
          <a:xfrm>
            <a:off x="201565" y="2944734"/>
            <a:ext cx="8258068" cy="2186066"/>
            <a:chOff x="363006" y="2648653"/>
            <a:chExt cx="8258068" cy="2186066"/>
          </a:xfrm>
        </p:grpSpPr>
        <p:sp>
          <p:nvSpPr>
            <p:cNvPr id="6" name="TextBox 2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817089" y="3113085"/>
              <a:ext cx="680398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F79646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Ins="18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240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伽利略认为：物体的运动</a:t>
              </a:r>
              <a:r>
                <a:rPr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不需要力来维持</a:t>
              </a:r>
              <a:r>
                <a:rPr lang="zh-CN" altLang="en-US" sz="240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，运动的物体之所以停下来，是因为受到了阻力的作用。</a:t>
              </a:r>
              <a:endPara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>
              <p:custDataLst>
                <p:tags r:id="rId10"/>
              </p:custDataLst>
            </p:nvPr>
          </p:nvGrpSpPr>
          <p:grpSpPr>
            <a:xfrm>
              <a:off x="363006" y="2648653"/>
              <a:ext cx="1440000" cy="2186066"/>
              <a:chOff x="490986" y="2502153"/>
              <a:chExt cx="1440000" cy="2186066"/>
            </a:xfrm>
          </p:grpSpPr>
          <p:pic>
            <p:nvPicPr>
              <p:cNvPr id="9" name="Picture 2" descr="Galileo"/>
              <p:cNvPicPr preferRelativeResize="0">
                <a:picLocks noChangeArrowheads="1"/>
              </p:cNvPicPr>
              <p:nvPr>
                <p:custDataLst>
                  <p:tags r:id="rId11"/>
                </p:custDataLst>
              </p:nvPr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90986" y="2502153"/>
                <a:ext cx="1440000" cy="1800000"/>
              </a:xfrm>
              <a:prstGeom prst="rect">
                <a:avLst/>
              </a:prstGeom>
              <a:noFill/>
              <a:ln w="9525">
                <a:noFill/>
              </a:ln>
              <a:effectLst>
                <a:outerShdw blurRad="279400" dist="50800" dir="5400000" algn="ctr" rotWithShape="0">
                  <a:srgbClr val="000000">
                    <a:alpha val="43137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矩形 9"/>
              <p:cNvSpPr/>
              <p:nvPr>
                <p:custDataLst>
                  <p:tags r:id="rId12"/>
                </p:custDataLst>
              </p:nvPr>
            </p:nvSpPr>
            <p:spPr>
              <a:xfrm>
                <a:off x="628631" y="4226554"/>
                <a:ext cx="1107996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伽利略</a:t>
                </a:r>
              </a:p>
            </p:txBody>
          </p:sp>
        </p:grpSp>
      </p:grpSp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1822967" y="4573284"/>
            <a:ext cx="5109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通过实验探究物体的运动和力的关系</a:t>
            </a:r>
          </a:p>
        </p:txBody>
      </p:sp>
      <p:grpSp>
        <p:nvGrpSpPr>
          <p:cNvPr id="14" name="组合 13"/>
          <p:cNvGrpSpPr/>
          <p:nvPr>
            <p:custDataLst>
              <p:tags r:id="rId6"/>
            </p:custDataLst>
          </p:nvPr>
        </p:nvGrpSpPr>
        <p:grpSpPr>
          <a:xfrm>
            <a:off x="4377512" y="1583998"/>
            <a:ext cx="4429693" cy="1598973"/>
            <a:chOff x="4377512" y="1583998"/>
            <a:chExt cx="4429693" cy="1598973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467" t="3514" r="2608"/>
            <a:stretch>
              <a:fillRect/>
            </a:stretch>
          </p:blipFill>
          <p:spPr>
            <a:xfrm>
              <a:off x="4377512" y="1971384"/>
              <a:ext cx="1283766" cy="1211587"/>
            </a:xfrm>
            <a:prstGeom prst="rect">
              <a:avLst/>
            </a:prstGeom>
          </p:spPr>
        </p:pic>
        <p:sp>
          <p:nvSpPr>
            <p:cNvPr id="15" name="云形标注 14"/>
            <p:cNvSpPr/>
            <p:nvPr>
              <p:custDataLst>
                <p:tags r:id="rId8"/>
              </p:custDataLst>
            </p:nvPr>
          </p:nvSpPr>
          <p:spPr>
            <a:xfrm>
              <a:off x="6269119" y="1583998"/>
              <a:ext cx="2538086" cy="1077572"/>
            </a:xfrm>
            <a:prstGeom prst="cloudCallout">
              <a:avLst>
                <a:gd name="adj1" fmla="val -95903"/>
                <a:gd name="adj2" fmla="val -650"/>
              </a:avLst>
            </a:prstGeom>
            <a:solidFill>
              <a:srgbClr val="FFCDFF"/>
            </a:solidFill>
            <a:ln w="12700" cap="flat">
              <a:solidFill>
                <a:srgbClr val="0070C0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 sz="2000" smtClean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rPr>
                <a:t>运动要不要靠力来维持？</a:t>
              </a:r>
              <a:endParaRPr kumimoji="0" lang="zh-CN" altLang="en-US" sz="20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64899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118081" y="1113262"/>
            <a:ext cx="1392849" cy="548347"/>
            <a:chOff x="350501" y="1405154"/>
            <a:chExt cx="1392849" cy="548347"/>
          </a:xfrm>
        </p:grpSpPr>
        <p:sp>
          <p:nvSpPr>
            <p:cNvPr id="3" name="Shape 108"/>
            <p:cNvSpPr/>
            <p:nvPr>
              <p:custDataLst>
                <p:tags r:id="rId13"/>
              </p:custDataLst>
            </p:nvPr>
          </p:nvSpPr>
          <p:spPr>
            <a:xfrm>
              <a:off x="408090" y="1405154"/>
              <a:ext cx="1335260" cy="548347"/>
            </a:xfrm>
            <a:prstGeom prst="rect">
              <a:avLst/>
            </a:prstGeom>
            <a:solidFill>
              <a:srgbClr val="C00000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>
              <p:custDataLst>
                <p:tags r:id="rId14"/>
              </p:custDataLst>
            </p:nvPr>
          </p:nvSpPr>
          <p:spPr>
            <a:xfrm>
              <a:off x="350501" y="1444009"/>
              <a:ext cx="1392849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b="1" noProof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演示实验</a:t>
              </a:r>
              <a:endParaRPr kumimoji="0" sz="24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charset="-122"/>
              </a:endParaRPr>
            </a:p>
          </p:txBody>
        </p:sp>
      </p:grpSp>
      <p:sp>
        <p:nvSpPr>
          <p:cNvPr id="7" name="Shape 108"/>
          <p:cNvSpPr/>
          <p:nvPr>
            <p:custDataLst>
              <p:tags r:id="rId2"/>
            </p:custDataLst>
          </p:nvPr>
        </p:nvSpPr>
        <p:spPr>
          <a:xfrm>
            <a:off x="118081" y="127224"/>
            <a:ext cx="638701" cy="697781"/>
          </a:xfrm>
          <a:prstGeom prst="rect">
            <a:avLst/>
          </a:prstGeom>
          <a:solidFill>
            <a:srgbClr val="C00000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1"/>
          <p:cNvSpPr txBox="1"/>
          <p:nvPr>
            <p:custDataLst>
              <p:tags r:id="rId3"/>
            </p:custDataLst>
          </p:nvPr>
        </p:nvSpPr>
        <p:spPr>
          <a:xfrm>
            <a:off x="1075720" y="50090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>
            <a:off x="888897" y="534452"/>
            <a:ext cx="4669105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Shape 112"/>
          <p:cNvSpPr/>
          <p:nvPr>
            <p:custDataLst>
              <p:tags r:id="rId5"/>
            </p:custDataLst>
          </p:nvPr>
        </p:nvSpPr>
        <p:spPr>
          <a:xfrm>
            <a:off x="0" y="177912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1" name="文本框 1"/>
          <p:cNvSpPr txBox="1"/>
          <p:nvPr>
            <p:custDataLst>
              <p:tags r:id="rId6"/>
            </p:custDataLst>
          </p:nvPr>
        </p:nvSpPr>
        <p:spPr>
          <a:xfrm>
            <a:off x="893848" y="593026"/>
            <a:ext cx="378565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r>
              <a:rPr kumimoji="0" lang="zh-CN" altLang="en-US" sz="24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/>
              </a:rPr>
              <a:t>一、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阻力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对物体运动的影响</a:t>
            </a: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1704376" y="1130512"/>
            <a:ext cx="3262432" cy="4616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阻力对物体运动的影响</a:t>
            </a:r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" t="3172" r="2832" b="6528"/>
          <a:stretch>
            <a:fillRect/>
          </a:stretch>
        </p:blipFill>
        <p:spPr>
          <a:xfrm>
            <a:off x="6947858" y="2665444"/>
            <a:ext cx="1868791" cy="1333709"/>
          </a:xfrm>
          <a:prstGeom prst="rect">
            <a:avLst/>
          </a:prstGeom>
        </p:spPr>
      </p:pic>
      <p:sp>
        <p:nvSpPr>
          <p:cNvPr id="19" name="文本框 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8081" y="2819188"/>
            <a:ext cx="73061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</a:rPr>
              <a:t>实验器材：</a:t>
            </a:r>
            <a:r>
              <a:rPr lang="zh-CN" altLang="en-US" sz="2400" smtClean="0">
                <a:latin typeface="微软雅黑" panose="020B0503020204020204" pitchFamily="34" charset="-122"/>
              </a:rPr>
              <a:t>小车</a:t>
            </a:r>
            <a:r>
              <a:rPr lang="zh-CN" altLang="en-US" sz="2400">
                <a:latin typeface="微软雅黑" panose="020B0503020204020204" pitchFamily="34" charset="-122"/>
              </a:rPr>
              <a:t>、长木板、斜面、毛巾</a:t>
            </a:r>
            <a:r>
              <a:rPr lang="zh-CN" altLang="en-US" sz="2400" smtClean="0">
                <a:latin typeface="微软雅黑" panose="020B0503020204020204" pitchFamily="34" charset="-122"/>
              </a:rPr>
              <a:t>、刻度尺等</a:t>
            </a:r>
            <a:r>
              <a:rPr lang="zh-CN" altLang="en-US" sz="2400">
                <a:latin typeface="微软雅黑" panose="020B0503020204020204" pitchFamily="34" charset="-122"/>
              </a:rPr>
              <a:t>；</a:t>
            </a:r>
          </a:p>
        </p:txBody>
      </p:sp>
      <p:sp>
        <p:nvSpPr>
          <p:cNvPr id="20" name="Text Box 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4471" y="3340955"/>
            <a:ext cx="63027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方法：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控制变量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转化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科学推理法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44413" y="1646669"/>
            <a:ext cx="86722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实验设计：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让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小车从斜面的同一高度滑下，在不同材料的平面上滑行，比较小车在不同阻力的情况下，滑行的距离。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74949" y="3789037"/>
            <a:ext cx="8811057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①控制变量法：</a:t>
            </a:r>
            <a:r>
              <a:rPr lang="zh-CN" altLang="zh-CN" sz="2400" kern="1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为了探究</a:t>
            </a:r>
            <a:r>
              <a:rPr lang="en-US" altLang="zh-CN" sz="2400" kern="1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</a:t>
            </a:r>
            <a:r>
              <a:rPr lang="zh-CN" altLang="zh-CN" sz="2400" kern="1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阻力</a:t>
            </a:r>
            <a:r>
              <a:rPr lang="en-US" altLang="zh-CN" sz="2400" kern="1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对物体运动情况</a:t>
            </a:r>
            <a:r>
              <a:rPr lang="zh-CN" altLang="zh-CN" sz="2400" kern="10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的响</a:t>
            </a:r>
            <a:r>
              <a:rPr lang="zh-CN" altLang="zh-CN" sz="2400" kern="1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，每次实验时应该控制哪些因素相同？</a:t>
            </a:r>
            <a:endParaRPr lang="zh-CN" altLang="zh-CN" sz="2400" kern="100">
              <a:solidFill>
                <a:schemeClr val="tx1">
                  <a:lumMod val="95000"/>
                  <a:lumOff val="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86532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1299" y="433219"/>
            <a:ext cx="91871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>
              <a:spcAft>
                <a:spcPct val="0"/>
              </a:spcAft>
            </a:pP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控制“</a:t>
            </a:r>
            <a:r>
              <a:rPr lang="zh-CN" altLang="zh-CN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斜面坡度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小车质量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、小车从</a:t>
            </a:r>
            <a:r>
              <a:rPr lang="zh-CN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斜面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一高度</a:t>
            </a:r>
            <a:r>
              <a:rPr lang="zh-CN" altLang="en-US" sz="2400">
                <a:solidFill>
                  <a:schemeClr val="bg1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由静止开始滑下</a:t>
            </a:r>
            <a:endParaRPr lang="zh-CN" altLang="zh-CN" sz="2400" kern="100">
              <a:solidFill>
                <a:schemeClr val="bg1">
                  <a:lumMod val="1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18036" y="956109"/>
            <a:ext cx="65614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/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为什么让小车从同一斜面的同一高度滑下</a:t>
            </a:r>
            <a:r>
              <a:rPr lang="zh-CN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kern="10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35453" y="2584415"/>
            <a:ext cx="87825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给水平长木板表面铺上粗糙程度不同的物体</a:t>
            </a:r>
            <a:r>
              <a:rPr lang="zh-CN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阻力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大小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的改变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转化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粗糙程度不同的材料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kern="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118035" y="2109114"/>
            <a:ext cx="74322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/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②如何改变小车在水平面上受到的阻力</a:t>
            </a:r>
            <a:r>
              <a:rPr lang="zh-CN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r>
              <a:rPr lang="en-US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转化法）</a:t>
            </a:r>
            <a:endParaRPr lang="zh-CN" altLang="zh-CN" sz="2400" kern="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18036" y="3798380"/>
            <a:ext cx="85623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③科学推理法</a:t>
            </a:r>
            <a:r>
              <a:rPr lang="en-US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2400" kern="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设想如果小车运动时不受阻力</a:t>
            </a:r>
            <a:r>
              <a:rPr lang="zh-CN" altLang="zh-CN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kern="1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小车会不会停下来，将会怎么运动。</a:t>
            </a:r>
            <a:endParaRPr lang="zh-CN" altLang="zh-CN" sz="2400" kern="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213360" y="1528615"/>
            <a:ext cx="63877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为了使小车到达水平面时</a:t>
            </a:r>
            <a:r>
              <a:rPr lang="zh-CN" altLang="en-US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速度相同。</a:t>
            </a:r>
          </a:p>
        </p:txBody>
      </p:sp>
    </p:spTree>
    <p:extLst>
      <p:ext uri="{BB962C8B-B14F-4D97-AF65-F5344CB8AC3E}">
        <p14:creationId xmlns:p14="http://schemas.microsoft.com/office/powerpoint/2010/main" val="324425374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6675" y="194125"/>
            <a:ext cx="869782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</a:rPr>
              <a:t>实验步骤：</a:t>
            </a:r>
            <a:endParaRPr lang="en-US" altLang="zh-CN" sz="2400" smtClean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smtClean="0">
                <a:latin typeface="微软雅黑" panose="020B0503020204020204" pitchFamily="34" charset="-122"/>
              </a:rPr>
              <a:t>让小车分别从斜面同一高度滑</a:t>
            </a:r>
            <a:r>
              <a:rPr lang="zh-CN" altLang="en-US" sz="2400">
                <a:latin typeface="微软雅黑" panose="020B0503020204020204" pitchFamily="34" charset="-122"/>
              </a:rPr>
              <a:t>下，滑到铺有</a:t>
            </a:r>
            <a:r>
              <a:rPr lang="zh-CN" altLang="en-US" sz="2400" smtClean="0">
                <a:latin typeface="微软雅黑" panose="020B0503020204020204" pitchFamily="34" charset="-122"/>
              </a:rPr>
              <a:t>毛巾的水平面</a:t>
            </a:r>
            <a:r>
              <a:rPr lang="zh-CN" altLang="en-US" sz="2400">
                <a:latin typeface="微软雅黑" panose="020B0503020204020204" pitchFamily="34" charset="-122"/>
              </a:rPr>
              <a:t>上、水平纸板</a:t>
            </a:r>
            <a:r>
              <a:rPr lang="zh-CN" altLang="en-US" sz="2400" smtClean="0">
                <a:latin typeface="微软雅黑" panose="020B0503020204020204" pitchFamily="34" charset="-122"/>
              </a:rPr>
              <a:t>上、</a:t>
            </a:r>
            <a:r>
              <a:rPr lang="zh-CN" altLang="en-US" sz="2400">
                <a:latin typeface="微软雅黑" panose="020B0503020204020204" pitchFamily="34" charset="-122"/>
              </a:rPr>
              <a:t>水平玻璃板上</a:t>
            </a:r>
            <a:r>
              <a:rPr lang="zh-CN" altLang="en-US" sz="2400" smtClean="0">
                <a:latin typeface="微软雅黑" panose="020B0503020204020204" pitchFamily="34" charset="-122"/>
              </a:rPr>
              <a:t>，观察比较小车</a:t>
            </a:r>
            <a:r>
              <a:rPr lang="zh-CN" altLang="en-US" sz="2400">
                <a:latin typeface="微软雅黑" panose="020B0503020204020204" pitchFamily="34" charset="-122"/>
              </a:rPr>
              <a:t>前进的距离</a:t>
            </a:r>
            <a:r>
              <a:rPr lang="zh-CN" altLang="en-US" sz="2400" smtClean="0">
                <a:latin typeface="微软雅黑" panose="020B0503020204020204" pitchFamily="34" charset="-122"/>
              </a:rPr>
              <a:t>。</a:t>
            </a:r>
            <a:endParaRPr lang="en-US" altLang="zh-CN" sz="2400"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rcRect l="709" t="1290" r="573" b="3126"/>
          <a:stretch>
            <a:fillRect/>
          </a:stretch>
        </p:blipFill>
        <p:spPr>
          <a:xfrm>
            <a:off x="1407165" y="2021890"/>
            <a:ext cx="5934161" cy="230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4741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  <p:extLst/>
          </p:nvPr>
        </p:nvGraphicFramePr>
        <p:xfrm>
          <a:off x="297042" y="624623"/>
          <a:ext cx="8382000" cy="2267664"/>
        </p:xfrm>
        <a:graphic>
          <a:graphicData uri="http://schemas.openxmlformats.org/drawingml/2006/table">
            <a:tbl>
              <a:tblPr/>
              <a:tblGrid>
                <a:gridCol w="1614488"/>
                <a:gridCol w="2104382"/>
                <a:gridCol w="2300930"/>
                <a:gridCol w="2362200"/>
              </a:tblGrid>
              <a:tr h="746977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表面材料</a:t>
                      </a:r>
                      <a:endParaRPr lang="zh-CN" altLang="en-US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4" marB="45714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4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阻力的大小</a:t>
                      </a:r>
                      <a:endParaRPr lang="zh-CN" altLang="zh-CN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4" marB="45714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algn="ctr" eaLnBrk="1" hangingPunct="1">
                        <a:buClr>
                          <a:schemeClr val="tx2"/>
                        </a:buClr>
                        <a:buSzPct val="90000"/>
                        <a:buFont typeface="Symbol" panose="05050102010706020507" pitchFamily="18" charset="2"/>
                        <a:buNone/>
                      </a:pPr>
                      <a:r>
                        <a:rPr lang="zh-CN" altLang="en-US" sz="24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小车运动的</a:t>
                      </a:r>
                    </a:p>
                    <a:p>
                      <a:pPr algn="ctr" eaLnBrk="1" hangingPunct="1">
                        <a:buClr>
                          <a:schemeClr val="tx2"/>
                        </a:buClr>
                        <a:buSzPct val="90000"/>
                        <a:buFont typeface="Symbol" panose="05050102010706020507" pitchFamily="18" charset="2"/>
                        <a:buNone/>
                      </a:pPr>
                      <a:r>
                        <a:rPr lang="zh-CN" altLang="en-US" sz="24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距离</a:t>
                      </a:r>
                      <a:endParaRPr lang="zh-CN" altLang="zh-CN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4" marB="45714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40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小车速度减小的快慢</a:t>
                      </a:r>
                      <a:endParaRPr lang="zh-CN" altLang="zh-CN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4" marB="45714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06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毛巾</a:t>
                      </a:r>
                      <a:endParaRPr lang="zh-CN" altLang="en-US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4" marB="45714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indent="0" algn="ctr">
                        <a:spcBef>
                          <a:spcPct val="50000"/>
                        </a:spcBef>
                        <a:buNone/>
                        <a:defRPr/>
                      </a:pPr>
                      <a:r>
                        <a:rPr kumimoji="1" lang="zh-CN" altLang="en-US" sz="240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</a:t>
                      </a:r>
                      <a:endParaRPr kumimoji="1" lang="zh-CN" altLang="en-US" sz="240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4" marB="45714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1" lang="zh-CN" altLang="en-US" sz="240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最短</a:t>
                      </a:r>
                      <a:endParaRPr lang="zh-CN" altLang="zh-CN" sz="2400" b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4" marB="45714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indent="0" algn="ctr">
                        <a:spcBef>
                          <a:spcPct val="50000"/>
                        </a:spcBef>
                        <a:buNone/>
                        <a:defRPr/>
                      </a:pPr>
                      <a:r>
                        <a:rPr kumimoji="1" lang="zh-CN" altLang="en-US" sz="240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最快</a:t>
                      </a:r>
                      <a:endParaRPr kumimoji="1" lang="zh-CN" altLang="en-US" sz="240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4" marB="45714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1057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纸板</a:t>
                      </a:r>
                      <a:endParaRPr lang="zh-CN" altLang="en-US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4" marB="45714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indent="0" algn="ctr">
                        <a:spcBef>
                          <a:spcPct val="50000"/>
                        </a:spcBef>
                        <a:buNone/>
                        <a:defRPr/>
                      </a:pPr>
                      <a:r>
                        <a:rPr kumimoji="1" lang="zh-CN" altLang="en-US" sz="240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较大</a:t>
                      </a:r>
                      <a:endParaRPr kumimoji="1" lang="zh-CN" altLang="en-US" sz="240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4" marB="45714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kumimoji="1" lang="zh-CN" altLang="en-US" sz="240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较长</a:t>
                      </a:r>
                      <a:endParaRPr lang="zh-CN" altLang="zh-CN" sz="2400" b="1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4" marB="45714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indent="0" algn="ctr">
                        <a:spcBef>
                          <a:spcPct val="50000"/>
                        </a:spcBef>
                        <a:buNone/>
                        <a:defRPr/>
                      </a:pPr>
                      <a:r>
                        <a:rPr kumimoji="1" lang="zh-CN" altLang="en-US" sz="240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较快</a:t>
                      </a:r>
                      <a:endParaRPr kumimoji="1" lang="zh-CN" altLang="en-US" sz="240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4" marB="45714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1252"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玻璃板</a:t>
                      </a:r>
                      <a:endParaRPr lang="zh-CN" altLang="en-US" sz="2400" b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4" marB="45714" anchor="ctr">
                    <a:lnL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indent="0" algn="ctr">
                        <a:spcBef>
                          <a:spcPct val="50000"/>
                        </a:spcBef>
                        <a:buNone/>
                        <a:defRPr/>
                      </a:pPr>
                      <a:r>
                        <a:rPr kumimoji="1" lang="zh-CN" altLang="en-US" sz="240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较小</a:t>
                      </a:r>
                      <a:endParaRPr kumimoji="1" lang="zh-CN" altLang="en-US" sz="240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4" marB="45714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indent="0" algn="ctr">
                        <a:spcBef>
                          <a:spcPct val="50000"/>
                        </a:spcBef>
                        <a:buNone/>
                        <a:defRPr/>
                      </a:pPr>
                      <a:r>
                        <a:rPr kumimoji="1" lang="zh-CN" altLang="en-US" sz="240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</a:t>
                      </a:r>
                      <a:endParaRPr kumimoji="1" lang="zh-CN" altLang="en-US" sz="240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4" marB="45714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latinLnBrk="0" hangingPunct="1">
                        <a:spcBef>
                          <a:spcPct val="20000"/>
                        </a:spcBef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indent="0" algn="ctr">
                        <a:spcBef>
                          <a:spcPct val="50000"/>
                        </a:spcBef>
                        <a:buNone/>
                        <a:defRPr/>
                      </a:pPr>
                      <a:r>
                        <a:rPr kumimoji="1" lang="zh-CN" altLang="en-US" sz="2400" smtClean="0">
                          <a:solidFill>
                            <a:srgbClr val="FF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较慢</a:t>
                      </a:r>
                      <a:endParaRPr kumimoji="1" lang="zh-CN" altLang="en-US" sz="240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4" marB="45714" anchor="ctr">
                    <a:lnL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L>
                    <a:lnR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T>
                    <a:lnB w="28575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ext Box 101"/>
          <p:cNvSpPr/>
          <p:nvPr>
            <p:custDataLst>
              <p:tags r:id="rId2"/>
            </p:custDataLst>
          </p:nvPr>
        </p:nvSpPr>
        <p:spPr>
          <a:xfrm>
            <a:off x="1138282" y="2950225"/>
            <a:ext cx="7789141" cy="1269980"/>
          </a:xfrm>
          <a:prstGeom prst="roundRect">
            <a:avLst>
              <a:gd name="adj" fmla="val 9491"/>
            </a:avLst>
          </a:prstGeom>
          <a:solidFill>
            <a:schemeClr val="bg1"/>
          </a:solidFill>
          <a:ln w="254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40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</a:t>
            </a:r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越光滑，受到的阻力越</a:t>
            </a:r>
            <a:r>
              <a:rPr lang="en-US" altLang="zh-CN" sz="240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，小车运动的距离越</a:t>
            </a:r>
            <a:r>
              <a:rPr lang="en-US" altLang="zh-CN" sz="240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 </a:t>
            </a:r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，速度减小得越</a:t>
            </a:r>
            <a:r>
              <a:rPr lang="en-US" altLang="zh-CN" sz="240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zh-CN" altLang="en-US" sz="240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noProof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10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3596" y="3135524"/>
            <a:ext cx="890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0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29493" y="3049541"/>
            <a:ext cx="452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</a:p>
        </p:txBody>
      </p:sp>
      <p:sp>
        <p:nvSpPr>
          <p:cNvPr id="6" name="Rectangle 10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52354" y="3578498"/>
            <a:ext cx="4562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</a:t>
            </a:r>
          </a:p>
        </p:txBody>
      </p:sp>
      <p:sp>
        <p:nvSpPr>
          <p:cNvPr id="7" name="Rectangle 10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657592" y="3598017"/>
            <a:ext cx="4719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慢</a:t>
            </a:r>
          </a:p>
        </p:txBody>
      </p:sp>
      <p:sp>
        <p:nvSpPr>
          <p:cNvPr id="8" name="Rectangle 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00666" y="162958"/>
            <a:ext cx="1601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实验记录</a:t>
            </a:r>
          </a:p>
        </p:txBody>
      </p:sp>
      <p:sp>
        <p:nvSpPr>
          <p:cNvPr id="9" name="Text Box 8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107682" y="4000902"/>
            <a:ext cx="8043622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30000"/>
              </a:spcBef>
              <a:buSzTx/>
              <a:buFont typeface="Times New Roman" panose="02020603050405020304" pitchFamily="18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如果水平面绝对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光滑，假设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小车不受阻力作用，小车将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9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80134" y="4032284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推理</a:t>
            </a:r>
          </a:p>
        </p:txBody>
      </p:sp>
      <p:sp>
        <p:nvSpPr>
          <p:cNvPr id="11" name="Rectangle 8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139426" y="4565967"/>
            <a:ext cx="334976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SzTx/>
              <a:buFont typeface="Times New Roman" panose="02020603050405020304" pitchFamily="18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保持匀速直线运动状态</a:t>
            </a:r>
          </a:p>
        </p:txBody>
      </p:sp>
    </p:spTree>
    <p:extLst>
      <p:ext uri="{BB962C8B-B14F-4D97-AF65-F5344CB8AC3E}">
        <p14:creationId xmlns:p14="http://schemas.microsoft.com/office/powerpoint/2010/main" val="41334058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795" y="2336156"/>
            <a:ext cx="2857328" cy="1917740"/>
          </a:xfrm>
          <a:prstGeom prst="rect">
            <a:avLst/>
          </a:prstGeom>
          <a:effectLst>
            <a:outerShdw blurRad="355600" dist="50800" dir="5400000" algn="ctr" rotWithShape="0">
              <a:srgbClr val="000000">
                <a:alpha val="52000"/>
              </a:srgbClr>
            </a:outerShdw>
          </a:effectLst>
        </p:spPr>
      </p:pic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272115" y="2371593"/>
            <a:ext cx="2629680" cy="2633260"/>
            <a:chOff x="272115" y="2371593"/>
            <a:chExt cx="2629680" cy="2633260"/>
          </a:xfrm>
        </p:grpSpPr>
        <p:sp>
          <p:nvSpPr>
            <p:cNvPr id="4" name="Text Box 7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72115" y="3804524"/>
              <a:ext cx="262968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SzTx/>
                <a:buFont typeface="Times New Roman" panose="02020603050405020304" pitchFamily="18" charset="0"/>
                <a:buNone/>
              </a:pPr>
              <a:r>
                <a:rPr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伽利略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如果运动物体不受力，它的速度将保持不变。</a:t>
              </a:r>
            </a:p>
          </p:txBody>
        </p:sp>
        <p:pic>
          <p:nvPicPr>
            <p:cNvPr id="5" name="Picture 8" descr="伽利略"/>
            <p:cNvPicPr preferRelativeResize="0">
              <a:picLocks noChangeArrowheads="1"/>
            </p:cNvPicPr>
            <p:nvPr>
              <p:custDataLst>
                <p:tags r:id="rId9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0909" y="2371593"/>
              <a:ext cx="1440000" cy="1440000"/>
            </a:xfrm>
            <a:prstGeom prst="rect">
              <a:avLst/>
            </a:prstGeom>
            <a:effectLst>
              <a:outerShdw blurRad="355600" dist="50800" dir="5400000" algn="ctr" rotWithShape="0">
                <a:srgbClr val="000000">
                  <a:alpha val="5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17789" y="379446"/>
            <a:ext cx="8839199" cy="1938992"/>
          </a:xfrm>
          <a:prstGeom prst="rect">
            <a:avLst/>
          </a:prstGeom>
          <a:effectLst>
            <a:outerShdw blurRad="355600" dist="50800" dir="5400000" algn="ctr" rotWithShape="0">
              <a:srgbClr val="000000">
                <a:alpha val="52000"/>
              </a:srgbClr>
            </a:outerShdw>
          </a:effec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伽利略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早在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300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多年前就做</a:t>
            </a:r>
            <a:r>
              <a:rPr lang="zh-CN" altLang="en-US" sz="20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过类似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的实验，他认识到运动物体受到的阻力越小，物体的速度就减小得</a:t>
            </a:r>
            <a:r>
              <a:rPr lang="zh-CN" altLang="en-US" sz="20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越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慢</a:t>
            </a:r>
            <a:r>
              <a:rPr lang="zh-CN" altLang="en-US" sz="20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运动时间就</a:t>
            </a:r>
            <a:r>
              <a:rPr lang="zh-CN" altLang="en-US" sz="20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越长 </a:t>
            </a:r>
            <a:r>
              <a:rPr lang="en-US" altLang="zh-CN" sz="200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20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伽利略推理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得出，在理想情况下，如果水平面绝对光滑，物体受到的阻力</a:t>
            </a:r>
            <a:r>
              <a:rPr lang="zh-CN" altLang="en-US" sz="20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零</a:t>
            </a:r>
            <a:r>
              <a:rPr lang="zh-CN" altLang="en-US" sz="20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0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0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它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的速度将不会</a:t>
            </a:r>
            <a:r>
              <a:rPr lang="zh-CN" altLang="en-US" sz="20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减小，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也就是将以一</a:t>
            </a:r>
            <a:r>
              <a:rPr lang="zh-CN" altLang="en-US" sz="20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个恒定不变的</a:t>
            </a:r>
            <a:r>
              <a:rPr lang="zh-CN" altLang="en-US" sz="2000">
                <a:latin typeface="华文楷体" panose="02010600040101010101" pitchFamily="2" charset="-122"/>
                <a:ea typeface="华文楷体" panose="02010600040101010101" pitchFamily="2" charset="-122"/>
              </a:rPr>
              <a:t>速度永远运动下去。</a:t>
            </a:r>
          </a:p>
        </p:txBody>
      </p: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5864736" y="2336156"/>
            <a:ext cx="3384772" cy="2675766"/>
            <a:chOff x="5864736" y="2336156"/>
            <a:chExt cx="3384772" cy="2675766"/>
          </a:xfrm>
        </p:grpSpPr>
        <p:sp>
          <p:nvSpPr>
            <p:cNvPr id="8" name="Rectangle 4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864736" y="3811593"/>
              <a:ext cx="338477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SzTx/>
                <a:buFont typeface="Times New Roman" panose="02020603050405020304" pitchFamily="18" charset="0"/>
                <a:buNone/>
              </a:pPr>
              <a:r>
                <a:rPr lang="zh-CN" altLang="en-US" sz="240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牛顿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总结了伽利略等人的研究成果，概括出一条重要的物理规律。</a:t>
              </a:r>
            </a:p>
          </p:txBody>
        </p:sp>
        <p:pic>
          <p:nvPicPr>
            <p:cNvPr id="9" name="图片 8"/>
            <p:cNvPicPr preferRelativeResize="0">
              <a:picLocks noChangeArrowheads="1"/>
            </p:cNvPicPr>
            <p:nvPr>
              <p:custDataLst>
                <p:tags r:id="rId7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84789" y="2336156"/>
              <a:ext cx="1440000" cy="1440000"/>
            </a:xfrm>
            <a:prstGeom prst="rect">
              <a:avLst/>
            </a:prstGeom>
            <a:effectLst>
              <a:outerShdw blurRad="355600" dist="50800" dir="5400000" algn="ctr" rotWithShape="0">
                <a:srgbClr val="000000">
                  <a:alpha val="52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3281263" y="140373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cap="small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伽利略实验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1994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249038" y="223675"/>
            <a:ext cx="2646878" cy="4616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r>
              <a:rPr lang="zh-CN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二、牛顿第一定律</a:t>
            </a: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04841" y="668244"/>
            <a:ext cx="879012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内容：</a:t>
            </a:r>
            <a:r>
              <a:rPr lang="zh-CN" altLang="en-US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没有受到力的作用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时，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总保持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静止状态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匀速直线运动状态。</a:t>
            </a: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53581" y="1755361"/>
            <a:ext cx="24415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zh-CN" sz="2400" kern="100" smtClean="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定律</a:t>
            </a:r>
            <a:r>
              <a:rPr lang="zh-CN" altLang="zh-CN" sz="2400" kern="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的理解：</a:t>
            </a:r>
            <a:r>
              <a:rPr lang="zh-CN" altLang="zh-CN" sz="2400" kern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104841" y="2297187"/>
            <a:ext cx="39565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(1)</a:t>
            </a:r>
            <a:r>
              <a:rPr kumimoji="1" lang="zh-CN" altLang="en-US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kumimoji="1" lang="zh-CN" altLang="en-US" sz="24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一切</a:t>
            </a:r>
            <a:r>
              <a:rPr kumimoji="1" lang="zh-CN" altLang="en-US" sz="24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kumimoji="1"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适用于所有物体</a:t>
            </a:r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04841" y="2800471"/>
            <a:ext cx="8877207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(2)</a:t>
            </a:r>
            <a:r>
              <a:rPr kumimoji="1"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“</a:t>
            </a:r>
            <a:r>
              <a:rPr kumimoji="1"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没有受到力的作用</a:t>
            </a:r>
            <a:r>
              <a:rPr kumimoji="1"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”是定律成立的条件</a:t>
            </a:r>
            <a:r>
              <a:rPr kumimoji="1"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elvetica"/>
              </a:rPr>
              <a:t>。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包括不受一切外力（理想状态）、某一方向上不受外力情况；或者是合外力为零</a:t>
            </a:r>
            <a:r>
              <a:rPr lang="zh-CN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elvetica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104841" y="4023205"/>
            <a:ext cx="90019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charset="-122"/>
              </a:rPr>
              <a:t>(3)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总保持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”是指物体在不受力作用时，静者恒静，动者恒动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zh-CN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887408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8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4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8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8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6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8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6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7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8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6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8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5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6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5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8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9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8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5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2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5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6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7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8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5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5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6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7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8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9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5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7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8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6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4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5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9"/>
  <p:tag name="KSO_WM_UNIT_PLACING_PICTURE_USER_VIEWPORT" val="{&quot;height&quot;:6410,&quot;width&quot;:11547.500787401576}"/>
  <p:tag name="REFSHAPE" val="56265514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4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6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7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5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0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8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7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1"/>
</p:tagLst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2976</Words>
  <Application>Microsoft Office PowerPoint</Application>
  <PresentationFormat>自定义</PresentationFormat>
  <Paragraphs>148</Paragraphs>
  <Slides>22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2021-03-10T22:27:50Z</cp:lastPrinted>
  <dcterms:created xsi:type="dcterms:W3CDTF">2021-03-10T22:27:50Z</dcterms:created>
  <dcterms:modified xsi:type="dcterms:W3CDTF">2021-04-20T12:45:39Z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