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wav" ContentType="audio/x-wav"/>
  <Default Extension="png" ContentType="image/png"/>
  <Default Extension="gif" ContentType="image/gif"/>
  <Default Extension="wmf" ContentType="image/x-wmf"/>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ctiveX/activeX1.bin" ContentType="application/vnd.ms-office.activeX"/>
  <Override PartName="/ppt/activeX/activeX1.xml" ContentType="application/vnd.ms-office.activeX+xml"/>
  <Override PartName="/ppt/embeddings/oleObject1.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embeddings/oleObject32.bin" ContentType="application/vnd.openxmlformats-officedocument.oleObject"/>
  <Override PartName="/ppt/embeddings/oleObject33.bin" ContentType="application/vnd.openxmlformats-officedocument.oleObject"/>
  <Override PartName="/ppt/embeddings/oleObject34.bin" ContentType="application/vnd.openxmlformats-officedocument.oleObject"/>
  <Override PartName="/ppt/embeddings/oleObject35.bin" ContentType="application/vnd.openxmlformats-officedocument.oleObject"/>
  <Override PartName="/ppt/embeddings/oleObject36.bin" ContentType="application/vnd.openxmlformats-officedocument.oleObject"/>
  <Override PartName="/ppt/embeddings/oleObject37.bin" ContentType="application/vnd.openxmlformats-officedocument.oleObject"/>
  <Override PartName="/ppt/embeddings/oleObject38.bin" ContentType="application/vnd.openxmlformats-officedocument.oleObject"/>
  <Override PartName="/ppt/embeddings/oleObject39.bin" ContentType="application/vnd.openxmlformats-officedocument.oleObject"/>
  <Override PartName="/ppt/embeddings/oleObject4.bin" ContentType="application/vnd.openxmlformats-officedocument.oleObject"/>
  <Override PartName="/ppt/embeddings/oleObject40.bin" ContentType="application/vnd.openxmlformats-officedocument.oleObject"/>
  <Override PartName="/ppt/embeddings/oleObject41.bin" ContentType="application/vnd.openxmlformats-officedocument.oleObject"/>
  <Override PartName="/ppt/embeddings/oleObject42.bin" ContentType="application/vnd.openxmlformats-officedocument.oleObject"/>
  <Override PartName="/ppt/embeddings/oleObject43.bin" ContentType="application/vnd.openxmlformats-officedocument.oleObject"/>
  <Override PartName="/ppt/embeddings/oleObject44.bin" ContentType="application/vnd.openxmlformats-officedocument.oleObject"/>
  <Override PartName="/ppt/embeddings/oleObject45.bin" ContentType="application/vnd.openxmlformats-officedocument.oleObject"/>
  <Override PartName="/ppt/embeddings/oleObject46.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0.11-->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handoutMasterIdLst>
    <p:handoutMasterId r:id="rId3"/>
  </p:handoutMasterIdLst>
  <p:sldIdLst>
    <p:sldId id="304" r:id="rId4"/>
    <p:sldId id="305"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353" r:id="rId38"/>
    <p:sldId id="354"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Lst>
  <p:sldSz cx="12192000" cy="6858000"/>
  <p:notesSz cx="6858000" cy="9144000"/>
  <p:custDataLst>
    <p:tags r:id="rId5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78" d="100"/>
          <a:sy n="78" d="100"/>
        </p:scale>
        <p:origin x="654" y="54"/>
      </p:cViewPr>
      <p:guideLst>
        <p:guide orient="horz" pos="2063"/>
        <p:guide pos="3840"/>
      </p:guideLst>
    </p:cSldViewPr>
  </p:slideViewPr>
  <p:notesTextViewPr>
    <p:cViewPr>
      <p:scale>
        <a:sx n="3" d="2"/>
        <a:sy n="3" d="2"/>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notesMaster" Target="notesMasters/notes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handoutMaster" Target="handoutMasters/handout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slide" Target="slides/slide39.xml" /><Relationship Id="rId43" Type="http://schemas.openxmlformats.org/officeDocument/2006/relationships/slide" Target="slides/slide40.xml" /><Relationship Id="rId44" Type="http://schemas.openxmlformats.org/officeDocument/2006/relationships/slide" Target="slides/slide41.xml" /><Relationship Id="rId45" Type="http://schemas.openxmlformats.org/officeDocument/2006/relationships/slide" Target="slides/slide42.xml" /><Relationship Id="rId46" Type="http://schemas.openxmlformats.org/officeDocument/2006/relationships/slide" Target="slides/slide43.xml" /><Relationship Id="rId47" Type="http://schemas.openxmlformats.org/officeDocument/2006/relationships/slide" Target="slides/slide44.xml" /><Relationship Id="rId48" Type="http://schemas.openxmlformats.org/officeDocument/2006/relationships/slide" Target="slides/slide45.xml" /><Relationship Id="rId49" Type="http://schemas.openxmlformats.org/officeDocument/2006/relationships/slide" Target="slides/slide46.xml" /><Relationship Id="rId5" Type="http://schemas.openxmlformats.org/officeDocument/2006/relationships/slide" Target="slides/slide2.xml" /><Relationship Id="rId50" Type="http://schemas.openxmlformats.org/officeDocument/2006/relationships/slide" Target="slides/slide47.xml" /><Relationship Id="rId51" Type="http://schemas.openxmlformats.org/officeDocument/2006/relationships/slide" Target="slides/slide48.xml" /><Relationship Id="rId52" Type="http://schemas.openxmlformats.org/officeDocument/2006/relationships/slide" Target="slides/slide49.xml" /><Relationship Id="rId53" Type="http://schemas.openxmlformats.org/officeDocument/2006/relationships/slide" Target="slides/slide50.xml" /><Relationship Id="rId54" Type="http://schemas.openxmlformats.org/officeDocument/2006/relationships/slide" Target="slides/slide51.xml" /><Relationship Id="rId55" Type="http://schemas.openxmlformats.org/officeDocument/2006/relationships/tags" Target="tags/tag112.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heme" Target="theme/theme1.xml" /><Relationship Id="rId59" Type="http://schemas.openxmlformats.org/officeDocument/2006/relationships/tableStyles" Target="tableStyles.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activeX/_rels/activeX1.xml.rels>&#65279;<?xml version="1.0" encoding="utf-8" standalone="yes"?><Relationships xmlns="http://schemas.openxmlformats.org/package/2006/relationships"><Relationship Id="rId1" Type="http://schemas.microsoft.com/office/2006/relationships/activeXControlBinary" Target="activeX1.bin" /></Relationships>
</file>

<file path=ppt/activeX/activeX1.xml><?xml version="1.0" encoding="utf-8"?>
<ax:ocx xmlns:r="http://schemas.openxmlformats.org/officeDocument/2006/relationships" xmlns:ax="http://schemas.microsoft.com/office/2006/activeX" ax:classid="{d27cdb6e-ae6d-11cf-96b8-444553540000}" r:id="rId1" ax:persistence="persistStorage"/>
</file>

<file path=ppt/drawings/_rels/vmlDrawing1.vml.rels>&#65279;<?xml version="1.0" encoding="utf-8" standalone="yes"?><Relationships xmlns="http://schemas.openxmlformats.org/package/2006/relationships"><Relationship Id="rId1" Type="http://schemas.openxmlformats.org/officeDocument/2006/relationships/image" Target="../media/image7.wmf" /><Relationship Id="rId2" Type="http://schemas.openxmlformats.org/officeDocument/2006/relationships/image" Target="../media/image8.w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7.wmf" /></Relationships>
</file>

<file path=ppt/drawings/_rels/vmlDrawing3.vml.rels>&#65279;<?xml version="1.0" encoding="utf-8" standalone="yes"?><Relationships xmlns="http://schemas.openxmlformats.org/package/2006/relationships"><Relationship Id="rId1" Type="http://schemas.openxmlformats.org/officeDocument/2006/relationships/image" Target="../media/image14.wmf" /><Relationship Id="rId2" Type="http://schemas.openxmlformats.org/officeDocument/2006/relationships/image" Target="../media/image15.wmf" /></Relationships>
</file>

<file path=ppt/drawings/_rels/vmlDrawing4.vml.rels>&#65279;<?xml version="1.0" encoding="utf-8" standalone="yes"?><Relationships xmlns="http://schemas.openxmlformats.org/package/2006/relationships"><Relationship Id="rId1" Type="http://schemas.openxmlformats.org/officeDocument/2006/relationships/image" Target="../media/image28.wmf" /><Relationship Id="rId2" Type="http://schemas.openxmlformats.org/officeDocument/2006/relationships/image" Target="../media/image29.wmf" /><Relationship Id="rId3" Type="http://schemas.openxmlformats.org/officeDocument/2006/relationships/image" Target="../media/image30.wmf" /><Relationship Id="rId4" Type="http://schemas.openxmlformats.org/officeDocument/2006/relationships/image" Target="../media/image31.wmf" /><Relationship Id="rId5" Type="http://schemas.openxmlformats.org/officeDocument/2006/relationships/image" Target="../media/image32.wmf" /><Relationship Id="rId6" Type="http://schemas.openxmlformats.org/officeDocument/2006/relationships/image" Target="../media/image33.wmf" /><Relationship Id="rId7" Type="http://schemas.openxmlformats.org/officeDocument/2006/relationships/image" Target="../media/image34.wmf" /></Relationships>
</file>

<file path=ppt/drawings/_rels/vmlDrawing5.vml.rels>&#65279;<?xml version="1.0" encoding="utf-8" standalone="yes"?><Relationships xmlns="http://schemas.openxmlformats.org/package/2006/relationships"><Relationship Id="rId1" Type="http://schemas.openxmlformats.org/officeDocument/2006/relationships/image" Target="../media/image39.wmf" /><Relationship Id="rId2" Type="http://schemas.openxmlformats.org/officeDocument/2006/relationships/image" Target="../media/image41.wmf" /><Relationship Id="rId3" Type="http://schemas.openxmlformats.org/officeDocument/2006/relationships/image" Target="../media/image42.wmf" /><Relationship Id="rId4" Type="http://schemas.openxmlformats.org/officeDocument/2006/relationships/image" Target="../media/image43.wmf" /></Relationships>
</file>

<file path=ppt/drawings/_rels/vmlDrawing6.vml.rels>&#65279;<?xml version="1.0" encoding="utf-8" standalone="yes"?><Relationships xmlns="http://schemas.openxmlformats.org/package/2006/relationships"><Relationship Id="rId1" Type="http://schemas.openxmlformats.org/officeDocument/2006/relationships/image" Target="../media/image46.wmf" /><Relationship Id="rId2" Type="http://schemas.openxmlformats.org/officeDocument/2006/relationships/image" Target="../media/image47.wmf" /><Relationship Id="rId3" Type="http://schemas.openxmlformats.org/officeDocument/2006/relationships/image" Target="../media/image48.wmf" /><Relationship Id="rId4" Type="http://schemas.openxmlformats.org/officeDocument/2006/relationships/image" Target="../media/image49.wmf" /></Relationships>
</file>

<file path=ppt/drawings/_rels/vmlDrawing7.vml.rels>&#65279;<?xml version="1.0" encoding="utf-8" standalone="yes"?><Relationships xmlns="http://schemas.openxmlformats.org/package/2006/relationships"><Relationship Id="rId1" Type="http://schemas.openxmlformats.org/officeDocument/2006/relationships/image" Target="../media/image53.wmf" /><Relationship Id="rId2" Type="http://schemas.openxmlformats.org/officeDocument/2006/relationships/image" Target="../media/image54.wmf" /><Relationship Id="rId3" Type="http://schemas.openxmlformats.org/officeDocument/2006/relationships/image" Target="../media/image55.wmf" /><Relationship Id="rId4" Type="http://schemas.openxmlformats.org/officeDocument/2006/relationships/image" Target="../media/image56.wmf" /><Relationship Id="rId5" Type="http://schemas.openxmlformats.org/officeDocument/2006/relationships/image" Target="../media/image57.wmf" /><Relationship Id="rId6" Type="http://schemas.openxmlformats.org/officeDocument/2006/relationships/image" Target="../media/image58.wmf" /></Relationships>
</file>

<file path=ppt/drawings/_rels/vmlDrawing8.vml.rels>&#65279;<?xml version="1.0" encoding="utf-8" standalone="yes"?><Relationships xmlns="http://schemas.openxmlformats.org/package/2006/relationships"><Relationship Id="rId1" Type="http://schemas.openxmlformats.org/officeDocument/2006/relationships/image" Target="../media/image64.wmf" /><Relationship Id="rId2" Type="http://schemas.openxmlformats.org/officeDocument/2006/relationships/image" Target="../media/image65.wmf" /><Relationship Id="rId3" Type="http://schemas.openxmlformats.org/officeDocument/2006/relationships/image" Target="../media/image66.wmf" /></Relationships>
</file>

<file path=ppt/drawings/_rels/vmlDrawing9.vml.rels>&#65279;<?xml version="1.0" encoding="utf-8" standalone="yes"?><Relationships xmlns="http://schemas.openxmlformats.org/package/2006/relationships"><Relationship Id="rId1" Type="http://schemas.openxmlformats.org/officeDocument/2006/relationships/image" Target="../media/image69.wmf" /><Relationship Id="rId2" Type="http://schemas.openxmlformats.org/officeDocument/2006/relationships/image" Target="../media/image70.wmf" /><Relationship Id="rId3" Type="http://schemas.openxmlformats.org/officeDocument/2006/relationships/image" Target="../media/image71.wmf" /></Relationships>
</file>

<file path=ppt/drawings/_rels/vmlDrawing10.vml.rels>&#65279;<?xml version="1.0" encoding="utf-8" standalone="yes"?><Relationships xmlns="http://schemas.openxmlformats.org/package/2006/relationships"><Relationship Id="rId1" Type="http://schemas.openxmlformats.org/officeDocument/2006/relationships/image" Target="../media/image72.wmf" /><Relationship Id="rId2" Type="http://schemas.openxmlformats.org/officeDocument/2006/relationships/image" Target="../media/image73.wmf" /><Relationship Id="rId3" Type="http://schemas.openxmlformats.org/officeDocument/2006/relationships/image" Target="../media/image74.wmf" /><Relationship Id="rId4" Type="http://schemas.openxmlformats.org/officeDocument/2006/relationships/image" Target="../media/image75.wmf" /><Relationship Id="rId5" Type="http://schemas.openxmlformats.org/officeDocument/2006/relationships/image" Target="../media/image76.wmf" /><Relationship Id="rId6" Type="http://schemas.openxmlformats.org/officeDocument/2006/relationships/image" Target="../media/image78.wmf" /><Relationship Id="rId7" Type="http://schemas.openxmlformats.org/officeDocument/2006/relationships/image" Target="../media/image79.wmf" /><Relationship Id="rId8" Type="http://schemas.openxmlformats.org/officeDocument/2006/relationships/image" Target="../media/image80.wmf" /></Relationships>
</file>

<file path=ppt/drawings/_rels/vmlDrawing11.vml.rels>&#65279;<?xml version="1.0" encoding="utf-8" standalone="yes"?><Relationships xmlns="http://schemas.openxmlformats.org/package/2006/relationships"><Relationship Id="rId1" Type="http://schemas.openxmlformats.org/officeDocument/2006/relationships/image" Target="../media/image84.wmf" /></Relationships>
</file>

<file path=ppt/drawings/_rels/vmlDrawing12.vml.rels>&#65279;<?xml version="1.0" encoding="utf-8" standalone="yes"?><Relationships xmlns="http://schemas.openxmlformats.org/package/2006/relationships"><Relationship Id="rId1" Type="http://schemas.openxmlformats.org/officeDocument/2006/relationships/image" Target="../media/image89.wmf" /></Relationships>
</file>

<file path=ppt/drawings/_rels/vmlDrawing13.vml.rels>&#65279;<?xml version="1.0" encoding="utf-8" standalone="yes"?><Relationships xmlns="http://schemas.openxmlformats.org/package/2006/relationships"><Relationship Id="rId1" Type="http://schemas.openxmlformats.org/officeDocument/2006/relationships/image" Target="../media/image90.wmf" /><Relationship Id="rId2" Type="http://schemas.openxmlformats.org/officeDocument/2006/relationships/image" Target="../media/image91.wmf" /></Relationships>
</file>

<file path=ppt/drawings/_rels/vmlDrawing14.vml.rels>&#65279;<?xml version="1.0" encoding="utf-8" standalone="yes"?><Relationships xmlns="http://schemas.openxmlformats.org/package/2006/relationships"><Relationship Id="rId1" Type="http://schemas.openxmlformats.org/officeDocument/2006/relationships/image" Target="../media/image95.wmf" /></Relationships>
</file>

<file path=ppt/drawings/_rels/vmlDrawing15.vml.rels>&#65279;<?xml version="1.0" encoding="utf-8" standalone="yes"?><Relationships xmlns="http://schemas.openxmlformats.org/package/2006/relationships"><Relationship Id="rId1" Type="http://schemas.openxmlformats.org/officeDocument/2006/relationships/image" Target="../media/image96.wmf" /><Relationship Id="rId2" Type="http://schemas.openxmlformats.org/officeDocument/2006/relationships/image" Target="../media/image97.wmf"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a:rPr>
              <a:t/>
            </a:fld>
            <a:endParaRPr lang="zh-CN" altLang="en-US" smtClean="0">
              <a:latin typeface="微软雅黑" panose="020b0503020204020204" charset="-122"/>
              <a:ea typeface="微软雅黑"/>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a:rPr>
              <a:t/>
            </a:fld>
            <a:endParaRPr lang="zh-CN" altLang="en-US" smtClean="0">
              <a:latin typeface="微软雅黑" panose="020b0503020204020204" charset="-122"/>
              <a:ea typeface="微软雅黑"/>
            </a:endParaRPr>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a:defRPr>
            </a:lvl1pPr>
          </a:lstStyle>
          <a:p>
            <a:fld id="{1AC49D05-6128-4D0D-A32A-06A5E73B386C}"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a:defRPr>
            </a:lvl1pPr>
          </a:lstStyle>
          <a:p>
            <a:fld id="{5849F42C-2DAE-424C-A4B8-3140182C3E9F}"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a:cs typeface="+mn-cs"/>
      </a:defRPr>
    </a:lvl1pPr>
    <a:lvl2pPr marL="457200" algn="l" defTabSz="914400" rtl="0" eaLnBrk="1" latinLnBrk="0" hangingPunct="1">
      <a:defRPr sz="1200" kern="1200">
        <a:solidFill>
          <a:schemeClr val="tx1"/>
        </a:solidFill>
        <a:latin typeface="微软雅黑" panose="020b0503020204020204" charset="-122"/>
        <a:ea typeface="微软雅黑"/>
        <a:cs typeface="+mn-cs"/>
      </a:defRPr>
    </a:lvl2pPr>
    <a:lvl3pPr marL="914400" algn="l" defTabSz="914400" rtl="0" eaLnBrk="1" latinLnBrk="0" hangingPunct="1">
      <a:defRPr sz="1200" kern="1200">
        <a:solidFill>
          <a:schemeClr val="tx1"/>
        </a:solidFill>
        <a:latin typeface="微软雅黑" panose="020b0503020204020204" charset="-122"/>
        <a:ea typeface="微软雅黑"/>
        <a:cs typeface="+mn-cs"/>
      </a:defRPr>
    </a:lvl3pPr>
    <a:lvl4pPr marL="1371600" algn="l" defTabSz="914400" rtl="0" eaLnBrk="1" latinLnBrk="0" hangingPunct="1">
      <a:defRPr sz="1200" kern="1200">
        <a:solidFill>
          <a:schemeClr val="tx1"/>
        </a:solidFill>
        <a:latin typeface="微软雅黑" panose="020b0503020204020204" charset="-122"/>
        <a:ea typeface="微软雅黑"/>
        <a:cs typeface="+mn-cs"/>
      </a:defRPr>
    </a:lvl4pPr>
    <a:lvl5pPr marL="1828800" algn="l" defTabSz="914400" rtl="0" eaLnBrk="1" latinLnBrk="0" hangingPunct="1">
      <a:defRPr sz="1200" kern="1200">
        <a:solidFill>
          <a:schemeClr val="tx1"/>
        </a:solidFill>
        <a:latin typeface="微软雅黑" panose="020b0503020204020204" charset="-122"/>
        <a:ea typeface="微软雅黑"/>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a:rPr>
              <a:t>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6.xml" /><Relationship Id="rId2" Type="http://schemas.openxmlformats.org/officeDocument/2006/relationships/tags" Target="../tags/tag7.xml" /><Relationship Id="rId3" Type="http://schemas.openxmlformats.org/officeDocument/2006/relationships/tags" Target="../tags/tag8.xml" /><Relationship Id="rId4" Type="http://schemas.openxmlformats.org/officeDocument/2006/relationships/tags" Target="../tags/tag9.xml" /><Relationship Id="rId5" Type="http://schemas.openxmlformats.org/officeDocument/2006/relationships/tags" Target="../tags/tag10.xml" /><Relationship Id="rId6"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tags" Target="../tags/tag13.xml" /><Relationship Id="rId4" Type="http://schemas.openxmlformats.org/officeDocument/2006/relationships/tags" Target="../tags/tag14.xml" /><Relationship Id="rId5" Type="http://schemas.openxmlformats.org/officeDocument/2006/relationships/tags" Target="../tags/tag15.xml" /><Relationship Id="rId6"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6.xml" /><Relationship Id="rId2" Type="http://schemas.openxmlformats.org/officeDocument/2006/relationships/tags" Target="../tags/tag17.xml"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tags" Target="../tags/tag20.xml" /><Relationship Id="rId6" Type="http://schemas.openxmlformats.org/officeDocument/2006/relationships/tags" Target="../tags/tag21.xml" /><Relationship Id="rId7"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22.xml" /><Relationship Id="rId2" Type="http://schemas.openxmlformats.org/officeDocument/2006/relationships/tags" Target="../tags/tag23.xml" /><Relationship Id="rId3" Type="http://schemas.openxmlformats.org/officeDocument/2006/relationships/tags" Target="../tags/tag24.xml" /><Relationship Id="rId4" Type="http://schemas.openxmlformats.org/officeDocument/2006/relationships/tags" Target="../tags/tag25.xml" /><Relationship Id="rId5" Type="http://schemas.openxmlformats.org/officeDocument/2006/relationships/tags" Target="../tags/tag26.xml" /><Relationship Id="rId6" Type="http://schemas.openxmlformats.org/officeDocument/2006/relationships/tags" Target="../tags/tag27.xml" /><Relationship Id="rId7" Type="http://schemas.openxmlformats.org/officeDocument/2006/relationships/tags" Target="../tags/tag28.xml" /><Relationship Id="rId8" Type="http://schemas.openxmlformats.org/officeDocument/2006/relationships/tags" Target="../tags/tag29.xml" /><Relationship Id="rId9"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0.xml" /><Relationship Id="rId2" Type="http://schemas.openxmlformats.org/officeDocument/2006/relationships/tags" Target="../tags/tag31.xml" /><Relationship Id="rId3" Type="http://schemas.openxmlformats.org/officeDocument/2006/relationships/tags" Target="../tags/tag32.xml" /><Relationship Id="rId4" Type="http://schemas.openxmlformats.org/officeDocument/2006/relationships/tags" Target="../tags/tag33.xml" /><Relationship Id="rId5"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tags" Target="../tags/tag35.xml" /><Relationship Id="rId3" Type="http://schemas.openxmlformats.org/officeDocument/2006/relationships/tags" Target="../tags/tag36.xml" /><Relationship Id="rId4"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37.xml" /><Relationship Id="rId2" Type="http://schemas.openxmlformats.org/officeDocument/2006/relationships/tags" Target="../tags/tag38.xml" /><Relationship Id="rId3" Type="http://schemas.openxmlformats.org/officeDocument/2006/relationships/tags" Target="../tags/tag39.xml" /><Relationship Id="rId4" Type="http://schemas.openxmlformats.org/officeDocument/2006/relationships/tags" Target="../tags/tag40.xml" /><Relationship Id="rId5" Type="http://schemas.openxmlformats.org/officeDocument/2006/relationships/tags" Target="../tags/tag41.xml" /><Relationship Id="rId6" Type="http://schemas.openxmlformats.org/officeDocument/2006/relationships/tags" Target="../tags/tag42.xml" /><Relationship Id="rId7"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43.xml" /><Relationship Id="rId2" Type="http://schemas.openxmlformats.org/officeDocument/2006/relationships/tags" Target="../tags/tag44.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48.xml" /><Relationship Id="rId2" Type="http://schemas.openxmlformats.org/officeDocument/2006/relationships/tags" Target="../tags/tag49.xml" /><Relationship Id="rId3" Type="http://schemas.openxmlformats.org/officeDocument/2006/relationships/tags" Target="../tags/tag50.xml" /><Relationship Id="rId4" Type="http://schemas.openxmlformats.org/officeDocument/2006/relationships/tags" Target="../tags/tag51.xml" /><Relationship Id="rId5"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tags" Target="../tags/tag53.xml" /><Relationship Id="rId3" Type="http://schemas.openxmlformats.org/officeDocument/2006/relationships/tags" Target="../tags/tag54.xml" /><Relationship Id="rId4" Type="http://schemas.openxmlformats.org/officeDocument/2006/relationships/tags" Target="../tags/tag55.xml" /><Relationship Id="rId5"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hasCustomPrompt="1"/>
            <p:custDataLst>
              <p:tags r:id="rId1"/>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a:t>单击此处编辑标题</a:t>
            </a:r>
            <a:endParaRPr lang="zh-CN" altLang="en-US"/>
          </a:p>
        </p:txBody>
      </p:sp>
      <p:sp>
        <p:nvSpPr>
          <p:cNvPr id="3" name="副标题 2"/>
          <p:cNvSpPr>
            <a:spLocks noGrp="1"/>
          </p:cNvSpPr>
          <p:nvPr>
            <p:ph type="subTitle" idx="1" hasCustomPrompt="1"/>
            <p:custDataLst>
              <p:tags r:id="rId2"/>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单击此处编辑副标题</a:t>
            </a:r>
            <a:endParaRPr lang="zh-CN" altLang="en-US"/>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2"/>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a:t>单击此处编辑母版标题样式</a:t>
            </a:r>
            <a:endParaRPr lang="zh-CN" altLang="en-US"/>
          </a:p>
        </p:txBody>
      </p:sp>
      <p:sp>
        <p:nvSpPr>
          <p:cNvPr id="3" name="文本占位符 2"/>
          <p:cNvSpPr>
            <a:spLocks noGrp="1"/>
          </p:cNvSpPr>
          <p:nvPr>
            <p:ph type="body" idx="1"/>
            <p:custDataLst>
              <p:tags r:id="rId2"/>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2"/>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3"/>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2"/>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ct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3"/>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4"/>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ct val="0"/>
              </a:spcBef>
              <a:spcAft>
                <a:spcPct val="0"/>
              </a:spcAft>
              <a:buFont typeface="Arial" panose="020b0604020202020204" pitchFamily="34" charset="0"/>
              <a:buNone/>
              <a:defRPr kumimoji="0" lang="zh-CN" altLang="en-US" sz="2000" b="1" i="0" u="none" strike="noStrike" kern="1200" cap="none" spc="200" normalizeH="0" baseline="0" noProof="1">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5"/>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图片与标题">
    <p:spTree>
      <p:nvGrpSpPr>
        <p:cNvPr id="1" name=""/>
        <p:cNvGrpSpPr/>
        <p:nvPr/>
      </p:nvGrpSpPr>
      <p:grpSpPr>
        <a:xfrm>
          <a:off x="0" y="0"/>
          <a:ext cx="0" cy="0"/>
        </a:xfrm>
      </p:grpSpPr>
      <p:sp>
        <p:nvSpPr>
          <p:cNvPr id="3" name="图片占位符 2"/>
          <p:cNvSpPr>
            <a:spLocks noGrp="1"/>
          </p:cNvSpPr>
          <p:nvPr>
            <p:ph type="pic" idx="1"/>
            <p:custDataLst>
              <p:tags r:id="rId1"/>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2"/>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
            </a:fld>
            <a:endParaRPr lang="zh-CN" altLang="en-US"/>
          </a:p>
        </p:txBody>
      </p:sp>
      <p:sp>
        <p:nvSpPr>
          <p:cNvPr id="6" name="页脚占位符 5"/>
          <p:cNvSpPr>
            <a:spLocks noGrp="1"/>
          </p:cNvSpPr>
          <p:nvPr>
            <p:ph type="ftr" sz="quarter" idx="11"/>
            <p:custDataLst>
              <p:tags r:id="rId4"/>
            </p:custDataLst>
          </p:nvPr>
        </p:nvSpPr>
        <p:spPr/>
        <p:txBody>
          <a:bodyPr/>
          <a:lstStyle/>
          <a:p>
            <a:endParaRPr lang="zh-CN" altLang="en-US"/>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custDataLst>
              <p:tags r:id="rId1"/>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2"/>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内容">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7" name="内容占位符 6"/>
          <p:cNvSpPr>
            <a:spLocks noGrp="1"/>
          </p:cNvSpPr>
          <p:nvPr>
            <p:ph sz="quarter" idx="13"/>
            <p:custDataLst>
              <p:tags r:id="rId4"/>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末尾幻灯片">
    <p:spTree>
      <p:nvGrpSpPr>
        <p:cNvPr id="1" name=""/>
        <p:cNvGrpSpPr/>
        <p:nvPr/>
      </p:nvGrpSpPr>
      <p:grpSpPr>
        <a:xfrm>
          <a:off x="0" y="0"/>
          <a: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
            </a:fld>
            <a:endParaRPr lang="zh-CN" altLang="en-US"/>
          </a:p>
        </p:txBody>
      </p:sp>
      <p:sp>
        <p:nvSpPr>
          <p:cNvPr id="2" name="标题 1"/>
          <p:cNvSpPr>
            <a:spLocks noGrp="1"/>
          </p:cNvSpPr>
          <p:nvPr>
            <p:ph type="title" hasCustomPrompt="1"/>
            <p:custDataLst>
              <p:tags r:id="rId4"/>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endParaRPr>
              <a:sym typeface="+mn-ea"/>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ags" Target="../tags/tag56.xml" /><Relationship Id="rId13" Type="http://schemas.openxmlformats.org/officeDocument/2006/relationships/tags" Target="../tags/tag57.xml" /><Relationship Id="rId14" Type="http://schemas.openxmlformats.org/officeDocument/2006/relationships/tags" Target="../tags/tag58.xml" /><Relationship Id="rId15" Type="http://schemas.openxmlformats.org/officeDocument/2006/relationships/tags" Target="../tags/tag59.xml" /><Relationship Id="rId16" Type="http://schemas.openxmlformats.org/officeDocument/2006/relationships/tags" Target="../tags/tag60.xml" /><Relationship Id="rId17" Type="http://schemas.openxmlformats.org/officeDocument/2006/relationships/tags" Target="../tags/tag61.xml" /><Relationship Id="rId18"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2" name="标题占位符 1"/>
          <p:cNvSpPr>
            <a:spLocks noGrp="1"/>
          </p:cNvSpPr>
          <p:nvPr>
            <p:ph type="title"/>
            <p:custDataLst>
              <p:tags r:id="rId12"/>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669882" y="1296000"/>
            <a:ext cx="10852237" cy="5040000"/>
          </a:xfrm>
          <a:prstGeom prst="rect">
            <a:avLst/>
          </a:prstGeo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14"/>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t/>
            </a:fld>
            <a:endParaRPr lang="zh-CN" altLang="en-US"/>
          </a:p>
        </p:txBody>
      </p:sp>
      <p:sp>
        <p:nvSpPr>
          <p:cNvPr id="5" name="页脚占位符 4"/>
          <p:cNvSpPr>
            <a:spLocks noGrp="1"/>
          </p:cNvSpPr>
          <p:nvPr>
            <p:ph type="ftr" sz="quarter" idx="3"/>
            <p:custDataLst>
              <p:tags r:id="rId15"/>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6"/>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t>0</a:t>
            </a:fld>
            <a:endParaRPr lang="zh-CN" altLang="en-US"/>
          </a:p>
        </p:txBody>
      </p:sp>
      <p:sp>
        <p:nvSpPr>
          <p:cNvPr id="7" name="KSO_TEMPLATE" hidden="1"/>
          <p:cNvSpPr/>
          <p:nvPr>
            <p:custDataLst>
              <p:tags r:id="rId17"/>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tags" Target="../tags/tag62.xml" /><Relationship Id="rId4" Type="http://schemas.openxmlformats.org/officeDocument/2006/relationships/tags" Target="../tags/tag6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png" /><Relationship Id="rId3" Type="http://schemas.openxmlformats.org/officeDocument/2006/relationships/tags" Target="../tags/tag6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png" /><Relationship Id="rId3" Type="http://schemas.openxmlformats.org/officeDocument/2006/relationships/image" Target="../media/image3.jpeg" /><Relationship Id="rId4" Type="http://schemas.openxmlformats.org/officeDocument/2006/relationships/image" Target="../media/image4.jpeg" /><Relationship Id="rId5" Type="http://schemas.openxmlformats.org/officeDocument/2006/relationships/image" Target="../media/image5.png" /><Relationship Id="rId6" Type="http://schemas.openxmlformats.org/officeDocument/2006/relationships/tags" Target="../tags/tag65.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6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6.png" /><Relationship Id="rId3" Type="http://schemas.openxmlformats.org/officeDocument/2006/relationships/tags" Target="../tags/tag67.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oleObject" Target="../embeddings/oleObject1.bin" TargetMode="Internal" /><Relationship Id="rId3" Type="http://schemas.openxmlformats.org/officeDocument/2006/relationships/image" Target="../media/image7.wmf" /><Relationship Id="rId4" Type="http://schemas.openxmlformats.org/officeDocument/2006/relationships/oleObject" Target="../embeddings/oleObject2.bin" TargetMode="Internal" /><Relationship Id="rId5" Type="http://schemas.openxmlformats.org/officeDocument/2006/relationships/image" Target="../media/image8.wmf" /><Relationship Id="rId6" Type="http://schemas.openxmlformats.org/officeDocument/2006/relationships/tags" Target="../tags/tag68.xml" /><Relationship Id="rId7" Type="http://schemas.openxmlformats.org/officeDocument/2006/relationships/vmlDrawing" Target="../drawings/vmlDrawing1.v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png" /><Relationship Id="rId3" Type="http://schemas.openxmlformats.org/officeDocument/2006/relationships/tags" Target="../tags/tag69.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gif" /><Relationship Id="rId3" Type="http://schemas.openxmlformats.org/officeDocument/2006/relationships/image" Target="../media/image11.png" /><Relationship Id="rId4" Type="http://schemas.openxmlformats.org/officeDocument/2006/relationships/oleObject" Target="../embeddings/oleObject3.bin" TargetMode="Internal" /><Relationship Id="rId5" Type="http://schemas.openxmlformats.org/officeDocument/2006/relationships/image" Target="../media/image7.wmf" /><Relationship Id="rId6" Type="http://schemas.openxmlformats.org/officeDocument/2006/relationships/tags" Target="../tags/tag70.xml" /><Relationship Id="rId7" Type="http://schemas.openxmlformats.org/officeDocument/2006/relationships/vmlDrawing" Target="../drawings/vmlDrawing2.v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2.jpeg" /><Relationship Id="rId3" Type="http://schemas.openxmlformats.org/officeDocument/2006/relationships/image" Target="../media/image13.png" /><Relationship Id="rId4" Type="http://schemas.openxmlformats.org/officeDocument/2006/relationships/oleObject" Target="../embeddings/oleObject4.bin" TargetMode="Internal" /><Relationship Id="rId5" Type="http://schemas.openxmlformats.org/officeDocument/2006/relationships/image" Target="../media/image14.wmf" /><Relationship Id="rId6" Type="http://schemas.openxmlformats.org/officeDocument/2006/relationships/oleObject" Target="../embeddings/oleObject5.bin" TargetMode="Internal" /><Relationship Id="rId7" Type="http://schemas.openxmlformats.org/officeDocument/2006/relationships/image" Target="../media/image15.wmf" /><Relationship Id="rId8" Type="http://schemas.openxmlformats.org/officeDocument/2006/relationships/tags" Target="../tags/tag71.xml" /><Relationship Id="rId9" Type="http://schemas.openxmlformats.org/officeDocument/2006/relationships/vmlDrawing" Target="../drawings/vmlDrawing3.v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6.png" /><Relationship Id="rId3" Type="http://schemas.openxmlformats.org/officeDocument/2006/relationships/image" Target="../media/image17.png" /><Relationship Id="rId4" Type="http://schemas.openxmlformats.org/officeDocument/2006/relationships/tags" Target="../tags/tag7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png" /><Relationship Id="rId3" Type="http://schemas.openxmlformats.org/officeDocument/2006/relationships/image" Target="../media/image19.png" /><Relationship Id="rId4" Type="http://schemas.openxmlformats.org/officeDocument/2006/relationships/tags" Target="../tags/tag7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png" /><Relationship Id="rId3" Type="http://schemas.openxmlformats.org/officeDocument/2006/relationships/image" Target="../media/image21.png" /><Relationship Id="rId4" Type="http://schemas.openxmlformats.org/officeDocument/2006/relationships/image" Target="../media/image22.png" /><Relationship Id="rId5" Type="http://schemas.openxmlformats.org/officeDocument/2006/relationships/image" Target="../media/image23.png" /><Relationship Id="rId6" Type="http://schemas.openxmlformats.org/officeDocument/2006/relationships/tags" Target="../tags/tag7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77.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4.png" /><Relationship Id="rId3" Type="http://schemas.openxmlformats.org/officeDocument/2006/relationships/tags" Target="../tags/tag78.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5.png" /><Relationship Id="rId3" Type="http://schemas.openxmlformats.org/officeDocument/2006/relationships/tags" Target="../tags/tag79.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0.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oleObject" Target="../embeddings/oleObject9.bin" TargetMode="Internal" /><Relationship Id="rId11" Type="http://schemas.openxmlformats.org/officeDocument/2006/relationships/image" Target="../media/image31.wmf" /><Relationship Id="rId12" Type="http://schemas.openxmlformats.org/officeDocument/2006/relationships/oleObject" Target="../embeddings/oleObject10.bin" TargetMode="Internal" /><Relationship Id="rId13" Type="http://schemas.openxmlformats.org/officeDocument/2006/relationships/image" Target="../media/image32.wmf" /><Relationship Id="rId14" Type="http://schemas.openxmlformats.org/officeDocument/2006/relationships/oleObject" Target="../embeddings/oleObject11.bin" TargetMode="Internal" /><Relationship Id="rId15" Type="http://schemas.openxmlformats.org/officeDocument/2006/relationships/image" Target="../media/image33.wmf" /><Relationship Id="rId16" Type="http://schemas.openxmlformats.org/officeDocument/2006/relationships/oleObject" Target="../embeddings/oleObject12.bin" TargetMode="Internal" /><Relationship Id="rId17" Type="http://schemas.openxmlformats.org/officeDocument/2006/relationships/image" Target="../media/image34.wmf" /><Relationship Id="rId18" Type="http://schemas.openxmlformats.org/officeDocument/2006/relationships/tags" Target="../tags/tag81.xml" /><Relationship Id="rId19" Type="http://schemas.openxmlformats.org/officeDocument/2006/relationships/vmlDrawing" Target="../drawings/vmlDrawing4.vml" /><Relationship Id="rId2" Type="http://schemas.openxmlformats.org/officeDocument/2006/relationships/image" Target="../media/image26.png" /><Relationship Id="rId20" Type="http://schemas.openxmlformats.org/officeDocument/2006/relationships/audio" Target="../media/audio11.wav" /><Relationship Id="rId3" Type="http://schemas.openxmlformats.org/officeDocument/2006/relationships/image" Target="../media/image27.png" /><Relationship Id="rId4" Type="http://schemas.openxmlformats.org/officeDocument/2006/relationships/oleObject" Target="../embeddings/oleObject6.bin" TargetMode="Internal" /><Relationship Id="rId5" Type="http://schemas.openxmlformats.org/officeDocument/2006/relationships/image" Target="../media/image28.wmf" /><Relationship Id="rId6" Type="http://schemas.openxmlformats.org/officeDocument/2006/relationships/oleObject" Target="../embeddings/oleObject7.bin" TargetMode="Internal" /><Relationship Id="rId7" Type="http://schemas.openxmlformats.org/officeDocument/2006/relationships/image" Target="../media/image29.wmf" /><Relationship Id="rId8" Type="http://schemas.openxmlformats.org/officeDocument/2006/relationships/oleObject" Target="../embeddings/oleObject8.bin" TargetMode="Internal" /><Relationship Id="rId9" Type="http://schemas.openxmlformats.org/officeDocument/2006/relationships/image" Target="../media/image30.wmf"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5.png" /><Relationship Id="rId3" Type="http://schemas.openxmlformats.org/officeDocument/2006/relationships/image" Target="../media/image36.png" /><Relationship Id="rId4" Type="http://schemas.openxmlformats.org/officeDocument/2006/relationships/image" Target="../media/image37.png" /><Relationship Id="rId5" Type="http://schemas.openxmlformats.org/officeDocument/2006/relationships/image" Target="../media/image38.png" /><Relationship Id="rId6" Type="http://schemas.openxmlformats.org/officeDocument/2006/relationships/tags" Target="../tags/tag82.xml" /><Relationship Id="rId7" Type="http://schemas.openxmlformats.org/officeDocument/2006/relationships/audio" Target="../media/audio11.wav"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image" Target="../media/image43.wmf" /><Relationship Id="rId11" Type="http://schemas.openxmlformats.org/officeDocument/2006/relationships/tags" Target="../tags/tag83.xml" /><Relationship Id="rId12" Type="http://schemas.openxmlformats.org/officeDocument/2006/relationships/vmlDrawing" Target="../drawings/vmlDrawing5.vml" /><Relationship Id="rId13" Type="http://schemas.openxmlformats.org/officeDocument/2006/relationships/audio" Target="../media/audio11.wav" /><Relationship Id="rId2" Type="http://schemas.openxmlformats.org/officeDocument/2006/relationships/oleObject" Target="../embeddings/oleObject13.bin" TargetMode="Internal" /><Relationship Id="rId3" Type="http://schemas.openxmlformats.org/officeDocument/2006/relationships/image" Target="../media/image39.wmf" /><Relationship Id="rId4" Type="http://schemas.openxmlformats.org/officeDocument/2006/relationships/image" Target="../media/image40.png" /><Relationship Id="rId5" Type="http://schemas.openxmlformats.org/officeDocument/2006/relationships/oleObject" Target="../embeddings/oleObject14.bin" TargetMode="Internal" /><Relationship Id="rId6" Type="http://schemas.openxmlformats.org/officeDocument/2006/relationships/image" Target="../media/image41.wmf" /><Relationship Id="rId7" Type="http://schemas.openxmlformats.org/officeDocument/2006/relationships/oleObject" Target="../embeddings/oleObject15.bin" TargetMode="Internal" /><Relationship Id="rId8" Type="http://schemas.openxmlformats.org/officeDocument/2006/relationships/image" Target="../media/image42.wmf" /><Relationship Id="rId9" Type="http://schemas.openxmlformats.org/officeDocument/2006/relationships/oleObject" Target="../embeddings/oleObject16.bin" TargetMode="Interna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4.png" /><Relationship Id="rId3" Type="http://schemas.openxmlformats.org/officeDocument/2006/relationships/tags" Target="../tags/tag8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4.png" /><Relationship Id="rId3" Type="http://schemas.openxmlformats.org/officeDocument/2006/relationships/tags" Target="../tags/tag85.xml" /><Relationship Id="rId4" Type="http://schemas.openxmlformats.org/officeDocument/2006/relationships/audio" Target="../media/audio11.wav"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image" Target="../media/image49.wmf" /><Relationship Id="rId11" Type="http://schemas.openxmlformats.org/officeDocument/2006/relationships/tags" Target="../tags/tag86.xml" /><Relationship Id="rId12" Type="http://schemas.openxmlformats.org/officeDocument/2006/relationships/vmlDrawing" Target="../drawings/vmlDrawing6.vml" /><Relationship Id="rId2" Type="http://schemas.openxmlformats.org/officeDocument/2006/relationships/image" Target="../media/image45.png" /><Relationship Id="rId3" Type="http://schemas.openxmlformats.org/officeDocument/2006/relationships/oleObject" Target="../embeddings/oleObject17.bin" TargetMode="Internal" /><Relationship Id="rId4" Type="http://schemas.openxmlformats.org/officeDocument/2006/relationships/image" Target="../media/image46.wmf" /><Relationship Id="rId5" Type="http://schemas.openxmlformats.org/officeDocument/2006/relationships/oleObject" Target="../embeddings/oleObject18.bin" TargetMode="Internal" /><Relationship Id="rId6" Type="http://schemas.openxmlformats.org/officeDocument/2006/relationships/image" Target="../media/image47.wmf" /><Relationship Id="rId7" Type="http://schemas.openxmlformats.org/officeDocument/2006/relationships/oleObject" Target="../embeddings/oleObject19.bin" TargetMode="Internal" /><Relationship Id="rId8" Type="http://schemas.openxmlformats.org/officeDocument/2006/relationships/image" Target="../media/image48.wmf" /><Relationship Id="rId9" Type="http://schemas.openxmlformats.org/officeDocument/2006/relationships/oleObject" Target="../embeddings/oleObject20.bin" TargetMode="Interna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50.jpeg" /><Relationship Id="rId3" Type="http://schemas.openxmlformats.org/officeDocument/2006/relationships/tags" Target="../tags/tag87.xml" /><Relationship Id="rId4" Type="http://schemas.openxmlformats.org/officeDocument/2006/relationships/audio" Target="../media/audio11.wav"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88.xml" /><Relationship Id="rId3" Type="http://schemas.openxmlformats.org/officeDocument/2006/relationships/audio" Target="../media/audio11.wav"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oleObject" Target="../embeddings/oleObject24.bin" TargetMode="Internal" /><Relationship Id="rId11" Type="http://schemas.openxmlformats.org/officeDocument/2006/relationships/image" Target="../media/image56.wmf" /><Relationship Id="rId12" Type="http://schemas.openxmlformats.org/officeDocument/2006/relationships/oleObject" Target="../embeddings/oleObject25.bin" TargetMode="Internal" /><Relationship Id="rId13" Type="http://schemas.openxmlformats.org/officeDocument/2006/relationships/image" Target="../media/image57.wmf" /><Relationship Id="rId14" Type="http://schemas.openxmlformats.org/officeDocument/2006/relationships/oleObject" Target="../embeddings/oleObject26.bin" TargetMode="Internal" /><Relationship Id="rId15" Type="http://schemas.openxmlformats.org/officeDocument/2006/relationships/image" Target="../media/image58.wmf" /><Relationship Id="rId16" Type="http://schemas.openxmlformats.org/officeDocument/2006/relationships/tags" Target="../tags/tag89.xml" /><Relationship Id="rId17" Type="http://schemas.openxmlformats.org/officeDocument/2006/relationships/vmlDrawing" Target="../drawings/vmlDrawing7.vml" /><Relationship Id="rId18" Type="http://schemas.openxmlformats.org/officeDocument/2006/relationships/audio" Target="../media/audio11.wav" /><Relationship Id="rId2" Type="http://schemas.openxmlformats.org/officeDocument/2006/relationships/image" Target="../media/image51.png" /><Relationship Id="rId3" Type="http://schemas.openxmlformats.org/officeDocument/2006/relationships/image" Target="../media/image52.png" /><Relationship Id="rId4" Type="http://schemas.openxmlformats.org/officeDocument/2006/relationships/oleObject" Target="../embeddings/oleObject21.bin" TargetMode="Internal" /><Relationship Id="rId5" Type="http://schemas.openxmlformats.org/officeDocument/2006/relationships/image" Target="../media/image53.wmf" /><Relationship Id="rId6" Type="http://schemas.openxmlformats.org/officeDocument/2006/relationships/oleObject" Target="../embeddings/oleObject22.bin" TargetMode="Internal" /><Relationship Id="rId7" Type="http://schemas.openxmlformats.org/officeDocument/2006/relationships/image" Target="../media/image54.wmf" /><Relationship Id="rId8" Type="http://schemas.openxmlformats.org/officeDocument/2006/relationships/oleObject" Target="../embeddings/oleObject23.bin" TargetMode="Internal" /><Relationship Id="rId9" Type="http://schemas.openxmlformats.org/officeDocument/2006/relationships/image" Target="../media/image55.wmf"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image" Target="../media/image65.wmf" /><Relationship Id="rId11" Type="http://schemas.openxmlformats.org/officeDocument/2006/relationships/oleObject" Target="../embeddings/oleObject29.bin" TargetMode="Internal" /><Relationship Id="rId12" Type="http://schemas.openxmlformats.org/officeDocument/2006/relationships/image" Target="../media/image66.wmf" /><Relationship Id="rId13" Type="http://schemas.openxmlformats.org/officeDocument/2006/relationships/tags" Target="../tags/tag90.xml" /><Relationship Id="rId14" Type="http://schemas.openxmlformats.org/officeDocument/2006/relationships/vmlDrawing" Target="../drawings/vmlDrawing8.vml" /><Relationship Id="rId15" Type="http://schemas.openxmlformats.org/officeDocument/2006/relationships/audio" Target="../media/audio11.wav" /><Relationship Id="rId2" Type="http://schemas.openxmlformats.org/officeDocument/2006/relationships/image" Target="../media/image59.jpeg" /><Relationship Id="rId3" Type="http://schemas.openxmlformats.org/officeDocument/2006/relationships/image" Target="../media/image60.jpeg" /><Relationship Id="rId4" Type="http://schemas.openxmlformats.org/officeDocument/2006/relationships/image" Target="../media/image61.jpeg" /><Relationship Id="rId5" Type="http://schemas.openxmlformats.org/officeDocument/2006/relationships/image" Target="../media/image62.png" /><Relationship Id="rId6" Type="http://schemas.openxmlformats.org/officeDocument/2006/relationships/image" Target="../media/image63.png" /><Relationship Id="rId7" Type="http://schemas.openxmlformats.org/officeDocument/2006/relationships/oleObject" Target="../embeddings/oleObject27.bin" TargetMode="Internal" /><Relationship Id="rId8" Type="http://schemas.openxmlformats.org/officeDocument/2006/relationships/image" Target="../media/image64.wmf" /><Relationship Id="rId9" Type="http://schemas.openxmlformats.org/officeDocument/2006/relationships/oleObject" Target="../embeddings/oleObject28.bin" TargetMode="Interna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91.xml" /><Relationship Id="rId3" Type="http://schemas.openxmlformats.org/officeDocument/2006/relationships/audio" Target="../media/audio11.wav"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92.xml" /><Relationship Id="rId11" Type="http://schemas.openxmlformats.org/officeDocument/2006/relationships/vmlDrawing" Target="../drawings/vmlDrawing9.vml" /><Relationship Id="rId2" Type="http://schemas.openxmlformats.org/officeDocument/2006/relationships/image" Target="../media/image67.png" /><Relationship Id="rId3" Type="http://schemas.openxmlformats.org/officeDocument/2006/relationships/image" Target="../media/image68.png" /><Relationship Id="rId4" Type="http://schemas.openxmlformats.org/officeDocument/2006/relationships/oleObject" Target="../embeddings/oleObject30.bin" TargetMode="Internal" /><Relationship Id="rId5" Type="http://schemas.openxmlformats.org/officeDocument/2006/relationships/image" Target="../media/image69.wmf" /><Relationship Id="rId6" Type="http://schemas.openxmlformats.org/officeDocument/2006/relationships/oleObject" Target="../embeddings/oleObject31.bin" TargetMode="Internal" /><Relationship Id="rId7" Type="http://schemas.openxmlformats.org/officeDocument/2006/relationships/image" Target="../media/image70.wmf" /><Relationship Id="rId8" Type="http://schemas.openxmlformats.org/officeDocument/2006/relationships/oleObject" Target="../embeddings/oleObject32.bin" TargetMode="Internal" /><Relationship Id="rId9" Type="http://schemas.openxmlformats.org/officeDocument/2006/relationships/image" Target="../media/image71.wmf"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oleObject" Target="../embeddings/oleObject37.bin" TargetMode="Internal" /><Relationship Id="rId11" Type="http://schemas.openxmlformats.org/officeDocument/2006/relationships/image" Target="../media/image76.wmf" /><Relationship Id="rId12" Type="http://schemas.openxmlformats.org/officeDocument/2006/relationships/image" Target="../media/image77.png" /><Relationship Id="rId13" Type="http://schemas.openxmlformats.org/officeDocument/2006/relationships/oleObject" Target="../embeddings/oleObject38.bin" TargetMode="Internal" /><Relationship Id="rId14" Type="http://schemas.openxmlformats.org/officeDocument/2006/relationships/image" Target="../media/image78.wmf" /><Relationship Id="rId15" Type="http://schemas.openxmlformats.org/officeDocument/2006/relationships/oleObject" Target="../embeddings/oleObject39.bin" TargetMode="Internal" /><Relationship Id="rId16" Type="http://schemas.openxmlformats.org/officeDocument/2006/relationships/image" Target="../media/image79.wmf" /><Relationship Id="rId17" Type="http://schemas.openxmlformats.org/officeDocument/2006/relationships/oleObject" Target="../embeddings/oleObject40.bin" TargetMode="Internal" /><Relationship Id="rId18" Type="http://schemas.openxmlformats.org/officeDocument/2006/relationships/image" Target="../media/image80.wmf" /><Relationship Id="rId19" Type="http://schemas.openxmlformats.org/officeDocument/2006/relationships/tags" Target="../tags/tag93.xml" /><Relationship Id="rId2" Type="http://schemas.openxmlformats.org/officeDocument/2006/relationships/oleObject" Target="../embeddings/oleObject33.bin" TargetMode="Internal" /><Relationship Id="rId20" Type="http://schemas.openxmlformats.org/officeDocument/2006/relationships/vmlDrawing" Target="../drawings/vmlDrawing10.vml" /><Relationship Id="rId3" Type="http://schemas.openxmlformats.org/officeDocument/2006/relationships/image" Target="../media/image72.wmf" /><Relationship Id="rId4" Type="http://schemas.openxmlformats.org/officeDocument/2006/relationships/oleObject" Target="../embeddings/oleObject34.bin" TargetMode="Internal" /><Relationship Id="rId5" Type="http://schemas.openxmlformats.org/officeDocument/2006/relationships/image" Target="../media/image73.wmf" /><Relationship Id="rId6" Type="http://schemas.openxmlformats.org/officeDocument/2006/relationships/oleObject" Target="../embeddings/oleObject35.bin" TargetMode="Internal" /><Relationship Id="rId7" Type="http://schemas.openxmlformats.org/officeDocument/2006/relationships/image" Target="../media/image74.wmf" /><Relationship Id="rId8" Type="http://schemas.openxmlformats.org/officeDocument/2006/relationships/oleObject" Target="../embeddings/oleObject36.bin" TargetMode="Internal" /><Relationship Id="rId9" Type="http://schemas.openxmlformats.org/officeDocument/2006/relationships/image" Target="../media/image75.wmf"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81.png" /><Relationship Id="rId3" Type="http://schemas.openxmlformats.org/officeDocument/2006/relationships/tags" Target="../tags/tag94.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82.png" /><Relationship Id="rId3" Type="http://schemas.openxmlformats.org/officeDocument/2006/relationships/tags" Target="../tags/tag95.xml" /><Relationship Id="rId4" Type="http://schemas.openxmlformats.org/officeDocument/2006/relationships/audio" Target="../media/audio11.wav"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83.png" /><Relationship Id="rId3" Type="http://schemas.openxmlformats.org/officeDocument/2006/relationships/tags" Target="../tags/tag96.xml" /><Relationship Id="rId4" Type="http://schemas.openxmlformats.org/officeDocument/2006/relationships/audio" Target="../media/audio11.wav"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control" Target="../activeX/activeX1.xml" /><Relationship Id="rId3" Type="http://schemas.openxmlformats.org/officeDocument/2006/relationships/image" Target="../media/image84.wmf" /><Relationship Id="rId4" Type="http://schemas.openxmlformats.org/officeDocument/2006/relationships/vmlDrawing" Target="../drawings/vmlDrawing11.v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5.pn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86.png" /><Relationship Id="rId3" Type="http://schemas.openxmlformats.org/officeDocument/2006/relationships/tags" Target="../tags/tag97.xml" /><Relationship Id="rId4" Type="http://schemas.openxmlformats.org/officeDocument/2006/relationships/audio" Target="../media/audio22.wav"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87.png" /><Relationship Id="rId3" Type="http://schemas.openxmlformats.org/officeDocument/2006/relationships/image" Target="../media/image88.png" /><Relationship Id="rId4" Type="http://schemas.openxmlformats.org/officeDocument/2006/relationships/tags" Target="../tags/tag98.xml" /><Relationship Id="rId5" Type="http://schemas.openxmlformats.org/officeDocument/2006/relationships/audio" Target="../media/audio22.wav"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oleObject" Target="../embeddings/oleObject41.bin" TargetMode="Internal" /><Relationship Id="rId3" Type="http://schemas.openxmlformats.org/officeDocument/2006/relationships/image" Target="../media/image89.wmf" /><Relationship Id="rId4" Type="http://schemas.openxmlformats.org/officeDocument/2006/relationships/tags" Target="../tags/tag99.xml" /><Relationship Id="rId5" Type="http://schemas.openxmlformats.org/officeDocument/2006/relationships/vmlDrawing" Target="../drawings/vmlDrawing12.vml" /><Relationship Id="rId6" Type="http://schemas.openxmlformats.org/officeDocument/2006/relationships/audio" Target="../media/audio22.wav"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oleObject" Target="../embeddings/oleObject42.bin" TargetMode="Internal" /><Relationship Id="rId3" Type="http://schemas.openxmlformats.org/officeDocument/2006/relationships/image" Target="../media/image90.wmf" /><Relationship Id="rId4" Type="http://schemas.openxmlformats.org/officeDocument/2006/relationships/oleObject" Target="../embeddings/oleObject43.bin" TargetMode="Internal" /><Relationship Id="rId5" Type="http://schemas.openxmlformats.org/officeDocument/2006/relationships/image" Target="../media/image91.wmf" /><Relationship Id="rId6" Type="http://schemas.openxmlformats.org/officeDocument/2006/relationships/image" Target="../media/image92.png" /><Relationship Id="rId7" Type="http://schemas.openxmlformats.org/officeDocument/2006/relationships/tags" Target="../tags/tag100.xml" /><Relationship Id="rId8" Type="http://schemas.openxmlformats.org/officeDocument/2006/relationships/vmlDrawing" Target="../drawings/vmlDrawing13.vml" /><Relationship Id="rId9" Type="http://schemas.openxmlformats.org/officeDocument/2006/relationships/audio" Target="../media/audio22.wav"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3.png" /><Relationship Id="rId3" Type="http://schemas.openxmlformats.org/officeDocument/2006/relationships/image" Target="../media/image94.png" /><Relationship Id="rId4" Type="http://schemas.openxmlformats.org/officeDocument/2006/relationships/oleObject" Target="../embeddings/oleObject44.bin" TargetMode="Internal" /><Relationship Id="rId5" Type="http://schemas.openxmlformats.org/officeDocument/2006/relationships/image" Target="../media/image95.wmf" /><Relationship Id="rId6" Type="http://schemas.openxmlformats.org/officeDocument/2006/relationships/tags" Target="../tags/tag101.xml" /><Relationship Id="rId7" Type="http://schemas.openxmlformats.org/officeDocument/2006/relationships/vmlDrawing" Target="../drawings/vmlDrawing14.vml" /><Relationship Id="rId8" Type="http://schemas.openxmlformats.org/officeDocument/2006/relationships/audio" Target="../media/audio22.wav"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oleObject" Target="../embeddings/oleObject45.bin" TargetMode="Internal" /><Relationship Id="rId3" Type="http://schemas.openxmlformats.org/officeDocument/2006/relationships/image" Target="../media/image96.wmf" /><Relationship Id="rId4" Type="http://schemas.openxmlformats.org/officeDocument/2006/relationships/oleObject" Target="../embeddings/oleObject46.bin" TargetMode="Internal" /><Relationship Id="rId5" Type="http://schemas.openxmlformats.org/officeDocument/2006/relationships/image" Target="../media/image97.wmf" /><Relationship Id="rId6" Type="http://schemas.openxmlformats.org/officeDocument/2006/relationships/tags" Target="../tags/tag102.xml" /><Relationship Id="rId7" Type="http://schemas.openxmlformats.org/officeDocument/2006/relationships/vmlDrawing" Target="../drawings/vmlDrawing15.v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103.xml" /><Relationship Id="rId3" Type="http://schemas.openxmlformats.org/officeDocument/2006/relationships/audio" Target="../media/audio22.wav"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8.png" /><Relationship Id="rId3" Type="http://schemas.openxmlformats.org/officeDocument/2006/relationships/tags" Target="../tags/tag104.xml" /><Relationship Id="rId4" Type="http://schemas.openxmlformats.org/officeDocument/2006/relationships/audio" Target="../media/audio22.wav"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9.jpeg" /><Relationship Id="rId3" Type="http://schemas.openxmlformats.org/officeDocument/2006/relationships/tags" Target="../tags/tag105.xml" /><Relationship Id="rId4" Type="http://schemas.openxmlformats.org/officeDocument/2006/relationships/audio" Target="../media/audio22.wav"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00.png" /><Relationship Id="rId3" Type="http://schemas.openxmlformats.org/officeDocument/2006/relationships/tags" Target="../tags/tag106.xml" /><Relationship Id="rId4" Type="http://schemas.openxmlformats.org/officeDocument/2006/relationships/audio" Target="../media/audio22.wav"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01.png" /><Relationship Id="rId3" Type="http://schemas.openxmlformats.org/officeDocument/2006/relationships/tags" Target="../tags/tag107.xml" /><Relationship Id="rId4" Type="http://schemas.openxmlformats.org/officeDocument/2006/relationships/audio" Target="../media/audio22.wav"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108.xml" /><Relationship Id="rId3" Type="http://schemas.openxmlformats.org/officeDocument/2006/relationships/audio" Target="../media/audio22.wav"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02.png" /><Relationship Id="rId3" Type="http://schemas.openxmlformats.org/officeDocument/2006/relationships/tags" Target="../tags/tag109.xml" /><Relationship Id="rId4" Type="http://schemas.openxmlformats.org/officeDocument/2006/relationships/audio" Target="../media/audio22.wav"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03.png" /><Relationship Id="rId3" Type="http://schemas.openxmlformats.org/officeDocument/2006/relationships/image" Target="../media/image104.png" /><Relationship Id="rId4" Type="http://schemas.openxmlformats.org/officeDocument/2006/relationships/tags" Target="../tags/tag110.xml" /><Relationship Id="rId5" Type="http://schemas.openxmlformats.org/officeDocument/2006/relationships/audio" Target="../media/audio22.wav"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05.png" /><Relationship Id="rId3" Type="http://schemas.openxmlformats.org/officeDocument/2006/relationships/image" Target="../media/image106.png" /><Relationship Id="rId4" Type="http://schemas.openxmlformats.org/officeDocument/2006/relationships/tags" Target="../tags/tag111.xml" /><Relationship Id="rId5" Type="http://schemas.openxmlformats.org/officeDocument/2006/relationships/audio" Target="../media/audio22.wav"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ctrTitle"/>
            <p:custDataLst>
              <p:tags r:id="rId3"/>
            </p:custDataLst>
          </p:nvPr>
        </p:nvSpPr>
        <p:spPr/>
        <p:txBody>
          <a:bodyPr/>
          <a:lstStyle/>
          <a:p>
            <a:r>
              <a:rPr lang="zh-CN" altLang="en-US"/>
              <a:t>第八章复习课件</a:t>
            </a:r>
            <a:endParaRPr lang="zh-CN" altLang="en-US"/>
          </a:p>
        </p:txBody>
      </p:sp>
    </p:spTree>
    <p:custDataLst>
      <p:tags r:id="rId4"/>
    </p:custData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268605" y="1374140"/>
            <a:ext cx="11654155" cy="632460"/>
          </a:xfrm>
          <a:prstGeom prst="rect">
            <a:avLst/>
          </a:prstGeom>
          <a:noFill/>
        </p:spPr>
        <p:txBody>
          <a:bodyPr wrap="square" rtlCol="0">
            <a:spAutoFit/>
          </a:bodyPr>
          <a:lstStyle/>
          <a:p>
            <a:pPr>
              <a:lnSpc>
                <a:spcPct val="110000"/>
              </a:lnSpc>
            </a:pPr>
            <a:r>
              <a:rPr lang="zh-CN" altLang="en-US" sz="3200" b="1">
                <a:solidFill>
                  <a:srgbClr val="FF0000"/>
                </a:solidFill>
              </a:rPr>
              <a:t>知识点</a:t>
            </a:r>
            <a:r>
              <a:rPr lang="en-US" altLang="zh-CN" sz="3200" b="1">
                <a:solidFill>
                  <a:srgbClr val="FF0000"/>
                </a:solidFill>
              </a:rPr>
              <a:t>1</a:t>
            </a:r>
            <a:r>
              <a:rPr lang="zh-CN" altLang="en-US" sz="3200" b="1">
                <a:solidFill>
                  <a:srgbClr val="FF0000"/>
                </a:solidFill>
              </a:rPr>
              <a:t>、</a:t>
            </a:r>
            <a:r>
              <a:rPr lang="en-US" altLang="zh-CN" sz="3200" b="1">
                <a:solidFill>
                  <a:srgbClr val="FF0000"/>
                </a:solidFill>
              </a:rPr>
              <a:t>压力的定义：</a:t>
            </a:r>
            <a:r>
              <a:rPr lang="en-US" altLang="zh-CN" sz="3200" b="1"/>
              <a:t>____________作用在物体表面上的力。 </a:t>
            </a:r>
            <a:endParaRPr lang="en-US" altLang="zh-CN" sz="3200" b="1"/>
          </a:p>
        </p:txBody>
      </p:sp>
      <p:sp>
        <p:nvSpPr>
          <p:cNvPr id="100" name="文本框 99"/>
          <p:cNvSpPr txBox="1"/>
          <p:nvPr/>
        </p:nvSpPr>
        <p:spPr>
          <a:xfrm>
            <a:off x="3167380" y="93345"/>
            <a:ext cx="5945505" cy="1101232"/>
          </a:xfrm>
          <a:prstGeom prst="flowChartTerminator">
            <a:avLst/>
          </a:prstGeom>
          <a:solidFill>
            <a:schemeClr val="bg1"/>
          </a:solidFill>
          <a:ln w="9525">
            <a:noFill/>
          </a:ln>
        </p:spPr>
        <p:txBody>
          <a:bodyPr wrap="square">
            <a:spAutoFit/>
          </a:bodyPr>
          <a:lstStyle/>
          <a:p>
            <a:pPr indent="0" algn="ctr"/>
            <a:r>
              <a:rPr lang="en-US" altLang="zh-CN" sz="4400" b="1">
                <a:latin typeface="宋体" panose="02010600030101010101" pitchFamily="2" charset="-122"/>
                <a:ea typeface="宋体" panose="02010600030101010101" pitchFamily="2" charset="-122"/>
                <a:cs typeface="宋体" panose="02010600030101010101" pitchFamily="2" charset="-122"/>
              </a:rPr>
              <a:t>8.1</a:t>
            </a:r>
            <a:r>
              <a:rPr lang="zh-CN" altLang="en-US" sz="4400" b="1">
                <a:latin typeface="宋体" panose="02010600030101010101" pitchFamily="2" charset="-122"/>
                <a:ea typeface="宋体" panose="02010600030101010101" pitchFamily="2" charset="-122"/>
                <a:cs typeface="宋体" panose="02010600030101010101" pitchFamily="2" charset="-122"/>
              </a:rPr>
              <a:t>压力的作用效果</a:t>
            </a:r>
            <a:endParaRPr lang="zh-CN" altLang="en-US" sz="4400" b="1">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820420" y="2633980"/>
            <a:ext cx="11250930" cy="2797175"/>
          </a:xfrm>
          <a:prstGeom prst="rect">
            <a:avLst/>
          </a:prstGeom>
          <a:noFill/>
        </p:spPr>
        <p:txBody>
          <a:bodyPr wrap="square" rtlCol="0">
            <a:spAutoFit/>
          </a:bodyPr>
          <a:lstStyle/>
          <a:p>
            <a:pPr>
              <a:lnSpc>
                <a:spcPct val="110000"/>
              </a:lnSpc>
            </a:pPr>
            <a:r>
              <a:rPr lang="en-US" altLang="zh-CN" sz="3200" b="1"/>
              <a:t>1</a:t>
            </a:r>
            <a:r>
              <a:rPr lang="zh-CN" altLang="en-US" sz="3200" b="1"/>
              <a:t>、</a:t>
            </a:r>
            <a:r>
              <a:rPr lang="en-US" altLang="zh-CN" sz="3200" b="1"/>
              <a:t>如图所示，GA=20N，GB=5N，F=120N，若物体A、B处于静止状态，则墙面受到的压 力是（　　） </a:t>
            </a:r>
            <a:endParaRPr lang="en-US" altLang="zh-CN" sz="3200" b="1"/>
          </a:p>
          <a:p>
            <a:pPr>
              <a:lnSpc>
                <a:spcPct val="110000"/>
              </a:lnSpc>
            </a:pPr>
            <a:r>
              <a:rPr lang="en-US" altLang="zh-CN" sz="3200" b="1"/>
              <a:t>  A. 20牛     B. 25牛   </a:t>
            </a:r>
            <a:endParaRPr lang="en-US" altLang="zh-CN" sz="3200" b="1"/>
          </a:p>
          <a:p>
            <a:pPr>
              <a:lnSpc>
                <a:spcPct val="110000"/>
              </a:lnSpc>
            </a:pPr>
            <a:r>
              <a:rPr lang="en-US" altLang="zh-CN" sz="3200" b="1"/>
              <a:t>C. 120牛    D. 145牛</a:t>
            </a:r>
            <a:endParaRPr lang="en-US" altLang="zh-CN" sz="3200" b="1"/>
          </a:p>
          <a:p>
            <a:pPr>
              <a:lnSpc>
                <a:spcPct val="110000"/>
              </a:lnSpc>
            </a:pPr>
            <a:r>
              <a:rPr lang="en-US" altLang="zh-CN" sz="3200" b="1"/>
              <a:t> </a:t>
            </a:r>
            <a:endParaRPr lang="en-US" altLang="zh-CN" sz="3200" b="1"/>
          </a:p>
        </p:txBody>
      </p:sp>
      <p:sp>
        <p:nvSpPr>
          <p:cNvPr id="6" name="文本框 5"/>
          <p:cNvSpPr txBox="1"/>
          <p:nvPr/>
        </p:nvSpPr>
        <p:spPr>
          <a:xfrm>
            <a:off x="5376545" y="1194435"/>
            <a:ext cx="1438275" cy="706755"/>
          </a:xfrm>
          <a:prstGeom prst="rect">
            <a:avLst/>
          </a:prstGeom>
          <a:noFill/>
        </p:spPr>
        <p:txBody>
          <a:bodyPr wrap="square" rtlCol="0">
            <a:spAutoFit/>
          </a:bodyPr>
          <a:lstStyle/>
          <a:p>
            <a:r>
              <a:rPr lang="zh-CN" altLang="en-US" sz="4000" b="1">
                <a:solidFill>
                  <a:srgbClr val="FF0000"/>
                </a:solidFill>
              </a:rPr>
              <a:t>垂直</a:t>
            </a:r>
            <a:endParaRPr lang="zh-CN" altLang="en-US" sz="4000" b="1">
              <a:solidFill>
                <a:srgbClr val="FF0000"/>
              </a:solidFill>
            </a:endParaRPr>
          </a:p>
        </p:txBody>
      </p:sp>
      <p:sp>
        <p:nvSpPr>
          <p:cNvPr id="7" name="文本框 6"/>
          <p:cNvSpPr txBox="1"/>
          <p:nvPr/>
        </p:nvSpPr>
        <p:spPr>
          <a:xfrm>
            <a:off x="7668895" y="3215640"/>
            <a:ext cx="658495" cy="706755"/>
          </a:xfrm>
          <a:prstGeom prst="rect">
            <a:avLst/>
          </a:prstGeom>
          <a:noFill/>
        </p:spPr>
        <p:txBody>
          <a:bodyPr wrap="square" rtlCol="0">
            <a:spAutoFit/>
          </a:bodyPr>
          <a:lstStyle/>
          <a:p>
            <a:r>
              <a:rPr lang="en-US" altLang="zh-CN" sz="4000" b="1">
                <a:solidFill>
                  <a:srgbClr val="FF0000"/>
                </a:solidFill>
              </a:rPr>
              <a:t>C</a:t>
            </a:r>
            <a:endParaRPr lang="en-US" altLang="zh-CN" sz="4000" b="1">
              <a:solidFill>
                <a:srgbClr val="FF0000"/>
              </a:solidFill>
            </a:endParaRPr>
          </a:p>
        </p:txBody>
      </p:sp>
      <p:pic>
        <p:nvPicPr>
          <p:cNvPr id="3" name="图片 55" descr="IMG_256"/>
          <p:cNvPicPr>
            <a:picLocks noChangeAspect="1"/>
          </p:cNvPicPr>
          <p:nvPr/>
        </p:nvPicPr>
        <p:blipFill>
          <a:blip r:embed="rId2"/>
          <a:stretch>
            <a:fillRect/>
          </a:stretch>
        </p:blipFill>
        <p:spPr>
          <a:xfrm>
            <a:off x="8915400" y="3458210"/>
            <a:ext cx="2565400" cy="3165475"/>
          </a:xfrm>
          <a:prstGeom prst="rect">
            <a:avLst/>
          </a:prstGeom>
          <a:noFill/>
          <a:ln w="9525">
            <a:noFill/>
          </a:ln>
        </p:spPr>
      </p:pic>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500"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after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4"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文本框 3"/>
          <p:cNvSpPr txBox="1"/>
          <p:nvPr/>
        </p:nvSpPr>
        <p:spPr>
          <a:xfrm>
            <a:off x="470535" y="3920490"/>
            <a:ext cx="11250930" cy="1173480"/>
          </a:xfrm>
          <a:prstGeom prst="rect">
            <a:avLst/>
          </a:prstGeom>
          <a:noFill/>
        </p:spPr>
        <p:txBody>
          <a:bodyPr wrap="square" rtlCol="0">
            <a:spAutoFit/>
          </a:bodyPr>
          <a:lstStyle/>
          <a:p>
            <a:pPr>
              <a:lnSpc>
                <a:spcPct val="110000"/>
              </a:lnSpc>
            </a:pPr>
            <a:r>
              <a:rPr lang="en-US" altLang="zh-CN" sz="3200" b="1"/>
              <a:t>2</a:t>
            </a:r>
            <a:r>
              <a:rPr lang="zh-CN" altLang="en-US" sz="3200" b="1"/>
              <a:t>、</a:t>
            </a:r>
            <a:r>
              <a:rPr lang="en-US" altLang="zh-CN" sz="3200" b="1"/>
              <a:t>如图所示分别是四位同学画的重力G与压力F的示意图，其中正确是的    (        )</a:t>
            </a:r>
            <a:endParaRPr lang="en-US" altLang="zh-CN" sz="3200" b="1"/>
          </a:p>
        </p:txBody>
      </p:sp>
      <p:pic>
        <p:nvPicPr>
          <p:cNvPr id="27" name="图片 20"/>
          <p:cNvPicPr>
            <a:picLocks noChangeAspect="1"/>
          </p:cNvPicPr>
          <p:nvPr/>
        </p:nvPicPr>
        <p:blipFill>
          <a:blip r:embed="rId2"/>
          <a:stretch>
            <a:fillRect/>
          </a:stretch>
        </p:blipFill>
        <p:spPr>
          <a:xfrm>
            <a:off x="1213485" y="5011420"/>
            <a:ext cx="9435465" cy="1846580"/>
          </a:xfrm>
          <a:prstGeom prst="rect">
            <a:avLst/>
          </a:prstGeom>
          <a:noFill/>
          <a:ln w="9525">
            <a:noFill/>
          </a:ln>
        </p:spPr>
      </p:pic>
      <p:sp>
        <p:nvSpPr>
          <p:cNvPr id="7" name="文本框 6"/>
          <p:cNvSpPr txBox="1"/>
          <p:nvPr/>
        </p:nvSpPr>
        <p:spPr>
          <a:xfrm>
            <a:off x="3280410" y="4597400"/>
            <a:ext cx="658495" cy="922020"/>
          </a:xfrm>
          <a:prstGeom prst="rect">
            <a:avLst/>
          </a:prstGeom>
          <a:noFill/>
        </p:spPr>
        <p:txBody>
          <a:bodyPr wrap="square" rtlCol="0">
            <a:spAutoFit/>
          </a:bodyPr>
          <a:lstStyle/>
          <a:p>
            <a:r>
              <a:rPr lang="en-US" altLang="zh-CN" sz="5400" b="1">
                <a:solidFill>
                  <a:srgbClr val="FF0000"/>
                </a:solidFill>
              </a:rPr>
              <a:t>A </a:t>
            </a:r>
            <a:endParaRPr lang="en-US" altLang="zh-CN" sz="5400" b="1">
              <a:solidFill>
                <a:srgbClr val="FF0000"/>
              </a:solidFill>
            </a:endParaRPr>
          </a:p>
        </p:txBody>
      </p:sp>
      <p:sp>
        <p:nvSpPr>
          <p:cNvPr id="100" name="文本框 99"/>
          <p:cNvSpPr txBox="1"/>
          <p:nvPr/>
        </p:nvSpPr>
        <p:spPr>
          <a:xfrm>
            <a:off x="3787775" y="991870"/>
            <a:ext cx="5942330" cy="521970"/>
          </a:xfrm>
          <a:prstGeom prst="rect">
            <a:avLst/>
          </a:prstGeom>
          <a:noFill/>
          <a:ln w="9525">
            <a:noFill/>
          </a:ln>
        </p:spPr>
        <p:txBody>
          <a:bodyPr wrap="square">
            <a:spAutoFit/>
          </a:bodyPr>
          <a:lstStyle/>
          <a:p>
            <a:pPr indent="0"/>
            <a:r>
              <a:rPr lang="zh-CN" sz="2800" b="0">
                <a:solidFill>
                  <a:srgbClr val="333333"/>
                </a:solidFill>
                <a:ea typeface="宋体" panose="02010600030101010101" pitchFamily="2" charset="-122"/>
              </a:rPr>
              <a:t>画出图中物体对支持面的压力示意图。</a:t>
            </a:r>
            <a:endParaRPr lang="zh-CN" altLang="en-US" sz="2800" b="0">
              <a:solidFill>
                <a:srgbClr val="333333"/>
              </a:solidFill>
              <a:ea typeface="宋体" panose="02010600030101010101" pitchFamily="2" charset="-122"/>
            </a:endParaRPr>
          </a:p>
        </p:txBody>
      </p:sp>
      <p:pic>
        <p:nvPicPr>
          <p:cNvPr id="2" name="图片 1"/>
          <p:cNvPicPr/>
          <p:nvPr/>
        </p:nvPicPr>
        <p:blipFill>
          <a:blip r:embed="rId3"/>
          <a:stretch>
            <a:fillRect/>
          </a:stretch>
        </p:blipFill>
        <p:spPr>
          <a:xfrm>
            <a:off x="1019175" y="1595120"/>
            <a:ext cx="2555875" cy="2148840"/>
          </a:xfrm>
          <a:prstGeom prst="rect">
            <a:avLst/>
          </a:prstGeom>
          <a:noFill/>
          <a:ln w="9525">
            <a:noFill/>
          </a:ln>
        </p:spPr>
      </p:pic>
      <p:pic>
        <p:nvPicPr>
          <p:cNvPr id="101" name="图片 100"/>
          <p:cNvPicPr/>
          <p:nvPr/>
        </p:nvPicPr>
        <p:blipFill>
          <a:blip r:embed="rId4"/>
          <a:stretch>
            <a:fillRect/>
          </a:stretch>
        </p:blipFill>
        <p:spPr>
          <a:xfrm>
            <a:off x="4425315" y="1635125"/>
            <a:ext cx="3011805" cy="2170430"/>
          </a:xfrm>
          <a:prstGeom prst="rect">
            <a:avLst/>
          </a:prstGeom>
          <a:noFill/>
          <a:ln w="9525">
            <a:noFill/>
          </a:ln>
        </p:spPr>
      </p:pic>
      <p:pic>
        <p:nvPicPr>
          <p:cNvPr id="54" name="图片 58"/>
          <p:cNvPicPr>
            <a:picLocks noChangeAspect="1"/>
          </p:cNvPicPr>
          <p:nvPr/>
        </p:nvPicPr>
        <p:blipFill>
          <a:blip r:embed="rId5"/>
          <a:stretch>
            <a:fillRect/>
          </a:stretch>
        </p:blipFill>
        <p:spPr>
          <a:xfrm>
            <a:off x="8765540" y="1452245"/>
            <a:ext cx="1985010" cy="2291715"/>
          </a:xfrm>
          <a:prstGeom prst="rect">
            <a:avLst/>
          </a:prstGeom>
          <a:noFill/>
          <a:ln w="9525">
            <a:noFill/>
          </a:ln>
        </p:spPr>
      </p:pic>
      <p:sp>
        <p:nvSpPr>
          <p:cNvPr id="3" name="文本框 2"/>
          <p:cNvSpPr txBox="1"/>
          <p:nvPr/>
        </p:nvSpPr>
        <p:spPr>
          <a:xfrm>
            <a:off x="192405" y="285115"/>
            <a:ext cx="5545455" cy="706755"/>
          </a:xfrm>
          <a:prstGeom prst="rect">
            <a:avLst/>
          </a:prstGeom>
          <a:noFill/>
        </p:spPr>
        <p:txBody>
          <a:bodyPr wrap="none" rtlCol="0" anchor="t">
            <a:spAutoFit/>
          </a:bodyPr>
          <a:lstStyle/>
          <a:p>
            <a:r>
              <a:rPr lang="zh-CN" altLang="en-US" sz="4000" b="1">
                <a:solidFill>
                  <a:srgbClr val="FF0000"/>
                </a:solidFill>
                <a:sym typeface="+mn-ea"/>
              </a:rPr>
              <a:t>知识点</a:t>
            </a:r>
            <a:r>
              <a:rPr lang="en-US" altLang="zh-CN" sz="4000" b="1">
                <a:solidFill>
                  <a:srgbClr val="FF0000"/>
                </a:solidFill>
                <a:sym typeface="+mn-ea"/>
              </a:rPr>
              <a:t>2</a:t>
            </a:r>
            <a:r>
              <a:rPr lang="zh-CN" altLang="en-US" sz="4000" b="1">
                <a:solidFill>
                  <a:srgbClr val="FF0000"/>
                </a:solidFill>
                <a:sym typeface="+mn-ea"/>
              </a:rPr>
              <a:t>、压力的示意图</a:t>
            </a:r>
            <a:endParaRPr lang="zh-CN" altLang="en-US" sz="4000" b="1">
              <a:solidFill>
                <a:srgbClr val="FF0000"/>
              </a:solidFill>
              <a:sym typeface="+mn-ea"/>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after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381000" y="1297940"/>
            <a:ext cx="11654155" cy="3046095"/>
          </a:xfrm>
          <a:prstGeom prst="rect">
            <a:avLst/>
          </a:prstGeom>
          <a:noFill/>
        </p:spPr>
        <p:txBody>
          <a:bodyPr wrap="square" rtlCol="0">
            <a:spAutoFit/>
          </a:bodyPr>
          <a:lstStyle/>
          <a:p>
            <a:pPr fontAlgn="auto">
              <a:lnSpc>
                <a:spcPct val="150000"/>
              </a:lnSpc>
            </a:pPr>
            <a:r>
              <a:rPr lang="zh-CN" altLang="en-US" sz="3200" b="1">
                <a:solidFill>
                  <a:srgbClr val="FF0000"/>
                </a:solidFill>
              </a:rPr>
              <a:t>知识点</a:t>
            </a:r>
            <a:r>
              <a:rPr lang="en-US" altLang="zh-CN" sz="3200" b="1">
                <a:solidFill>
                  <a:srgbClr val="FF0000"/>
                </a:solidFill>
              </a:rPr>
              <a:t>3</a:t>
            </a:r>
            <a:r>
              <a:rPr lang="zh-CN" altLang="en-US" sz="3200" b="1">
                <a:solidFill>
                  <a:srgbClr val="FF0000"/>
                </a:solidFill>
              </a:rPr>
              <a:t>、</a:t>
            </a:r>
            <a:r>
              <a:rPr lang="en-US" altLang="zh-CN" sz="3200" b="1">
                <a:solidFill>
                  <a:srgbClr val="FF0000"/>
                </a:solidFill>
              </a:rPr>
              <a:t>压力的作用效果与哪些因素有关：</a:t>
            </a:r>
            <a:endParaRPr lang="en-US" altLang="zh-CN" sz="3200" b="1"/>
          </a:p>
          <a:p>
            <a:pPr fontAlgn="auto">
              <a:lnSpc>
                <a:spcPct val="150000"/>
              </a:lnSpc>
            </a:pPr>
            <a:r>
              <a:rPr lang="en-US" altLang="zh-CN" sz="3200" b="1"/>
              <a:t>压力的作用效果只与______________和______________有关。相同条件下，________越大，_________越小，压力的作用效果越明显。</a:t>
            </a:r>
            <a:endParaRPr lang="en-US" altLang="zh-CN" sz="3200" b="1"/>
          </a:p>
        </p:txBody>
      </p:sp>
      <p:sp>
        <p:nvSpPr>
          <p:cNvPr id="6" name="文本框 5"/>
          <p:cNvSpPr txBox="1"/>
          <p:nvPr/>
        </p:nvSpPr>
        <p:spPr>
          <a:xfrm>
            <a:off x="4236085" y="2042795"/>
            <a:ext cx="3346450" cy="645160"/>
          </a:xfrm>
          <a:prstGeom prst="rect">
            <a:avLst/>
          </a:prstGeom>
          <a:noFill/>
        </p:spPr>
        <p:txBody>
          <a:bodyPr wrap="square" rtlCol="0">
            <a:spAutoFit/>
          </a:bodyPr>
          <a:lstStyle/>
          <a:p>
            <a:r>
              <a:rPr lang="zh-CN" altLang="en-US" sz="3600" b="1">
                <a:solidFill>
                  <a:srgbClr val="FF0000"/>
                </a:solidFill>
              </a:rPr>
              <a:t>压力的大小</a:t>
            </a:r>
            <a:endParaRPr lang="zh-CN" altLang="en-US" sz="3600" b="1">
              <a:solidFill>
                <a:srgbClr val="FF0000"/>
              </a:solidFill>
            </a:endParaRPr>
          </a:p>
        </p:txBody>
      </p:sp>
      <p:sp>
        <p:nvSpPr>
          <p:cNvPr id="3" name="文本框 2"/>
          <p:cNvSpPr txBox="1"/>
          <p:nvPr/>
        </p:nvSpPr>
        <p:spPr>
          <a:xfrm>
            <a:off x="7852410" y="1971040"/>
            <a:ext cx="3346450" cy="645160"/>
          </a:xfrm>
          <a:prstGeom prst="rect">
            <a:avLst/>
          </a:prstGeom>
          <a:noFill/>
        </p:spPr>
        <p:txBody>
          <a:bodyPr wrap="square" rtlCol="0">
            <a:spAutoFit/>
          </a:bodyPr>
          <a:lstStyle/>
          <a:p>
            <a:r>
              <a:rPr lang="zh-CN" altLang="en-US" sz="3600" b="1">
                <a:solidFill>
                  <a:srgbClr val="FF0000"/>
                </a:solidFill>
              </a:rPr>
              <a:t>受力面积</a:t>
            </a:r>
            <a:endParaRPr lang="zh-CN" altLang="en-US" sz="3600" b="1">
              <a:solidFill>
                <a:srgbClr val="FF0000"/>
              </a:solidFill>
            </a:endParaRPr>
          </a:p>
        </p:txBody>
      </p:sp>
      <p:sp>
        <p:nvSpPr>
          <p:cNvPr id="5" name="文本框 4"/>
          <p:cNvSpPr txBox="1"/>
          <p:nvPr/>
        </p:nvSpPr>
        <p:spPr>
          <a:xfrm>
            <a:off x="2917190" y="2809240"/>
            <a:ext cx="1591310" cy="645160"/>
          </a:xfrm>
          <a:prstGeom prst="rect">
            <a:avLst/>
          </a:prstGeom>
          <a:noFill/>
        </p:spPr>
        <p:txBody>
          <a:bodyPr wrap="square" rtlCol="0">
            <a:spAutoFit/>
          </a:bodyPr>
          <a:lstStyle/>
          <a:p>
            <a:r>
              <a:rPr lang="zh-CN" altLang="en-US" sz="3600" b="1">
                <a:solidFill>
                  <a:srgbClr val="FF0000"/>
                </a:solidFill>
              </a:rPr>
              <a:t>压力</a:t>
            </a:r>
            <a:endParaRPr lang="zh-CN" altLang="en-US" sz="3600" b="1">
              <a:solidFill>
                <a:srgbClr val="FF0000"/>
              </a:solidFill>
            </a:endParaRPr>
          </a:p>
        </p:txBody>
      </p:sp>
      <p:sp>
        <p:nvSpPr>
          <p:cNvPr id="9" name="文本框 8"/>
          <p:cNvSpPr txBox="1"/>
          <p:nvPr/>
        </p:nvSpPr>
        <p:spPr>
          <a:xfrm>
            <a:off x="5827395" y="2809240"/>
            <a:ext cx="3346450" cy="645160"/>
          </a:xfrm>
          <a:prstGeom prst="rect">
            <a:avLst/>
          </a:prstGeom>
          <a:noFill/>
        </p:spPr>
        <p:txBody>
          <a:bodyPr wrap="square" rtlCol="0">
            <a:spAutoFit/>
          </a:bodyPr>
          <a:lstStyle/>
          <a:p>
            <a:r>
              <a:rPr lang="zh-CN" altLang="en-US" sz="3600" b="1">
                <a:solidFill>
                  <a:srgbClr val="FF0000"/>
                </a:solidFill>
              </a:rPr>
              <a:t>受力面积</a:t>
            </a:r>
            <a:endParaRPr lang="zh-CN" altLang="en-US" sz="36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5" grpId="0"/>
      <p:bldP spid="9"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文本框 3"/>
          <p:cNvSpPr txBox="1"/>
          <p:nvPr/>
        </p:nvSpPr>
        <p:spPr>
          <a:xfrm>
            <a:off x="470535" y="123190"/>
            <a:ext cx="11250930" cy="6251575"/>
          </a:xfrm>
          <a:prstGeom prst="rect">
            <a:avLst/>
          </a:prstGeom>
          <a:noFill/>
        </p:spPr>
        <p:txBody>
          <a:bodyPr wrap="square" rtlCol="0">
            <a:spAutoFit/>
          </a:bodyPr>
          <a:lstStyle/>
          <a:p>
            <a:pPr>
              <a:lnSpc>
                <a:spcPct val="110000"/>
              </a:lnSpc>
            </a:pPr>
            <a:r>
              <a:rPr lang="en-US" altLang="zh-CN" sz="2800"/>
              <a:t>3.在探究“压力的作用效果与哪些因素有关”实验中,小华同学用一块海绵和两块规格相同的长方体砖块做了如图所示的一系列实验,请仔细观察,并分析回答下列问题: </a:t>
            </a:r>
            <a:endParaRPr lang="en-US" altLang="zh-CN" sz="2800"/>
          </a:p>
          <a:p>
            <a:pPr>
              <a:lnSpc>
                <a:spcPct val="110000"/>
              </a:lnSpc>
            </a:pPr>
            <a:endParaRPr lang="en-US" altLang="zh-CN" sz="2800" b="1"/>
          </a:p>
          <a:p>
            <a:pPr>
              <a:lnSpc>
                <a:spcPct val="110000"/>
              </a:lnSpc>
            </a:pPr>
            <a:endParaRPr lang="en-US" altLang="zh-CN" sz="2800" b="1"/>
          </a:p>
          <a:p>
            <a:pPr>
              <a:lnSpc>
                <a:spcPct val="110000"/>
              </a:lnSpc>
            </a:pPr>
            <a:endParaRPr lang="en-US" altLang="zh-CN" sz="2800" b="1"/>
          </a:p>
          <a:p>
            <a:pPr>
              <a:lnSpc>
                <a:spcPct val="110000"/>
              </a:lnSpc>
            </a:pPr>
            <a:endParaRPr lang="en-US" altLang="zh-CN" sz="2800" b="1"/>
          </a:p>
          <a:p>
            <a:pPr>
              <a:lnSpc>
                <a:spcPct val="110000"/>
              </a:lnSpc>
            </a:pPr>
            <a:r>
              <a:rPr lang="en-US" altLang="zh-CN" sz="2800" b="1"/>
              <a:t>(1)压力的作用效果的大小是通过比较___________________来确定。 </a:t>
            </a:r>
            <a:endParaRPr lang="en-US" altLang="zh-CN" sz="2800" b="1"/>
          </a:p>
          <a:p>
            <a:pPr>
              <a:lnSpc>
                <a:spcPct val="110000"/>
              </a:lnSpc>
            </a:pPr>
            <a:r>
              <a:rPr lang="en-US" altLang="zh-CN" sz="2800"/>
              <a:t>(2)分析比较图乙和图丙的实验现象，可得出结论：当_____________相同时，受力面 积</a:t>
            </a:r>
            <a:r>
              <a:rPr lang="en-US" altLang="zh-CN" sz="2800" u="sng">
                <a:solidFill>
                  <a:schemeClr val="tx1"/>
                </a:solidFill>
              </a:rPr>
              <a:t>             </a:t>
            </a:r>
            <a:r>
              <a:rPr lang="en-US" altLang="zh-CN" sz="2800"/>
              <a:t>，压力的作用效果越显著。 </a:t>
            </a:r>
            <a:endParaRPr lang="en-US" altLang="zh-CN" sz="2800"/>
          </a:p>
          <a:p>
            <a:pPr>
              <a:lnSpc>
                <a:spcPct val="110000"/>
              </a:lnSpc>
            </a:pPr>
            <a:r>
              <a:rPr lang="en-US" altLang="zh-CN" sz="2800" b="1"/>
              <a:t>(3)分析比较图_______和图________的实验现象,可以得出结论：当受力面积相同时，压力越大，压力的作用效果越明显。</a:t>
            </a:r>
            <a:endParaRPr lang="en-US" altLang="zh-CN" sz="2800" b="1"/>
          </a:p>
          <a:p>
            <a:pPr>
              <a:lnSpc>
                <a:spcPct val="110000"/>
              </a:lnSpc>
            </a:pPr>
            <a:r>
              <a:rPr lang="en-US" altLang="zh-CN" sz="2800"/>
              <a:t>(4)该实验运用的实验方法是：______________</a:t>
            </a:r>
            <a:r>
              <a:rPr lang="zh-CN" altLang="en-US" sz="2800"/>
              <a:t>、</a:t>
            </a:r>
            <a:r>
              <a:rPr lang="zh-CN" altLang="en-US" sz="2800" u="sng"/>
              <a:t>                       </a:t>
            </a:r>
            <a:r>
              <a:rPr lang="zh-CN" altLang="en-US" sz="2800"/>
              <a:t> 。</a:t>
            </a:r>
            <a:endParaRPr lang="zh-CN" altLang="en-US" sz="2800"/>
          </a:p>
        </p:txBody>
      </p:sp>
      <p:pic>
        <p:nvPicPr>
          <p:cNvPr id="2" name="图片 2"/>
          <p:cNvPicPr>
            <a:picLocks noChangeAspect="1"/>
          </p:cNvPicPr>
          <p:nvPr/>
        </p:nvPicPr>
        <p:blipFill>
          <a:blip r:embed="rId2"/>
          <a:stretch>
            <a:fillRect/>
          </a:stretch>
        </p:blipFill>
        <p:spPr>
          <a:xfrm>
            <a:off x="2629535" y="1657985"/>
            <a:ext cx="5454650" cy="1659255"/>
          </a:xfrm>
          <a:prstGeom prst="rect">
            <a:avLst/>
          </a:prstGeom>
          <a:noFill/>
          <a:ln w="9525">
            <a:noFill/>
          </a:ln>
        </p:spPr>
      </p:pic>
      <p:sp>
        <p:nvSpPr>
          <p:cNvPr id="6" name="文本框 5"/>
          <p:cNvSpPr txBox="1"/>
          <p:nvPr/>
        </p:nvSpPr>
        <p:spPr>
          <a:xfrm>
            <a:off x="6604000" y="3317240"/>
            <a:ext cx="3869055" cy="645160"/>
          </a:xfrm>
          <a:prstGeom prst="rect">
            <a:avLst/>
          </a:prstGeom>
          <a:noFill/>
        </p:spPr>
        <p:txBody>
          <a:bodyPr wrap="square" rtlCol="0">
            <a:spAutoFit/>
          </a:bodyPr>
          <a:lstStyle/>
          <a:p>
            <a:r>
              <a:rPr lang="zh-CN" altLang="en-US" sz="3600" b="1">
                <a:solidFill>
                  <a:srgbClr val="FF0000"/>
                </a:solidFill>
              </a:rPr>
              <a:t>海绵的凹陷程度</a:t>
            </a:r>
            <a:endParaRPr lang="zh-CN" altLang="en-US" sz="3600" b="1">
              <a:solidFill>
                <a:srgbClr val="FF0000"/>
              </a:solidFill>
            </a:endParaRPr>
          </a:p>
        </p:txBody>
      </p:sp>
      <p:sp>
        <p:nvSpPr>
          <p:cNvPr id="3" name="文本框 2"/>
          <p:cNvSpPr txBox="1"/>
          <p:nvPr/>
        </p:nvSpPr>
        <p:spPr>
          <a:xfrm>
            <a:off x="8830310" y="3745865"/>
            <a:ext cx="3346450" cy="645160"/>
          </a:xfrm>
          <a:prstGeom prst="rect">
            <a:avLst/>
          </a:prstGeom>
          <a:noFill/>
        </p:spPr>
        <p:txBody>
          <a:bodyPr wrap="square" rtlCol="0">
            <a:spAutoFit/>
          </a:bodyPr>
          <a:lstStyle/>
          <a:p>
            <a:r>
              <a:rPr lang="zh-CN" altLang="en-US" sz="3600" b="1">
                <a:solidFill>
                  <a:srgbClr val="FF0000"/>
                </a:solidFill>
              </a:rPr>
              <a:t>压力</a:t>
            </a:r>
            <a:endParaRPr lang="zh-CN" altLang="en-US" sz="3600" b="1">
              <a:solidFill>
                <a:srgbClr val="FF0000"/>
              </a:solidFill>
            </a:endParaRPr>
          </a:p>
        </p:txBody>
      </p:sp>
      <p:sp>
        <p:nvSpPr>
          <p:cNvPr id="5" name="文本框 4"/>
          <p:cNvSpPr txBox="1"/>
          <p:nvPr/>
        </p:nvSpPr>
        <p:spPr>
          <a:xfrm>
            <a:off x="2808605" y="4806315"/>
            <a:ext cx="3346450" cy="645160"/>
          </a:xfrm>
          <a:prstGeom prst="rect">
            <a:avLst/>
          </a:prstGeom>
          <a:noFill/>
        </p:spPr>
        <p:txBody>
          <a:bodyPr wrap="square" rtlCol="0">
            <a:spAutoFit/>
          </a:bodyPr>
          <a:lstStyle/>
          <a:p>
            <a:r>
              <a:rPr lang="zh-CN" altLang="en-US" sz="3600" b="1">
                <a:solidFill>
                  <a:srgbClr val="FF0000"/>
                </a:solidFill>
              </a:rPr>
              <a:t>乙</a:t>
            </a:r>
            <a:endParaRPr lang="zh-CN" altLang="en-US" sz="3600" b="1">
              <a:solidFill>
                <a:srgbClr val="FF0000"/>
              </a:solidFill>
            </a:endParaRPr>
          </a:p>
        </p:txBody>
      </p:sp>
      <p:sp>
        <p:nvSpPr>
          <p:cNvPr id="7" name="文本框 6"/>
          <p:cNvSpPr txBox="1"/>
          <p:nvPr/>
        </p:nvSpPr>
        <p:spPr>
          <a:xfrm>
            <a:off x="5102860" y="4679950"/>
            <a:ext cx="3346450" cy="645160"/>
          </a:xfrm>
          <a:prstGeom prst="rect">
            <a:avLst/>
          </a:prstGeom>
          <a:noFill/>
        </p:spPr>
        <p:txBody>
          <a:bodyPr wrap="square" rtlCol="0">
            <a:spAutoFit/>
          </a:bodyPr>
          <a:lstStyle/>
          <a:p>
            <a:r>
              <a:rPr lang="zh-CN" altLang="en-US" sz="3600" b="1">
                <a:solidFill>
                  <a:srgbClr val="FF0000"/>
                </a:solidFill>
              </a:rPr>
              <a:t>丁</a:t>
            </a:r>
            <a:endParaRPr lang="zh-CN" altLang="en-US" sz="3600" b="1">
              <a:solidFill>
                <a:srgbClr val="FF0000"/>
              </a:solidFill>
            </a:endParaRPr>
          </a:p>
        </p:txBody>
      </p:sp>
      <p:sp>
        <p:nvSpPr>
          <p:cNvPr id="8" name="文本框 7"/>
          <p:cNvSpPr txBox="1"/>
          <p:nvPr/>
        </p:nvSpPr>
        <p:spPr>
          <a:xfrm>
            <a:off x="5483860" y="5615940"/>
            <a:ext cx="3346450" cy="645160"/>
          </a:xfrm>
          <a:prstGeom prst="rect">
            <a:avLst/>
          </a:prstGeom>
          <a:noFill/>
        </p:spPr>
        <p:txBody>
          <a:bodyPr wrap="square" rtlCol="0">
            <a:spAutoFit/>
          </a:bodyPr>
          <a:lstStyle/>
          <a:p>
            <a:r>
              <a:rPr lang="zh-CN" altLang="en-US" sz="3600" b="1">
                <a:solidFill>
                  <a:srgbClr val="FF0000"/>
                </a:solidFill>
              </a:rPr>
              <a:t>控制变量法</a:t>
            </a:r>
            <a:endParaRPr lang="zh-CN" altLang="en-US" sz="3600" b="1">
              <a:solidFill>
                <a:srgbClr val="FF0000"/>
              </a:solidFill>
            </a:endParaRPr>
          </a:p>
        </p:txBody>
      </p:sp>
      <p:sp>
        <p:nvSpPr>
          <p:cNvPr id="9" name="文本框 8"/>
          <p:cNvSpPr txBox="1"/>
          <p:nvPr/>
        </p:nvSpPr>
        <p:spPr>
          <a:xfrm>
            <a:off x="8609330" y="5593715"/>
            <a:ext cx="2085340" cy="645160"/>
          </a:xfrm>
          <a:prstGeom prst="rect">
            <a:avLst/>
          </a:prstGeom>
          <a:noFill/>
        </p:spPr>
        <p:txBody>
          <a:bodyPr wrap="square" rtlCol="0">
            <a:spAutoFit/>
          </a:bodyPr>
          <a:lstStyle/>
          <a:p>
            <a:r>
              <a:rPr lang="zh-CN" altLang="en-US" sz="3600" b="1">
                <a:solidFill>
                  <a:srgbClr val="FF0000"/>
                </a:solidFill>
              </a:rPr>
              <a:t>转换法</a:t>
            </a:r>
            <a:endParaRPr lang="zh-CN" altLang="en-US" sz="3600" b="1">
              <a:solidFill>
                <a:srgbClr val="FF0000"/>
              </a:solidFill>
            </a:endParaRPr>
          </a:p>
        </p:txBody>
      </p:sp>
      <p:sp>
        <p:nvSpPr>
          <p:cNvPr id="10" name="文本框 9"/>
          <p:cNvSpPr txBox="1"/>
          <p:nvPr/>
        </p:nvSpPr>
        <p:spPr>
          <a:xfrm>
            <a:off x="3601085" y="4356100"/>
            <a:ext cx="1346200" cy="583565"/>
          </a:xfrm>
          <a:prstGeom prst="rect">
            <a:avLst/>
          </a:prstGeom>
          <a:noFill/>
        </p:spPr>
        <p:txBody>
          <a:bodyPr wrap="square" rtlCol="0">
            <a:spAutoFit/>
          </a:bodyPr>
          <a:lstStyle/>
          <a:p>
            <a:r>
              <a:rPr lang="zh-CN" altLang="en-US" sz="3200" b="1">
                <a:solidFill>
                  <a:srgbClr val="FF0000"/>
                </a:solidFill>
              </a:rPr>
              <a:t>越小</a:t>
            </a:r>
            <a:endParaRPr lang="zh-CN" altLang="en-US" sz="3200" b="1">
              <a:solidFill>
                <a:srgbClr val="FF0000"/>
              </a:solidFill>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 calcmode="lin" valueType="num">
                                      <p:cBhvr additive="base">
                                        <p:cTn id="19"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after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after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5" grpId="0"/>
      <p:bldP spid="7" grpId="0"/>
      <p:bldP spid="8" grpId="0"/>
      <p:bldP spid="9"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268605" y="172720"/>
            <a:ext cx="11654155" cy="2256155"/>
          </a:xfrm>
          <a:prstGeom prst="rect">
            <a:avLst/>
          </a:prstGeom>
          <a:noFill/>
        </p:spPr>
        <p:txBody>
          <a:bodyPr wrap="square" rtlCol="0">
            <a:spAutoFit/>
          </a:bodyPr>
          <a:lstStyle/>
          <a:p>
            <a:pPr>
              <a:lnSpc>
                <a:spcPct val="110000"/>
              </a:lnSpc>
            </a:pPr>
            <a:r>
              <a:rPr lang="zh-CN" altLang="en-US" sz="3200" b="1">
                <a:solidFill>
                  <a:srgbClr val="FF0000"/>
                </a:solidFill>
              </a:rPr>
              <a:t>知识点</a:t>
            </a:r>
            <a:r>
              <a:rPr lang="en-US" altLang="zh-CN" sz="3200" b="1">
                <a:solidFill>
                  <a:srgbClr val="FF0000"/>
                </a:solidFill>
              </a:rPr>
              <a:t>4</a:t>
            </a:r>
            <a:r>
              <a:rPr lang="zh-CN" altLang="en-US" sz="3200" b="1">
                <a:solidFill>
                  <a:srgbClr val="FF0000"/>
                </a:solidFill>
              </a:rPr>
              <a:t>、</a:t>
            </a:r>
            <a:r>
              <a:rPr lang="en-US" altLang="zh-CN" sz="3200" b="1">
                <a:solidFill>
                  <a:srgbClr val="FF0000"/>
                </a:solidFill>
              </a:rPr>
              <a:t>压强及压强的计算</a:t>
            </a:r>
            <a:endParaRPr lang="en-US" altLang="zh-CN" sz="3200" b="1"/>
          </a:p>
          <a:p>
            <a:pPr>
              <a:lnSpc>
                <a:spcPct val="110000"/>
              </a:lnSpc>
            </a:pPr>
            <a:r>
              <a:rPr lang="en-US" altLang="zh-CN" sz="3200" b="1"/>
              <a:t>(1)压强的定义：物体受到的__________与____________的比值。</a:t>
            </a:r>
            <a:endParaRPr lang="en-US" altLang="zh-CN" sz="3200" b="1"/>
          </a:p>
          <a:p>
            <a:pPr>
              <a:lnSpc>
                <a:spcPct val="110000"/>
              </a:lnSpc>
            </a:pPr>
            <a:r>
              <a:rPr lang="en-US" altLang="zh-CN" sz="3200" b="1"/>
              <a:t>(2)压强的公式：___________________。</a:t>
            </a:r>
            <a:endParaRPr lang="en-US" altLang="zh-CN" sz="3200" b="1"/>
          </a:p>
        </p:txBody>
      </p:sp>
      <p:sp>
        <p:nvSpPr>
          <p:cNvPr id="4" name="文本框 3"/>
          <p:cNvSpPr txBox="1"/>
          <p:nvPr/>
        </p:nvSpPr>
        <p:spPr>
          <a:xfrm>
            <a:off x="671830" y="3566795"/>
            <a:ext cx="11250930" cy="2797175"/>
          </a:xfrm>
          <a:prstGeom prst="rect">
            <a:avLst/>
          </a:prstGeom>
          <a:noFill/>
        </p:spPr>
        <p:txBody>
          <a:bodyPr wrap="square" rtlCol="0">
            <a:spAutoFit/>
          </a:bodyPr>
          <a:lstStyle/>
          <a:p>
            <a:pPr>
              <a:lnSpc>
                <a:spcPct val="110000"/>
              </a:lnSpc>
            </a:pPr>
            <a:r>
              <a:rPr lang="en-US" altLang="zh-CN" sz="3200"/>
              <a:t>4</a:t>
            </a:r>
            <a:r>
              <a:rPr lang="zh-CN" altLang="en-US" sz="3200"/>
              <a:t>、</a:t>
            </a:r>
            <a:r>
              <a:rPr lang="en-US" altLang="zh-CN" sz="3200"/>
              <a:t>压强的公式           ,对这个公式正确的理解是(        )</a:t>
            </a:r>
            <a:endParaRPr lang="en-US" altLang="zh-CN" sz="3200"/>
          </a:p>
          <a:p>
            <a:pPr>
              <a:lnSpc>
                <a:spcPct val="110000"/>
              </a:lnSpc>
            </a:pPr>
            <a:r>
              <a:rPr lang="en-US" altLang="zh-CN" sz="3200"/>
              <a:t>        A.物体受力越大,产生的压强越大</a:t>
            </a:r>
            <a:endParaRPr lang="en-US" altLang="zh-CN" sz="3200"/>
          </a:p>
          <a:p>
            <a:pPr>
              <a:lnSpc>
                <a:spcPct val="110000"/>
              </a:lnSpc>
            </a:pPr>
            <a:r>
              <a:rPr lang="en-US" altLang="zh-CN" sz="3200"/>
              <a:t>        B.物体越大,产生的压强越大</a:t>
            </a:r>
            <a:endParaRPr lang="en-US" altLang="zh-CN" sz="3200"/>
          </a:p>
          <a:p>
            <a:pPr>
              <a:lnSpc>
                <a:spcPct val="110000"/>
              </a:lnSpc>
            </a:pPr>
            <a:r>
              <a:rPr lang="en-US" altLang="zh-CN" sz="3200"/>
              <a:t>       C.受力面积越大,产生的压强越大</a:t>
            </a:r>
            <a:endParaRPr lang="en-US" altLang="zh-CN" sz="3200"/>
          </a:p>
          <a:p>
            <a:pPr>
              <a:lnSpc>
                <a:spcPct val="110000"/>
              </a:lnSpc>
            </a:pPr>
            <a:r>
              <a:rPr lang="en-US" altLang="zh-CN" sz="3200"/>
              <a:t>       D.受力面积一定,压强和压力成正比</a:t>
            </a:r>
            <a:endParaRPr lang="en-US" altLang="zh-CN" sz="3200"/>
          </a:p>
        </p:txBody>
      </p:sp>
      <p:sp>
        <p:nvSpPr>
          <p:cNvPr id="6" name="文本框 5"/>
          <p:cNvSpPr txBox="1"/>
          <p:nvPr/>
        </p:nvSpPr>
        <p:spPr>
          <a:xfrm>
            <a:off x="5851525" y="482600"/>
            <a:ext cx="2614930" cy="706755"/>
          </a:xfrm>
          <a:prstGeom prst="rect">
            <a:avLst/>
          </a:prstGeom>
          <a:noFill/>
        </p:spPr>
        <p:txBody>
          <a:bodyPr wrap="square" rtlCol="0">
            <a:spAutoFit/>
          </a:bodyPr>
          <a:lstStyle/>
          <a:p>
            <a:r>
              <a:rPr lang="zh-CN" altLang="en-US" sz="4000" b="1">
                <a:solidFill>
                  <a:srgbClr val="FF0000"/>
                </a:solidFill>
              </a:rPr>
              <a:t>压力</a:t>
            </a:r>
            <a:endParaRPr lang="zh-CN" altLang="en-US" sz="4000" b="1">
              <a:solidFill>
                <a:srgbClr val="FF0000"/>
              </a:solidFill>
            </a:endParaRPr>
          </a:p>
        </p:txBody>
      </p:sp>
      <p:sp>
        <p:nvSpPr>
          <p:cNvPr id="7" name="文本框 6"/>
          <p:cNvSpPr txBox="1"/>
          <p:nvPr/>
        </p:nvSpPr>
        <p:spPr>
          <a:xfrm>
            <a:off x="9528810" y="3282950"/>
            <a:ext cx="658495" cy="922020"/>
          </a:xfrm>
          <a:prstGeom prst="rect">
            <a:avLst/>
          </a:prstGeom>
          <a:noFill/>
        </p:spPr>
        <p:txBody>
          <a:bodyPr wrap="square" rtlCol="0">
            <a:spAutoFit/>
          </a:bodyPr>
          <a:lstStyle/>
          <a:p>
            <a:r>
              <a:rPr lang="en-US" altLang="zh-CN" sz="5400" b="1">
                <a:solidFill>
                  <a:srgbClr val="FF0000"/>
                </a:solidFill>
              </a:rPr>
              <a:t>D</a:t>
            </a:r>
            <a:endParaRPr lang="en-US" altLang="zh-CN" sz="5400" b="1">
              <a:solidFill>
                <a:srgbClr val="FF0000"/>
              </a:solidFill>
            </a:endParaRPr>
          </a:p>
        </p:txBody>
      </p:sp>
      <p:sp>
        <p:nvSpPr>
          <p:cNvPr id="3" name="文本框 2"/>
          <p:cNvSpPr txBox="1"/>
          <p:nvPr/>
        </p:nvSpPr>
        <p:spPr>
          <a:xfrm>
            <a:off x="8028305" y="482600"/>
            <a:ext cx="2614930" cy="706755"/>
          </a:xfrm>
          <a:prstGeom prst="rect">
            <a:avLst/>
          </a:prstGeom>
          <a:noFill/>
        </p:spPr>
        <p:txBody>
          <a:bodyPr wrap="square" rtlCol="0">
            <a:spAutoFit/>
          </a:bodyPr>
          <a:lstStyle/>
          <a:p>
            <a:r>
              <a:rPr lang="zh-CN" altLang="en-US" sz="4000" b="1">
                <a:solidFill>
                  <a:srgbClr val="FF0000"/>
                </a:solidFill>
              </a:rPr>
              <a:t>受力面积</a:t>
            </a:r>
            <a:endParaRPr lang="zh-CN" altLang="en-US" sz="4000" b="1">
              <a:solidFill>
                <a:srgbClr val="FF0000"/>
              </a:solidFill>
            </a:endParaRPr>
          </a:p>
        </p:txBody>
      </p:sp>
      <p:graphicFrame>
        <p:nvGraphicFramePr>
          <p:cNvPr id="5" name="对象 -2147482618"/>
          <p:cNvGraphicFramePr>
            <a:graphicFrameLocks noChangeAspect="1"/>
          </p:cNvGraphicFramePr>
          <p:nvPr/>
        </p:nvGraphicFramePr>
        <p:xfrm>
          <a:off x="4404995" y="1304290"/>
          <a:ext cx="1040765" cy="922020"/>
        </p:xfrm>
        <a:graphic>
          <a:graphicData uri="http://schemas.openxmlformats.org/presentationml/2006/ole">
            <mc:AlternateContent>
              <mc:Choice xmlns:v="urn:schemas-microsoft-com:vml" Requires="v">
                <p:oleObj spid="_x0000_s1038" r:id="rId2" imgW="444500" imgH="393700" progId="Equation.KSEE3">
                  <p:embed/>
                </p:oleObj>
              </mc:Choice>
              <mc:Fallback>
                <p:oleObj r:id="rId2" imgW="444500" imgH="393700" progId="Equation.KSEE3">
                  <p:embed/>
                  <p:pic>
                    <p:nvPicPr>
                      <p:cNvPr id="0" name="OLE substitute image"/>
                      <p:cNvPicPr/>
                      <p:nvPr/>
                    </p:nvPicPr>
                    <p:blipFill>
                      <a:blip r:embed="rId3"/>
                      <a:stretch>
                        <a:fillRect/>
                      </a:stretch>
                    </p:blipFill>
                    <p:spPr>
                      <a:xfrm>
                        <a:off x="4404995" y="1304290"/>
                        <a:ext cx="1040765" cy="922020"/>
                      </a:xfrm>
                      <a:prstGeom prst="rect">
                        <a:avLst/>
                      </a:prstGeom>
                      <a:gradFill>
                        <a:gsLst>
                          <a:gs pos="0">
                            <a:srgbClr val="FE4444"/>
                          </a:gs>
                          <a:gs pos="100000">
                            <a:srgbClr val="832B2B"/>
                          </a:gs>
                        </a:gsLst>
                        <a:lin ang="5400000" scaled="0"/>
                      </a:gradFill>
                      <a:ln w="38100">
                        <a:noFill/>
                        <a:miter/>
                      </a:ln>
                    </p:spPr>
                  </p:pic>
                </p:oleObj>
              </mc:Fallback>
            </mc:AlternateContent>
          </a:graphicData>
        </a:graphic>
      </p:graphicFrame>
      <p:graphicFrame>
        <p:nvGraphicFramePr>
          <p:cNvPr id="8" name="对象 -2147482623"/>
          <p:cNvGraphicFramePr>
            <a:graphicFrameLocks noChangeAspect="1"/>
          </p:cNvGraphicFramePr>
          <p:nvPr/>
        </p:nvGraphicFramePr>
        <p:xfrm>
          <a:off x="3562985" y="3350895"/>
          <a:ext cx="963930" cy="854075"/>
        </p:xfrm>
        <a:graphic>
          <a:graphicData uri="http://schemas.openxmlformats.org/presentationml/2006/ole">
            <mc:AlternateContent>
              <mc:Choice xmlns:v="urn:schemas-microsoft-com:vml" Requires="v">
                <p:oleObj spid="_x0000_s1039" r:id="rId4" imgW="444500" imgH="393700" progId="Equation.KSEE3">
                  <p:embed/>
                </p:oleObj>
              </mc:Choice>
              <mc:Fallback>
                <p:oleObj r:id="rId4" imgW="444500" imgH="393700" progId="Equation.KSEE3">
                  <p:embed/>
                  <p:pic>
                    <p:nvPicPr>
                      <p:cNvPr id="0" name="OLE substitute image"/>
                      <p:cNvPicPr/>
                      <p:nvPr/>
                    </p:nvPicPr>
                    <p:blipFill>
                      <a:blip r:embed="rId5"/>
                      <a:stretch>
                        <a:fillRect/>
                      </a:stretch>
                    </p:blipFill>
                    <p:spPr>
                      <a:xfrm>
                        <a:off x="3562985" y="3350895"/>
                        <a:ext cx="963930" cy="854075"/>
                      </a:xfrm>
                      <a:prstGeom prst="rect">
                        <a:avLst/>
                      </a:prstGeom>
                      <a:noFill/>
                      <a:ln w="38100">
                        <a:noFill/>
                        <a:miter/>
                      </a:ln>
                    </p:spPr>
                  </p:pic>
                </p:oleObj>
              </mc:Fallback>
            </mc:AlternateContent>
          </a:graphicData>
        </a:graphic>
      </p:graphicFrame>
      <p:sp>
        <p:nvSpPr>
          <p:cNvPr id="10" name="文本框 9"/>
          <p:cNvSpPr txBox="1"/>
          <p:nvPr/>
        </p:nvSpPr>
        <p:spPr>
          <a:xfrm>
            <a:off x="7778750" y="4204970"/>
            <a:ext cx="3448685" cy="645160"/>
          </a:xfrm>
          <a:prstGeom prst="rect">
            <a:avLst/>
          </a:prstGeom>
          <a:solidFill>
            <a:srgbClr val="FFFF00"/>
          </a:solidFill>
        </p:spPr>
        <p:txBody>
          <a:bodyPr wrap="square" rtlCol="0">
            <a:spAutoFit/>
          </a:bodyPr>
          <a:lstStyle/>
          <a:p>
            <a:r>
              <a:rPr lang="zh-CN" altLang="en-US" sz="3600" b="1">
                <a:solidFill>
                  <a:srgbClr val="FF0000"/>
                </a:solidFill>
              </a:rPr>
              <a:t>受力面积相同时</a:t>
            </a:r>
            <a:endParaRPr lang="zh-CN" altLang="en-US" sz="3600" b="1">
              <a:solidFill>
                <a:srgbClr val="FF0000"/>
              </a:solidFill>
            </a:endParaRPr>
          </a:p>
        </p:txBody>
      </p:sp>
      <p:sp>
        <p:nvSpPr>
          <p:cNvPr id="11" name="文本框 10"/>
          <p:cNvSpPr txBox="1"/>
          <p:nvPr/>
        </p:nvSpPr>
        <p:spPr>
          <a:xfrm>
            <a:off x="7934960" y="5211445"/>
            <a:ext cx="2516505" cy="645160"/>
          </a:xfrm>
          <a:prstGeom prst="rect">
            <a:avLst/>
          </a:prstGeom>
          <a:solidFill>
            <a:srgbClr val="FFFF00"/>
          </a:solidFill>
        </p:spPr>
        <p:txBody>
          <a:bodyPr wrap="square" rtlCol="0">
            <a:spAutoFit/>
          </a:bodyPr>
          <a:lstStyle/>
          <a:p>
            <a:r>
              <a:rPr lang="zh-CN" altLang="en-US" sz="3600" b="1">
                <a:solidFill>
                  <a:srgbClr val="FF0000"/>
                </a:solidFill>
              </a:rPr>
              <a:t>压力相同时</a:t>
            </a:r>
            <a:endParaRPr lang="zh-CN" altLang="en-US" sz="3600" b="1">
              <a:solidFill>
                <a:srgbClr val="FF0000"/>
              </a:solidFill>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after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after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after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4" grpId="0"/>
      <p:bldP spid="3" grpId="0"/>
      <p:bldP spid="10" grpId="0"/>
      <p:bldP spid="11"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文本框 3"/>
          <p:cNvSpPr txBox="1"/>
          <p:nvPr/>
        </p:nvSpPr>
        <p:spPr>
          <a:xfrm>
            <a:off x="225425" y="94615"/>
            <a:ext cx="11740515" cy="5064760"/>
          </a:xfrm>
          <a:prstGeom prst="rect">
            <a:avLst/>
          </a:prstGeom>
          <a:noFill/>
        </p:spPr>
        <p:txBody>
          <a:bodyPr wrap="square" rtlCol="0">
            <a:spAutoFit/>
          </a:bodyPr>
          <a:lstStyle/>
          <a:p>
            <a:pPr fontAlgn="auto">
              <a:lnSpc>
                <a:spcPct val="150000"/>
              </a:lnSpc>
            </a:pPr>
            <a:r>
              <a:rPr lang="en-US" altLang="zh-CN" sz="3200" b="1"/>
              <a:t>5.如图所示,小明同学双脚陷入泥沼,</a:t>
            </a:r>
            <a:r>
              <a:rPr lang="en-US" altLang="zh-CN" sz="3200" b="1">
                <a:solidFill>
                  <a:srgbClr val="FF0000"/>
                </a:solidFill>
              </a:rPr>
              <a:t>当他拔起右脚时</a:t>
            </a:r>
            <a:r>
              <a:rPr lang="en-US" altLang="zh-CN" sz="3200" b="1"/>
              <a:t>,他的左脚  (         ) </a:t>
            </a:r>
            <a:endParaRPr lang="en-US" altLang="zh-CN" sz="3200" b="1"/>
          </a:p>
          <a:p>
            <a:pPr fontAlgn="auto">
              <a:lnSpc>
                <a:spcPct val="150000"/>
              </a:lnSpc>
            </a:pPr>
            <a:r>
              <a:rPr lang="en-US" altLang="zh-CN" sz="3200" b="1"/>
              <a:t>  </a:t>
            </a:r>
            <a:r>
              <a:rPr lang="en-US" altLang="zh-CN" sz="3200"/>
              <a:t>  A.陷入的深度不变,因为泥沼受到的压力不变</a:t>
            </a:r>
            <a:endParaRPr lang="en-US" altLang="zh-CN" sz="3200"/>
          </a:p>
          <a:p>
            <a:pPr fontAlgn="auto">
              <a:lnSpc>
                <a:spcPct val="150000"/>
              </a:lnSpc>
            </a:pPr>
            <a:r>
              <a:rPr lang="en-US" altLang="zh-CN" sz="3200"/>
              <a:t>    B.陷入的深度不变,因为泥沼受到的压强不变</a:t>
            </a:r>
            <a:endParaRPr lang="en-US" altLang="zh-CN" sz="3200"/>
          </a:p>
          <a:p>
            <a:pPr fontAlgn="auto">
              <a:lnSpc>
                <a:spcPct val="150000"/>
              </a:lnSpc>
            </a:pPr>
            <a:r>
              <a:rPr lang="en-US" altLang="zh-CN" sz="3200"/>
              <a:t>   C.陷得更深,因为泥沼受到的压强增大</a:t>
            </a:r>
            <a:endParaRPr lang="en-US" altLang="zh-CN" sz="3200"/>
          </a:p>
          <a:p>
            <a:pPr fontAlgn="auto">
              <a:lnSpc>
                <a:spcPct val="150000"/>
              </a:lnSpc>
            </a:pPr>
            <a:r>
              <a:rPr lang="en-US" altLang="zh-CN" sz="3200"/>
              <a:t>   D.陷得更深,因为泥沼受到的压力增大</a:t>
            </a:r>
            <a:endParaRPr lang="en-US" altLang="zh-CN" sz="3200"/>
          </a:p>
          <a:p>
            <a:pPr>
              <a:lnSpc>
                <a:spcPct val="110000"/>
              </a:lnSpc>
            </a:pPr>
            <a:endParaRPr lang="en-US" altLang="zh-CN" sz="3200"/>
          </a:p>
        </p:txBody>
      </p:sp>
      <p:sp>
        <p:nvSpPr>
          <p:cNvPr id="7" name="文本框 6"/>
          <p:cNvSpPr txBox="1"/>
          <p:nvPr/>
        </p:nvSpPr>
        <p:spPr>
          <a:xfrm>
            <a:off x="647700" y="872490"/>
            <a:ext cx="658495" cy="922020"/>
          </a:xfrm>
          <a:prstGeom prst="rect">
            <a:avLst/>
          </a:prstGeom>
          <a:noFill/>
        </p:spPr>
        <p:txBody>
          <a:bodyPr wrap="square" rtlCol="0">
            <a:spAutoFit/>
          </a:bodyPr>
          <a:lstStyle/>
          <a:p>
            <a:r>
              <a:rPr lang="en-US" altLang="zh-CN" sz="5400" b="1">
                <a:solidFill>
                  <a:srgbClr val="FF0000"/>
                </a:solidFill>
              </a:rPr>
              <a:t>C</a:t>
            </a:r>
            <a:endParaRPr lang="en-US" altLang="zh-CN" sz="5400" b="1">
              <a:solidFill>
                <a:srgbClr val="FF0000"/>
              </a:solidFill>
            </a:endParaRPr>
          </a:p>
        </p:txBody>
      </p:sp>
      <p:pic>
        <p:nvPicPr>
          <p:cNvPr id="8" name="图片 5" descr="IMG_256"/>
          <p:cNvPicPr>
            <a:picLocks noChangeAspect="1"/>
          </p:cNvPicPr>
          <p:nvPr/>
        </p:nvPicPr>
        <p:blipFill>
          <a:blip r:embed="rId2"/>
          <a:stretch>
            <a:fillRect/>
          </a:stretch>
        </p:blipFill>
        <p:spPr>
          <a:xfrm>
            <a:off x="7425690" y="3953510"/>
            <a:ext cx="4540250" cy="2724150"/>
          </a:xfrm>
          <a:prstGeom prst="rect">
            <a:avLst/>
          </a:prstGeom>
          <a:noFill/>
          <a:ln w="9525">
            <a:noFill/>
          </a:ln>
        </p:spPr>
      </p:pic>
      <p:sp>
        <p:nvSpPr>
          <p:cNvPr id="9" name="文本框 8"/>
          <p:cNvSpPr txBox="1"/>
          <p:nvPr/>
        </p:nvSpPr>
        <p:spPr>
          <a:xfrm>
            <a:off x="6448425" y="872490"/>
            <a:ext cx="2930525" cy="645160"/>
          </a:xfrm>
          <a:prstGeom prst="rect">
            <a:avLst/>
          </a:prstGeom>
          <a:solidFill>
            <a:srgbClr val="FFFF00"/>
          </a:solidFill>
        </p:spPr>
        <p:txBody>
          <a:bodyPr wrap="square" rtlCol="0">
            <a:spAutoFit/>
          </a:bodyPr>
          <a:lstStyle/>
          <a:p>
            <a:r>
              <a:rPr lang="zh-CN" altLang="en-US" sz="3600" b="1">
                <a:solidFill>
                  <a:srgbClr val="FF0000"/>
                </a:solidFill>
              </a:rPr>
              <a:t>受力面积减小</a:t>
            </a:r>
            <a:endParaRPr lang="zh-CN" altLang="en-US" sz="3600" b="1">
              <a:solidFill>
                <a:srgbClr val="FF0000"/>
              </a:solidFill>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文本框 3"/>
          <p:cNvSpPr txBox="1"/>
          <p:nvPr/>
        </p:nvSpPr>
        <p:spPr>
          <a:xfrm>
            <a:off x="225425" y="94615"/>
            <a:ext cx="11740515" cy="6585585"/>
          </a:xfrm>
          <a:prstGeom prst="rect">
            <a:avLst/>
          </a:prstGeom>
          <a:noFill/>
        </p:spPr>
        <p:txBody>
          <a:bodyPr wrap="square" rtlCol="0">
            <a:spAutoFit/>
          </a:bodyPr>
          <a:lstStyle/>
          <a:p>
            <a:pPr>
              <a:lnSpc>
                <a:spcPct val="110000"/>
              </a:lnSpc>
            </a:pPr>
            <a:r>
              <a:rPr lang="en-US" altLang="zh-CN" sz="3200">
                <a:sym typeface="+mn-ea"/>
              </a:rPr>
              <a:t>6.一块方砖放在水平地面上，若沿水平方向切去1/2则剩余的砖对地面的（   ）</a:t>
            </a:r>
            <a:endParaRPr lang="en-US" altLang="zh-CN" sz="3200"/>
          </a:p>
          <a:p>
            <a:pPr>
              <a:lnSpc>
                <a:spcPct val="110000"/>
              </a:lnSpc>
            </a:pPr>
            <a:r>
              <a:rPr lang="en-US" altLang="zh-CN" sz="3200">
                <a:sym typeface="+mn-ea"/>
              </a:rPr>
              <a:t>A.压力不变、压强不变</a:t>
            </a:r>
            <a:endParaRPr lang="en-US" altLang="zh-CN" sz="3200"/>
          </a:p>
          <a:p>
            <a:pPr>
              <a:lnSpc>
                <a:spcPct val="110000"/>
              </a:lnSpc>
            </a:pPr>
            <a:r>
              <a:rPr lang="en-US" altLang="zh-CN" sz="3200">
                <a:sym typeface="+mn-ea"/>
              </a:rPr>
              <a:t>B.压力减半，压强减半</a:t>
            </a:r>
            <a:endParaRPr lang="en-US" altLang="zh-CN" sz="3200"/>
          </a:p>
          <a:p>
            <a:pPr>
              <a:lnSpc>
                <a:spcPct val="110000"/>
              </a:lnSpc>
            </a:pPr>
            <a:r>
              <a:rPr lang="en-US" altLang="zh-CN" sz="3200">
                <a:sym typeface="+mn-ea"/>
              </a:rPr>
              <a:t>C.压力不变，压强减半</a:t>
            </a:r>
            <a:endParaRPr lang="en-US" altLang="zh-CN" sz="3200"/>
          </a:p>
          <a:p>
            <a:pPr>
              <a:lnSpc>
                <a:spcPct val="110000"/>
              </a:lnSpc>
            </a:pPr>
            <a:r>
              <a:rPr lang="en-US" altLang="zh-CN" sz="3200">
                <a:sym typeface="+mn-ea"/>
              </a:rPr>
              <a:t>D.压力减半，压强不变</a:t>
            </a:r>
            <a:endParaRPr lang="en-US" altLang="zh-CN" sz="3200"/>
          </a:p>
          <a:p>
            <a:pPr>
              <a:lnSpc>
                <a:spcPct val="110000"/>
              </a:lnSpc>
            </a:pPr>
            <a:r>
              <a:rPr lang="en-US" altLang="zh-CN" sz="3200" b="1"/>
              <a:t>7.一块方砖放在水平地面上，现将其沿图所示虚线切去1/2，则剩余砖块对地面的（    ）</a:t>
            </a:r>
            <a:endParaRPr lang="en-US" altLang="zh-CN" sz="3200" b="1"/>
          </a:p>
          <a:p>
            <a:pPr>
              <a:lnSpc>
                <a:spcPct val="110000"/>
              </a:lnSpc>
            </a:pPr>
            <a:r>
              <a:rPr lang="en-US" altLang="zh-CN" sz="3200" b="1"/>
              <a:t>A.压力不变，压强不变</a:t>
            </a:r>
            <a:endParaRPr lang="en-US" altLang="zh-CN" sz="3200" b="1"/>
          </a:p>
          <a:p>
            <a:pPr>
              <a:lnSpc>
                <a:spcPct val="110000"/>
              </a:lnSpc>
            </a:pPr>
            <a:r>
              <a:rPr lang="en-US" altLang="zh-CN" sz="3200" b="1"/>
              <a:t>B.压力减半，压强减半</a:t>
            </a:r>
            <a:endParaRPr lang="en-US" altLang="zh-CN" sz="3200" b="1"/>
          </a:p>
          <a:p>
            <a:pPr>
              <a:lnSpc>
                <a:spcPct val="110000"/>
              </a:lnSpc>
            </a:pPr>
            <a:r>
              <a:rPr lang="en-US" altLang="zh-CN" sz="3200" b="1"/>
              <a:t>C.压力不变，压强减半</a:t>
            </a:r>
            <a:endParaRPr lang="en-US" altLang="zh-CN" sz="3200" b="1"/>
          </a:p>
          <a:p>
            <a:pPr>
              <a:lnSpc>
                <a:spcPct val="110000"/>
              </a:lnSpc>
            </a:pPr>
            <a:r>
              <a:rPr lang="en-US" altLang="zh-CN" sz="3200" b="1"/>
              <a:t>D.压力减半，压强不变</a:t>
            </a:r>
            <a:endParaRPr lang="en-US" altLang="zh-CN" sz="3200" b="1"/>
          </a:p>
        </p:txBody>
      </p:sp>
      <p:sp>
        <p:nvSpPr>
          <p:cNvPr id="7" name="文本框 6"/>
          <p:cNvSpPr txBox="1"/>
          <p:nvPr/>
        </p:nvSpPr>
        <p:spPr>
          <a:xfrm>
            <a:off x="4599940" y="670560"/>
            <a:ext cx="658495" cy="922020"/>
          </a:xfrm>
          <a:prstGeom prst="rect">
            <a:avLst/>
          </a:prstGeom>
          <a:noFill/>
        </p:spPr>
        <p:txBody>
          <a:bodyPr wrap="square" rtlCol="0">
            <a:spAutoFit/>
          </a:bodyPr>
          <a:lstStyle/>
          <a:p>
            <a:r>
              <a:rPr lang="en-US" altLang="zh-CN" sz="5400" b="1">
                <a:solidFill>
                  <a:srgbClr val="FF0000"/>
                </a:solidFill>
              </a:rPr>
              <a:t>B</a:t>
            </a:r>
            <a:endParaRPr lang="en-US" altLang="zh-CN" sz="5400" b="1">
              <a:solidFill>
                <a:srgbClr val="FF0000"/>
              </a:solidFill>
            </a:endParaRPr>
          </a:p>
        </p:txBody>
      </p:sp>
      <p:pic>
        <p:nvPicPr>
          <p:cNvPr id="12" name="图片 8" descr="IMG_257"/>
          <p:cNvPicPr>
            <a:picLocks noChangeAspect="1"/>
          </p:cNvPicPr>
          <p:nvPr/>
        </p:nvPicPr>
        <p:blipFill>
          <a:blip r:embed="rId2"/>
          <a:stretch>
            <a:fillRect/>
          </a:stretch>
        </p:blipFill>
        <p:spPr>
          <a:xfrm>
            <a:off x="7604125" y="4045585"/>
            <a:ext cx="3369945" cy="1987550"/>
          </a:xfrm>
          <a:prstGeom prst="rect">
            <a:avLst/>
          </a:prstGeom>
          <a:noFill/>
          <a:ln w="9525">
            <a:noFill/>
          </a:ln>
        </p:spPr>
      </p:pic>
      <p:pic>
        <p:nvPicPr>
          <p:cNvPr id="3" name="图片 9"/>
          <p:cNvPicPr>
            <a:picLocks noChangeAspect="1"/>
          </p:cNvPicPr>
          <p:nvPr/>
        </p:nvPicPr>
        <p:blipFill>
          <a:blip r:embed="rId3"/>
          <a:stretch>
            <a:fillRect/>
          </a:stretch>
        </p:blipFill>
        <p:spPr>
          <a:xfrm>
            <a:off x="7865745" y="1089025"/>
            <a:ext cx="3764915" cy="1769745"/>
          </a:xfrm>
          <a:prstGeom prst="rect">
            <a:avLst/>
          </a:prstGeom>
          <a:noFill/>
          <a:ln w="9525">
            <a:noFill/>
          </a:ln>
        </p:spPr>
      </p:pic>
      <p:sp>
        <p:nvSpPr>
          <p:cNvPr id="5" name="文本框 4"/>
          <p:cNvSpPr txBox="1"/>
          <p:nvPr/>
        </p:nvSpPr>
        <p:spPr>
          <a:xfrm>
            <a:off x="4547235" y="1374775"/>
            <a:ext cx="3204210" cy="1198880"/>
          </a:xfrm>
          <a:prstGeom prst="rect">
            <a:avLst/>
          </a:prstGeom>
          <a:solidFill>
            <a:srgbClr val="FFFF00"/>
          </a:solidFill>
        </p:spPr>
        <p:txBody>
          <a:bodyPr wrap="square" rtlCol="0">
            <a:spAutoFit/>
          </a:bodyPr>
          <a:lstStyle/>
          <a:p>
            <a:r>
              <a:rPr lang="zh-CN" altLang="en-US" sz="3600" b="1">
                <a:solidFill>
                  <a:srgbClr val="FF0000"/>
                </a:solidFill>
              </a:rPr>
              <a:t>压力减半，受力面积不变</a:t>
            </a:r>
            <a:endParaRPr lang="zh-CN" altLang="en-US" sz="3600" b="1">
              <a:solidFill>
                <a:srgbClr val="FF0000"/>
              </a:solidFill>
            </a:endParaRPr>
          </a:p>
        </p:txBody>
      </p:sp>
      <p:sp>
        <p:nvSpPr>
          <p:cNvPr id="6" name="文本框 5"/>
          <p:cNvSpPr txBox="1"/>
          <p:nvPr/>
        </p:nvSpPr>
        <p:spPr>
          <a:xfrm>
            <a:off x="5182235" y="2746375"/>
            <a:ext cx="2209800" cy="645160"/>
          </a:xfrm>
          <a:prstGeom prst="rect">
            <a:avLst/>
          </a:prstGeom>
          <a:solidFill>
            <a:srgbClr val="FFFF00"/>
          </a:solidFill>
        </p:spPr>
        <p:txBody>
          <a:bodyPr wrap="square" rtlCol="0">
            <a:spAutoFit/>
          </a:bodyPr>
          <a:lstStyle/>
          <a:p>
            <a:r>
              <a:rPr lang="zh-CN" altLang="en-US" sz="3600" b="1">
                <a:solidFill>
                  <a:srgbClr val="FF0000"/>
                </a:solidFill>
              </a:rPr>
              <a:t>压强减半</a:t>
            </a:r>
            <a:endParaRPr lang="zh-CN" altLang="en-US" sz="3600" b="1">
              <a:solidFill>
                <a:srgbClr val="FF0000"/>
              </a:solidFill>
            </a:endParaRPr>
          </a:p>
        </p:txBody>
      </p:sp>
      <p:sp>
        <p:nvSpPr>
          <p:cNvPr id="9" name="文本框 8"/>
          <p:cNvSpPr txBox="1"/>
          <p:nvPr/>
        </p:nvSpPr>
        <p:spPr>
          <a:xfrm>
            <a:off x="4796790" y="3888105"/>
            <a:ext cx="3204210" cy="1198880"/>
          </a:xfrm>
          <a:prstGeom prst="rect">
            <a:avLst/>
          </a:prstGeom>
          <a:solidFill>
            <a:srgbClr val="FFFF00"/>
          </a:solidFill>
        </p:spPr>
        <p:txBody>
          <a:bodyPr wrap="square" rtlCol="0">
            <a:spAutoFit/>
          </a:bodyPr>
          <a:lstStyle/>
          <a:p>
            <a:r>
              <a:rPr lang="zh-CN" altLang="en-US" sz="3600" b="1">
                <a:solidFill>
                  <a:srgbClr val="FF0000"/>
                </a:solidFill>
              </a:rPr>
              <a:t>压力减半，受力面积减半</a:t>
            </a:r>
            <a:endParaRPr lang="zh-CN" altLang="en-US" sz="3600" b="1">
              <a:solidFill>
                <a:srgbClr val="FF0000"/>
              </a:solidFill>
            </a:endParaRPr>
          </a:p>
        </p:txBody>
      </p:sp>
      <p:graphicFrame>
        <p:nvGraphicFramePr>
          <p:cNvPr id="10" name="对象 -2147482618"/>
          <p:cNvGraphicFramePr>
            <a:graphicFrameLocks noChangeAspect="1"/>
          </p:cNvGraphicFramePr>
          <p:nvPr/>
        </p:nvGraphicFramePr>
        <p:xfrm>
          <a:off x="4796790" y="5134610"/>
          <a:ext cx="1744980" cy="1545590"/>
        </p:xfrm>
        <a:graphic>
          <a:graphicData uri="http://schemas.openxmlformats.org/presentationml/2006/ole">
            <mc:AlternateContent>
              <mc:Choice xmlns:v="urn:schemas-microsoft-com:vml" Requires="v">
                <p:oleObj spid="_x0000_s1040" r:id="rId4" imgW="444500" imgH="393700" progId="Equation.KSEE3">
                  <p:embed/>
                </p:oleObj>
              </mc:Choice>
              <mc:Fallback>
                <p:oleObj r:id="rId4" imgW="444500" imgH="393700" progId="Equation.KSEE3">
                  <p:embed/>
                  <p:pic>
                    <p:nvPicPr>
                      <p:cNvPr id="0" name="OLE substitute image"/>
                      <p:cNvPicPr/>
                      <p:nvPr/>
                    </p:nvPicPr>
                    <p:blipFill>
                      <a:blip r:embed="rId5"/>
                      <a:stretch>
                        <a:fillRect/>
                      </a:stretch>
                    </p:blipFill>
                    <p:spPr>
                      <a:xfrm>
                        <a:off x="4796790" y="5134610"/>
                        <a:ext cx="1744980" cy="1545590"/>
                      </a:xfrm>
                      <a:prstGeom prst="rect">
                        <a:avLst/>
                      </a:prstGeom>
                      <a:gradFill>
                        <a:gsLst>
                          <a:gs pos="0">
                            <a:srgbClr val="FE4444"/>
                          </a:gs>
                          <a:gs pos="100000">
                            <a:srgbClr val="832B2B"/>
                          </a:gs>
                        </a:gsLst>
                        <a:lin ang="5400000" scaled="0"/>
                      </a:gradFill>
                      <a:ln w="38100">
                        <a:noFill/>
                        <a:miter/>
                      </a:ln>
                    </p:spPr>
                  </p:pic>
                </p:oleObj>
              </mc:Fallback>
            </mc:AlternateContent>
          </a:graphicData>
        </a:graphic>
      </p:graphicFrame>
      <p:sp>
        <p:nvSpPr>
          <p:cNvPr id="14" name="文本框 13"/>
          <p:cNvSpPr txBox="1"/>
          <p:nvPr/>
        </p:nvSpPr>
        <p:spPr>
          <a:xfrm>
            <a:off x="7204075" y="6035040"/>
            <a:ext cx="2209800" cy="645160"/>
          </a:xfrm>
          <a:prstGeom prst="rect">
            <a:avLst/>
          </a:prstGeom>
          <a:solidFill>
            <a:srgbClr val="FFFF00"/>
          </a:solidFill>
        </p:spPr>
        <p:txBody>
          <a:bodyPr wrap="square" rtlCol="0">
            <a:spAutoFit/>
          </a:bodyPr>
          <a:lstStyle/>
          <a:p>
            <a:r>
              <a:rPr lang="zh-CN" altLang="en-US" sz="3600" b="1">
                <a:solidFill>
                  <a:srgbClr val="FF0000"/>
                </a:solidFill>
              </a:rPr>
              <a:t>压强不变</a:t>
            </a:r>
            <a:endParaRPr lang="zh-CN" altLang="en-US" sz="3600" b="1">
              <a:solidFill>
                <a:srgbClr val="FF0000"/>
              </a:solidFill>
            </a:endParaRPr>
          </a:p>
        </p:txBody>
      </p:sp>
      <p:sp>
        <p:nvSpPr>
          <p:cNvPr id="15" name="文本框 14"/>
          <p:cNvSpPr txBox="1"/>
          <p:nvPr/>
        </p:nvSpPr>
        <p:spPr>
          <a:xfrm>
            <a:off x="3518535" y="3888105"/>
            <a:ext cx="658495" cy="922020"/>
          </a:xfrm>
          <a:prstGeom prst="rect">
            <a:avLst/>
          </a:prstGeom>
          <a:noFill/>
        </p:spPr>
        <p:txBody>
          <a:bodyPr wrap="square" rtlCol="0">
            <a:spAutoFit/>
          </a:bodyPr>
          <a:lstStyle/>
          <a:p>
            <a:r>
              <a:rPr lang="en-US" altLang="zh-CN" sz="5400" b="1">
                <a:solidFill>
                  <a:srgbClr val="FF0000"/>
                </a:solidFill>
              </a:rPr>
              <a:t>D</a:t>
            </a:r>
            <a:endParaRPr lang="en-US" altLang="zh-CN" sz="5400" b="1">
              <a:solidFill>
                <a:srgbClr val="FF0000"/>
              </a:solidFill>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additive="base">
                                        <p:cTn id="2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anim calcmode="lin" valueType="num">
                                      <p:cBhvr additive="base">
                                        <p:cTn id="3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additive="base">
                                        <p:cTn id="3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
                                            <p:txEl>
                                              <p:pRg st="9" end="9"/>
                                            </p:txEl>
                                          </p:spTgt>
                                        </p:tgtEl>
                                        <p:attrNameLst>
                                          <p:attrName>style.visibility</p:attrName>
                                        </p:attrNameLst>
                                      </p:cBhvr>
                                      <p:to>
                                        <p:strVal val="visible"/>
                                      </p:to>
                                    </p:set>
                                    <p:anim calcmode="lin" valueType="num">
                                      <p:cBhvr additive="base">
                                        <p:cTn id="4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after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afterGroup">
                            <p:stCondLst>
                              <p:cond delay="0"/>
                            </p:stCondLst>
                            <p:childTnLst>
                              <p:par>
                                <p:cTn id="55" presetID="2" presetClass="entr" presetSubtype="4"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nodeType="clickPar">
                      <p:stCondLst>
                        <p:cond delay="indefinite"/>
                      </p:stCondLst>
                      <p:childTnLst>
                        <p:par>
                          <p:cTn id="60" fill="hold" nodeType="afterGroup">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fill="hold"/>
                                        <p:tgtEl>
                                          <p:spTgt spid="14"/>
                                        </p:tgtEl>
                                        <p:attrNameLst>
                                          <p:attrName>ppt_x</p:attrName>
                                        </p:attrNameLst>
                                      </p:cBhvr>
                                      <p:tavLst>
                                        <p:tav tm="0">
                                          <p:val>
                                            <p:strVal val="#ppt_x"/>
                                          </p:val>
                                        </p:tav>
                                        <p:tav tm="100000">
                                          <p:val>
                                            <p:strVal val="#ppt_x"/>
                                          </p:val>
                                        </p:tav>
                                      </p:tavLst>
                                    </p:anim>
                                    <p:anim calcmode="lin" valueType="num">
                                      <p:cBhvr additive="base">
                                        <p:cTn id="6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afterGroup">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ppt_x"/>
                                          </p:val>
                                        </p:tav>
                                        <p:tav tm="100000">
                                          <p:val>
                                            <p:strVal val="#ppt_x"/>
                                          </p:val>
                                        </p:tav>
                                      </p:tavLst>
                                    </p:anim>
                                    <p:anim calcmode="lin" valueType="num">
                                      <p:cBhvr additive="base">
                                        <p:cTn id="7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P spid="6" grpId="0"/>
      <p:bldP spid="9" grpId="0"/>
      <p:bldP spid="14" grpId="0"/>
      <p:bldP spid="15"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02" name="文本框 101"/>
          <p:cNvSpPr txBox="1"/>
          <p:nvPr/>
        </p:nvSpPr>
        <p:spPr>
          <a:xfrm>
            <a:off x="987425" y="692150"/>
            <a:ext cx="9808210" cy="2061210"/>
          </a:xfrm>
          <a:prstGeom prst="rect">
            <a:avLst/>
          </a:prstGeom>
          <a:noFill/>
          <a:ln w="9525">
            <a:noFill/>
          </a:ln>
        </p:spPr>
        <p:txBody>
          <a:bodyPr wrap="square">
            <a:spAutoFit/>
          </a:bodyPr>
          <a:lstStyle/>
          <a:p>
            <a:pPr marL="152400" indent="-152400"/>
            <a:r>
              <a:rPr lang="en-US" sz="3200" b="0">
                <a:solidFill>
                  <a:srgbClr val="333333"/>
                </a:solidFill>
                <a:latin typeface="宋体" panose="02010600030101010101" pitchFamily="2" charset="-122"/>
                <a:ea typeface="宋体" panose="02010600030101010101" pitchFamily="2" charset="-122"/>
              </a:rPr>
              <a:t>8.</a:t>
            </a:r>
            <a:r>
              <a:rPr lang="zh-CN" sz="3200" b="0">
                <a:ea typeface="宋体" panose="02010600030101010101" pitchFamily="2" charset="-122"/>
              </a:rPr>
              <a:t>一木块放在水平桌面上,如图所示.现用水平推力F将木块缓缓推动,使其一部分露出桌面(但未倾翻).在此过程中,木块对桌面的</a:t>
            </a:r>
            <a:r>
              <a:rPr lang="zh-CN" sz="3200" b="1">
                <a:ea typeface="宋体" panose="02010600030101010101" pitchFamily="2" charset="-122"/>
              </a:rPr>
              <a:t>压力</a:t>
            </a:r>
            <a:r>
              <a:rPr lang="en-US" sz="3200" b="0" u="sng">
                <a:latin typeface="宋体" panose="02010600030101010101" pitchFamily="2" charset="-122"/>
                <a:ea typeface="宋体" panose="02010600030101010101" pitchFamily="2" charset="-122"/>
              </a:rPr>
              <a:t>        </a:t>
            </a:r>
            <a:r>
              <a:rPr lang="zh-CN" sz="3200" b="0">
                <a:ea typeface="宋体" panose="02010600030101010101" pitchFamily="2" charset="-122"/>
              </a:rPr>
              <a:t>,木块对桌面的</a:t>
            </a:r>
            <a:r>
              <a:rPr lang="zh-CN" sz="3200" b="1">
                <a:ea typeface="宋体" panose="02010600030101010101" pitchFamily="2" charset="-122"/>
              </a:rPr>
              <a:t>压强</a:t>
            </a:r>
            <a:r>
              <a:rPr lang="zh-CN" sz="3200" b="1" u="sng">
                <a:ea typeface="宋体" panose="02010600030101010101" pitchFamily="2" charset="-122"/>
              </a:rPr>
              <a:t>                  </a:t>
            </a:r>
            <a:r>
              <a:rPr lang="zh-CN" sz="3200" b="1">
                <a:ea typeface="宋体" panose="02010600030101010101" pitchFamily="2" charset="-122"/>
              </a:rPr>
              <a:t>。</a:t>
            </a:r>
            <a:r>
              <a:rPr lang="en-US" sz="2400" b="0" u="sng">
                <a:latin typeface="宋体" panose="02010600030101010101" pitchFamily="2" charset="-122"/>
                <a:ea typeface="宋体" panose="02010600030101010101" pitchFamily="2" charset="-122"/>
              </a:rPr>
              <a:t>       </a:t>
            </a:r>
            <a:endParaRPr lang="en-US" altLang="en-US" sz="2400" b="0" u="sng">
              <a:latin typeface="宋体" panose="02010600030101010101" pitchFamily="2" charset="-122"/>
              <a:ea typeface="宋体" panose="02010600030101010101" pitchFamily="2" charset="-122"/>
            </a:endParaRPr>
          </a:p>
        </p:txBody>
      </p:sp>
      <p:pic>
        <p:nvPicPr>
          <p:cNvPr id="2" name="图片 1"/>
          <p:cNvPicPr/>
          <p:nvPr/>
        </p:nvPicPr>
        <p:blipFill>
          <a:blip r:embed="rId2"/>
          <a:stretch>
            <a:fillRect/>
          </a:stretch>
        </p:blipFill>
        <p:spPr>
          <a:xfrm>
            <a:off x="2395855" y="2834005"/>
            <a:ext cx="1621790" cy="1138555"/>
          </a:xfrm>
          <a:prstGeom prst="rect">
            <a:avLst/>
          </a:prstGeom>
          <a:noFill/>
          <a:ln w="9525">
            <a:noFill/>
          </a:ln>
        </p:spPr>
      </p:pic>
      <p:pic>
        <p:nvPicPr>
          <p:cNvPr id="103" name="图片 102"/>
          <p:cNvPicPr/>
          <p:nvPr/>
        </p:nvPicPr>
        <p:blipFill>
          <a:blip r:embed="rId3"/>
          <a:stretch>
            <a:fillRect/>
          </a:stretch>
        </p:blipFill>
        <p:spPr>
          <a:xfrm>
            <a:off x="6549390" y="2833370"/>
            <a:ext cx="1917700" cy="1056640"/>
          </a:xfrm>
          <a:prstGeom prst="rect">
            <a:avLst/>
          </a:prstGeom>
          <a:noFill/>
          <a:ln w="9525">
            <a:noFill/>
          </a:ln>
        </p:spPr>
      </p:pic>
      <p:sp>
        <p:nvSpPr>
          <p:cNvPr id="104" name="文本框 103"/>
          <p:cNvSpPr txBox="1"/>
          <p:nvPr/>
        </p:nvSpPr>
        <p:spPr>
          <a:xfrm>
            <a:off x="737870" y="4560570"/>
            <a:ext cx="10306685" cy="1938020"/>
          </a:xfrm>
          <a:prstGeom prst="rect">
            <a:avLst/>
          </a:prstGeom>
          <a:noFill/>
          <a:ln w="9525">
            <a:noFill/>
          </a:ln>
        </p:spPr>
        <p:txBody>
          <a:bodyPr wrap="square">
            <a:spAutoFit/>
          </a:bodyPr>
          <a:lstStyle/>
          <a:p>
            <a:pPr indent="0"/>
            <a:r>
              <a:rPr lang="en-US" sz="4000" b="0">
                <a:solidFill>
                  <a:srgbClr val="333333"/>
                </a:solidFill>
                <a:latin typeface="宋体" panose="02010600030101010101" pitchFamily="2" charset="-122"/>
                <a:ea typeface="宋体" panose="02010600030101010101" pitchFamily="2" charset="-122"/>
              </a:rPr>
              <a:t>     </a:t>
            </a:r>
            <a:r>
              <a:rPr lang="zh-CN" sz="4000" b="1">
                <a:solidFill>
                  <a:srgbClr val="333333"/>
                </a:solidFill>
                <a:ea typeface="宋体" panose="02010600030101010101" pitchFamily="2" charset="-122"/>
              </a:rPr>
              <a:t>8题                            9题</a:t>
            </a:r>
            <a:r>
              <a:rPr lang="zh-CN" sz="4000" b="0">
                <a:solidFill>
                  <a:srgbClr val="333333"/>
                </a:solidFill>
                <a:ea typeface="宋体" panose="02010600030101010101" pitchFamily="2" charset="-122"/>
              </a:rPr>
              <a:t>9.把一个圆台形物体采用甲乙两种方式放置时，压力关系</a:t>
            </a:r>
            <a:r>
              <a:rPr lang="en-US" sz="4000" b="0" u="sng">
                <a:solidFill>
                  <a:srgbClr val="333333"/>
                </a:solidFill>
                <a:latin typeface="宋体" panose="02010600030101010101" pitchFamily="2" charset="-122"/>
                <a:ea typeface="宋体" panose="02010600030101010101" pitchFamily="2" charset="-122"/>
              </a:rPr>
              <a:t>       </a:t>
            </a:r>
            <a:r>
              <a:rPr lang="zh-CN" sz="4000" b="0">
                <a:solidFill>
                  <a:srgbClr val="333333"/>
                </a:solidFill>
                <a:ea typeface="宋体" panose="02010600030101010101" pitchFamily="2" charset="-122"/>
              </a:rPr>
              <a:t>；压强关系</a:t>
            </a:r>
            <a:r>
              <a:rPr lang="en-US" sz="4000" b="0" u="sng">
                <a:solidFill>
                  <a:srgbClr val="333333"/>
                </a:solidFill>
                <a:latin typeface="宋体" panose="02010600030101010101" pitchFamily="2" charset="-122"/>
                <a:ea typeface="宋体" panose="02010600030101010101" pitchFamily="2" charset="-122"/>
              </a:rPr>
              <a:t>         </a:t>
            </a:r>
            <a:r>
              <a:rPr lang="zh-CN" altLang="en-US" sz="4000" b="0" u="sng">
                <a:solidFill>
                  <a:srgbClr val="333333"/>
                </a:solidFill>
                <a:latin typeface="宋体" panose="02010600030101010101" pitchFamily="2" charset="-122"/>
                <a:ea typeface="宋体" panose="02010600030101010101" pitchFamily="2" charset="-122"/>
              </a:rPr>
              <a:t>。</a:t>
            </a:r>
            <a:r>
              <a:rPr lang="en-US" sz="4000" b="0" u="sng">
                <a:solidFill>
                  <a:srgbClr val="333333"/>
                </a:solidFill>
                <a:latin typeface="宋体" panose="02010600030101010101" pitchFamily="2" charset="-122"/>
                <a:ea typeface="宋体" panose="02010600030101010101" pitchFamily="2" charset="-122"/>
              </a:rPr>
              <a:t>      </a:t>
            </a:r>
            <a:r>
              <a:rPr lang="en-US" sz="4000" b="0" u="sng">
                <a:solidFill>
                  <a:srgbClr val="333333"/>
                </a:solidFill>
                <a:latin typeface="宋体" panose="02010600030101010101" pitchFamily="2" charset="-122"/>
                <a:ea typeface="宋体" panose="02010600030101010101" pitchFamily="2" charset="-122"/>
              </a:rPr>
              <a:t>
</a:t>
            </a:r>
            <a:endParaRPr lang="en-US" altLang="en-US" sz="4000" b="0" u="sng">
              <a:solidFill>
                <a:srgbClr val="333333"/>
              </a:solidFill>
              <a:latin typeface="宋体" panose="02010600030101010101" pitchFamily="2" charset="-122"/>
              <a:ea typeface="宋体" panose="02010600030101010101" pitchFamily="2" charset="-122"/>
            </a:endParaRPr>
          </a:p>
        </p:txBody>
      </p:sp>
      <p:sp>
        <p:nvSpPr>
          <p:cNvPr id="3" name="文本框 2"/>
          <p:cNvSpPr txBox="1"/>
          <p:nvPr/>
        </p:nvSpPr>
        <p:spPr>
          <a:xfrm>
            <a:off x="1945005" y="2169795"/>
            <a:ext cx="1725930" cy="583565"/>
          </a:xfrm>
          <a:prstGeom prst="rect">
            <a:avLst/>
          </a:prstGeom>
          <a:noFill/>
        </p:spPr>
        <p:txBody>
          <a:bodyPr wrap="square" rtlCol="0">
            <a:spAutoFit/>
          </a:bodyPr>
          <a:lstStyle/>
          <a:p>
            <a:r>
              <a:rPr lang="zh-CN" altLang="en-US" sz="3200" b="1">
                <a:solidFill>
                  <a:srgbClr val="FF0000"/>
                </a:solidFill>
              </a:rPr>
              <a:t>不变</a:t>
            </a:r>
            <a:endParaRPr lang="zh-CN" altLang="en-US" sz="3200" b="1">
              <a:solidFill>
                <a:srgbClr val="FF0000"/>
              </a:solidFill>
            </a:endParaRPr>
          </a:p>
        </p:txBody>
      </p:sp>
      <p:sp>
        <p:nvSpPr>
          <p:cNvPr id="4" name="文本框 3"/>
          <p:cNvSpPr txBox="1"/>
          <p:nvPr/>
        </p:nvSpPr>
        <p:spPr>
          <a:xfrm>
            <a:off x="5805170" y="1586230"/>
            <a:ext cx="1047115" cy="583565"/>
          </a:xfrm>
          <a:prstGeom prst="rect">
            <a:avLst/>
          </a:prstGeom>
          <a:noFill/>
        </p:spPr>
        <p:txBody>
          <a:bodyPr wrap="square" rtlCol="0">
            <a:spAutoFit/>
          </a:bodyPr>
          <a:lstStyle/>
          <a:p>
            <a:r>
              <a:rPr lang="zh-CN" altLang="en-US" sz="3200" b="1">
                <a:solidFill>
                  <a:srgbClr val="FF0000"/>
                </a:solidFill>
              </a:rPr>
              <a:t>变大</a:t>
            </a:r>
            <a:endParaRPr lang="zh-CN" altLang="en-US" sz="3200" b="1">
              <a:solidFill>
                <a:srgbClr val="FF0000"/>
              </a:solidFill>
            </a:endParaRPr>
          </a:p>
        </p:txBody>
      </p:sp>
      <p:graphicFrame>
        <p:nvGraphicFramePr>
          <p:cNvPr id="5" name="对象 4">
            <a:hlinkClick action="ppaction://ole?verb="/>
          </p:cNvPr>
          <p:cNvGraphicFramePr>
            <a:graphicFrameLocks noChangeAspect="1"/>
          </p:cNvGraphicFramePr>
          <p:nvPr/>
        </p:nvGraphicFramePr>
        <p:xfrm>
          <a:off x="2752090" y="5592445"/>
          <a:ext cx="1985645" cy="831850"/>
        </p:xfrm>
        <a:graphic>
          <a:graphicData uri="http://schemas.openxmlformats.org/presentationml/2006/ole">
            <mc:AlternateContent>
              <mc:Choice xmlns:v="urn:schemas-microsoft-com:vml" Requires="v">
                <p:oleObj spid="_x0000_s1041" r:id="rId4" imgW="545465" imgH="228600" progId="Equation.KSEE3">
                  <p:embed/>
                </p:oleObj>
              </mc:Choice>
              <mc:Fallback>
                <p:oleObj r:id="rId4" imgW="545465" imgH="228600" progId="Equation.KSEE3">
                  <p:embed/>
                  <p:pic>
                    <p:nvPicPr>
                      <p:cNvPr id="0" name="OLE substitute image"/>
                      <p:cNvPicPr/>
                      <p:nvPr/>
                    </p:nvPicPr>
                    <p:blipFill>
                      <a:blip r:embed="rId5"/>
                      <a:stretch>
                        <a:fillRect/>
                      </a:stretch>
                    </p:blipFill>
                    <p:spPr>
                      <a:xfrm>
                        <a:off x="2752090" y="5592445"/>
                        <a:ext cx="1985645" cy="831850"/>
                      </a:xfrm>
                      <a:prstGeom prst="rect">
                        <a:avLst/>
                      </a:prstGeom>
                    </p:spPr>
                  </p:pic>
                </p:oleObj>
              </mc:Fallback>
            </mc:AlternateContent>
          </a:graphicData>
        </a:graphic>
      </p:graphicFrame>
      <p:graphicFrame>
        <p:nvGraphicFramePr>
          <p:cNvPr id="6" name="对象 5">
            <a:hlinkClick action="ppaction://ole?verb="/>
          </p:cNvPr>
          <p:cNvGraphicFramePr>
            <a:graphicFrameLocks noChangeAspect="1"/>
          </p:cNvGraphicFramePr>
          <p:nvPr/>
        </p:nvGraphicFramePr>
        <p:xfrm>
          <a:off x="7787640" y="5729605"/>
          <a:ext cx="1363980" cy="558165"/>
        </p:xfrm>
        <a:graphic>
          <a:graphicData uri="http://schemas.openxmlformats.org/presentationml/2006/ole">
            <mc:AlternateContent>
              <mc:Choice xmlns:v="urn:schemas-microsoft-com:vml" Requires="v">
                <p:oleObj spid="_x0000_s1042" r:id="rId6" imgW="558800" imgH="228600" progId="Equation.KSEE3">
                  <p:embed/>
                </p:oleObj>
              </mc:Choice>
              <mc:Fallback>
                <p:oleObj r:id="rId6" imgW="558800" imgH="228600" progId="Equation.KSEE3">
                  <p:embed/>
                  <p:pic>
                    <p:nvPicPr>
                      <p:cNvPr id="0" name="OLE substitute image"/>
                      <p:cNvPicPr/>
                      <p:nvPr/>
                    </p:nvPicPr>
                    <p:blipFill>
                      <a:blip r:embed="rId7"/>
                      <a:stretch>
                        <a:fillRect/>
                      </a:stretch>
                    </p:blipFill>
                    <p:spPr>
                      <a:xfrm>
                        <a:off x="7787640" y="5729605"/>
                        <a:ext cx="1363980" cy="558165"/>
                      </a:xfrm>
                      <a:prstGeom prst="rect">
                        <a:avLst/>
                      </a:prstGeom>
                    </p:spPr>
                  </p:pic>
                </p:oleObj>
              </mc:Fallback>
            </mc:AlternateContent>
          </a:graphicData>
        </a:graphic>
      </p:graphicFrame>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nodeType="clickEffect">
                                  <p:stCondLst>
                                    <p:cond delay="0"/>
                                  </p:stCondLst>
                                  <p:childTnLst>
                                    <p:set>
                                      <p:cBhvr>
                                        <p:cTn id="24" dur="500"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268605" y="248920"/>
            <a:ext cx="11654155" cy="1568450"/>
          </a:xfrm>
          <a:prstGeom prst="rect">
            <a:avLst/>
          </a:prstGeom>
          <a:noFill/>
        </p:spPr>
        <p:txBody>
          <a:bodyPr wrap="square" rtlCol="0">
            <a:spAutoFit/>
          </a:bodyPr>
          <a:lstStyle/>
          <a:p>
            <a:pPr fontAlgn="auto">
              <a:lnSpc>
                <a:spcPct val="150000"/>
              </a:lnSpc>
            </a:pPr>
            <a:r>
              <a:rPr lang="en-US" altLang="zh-CN" sz="3200" b="1"/>
              <a:t>(3) 压强表示压力作用效果的大小。作用效果越明显，表示受到的压强越_______。</a:t>
            </a:r>
            <a:endParaRPr lang="en-US" altLang="zh-CN" sz="3200" b="1"/>
          </a:p>
        </p:txBody>
      </p:sp>
      <p:sp>
        <p:nvSpPr>
          <p:cNvPr id="4" name="文本框 3"/>
          <p:cNvSpPr txBox="1"/>
          <p:nvPr/>
        </p:nvSpPr>
        <p:spPr>
          <a:xfrm>
            <a:off x="734695" y="2853055"/>
            <a:ext cx="11250930" cy="2797175"/>
          </a:xfrm>
          <a:prstGeom prst="rect">
            <a:avLst/>
          </a:prstGeom>
          <a:noFill/>
        </p:spPr>
        <p:txBody>
          <a:bodyPr wrap="square" rtlCol="0">
            <a:spAutoFit/>
          </a:bodyPr>
          <a:lstStyle/>
          <a:p>
            <a:pPr>
              <a:lnSpc>
                <a:spcPct val="110000"/>
              </a:lnSpc>
            </a:pPr>
            <a:r>
              <a:rPr lang="en-US" altLang="zh-CN" sz="3200">
                <a:latin typeface="宋体" panose="02010600030101010101" pitchFamily="2" charset="-122"/>
                <a:ea typeface="宋体" panose="02010600030101010101" pitchFamily="2" charset="-122"/>
                <a:cs typeface="宋体" panose="02010600030101010101" pitchFamily="2" charset="-122"/>
              </a:rPr>
              <a:t>8.沙滩上留有深浅相同，大小不同的两对脚印，则（    ）</a:t>
            </a:r>
            <a:endParaRPr lang="en-US" altLang="zh-CN" sz="3200">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en-US" altLang="zh-CN" sz="3200">
                <a:latin typeface="宋体" panose="02010600030101010101" pitchFamily="2" charset="-122"/>
                <a:ea typeface="宋体" panose="02010600030101010101" pitchFamily="2" charset="-122"/>
                <a:cs typeface="宋体" panose="02010600030101010101" pitchFamily="2" charset="-122"/>
              </a:rPr>
              <a:t>A.大脚印的人对沙滩的压强大</a:t>
            </a:r>
            <a:endParaRPr lang="en-US" altLang="zh-CN" sz="3200">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en-US" altLang="zh-CN" sz="3200">
                <a:latin typeface="宋体" panose="02010600030101010101" pitchFamily="2" charset="-122"/>
                <a:ea typeface="宋体" panose="02010600030101010101" pitchFamily="2" charset="-122"/>
                <a:cs typeface="宋体" panose="02010600030101010101" pitchFamily="2" charset="-122"/>
              </a:rPr>
              <a:t>B.小脚印的人对沙滩的压力大</a:t>
            </a:r>
            <a:endParaRPr lang="en-US" altLang="zh-CN" sz="3200">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en-US" altLang="zh-CN" sz="3200">
                <a:latin typeface="宋体" panose="02010600030101010101" pitchFamily="2" charset="-122"/>
                <a:ea typeface="宋体" panose="02010600030101010101" pitchFamily="2" charset="-122"/>
                <a:cs typeface="宋体" panose="02010600030101010101" pitchFamily="2" charset="-122"/>
              </a:rPr>
              <a:t>C.大、小脚印的人对沙滩的压力相同</a:t>
            </a:r>
            <a:endParaRPr lang="en-US" altLang="zh-CN" sz="3200">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en-US" altLang="zh-CN" sz="3200">
                <a:latin typeface="宋体" panose="02010600030101010101" pitchFamily="2" charset="-122"/>
                <a:ea typeface="宋体" panose="02010600030101010101" pitchFamily="2" charset="-122"/>
                <a:cs typeface="宋体" panose="02010600030101010101" pitchFamily="2" charset="-122"/>
              </a:rPr>
              <a:t>D.大、小脚印的人对沙滩的压强相同</a:t>
            </a:r>
            <a:endParaRPr lang="en-US" altLang="zh-CN" sz="3200">
              <a:latin typeface="宋体" panose="02010600030101010101" pitchFamily="2" charset="-122"/>
              <a:ea typeface="宋体" panose="02010600030101010101" pitchFamily="2" charset="-122"/>
              <a:cs typeface="宋体" panose="02010600030101010101" pitchFamily="2" charset="-122"/>
            </a:endParaRPr>
          </a:p>
        </p:txBody>
      </p:sp>
      <p:sp>
        <p:nvSpPr>
          <p:cNvPr id="7" name="文本框 6"/>
          <p:cNvSpPr txBox="1"/>
          <p:nvPr/>
        </p:nvSpPr>
        <p:spPr>
          <a:xfrm>
            <a:off x="10181590" y="2741295"/>
            <a:ext cx="658495" cy="922020"/>
          </a:xfrm>
          <a:prstGeom prst="rect">
            <a:avLst/>
          </a:prstGeom>
          <a:noFill/>
        </p:spPr>
        <p:txBody>
          <a:bodyPr wrap="square" rtlCol="0">
            <a:spAutoFit/>
          </a:bodyPr>
          <a:lstStyle/>
          <a:p>
            <a:r>
              <a:rPr lang="en-US" altLang="zh-CN" sz="5400" b="1">
                <a:solidFill>
                  <a:srgbClr val="FF0000"/>
                </a:solidFill>
              </a:rPr>
              <a:t>D</a:t>
            </a:r>
            <a:endParaRPr lang="en-US" altLang="zh-CN" sz="5400" b="1">
              <a:solidFill>
                <a:srgbClr val="FF0000"/>
              </a:solidFill>
            </a:endParaRPr>
          </a:p>
        </p:txBody>
      </p:sp>
      <p:sp>
        <p:nvSpPr>
          <p:cNvPr id="3" name="文本框 2"/>
          <p:cNvSpPr txBox="1"/>
          <p:nvPr/>
        </p:nvSpPr>
        <p:spPr>
          <a:xfrm>
            <a:off x="2343150" y="969645"/>
            <a:ext cx="1012190" cy="706755"/>
          </a:xfrm>
          <a:prstGeom prst="rect">
            <a:avLst/>
          </a:prstGeom>
          <a:noFill/>
        </p:spPr>
        <p:txBody>
          <a:bodyPr wrap="square" rtlCol="0">
            <a:spAutoFit/>
          </a:bodyPr>
          <a:lstStyle/>
          <a:p>
            <a:r>
              <a:rPr lang="zh-CN" altLang="en-US" sz="4000" b="1">
                <a:solidFill>
                  <a:srgbClr val="FF0000"/>
                </a:solidFill>
              </a:rPr>
              <a:t>大</a:t>
            </a:r>
            <a:endParaRPr lang="zh-CN" altLang="en-US" sz="40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3"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269240" y="239395"/>
            <a:ext cx="11654155" cy="5262245"/>
          </a:xfrm>
          <a:prstGeom prst="rect">
            <a:avLst/>
          </a:prstGeom>
          <a:noFill/>
        </p:spPr>
        <p:txBody>
          <a:bodyPr wrap="square" rtlCol="0">
            <a:spAutoFit/>
          </a:bodyPr>
          <a:lstStyle/>
          <a:p>
            <a:pPr fontAlgn="auto">
              <a:lnSpc>
                <a:spcPct val="150000"/>
              </a:lnSpc>
            </a:pPr>
            <a:r>
              <a:rPr lang="zh-CN" altLang="en-US" sz="3200" b="1">
                <a:solidFill>
                  <a:srgbClr val="FF0000"/>
                </a:solidFill>
              </a:rPr>
              <a:t>知识点</a:t>
            </a:r>
            <a:r>
              <a:rPr lang="en-US" altLang="zh-CN" sz="3200" b="1">
                <a:solidFill>
                  <a:srgbClr val="FF0000"/>
                </a:solidFill>
              </a:rPr>
              <a:t>5</a:t>
            </a:r>
            <a:r>
              <a:rPr lang="zh-CN" altLang="en-US" sz="3200" b="1">
                <a:solidFill>
                  <a:srgbClr val="FF0000"/>
                </a:solidFill>
              </a:rPr>
              <a:t>、</a:t>
            </a:r>
            <a:r>
              <a:rPr lang="en-US" altLang="zh-CN" sz="3200" b="1">
                <a:solidFill>
                  <a:srgbClr val="FF0000"/>
                </a:solidFill>
              </a:rPr>
              <a:t>增减压强的方法：</a:t>
            </a:r>
            <a:endParaRPr lang="en-US" altLang="zh-CN" sz="3200" b="1">
              <a:solidFill>
                <a:srgbClr val="FF0000"/>
              </a:solidFill>
            </a:endParaRPr>
          </a:p>
          <a:p>
            <a:pPr fontAlgn="auto">
              <a:lnSpc>
                <a:spcPct val="150000"/>
              </a:lnSpc>
            </a:pPr>
            <a:r>
              <a:rPr lang="en-US" altLang="zh-CN" sz="3200" b="1"/>
              <a:t>（1）增大压强的方法：</a:t>
            </a:r>
            <a:endParaRPr lang="en-US" altLang="zh-CN" sz="3200" b="1"/>
          </a:p>
          <a:p>
            <a:pPr fontAlgn="auto">
              <a:lnSpc>
                <a:spcPct val="150000"/>
              </a:lnSpc>
            </a:pPr>
            <a:r>
              <a:rPr lang="en-US" altLang="zh-CN" sz="3200" b="1"/>
              <a:t>①受力面积相同时，___________压力。</a:t>
            </a:r>
            <a:endParaRPr lang="en-US" altLang="zh-CN" sz="3200" b="1"/>
          </a:p>
          <a:p>
            <a:pPr fontAlgn="auto">
              <a:lnSpc>
                <a:spcPct val="150000"/>
              </a:lnSpc>
            </a:pPr>
            <a:r>
              <a:rPr lang="en-US" altLang="zh-CN" sz="3200" b="1"/>
              <a:t>②压力大小相同时，___________受力面积。</a:t>
            </a:r>
            <a:endParaRPr lang="en-US" altLang="zh-CN" sz="3200" b="1"/>
          </a:p>
          <a:p>
            <a:pPr fontAlgn="auto">
              <a:lnSpc>
                <a:spcPct val="150000"/>
              </a:lnSpc>
            </a:pPr>
            <a:r>
              <a:rPr lang="en-US" altLang="zh-CN" sz="3200"/>
              <a:t>（2）减小压强的方法：</a:t>
            </a:r>
            <a:endParaRPr lang="en-US" altLang="zh-CN" sz="3200"/>
          </a:p>
          <a:p>
            <a:pPr fontAlgn="auto">
              <a:lnSpc>
                <a:spcPct val="150000"/>
              </a:lnSpc>
            </a:pPr>
            <a:r>
              <a:rPr lang="en-US" altLang="zh-CN" sz="3200"/>
              <a:t>①受力面积相同时，___________压力。</a:t>
            </a:r>
            <a:endParaRPr lang="en-US" altLang="zh-CN" sz="3200"/>
          </a:p>
          <a:p>
            <a:pPr fontAlgn="auto">
              <a:lnSpc>
                <a:spcPct val="150000"/>
              </a:lnSpc>
            </a:pPr>
            <a:r>
              <a:rPr lang="en-US" altLang="zh-CN" sz="3200"/>
              <a:t>②压力大小相同时，___________受力面积。</a:t>
            </a:r>
            <a:endParaRPr lang="en-US" altLang="zh-CN" sz="3200"/>
          </a:p>
        </p:txBody>
      </p:sp>
      <p:sp>
        <p:nvSpPr>
          <p:cNvPr id="6" name="文本框 5"/>
          <p:cNvSpPr txBox="1"/>
          <p:nvPr/>
        </p:nvSpPr>
        <p:spPr>
          <a:xfrm>
            <a:off x="4596765" y="1744345"/>
            <a:ext cx="1196340" cy="645160"/>
          </a:xfrm>
          <a:prstGeom prst="rect">
            <a:avLst/>
          </a:prstGeom>
          <a:noFill/>
        </p:spPr>
        <p:txBody>
          <a:bodyPr wrap="square" rtlCol="0">
            <a:spAutoFit/>
          </a:bodyPr>
          <a:lstStyle/>
          <a:p>
            <a:r>
              <a:rPr lang="zh-CN" altLang="en-US" sz="3600" b="1">
                <a:solidFill>
                  <a:srgbClr val="FF0000"/>
                </a:solidFill>
              </a:rPr>
              <a:t>增大</a:t>
            </a:r>
            <a:endParaRPr lang="zh-CN" altLang="en-US" sz="3600" b="1">
              <a:solidFill>
                <a:srgbClr val="FF0000"/>
              </a:solidFill>
            </a:endParaRPr>
          </a:p>
        </p:txBody>
      </p:sp>
      <p:sp>
        <p:nvSpPr>
          <p:cNvPr id="3" name="文本框 2"/>
          <p:cNvSpPr txBox="1"/>
          <p:nvPr/>
        </p:nvSpPr>
        <p:spPr>
          <a:xfrm>
            <a:off x="4262120" y="2474595"/>
            <a:ext cx="1196340" cy="645160"/>
          </a:xfrm>
          <a:prstGeom prst="rect">
            <a:avLst/>
          </a:prstGeom>
          <a:noFill/>
        </p:spPr>
        <p:txBody>
          <a:bodyPr wrap="square" rtlCol="0">
            <a:spAutoFit/>
          </a:bodyPr>
          <a:lstStyle/>
          <a:p>
            <a:r>
              <a:rPr lang="zh-CN" altLang="en-US" sz="3600" b="1">
                <a:solidFill>
                  <a:srgbClr val="FF0000"/>
                </a:solidFill>
              </a:rPr>
              <a:t>减少</a:t>
            </a:r>
            <a:endParaRPr lang="zh-CN" altLang="en-US" sz="3600" b="1">
              <a:solidFill>
                <a:srgbClr val="FF0000"/>
              </a:solidFill>
            </a:endParaRPr>
          </a:p>
        </p:txBody>
      </p:sp>
      <p:sp>
        <p:nvSpPr>
          <p:cNvPr id="5" name="文本框 4"/>
          <p:cNvSpPr txBox="1"/>
          <p:nvPr/>
        </p:nvSpPr>
        <p:spPr>
          <a:xfrm>
            <a:off x="4312285" y="3883660"/>
            <a:ext cx="1216660" cy="645160"/>
          </a:xfrm>
          <a:prstGeom prst="rect">
            <a:avLst/>
          </a:prstGeom>
          <a:noFill/>
        </p:spPr>
        <p:txBody>
          <a:bodyPr wrap="square" rtlCol="0">
            <a:spAutoFit/>
          </a:bodyPr>
          <a:lstStyle/>
          <a:p>
            <a:r>
              <a:rPr lang="zh-CN" altLang="en-US" sz="3600" b="1">
                <a:solidFill>
                  <a:srgbClr val="FF0000"/>
                </a:solidFill>
              </a:rPr>
              <a:t>减少</a:t>
            </a:r>
            <a:endParaRPr lang="zh-CN" altLang="en-US" sz="3600" b="1">
              <a:solidFill>
                <a:srgbClr val="FF0000"/>
              </a:solidFill>
            </a:endParaRPr>
          </a:p>
        </p:txBody>
      </p:sp>
      <p:sp>
        <p:nvSpPr>
          <p:cNvPr id="9" name="文本框 8"/>
          <p:cNvSpPr txBox="1"/>
          <p:nvPr/>
        </p:nvSpPr>
        <p:spPr>
          <a:xfrm>
            <a:off x="4262120" y="4670425"/>
            <a:ext cx="1266825" cy="645160"/>
          </a:xfrm>
          <a:prstGeom prst="rect">
            <a:avLst/>
          </a:prstGeom>
          <a:noFill/>
        </p:spPr>
        <p:txBody>
          <a:bodyPr wrap="square" rtlCol="0">
            <a:spAutoFit/>
          </a:bodyPr>
          <a:lstStyle/>
          <a:p>
            <a:r>
              <a:rPr lang="zh-CN" altLang="en-US" sz="3600" b="1">
                <a:solidFill>
                  <a:srgbClr val="FF0000"/>
                </a:solidFill>
              </a:rPr>
              <a:t>增大</a:t>
            </a:r>
            <a:endParaRPr lang="zh-CN" altLang="en-US" sz="36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5" grpId="0"/>
      <p:bldP spid="9"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文本框 3"/>
          <p:cNvSpPr txBox="1"/>
          <p:nvPr/>
        </p:nvSpPr>
        <p:spPr>
          <a:xfrm>
            <a:off x="87630" y="626110"/>
            <a:ext cx="11740515" cy="3338195"/>
          </a:xfrm>
          <a:prstGeom prst="rect">
            <a:avLst/>
          </a:prstGeom>
          <a:noFill/>
        </p:spPr>
        <p:txBody>
          <a:bodyPr wrap="square" rtlCol="0">
            <a:spAutoFit/>
          </a:bodyPr>
          <a:lstStyle/>
          <a:p>
            <a:pPr>
              <a:lnSpc>
                <a:spcPct val="110000"/>
              </a:lnSpc>
            </a:pPr>
            <a:r>
              <a:rPr lang="en-US" altLang="zh-CN" sz="3200"/>
              <a:t>9.压路机的碾子是通过___________________的方法来___________（选填“增大”或“减小”）压强的；破窗锤很容易砸碎玻璃，篆刻刀刀刃很锋利是通过__________________的方法来___________（选填“增大”或“减小”）压强的。</a:t>
            </a:r>
            <a:endParaRPr lang="en-US" altLang="zh-CN" sz="3200"/>
          </a:p>
          <a:p>
            <a:pPr>
              <a:lnSpc>
                <a:spcPct val="110000"/>
              </a:lnSpc>
            </a:pPr>
            <a:r>
              <a:rPr lang="en-US" altLang="zh-CN" sz="3200" b="1"/>
              <a:t> </a:t>
            </a:r>
            <a:endParaRPr lang="en-US" altLang="zh-CN" sz="3200" b="1"/>
          </a:p>
          <a:p>
            <a:pPr>
              <a:lnSpc>
                <a:spcPct val="110000"/>
              </a:lnSpc>
            </a:pPr>
            <a:endParaRPr lang="en-US" altLang="zh-CN" sz="3200" b="1"/>
          </a:p>
        </p:txBody>
      </p:sp>
      <p:pic>
        <p:nvPicPr>
          <p:cNvPr id="23" name="图片 16"/>
          <p:cNvPicPr>
            <a:picLocks noChangeAspect="1"/>
          </p:cNvPicPr>
          <p:nvPr/>
        </p:nvPicPr>
        <p:blipFill>
          <a:blip r:embed="rId2"/>
          <a:stretch>
            <a:fillRect/>
          </a:stretch>
        </p:blipFill>
        <p:spPr>
          <a:xfrm>
            <a:off x="1028065" y="3432810"/>
            <a:ext cx="3602990" cy="2835275"/>
          </a:xfrm>
          <a:prstGeom prst="rect">
            <a:avLst/>
          </a:prstGeom>
          <a:noFill/>
          <a:ln w="9525">
            <a:noFill/>
          </a:ln>
        </p:spPr>
      </p:pic>
      <p:pic>
        <p:nvPicPr>
          <p:cNvPr id="24" name="图片 17"/>
          <p:cNvPicPr>
            <a:picLocks noChangeAspect="1"/>
          </p:cNvPicPr>
          <p:nvPr/>
        </p:nvPicPr>
        <p:blipFill>
          <a:blip r:embed="rId3"/>
          <a:stretch>
            <a:fillRect/>
          </a:stretch>
        </p:blipFill>
        <p:spPr>
          <a:xfrm>
            <a:off x="5930265" y="3432810"/>
            <a:ext cx="3413125" cy="2834640"/>
          </a:xfrm>
          <a:prstGeom prst="rect">
            <a:avLst/>
          </a:prstGeom>
          <a:noFill/>
          <a:ln w="9525">
            <a:noFill/>
          </a:ln>
        </p:spPr>
      </p:pic>
      <p:sp>
        <p:nvSpPr>
          <p:cNvPr id="6" name="文本框 5"/>
          <p:cNvSpPr txBox="1"/>
          <p:nvPr/>
        </p:nvSpPr>
        <p:spPr>
          <a:xfrm>
            <a:off x="4422775" y="626110"/>
            <a:ext cx="3346450" cy="645160"/>
          </a:xfrm>
          <a:prstGeom prst="rect">
            <a:avLst/>
          </a:prstGeom>
          <a:noFill/>
        </p:spPr>
        <p:txBody>
          <a:bodyPr wrap="square" rtlCol="0">
            <a:spAutoFit/>
          </a:bodyPr>
          <a:lstStyle/>
          <a:p>
            <a:r>
              <a:rPr lang="zh-CN" altLang="en-US" sz="3600" b="1">
                <a:solidFill>
                  <a:srgbClr val="FF0000"/>
                </a:solidFill>
              </a:rPr>
              <a:t>增大压力</a:t>
            </a:r>
            <a:endParaRPr lang="zh-CN" altLang="en-US" sz="3600" b="1">
              <a:solidFill>
                <a:srgbClr val="FF0000"/>
              </a:solidFill>
            </a:endParaRPr>
          </a:p>
        </p:txBody>
      </p:sp>
      <p:sp>
        <p:nvSpPr>
          <p:cNvPr id="2" name="文本框 1"/>
          <p:cNvSpPr txBox="1"/>
          <p:nvPr/>
        </p:nvSpPr>
        <p:spPr>
          <a:xfrm>
            <a:off x="483870" y="1083310"/>
            <a:ext cx="1343025" cy="645160"/>
          </a:xfrm>
          <a:prstGeom prst="rect">
            <a:avLst/>
          </a:prstGeom>
          <a:noFill/>
        </p:spPr>
        <p:txBody>
          <a:bodyPr wrap="square" rtlCol="0">
            <a:spAutoFit/>
          </a:bodyPr>
          <a:lstStyle/>
          <a:p>
            <a:r>
              <a:rPr lang="zh-CN" altLang="en-US" sz="3600" b="1">
                <a:solidFill>
                  <a:srgbClr val="FF0000"/>
                </a:solidFill>
              </a:rPr>
              <a:t>增大</a:t>
            </a:r>
            <a:endParaRPr lang="zh-CN" altLang="en-US" sz="3600" b="1">
              <a:solidFill>
                <a:srgbClr val="FF0000"/>
              </a:solidFill>
            </a:endParaRPr>
          </a:p>
        </p:txBody>
      </p:sp>
      <p:sp>
        <p:nvSpPr>
          <p:cNvPr id="3" name="文本框 2"/>
          <p:cNvSpPr txBox="1"/>
          <p:nvPr/>
        </p:nvSpPr>
        <p:spPr>
          <a:xfrm>
            <a:off x="6694805" y="1728470"/>
            <a:ext cx="3346450" cy="645160"/>
          </a:xfrm>
          <a:prstGeom prst="rect">
            <a:avLst/>
          </a:prstGeom>
          <a:noFill/>
        </p:spPr>
        <p:txBody>
          <a:bodyPr wrap="square" rtlCol="0">
            <a:spAutoFit/>
          </a:bodyPr>
          <a:lstStyle/>
          <a:p>
            <a:r>
              <a:rPr lang="zh-CN" altLang="en-US" sz="3600" b="1">
                <a:solidFill>
                  <a:srgbClr val="FF0000"/>
                </a:solidFill>
              </a:rPr>
              <a:t>减少受力面积</a:t>
            </a:r>
            <a:endParaRPr lang="zh-CN" altLang="en-US" sz="3600" b="1">
              <a:solidFill>
                <a:srgbClr val="FF0000"/>
              </a:solidFill>
            </a:endParaRPr>
          </a:p>
        </p:txBody>
      </p:sp>
      <p:sp>
        <p:nvSpPr>
          <p:cNvPr id="5" name="文本框 4"/>
          <p:cNvSpPr txBox="1"/>
          <p:nvPr/>
        </p:nvSpPr>
        <p:spPr>
          <a:xfrm>
            <a:off x="681990" y="2230755"/>
            <a:ext cx="3346450" cy="645160"/>
          </a:xfrm>
          <a:prstGeom prst="rect">
            <a:avLst/>
          </a:prstGeom>
          <a:noFill/>
        </p:spPr>
        <p:txBody>
          <a:bodyPr wrap="square" rtlCol="0">
            <a:spAutoFit/>
          </a:bodyPr>
          <a:lstStyle/>
          <a:p>
            <a:r>
              <a:rPr lang="zh-CN" altLang="en-US" sz="3600" b="1">
                <a:solidFill>
                  <a:srgbClr val="FF0000"/>
                </a:solidFill>
              </a:rPr>
              <a:t>增大</a:t>
            </a:r>
            <a:endParaRPr lang="zh-CN" altLang="en-US" sz="3600" b="1">
              <a:solidFill>
                <a:srgbClr val="FF0000"/>
              </a:solidFill>
            </a:endParaRP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3" grpId="0"/>
      <p:bldP spid="5"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文本框 3"/>
          <p:cNvSpPr txBox="1"/>
          <p:nvPr/>
        </p:nvSpPr>
        <p:spPr>
          <a:xfrm>
            <a:off x="225425" y="94615"/>
            <a:ext cx="11740515" cy="2256155"/>
          </a:xfrm>
          <a:prstGeom prst="rect">
            <a:avLst/>
          </a:prstGeom>
          <a:noFill/>
        </p:spPr>
        <p:txBody>
          <a:bodyPr wrap="square" rtlCol="0">
            <a:spAutoFit/>
          </a:bodyPr>
          <a:lstStyle/>
          <a:p>
            <a:pPr>
              <a:lnSpc>
                <a:spcPct val="110000"/>
              </a:lnSpc>
            </a:pPr>
            <a:r>
              <a:rPr lang="en-US" altLang="zh-CN" sz="3200" b="1"/>
              <a:t>10.交通的限重标志是通过_______________的方法来___________（选填“增大”或“减小”）压强的；铁轨铺在枕木上是通过__________________的方法来___________（选填“增大”或“减小”）压强的。</a:t>
            </a:r>
            <a:endParaRPr lang="en-US" altLang="zh-CN" sz="3200" b="1"/>
          </a:p>
        </p:txBody>
      </p:sp>
      <p:pic>
        <p:nvPicPr>
          <p:cNvPr id="25" name="图片 18"/>
          <p:cNvPicPr>
            <a:picLocks noChangeAspect="1"/>
          </p:cNvPicPr>
          <p:nvPr/>
        </p:nvPicPr>
        <p:blipFill>
          <a:blip r:embed="rId2"/>
          <a:stretch>
            <a:fillRect/>
          </a:stretch>
        </p:blipFill>
        <p:spPr>
          <a:xfrm>
            <a:off x="1301115" y="2698750"/>
            <a:ext cx="3693160" cy="3339465"/>
          </a:xfrm>
          <a:prstGeom prst="rect">
            <a:avLst/>
          </a:prstGeom>
          <a:noFill/>
          <a:ln w="9525">
            <a:noFill/>
          </a:ln>
        </p:spPr>
      </p:pic>
      <p:pic>
        <p:nvPicPr>
          <p:cNvPr id="26" name="图片 19"/>
          <p:cNvPicPr>
            <a:picLocks noChangeAspect="1"/>
          </p:cNvPicPr>
          <p:nvPr/>
        </p:nvPicPr>
        <p:blipFill>
          <a:blip r:embed="rId3"/>
          <a:stretch>
            <a:fillRect/>
          </a:stretch>
        </p:blipFill>
        <p:spPr>
          <a:xfrm>
            <a:off x="5645150" y="2698750"/>
            <a:ext cx="3969385" cy="3321685"/>
          </a:xfrm>
          <a:prstGeom prst="rect">
            <a:avLst/>
          </a:prstGeom>
          <a:noFill/>
          <a:ln w="9525">
            <a:noFill/>
          </a:ln>
        </p:spPr>
      </p:pic>
      <p:sp>
        <p:nvSpPr>
          <p:cNvPr id="6" name="文本框 5"/>
          <p:cNvSpPr txBox="1"/>
          <p:nvPr/>
        </p:nvSpPr>
        <p:spPr>
          <a:xfrm>
            <a:off x="5229860" y="-31115"/>
            <a:ext cx="3346450" cy="645160"/>
          </a:xfrm>
          <a:prstGeom prst="rect">
            <a:avLst/>
          </a:prstGeom>
          <a:noFill/>
        </p:spPr>
        <p:txBody>
          <a:bodyPr wrap="square" rtlCol="0">
            <a:spAutoFit/>
          </a:bodyPr>
          <a:lstStyle/>
          <a:p>
            <a:r>
              <a:rPr lang="zh-CN" altLang="en-US" sz="3600" b="1">
                <a:solidFill>
                  <a:srgbClr val="FF0000"/>
                </a:solidFill>
              </a:rPr>
              <a:t>减少压力</a:t>
            </a:r>
            <a:endParaRPr lang="zh-CN" altLang="en-US" sz="3600" b="1">
              <a:solidFill>
                <a:srgbClr val="FF0000"/>
              </a:solidFill>
            </a:endParaRPr>
          </a:p>
        </p:txBody>
      </p:sp>
      <p:sp>
        <p:nvSpPr>
          <p:cNvPr id="2" name="文本框 1"/>
          <p:cNvSpPr txBox="1"/>
          <p:nvPr/>
        </p:nvSpPr>
        <p:spPr>
          <a:xfrm>
            <a:off x="582930" y="614045"/>
            <a:ext cx="3346450" cy="645160"/>
          </a:xfrm>
          <a:prstGeom prst="rect">
            <a:avLst/>
          </a:prstGeom>
          <a:noFill/>
        </p:spPr>
        <p:txBody>
          <a:bodyPr wrap="square" rtlCol="0">
            <a:spAutoFit/>
          </a:bodyPr>
          <a:lstStyle/>
          <a:p>
            <a:r>
              <a:rPr lang="zh-CN" altLang="en-US" sz="3600" b="1">
                <a:solidFill>
                  <a:srgbClr val="FF0000"/>
                </a:solidFill>
              </a:rPr>
              <a:t>减小</a:t>
            </a:r>
            <a:endParaRPr lang="en-US" altLang="zh-CN" sz="3600" b="1">
              <a:solidFill>
                <a:srgbClr val="FF0000"/>
              </a:solidFill>
            </a:endParaRPr>
          </a:p>
        </p:txBody>
      </p:sp>
      <p:sp>
        <p:nvSpPr>
          <p:cNvPr id="3" name="文本框 2"/>
          <p:cNvSpPr txBox="1"/>
          <p:nvPr/>
        </p:nvSpPr>
        <p:spPr>
          <a:xfrm>
            <a:off x="2165985" y="1161415"/>
            <a:ext cx="3346450" cy="645160"/>
          </a:xfrm>
          <a:prstGeom prst="rect">
            <a:avLst/>
          </a:prstGeom>
          <a:noFill/>
        </p:spPr>
        <p:txBody>
          <a:bodyPr wrap="square" rtlCol="0">
            <a:spAutoFit/>
          </a:bodyPr>
          <a:lstStyle/>
          <a:p>
            <a:r>
              <a:rPr lang="zh-CN" altLang="en-US" sz="3600" b="1">
                <a:solidFill>
                  <a:srgbClr val="FF0000"/>
                </a:solidFill>
              </a:rPr>
              <a:t>增大受力面积</a:t>
            </a:r>
            <a:endParaRPr lang="zh-CN" altLang="en-US" sz="3600" b="1">
              <a:solidFill>
                <a:srgbClr val="FF0000"/>
              </a:solidFill>
            </a:endParaRPr>
          </a:p>
        </p:txBody>
      </p:sp>
      <p:sp>
        <p:nvSpPr>
          <p:cNvPr id="5" name="文本框 4"/>
          <p:cNvSpPr txBox="1"/>
          <p:nvPr/>
        </p:nvSpPr>
        <p:spPr>
          <a:xfrm>
            <a:off x="7513320" y="1161415"/>
            <a:ext cx="3346450" cy="645160"/>
          </a:xfrm>
          <a:prstGeom prst="rect">
            <a:avLst/>
          </a:prstGeom>
          <a:noFill/>
        </p:spPr>
        <p:txBody>
          <a:bodyPr wrap="square" rtlCol="0">
            <a:spAutoFit/>
          </a:bodyPr>
          <a:lstStyle/>
          <a:p>
            <a:r>
              <a:rPr lang="zh-CN" altLang="en-US" sz="3600" b="1">
                <a:solidFill>
                  <a:srgbClr val="FF0000"/>
                </a:solidFill>
              </a:rPr>
              <a:t>减小</a:t>
            </a:r>
            <a:endParaRPr lang="zh-CN" altLang="en-US" sz="3600" b="1">
              <a:solidFill>
                <a:srgbClr val="FF0000"/>
              </a:solidFill>
            </a:endParaRP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3" grpId="0"/>
      <p:bldP spid="5"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文本框 3"/>
          <p:cNvSpPr txBox="1"/>
          <p:nvPr/>
        </p:nvSpPr>
        <p:spPr>
          <a:xfrm>
            <a:off x="225425" y="247650"/>
            <a:ext cx="11740515" cy="6585585"/>
          </a:xfrm>
          <a:prstGeom prst="rect">
            <a:avLst/>
          </a:prstGeom>
          <a:noFill/>
        </p:spPr>
        <p:txBody>
          <a:bodyPr wrap="square" rtlCol="0">
            <a:spAutoFit/>
          </a:bodyPr>
          <a:lstStyle/>
          <a:p>
            <a:pPr>
              <a:lnSpc>
                <a:spcPct val="110000"/>
              </a:lnSpc>
            </a:pPr>
            <a:r>
              <a:rPr lang="en-US" altLang="zh-CN" sz="3200"/>
              <a:t>11.如图所示的四个实例中，属于增大压强的是（  ）</a:t>
            </a:r>
            <a:endParaRPr lang="en-US" altLang="zh-CN" sz="3200"/>
          </a:p>
          <a:p>
            <a:pPr>
              <a:lnSpc>
                <a:spcPct val="110000"/>
              </a:lnSpc>
            </a:pPr>
            <a:endParaRPr lang="en-US" altLang="zh-CN" sz="3200"/>
          </a:p>
          <a:p>
            <a:pPr>
              <a:lnSpc>
                <a:spcPct val="110000"/>
              </a:lnSpc>
            </a:pPr>
            <a:endParaRPr lang="en-US" altLang="zh-CN" sz="3200"/>
          </a:p>
          <a:p>
            <a:pPr>
              <a:lnSpc>
                <a:spcPct val="110000"/>
              </a:lnSpc>
            </a:pPr>
            <a:endParaRPr lang="en-US" altLang="zh-CN" sz="3200"/>
          </a:p>
          <a:p>
            <a:pPr>
              <a:lnSpc>
                <a:spcPct val="110000"/>
              </a:lnSpc>
            </a:pPr>
            <a:endParaRPr lang="en-US" altLang="zh-CN" sz="3200"/>
          </a:p>
          <a:p>
            <a:pPr>
              <a:lnSpc>
                <a:spcPct val="110000"/>
              </a:lnSpc>
            </a:pPr>
            <a:r>
              <a:rPr lang="en-US" altLang="zh-CN" sz="3200"/>
              <a:t>A.滑雪板的面积较大     B.书包的背带较宽     </a:t>
            </a:r>
            <a:endParaRPr lang="en-US" altLang="zh-CN" sz="3200"/>
          </a:p>
          <a:p>
            <a:pPr>
              <a:lnSpc>
                <a:spcPct val="110000"/>
              </a:lnSpc>
            </a:pPr>
            <a:endParaRPr lang="en-US" altLang="zh-CN" sz="3200"/>
          </a:p>
          <a:p>
            <a:pPr>
              <a:lnSpc>
                <a:spcPct val="110000"/>
              </a:lnSpc>
            </a:pPr>
            <a:endParaRPr lang="en-US" altLang="zh-CN" sz="3200"/>
          </a:p>
          <a:p>
            <a:pPr>
              <a:lnSpc>
                <a:spcPct val="110000"/>
              </a:lnSpc>
            </a:pPr>
            <a:endParaRPr lang="en-US" altLang="zh-CN" sz="3200"/>
          </a:p>
          <a:p>
            <a:pPr>
              <a:lnSpc>
                <a:spcPct val="110000"/>
              </a:lnSpc>
            </a:pPr>
            <a:endParaRPr lang="en-US" altLang="zh-CN" sz="3200"/>
          </a:p>
          <a:p>
            <a:pPr>
              <a:lnSpc>
                <a:spcPct val="110000"/>
              </a:lnSpc>
            </a:pPr>
            <a:r>
              <a:rPr lang="en-US" altLang="zh-CN" sz="3200"/>
              <a:t>C.切果器的刀片很薄    D.坦克的履带很宽大</a:t>
            </a:r>
            <a:endParaRPr lang="en-US" altLang="zh-CN" sz="3200"/>
          </a:p>
          <a:p>
            <a:pPr>
              <a:lnSpc>
                <a:spcPct val="110000"/>
              </a:lnSpc>
            </a:pPr>
            <a:endParaRPr lang="en-US" altLang="zh-CN" sz="3200"/>
          </a:p>
        </p:txBody>
      </p:sp>
      <p:pic>
        <p:nvPicPr>
          <p:cNvPr id="15" name="图片 5" descr="IMG_257"/>
          <p:cNvPicPr>
            <a:picLocks noChangeAspect="1"/>
          </p:cNvPicPr>
          <p:nvPr/>
        </p:nvPicPr>
        <p:blipFill>
          <a:blip r:embed="rId2"/>
          <a:stretch>
            <a:fillRect/>
          </a:stretch>
        </p:blipFill>
        <p:spPr>
          <a:xfrm>
            <a:off x="5036185" y="960755"/>
            <a:ext cx="2425065" cy="1844040"/>
          </a:xfrm>
          <a:prstGeom prst="rect">
            <a:avLst/>
          </a:prstGeom>
          <a:noFill/>
          <a:ln w="9525">
            <a:noFill/>
          </a:ln>
        </p:spPr>
      </p:pic>
      <p:pic>
        <p:nvPicPr>
          <p:cNvPr id="10" name="图片 4" descr="IMG_256"/>
          <p:cNvPicPr>
            <a:picLocks noChangeAspect="1"/>
          </p:cNvPicPr>
          <p:nvPr/>
        </p:nvPicPr>
        <p:blipFill>
          <a:blip r:embed="rId3"/>
          <a:stretch>
            <a:fillRect/>
          </a:stretch>
        </p:blipFill>
        <p:spPr>
          <a:xfrm>
            <a:off x="838200" y="960755"/>
            <a:ext cx="2477770" cy="1804670"/>
          </a:xfrm>
          <a:prstGeom prst="rect">
            <a:avLst/>
          </a:prstGeom>
          <a:noFill/>
          <a:ln w="9525">
            <a:noFill/>
          </a:ln>
        </p:spPr>
      </p:pic>
      <p:pic>
        <p:nvPicPr>
          <p:cNvPr id="11" name="图片 6" descr="IMG_258"/>
          <p:cNvPicPr>
            <a:picLocks noChangeAspect="1"/>
          </p:cNvPicPr>
          <p:nvPr/>
        </p:nvPicPr>
        <p:blipFill>
          <a:blip r:embed="rId4"/>
          <a:stretch>
            <a:fillRect/>
          </a:stretch>
        </p:blipFill>
        <p:spPr>
          <a:xfrm>
            <a:off x="819150" y="3575050"/>
            <a:ext cx="2496820" cy="1809115"/>
          </a:xfrm>
          <a:prstGeom prst="rect">
            <a:avLst/>
          </a:prstGeom>
          <a:noFill/>
          <a:ln w="9525">
            <a:noFill/>
          </a:ln>
        </p:spPr>
      </p:pic>
      <p:pic>
        <p:nvPicPr>
          <p:cNvPr id="7" name="图片 7" descr="IMG_259"/>
          <p:cNvPicPr>
            <a:picLocks noChangeAspect="1"/>
          </p:cNvPicPr>
          <p:nvPr/>
        </p:nvPicPr>
        <p:blipFill>
          <a:blip r:embed="rId5"/>
          <a:stretch>
            <a:fillRect/>
          </a:stretch>
        </p:blipFill>
        <p:spPr>
          <a:xfrm>
            <a:off x="4768215" y="3575050"/>
            <a:ext cx="2693035" cy="1808480"/>
          </a:xfrm>
          <a:prstGeom prst="rect">
            <a:avLst/>
          </a:prstGeom>
          <a:noFill/>
          <a:ln w="9525">
            <a:noFill/>
          </a:ln>
        </p:spPr>
      </p:pic>
      <p:sp>
        <p:nvSpPr>
          <p:cNvPr id="8" name="文本框 7"/>
          <p:cNvSpPr txBox="1"/>
          <p:nvPr/>
        </p:nvSpPr>
        <p:spPr>
          <a:xfrm>
            <a:off x="8699500" y="854075"/>
            <a:ext cx="658495" cy="922020"/>
          </a:xfrm>
          <a:prstGeom prst="rect">
            <a:avLst/>
          </a:prstGeom>
          <a:noFill/>
        </p:spPr>
        <p:txBody>
          <a:bodyPr wrap="square" rtlCol="0">
            <a:spAutoFit/>
          </a:bodyPr>
          <a:lstStyle/>
          <a:p>
            <a:r>
              <a:rPr lang="en-US" altLang="zh-CN" sz="5400" b="1">
                <a:solidFill>
                  <a:srgbClr val="FF0000"/>
                </a:solidFill>
              </a:rPr>
              <a:t>C</a:t>
            </a:r>
            <a:endParaRPr lang="en-US" altLang="zh-CN" sz="5400" b="1">
              <a:solidFill>
                <a:srgbClr val="FF0000"/>
              </a:solidFill>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文本框 3"/>
          <p:cNvSpPr txBox="1"/>
          <p:nvPr/>
        </p:nvSpPr>
        <p:spPr>
          <a:xfrm>
            <a:off x="225425" y="94615"/>
            <a:ext cx="11740515" cy="4961890"/>
          </a:xfrm>
          <a:prstGeom prst="rect">
            <a:avLst/>
          </a:prstGeom>
          <a:noFill/>
        </p:spPr>
        <p:txBody>
          <a:bodyPr wrap="square" rtlCol="0">
            <a:spAutoFit/>
          </a:bodyPr>
          <a:lstStyle/>
          <a:p>
            <a:pPr>
              <a:lnSpc>
                <a:spcPct val="110000"/>
              </a:lnSpc>
            </a:pPr>
            <a:r>
              <a:rPr lang="en-US" altLang="zh-CN" sz="3200" b="1">
                <a:sym typeface="+mn-ea"/>
              </a:rPr>
              <a:t>12.动物的进化会使他们的身体结构和功能更适应环境，下列用压强知识解释错误的是（        ）。</a:t>
            </a:r>
            <a:endParaRPr lang="en-US" altLang="zh-CN" sz="3200" b="1"/>
          </a:p>
          <a:p>
            <a:pPr>
              <a:lnSpc>
                <a:spcPct val="110000"/>
              </a:lnSpc>
            </a:pPr>
            <a:r>
              <a:rPr lang="en-US" altLang="zh-CN" sz="3200">
                <a:sym typeface="+mn-ea"/>
              </a:rPr>
              <a:t>A.啄木鸟的喙又尖又长——减小受力面积，增大压强，有利于摄食</a:t>
            </a:r>
            <a:endParaRPr lang="en-US" altLang="zh-CN" sz="3200"/>
          </a:p>
          <a:p>
            <a:pPr>
              <a:lnSpc>
                <a:spcPct val="110000"/>
              </a:lnSpc>
            </a:pPr>
            <a:r>
              <a:rPr lang="en-US" altLang="zh-CN" sz="3200">
                <a:sym typeface="+mn-ea"/>
              </a:rPr>
              <a:t>B.狗的犬齿很尖——减小受力面积，增大压强，有利于撕咬食物</a:t>
            </a:r>
            <a:endParaRPr lang="en-US" altLang="zh-CN" sz="3200"/>
          </a:p>
          <a:p>
            <a:pPr>
              <a:lnSpc>
                <a:spcPct val="110000"/>
              </a:lnSpc>
            </a:pPr>
            <a:r>
              <a:rPr lang="en-US" altLang="zh-CN" sz="3200">
                <a:sym typeface="+mn-ea"/>
              </a:rPr>
              <a:t>C.鲫鱼的身体呈梭形——增大受力面积，减小压强，有利于水中游行</a:t>
            </a:r>
            <a:endParaRPr lang="en-US" altLang="zh-CN" sz="3200"/>
          </a:p>
          <a:p>
            <a:pPr>
              <a:lnSpc>
                <a:spcPct val="110000"/>
              </a:lnSpc>
            </a:pPr>
            <a:r>
              <a:rPr lang="en-US" altLang="zh-CN" sz="3200">
                <a:sym typeface="+mn-ea"/>
              </a:rPr>
              <a:t>D.骆驼的趾特别宽大——增大受力面积，减小压强，有利于沙漠行走</a:t>
            </a:r>
            <a:endParaRPr lang="en-US" altLang="zh-CN" sz="3200"/>
          </a:p>
        </p:txBody>
      </p:sp>
      <p:sp>
        <p:nvSpPr>
          <p:cNvPr id="7" name="文本框 6"/>
          <p:cNvSpPr txBox="1"/>
          <p:nvPr/>
        </p:nvSpPr>
        <p:spPr>
          <a:xfrm>
            <a:off x="4599940" y="670560"/>
            <a:ext cx="658495" cy="922020"/>
          </a:xfrm>
          <a:prstGeom prst="rect">
            <a:avLst/>
          </a:prstGeom>
          <a:noFill/>
        </p:spPr>
        <p:txBody>
          <a:bodyPr wrap="square" rtlCol="0">
            <a:spAutoFit/>
          </a:bodyPr>
          <a:lstStyle/>
          <a:p>
            <a:r>
              <a:rPr lang="en-US" altLang="zh-CN" sz="5400" b="1">
                <a:solidFill>
                  <a:srgbClr val="FF0000"/>
                </a:solidFill>
              </a:rPr>
              <a:t>C</a:t>
            </a:r>
            <a:endParaRPr lang="en-US" altLang="zh-CN" sz="54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00" name="文本框 99"/>
          <p:cNvSpPr txBox="1"/>
          <p:nvPr/>
        </p:nvSpPr>
        <p:spPr>
          <a:xfrm>
            <a:off x="1898015" y="-105410"/>
            <a:ext cx="8315960" cy="1166632"/>
          </a:xfrm>
          <a:prstGeom prst="flowChartTerminator">
            <a:avLst/>
          </a:prstGeom>
          <a:solidFill>
            <a:schemeClr val="bg1"/>
          </a:solidFill>
          <a:ln w="9525">
            <a:noFill/>
          </a:ln>
        </p:spPr>
        <p:txBody>
          <a:bodyPr wrap="square">
            <a:spAutoFit/>
          </a:bodyPr>
          <a:lstStyle/>
          <a:p>
            <a:pPr indent="0" algn="ctr"/>
            <a:r>
              <a:rPr sz="4400" b="1">
                <a:latin typeface="宋体" panose="02010600030101010101" pitchFamily="2" charset="-122"/>
                <a:ea typeface="宋体" panose="02010600030101010101" pitchFamily="2" charset="-122"/>
                <a:cs typeface="宋体" panose="02010600030101010101" pitchFamily="2" charset="-122"/>
              </a:rPr>
              <a:t>8.2科学探究：液体的压强</a:t>
            </a:r>
            <a:endParaRPr lang="zh-CN" altLang="en-US" sz="4400" b="1">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268605" y="659130"/>
            <a:ext cx="11654155" cy="1714500"/>
          </a:xfrm>
          <a:prstGeom prst="rect">
            <a:avLst/>
          </a:prstGeom>
          <a:noFill/>
        </p:spPr>
        <p:txBody>
          <a:bodyPr wrap="square" rtlCol="0">
            <a:spAutoFit/>
          </a:bodyPr>
          <a:lstStyle/>
          <a:p>
            <a:pPr>
              <a:lnSpc>
                <a:spcPct val="110000"/>
              </a:lnSpc>
            </a:pPr>
            <a:r>
              <a:rPr lang="zh-CN" altLang="en-US" sz="3200" b="1">
                <a:solidFill>
                  <a:srgbClr val="FF0000"/>
                </a:solidFill>
              </a:rPr>
              <a:t>知识点</a:t>
            </a:r>
            <a:r>
              <a:rPr lang="en-US" altLang="zh-CN" sz="3200" b="1">
                <a:solidFill>
                  <a:srgbClr val="FF0000"/>
                </a:solidFill>
              </a:rPr>
              <a:t>1</a:t>
            </a:r>
            <a:r>
              <a:rPr lang="zh-CN" altLang="en-US" sz="3200" b="1">
                <a:solidFill>
                  <a:srgbClr val="FF0000"/>
                </a:solidFill>
              </a:rPr>
              <a:t>、</a:t>
            </a:r>
            <a:r>
              <a:rPr lang="en-US" altLang="zh-CN" sz="3200" b="1">
                <a:solidFill>
                  <a:srgbClr val="FF0000"/>
                </a:solidFill>
              </a:rPr>
              <a:t>认识液体的压强：</a:t>
            </a:r>
            <a:endParaRPr lang="en-US" altLang="zh-CN" sz="3200" b="1">
              <a:solidFill>
                <a:srgbClr val="FF0000"/>
              </a:solidFill>
            </a:endParaRPr>
          </a:p>
          <a:p>
            <a:pPr>
              <a:lnSpc>
                <a:spcPct val="110000"/>
              </a:lnSpc>
            </a:pPr>
            <a:r>
              <a:rPr lang="en-US" altLang="zh-CN" sz="3200" b="1"/>
              <a:t>液体由于受到</a:t>
            </a:r>
            <a:r>
              <a:rPr lang="en-US" altLang="zh-CN" sz="3200" b="1" u="sng"/>
              <a:t>        </a:t>
            </a:r>
            <a:r>
              <a:rPr lang="en-US" altLang="zh-CN" sz="3200" b="1"/>
              <a:t>的作用，因此对容器_________有压强，同时液体具有_____________，对容器的_____________有压强。</a:t>
            </a:r>
            <a:endParaRPr lang="en-US" altLang="zh-CN" sz="3200" b="1"/>
          </a:p>
        </p:txBody>
      </p:sp>
      <p:sp>
        <p:nvSpPr>
          <p:cNvPr id="4" name="文本框 3"/>
          <p:cNvSpPr txBox="1"/>
          <p:nvPr/>
        </p:nvSpPr>
        <p:spPr>
          <a:xfrm>
            <a:off x="671830" y="2633980"/>
            <a:ext cx="11250930" cy="3879215"/>
          </a:xfrm>
          <a:prstGeom prst="rect">
            <a:avLst/>
          </a:prstGeom>
          <a:solidFill>
            <a:srgbClr val="00FFCC"/>
          </a:solidFill>
        </p:spPr>
        <p:txBody>
          <a:bodyPr wrap="square" rtlCol="0">
            <a:spAutoFit/>
          </a:bodyPr>
          <a:lstStyle/>
          <a:p>
            <a:pPr>
              <a:lnSpc>
                <a:spcPct val="110000"/>
              </a:lnSpc>
            </a:pPr>
            <a:r>
              <a:rPr lang="en-US" altLang="zh-CN" sz="3200"/>
              <a:t>1.如图所示的玻璃管底部及侧部上、中、下三个孔都用塑料薄膜扎紧,然后往玻璃管内倒满水,并且竖直放置。</a:t>
            </a:r>
            <a:endParaRPr lang="en-US" altLang="zh-CN" sz="3200"/>
          </a:p>
          <a:p>
            <a:pPr>
              <a:lnSpc>
                <a:spcPct val="110000"/>
              </a:lnSpc>
            </a:pPr>
            <a:r>
              <a:rPr lang="en-US" altLang="zh-CN" sz="3200"/>
              <a:t>(1)A、B、C三孔的橡皮膜都凸出,表明液体对</a:t>
            </a:r>
            <a:endParaRPr lang="en-US" altLang="zh-CN" sz="3200"/>
          </a:p>
          <a:p>
            <a:pPr>
              <a:lnSpc>
                <a:spcPct val="110000"/>
              </a:lnSpc>
            </a:pPr>
            <a:r>
              <a:rPr lang="en-US" altLang="zh-CN" sz="3200"/>
              <a:t>侧壁有____________。</a:t>
            </a:r>
            <a:endParaRPr lang="en-US" altLang="zh-CN" sz="3200"/>
          </a:p>
          <a:p>
            <a:pPr>
              <a:lnSpc>
                <a:spcPct val="110000"/>
              </a:lnSpc>
            </a:pPr>
            <a:r>
              <a:rPr lang="en-US" altLang="zh-CN" sz="3200"/>
              <a:t>(2)A、B、C三孔橡皮膜凸出的程度逐渐增大,</a:t>
            </a:r>
            <a:endParaRPr lang="en-US" altLang="zh-CN" sz="3200"/>
          </a:p>
          <a:p>
            <a:pPr>
              <a:lnSpc>
                <a:spcPct val="110000"/>
              </a:lnSpc>
            </a:pPr>
            <a:r>
              <a:rPr lang="en-US" altLang="zh-CN" sz="3200"/>
              <a:t>表明液体内部的压强随深度的增加而________________。</a:t>
            </a:r>
            <a:endParaRPr lang="en-US" altLang="zh-CN" sz="3200"/>
          </a:p>
          <a:p>
            <a:pPr>
              <a:lnSpc>
                <a:spcPct val="110000"/>
              </a:lnSpc>
            </a:pPr>
            <a:r>
              <a:rPr lang="en-US" altLang="zh-CN" sz="3200"/>
              <a:t>(3)D处橡皮膜凸出,表明液体对容器底有______________。</a:t>
            </a:r>
            <a:endParaRPr lang="en-US" altLang="zh-CN" sz="3200"/>
          </a:p>
        </p:txBody>
      </p:sp>
      <p:sp>
        <p:nvSpPr>
          <p:cNvPr id="6" name="文本框 5"/>
          <p:cNvSpPr txBox="1"/>
          <p:nvPr/>
        </p:nvSpPr>
        <p:spPr>
          <a:xfrm>
            <a:off x="7441565" y="1061085"/>
            <a:ext cx="2614930" cy="706755"/>
          </a:xfrm>
          <a:prstGeom prst="rect">
            <a:avLst/>
          </a:prstGeom>
          <a:noFill/>
        </p:spPr>
        <p:txBody>
          <a:bodyPr wrap="square" rtlCol="0">
            <a:spAutoFit/>
          </a:bodyPr>
          <a:lstStyle/>
          <a:p>
            <a:r>
              <a:rPr lang="zh-CN" altLang="en-US" sz="4000" b="1">
                <a:solidFill>
                  <a:srgbClr val="FF0000"/>
                </a:solidFill>
              </a:rPr>
              <a:t>底部</a:t>
            </a:r>
            <a:endParaRPr lang="zh-CN" altLang="en-US" sz="4000" b="1">
              <a:solidFill>
                <a:srgbClr val="FF0000"/>
              </a:solidFill>
            </a:endParaRPr>
          </a:p>
        </p:txBody>
      </p:sp>
      <p:sp>
        <p:nvSpPr>
          <p:cNvPr id="3" name="文本框 2"/>
          <p:cNvSpPr txBox="1"/>
          <p:nvPr/>
        </p:nvSpPr>
        <p:spPr>
          <a:xfrm>
            <a:off x="2837815" y="1666875"/>
            <a:ext cx="2614930" cy="706755"/>
          </a:xfrm>
          <a:prstGeom prst="rect">
            <a:avLst/>
          </a:prstGeom>
          <a:noFill/>
        </p:spPr>
        <p:txBody>
          <a:bodyPr wrap="square" rtlCol="0">
            <a:spAutoFit/>
          </a:bodyPr>
          <a:lstStyle/>
          <a:p>
            <a:r>
              <a:rPr lang="zh-CN" altLang="en-US" sz="4000" b="1">
                <a:solidFill>
                  <a:srgbClr val="FF0000"/>
                </a:solidFill>
              </a:rPr>
              <a:t>流动性</a:t>
            </a:r>
            <a:endParaRPr lang="zh-CN" altLang="en-US" sz="4000" b="1">
              <a:solidFill>
                <a:srgbClr val="FF0000"/>
              </a:solidFill>
            </a:endParaRPr>
          </a:p>
        </p:txBody>
      </p:sp>
      <p:sp>
        <p:nvSpPr>
          <p:cNvPr id="8" name="文本框 7"/>
          <p:cNvSpPr txBox="1"/>
          <p:nvPr/>
        </p:nvSpPr>
        <p:spPr>
          <a:xfrm>
            <a:off x="8109585" y="1767840"/>
            <a:ext cx="2614930" cy="706755"/>
          </a:xfrm>
          <a:prstGeom prst="rect">
            <a:avLst/>
          </a:prstGeom>
          <a:noFill/>
        </p:spPr>
        <p:txBody>
          <a:bodyPr wrap="square" rtlCol="0">
            <a:spAutoFit/>
          </a:bodyPr>
          <a:lstStyle/>
          <a:p>
            <a:r>
              <a:rPr lang="zh-CN" altLang="en-US" sz="4000" b="1">
                <a:solidFill>
                  <a:srgbClr val="FF0000"/>
                </a:solidFill>
              </a:rPr>
              <a:t>侧壁</a:t>
            </a:r>
            <a:endParaRPr lang="zh-CN" altLang="en-US" sz="4000" b="1">
              <a:solidFill>
                <a:srgbClr val="FF0000"/>
              </a:solidFill>
            </a:endParaRPr>
          </a:p>
        </p:txBody>
      </p:sp>
      <p:pic>
        <p:nvPicPr>
          <p:cNvPr id="16" name="图片 8"/>
          <p:cNvPicPr>
            <a:picLocks noChangeAspect="1"/>
          </p:cNvPicPr>
          <p:nvPr/>
        </p:nvPicPr>
        <p:blipFill>
          <a:blip r:embed="rId2"/>
          <a:stretch>
            <a:fillRect/>
          </a:stretch>
        </p:blipFill>
        <p:spPr>
          <a:xfrm>
            <a:off x="10581640" y="3309620"/>
            <a:ext cx="1570990" cy="2527300"/>
          </a:xfrm>
          <a:prstGeom prst="rect">
            <a:avLst/>
          </a:prstGeom>
          <a:noFill/>
          <a:ln w="9525">
            <a:noFill/>
          </a:ln>
        </p:spPr>
      </p:pic>
      <p:sp>
        <p:nvSpPr>
          <p:cNvPr id="9" name="文本框 8"/>
          <p:cNvSpPr txBox="1"/>
          <p:nvPr/>
        </p:nvSpPr>
        <p:spPr>
          <a:xfrm>
            <a:off x="2199005" y="4219575"/>
            <a:ext cx="2614930" cy="706755"/>
          </a:xfrm>
          <a:prstGeom prst="rect">
            <a:avLst/>
          </a:prstGeom>
          <a:noFill/>
        </p:spPr>
        <p:txBody>
          <a:bodyPr wrap="square" rtlCol="0">
            <a:spAutoFit/>
          </a:bodyPr>
          <a:lstStyle/>
          <a:p>
            <a:r>
              <a:rPr lang="zh-CN" altLang="en-US" sz="4000" b="1">
                <a:solidFill>
                  <a:srgbClr val="FF0000"/>
                </a:solidFill>
              </a:rPr>
              <a:t>压强</a:t>
            </a:r>
            <a:endParaRPr lang="zh-CN" altLang="en-US" sz="4000" b="1">
              <a:solidFill>
                <a:srgbClr val="FF0000"/>
              </a:solidFill>
            </a:endParaRPr>
          </a:p>
        </p:txBody>
      </p:sp>
      <p:sp>
        <p:nvSpPr>
          <p:cNvPr id="10" name="文本框 9"/>
          <p:cNvSpPr txBox="1"/>
          <p:nvPr/>
        </p:nvSpPr>
        <p:spPr>
          <a:xfrm>
            <a:off x="7966710" y="5130165"/>
            <a:ext cx="2614930" cy="706755"/>
          </a:xfrm>
          <a:prstGeom prst="rect">
            <a:avLst/>
          </a:prstGeom>
          <a:noFill/>
        </p:spPr>
        <p:txBody>
          <a:bodyPr wrap="square" rtlCol="0">
            <a:spAutoFit/>
          </a:bodyPr>
          <a:lstStyle/>
          <a:p>
            <a:r>
              <a:rPr lang="zh-CN" altLang="en-US" sz="4000" b="1">
                <a:solidFill>
                  <a:srgbClr val="FF0000"/>
                </a:solidFill>
              </a:rPr>
              <a:t>增大</a:t>
            </a:r>
            <a:endParaRPr lang="zh-CN" altLang="en-US" sz="4000" b="1">
              <a:solidFill>
                <a:srgbClr val="FF0000"/>
              </a:solidFill>
            </a:endParaRPr>
          </a:p>
        </p:txBody>
      </p:sp>
      <p:sp>
        <p:nvSpPr>
          <p:cNvPr id="11" name="文本框 10"/>
          <p:cNvSpPr txBox="1"/>
          <p:nvPr/>
        </p:nvSpPr>
        <p:spPr>
          <a:xfrm>
            <a:off x="7863840" y="5836920"/>
            <a:ext cx="2614930" cy="706755"/>
          </a:xfrm>
          <a:prstGeom prst="rect">
            <a:avLst/>
          </a:prstGeom>
          <a:noFill/>
        </p:spPr>
        <p:txBody>
          <a:bodyPr wrap="square" rtlCol="0">
            <a:spAutoFit/>
          </a:bodyPr>
          <a:lstStyle/>
          <a:p>
            <a:r>
              <a:rPr lang="zh-CN" altLang="en-US" sz="4000" b="1">
                <a:solidFill>
                  <a:srgbClr val="FF0000"/>
                </a:solidFill>
              </a:rPr>
              <a:t>压强</a:t>
            </a:r>
            <a:endParaRPr lang="zh-CN" altLang="en-US" sz="4000" b="1">
              <a:solidFill>
                <a:srgbClr val="FF0000"/>
              </a:solidFill>
            </a:endParaRPr>
          </a:p>
        </p:txBody>
      </p:sp>
      <p:sp>
        <p:nvSpPr>
          <p:cNvPr id="5" name="文本框 4"/>
          <p:cNvSpPr txBox="1"/>
          <p:nvPr/>
        </p:nvSpPr>
        <p:spPr>
          <a:xfrm>
            <a:off x="2733040" y="1250315"/>
            <a:ext cx="1167130" cy="583565"/>
          </a:xfrm>
          <a:prstGeom prst="rect">
            <a:avLst/>
          </a:prstGeom>
          <a:noFill/>
        </p:spPr>
        <p:txBody>
          <a:bodyPr wrap="square" rtlCol="0">
            <a:spAutoFit/>
          </a:bodyPr>
          <a:lstStyle/>
          <a:p>
            <a:r>
              <a:rPr lang="en-US" altLang="zh-CN" sz="3200" b="1">
                <a:solidFill>
                  <a:srgbClr val="FF0000"/>
                </a:solidFill>
                <a:sym typeface="+mn-ea"/>
              </a:rPr>
              <a:t>重力</a:t>
            </a:r>
            <a:endParaRPr lang="en-US" altLang="zh-CN" sz="3200" b="1">
              <a:solidFill>
                <a:srgbClr val="FF0000"/>
              </a:solidFill>
              <a:sym typeface="+mn-ea"/>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500"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par>
                          <p:cTn id="33" fill="hold" nodeType="afterGroup">
                            <p:stCondLst>
                              <p:cond delay="500"/>
                            </p:stCondLst>
                            <p:childTnLst>
                              <p:par>
                                <p:cTn id="34" presetID="2" presetClass="entr" presetSubtype="4"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after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afterGroup">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afterGroup">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fill="hold"/>
                                        <p:tgtEl>
                                          <p:spTgt spid="11"/>
                                        </p:tgtEl>
                                        <p:attrNameLst>
                                          <p:attrName>ppt_x</p:attrName>
                                        </p:attrNameLst>
                                      </p:cBhvr>
                                      <p:tavLst>
                                        <p:tav tm="0">
                                          <p:val>
                                            <p:strVal val="#ppt_x"/>
                                          </p:val>
                                        </p:tav>
                                        <p:tav tm="100000">
                                          <p:val>
                                            <p:strVal val="#ppt_x"/>
                                          </p:val>
                                        </p:tav>
                                      </p:tavLst>
                                    </p:anim>
                                    <p:anim calcmode="lin" valueType="num">
                                      <p:cBhvr additive="base">
                                        <p:cTn id="5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3" grpId="0"/>
      <p:bldP spid="8" grpId="0"/>
      <p:bldP spid="9" grpId="0"/>
      <p:bldP spid="10" grpId="0"/>
      <p:bldP spid="11"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269240" y="86360"/>
            <a:ext cx="11654155" cy="4961890"/>
          </a:xfrm>
          <a:prstGeom prst="rect">
            <a:avLst/>
          </a:prstGeom>
          <a:noFill/>
        </p:spPr>
        <p:txBody>
          <a:bodyPr wrap="square" rtlCol="0">
            <a:spAutoFit/>
          </a:bodyPr>
          <a:lstStyle/>
          <a:p>
            <a:pPr>
              <a:lnSpc>
                <a:spcPct val="110000"/>
              </a:lnSpc>
            </a:pPr>
            <a:r>
              <a:rPr lang="zh-CN" altLang="en-US" sz="3200" b="1">
                <a:solidFill>
                  <a:srgbClr val="FF0000"/>
                </a:solidFill>
              </a:rPr>
              <a:t>知识点</a:t>
            </a:r>
            <a:r>
              <a:rPr lang="en-US" altLang="zh-CN" sz="3200" b="1">
                <a:solidFill>
                  <a:srgbClr val="FF0000"/>
                </a:solidFill>
              </a:rPr>
              <a:t>2</a:t>
            </a:r>
            <a:r>
              <a:rPr lang="zh-CN" altLang="en-US" sz="3200" b="1">
                <a:solidFill>
                  <a:srgbClr val="FF0000"/>
                </a:solidFill>
              </a:rPr>
              <a:t>、</a:t>
            </a:r>
            <a:r>
              <a:rPr lang="en-US" altLang="zh-CN" sz="3200" b="1">
                <a:solidFill>
                  <a:srgbClr val="FF0000"/>
                </a:solidFill>
              </a:rPr>
              <a:t>认识U型管压强计：</a:t>
            </a:r>
            <a:endParaRPr lang="en-US" altLang="zh-CN" sz="3200" b="1">
              <a:solidFill>
                <a:srgbClr val="FF0000"/>
              </a:solidFill>
            </a:endParaRPr>
          </a:p>
          <a:p>
            <a:pPr>
              <a:lnSpc>
                <a:spcPct val="110000"/>
              </a:lnSpc>
            </a:pPr>
            <a:r>
              <a:rPr lang="zh-CN" altLang="en-US" sz="3200" b="1"/>
              <a:t>使用：（</a:t>
            </a:r>
            <a:r>
              <a:rPr lang="en-US" altLang="zh-CN" sz="3200" b="1"/>
              <a:t>1</a:t>
            </a:r>
            <a:r>
              <a:rPr lang="zh-CN" altLang="en-US" sz="3200" b="1"/>
              <a:t>）检查</a:t>
            </a:r>
            <a:r>
              <a:rPr lang="zh-CN" altLang="en-US" sz="3200" b="1" u="sng"/>
              <a:t>                      </a:t>
            </a:r>
            <a:r>
              <a:rPr lang="zh-CN" altLang="en-US" sz="3200" b="1"/>
              <a:t>； （</a:t>
            </a:r>
            <a:r>
              <a:rPr lang="en-US" altLang="zh-CN" sz="3200" b="1"/>
              <a:t>2</a:t>
            </a:r>
            <a:r>
              <a:rPr lang="zh-CN" altLang="en-US" sz="3200" b="1"/>
              <a:t>）两边液面高度应该</a:t>
            </a:r>
            <a:r>
              <a:rPr lang="zh-CN" altLang="en-US" sz="3200" b="1" u="sng"/>
              <a:t>         </a:t>
            </a:r>
            <a:r>
              <a:rPr lang="zh-CN" altLang="en-US" sz="3200" b="1"/>
              <a:t>。</a:t>
            </a:r>
            <a:endParaRPr lang="en-US" altLang="zh-CN" sz="3200" b="1"/>
          </a:p>
          <a:p>
            <a:pPr>
              <a:lnSpc>
                <a:spcPct val="110000"/>
              </a:lnSpc>
            </a:pPr>
            <a:r>
              <a:rPr lang="en-US" altLang="zh-CN" sz="3200" b="1"/>
              <a:t>(1)如图，用手按压U型管压强计的橡皮膜，在橡皮膜上产生压强，两管水面出现_________，压强越大，两管水面出现_______越大。</a:t>
            </a:r>
            <a:endParaRPr lang="en-US" altLang="zh-CN" sz="3200" b="1"/>
          </a:p>
          <a:p>
            <a:pPr>
              <a:lnSpc>
                <a:spcPct val="110000"/>
              </a:lnSpc>
            </a:pPr>
            <a:r>
              <a:rPr lang="en-US" altLang="zh-CN" sz="3200"/>
              <a:t>(2)把金属盒放入水中，两管水面出现高度差，说明液体内部有_______。高度差越大说明液体内部压强越______，根据U型管压强计的两管水面的_____________________来比较液体内部的压强。</a:t>
            </a:r>
            <a:endParaRPr lang="en-US" altLang="zh-CN" sz="3200"/>
          </a:p>
        </p:txBody>
      </p:sp>
      <p:sp>
        <p:nvSpPr>
          <p:cNvPr id="6" name="文本框 5"/>
          <p:cNvSpPr txBox="1"/>
          <p:nvPr/>
        </p:nvSpPr>
        <p:spPr>
          <a:xfrm>
            <a:off x="2934335" y="1661795"/>
            <a:ext cx="3346450" cy="645160"/>
          </a:xfrm>
          <a:prstGeom prst="rect">
            <a:avLst/>
          </a:prstGeom>
          <a:noFill/>
        </p:spPr>
        <p:txBody>
          <a:bodyPr wrap="square" rtlCol="0">
            <a:spAutoFit/>
          </a:bodyPr>
          <a:lstStyle/>
          <a:p>
            <a:r>
              <a:rPr lang="zh-CN" altLang="en-US" sz="3600" b="1">
                <a:solidFill>
                  <a:srgbClr val="FF0000"/>
                </a:solidFill>
              </a:rPr>
              <a:t>高度差</a:t>
            </a:r>
            <a:endParaRPr lang="zh-CN" altLang="en-US" sz="3600" b="1">
              <a:solidFill>
                <a:srgbClr val="FF0000"/>
              </a:solidFill>
            </a:endParaRPr>
          </a:p>
        </p:txBody>
      </p:sp>
      <p:sp>
        <p:nvSpPr>
          <p:cNvPr id="3" name="文本框 2"/>
          <p:cNvSpPr txBox="1"/>
          <p:nvPr/>
        </p:nvSpPr>
        <p:spPr>
          <a:xfrm>
            <a:off x="438785" y="3275965"/>
            <a:ext cx="2153285" cy="645160"/>
          </a:xfrm>
          <a:prstGeom prst="rect">
            <a:avLst/>
          </a:prstGeom>
          <a:noFill/>
        </p:spPr>
        <p:txBody>
          <a:bodyPr wrap="square" rtlCol="0">
            <a:spAutoFit/>
          </a:bodyPr>
          <a:lstStyle/>
          <a:p>
            <a:r>
              <a:rPr lang="zh-CN" altLang="en-US" sz="3600" b="1">
                <a:solidFill>
                  <a:srgbClr val="FF0000"/>
                </a:solidFill>
              </a:rPr>
              <a:t>压强</a:t>
            </a:r>
            <a:endParaRPr lang="zh-CN" altLang="en-US" sz="3600" b="1">
              <a:solidFill>
                <a:srgbClr val="FF0000"/>
              </a:solidFill>
            </a:endParaRPr>
          </a:p>
        </p:txBody>
      </p:sp>
      <p:sp>
        <p:nvSpPr>
          <p:cNvPr id="5" name="文本框 4"/>
          <p:cNvSpPr txBox="1"/>
          <p:nvPr/>
        </p:nvSpPr>
        <p:spPr>
          <a:xfrm>
            <a:off x="7980045" y="3275965"/>
            <a:ext cx="3346450" cy="645160"/>
          </a:xfrm>
          <a:prstGeom prst="rect">
            <a:avLst/>
          </a:prstGeom>
          <a:noFill/>
        </p:spPr>
        <p:txBody>
          <a:bodyPr wrap="square" rtlCol="0">
            <a:spAutoFit/>
          </a:bodyPr>
          <a:lstStyle/>
          <a:p>
            <a:r>
              <a:rPr lang="zh-CN" altLang="en-US" sz="3600" b="1">
                <a:solidFill>
                  <a:srgbClr val="FF0000"/>
                </a:solidFill>
              </a:rPr>
              <a:t>大</a:t>
            </a:r>
            <a:endParaRPr lang="zh-CN" altLang="en-US" sz="3600" b="1">
              <a:solidFill>
                <a:srgbClr val="FF0000"/>
              </a:solidFill>
            </a:endParaRPr>
          </a:p>
        </p:txBody>
      </p:sp>
      <p:sp>
        <p:nvSpPr>
          <p:cNvPr id="9" name="文本框 8"/>
          <p:cNvSpPr txBox="1"/>
          <p:nvPr/>
        </p:nvSpPr>
        <p:spPr>
          <a:xfrm>
            <a:off x="4154170" y="3761105"/>
            <a:ext cx="3346450" cy="645160"/>
          </a:xfrm>
          <a:prstGeom prst="rect">
            <a:avLst/>
          </a:prstGeom>
          <a:noFill/>
        </p:spPr>
        <p:txBody>
          <a:bodyPr wrap="square" rtlCol="0">
            <a:spAutoFit/>
          </a:bodyPr>
          <a:lstStyle/>
          <a:p>
            <a:r>
              <a:rPr lang="zh-CN" altLang="en-US" sz="3600" b="1">
                <a:solidFill>
                  <a:srgbClr val="FF0000"/>
                </a:solidFill>
              </a:rPr>
              <a:t>高度差</a:t>
            </a:r>
            <a:endParaRPr lang="zh-CN" altLang="en-US" sz="3600" b="1">
              <a:solidFill>
                <a:srgbClr val="FF0000"/>
              </a:solidFill>
            </a:endParaRPr>
          </a:p>
        </p:txBody>
      </p:sp>
      <p:pic>
        <p:nvPicPr>
          <p:cNvPr id="19" name="图片 11"/>
          <p:cNvPicPr>
            <a:picLocks noChangeAspect="1"/>
          </p:cNvPicPr>
          <p:nvPr/>
        </p:nvPicPr>
        <p:blipFill>
          <a:blip r:embed="rId2"/>
          <a:stretch>
            <a:fillRect/>
          </a:stretch>
        </p:blipFill>
        <p:spPr>
          <a:xfrm>
            <a:off x="7122160" y="4608830"/>
            <a:ext cx="4801235" cy="2117725"/>
          </a:xfrm>
          <a:prstGeom prst="rect">
            <a:avLst/>
          </a:prstGeom>
          <a:noFill/>
          <a:ln w="9525">
            <a:noFill/>
          </a:ln>
        </p:spPr>
      </p:pic>
      <p:sp>
        <p:nvSpPr>
          <p:cNvPr id="4" name="文本框 3"/>
          <p:cNvSpPr txBox="1"/>
          <p:nvPr/>
        </p:nvSpPr>
        <p:spPr>
          <a:xfrm>
            <a:off x="9649460" y="1661795"/>
            <a:ext cx="3346450" cy="645160"/>
          </a:xfrm>
          <a:prstGeom prst="rect">
            <a:avLst/>
          </a:prstGeom>
          <a:noFill/>
        </p:spPr>
        <p:txBody>
          <a:bodyPr wrap="square" rtlCol="0">
            <a:spAutoFit/>
          </a:bodyPr>
          <a:lstStyle/>
          <a:p>
            <a:r>
              <a:rPr lang="zh-CN" altLang="en-US" sz="3600" b="1">
                <a:solidFill>
                  <a:srgbClr val="FF0000"/>
                </a:solidFill>
              </a:rPr>
              <a:t>高度差</a:t>
            </a:r>
            <a:endParaRPr lang="zh-CN" altLang="en-US" sz="3600" b="1">
              <a:solidFill>
                <a:srgbClr val="FF0000"/>
              </a:solidFill>
            </a:endParaRPr>
          </a:p>
        </p:txBody>
      </p:sp>
      <p:sp>
        <p:nvSpPr>
          <p:cNvPr id="7" name="文本框 6"/>
          <p:cNvSpPr txBox="1"/>
          <p:nvPr/>
        </p:nvSpPr>
        <p:spPr>
          <a:xfrm>
            <a:off x="3481070" y="704850"/>
            <a:ext cx="2633980" cy="583565"/>
          </a:xfrm>
          <a:prstGeom prst="rect">
            <a:avLst/>
          </a:prstGeom>
          <a:noFill/>
        </p:spPr>
        <p:txBody>
          <a:bodyPr wrap="square" rtlCol="0">
            <a:spAutoFit/>
          </a:bodyPr>
          <a:lstStyle/>
          <a:p>
            <a:r>
              <a:rPr lang="zh-CN" altLang="en-US" sz="3200" b="1">
                <a:solidFill>
                  <a:srgbClr val="FF0000"/>
                </a:solidFill>
              </a:rPr>
              <a:t>装置的气密性</a:t>
            </a:r>
            <a:endParaRPr lang="zh-CN" altLang="en-US" sz="3200" b="1">
              <a:solidFill>
                <a:srgbClr val="FF0000"/>
              </a:solidFill>
            </a:endParaRPr>
          </a:p>
        </p:txBody>
      </p:sp>
      <p:sp>
        <p:nvSpPr>
          <p:cNvPr id="8" name="文本框 7"/>
          <p:cNvSpPr txBox="1"/>
          <p:nvPr/>
        </p:nvSpPr>
        <p:spPr>
          <a:xfrm>
            <a:off x="10788650" y="704850"/>
            <a:ext cx="1067435" cy="583565"/>
          </a:xfrm>
          <a:prstGeom prst="rect">
            <a:avLst/>
          </a:prstGeom>
          <a:noFill/>
        </p:spPr>
        <p:txBody>
          <a:bodyPr wrap="square" rtlCol="0">
            <a:spAutoFit/>
          </a:bodyPr>
          <a:lstStyle/>
          <a:p>
            <a:r>
              <a:rPr lang="zh-CN" altLang="en-US" sz="3200" b="1">
                <a:solidFill>
                  <a:srgbClr val="FF0000"/>
                </a:solidFill>
              </a:rPr>
              <a:t>相等</a:t>
            </a:r>
            <a:endParaRPr lang="zh-CN" altLang="en-US" sz="3200" b="1">
              <a:solidFill>
                <a:srgbClr val="FF0000"/>
              </a:solidFill>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500"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after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after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5" grpId="0"/>
      <p:bldP spid="9" grpId="0"/>
      <p:bldP spid="4" grpId="0"/>
      <p:bldP spid="7" grpId="0"/>
      <p:bldP spid="8"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269240" y="239395"/>
            <a:ext cx="11654155" cy="5262245"/>
          </a:xfrm>
          <a:prstGeom prst="rect">
            <a:avLst/>
          </a:prstGeom>
          <a:noFill/>
        </p:spPr>
        <p:txBody>
          <a:bodyPr wrap="square" rtlCol="0">
            <a:spAutoFit/>
          </a:bodyPr>
          <a:lstStyle/>
          <a:p>
            <a:pPr fontAlgn="auto">
              <a:lnSpc>
                <a:spcPct val="150000"/>
              </a:lnSpc>
            </a:pPr>
            <a:r>
              <a:rPr lang="zh-CN" altLang="en-US" sz="3200" b="1">
                <a:solidFill>
                  <a:srgbClr val="FF0000"/>
                </a:solidFill>
              </a:rPr>
              <a:t>知识点</a:t>
            </a:r>
            <a:r>
              <a:rPr lang="en-US" altLang="zh-CN" sz="3200" b="1">
                <a:solidFill>
                  <a:srgbClr val="FF0000"/>
                </a:solidFill>
              </a:rPr>
              <a:t>3</a:t>
            </a:r>
            <a:r>
              <a:rPr lang="zh-CN" altLang="en-US" sz="3200" b="1">
                <a:solidFill>
                  <a:srgbClr val="FF0000"/>
                </a:solidFill>
              </a:rPr>
              <a:t>、</a:t>
            </a:r>
            <a:r>
              <a:rPr lang="en-US" altLang="zh-CN" sz="3200" b="1">
                <a:solidFill>
                  <a:srgbClr val="FF0000"/>
                </a:solidFill>
              </a:rPr>
              <a:t>液体压强的特点：</a:t>
            </a:r>
            <a:endParaRPr lang="en-US" altLang="zh-CN" sz="3200" b="1">
              <a:solidFill>
                <a:srgbClr val="FF0000"/>
              </a:solidFill>
            </a:endParaRPr>
          </a:p>
          <a:p>
            <a:pPr fontAlgn="auto">
              <a:lnSpc>
                <a:spcPct val="150000"/>
              </a:lnSpc>
            </a:pPr>
            <a:endParaRPr lang="en-US" altLang="zh-CN" sz="3200" b="1">
              <a:solidFill>
                <a:srgbClr val="FF0000"/>
              </a:solidFill>
            </a:endParaRPr>
          </a:p>
          <a:p>
            <a:pPr fontAlgn="auto">
              <a:lnSpc>
                <a:spcPct val="150000"/>
              </a:lnSpc>
            </a:pPr>
            <a:r>
              <a:rPr lang="en-US" altLang="zh-CN" sz="3200" b="1"/>
              <a:t>(1)液体内部___________________都有压强；</a:t>
            </a:r>
            <a:endParaRPr lang="en-US" altLang="zh-CN" sz="3200" b="1"/>
          </a:p>
          <a:p>
            <a:pPr fontAlgn="auto">
              <a:lnSpc>
                <a:spcPct val="150000"/>
              </a:lnSpc>
            </a:pPr>
            <a:r>
              <a:rPr lang="en-US" altLang="zh-CN" sz="3200" b="1"/>
              <a:t>(2)同种液体，在同一深度的各处、各个方向的压强都___________；随液体深度的增加，压强随之____________。</a:t>
            </a:r>
            <a:endParaRPr lang="en-US" altLang="zh-CN" sz="3200" b="1"/>
          </a:p>
          <a:p>
            <a:pPr fontAlgn="auto">
              <a:lnSpc>
                <a:spcPct val="150000"/>
              </a:lnSpc>
            </a:pPr>
            <a:r>
              <a:rPr lang="en-US" altLang="zh-CN" sz="3200" b="1"/>
              <a:t>(3)不同的液体，产生的压强大小与__________________有关，在同一深度，密度越大，液体的压强越________。</a:t>
            </a:r>
            <a:endParaRPr lang="en-US" altLang="zh-CN" sz="3200" b="1"/>
          </a:p>
        </p:txBody>
      </p:sp>
      <p:sp>
        <p:nvSpPr>
          <p:cNvPr id="6" name="文本框 5"/>
          <p:cNvSpPr txBox="1"/>
          <p:nvPr/>
        </p:nvSpPr>
        <p:spPr>
          <a:xfrm>
            <a:off x="3161030" y="1760220"/>
            <a:ext cx="2271395" cy="645160"/>
          </a:xfrm>
          <a:prstGeom prst="rect">
            <a:avLst/>
          </a:prstGeom>
          <a:noFill/>
        </p:spPr>
        <p:txBody>
          <a:bodyPr wrap="square" rtlCol="0">
            <a:spAutoFit/>
          </a:bodyPr>
          <a:lstStyle/>
          <a:p>
            <a:r>
              <a:rPr lang="zh-CN" altLang="en-US" sz="3600" b="1">
                <a:solidFill>
                  <a:srgbClr val="FF0000"/>
                </a:solidFill>
              </a:rPr>
              <a:t>各个方向</a:t>
            </a:r>
            <a:endParaRPr lang="en-US" altLang="zh-CN" sz="3600" b="1">
              <a:solidFill>
                <a:srgbClr val="FF0000"/>
              </a:solidFill>
            </a:endParaRPr>
          </a:p>
        </p:txBody>
      </p:sp>
      <p:sp>
        <p:nvSpPr>
          <p:cNvPr id="3" name="文本框 2"/>
          <p:cNvSpPr txBox="1"/>
          <p:nvPr/>
        </p:nvSpPr>
        <p:spPr>
          <a:xfrm>
            <a:off x="617220" y="3209925"/>
            <a:ext cx="1653540" cy="645160"/>
          </a:xfrm>
          <a:prstGeom prst="rect">
            <a:avLst/>
          </a:prstGeom>
          <a:noFill/>
        </p:spPr>
        <p:txBody>
          <a:bodyPr wrap="square" rtlCol="0">
            <a:spAutoFit/>
          </a:bodyPr>
          <a:lstStyle/>
          <a:p>
            <a:r>
              <a:rPr lang="zh-CN" altLang="en-US" sz="3600" b="1">
                <a:solidFill>
                  <a:srgbClr val="FF0000"/>
                </a:solidFill>
              </a:rPr>
              <a:t>相等</a:t>
            </a:r>
            <a:endParaRPr lang="zh-CN" altLang="en-US" sz="3600" b="1">
              <a:solidFill>
                <a:srgbClr val="FF0000"/>
              </a:solidFill>
            </a:endParaRPr>
          </a:p>
        </p:txBody>
      </p:sp>
      <p:sp>
        <p:nvSpPr>
          <p:cNvPr id="5" name="文本框 4"/>
          <p:cNvSpPr txBox="1"/>
          <p:nvPr/>
        </p:nvSpPr>
        <p:spPr>
          <a:xfrm>
            <a:off x="9023350" y="3209925"/>
            <a:ext cx="1307465" cy="645160"/>
          </a:xfrm>
          <a:prstGeom prst="rect">
            <a:avLst/>
          </a:prstGeom>
          <a:noFill/>
        </p:spPr>
        <p:txBody>
          <a:bodyPr wrap="square" rtlCol="0">
            <a:spAutoFit/>
          </a:bodyPr>
          <a:lstStyle/>
          <a:p>
            <a:r>
              <a:rPr lang="zh-CN" altLang="en-US" sz="3600" b="1">
                <a:solidFill>
                  <a:srgbClr val="FF0000"/>
                </a:solidFill>
              </a:rPr>
              <a:t>增大</a:t>
            </a:r>
            <a:endParaRPr lang="zh-CN" altLang="en-US" sz="3600" b="1">
              <a:solidFill>
                <a:srgbClr val="FF0000"/>
              </a:solidFill>
            </a:endParaRPr>
          </a:p>
        </p:txBody>
      </p:sp>
      <p:sp>
        <p:nvSpPr>
          <p:cNvPr id="9" name="文本框 8"/>
          <p:cNvSpPr txBox="1"/>
          <p:nvPr/>
        </p:nvSpPr>
        <p:spPr>
          <a:xfrm>
            <a:off x="6984365" y="3924300"/>
            <a:ext cx="2534920" cy="645160"/>
          </a:xfrm>
          <a:prstGeom prst="rect">
            <a:avLst/>
          </a:prstGeom>
          <a:noFill/>
        </p:spPr>
        <p:txBody>
          <a:bodyPr wrap="square" rtlCol="0">
            <a:spAutoFit/>
          </a:bodyPr>
          <a:lstStyle/>
          <a:p>
            <a:r>
              <a:rPr lang="zh-CN" altLang="en-US" sz="3600" b="1">
                <a:solidFill>
                  <a:srgbClr val="FF0000"/>
                </a:solidFill>
              </a:rPr>
              <a:t>液体的密度</a:t>
            </a:r>
            <a:endParaRPr lang="zh-CN" altLang="en-US" sz="3600" b="1">
              <a:solidFill>
                <a:srgbClr val="FF0000"/>
              </a:solidFill>
            </a:endParaRPr>
          </a:p>
        </p:txBody>
      </p:sp>
      <p:sp>
        <p:nvSpPr>
          <p:cNvPr id="4" name="文本框 3"/>
          <p:cNvSpPr txBox="1"/>
          <p:nvPr/>
        </p:nvSpPr>
        <p:spPr>
          <a:xfrm>
            <a:off x="7546975" y="4771390"/>
            <a:ext cx="882650" cy="645160"/>
          </a:xfrm>
          <a:prstGeom prst="rect">
            <a:avLst/>
          </a:prstGeom>
          <a:noFill/>
        </p:spPr>
        <p:txBody>
          <a:bodyPr wrap="square" rtlCol="0">
            <a:spAutoFit/>
          </a:bodyPr>
          <a:lstStyle/>
          <a:p>
            <a:r>
              <a:rPr lang="zh-CN" altLang="en-US" sz="3600" b="1">
                <a:solidFill>
                  <a:srgbClr val="FF0000"/>
                </a:solidFill>
              </a:rPr>
              <a:t>大</a:t>
            </a:r>
            <a:endParaRPr lang="zh-CN" altLang="en-US" sz="36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5" grpId="0"/>
      <p:bldP spid="9" grpId="0"/>
      <p:bldP spid="4"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94030" y="212090"/>
            <a:ext cx="11203305" cy="6906895"/>
          </a:xfrm>
        </p:spPr>
        <p:txBody>
          <a:bodyPr>
            <a:normAutofit fontScale="80000"/>
          </a:bodyPr>
          <a:lstStyle/>
          <a:p>
            <a:pPr marL="0" indent="0" fontAlgn="auto">
              <a:lnSpc>
                <a:spcPct val="90000"/>
              </a:lnSpc>
              <a:buNone/>
            </a:pPr>
            <a:r>
              <a:rPr lang="zh-CN" altLang="en-US" sz="3600" b="1"/>
              <a:t>2.如图所示,容器中盛有一定量的水,静止放在斜面上,</a:t>
            </a:r>
            <a:endParaRPr lang="zh-CN" altLang="en-US" sz="3600" b="1"/>
          </a:p>
          <a:p>
            <a:pPr marL="0" indent="0" fontAlgn="auto">
              <a:lnSpc>
                <a:spcPct val="90000"/>
              </a:lnSpc>
              <a:buNone/>
            </a:pPr>
            <a:r>
              <a:rPr lang="zh-CN" altLang="en-US" sz="3600" b="1"/>
              <a:t>容器底部A、B、C三点的压强                           的</a:t>
            </a:r>
            <a:endParaRPr lang="zh-CN" altLang="en-US" sz="3600" b="1"/>
          </a:p>
          <a:p>
            <a:pPr marL="0" indent="0" fontAlgn="auto">
              <a:lnSpc>
                <a:spcPct val="90000"/>
              </a:lnSpc>
              <a:buNone/>
            </a:pPr>
            <a:r>
              <a:rPr lang="zh-CN" altLang="en-US" sz="3600" b="1"/>
              <a:t>大小关系是</a:t>
            </a:r>
            <a:r>
              <a:rPr lang="zh-CN" altLang="en-US" sz="3200" b="1"/>
              <a:t>：</a:t>
            </a:r>
            <a:r>
              <a:rPr lang="zh-CN" altLang="en-US" b="1"/>
              <a:t>________________________。</a:t>
            </a:r>
            <a:endParaRPr lang="zh-CN" altLang="en-US" b="1"/>
          </a:p>
          <a:p>
            <a:endParaRPr lang="zh-CN" altLang="en-US" b="1"/>
          </a:p>
          <a:p>
            <a:pPr marL="0" indent="0" fontAlgn="auto">
              <a:lnSpc>
                <a:spcPct val="150000"/>
              </a:lnSpc>
              <a:buNone/>
            </a:pPr>
            <a:r>
              <a:rPr lang="zh-CN" altLang="en-US" sz="3200"/>
              <a:t>3.如图一个未装满水的瓶子,正立放置在水平面上时瓶对桌面的压强为,瓶底受到水的压力为。倒立放置时瓶对桌面的压强为，瓶盖受到水的压力为。则(        )</a:t>
            </a:r>
            <a:endParaRPr lang="zh-CN" altLang="en-US" sz="3200"/>
          </a:p>
          <a:p>
            <a:pPr marL="0" indent="0" fontAlgn="auto">
              <a:lnSpc>
                <a:spcPct val="150000"/>
              </a:lnSpc>
              <a:buNone/>
            </a:pPr>
            <a:r>
              <a:rPr lang="zh-CN" altLang="en-US" sz="3200" b="1"/>
              <a:t>A. </a:t>
            </a:r>
            <a:endParaRPr lang="zh-CN" altLang="en-US" sz="3200" b="1"/>
          </a:p>
          <a:p>
            <a:pPr marL="0" indent="0" fontAlgn="auto">
              <a:lnSpc>
                <a:spcPct val="150000"/>
              </a:lnSpc>
              <a:buNone/>
            </a:pPr>
            <a:r>
              <a:rPr lang="zh-CN" altLang="en-US" sz="3200" b="1"/>
              <a:t>B.</a:t>
            </a:r>
            <a:endParaRPr lang="zh-CN" altLang="en-US" sz="3200" b="1"/>
          </a:p>
          <a:p>
            <a:pPr marL="0" indent="0" fontAlgn="auto">
              <a:lnSpc>
                <a:spcPct val="150000"/>
              </a:lnSpc>
              <a:buNone/>
            </a:pPr>
            <a:r>
              <a:rPr lang="zh-CN" altLang="en-US" sz="3200" b="1"/>
              <a:t>C.</a:t>
            </a:r>
            <a:endParaRPr lang="zh-CN" altLang="en-US" sz="3200" b="1"/>
          </a:p>
          <a:p>
            <a:pPr marL="0" indent="0" fontAlgn="auto">
              <a:lnSpc>
                <a:spcPct val="150000"/>
              </a:lnSpc>
              <a:buNone/>
            </a:pPr>
            <a:r>
              <a:rPr lang="zh-CN" altLang="en-US" sz="3200" b="1"/>
              <a:t>D</a:t>
            </a:r>
            <a:r>
              <a:rPr lang="zh-CN" altLang="en-US" sz="2800" b="1"/>
              <a:t>.</a:t>
            </a:r>
            <a:endParaRPr lang="zh-CN" altLang="en-US" sz="2800" b="1"/>
          </a:p>
        </p:txBody>
      </p:sp>
      <p:pic>
        <p:nvPicPr>
          <p:cNvPr id="22" name="图片 15"/>
          <p:cNvPicPr>
            <a:picLocks noChangeAspect="1"/>
          </p:cNvPicPr>
          <p:nvPr/>
        </p:nvPicPr>
        <p:blipFill>
          <a:blip r:embed="rId2"/>
          <a:stretch>
            <a:fillRect/>
          </a:stretch>
        </p:blipFill>
        <p:spPr>
          <a:xfrm>
            <a:off x="9457690" y="59055"/>
            <a:ext cx="2578100" cy="2092325"/>
          </a:xfrm>
          <a:prstGeom prst="rect">
            <a:avLst/>
          </a:prstGeom>
          <a:noFill/>
          <a:ln w="9525">
            <a:noFill/>
          </a:ln>
        </p:spPr>
      </p:pic>
      <p:pic>
        <p:nvPicPr>
          <p:cNvPr id="34" name="图片 26"/>
          <p:cNvPicPr>
            <a:picLocks noChangeAspect="1"/>
          </p:cNvPicPr>
          <p:nvPr/>
        </p:nvPicPr>
        <p:blipFill>
          <a:blip r:embed="rId3"/>
          <a:stretch>
            <a:fillRect/>
          </a:stretch>
        </p:blipFill>
        <p:spPr>
          <a:xfrm>
            <a:off x="8695690" y="4164965"/>
            <a:ext cx="3306445" cy="1957070"/>
          </a:xfrm>
          <a:prstGeom prst="rect">
            <a:avLst/>
          </a:prstGeom>
          <a:noFill/>
          <a:ln w="9525">
            <a:noFill/>
          </a:ln>
        </p:spPr>
      </p:pic>
      <p:graphicFrame>
        <p:nvGraphicFramePr>
          <p:cNvPr id="2" name="对象 -2147482622"/>
          <p:cNvGraphicFramePr>
            <a:graphicFrameLocks noChangeAspect="1"/>
          </p:cNvGraphicFramePr>
          <p:nvPr/>
        </p:nvGraphicFramePr>
        <p:xfrm>
          <a:off x="5992495" y="518160"/>
          <a:ext cx="1937385" cy="572135"/>
        </p:xfrm>
        <a:graphic>
          <a:graphicData uri="http://schemas.openxmlformats.org/presentationml/2006/ole">
            <mc:AlternateContent>
              <mc:Choice xmlns:v="urn:schemas-microsoft-com:vml" Requires="v">
                <p:oleObj spid="_x0000_s1043" r:id="rId4" imgW="774065" imgH="228600" progId="Equation.KSEE3">
                  <p:embed/>
                </p:oleObj>
              </mc:Choice>
              <mc:Fallback>
                <p:oleObj r:id="rId4" imgW="774065" imgH="228600" progId="Equation.KSEE3">
                  <p:embed/>
                  <p:pic>
                    <p:nvPicPr>
                      <p:cNvPr id="0" name="OLE substitute image"/>
                      <p:cNvPicPr/>
                      <p:nvPr/>
                    </p:nvPicPr>
                    <p:blipFill>
                      <a:blip r:embed="rId5"/>
                      <a:stretch>
                        <a:fillRect/>
                      </a:stretch>
                    </p:blipFill>
                    <p:spPr>
                      <a:xfrm>
                        <a:off x="5992495" y="518160"/>
                        <a:ext cx="1937385" cy="572135"/>
                      </a:xfrm>
                      <a:prstGeom prst="rect">
                        <a:avLst/>
                      </a:prstGeom>
                      <a:noFill/>
                      <a:ln w="38100">
                        <a:noFill/>
                        <a:miter/>
                      </a:ln>
                    </p:spPr>
                  </p:pic>
                </p:oleObj>
              </mc:Fallback>
            </mc:AlternateContent>
          </a:graphicData>
        </a:graphic>
      </p:graphicFrame>
      <p:graphicFrame>
        <p:nvGraphicFramePr>
          <p:cNvPr id="4" name="对象 3"/>
          <p:cNvGraphicFramePr>
            <a:graphicFrameLocks noChangeAspect="1"/>
          </p:cNvGraphicFramePr>
          <p:nvPr/>
        </p:nvGraphicFramePr>
        <p:xfrm>
          <a:off x="2427605" y="1259205"/>
          <a:ext cx="2907030" cy="770255"/>
        </p:xfrm>
        <a:graphic>
          <a:graphicData uri="http://schemas.openxmlformats.org/presentationml/2006/ole">
            <mc:AlternateContent>
              <mc:Choice xmlns:v="urn:schemas-microsoft-com:vml" Requires="v">
                <p:oleObj spid="_x0000_s1044" r:id="rId6" imgW="862965" imgH="228600" progId="Equation.KSEE3">
                  <p:embed/>
                </p:oleObj>
              </mc:Choice>
              <mc:Fallback>
                <p:oleObj r:id="rId6" imgW="862965" imgH="228600" progId="Equation.KSEE3">
                  <p:embed/>
                  <p:pic>
                    <p:nvPicPr>
                      <p:cNvPr id="0" name="OLE substitute image"/>
                      <p:cNvPicPr/>
                      <p:nvPr/>
                    </p:nvPicPr>
                    <p:blipFill>
                      <a:blip r:embed="rId7"/>
                      <a:stretch>
                        <a:fillRect/>
                      </a:stretch>
                    </p:blipFill>
                    <p:spPr>
                      <a:xfrm>
                        <a:off x="2427605" y="1259205"/>
                        <a:ext cx="2907030" cy="770255"/>
                      </a:xfrm>
                      <a:prstGeom prst="rect">
                        <a:avLst/>
                      </a:prstGeom>
                      <a:gradFill>
                        <a:gsLst>
                          <a:gs pos="0">
                            <a:srgbClr val="9EE256"/>
                          </a:gs>
                          <a:gs pos="100000">
                            <a:srgbClr val="52762D"/>
                          </a:gs>
                        </a:gsLst>
                        <a:lin ang="5400000" scaled="0"/>
                      </a:gradFill>
                      <a:ln w="38100">
                        <a:noFill/>
                        <a:miter/>
                      </a:ln>
                    </p:spPr>
                  </p:pic>
                </p:oleObj>
              </mc:Fallback>
            </mc:AlternateContent>
          </a:graphicData>
        </a:graphic>
      </p:graphicFrame>
      <p:graphicFrame>
        <p:nvGraphicFramePr>
          <p:cNvPr id="8" name="对象 7"/>
          <p:cNvGraphicFramePr>
            <a:graphicFrameLocks noChangeAspect="1"/>
          </p:cNvGraphicFramePr>
          <p:nvPr/>
        </p:nvGraphicFramePr>
        <p:xfrm>
          <a:off x="5334635" y="1259205"/>
          <a:ext cx="3850640" cy="770255"/>
        </p:xfrm>
        <a:graphic>
          <a:graphicData uri="http://schemas.openxmlformats.org/presentationml/2006/ole">
            <mc:AlternateContent>
              <mc:Choice xmlns:v="urn:schemas-microsoft-com:vml" Requires="v">
                <p:oleObj spid="_x0000_s1045" r:id="rId8" imgW="1143000" imgH="228600" progId="Equation.KSEE3">
                  <p:embed/>
                </p:oleObj>
              </mc:Choice>
              <mc:Fallback>
                <p:oleObj r:id="rId8" imgW="1143000" imgH="228600" progId="Equation.KSEE3">
                  <p:embed/>
                  <p:pic>
                    <p:nvPicPr>
                      <p:cNvPr id="0" name="OLE substitute image"/>
                      <p:cNvPicPr/>
                      <p:nvPr/>
                    </p:nvPicPr>
                    <p:blipFill>
                      <a:blip r:embed="rId9"/>
                      <a:stretch>
                        <a:fillRect/>
                      </a:stretch>
                    </p:blipFill>
                    <p:spPr>
                      <a:xfrm>
                        <a:off x="5334635" y="1259205"/>
                        <a:ext cx="3850640" cy="770255"/>
                      </a:xfrm>
                      <a:prstGeom prst="rect">
                        <a:avLst/>
                      </a:prstGeom>
                      <a:gradFill>
                        <a:gsLst>
                          <a:gs pos="0">
                            <a:srgbClr val="9EE256"/>
                          </a:gs>
                          <a:gs pos="100000">
                            <a:srgbClr val="52762D"/>
                          </a:gs>
                        </a:gsLst>
                        <a:lin ang="5400000" scaled="0"/>
                      </a:gradFill>
                      <a:ln w="38100">
                        <a:noFill/>
                        <a:miter/>
                      </a:ln>
                    </p:spPr>
                  </p:pic>
                </p:oleObj>
              </mc:Fallback>
            </mc:AlternateContent>
          </a:graphicData>
        </a:graphic>
      </p:graphicFrame>
      <p:graphicFrame>
        <p:nvGraphicFramePr>
          <p:cNvPr id="6" name="对象 -2147482617"/>
          <p:cNvGraphicFramePr>
            <a:graphicFrameLocks noChangeAspect="1"/>
          </p:cNvGraphicFramePr>
          <p:nvPr/>
        </p:nvGraphicFramePr>
        <p:xfrm>
          <a:off x="1417320" y="4287520"/>
          <a:ext cx="2966085" cy="525145"/>
        </p:xfrm>
        <a:graphic>
          <a:graphicData uri="http://schemas.openxmlformats.org/presentationml/2006/ole">
            <mc:AlternateContent>
              <mc:Choice xmlns:v="urn:schemas-microsoft-com:vml" Requires="v">
                <p:oleObj spid="_x0000_s1046" r:id="rId10" imgW="1219200" imgH="215900" progId="Equation.KSEE3">
                  <p:embed/>
                </p:oleObj>
              </mc:Choice>
              <mc:Fallback>
                <p:oleObj r:id="rId10" imgW="1219200" imgH="215900" progId="Equation.KSEE3">
                  <p:embed/>
                  <p:pic>
                    <p:nvPicPr>
                      <p:cNvPr id="0" name="OLE substitute image"/>
                      <p:cNvPicPr/>
                      <p:nvPr/>
                    </p:nvPicPr>
                    <p:blipFill>
                      <a:blip r:embed="rId11"/>
                      <a:stretch>
                        <a:fillRect/>
                      </a:stretch>
                    </p:blipFill>
                    <p:spPr>
                      <a:xfrm>
                        <a:off x="1417320" y="4287520"/>
                        <a:ext cx="2966085" cy="525145"/>
                      </a:xfrm>
                      <a:prstGeom prst="rect">
                        <a:avLst/>
                      </a:prstGeom>
                      <a:noFill/>
                      <a:ln w="38100">
                        <a:noFill/>
                        <a:miter/>
                      </a:ln>
                    </p:spPr>
                  </p:pic>
                </p:oleObj>
              </mc:Fallback>
            </mc:AlternateContent>
          </a:graphicData>
        </a:graphic>
      </p:graphicFrame>
      <p:graphicFrame>
        <p:nvGraphicFramePr>
          <p:cNvPr id="7" name="对象 -2147482616"/>
          <p:cNvGraphicFramePr>
            <a:graphicFrameLocks noChangeAspect="1"/>
          </p:cNvGraphicFramePr>
          <p:nvPr/>
        </p:nvGraphicFramePr>
        <p:xfrm>
          <a:off x="1417320" y="4946015"/>
          <a:ext cx="2852420" cy="510540"/>
        </p:xfrm>
        <a:graphic>
          <a:graphicData uri="http://schemas.openxmlformats.org/presentationml/2006/ole">
            <mc:AlternateContent>
              <mc:Choice xmlns:v="urn:schemas-microsoft-com:vml" Requires="v">
                <p:oleObj spid="_x0000_s1047" r:id="rId12" imgW="1206500" imgH="215900" progId="Equation.KSEE3">
                  <p:embed/>
                </p:oleObj>
              </mc:Choice>
              <mc:Fallback>
                <p:oleObj r:id="rId12" imgW="1206500" imgH="215900" progId="Equation.KSEE3">
                  <p:embed/>
                  <p:pic>
                    <p:nvPicPr>
                      <p:cNvPr id="0" name="OLE substitute image"/>
                      <p:cNvPicPr/>
                      <p:nvPr/>
                    </p:nvPicPr>
                    <p:blipFill>
                      <a:blip r:embed="rId13"/>
                      <a:stretch>
                        <a:fillRect/>
                      </a:stretch>
                    </p:blipFill>
                    <p:spPr>
                      <a:xfrm>
                        <a:off x="1417320" y="4946015"/>
                        <a:ext cx="2852420" cy="510540"/>
                      </a:xfrm>
                      <a:prstGeom prst="rect">
                        <a:avLst/>
                      </a:prstGeom>
                      <a:noFill/>
                      <a:ln w="38100">
                        <a:noFill/>
                        <a:miter/>
                      </a:ln>
                    </p:spPr>
                  </p:pic>
                </p:oleObj>
              </mc:Fallback>
            </mc:AlternateContent>
          </a:graphicData>
        </a:graphic>
      </p:graphicFrame>
      <p:graphicFrame>
        <p:nvGraphicFramePr>
          <p:cNvPr id="12" name="对象 -2147482615"/>
          <p:cNvGraphicFramePr>
            <a:graphicFrameLocks noChangeAspect="1"/>
          </p:cNvGraphicFramePr>
          <p:nvPr/>
        </p:nvGraphicFramePr>
        <p:xfrm>
          <a:off x="1383665" y="5599430"/>
          <a:ext cx="2919730" cy="522605"/>
        </p:xfrm>
        <a:graphic>
          <a:graphicData uri="http://schemas.openxmlformats.org/presentationml/2006/ole">
            <mc:AlternateContent>
              <mc:Choice xmlns:v="urn:schemas-microsoft-com:vml" Requires="v">
                <p:oleObj spid="_x0000_s1048" r:id="rId14" imgW="1206500" imgH="215900" progId="Equation.KSEE3">
                  <p:embed/>
                </p:oleObj>
              </mc:Choice>
              <mc:Fallback>
                <p:oleObj r:id="rId14" imgW="1206500" imgH="215900" progId="Equation.KSEE3">
                  <p:embed/>
                  <p:pic>
                    <p:nvPicPr>
                      <p:cNvPr id="0" name="OLE substitute image"/>
                      <p:cNvPicPr/>
                      <p:nvPr/>
                    </p:nvPicPr>
                    <p:blipFill>
                      <a:blip r:embed="rId15"/>
                      <a:stretch>
                        <a:fillRect/>
                      </a:stretch>
                    </p:blipFill>
                    <p:spPr>
                      <a:xfrm>
                        <a:off x="1383665" y="5599430"/>
                        <a:ext cx="2919730" cy="522605"/>
                      </a:xfrm>
                      <a:prstGeom prst="rect">
                        <a:avLst/>
                      </a:prstGeom>
                      <a:noFill/>
                      <a:ln w="38100">
                        <a:noFill/>
                        <a:miter/>
                      </a:ln>
                    </p:spPr>
                  </p:pic>
                </p:oleObj>
              </mc:Fallback>
            </mc:AlternateContent>
          </a:graphicData>
        </a:graphic>
      </p:graphicFrame>
      <p:graphicFrame>
        <p:nvGraphicFramePr>
          <p:cNvPr id="14" name="对象 -2147482614"/>
          <p:cNvGraphicFramePr>
            <a:graphicFrameLocks noChangeAspect="1"/>
          </p:cNvGraphicFramePr>
          <p:nvPr/>
        </p:nvGraphicFramePr>
        <p:xfrm>
          <a:off x="1282065" y="6265545"/>
          <a:ext cx="2987675" cy="534670"/>
        </p:xfrm>
        <a:graphic>
          <a:graphicData uri="http://schemas.openxmlformats.org/presentationml/2006/ole">
            <mc:AlternateContent>
              <mc:Choice xmlns:v="urn:schemas-microsoft-com:vml" Requires="v">
                <p:oleObj spid="_x0000_s1049" r:id="rId16" imgW="1206500" imgH="215900" progId="Equation.KSEE3">
                  <p:embed/>
                </p:oleObj>
              </mc:Choice>
              <mc:Fallback>
                <p:oleObj r:id="rId16" imgW="1206500" imgH="215900" progId="Equation.KSEE3">
                  <p:embed/>
                  <p:pic>
                    <p:nvPicPr>
                      <p:cNvPr id="0" name="OLE substitute image"/>
                      <p:cNvPicPr/>
                      <p:nvPr/>
                    </p:nvPicPr>
                    <p:blipFill>
                      <a:blip r:embed="rId17"/>
                      <a:stretch>
                        <a:fillRect/>
                      </a:stretch>
                    </p:blipFill>
                    <p:spPr>
                      <a:xfrm>
                        <a:off x="1282065" y="6265545"/>
                        <a:ext cx="2987675" cy="534670"/>
                      </a:xfrm>
                      <a:prstGeom prst="rect">
                        <a:avLst/>
                      </a:prstGeom>
                      <a:noFill/>
                      <a:ln w="38100">
                        <a:noFill/>
                        <a:miter/>
                      </a:ln>
                    </p:spPr>
                  </p:pic>
                </p:oleObj>
              </mc:Fallback>
            </mc:AlternateContent>
          </a:graphicData>
        </a:graphic>
      </p:graphicFrame>
      <p:sp>
        <p:nvSpPr>
          <p:cNvPr id="16" name="文本框 15"/>
          <p:cNvSpPr txBox="1"/>
          <p:nvPr/>
        </p:nvSpPr>
        <p:spPr>
          <a:xfrm>
            <a:off x="2052955" y="3396615"/>
            <a:ext cx="675640" cy="829945"/>
          </a:xfrm>
          <a:prstGeom prst="rect">
            <a:avLst/>
          </a:prstGeom>
          <a:noFill/>
        </p:spPr>
        <p:txBody>
          <a:bodyPr wrap="square" rtlCol="0">
            <a:spAutoFit/>
          </a:bodyPr>
          <a:lstStyle/>
          <a:p>
            <a:r>
              <a:rPr lang="en-US" altLang="zh-CN" sz="4800" b="1">
                <a:solidFill>
                  <a:srgbClr val="FF0000"/>
                </a:solidFill>
              </a:rPr>
              <a:t>D</a:t>
            </a:r>
            <a:endParaRPr lang="en-US" altLang="zh-CN" sz="4800" b="1">
              <a:solidFill>
                <a:srgbClr val="FF0000"/>
              </a:solidFill>
            </a:endParaRPr>
          </a:p>
        </p:txBody>
      </p:sp>
      <p:sp>
        <p:nvSpPr>
          <p:cNvPr id="17" name="文本框 16"/>
          <p:cNvSpPr txBox="1"/>
          <p:nvPr/>
        </p:nvSpPr>
        <p:spPr>
          <a:xfrm>
            <a:off x="4937760" y="3982720"/>
            <a:ext cx="2470785" cy="645160"/>
          </a:xfrm>
          <a:prstGeom prst="rect">
            <a:avLst/>
          </a:prstGeom>
          <a:solidFill>
            <a:srgbClr val="FFFF00"/>
          </a:solidFill>
        </p:spPr>
        <p:txBody>
          <a:bodyPr wrap="square" rtlCol="0">
            <a:spAutoFit/>
          </a:bodyPr>
          <a:lstStyle/>
          <a:p>
            <a:r>
              <a:rPr lang="zh-CN" altLang="en-US" sz="3600" b="1">
                <a:solidFill>
                  <a:srgbClr val="FF0000"/>
                </a:solidFill>
              </a:rPr>
              <a:t>深度</a:t>
            </a:r>
            <a:r>
              <a:rPr lang="en-US" altLang="zh-CN" sz="3600" b="1">
                <a:solidFill>
                  <a:srgbClr val="FF0000"/>
                </a:solidFill>
              </a:rPr>
              <a:t>h</a:t>
            </a:r>
            <a:r>
              <a:rPr lang="zh-CN" altLang="en-US" sz="3600" b="1">
                <a:solidFill>
                  <a:srgbClr val="FF0000"/>
                </a:solidFill>
              </a:rPr>
              <a:t>增大</a:t>
            </a:r>
            <a:endParaRPr lang="zh-CN" altLang="en-US" sz="3600" b="1">
              <a:solidFill>
                <a:srgbClr val="FF0000"/>
              </a:solidFill>
            </a:endParaRPr>
          </a:p>
        </p:txBody>
      </p:sp>
      <p:sp>
        <p:nvSpPr>
          <p:cNvPr id="18" name="文本框 17"/>
          <p:cNvSpPr txBox="1"/>
          <p:nvPr/>
        </p:nvSpPr>
        <p:spPr>
          <a:xfrm>
            <a:off x="4937760" y="4627880"/>
            <a:ext cx="2317115" cy="645160"/>
          </a:xfrm>
          <a:prstGeom prst="rect">
            <a:avLst/>
          </a:prstGeom>
          <a:solidFill>
            <a:srgbClr val="FFFF00"/>
          </a:solidFill>
        </p:spPr>
        <p:txBody>
          <a:bodyPr wrap="square" rtlCol="0">
            <a:spAutoFit/>
          </a:bodyPr>
          <a:lstStyle/>
          <a:p>
            <a:r>
              <a:rPr lang="zh-CN" altLang="en-US" sz="3600" b="1">
                <a:solidFill>
                  <a:srgbClr val="FF0000"/>
                </a:solidFill>
              </a:rPr>
              <a:t>压强增大</a:t>
            </a:r>
            <a:endParaRPr lang="zh-CN" altLang="en-US" sz="3600" b="1">
              <a:solidFill>
                <a:srgbClr val="FF0000"/>
              </a:solidFill>
            </a:endParaRPr>
          </a:p>
        </p:txBody>
      </p:sp>
    </p:spTree>
    <p:custDataLst>
      <p:tags r:id="rId18"/>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subTnLst>
                                    <p:audio>
                                      <p:cMediaNode vol="88000">
                                        <p:cTn display="1" masterRel="sameClick">
                                          <p:stCondLst>
                                            <p:cond evt="begin" delay="0">
                                              <p:tn val="5"/>
                                            </p:cond>
                                          </p:stCondLst>
                                          <p:endCondLst>
                                            <p:cond evt="onStopAudio" delay="0">
                                              <p:tgtEl>
                                                <p:sldTgt/>
                                              </p:tgtEl>
                                            </p:cond>
                                          </p:endCondLst>
                                        </p:cTn>
                                        <p:tgtEl>
                                          <p:sndTgt r:embed="rId20" name="chimes.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subTnLst>
                                    <p:audio>
                                      <p:cMediaNode vol="90000">
                                        <p:cTn display="1" masterRel="sameClick">
                                          <p:stCondLst>
                                            <p:cond evt="begin" delay="0">
                                              <p:tn val="11"/>
                                            </p:cond>
                                          </p:stCondLst>
                                          <p:endCondLst>
                                            <p:cond evt="onStopAudio" delay="0">
                                              <p:tgtEl>
                                                <p:sldTgt/>
                                              </p:tgtEl>
                                            </p:cond>
                                          </p:endCondLst>
                                        </p:cTn>
                                        <p:tgtEl>
                                          <p:sndTgt r:embed="rId20" name="chimes.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p:tgtEl>
                                          <p:spTgt spid="16"/>
                                        </p:tgtEl>
                                        <p:attrNameLst>
                                          <p:attrName>ppt_y</p:attrName>
                                        </p:attrNameLst>
                                      </p:cBhvr>
                                      <p:tavLst>
                                        <p:tav tm="0">
                                          <p:val>
                                            <p:strVal val="#ppt_y+#ppt_h*1.125000"/>
                                          </p:val>
                                        </p:tav>
                                        <p:tav tm="100000">
                                          <p:val>
                                            <p:strVal val="#ppt_y"/>
                                          </p:val>
                                        </p:tav>
                                      </p:tavLst>
                                    </p:anim>
                                    <p:animEffect transition="in" filter="wipe(up)">
                                      <p:cBhvr>
                                        <p:cTn id="32" dur="500"/>
                                        <p:tgtEl>
                                          <p:spTgt spid="16"/>
                                        </p:tgtEl>
                                      </p:cBhvr>
                                    </p:animEffect>
                                  </p:childTnLst>
                                  <p:subTnLst>
                                    <p:audio>
                                      <p:cMediaNode vol="84000">
                                        <p:cTn display="1" masterRel="sameClick">
                                          <p:stCondLst>
                                            <p:cond evt="begin" delay="0">
                                              <p:tn val="29"/>
                                            </p:cond>
                                          </p:stCondLst>
                                          <p:endCondLst>
                                            <p:cond evt="onStopAudio" delay="0">
                                              <p:tgtEl>
                                                <p:sldTgt/>
                                              </p:tgtEl>
                                            </p:cond>
                                          </p:endCondLst>
                                        </p:cTn>
                                        <p:tgtEl>
                                          <p:sndTgt r:embed="rId20"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212725" y="131445"/>
            <a:ext cx="11891645" cy="6487795"/>
          </a:xfrm>
        </p:spPr>
        <p:txBody>
          <a:bodyPr/>
          <a:lstStyle/>
          <a:p>
            <a:pPr marL="0" indent="0">
              <a:buNone/>
            </a:pPr>
            <a:r>
              <a:rPr lang="zh-CN" altLang="en-US" sz="3200"/>
              <a:t>4.如图所示玻璃管两端开口处蒙的橡皮膜绷紧程度相同，将此装置置于水中，下列哪幅图能反应橡皮膜受到水的压强后的凹凸情况（   ）</a:t>
            </a:r>
            <a:endParaRPr lang="zh-CN" altLang="en-US" sz="3200"/>
          </a:p>
          <a:p>
            <a:endParaRPr lang="zh-CN" altLang="en-US" sz="3200" b="1"/>
          </a:p>
          <a:p>
            <a:endParaRPr lang="zh-CN" altLang="en-US" sz="3600" b="1"/>
          </a:p>
          <a:p>
            <a:endParaRPr lang="zh-CN" altLang="en-US" sz="2800" b="1"/>
          </a:p>
          <a:p>
            <a:pPr marL="0" indent="0">
              <a:buNone/>
            </a:pPr>
            <a:r>
              <a:rPr lang="zh-CN" altLang="en-US" sz="2800" b="1"/>
              <a:t>5.某同学用如图甲探究液体内部压强的特点，用隔板将一容器分成左右两部分，隔板下部有一圆孔用橡皮膜封闭，当左右两侧各注人适量的液体后，图乙中符合实验事实的是（    ）</a:t>
            </a:r>
            <a:endParaRPr lang="zh-CN" altLang="en-US" sz="2800" b="1"/>
          </a:p>
          <a:p>
            <a:endParaRPr lang="zh-CN" altLang="en-US" sz="2800" b="1"/>
          </a:p>
          <a:p>
            <a:endParaRPr lang="zh-CN" altLang="en-US" b="1"/>
          </a:p>
          <a:p>
            <a:endParaRPr lang="zh-CN" altLang="en-US" b="1"/>
          </a:p>
        </p:txBody>
      </p:sp>
      <p:pic>
        <p:nvPicPr>
          <p:cNvPr id="60" name="图片 44"/>
          <p:cNvPicPr>
            <a:picLocks noChangeAspect="1"/>
          </p:cNvPicPr>
          <p:nvPr/>
        </p:nvPicPr>
        <p:blipFill>
          <a:blip r:embed="rId2"/>
          <a:stretch>
            <a:fillRect/>
          </a:stretch>
        </p:blipFill>
        <p:spPr>
          <a:xfrm>
            <a:off x="1256665" y="2218055"/>
            <a:ext cx="7207250" cy="1925320"/>
          </a:xfrm>
          <a:prstGeom prst="rect">
            <a:avLst/>
          </a:prstGeom>
          <a:noFill/>
          <a:ln w="9525">
            <a:noFill/>
          </a:ln>
        </p:spPr>
      </p:pic>
      <p:pic>
        <p:nvPicPr>
          <p:cNvPr id="59" name="图片 43"/>
          <p:cNvPicPr>
            <a:picLocks noChangeAspect="1"/>
          </p:cNvPicPr>
          <p:nvPr/>
        </p:nvPicPr>
        <p:blipFill>
          <a:blip r:embed="rId3"/>
          <a:stretch>
            <a:fillRect/>
          </a:stretch>
        </p:blipFill>
        <p:spPr>
          <a:xfrm>
            <a:off x="9356090" y="1810385"/>
            <a:ext cx="1715135" cy="1898650"/>
          </a:xfrm>
          <a:prstGeom prst="rect">
            <a:avLst/>
          </a:prstGeom>
          <a:noFill/>
          <a:ln w="9525">
            <a:noFill/>
          </a:ln>
        </p:spPr>
      </p:pic>
      <p:pic>
        <p:nvPicPr>
          <p:cNvPr id="9" name="图片 19"/>
          <p:cNvPicPr>
            <a:picLocks noChangeAspect="1"/>
          </p:cNvPicPr>
          <p:nvPr/>
        </p:nvPicPr>
        <p:blipFill>
          <a:blip r:embed="rId4"/>
          <a:stretch>
            <a:fillRect/>
          </a:stretch>
        </p:blipFill>
        <p:spPr>
          <a:xfrm>
            <a:off x="2954655" y="1988820"/>
            <a:ext cx="1577340" cy="2383790"/>
          </a:xfrm>
          <a:prstGeom prst="rect">
            <a:avLst/>
          </a:prstGeom>
          <a:noFill/>
          <a:ln w="9525">
            <a:noFill/>
          </a:ln>
        </p:spPr>
      </p:pic>
      <p:pic>
        <p:nvPicPr>
          <p:cNvPr id="5" name="图片 18"/>
          <p:cNvPicPr>
            <a:picLocks noChangeAspect="1"/>
          </p:cNvPicPr>
          <p:nvPr/>
        </p:nvPicPr>
        <p:blipFill>
          <a:blip r:embed="rId5"/>
          <a:stretch>
            <a:fillRect/>
          </a:stretch>
        </p:blipFill>
        <p:spPr>
          <a:xfrm>
            <a:off x="4810125" y="1671320"/>
            <a:ext cx="6817995" cy="2727960"/>
          </a:xfrm>
          <a:prstGeom prst="rect">
            <a:avLst/>
          </a:prstGeom>
          <a:noFill/>
          <a:ln w="9525">
            <a:noFill/>
          </a:ln>
        </p:spPr>
      </p:pic>
      <p:sp>
        <p:nvSpPr>
          <p:cNvPr id="16" name="文本框 15"/>
          <p:cNvSpPr txBox="1"/>
          <p:nvPr/>
        </p:nvSpPr>
        <p:spPr>
          <a:xfrm>
            <a:off x="1818640" y="1357630"/>
            <a:ext cx="675640" cy="768350"/>
          </a:xfrm>
          <a:prstGeom prst="rect">
            <a:avLst/>
          </a:prstGeom>
          <a:noFill/>
        </p:spPr>
        <p:txBody>
          <a:bodyPr wrap="square" rtlCol="0">
            <a:spAutoFit/>
          </a:bodyPr>
          <a:lstStyle/>
          <a:p>
            <a:r>
              <a:rPr lang="en-US" altLang="zh-CN" sz="4400" b="1">
                <a:solidFill>
                  <a:srgbClr val="FF0000"/>
                </a:solidFill>
              </a:rPr>
              <a:t>B</a:t>
            </a:r>
            <a:endParaRPr lang="en-US" altLang="zh-CN" sz="4400" b="1">
              <a:solidFill>
                <a:srgbClr val="FF0000"/>
              </a:solidFill>
            </a:endParaRPr>
          </a:p>
        </p:txBody>
      </p:sp>
      <p:sp>
        <p:nvSpPr>
          <p:cNvPr id="4" name="文本框 3"/>
          <p:cNvSpPr txBox="1"/>
          <p:nvPr/>
        </p:nvSpPr>
        <p:spPr>
          <a:xfrm>
            <a:off x="5920105" y="5654040"/>
            <a:ext cx="675640" cy="829945"/>
          </a:xfrm>
          <a:prstGeom prst="rect">
            <a:avLst/>
          </a:prstGeom>
          <a:noFill/>
        </p:spPr>
        <p:txBody>
          <a:bodyPr wrap="square" rtlCol="0">
            <a:spAutoFit/>
          </a:bodyPr>
          <a:lstStyle/>
          <a:p>
            <a:r>
              <a:rPr lang="en-US" altLang="zh-CN" sz="4800" b="1">
                <a:solidFill>
                  <a:srgbClr val="FF0000"/>
                </a:solidFill>
              </a:rPr>
              <a:t>B</a:t>
            </a:r>
            <a:endParaRPr lang="en-US" altLang="zh-CN" sz="4800" b="1">
              <a:solidFill>
                <a:srgbClr val="FF0000"/>
              </a:solidFill>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up)">
                                      <p:cBhvr>
                                        <p:cTn id="8" dur="500"/>
                                        <p:tgtEl>
                                          <p:spTgt spid="16"/>
                                        </p:tgtEl>
                                      </p:cBhvr>
                                    </p:animEffect>
                                  </p:childTnLst>
                                  <p:subTnLst>
                                    <p:audio>
                                      <p:cMediaNode vol="84000">
                                        <p:cTn display="1" masterRel="sameClick">
                                          <p:stCondLst>
                                            <p:cond evt="begin" delay="0">
                                              <p:tn val="5"/>
                                            </p:cond>
                                          </p:stCondLst>
                                          <p:endCondLst>
                                            <p:cond evt="onStopAudio" delay="0">
                                              <p:tgtEl>
                                                <p:sldTgt/>
                                              </p:tgtEl>
                                            </p:cond>
                                          </p:endCondLst>
                                        </p:cTn>
                                        <p:tgtEl>
                                          <p:sndTgt r:embed="rId7" name="chimes.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afterGroup">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ppt_y</p:attrName>
                                        </p:attrNameLst>
                                      </p:cBhvr>
                                      <p:tavLst>
                                        <p:tav tm="0">
                                          <p:val>
                                            <p:strVal val="#ppt_y+#ppt_h*1.125000"/>
                                          </p:val>
                                        </p:tav>
                                        <p:tav tm="100000">
                                          <p:val>
                                            <p:strVal val="#ppt_y"/>
                                          </p:val>
                                        </p:tav>
                                      </p:tavLst>
                                    </p:anim>
                                    <p:animEffect transition="in" filter="wipe(up)">
                                      <p:cBhvr>
                                        <p:cTn id="24" dur="500"/>
                                        <p:tgtEl>
                                          <p:spTgt spid="4"/>
                                        </p:tgtEl>
                                      </p:cBhvr>
                                    </p:animEffect>
                                  </p:childTnLst>
                                  <p:subTnLst>
                                    <p:audio>
                                      <p:cMediaNode vol="84000">
                                        <p:cTn display="1" masterRel="sameClick">
                                          <p:stCondLst>
                                            <p:cond evt="begin" delay="0">
                                              <p:tn val="21"/>
                                            </p:cond>
                                          </p:stCondLst>
                                          <p:endCondLst>
                                            <p:cond evt="onStopAudio" delay="0">
                                              <p:tgtEl>
                                                <p:sldTgt/>
                                              </p:tgtEl>
                                            </p:cond>
                                          </p:endCondLst>
                                        </p:cTn>
                                        <p:tgtEl>
                                          <p:sndTgt r:embed="rId7"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396240" y="168275"/>
            <a:ext cx="11424285" cy="6536055"/>
          </a:xfrm>
        </p:spPr>
        <p:txBody>
          <a:bodyPr>
            <a:normAutofit/>
          </a:bodyPr>
          <a:lstStyle/>
          <a:p>
            <a:pPr indent="0" fontAlgn="auto">
              <a:lnSpc>
                <a:spcPct val="120000"/>
              </a:lnSpc>
              <a:buNone/>
            </a:pPr>
            <a:r>
              <a:rPr lang="zh-CN" altLang="en-US" sz="3200"/>
              <a:t>6.如图所示,三个形状体积都不相同的容器分别装有盐水、水和酒精。三个容器内液体的高度相等,三个容器底部所受压强分别为  </a:t>
            </a:r>
            <a:r>
              <a:rPr lang="zh-CN" altLang="en-US" sz="3200" b="1"/>
              <a:t>                     </a:t>
            </a:r>
            <a:r>
              <a:rPr lang="zh-CN" altLang="en-US" sz="3200"/>
              <a:t>,则</a:t>
            </a:r>
            <a:r>
              <a:rPr lang="en-US" altLang="zh-CN" sz="3200"/>
              <a:t>  </a:t>
            </a:r>
            <a:r>
              <a:rPr lang="zh-CN" altLang="en-US" sz="3200"/>
              <a:t>(        )</a:t>
            </a:r>
            <a:endParaRPr lang="zh-CN" altLang="en-US" sz="3200"/>
          </a:p>
          <a:p>
            <a:pPr indent="0" fontAlgn="auto">
              <a:lnSpc>
                <a:spcPct val="120000"/>
              </a:lnSpc>
              <a:buNone/>
            </a:pPr>
            <a:r>
              <a:rPr lang="zh-CN" altLang="en-US" sz="3200" b="1"/>
              <a:t> </a:t>
            </a:r>
            <a:r>
              <a:rPr lang="zh-CN" altLang="en-US" sz="3200"/>
              <a:t>A.</a:t>
            </a:r>
            <a:endParaRPr lang="zh-CN" altLang="en-US" sz="3200"/>
          </a:p>
          <a:p>
            <a:pPr marL="0" indent="0" fontAlgn="auto">
              <a:lnSpc>
                <a:spcPct val="120000"/>
              </a:lnSpc>
              <a:buNone/>
            </a:pPr>
            <a:r>
              <a:rPr lang="zh-CN" altLang="en-US" sz="3200"/>
              <a:t>   B.</a:t>
            </a:r>
            <a:endParaRPr lang="zh-CN" altLang="en-US" sz="3200"/>
          </a:p>
          <a:p>
            <a:pPr marL="0" indent="0" fontAlgn="auto">
              <a:lnSpc>
                <a:spcPct val="120000"/>
              </a:lnSpc>
              <a:buNone/>
            </a:pPr>
            <a:r>
              <a:rPr lang="zh-CN" altLang="en-US" sz="3200"/>
              <a:t>   C.</a:t>
            </a:r>
            <a:endParaRPr lang="zh-CN" altLang="en-US" sz="3200"/>
          </a:p>
          <a:p>
            <a:pPr marL="0" indent="0" fontAlgn="auto">
              <a:lnSpc>
                <a:spcPct val="120000"/>
              </a:lnSpc>
              <a:buNone/>
            </a:pPr>
            <a:r>
              <a:rPr lang="zh-CN" altLang="en-US" sz="3200"/>
              <a:t>   D.无法判定</a:t>
            </a:r>
            <a:endParaRPr lang="zh-CN" altLang="en-US" sz="3200"/>
          </a:p>
          <a:p>
            <a:pPr marL="0" indent="0" fontAlgn="auto">
              <a:lnSpc>
                <a:spcPct val="120000"/>
              </a:lnSpc>
              <a:buNone/>
            </a:pPr>
            <a:endParaRPr lang="zh-CN" altLang="en-US" sz="3200"/>
          </a:p>
        </p:txBody>
      </p:sp>
      <p:graphicFrame>
        <p:nvGraphicFramePr>
          <p:cNvPr id="2" name="对象 -2147482613"/>
          <p:cNvGraphicFramePr>
            <a:graphicFrameLocks noChangeAspect="1"/>
          </p:cNvGraphicFramePr>
          <p:nvPr/>
        </p:nvGraphicFramePr>
        <p:xfrm>
          <a:off x="3175000" y="1420495"/>
          <a:ext cx="2358390" cy="663575"/>
        </p:xfrm>
        <a:graphic>
          <a:graphicData uri="http://schemas.openxmlformats.org/presentationml/2006/ole">
            <mc:AlternateContent>
              <mc:Choice xmlns:v="urn:schemas-microsoft-com:vml" Requires="v">
                <p:oleObj spid="_x0000_s1050" r:id="rId2" imgW="812800" imgH="228600" progId="Equation.KSEE3">
                  <p:embed/>
                </p:oleObj>
              </mc:Choice>
              <mc:Fallback>
                <p:oleObj r:id="rId2" imgW="812800" imgH="228600" progId="Equation.KSEE3">
                  <p:embed/>
                  <p:pic>
                    <p:nvPicPr>
                      <p:cNvPr id="0" name="OLE substitute image"/>
                      <p:cNvPicPr/>
                      <p:nvPr/>
                    </p:nvPicPr>
                    <p:blipFill>
                      <a:blip r:embed="rId3"/>
                      <a:stretch>
                        <a:fillRect/>
                      </a:stretch>
                    </p:blipFill>
                    <p:spPr>
                      <a:xfrm>
                        <a:off x="3175000" y="1420495"/>
                        <a:ext cx="2358390" cy="663575"/>
                      </a:xfrm>
                      <a:prstGeom prst="rect">
                        <a:avLst/>
                      </a:prstGeom>
                      <a:noFill/>
                      <a:ln w="38100">
                        <a:noFill/>
                        <a:miter/>
                      </a:ln>
                    </p:spPr>
                  </p:pic>
                </p:oleObj>
              </mc:Fallback>
            </mc:AlternateContent>
          </a:graphicData>
        </a:graphic>
      </p:graphicFrame>
      <p:pic>
        <p:nvPicPr>
          <p:cNvPr id="55" name="图片 61"/>
          <p:cNvPicPr>
            <a:picLocks noChangeAspect="1"/>
          </p:cNvPicPr>
          <p:nvPr/>
        </p:nvPicPr>
        <p:blipFill>
          <a:blip r:embed="rId4"/>
          <a:stretch>
            <a:fillRect/>
          </a:stretch>
        </p:blipFill>
        <p:spPr>
          <a:xfrm>
            <a:off x="6774815" y="2956560"/>
            <a:ext cx="4878070" cy="1838960"/>
          </a:xfrm>
          <a:prstGeom prst="rect">
            <a:avLst/>
          </a:prstGeom>
          <a:noFill/>
          <a:ln w="9525">
            <a:noFill/>
          </a:ln>
        </p:spPr>
      </p:pic>
      <p:graphicFrame>
        <p:nvGraphicFramePr>
          <p:cNvPr id="4" name="对象 -2147482612"/>
          <p:cNvGraphicFramePr>
            <a:graphicFrameLocks noChangeAspect="1"/>
          </p:cNvGraphicFramePr>
          <p:nvPr/>
        </p:nvGraphicFramePr>
        <p:xfrm>
          <a:off x="1329055" y="2084070"/>
          <a:ext cx="2259965" cy="572770"/>
        </p:xfrm>
        <a:graphic>
          <a:graphicData uri="http://schemas.openxmlformats.org/presentationml/2006/ole">
            <mc:AlternateContent>
              <mc:Choice xmlns:v="urn:schemas-microsoft-com:vml" Requires="v">
                <p:oleObj spid="_x0000_s1051" r:id="rId5" imgW="901700" imgH="228600" progId="Equation.KSEE3">
                  <p:embed/>
                </p:oleObj>
              </mc:Choice>
              <mc:Fallback>
                <p:oleObj r:id="rId5" imgW="901700" imgH="228600" progId="Equation.KSEE3">
                  <p:embed/>
                  <p:pic>
                    <p:nvPicPr>
                      <p:cNvPr id="0" name="OLE substitute image"/>
                      <p:cNvPicPr/>
                      <p:nvPr/>
                    </p:nvPicPr>
                    <p:blipFill>
                      <a:blip r:embed="rId6"/>
                      <a:stretch>
                        <a:fillRect/>
                      </a:stretch>
                    </p:blipFill>
                    <p:spPr>
                      <a:xfrm>
                        <a:off x="1329055" y="2084070"/>
                        <a:ext cx="2259965" cy="572770"/>
                      </a:xfrm>
                      <a:prstGeom prst="rect">
                        <a:avLst/>
                      </a:prstGeom>
                      <a:noFill/>
                      <a:ln w="38100">
                        <a:noFill/>
                        <a:miter/>
                      </a:ln>
                    </p:spPr>
                  </p:pic>
                </p:oleObj>
              </mc:Fallback>
            </mc:AlternateContent>
          </a:graphicData>
        </a:graphic>
      </p:graphicFrame>
      <p:graphicFrame>
        <p:nvGraphicFramePr>
          <p:cNvPr id="6" name="对象 -2147482570"/>
          <p:cNvGraphicFramePr>
            <a:graphicFrameLocks noChangeAspect="1"/>
          </p:cNvGraphicFramePr>
          <p:nvPr/>
        </p:nvGraphicFramePr>
        <p:xfrm>
          <a:off x="1360170" y="2824480"/>
          <a:ext cx="2332990" cy="591820"/>
        </p:xfrm>
        <a:graphic>
          <a:graphicData uri="http://schemas.openxmlformats.org/presentationml/2006/ole">
            <mc:AlternateContent>
              <mc:Choice xmlns:v="urn:schemas-microsoft-com:vml" Requires="v">
                <p:oleObj spid="_x0000_s1052" r:id="rId7" imgW="901700" imgH="228600" progId="Equation.KSEE3">
                  <p:embed/>
                </p:oleObj>
              </mc:Choice>
              <mc:Fallback>
                <p:oleObj r:id="rId7" imgW="901700" imgH="228600" progId="Equation.KSEE3">
                  <p:embed/>
                  <p:pic>
                    <p:nvPicPr>
                      <p:cNvPr id="0" name="OLE substitute image"/>
                      <p:cNvPicPr/>
                      <p:nvPr/>
                    </p:nvPicPr>
                    <p:blipFill>
                      <a:blip r:embed="rId8"/>
                      <a:stretch>
                        <a:fillRect/>
                      </a:stretch>
                    </p:blipFill>
                    <p:spPr>
                      <a:xfrm>
                        <a:off x="1360170" y="2824480"/>
                        <a:ext cx="2332990" cy="591820"/>
                      </a:xfrm>
                      <a:prstGeom prst="rect">
                        <a:avLst/>
                      </a:prstGeom>
                      <a:noFill/>
                      <a:ln w="38100">
                        <a:noFill/>
                        <a:miter/>
                      </a:ln>
                    </p:spPr>
                  </p:pic>
                </p:oleObj>
              </mc:Fallback>
            </mc:AlternateContent>
          </a:graphicData>
        </a:graphic>
      </p:graphicFrame>
      <p:graphicFrame>
        <p:nvGraphicFramePr>
          <p:cNvPr id="8" name="对象 -2147482610"/>
          <p:cNvGraphicFramePr>
            <a:graphicFrameLocks noChangeAspect="1"/>
          </p:cNvGraphicFramePr>
          <p:nvPr/>
        </p:nvGraphicFramePr>
        <p:xfrm>
          <a:off x="1360170" y="3583940"/>
          <a:ext cx="2270760" cy="584200"/>
        </p:xfrm>
        <a:graphic>
          <a:graphicData uri="http://schemas.openxmlformats.org/presentationml/2006/ole">
            <mc:AlternateContent>
              <mc:Choice xmlns:v="urn:schemas-microsoft-com:vml" Requires="v">
                <p:oleObj spid="_x0000_s1053" r:id="rId9" imgW="889000" imgH="228600" progId="Equation.KSEE3">
                  <p:embed/>
                </p:oleObj>
              </mc:Choice>
              <mc:Fallback>
                <p:oleObj r:id="rId9" imgW="889000" imgH="228600" progId="Equation.KSEE3">
                  <p:embed/>
                  <p:pic>
                    <p:nvPicPr>
                      <p:cNvPr id="0" name="OLE substitute image"/>
                      <p:cNvPicPr/>
                      <p:nvPr/>
                    </p:nvPicPr>
                    <p:blipFill>
                      <a:blip r:embed="rId10"/>
                      <a:stretch>
                        <a:fillRect/>
                      </a:stretch>
                    </p:blipFill>
                    <p:spPr>
                      <a:xfrm>
                        <a:off x="1360170" y="3583940"/>
                        <a:ext cx="2270760" cy="584200"/>
                      </a:xfrm>
                      <a:prstGeom prst="rect">
                        <a:avLst/>
                      </a:prstGeom>
                      <a:noFill/>
                      <a:ln w="38100">
                        <a:noFill/>
                        <a:miter/>
                      </a:ln>
                    </p:spPr>
                  </p:pic>
                </p:oleObj>
              </mc:Fallback>
            </mc:AlternateContent>
          </a:graphicData>
        </a:graphic>
      </p:graphicFrame>
      <p:sp>
        <p:nvSpPr>
          <p:cNvPr id="16" name="文本框 15"/>
          <p:cNvSpPr txBox="1"/>
          <p:nvPr/>
        </p:nvSpPr>
        <p:spPr>
          <a:xfrm>
            <a:off x="7017385" y="1420495"/>
            <a:ext cx="675640" cy="829945"/>
          </a:xfrm>
          <a:prstGeom prst="rect">
            <a:avLst/>
          </a:prstGeom>
          <a:noFill/>
        </p:spPr>
        <p:txBody>
          <a:bodyPr wrap="square" rtlCol="0">
            <a:spAutoFit/>
          </a:bodyPr>
          <a:lstStyle/>
          <a:p>
            <a:r>
              <a:rPr lang="en-US" altLang="zh-CN" sz="4800" b="1">
                <a:solidFill>
                  <a:srgbClr val="FF0000"/>
                </a:solidFill>
              </a:rPr>
              <a:t>A</a:t>
            </a:r>
            <a:endParaRPr lang="en-US" altLang="zh-CN" sz="4800" b="1">
              <a:solidFill>
                <a:srgbClr val="FF0000"/>
              </a:solidFill>
            </a:endParaRPr>
          </a:p>
        </p:txBody>
      </p:sp>
      <p:sp>
        <p:nvSpPr>
          <p:cNvPr id="19" name="文本框 18"/>
          <p:cNvSpPr txBox="1"/>
          <p:nvPr/>
        </p:nvSpPr>
        <p:spPr>
          <a:xfrm>
            <a:off x="4269740" y="4795520"/>
            <a:ext cx="3204210" cy="1753235"/>
          </a:xfrm>
          <a:prstGeom prst="rect">
            <a:avLst/>
          </a:prstGeom>
          <a:solidFill>
            <a:srgbClr val="FFFF00"/>
          </a:solidFill>
        </p:spPr>
        <p:txBody>
          <a:bodyPr wrap="square" rtlCol="0">
            <a:spAutoFit/>
          </a:bodyPr>
          <a:lstStyle/>
          <a:p>
            <a:r>
              <a:rPr lang="zh-CN" altLang="en-US" sz="3600" b="1">
                <a:solidFill>
                  <a:srgbClr val="FF0000"/>
                </a:solidFill>
              </a:rPr>
              <a:t>深度相同时，液体的密度越大，压强越大</a:t>
            </a:r>
            <a:endParaRPr lang="zh-CN" altLang="en-US" sz="3600" b="1">
              <a:solidFill>
                <a:srgbClr val="FF0000"/>
              </a:solidFill>
            </a:endParaRPr>
          </a:p>
        </p:txBody>
      </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p:tgtEl>
                                          <p:spTgt spid="16"/>
                                        </p:tgtEl>
                                        <p:attrNameLst>
                                          <p:attrName>ppt_y</p:attrName>
                                        </p:attrNameLst>
                                      </p:cBhvr>
                                      <p:tavLst>
                                        <p:tav tm="0">
                                          <p:val>
                                            <p:strVal val="#ppt_y+#ppt_h*1.125000"/>
                                          </p:val>
                                        </p:tav>
                                        <p:tav tm="100000">
                                          <p:val>
                                            <p:strVal val="#ppt_y"/>
                                          </p:val>
                                        </p:tav>
                                      </p:tavLst>
                                    </p:anim>
                                    <p:animEffect transition="in" filter="wipe(up)">
                                      <p:cBhvr>
                                        <p:cTn id="14" dur="500"/>
                                        <p:tgtEl>
                                          <p:spTgt spid="16"/>
                                        </p:tgtEl>
                                      </p:cBhvr>
                                    </p:animEffect>
                                  </p:childTnLst>
                                  <p:subTnLst>
                                    <p:audio>
                                      <p:cMediaNode vol="84000">
                                        <p:cTn display="1" masterRel="sameClick">
                                          <p:stCondLst>
                                            <p:cond evt="begin" delay="0">
                                              <p:tn val="11"/>
                                            </p:cond>
                                          </p:stCondLst>
                                          <p:endCondLst>
                                            <p:cond evt="onStopAudio" delay="0">
                                              <p:tgtEl>
                                                <p:sldTgt/>
                                              </p:tgtEl>
                                            </p:cond>
                                          </p:endCondLst>
                                        </p:cTn>
                                        <p:tgtEl>
                                          <p:sndTgt r:embed="rId1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259080" y="261620"/>
            <a:ext cx="11610975" cy="4298950"/>
          </a:xfrm>
          <a:prstGeom prst="rect">
            <a:avLst/>
          </a:prstGeom>
          <a:noFill/>
        </p:spPr>
        <p:txBody>
          <a:bodyPr wrap="square" rtlCol="0">
            <a:spAutoFit/>
          </a:bodyPr>
          <a:lstStyle/>
          <a:p>
            <a:pPr marL="0" indent="0" fontAlgn="auto">
              <a:lnSpc>
                <a:spcPct val="120000"/>
              </a:lnSpc>
              <a:buNone/>
            </a:pPr>
            <a:r>
              <a:rPr lang="zh-CN" altLang="en-US" sz="3200">
                <a:sym typeface="+mn-ea"/>
              </a:rPr>
              <a:t>7.如图所示，质量和底面积相同且厚度忽略不计的甲、乙、丙三个容器，分别装有</a:t>
            </a:r>
            <a:r>
              <a:rPr lang="zh-CN" altLang="en-US" sz="3600">
                <a:solidFill>
                  <a:srgbClr val="FF0000"/>
                </a:solidFill>
                <a:sym typeface="+mn-ea"/>
              </a:rPr>
              <a:t>深度相等的同种液体</a:t>
            </a:r>
            <a:r>
              <a:rPr lang="zh-CN" altLang="en-US" sz="3200">
                <a:sym typeface="+mn-ea"/>
              </a:rPr>
              <a:t>，放在水平桌面上，下列说法正确的是（　　）</a:t>
            </a:r>
            <a:endParaRPr lang="zh-CN" altLang="en-US" sz="3200"/>
          </a:p>
          <a:p>
            <a:pPr marL="0" indent="0" fontAlgn="auto">
              <a:lnSpc>
                <a:spcPct val="120000"/>
              </a:lnSpc>
              <a:buNone/>
            </a:pPr>
            <a:r>
              <a:rPr lang="zh-CN" altLang="en-US" sz="3200" b="1">
                <a:sym typeface="+mn-ea"/>
              </a:rPr>
              <a:t>A．三容器对桌面的压强大小相等</a:t>
            </a:r>
            <a:endParaRPr lang="zh-CN" altLang="en-US" sz="3200" b="1"/>
          </a:p>
          <a:p>
            <a:pPr marL="0" indent="0" fontAlgn="auto">
              <a:lnSpc>
                <a:spcPct val="120000"/>
              </a:lnSpc>
              <a:buNone/>
            </a:pPr>
            <a:r>
              <a:rPr lang="zh-CN" altLang="en-US" sz="3200" b="1">
                <a:sym typeface="+mn-ea"/>
              </a:rPr>
              <a:t>B．三容器对桌面的压力大小相等</a:t>
            </a:r>
            <a:endParaRPr lang="zh-CN" altLang="en-US" sz="3200" b="1"/>
          </a:p>
          <a:p>
            <a:pPr marL="0" indent="0" fontAlgn="auto">
              <a:lnSpc>
                <a:spcPct val="120000"/>
              </a:lnSpc>
              <a:buNone/>
            </a:pPr>
            <a:r>
              <a:rPr lang="zh-CN" altLang="en-US" sz="3200" b="1">
                <a:sym typeface="+mn-ea"/>
              </a:rPr>
              <a:t>C．液体对甲容器底部的压强最大</a:t>
            </a:r>
            <a:endParaRPr lang="zh-CN" altLang="en-US" sz="3200" b="1"/>
          </a:p>
          <a:p>
            <a:pPr marL="0" indent="0" fontAlgn="auto">
              <a:lnSpc>
                <a:spcPct val="120000"/>
              </a:lnSpc>
              <a:buNone/>
            </a:pPr>
            <a:r>
              <a:rPr lang="zh-CN" altLang="en-US" sz="3200" b="1">
                <a:sym typeface="+mn-ea"/>
              </a:rPr>
              <a:t>D．三容器底部受到液体的压力大小相等</a:t>
            </a:r>
            <a:endParaRPr lang="en-US" altLang="zh-CN" sz="3200"/>
          </a:p>
        </p:txBody>
      </p:sp>
      <p:pic>
        <p:nvPicPr>
          <p:cNvPr id="37" name="图片 40"/>
          <p:cNvPicPr>
            <a:picLocks noChangeAspect="1"/>
          </p:cNvPicPr>
          <p:nvPr/>
        </p:nvPicPr>
        <p:blipFill>
          <a:blip r:embed="rId2"/>
          <a:stretch>
            <a:fillRect/>
          </a:stretch>
        </p:blipFill>
        <p:spPr>
          <a:xfrm>
            <a:off x="6610985" y="4692650"/>
            <a:ext cx="5259070" cy="1857375"/>
          </a:xfrm>
          <a:prstGeom prst="rect">
            <a:avLst/>
          </a:prstGeom>
          <a:noFill/>
          <a:ln w="9525">
            <a:noFill/>
          </a:ln>
        </p:spPr>
      </p:pic>
      <p:sp>
        <p:nvSpPr>
          <p:cNvPr id="10" name="文本框 9"/>
          <p:cNvSpPr txBox="1"/>
          <p:nvPr/>
        </p:nvSpPr>
        <p:spPr>
          <a:xfrm>
            <a:off x="6832600" y="1530985"/>
            <a:ext cx="675640" cy="768350"/>
          </a:xfrm>
          <a:prstGeom prst="rect">
            <a:avLst/>
          </a:prstGeom>
          <a:noFill/>
        </p:spPr>
        <p:txBody>
          <a:bodyPr wrap="square" rtlCol="0">
            <a:spAutoFit/>
          </a:bodyPr>
          <a:lstStyle/>
          <a:p>
            <a:r>
              <a:rPr lang="en-US" altLang="zh-CN" sz="4400" b="1">
                <a:solidFill>
                  <a:srgbClr val="FF0000"/>
                </a:solidFill>
              </a:rPr>
              <a:t>D</a:t>
            </a:r>
            <a:endParaRPr lang="en-US" altLang="zh-CN" sz="4400" b="1">
              <a:solidFill>
                <a:srgbClr val="FF0000"/>
              </a:solidFill>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427990" y="307975"/>
            <a:ext cx="11564620" cy="4761865"/>
          </a:xfrm>
          <a:prstGeom prst="rect">
            <a:avLst/>
          </a:prstGeom>
          <a:noFill/>
        </p:spPr>
        <p:txBody>
          <a:bodyPr wrap="square" rtlCol="0">
            <a:spAutoFit/>
          </a:bodyPr>
          <a:lstStyle/>
          <a:p>
            <a:pPr fontAlgn="auto">
              <a:lnSpc>
                <a:spcPct val="150000"/>
              </a:lnSpc>
            </a:pPr>
            <a:r>
              <a:rPr lang="zh-CN" altLang="en-US" sz="3200" b="1">
                <a:sym typeface="+mn-ea"/>
              </a:rPr>
              <a:t>8.如图所示，质量和底面积相同且厚度忽略不计的三个容器，分别装有</a:t>
            </a:r>
            <a:r>
              <a:rPr lang="zh-CN" altLang="en-US" sz="3600" b="1">
                <a:solidFill>
                  <a:srgbClr val="FF0000"/>
                </a:solidFill>
                <a:sym typeface="+mn-ea"/>
              </a:rPr>
              <a:t>质量和深度相等的甲、乙、丙三种不同液体</a:t>
            </a:r>
            <a:r>
              <a:rPr lang="zh-CN" altLang="en-US" sz="3200" b="1">
                <a:sym typeface="+mn-ea"/>
              </a:rPr>
              <a:t>，放在水平桌面上，下列说法正确的是（　　）</a:t>
            </a:r>
            <a:endParaRPr lang="zh-CN" altLang="en-US" sz="3200" b="1"/>
          </a:p>
          <a:p>
            <a:pPr fontAlgn="auto">
              <a:lnSpc>
                <a:spcPct val="150000"/>
              </a:lnSpc>
            </a:pPr>
            <a:r>
              <a:rPr lang="zh-CN" altLang="en-US" sz="3200">
                <a:sym typeface="+mn-ea"/>
              </a:rPr>
              <a:t>A．三容器对桌面的压强大小不相等</a:t>
            </a:r>
            <a:endParaRPr lang="zh-CN" altLang="en-US" sz="3200"/>
          </a:p>
          <a:p>
            <a:pPr>
              <a:lnSpc>
                <a:spcPct val="110000"/>
              </a:lnSpc>
            </a:pPr>
            <a:r>
              <a:rPr lang="zh-CN" altLang="en-US" sz="3200">
                <a:sym typeface="+mn-ea"/>
              </a:rPr>
              <a:t>B．三容器对桌面的压力大小不相等</a:t>
            </a:r>
            <a:endParaRPr lang="zh-CN" altLang="en-US" sz="3200"/>
          </a:p>
          <a:p>
            <a:pPr>
              <a:lnSpc>
                <a:spcPct val="110000"/>
              </a:lnSpc>
            </a:pPr>
            <a:r>
              <a:rPr lang="zh-CN" altLang="en-US" sz="3200">
                <a:sym typeface="+mn-ea"/>
              </a:rPr>
              <a:t>C．三容器底部受到液体的压力大小相等</a:t>
            </a:r>
            <a:endParaRPr lang="zh-CN" altLang="en-US" sz="3200"/>
          </a:p>
          <a:p>
            <a:pPr>
              <a:lnSpc>
                <a:spcPct val="110000"/>
              </a:lnSpc>
            </a:pPr>
            <a:r>
              <a:rPr lang="zh-CN" altLang="en-US" sz="3200">
                <a:sym typeface="+mn-ea"/>
              </a:rPr>
              <a:t>D．甲液体对容器底部的压强最小</a:t>
            </a:r>
            <a:endParaRPr lang="en-US" altLang="zh-CN" sz="3200"/>
          </a:p>
        </p:txBody>
      </p:sp>
      <p:pic>
        <p:nvPicPr>
          <p:cNvPr id="74" name="图片 40"/>
          <p:cNvPicPr>
            <a:picLocks noChangeAspect="1"/>
          </p:cNvPicPr>
          <p:nvPr/>
        </p:nvPicPr>
        <p:blipFill>
          <a:blip r:embed="rId2"/>
          <a:stretch>
            <a:fillRect/>
          </a:stretch>
        </p:blipFill>
        <p:spPr>
          <a:xfrm>
            <a:off x="7717155" y="4364990"/>
            <a:ext cx="4149090" cy="1465580"/>
          </a:xfrm>
          <a:prstGeom prst="rect">
            <a:avLst/>
          </a:prstGeom>
          <a:noFill/>
          <a:ln w="9525">
            <a:noFill/>
          </a:ln>
        </p:spPr>
      </p:pic>
      <p:sp>
        <p:nvSpPr>
          <p:cNvPr id="7" name="文本框 6"/>
          <p:cNvSpPr txBox="1"/>
          <p:nvPr/>
        </p:nvSpPr>
        <p:spPr>
          <a:xfrm>
            <a:off x="6806565" y="1928495"/>
            <a:ext cx="675640" cy="829945"/>
          </a:xfrm>
          <a:prstGeom prst="rect">
            <a:avLst/>
          </a:prstGeom>
          <a:noFill/>
        </p:spPr>
        <p:txBody>
          <a:bodyPr wrap="square" rtlCol="0">
            <a:spAutoFit/>
          </a:bodyPr>
          <a:lstStyle/>
          <a:p>
            <a:r>
              <a:rPr lang="en-US" altLang="zh-CN" sz="4800" b="1">
                <a:solidFill>
                  <a:srgbClr val="FF0000"/>
                </a:solidFill>
              </a:rPr>
              <a:t>D</a:t>
            </a:r>
            <a:endParaRPr lang="en-US" altLang="zh-CN" sz="4800" b="1">
              <a:solidFill>
                <a:srgbClr val="FF0000"/>
              </a:solidFill>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subTnLst>
                                    <p:audio>
                                      <p:cMediaNode vol="84000">
                                        <p:cTn display="1" masterRel="sameClick">
                                          <p:stCondLst>
                                            <p:cond evt="begin" delay="0">
                                              <p:tn val="5"/>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335280" y="198120"/>
            <a:ext cx="11522075" cy="6696075"/>
          </a:xfrm>
        </p:spPr>
        <p:txBody>
          <a:bodyPr>
            <a:normAutofit/>
          </a:bodyPr>
          <a:lstStyle/>
          <a:p>
            <a:pPr marL="0" indent="0" fontAlgn="auto">
              <a:lnSpc>
                <a:spcPct val="150000"/>
              </a:lnSpc>
              <a:buNone/>
            </a:pPr>
            <a:r>
              <a:rPr lang="zh-CN" altLang="en-US" sz="3200"/>
              <a:t>9.如图所示，甲、乙两只完全相同的试管内装有</a:t>
            </a:r>
            <a:r>
              <a:rPr lang="zh-CN" altLang="en-US" sz="3600">
                <a:solidFill>
                  <a:srgbClr val="FF0000"/>
                </a:solidFill>
              </a:rPr>
              <a:t>质量相等</a:t>
            </a:r>
            <a:r>
              <a:rPr lang="zh-CN" altLang="en-US" sz="3200"/>
              <a:t>的不同液体，甲试管竖直放置，乙试管倾斜放置，两试管液面相平。设液体对两试管底的压强分别为      </a:t>
            </a:r>
            <a:r>
              <a:rPr lang="en-US" altLang="zh-CN" sz="3200"/>
              <a:t>  </a:t>
            </a:r>
            <a:r>
              <a:rPr lang="zh-CN" altLang="en-US" sz="3200"/>
              <a:t>   ，则下列判断正确的是（     ）</a:t>
            </a:r>
            <a:endParaRPr lang="zh-CN" altLang="en-US" sz="3200"/>
          </a:p>
          <a:p>
            <a:pPr marL="0" indent="0" fontAlgn="auto">
              <a:lnSpc>
                <a:spcPct val="150000"/>
              </a:lnSpc>
              <a:buNone/>
            </a:pPr>
            <a:r>
              <a:rPr lang="zh-CN" altLang="en-US" sz="3200"/>
              <a:t>A.      </a:t>
            </a:r>
            <a:endParaRPr lang="zh-CN" altLang="en-US" sz="3200"/>
          </a:p>
          <a:p>
            <a:pPr marL="0" indent="0" fontAlgn="auto">
              <a:lnSpc>
                <a:spcPct val="150000"/>
              </a:lnSpc>
              <a:buNone/>
            </a:pPr>
            <a:r>
              <a:rPr lang="zh-CN" altLang="en-US" sz="3200"/>
              <a:t>B.      </a:t>
            </a:r>
            <a:endParaRPr lang="zh-CN" altLang="en-US" sz="3200"/>
          </a:p>
          <a:p>
            <a:pPr marL="0" indent="0" fontAlgn="auto">
              <a:lnSpc>
                <a:spcPct val="150000"/>
              </a:lnSpc>
              <a:buNone/>
            </a:pPr>
            <a:r>
              <a:rPr lang="zh-CN" altLang="en-US" sz="3200"/>
              <a:t>C.      </a:t>
            </a:r>
            <a:endParaRPr lang="zh-CN" altLang="en-US" sz="3200"/>
          </a:p>
          <a:p>
            <a:pPr marL="0" indent="0" fontAlgn="auto">
              <a:lnSpc>
                <a:spcPct val="150000"/>
              </a:lnSpc>
              <a:buNone/>
            </a:pPr>
            <a:r>
              <a:rPr lang="zh-CN" altLang="en-US" sz="3200"/>
              <a:t>D.无法确定</a:t>
            </a:r>
            <a:endParaRPr lang="zh-CN" altLang="en-US" sz="3200"/>
          </a:p>
        </p:txBody>
      </p:sp>
      <p:pic>
        <p:nvPicPr>
          <p:cNvPr id="53" name="图片 54" descr="IMG_256"/>
          <p:cNvPicPr>
            <a:picLocks noChangeAspect="1"/>
          </p:cNvPicPr>
          <p:nvPr/>
        </p:nvPicPr>
        <p:blipFill>
          <a:blip r:embed="rId2"/>
          <a:stretch>
            <a:fillRect/>
          </a:stretch>
        </p:blipFill>
        <p:spPr>
          <a:xfrm>
            <a:off x="6580505" y="3172460"/>
            <a:ext cx="4184650" cy="3029585"/>
          </a:xfrm>
          <a:prstGeom prst="rect">
            <a:avLst/>
          </a:prstGeom>
          <a:noFill/>
          <a:ln w="9525">
            <a:noFill/>
          </a:ln>
        </p:spPr>
      </p:pic>
      <p:graphicFrame>
        <p:nvGraphicFramePr>
          <p:cNvPr id="2" name="对象 -2147482609"/>
          <p:cNvGraphicFramePr>
            <a:graphicFrameLocks noChangeAspect="1"/>
          </p:cNvGraphicFramePr>
          <p:nvPr/>
        </p:nvGraphicFramePr>
        <p:xfrm>
          <a:off x="7669530" y="1990090"/>
          <a:ext cx="1572260" cy="558165"/>
        </p:xfrm>
        <a:graphic>
          <a:graphicData uri="http://schemas.openxmlformats.org/presentationml/2006/ole">
            <mc:AlternateContent>
              <mc:Choice xmlns:v="urn:schemas-microsoft-com:vml" Requires="v">
                <p:oleObj spid="_x0000_s1054" r:id="rId3" imgW="520700" imgH="228600" progId="Equation.KSEE3">
                  <p:embed/>
                </p:oleObj>
              </mc:Choice>
              <mc:Fallback>
                <p:oleObj r:id="rId3" imgW="520700" imgH="228600" progId="Equation.KSEE3">
                  <p:embed/>
                  <p:pic>
                    <p:nvPicPr>
                      <p:cNvPr id="0" name="OLE substitute image"/>
                      <p:cNvPicPr/>
                      <p:nvPr/>
                    </p:nvPicPr>
                    <p:blipFill>
                      <a:blip r:embed="rId4"/>
                      <a:stretch>
                        <a:fillRect/>
                      </a:stretch>
                    </p:blipFill>
                    <p:spPr>
                      <a:xfrm>
                        <a:off x="7669530" y="1990090"/>
                        <a:ext cx="1572260" cy="558165"/>
                      </a:xfrm>
                      <a:prstGeom prst="rect">
                        <a:avLst/>
                      </a:prstGeom>
                      <a:noFill/>
                      <a:ln w="38100">
                        <a:noFill/>
                        <a:miter/>
                      </a:ln>
                    </p:spPr>
                  </p:pic>
                </p:oleObj>
              </mc:Fallback>
            </mc:AlternateContent>
          </a:graphicData>
        </a:graphic>
      </p:graphicFrame>
      <p:graphicFrame>
        <p:nvGraphicFramePr>
          <p:cNvPr id="4" name="对象 -2147482608"/>
          <p:cNvGraphicFramePr>
            <a:graphicFrameLocks noChangeAspect="1"/>
          </p:cNvGraphicFramePr>
          <p:nvPr/>
        </p:nvGraphicFramePr>
        <p:xfrm>
          <a:off x="1226820" y="3378835"/>
          <a:ext cx="1967230" cy="824865"/>
        </p:xfrm>
        <a:graphic>
          <a:graphicData uri="http://schemas.openxmlformats.org/presentationml/2006/ole">
            <mc:AlternateContent>
              <mc:Choice xmlns:v="urn:schemas-microsoft-com:vml" Requires="v">
                <p:oleObj spid="_x0000_s1055" r:id="rId5" imgW="545465" imgH="228600" progId="Equation.KSEE3">
                  <p:embed/>
                </p:oleObj>
              </mc:Choice>
              <mc:Fallback>
                <p:oleObj r:id="rId5" imgW="545465" imgH="228600" progId="Equation.KSEE3">
                  <p:embed/>
                  <p:pic>
                    <p:nvPicPr>
                      <p:cNvPr id="0" name="OLE substitute image"/>
                      <p:cNvPicPr/>
                      <p:nvPr/>
                    </p:nvPicPr>
                    <p:blipFill>
                      <a:blip r:embed="rId6"/>
                      <a:stretch>
                        <a:fillRect/>
                      </a:stretch>
                    </p:blipFill>
                    <p:spPr>
                      <a:xfrm>
                        <a:off x="1226820" y="3378835"/>
                        <a:ext cx="1967230" cy="824865"/>
                      </a:xfrm>
                      <a:prstGeom prst="rect">
                        <a:avLst/>
                      </a:prstGeom>
                      <a:noFill/>
                      <a:ln w="38100">
                        <a:noFill/>
                        <a:miter/>
                      </a:ln>
                    </p:spPr>
                  </p:pic>
                </p:oleObj>
              </mc:Fallback>
            </mc:AlternateContent>
          </a:graphicData>
        </a:graphic>
      </p:graphicFrame>
      <p:graphicFrame>
        <p:nvGraphicFramePr>
          <p:cNvPr id="6" name="对象 -2147482607"/>
          <p:cNvGraphicFramePr>
            <a:graphicFrameLocks noChangeAspect="1"/>
          </p:cNvGraphicFramePr>
          <p:nvPr/>
        </p:nvGraphicFramePr>
        <p:xfrm>
          <a:off x="1196340" y="4276090"/>
          <a:ext cx="1920875" cy="805180"/>
        </p:xfrm>
        <a:graphic>
          <a:graphicData uri="http://schemas.openxmlformats.org/presentationml/2006/ole">
            <mc:AlternateContent>
              <mc:Choice xmlns:v="urn:schemas-microsoft-com:vml" Requires="v">
                <p:oleObj spid="_x0000_s1056" r:id="rId7" imgW="545465" imgH="228600" progId="Equation.KSEE3">
                  <p:embed/>
                </p:oleObj>
              </mc:Choice>
              <mc:Fallback>
                <p:oleObj r:id="rId7" imgW="545465" imgH="228600" progId="Equation.KSEE3">
                  <p:embed/>
                  <p:pic>
                    <p:nvPicPr>
                      <p:cNvPr id="0" name="OLE substitute image"/>
                      <p:cNvPicPr/>
                      <p:nvPr/>
                    </p:nvPicPr>
                    <p:blipFill>
                      <a:blip r:embed="rId8"/>
                      <a:stretch>
                        <a:fillRect/>
                      </a:stretch>
                    </p:blipFill>
                    <p:spPr>
                      <a:xfrm>
                        <a:off x="1196340" y="4276090"/>
                        <a:ext cx="1920875" cy="805180"/>
                      </a:xfrm>
                      <a:prstGeom prst="rect">
                        <a:avLst/>
                      </a:prstGeom>
                      <a:noFill/>
                      <a:ln w="38100">
                        <a:noFill/>
                        <a:miter/>
                      </a:ln>
                    </p:spPr>
                  </p:pic>
                </p:oleObj>
              </mc:Fallback>
            </mc:AlternateContent>
          </a:graphicData>
        </a:graphic>
      </p:graphicFrame>
      <p:graphicFrame>
        <p:nvGraphicFramePr>
          <p:cNvPr id="9" name="对象 -2147482568"/>
          <p:cNvGraphicFramePr>
            <a:graphicFrameLocks noChangeAspect="1"/>
          </p:cNvGraphicFramePr>
          <p:nvPr/>
        </p:nvGraphicFramePr>
        <p:xfrm>
          <a:off x="1196340" y="5081270"/>
          <a:ext cx="2036445" cy="833120"/>
        </p:xfrm>
        <a:graphic>
          <a:graphicData uri="http://schemas.openxmlformats.org/presentationml/2006/ole">
            <mc:AlternateContent>
              <mc:Choice xmlns:v="urn:schemas-microsoft-com:vml" Requires="v">
                <p:oleObj spid="_x0000_s1057" r:id="rId9" imgW="558800" imgH="228600" progId="Equation.KSEE3">
                  <p:embed/>
                </p:oleObj>
              </mc:Choice>
              <mc:Fallback>
                <p:oleObj r:id="rId9" imgW="558800" imgH="228600" progId="Equation.KSEE3">
                  <p:embed/>
                  <p:pic>
                    <p:nvPicPr>
                      <p:cNvPr id="0" name="OLE substitute image"/>
                      <p:cNvPicPr/>
                      <p:nvPr/>
                    </p:nvPicPr>
                    <p:blipFill>
                      <a:blip r:embed="rId10"/>
                      <a:stretch>
                        <a:fillRect/>
                      </a:stretch>
                    </p:blipFill>
                    <p:spPr>
                      <a:xfrm>
                        <a:off x="1196340" y="5081270"/>
                        <a:ext cx="2036445" cy="833120"/>
                      </a:xfrm>
                      <a:prstGeom prst="rect">
                        <a:avLst/>
                      </a:prstGeom>
                      <a:noFill/>
                      <a:ln w="38100">
                        <a:noFill/>
                        <a:miter/>
                      </a:ln>
                    </p:spPr>
                  </p:pic>
                </p:oleObj>
              </mc:Fallback>
            </mc:AlternateContent>
          </a:graphicData>
        </a:graphic>
      </p:graphicFrame>
      <p:sp>
        <p:nvSpPr>
          <p:cNvPr id="11" name="文本框 10"/>
          <p:cNvSpPr txBox="1"/>
          <p:nvPr/>
        </p:nvSpPr>
        <p:spPr>
          <a:xfrm>
            <a:off x="2518410" y="2548255"/>
            <a:ext cx="675640" cy="922020"/>
          </a:xfrm>
          <a:prstGeom prst="rect">
            <a:avLst/>
          </a:prstGeom>
          <a:noFill/>
        </p:spPr>
        <p:txBody>
          <a:bodyPr wrap="square" rtlCol="0">
            <a:spAutoFit/>
          </a:bodyPr>
          <a:lstStyle/>
          <a:p>
            <a:r>
              <a:rPr lang="en-US" altLang="zh-CN" sz="5400" b="1">
                <a:solidFill>
                  <a:srgbClr val="FF0000"/>
                </a:solidFill>
              </a:rPr>
              <a:t>A</a:t>
            </a:r>
            <a:endParaRPr lang="en-US" altLang="zh-CN" sz="5400" b="1">
              <a:solidFill>
                <a:srgbClr val="FF0000"/>
              </a:solidFill>
            </a:endParaRPr>
          </a:p>
        </p:txBody>
      </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340995" y="111760"/>
            <a:ext cx="11510010" cy="6634480"/>
          </a:xfrm>
        </p:spPr>
        <p:txBody>
          <a:bodyPr/>
          <a:lstStyle/>
          <a:p>
            <a:pPr marL="0" indent="0" fontAlgn="auto">
              <a:lnSpc>
                <a:spcPct val="125000"/>
              </a:lnSpc>
              <a:buNone/>
            </a:pPr>
            <a:r>
              <a:rPr lang="zh-CN" altLang="en-US" sz="3200"/>
              <a:t>1</a:t>
            </a:r>
            <a:r>
              <a:rPr lang="en-US" altLang="zh-CN" sz="3200"/>
              <a:t>0</a:t>
            </a:r>
            <a:r>
              <a:rPr lang="zh-CN" altLang="en-US" sz="3200"/>
              <a:t>.1648年，帕斯卡曾做过一个著名的实验。如右下图所示，在装满水的密闭水桶的桶盖上，插入一根细长的管子，然后在楼房阳台上向细管子里灌水，结果只用几杯水就把木桶压裂了。该实验说明影响水产生压强大小的因素是</a:t>
            </a:r>
            <a:r>
              <a:rPr lang="en-US" altLang="zh-CN" sz="3200"/>
              <a:t> </a:t>
            </a:r>
            <a:r>
              <a:rPr lang="zh-CN" altLang="en-US" sz="3200"/>
              <a:t>(       )</a:t>
            </a:r>
            <a:endParaRPr lang="zh-CN" altLang="en-US" sz="3200"/>
          </a:p>
          <a:p>
            <a:pPr marL="0" indent="0">
              <a:buNone/>
            </a:pPr>
            <a:r>
              <a:rPr lang="zh-CN" altLang="en-US" sz="3600" b="1"/>
              <a:t>A.水的深度</a:t>
            </a:r>
            <a:endParaRPr lang="zh-CN" altLang="en-US" sz="3600" b="1"/>
          </a:p>
          <a:p>
            <a:pPr marL="0" indent="0">
              <a:buNone/>
            </a:pPr>
            <a:r>
              <a:rPr lang="zh-CN" altLang="en-US" sz="3600" b="1"/>
              <a:t>B.水的体积</a:t>
            </a:r>
            <a:endParaRPr lang="zh-CN" altLang="en-US" sz="3600" b="1"/>
          </a:p>
          <a:p>
            <a:pPr marL="0" indent="0">
              <a:buNone/>
            </a:pPr>
            <a:r>
              <a:rPr lang="zh-CN" altLang="en-US" sz="3600" b="1"/>
              <a:t>C.水的质量</a:t>
            </a:r>
            <a:endParaRPr lang="zh-CN" altLang="en-US" sz="3600" b="1"/>
          </a:p>
          <a:p>
            <a:pPr marL="0" indent="0">
              <a:buNone/>
            </a:pPr>
            <a:r>
              <a:rPr lang="zh-CN" altLang="en-US" sz="3600" b="1"/>
              <a:t>D.水的密度</a:t>
            </a:r>
            <a:endParaRPr lang="zh-CN" altLang="en-US" sz="3600" b="1"/>
          </a:p>
          <a:p>
            <a:pPr fontAlgn="auto">
              <a:lnSpc>
                <a:spcPct val="140000"/>
              </a:lnSpc>
            </a:pPr>
            <a:endParaRPr lang="zh-CN" altLang="en-US" sz="3600" b="1"/>
          </a:p>
        </p:txBody>
      </p:sp>
      <p:pic>
        <p:nvPicPr>
          <p:cNvPr id="4" name="图片 16" descr="IMG_256"/>
          <p:cNvPicPr>
            <a:picLocks noChangeAspect="1"/>
          </p:cNvPicPr>
          <p:nvPr/>
        </p:nvPicPr>
        <p:blipFill>
          <a:blip r:embed="rId2"/>
          <a:stretch>
            <a:fillRect/>
          </a:stretch>
        </p:blipFill>
        <p:spPr>
          <a:xfrm>
            <a:off x="6337935" y="3042285"/>
            <a:ext cx="1610360" cy="2893060"/>
          </a:xfrm>
          <a:prstGeom prst="rect">
            <a:avLst/>
          </a:prstGeom>
          <a:noFill/>
          <a:ln w="9525">
            <a:noFill/>
          </a:ln>
        </p:spPr>
      </p:pic>
      <p:sp>
        <p:nvSpPr>
          <p:cNvPr id="8" name="文本框 7"/>
          <p:cNvSpPr txBox="1"/>
          <p:nvPr/>
        </p:nvSpPr>
        <p:spPr>
          <a:xfrm>
            <a:off x="9890760" y="2026920"/>
            <a:ext cx="675640" cy="1106805"/>
          </a:xfrm>
          <a:prstGeom prst="rect">
            <a:avLst/>
          </a:prstGeom>
          <a:noFill/>
        </p:spPr>
        <p:txBody>
          <a:bodyPr wrap="square" rtlCol="0">
            <a:spAutoFit/>
          </a:bodyPr>
          <a:lstStyle/>
          <a:p>
            <a:r>
              <a:rPr lang="en-US" altLang="zh-CN" sz="6600" b="1">
                <a:solidFill>
                  <a:srgbClr val="FF0000"/>
                </a:solidFill>
              </a:rPr>
              <a:t>A</a:t>
            </a:r>
            <a:endParaRPr lang="en-US" altLang="zh-CN" sz="6600" b="1">
              <a:solidFill>
                <a:srgbClr val="FF0000"/>
              </a:solidFill>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subTnLst>
                                    <p:audio>
                                      <p:cMediaNode vol="84000">
                                        <p:cTn display="1" masterRel="sameClick">
                                          <p:stCondLst>
                                            <p:cond evt="begin" delay="0">
                                              <p:tn val="5"/>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259080" y="93345"/>
            <a:ext cx="11534775" cy="3192145"/>
          </a:xfrm>
          <a:prstGeom prst="rect">
            <a:avLst/>
          </a:prstGeom>
          <a:noFill/>
        </p:spPr>
        <p:txBody>
          <a:bodyPr wrap="square" rtlCol="0">
            <a:spAutoFit/>
          </a:bodyPr>
          <a:lstStyle/>
          <a:p>
            <a:pPr fontAlgn="auto">
              <a:lnSpc>
                <a:spcPct val="140000"/>
              </a:lnSpc>
            </a:pPr>
            <a:r>
              <a:rPr lang="zh-CN" altLang="en-US" sz="3600" b="1">
                <a:solidFill>
                  <a:srgbClr val="FF0000"/>
                </a:solidFill>
                <a:sym typeface="+mn-ea"/>
              </a:rPr>
              <a:t>知识点</a:t>
            </a:r>
            <a:r>
              <a:rPr lang="en-US" altLang="zh-CN" sz="3600" b="1">
                <a:solidFill>
                  <a:srgbClr val="FF0000"/>
                </a:solidFill>
                <a:sym typeface="+mn-ea"/>
              </a:rPr>
              <a:t>4</a:t>
            </a:r>
            <a:r>
              <a:rPr lang="zh-CN" altLang="en-US" sz="3600" b="1">
                <a:solidFill>
                  <a:srgbClr val="FF0000"/>
                </a:solidFill>
                <a:sym typeface="+mn-ea"/>
              </a:rPr>
              <a:t>、连通器：</a:t>
            </a:r>
            <a:endParaRPr lang="zh-CN" altLang="en-US" sz="3600" b="1">
              <a:solidFill>
                <a:srgbClr val="FF0000"/>
              </a:solidFill>
              <a:sym typeface="+mn-ea"/>
            </a:endParaRPr>
          </a:p>
          <a:p>
            <a:pPr fontAlgn="auto">
              <a:lnSpc>
                <a:spcPct val="140000"/>
              </a:lnSpc>
            </a:pPr>
            <a:r>
              <a:rPr lang="zh-CN" altLang="en-US" sz="3600" b="1">
                <a:sym typeface="+mn-ea"/>
              </a:rPr>
              <a:t>(1)定义：上端_________，底部___________的容器。</a:t>
            </a:r>
            <a:endParaRPr lang="zh-CN" altLang="en-US" sz="3600" b="1">
              <a:sym typeface="+mn-ea"/>
            </a:endParaRPr>
          </a:p>
          <a:p>
            <a:pPr fontAlgn="auto">
              <a:lnSpc>
                <a:spcPct val="140000"/>
              </a:lnSpc>
            </a:pPr>
            <a:r>
              <a:rPr lang="zh-CN" altLang="en-US" sz="3600" b="1">
                <a:sym typeface="+mn-ea"/>
              </a:rPr>
              <a:t>(2)特点：_________在连通器内的___________液体，各部分直接与大气接触的</a:t>
            </a:r>
            <a:r>
              <a:rPr lang="zh-CN" altLang="en-US" sz="3200" b="1">
                <a:sym typeface="+mn-ea"/>
              </a:rPr>
              <a:t>液面总是保持在_______________。</a:t>
            </a:r>
            <a:endParaRPr lang="zh-CN" altLang="en-US" sz="3200" b="1">
              <a:sym typeface="+mn-ea"/>
            </a:endParaRPr>
          </a:p>
        </p:txBody>
      </p:sp>
      <p:sp>
        <p:nvSpPr>
          <p:cNvPr id="5" name="文本框 4"/>
          <p:cNvSpPr txBox="1"/>
          <p:nvPr/>
        </p:nvSpPr>
        <p:spPr>
          <a:xfrm>
            <a:off x="3671570" y="802005"/>
            <a:ext cx="1510030" cy="768350"/>
          </a:xfrm>
          <a:prstGeom prst="rect">
            <a:avLst/>
          </a:prstGeom>
          <a:noFill/>
        </p:spPr>
        <p:txBody>
          <a:bodyPr wrap="square" rtlCol="0">
            <a:spAutoFit/>
          </a:bodyPr>
          <a:lstStyle/>
          <a:p>
            <a:r>
              <a:rPr lang="zh-CN" altLang="en-US" sz="4400" b="1">
                <a:solidFill>
                  <a:srgbClr val="FF0000"/>
                </a:solidFill>
              </a:rPr>
              <a:t>开口</a:t>
            </a:r>
            <a:endParaRPr lang="zh-CN" altLang="en-US" sz="4400" b="1">
              <a:solidFill>
                <a:srgbClr val="FF0000"/>
              </a:solidFill>
            </a:endParaRPr>
          </a:p>
        </p:txBody>
      </p:sp>
      <p:sp>
        <p:nvSpPr>
          <p:cNvPr id="6" name="文本框 5"/>
          <p:cNvSpPr txBox="1"/>
          <p:nvPr/>
        </p:nvSpPr>
        <p:spPr>
          <a:xfrm>
            <a:off x="7176770" y="802005"/>
            <a:ext cx="2698115" cy="768350"/>
          </a:xfrm>
          <a:prstGeom prst="rect">
            <a:avLst/>
          </a:prstGeom>
          <a:noFill/>
        </p:spPr>
        <p:txBody>
          <a:bodyPr wrap="square" rtlCol="0">
            <a:spAutoFit/>
          </a:bodyPr>
          <a:lstStyle/>
          <a:p>
            <a:r>
              <a:rPr lang="zh-CN" altLang="en-US" sz="4400" b="1">
                <a:solidFill>
                  <a:srgbClr val="FF0000"/>
                </a:solidFill>
              </a:rPr>
              <a:t>相互连通</a:t>
            </a:r>
            <a:endParaRPr lang="zh-CN" altLang="en-US" sz="4400" b="1">
              <a:solidFill>
                <a:srgbClr val="FF0000"/>
              </a:solidFill>
            </a:endParaRPr>
          </a:p>
        </p:txBody>
      </p:sp>
      <p:sp>
        <p:nvSpPr>
          <p:cNvPr id="7" name="文本框 6"/>
          <p:cNvSpPr txBox="1"/>
          <p:nvPr/>
        </p:nvSpPr>
        <p:spPr>
          <a:xfrm>
            <a:off x="2354580" y="1649730"/>
            <a:ext cx="1510030" cy="768350"/>
          </a:xfrm>
          <a:prstGeom prst="rect">
            <a:avLst/>
          </a:prstGeom>
          <a:noFill/>
        </p:spPr>
        <p:txBody>
          <a:bodyPr wrap="square" rtlCol="0">
            <a:spAutoFit/>
          </a:bodyPr>
          <a:lstStyle/>
          <a:p>
            <a:r>
              <a:rPr lang="zh-CN" altLang="en-US" sz="4400" b="1">
                <a:solidFill>
                  <a:srgbClr val="FF0000"/>
                </a:solidFill>
              </a:rPr>
              <a:t>静止</a:t>
            </a:r>
            <a:endParaRPr lang="zh-CN" altLang="en-US" sz="4400" b="1">
              <a:solidFill>
                <a:srgbClr val="FF0000"/>
              </a:solidFill>
            </a:endParaRPr>
          </a:p>
        </p:txBody>
      </p:sp>
      <p:sp>
        <p:nvSpPr>
          <p:cNvPr id="9" name="文本框 8"/>
          <p:cNvSpPr txBox="1"/>
          <p:nvPr/>
        </p:nvSpPr>
        <p:spPr>
          <a:xfrm>
            <a:off x="7942580" y="1649730"/>
            <a:ext cx="2051685" cy="768350"/>
          </a:xfrm>
          <a:prstGeom prst="rect">
            <a:avLst/>
          </a:prstGeom>
          <a:noFill/>
        </p:spPr>
        <p:txBody>
          <a:bodyPr wrap="square" rtlCol="0">
            <a:spAutoFit/>
          </a:bodyPr>
          <a:lstStyle/>
          <a:p>
            <a:r>
              <a:rPr lang="zh-CN" altLang="en-US" sz="4400" b="1">
                <a:solidFill>
                  <a:srgbClr val="FF0000"/>
                </a:solidFill>
              </a:rPr>
              <a:t>同一种</a:t>
            </a:r>
            <a:endParaRPr lang="zh-CN" altLang="en-US" sz="4400" b="1">
              <a:solidFill>
                <a:srgbClr val="FF0000"/>
              </a:solidFill>
            </a:endParaRPr>
          </a:p>
        </p:txBody>
      </p:sp>
      <p:sp>
        <p:nvSpPr>
          <p:cNvPr id="10" name="文本框 9"/>
          <p:cNvSpPr txBox="1"/>
          <p:nvPr/>
        </p:nvSpPr>
        <p:spPr>
          <a:xfrm>
            <a:off x="8126095" y="2418080"/>
            <a:ext cx="3977005" cy="768350"/>
          </a:xfrm>
          <a:prstGeom prst="rect">
            <a:avLst/>
          </a:prstGeom>
          <a:noFill/>
        </p:spPr>
        <p:txBody>
          <a:bodyPr wrap="square" rtlCol="0">
            <a:spAutoFit/>
          </a:bodyPr>
          <a:lstStyle/>
          <a:p>
            <a:r>
              <a:rPr lang="zh-CN" altLang="en-US" sz="4400" b="1">
                <a:solidFill>
                  <a:srgbClr val="FF0000"/>
                </a:solidFill>
              </a:rPr>
              <a:t>同一水平面上</a:t>
            </a:r>
            <a:endParaRPr lang="zh-CN" altLang="en-US" sz="44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subTnLst>
                                    <p:audio>
                                      <p:cMediaNode vol="84000">
                                        <p:cTn display="1"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subTnLst>
                                    <p:audio>
                                      <p:cMediaNode vol="84000">
                                        <p:cTn display="1"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subTnLst>
                                    <p:audio>
                                      <p:cMediaNode vol="84000">
                                        <p:cTn display="1"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par>
                    <p:cTn id="21" fill="hold" nodeType="clickPar">
                      <p:stCondLst>
                        <p:cond delay="indefinite"/>
                      </p:stCondLst>
                      <p:childTnLst>
                        <p:par>
                          <p:cTn id="22" fill="hold" nodeType="after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p:tgtEl>
                                          <p:spTgt spid="9"/>
                                        </p:tgtEl>
                                        <p:attrNameLst>
                                          <p:attrName>ppt_y</p:attrName>
                                        </p:attrNameLst>
                                      </p:cBhvr>
                                      <p:tavLst>
                                        <p:tav tm="0">
                                          <p:val>
                                            <p:strVal val="#ppt_y+#ppt_h*1.125000"/>
                                          </p:val>
                                        </p:tav>
                                        <p:tav tm="100000">
                                          <p:val>
                                            <p:strVal val="#ppt_y"/>
                                          </p:val>
                                        </p:tav>
                                      </p:tavLst>
                                    </p:anim>
                                    <p:animEffect transition="in" filter="wipe(up)">
                                      <p:cBhvr>
                                        <p:cTn id="26" dur="500"/>
                                        <p:tgtEl>
                                          <p:spTgt spid="9"/>
                                        </p:tgtEl>
                                      </p:cBhvr>
                                    </p:animEffect>
                                  </p:childTnLst>
                                  <p:subTnLst>
                                    <p:audio>
                                      <p:cMediaNode vol="84000">
                                        <p:cTn display="1" masterRel="sameClick">
                                          <p:stCondLst>
                                            <p:cond evt="begin" delay="0">
                                              <p:tn val="23"/>
                                            </p:cond>
                                          </p:stCondLst>
                                          <p:endCondLst>
                                            <p:cond evt="onStopAudio" delay="0">
                                              <p:tgtEl>
                                                <p:sldTgt/>
                                              </p:tgtEl>
                                            </p:cond>
                                          </p:endCondLst>
                                        </p:cTn>
                                        <p:tgtEl>
                                          <p:sndTgt r:embed="rId3" name="chimes.wav"/>
                                        </p:tgtEl>
                                      </p:cMediaNode>
                                    </p:audio>
                                  </p:subTnLst>
                                </p:cTn>
                              </p:par>
                            </p:childTnLst>
                          </p:cTn>
                        </p:par>
                      </p:childTnLst>
                    </p:cTn>
                  </p:par>
                  <p:par>
                    <p:cTn id="27" fill="hold" nodeType="clickPar">
                      <p:stCondLst>
                        <p:cond delay="indefinite"/>
                      </p:stCondLst>
                      <p:childTnLst>
                        <p:par>
                          <p:cTn id="28" fill="hold" nodeType="afterGroup">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p:tgtEl>
                                          <p:spTgt spid="10"/>
                                        </p:tgtEl>
                                        <p:attrNameLst>
                                          <p:attrName>ppt_y</p:attrName>
                                        </p:attrNameLst>
                                      </p:cBhvr>
                                      <p:tavLst>
                                        <p:tav tm="0">
                                          <p:val>
                                            <p:strVal val="#ppt_y+#ppt_h*1.125000"/>
                                          </p:val>
                                        </p:tav>
                                        <p:tav tm="100000">
                                          <p:val>
                                            <p:strVal val="#ppt_y"/>
                                          </p:val>
                                        </p:tav>
                                      </p:tavLst>
                                    </p:anim>
                                    <p:animEffect transition="in" filter="wipe(up)">
                                      <p:cBhvr>
                                        <p:cTn id="32" dur="500"/>
                                        <p:tgtEl>
                                          <p:spTgt spid="10"/>
                                        </p:tgtEl>
                                      </p:cBhvr>
                                    </p:animEffect>
                                  </p:childTnLst>
                                  <p:subTnLst>
                                    <p:audio>
                                      <p:cMediaNode vol="84000">
                                        <p:cTn display="1" masterRel="sameClick">
                                          <p:stCondLst>
                                            <p:cond evt="begin" delay="0">
                                              <p:tn val="29"/>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0" grpId="0"/>
    </p:bld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286385" y="82550"/>
            <a:ext cx="11534140" cy="6536690"/>
          </a:xfrm>
        </p:spPr>
        <p:txBody>
          <a:bodyPr>
            <a:noAutofit/>
          </a:bodyPr>
          <a:lstStyle/>
          <a:p>
            <a:pPr marL="0" indent="0">
              <a:buNone/>
            </a:pPr>
            <a:r>
              <a:rPr lang="zh-CN" altLang="en-US" sz="2800"/>
              <a:t>11.如图所示，当液体不流动时，U型管下部正中的液片AB</a:t>
            </a:r>
            <a:endParaRPr lang="zh-CN" altLang="en-US" sz="2800"/>
          </a:p>
          <a:p>
            <a:pPr marL="0" indent="0">
              <a:buNone/>
            </a:pPr>
            <a:r>
              <a:rPr lang="zh-CN" altLang="en-US" sz="2800"/>
              <a:t>静止不动，根据二力平衡条件可知，AB左右两侧受到液</a:t>
            </a:r>
            <a:endParaRPr lang="zh-CN" altLang="en-US" sz="2800"/>
          </a:p>
          <a:p>
            <a:pPr marL="0" indent="0">
              <a:buNone/>
            </a:pPr>
            <a:r>
              <a:rPr lang="zh-CN" altLang="en-US" sz="2800"/>
              <a:t>体对它的压力                       ，AB左右两侧受到液体对</a:t>
            </a:r>
            <a:endParaRPr lang="zh-CN" altLang="en-US" sz="2800"/>
          </a:p>
          <a:p>
            <a:pPr marL="0" indent="0">
              <a:buNone/>
            </a:pPr>
            <a:r>
              <a:rPr lang="zh-CN" altLang="en-US" sz="2800"/>
              <a:t>它的压强                        ；根据公式</a:t>
            </a:r>
            <a:r>
              <a:rPr lang="en-US" altLang="zh-CN" sz="2800"/>
              <a:t>        </a:t>
            </a:r>
            <a:r>
              <a:rPr lang="zh-CN" altLang="en-US" sz="2800"/>
              <a:t> ________，</a:t>
            </a:r>
            <a:endParaRPr lang="zh-CN" altLang="en-US" sz="2800"/>
          </a:p>
          <a:p>
            <a:pPr marL="0" indent="0">
              <a:buNone/>
            </a:pPr>
            <a:r>
              <a:rPr lang="zh-CN" altLang="en-US" sz="2800"/>
              <a:t>当时，有，所以同种液体不流动时</a:t>
            </a:r>
            <a:endParaRPr lang="zh-CN" altLang="en-US" sz="2800"/>
          </a:p>
          <a:p>
            <a:pPr marL="0" indent="0">
              <a:buNone/>
            </a:pPr>
            <a:r>
              <a:rPr lang="zh-CN" altLang="en-US" sz="2800"/>
              <a:t>两管中液体的深度_______，即液面____________。</a:t>
            </a:r>
            <a:endParaRPr lang="zh-CN" altLang="en-US" sz="2800"/>
          </a:p>
          <a:p>
            <a:pPr marL="0" indent="0">
              <a:lnSpc>
                <a:spcPct val="80000"/>
              </a:lnSpc>
              <a:buNone/>
            </a:pPr>
            <a:endParaRPr lang="zh-CN" altLang="en-US" sz="2800" b="1"/>
          </a:p>
          <a:p>
            <a:pPr marL="0" indent="0">
              <a:lnSpc>
                <a:spcPct val="80000"/>
              </a:lnSpc>
              <a:buNone/>
            </a:pPr>
            <a:r>
              <a:rPr lang="zh-CN" altLang="en-US" sz="2800" b="1"/>
              <a:t>12.如图所示，在装修房屋时，工人师傅常用一</a:t>
            </a:r>
            <a:endParaRPr lang="zh-CN" altLang="en-US" sz="2800" b="1"/>
          </a:p>
          <a:p>
            <a:pPr marL="0" indent="0">
              <a:lnSpc>
                <a:spcPct val="80000"/>
              </a:lnSpc>
              <a:buNone/>
            </a:pPr>
            <a:r>
              <a:rPr lang="zh-CN" altLang="en-US" sz="2800" b="1"/>
              <a:t>根足够长的透明塑料软管，里面灌入适量的水</a:t>
            </a:r>
            <a:endParaRPr lang="zh-CN" altLang="en-US" sz="2800" b="1"/>
          </a:p>
          <a:p>
            <a:pPr marL="0" indent="0">
              <a:lnSpc>
                <a:spcPct val="80000"/>
              </a:lnSpc>
              <a:buNone/>
            </a:pPr>
            <a:r>
              <a:rPr lang="zh-CN" altLang="en-US" sz="2800" b="1"/>
              <a:t>(水中无气泡)，两人各持管的一端靠在墙面的</a:t>
            </a:r>
            <a:endParaRPr lang="zh-CN" altLang="en-US" sz="2800" b="1"/>
          </a:p>
          <a:p>
            <a:pPr marL="0" indent="0" fontAlgn="auto">
              <a:lnSpc>
                <a:spcPct val="80000"/>
              </a:lnSpc>
              <a:buNone/>
            </a:pPr>
            <a:r>
              <a:rPr lang="zh-CN" altLang="en-US" sz="2800" b="1"/>
              <a:t>不同地方，当水静止时，在与水面相平的位置</a:t>
            </a:r>
            <a:endParaRPr lang="zh-CN" altLang="en-US" sz="2800" b="1"/>
          </a:p>
          <a:p>
            <a:pPr marL="0" indent="0" fontAlgn="auto">
              <a:lnSpc>
                <a:spcPct val="80000"/>
              </a:lnSpc>
              <a:buNone/>
            </a:pPr>
            <a:r>
              <a:rPr lang="zh-CN" altLang="en-US" sz="2800" b="1"/>
              <a:t>做出标记。这样做利用了______________原理</a:t>
            </a:r>
            <a:endParaRPr lang="zh-CN" altLang="en-US" sz="2800" b="1"/>
          </a:p>
        </p:txBody>
      </p:sp>
      <p:pic>
        <p:nvPicPr>
          <p:cNvPr id="29" name="图片 23"/>
          <p:cNvPicPr>
            <a:picLocks noChangeAspect="1"/>
          </p:cNvPicPr>
          <p:nvPr/>
        </p:nvPicPr>
        <p:blipFill>
          <a:blip r:embed="rId2"/>
          <a:stretch>
            <a:fillRect/>
          </a:stretch>
        </p:blipFill>
        <p:spPr>
          <a:xfrm>
            <a:off x="9632950" y="559435"/>
            <a:ext cx="1814195" cy="2685415"/>
          </a:xfrm>
          <a:prstGeom prst="rect">
            <a:avLst/>
          </a:prstGeom>
          <a:noFill/>
          <a:ln w="9525">
            <a:noFill/>
          </a:ln>
        </p:spPr>
      </p:pic>
      <p:pic>
        <p:nvPicPr>
          <p:cNvPr id="17" name="图片 9"/>
          <p:cNvPicPr>
            <a:picLocks noChangeAspect="1"/>
          </p:cNvPicPr>
          <p:nvPr/>
        </p:nvPicPr>
        <p:blipFill>
          <a:blip r:embed="rId3"/>
          <a:stretch>
            <a:fillRect/>
          </a:stretch>
        </p:blipFill>
        <p:spPr>
          <a:xfrm>
            <a:off x="8489315" y="3570605"/>
            <a:ext cx="3183890" cy="2661285"/>
          </a:xfrm>
          <a:prstGeom prst="rect">
            <a:avLst/>
          </a:prstGeom>
          <a:noFill/>
          <a:ln w="9525">
            <a:noFill/>
          </a:ln>
        </p:spPr>
      </p:pic>
      <p:graphicFrame>
        <p:nvGraphicFramePr>
          <p:cNvPr id="2" name="对象 -2147482605"/>
          <p:cNvGraphicFramePr>
            <a:graphicFrameLocks noChangeAspect="1"/>
          </p:cNvGraphicFramePr>
          <p:nvPr/>
        </p:nvGraphicFramePr>
        <p:xfrm>
          <a:off x="2868295" y="1524000"/>
          <a:ext cx="2230120" cy="523240"/>
        </p:xfrm>
        <a:graphic>
          <a:graphicData uri="http://schemas.openxmlformats.org/presentationml/2006/ole">
            <mc:AlternateContent>
              <mc:Choice xmlns:v="urn:schemas-microsoft-com:vml" Requires="v">
                <p:oleObj spid="_x0000_s1058" r:id="rId4" imgW="1028700" imgH="241300" progId="Equation.KSEE3">
                  <p:embed/>
                </p:oleObj>
              </mc:Choice>
              <mc:Fallback>
                <p:oleObj r:id="rId4" imgW="1028700" imgH="241300" progId="Equation.KSEE3">
                  <p:embed/>
                  <p:pic>
                    <p:nvPicPr>
                      <p:cNvPr id="0" name="OLE substitute image"/>
                      <p:cNvPicPr/>
                      <p:nvPr/>
                    </p:nvPicPr>
                    <p:blipFill>
                      <a:blip r:embed="rId5"/>
                      <a:stretch>
                        <a:fillRect/>
                      </a:stretch>
                    </p:blipFill>
                    <p:spPr>
                      <a:xfrm>
                        <a:off x="2868295" y="1524000"/>
                        <a:ext cx="2230120" cy="523240"/>
                      </a:xfrm>
                      <a:prstGeom prst="rect">
                        <a:avLst/>
                      </a:prstGeom>
                      <a:noFill/>
                      <a:ln w="38100">
                        <a:noFill/>
                        <a:miter/>
                      </a:ln>
                    </p:spPr>
                  </p:pic>
                </p:oleObj>
              </mc:Fallback>
            </mc:AlternateContent>
          </a:graphicData>
        </a:graphic>
      </p:graphicFrame>
      <p:graphicFrame>
        <p:nvGraphicFramePr>
          <p:cNvPr id="4" name="对象 -2147482604"/>
          <p:cNvGraphicFramePr>
            <a:graphicFrameLocks noChangeAspect="1"/>
          </p:cNvGraphicFramePr>
          <p:nvPr/>
        </p:nvGraphicFramePr>
        <p:xfrm>
          <a:off x="2224405" y="2200275"/>
          <a:ext cx="2150745" cy="498475"/>
        </p:xfrm>
        <a:graphic>
          <a:graphicData uri="http://schemas.openxmlformats.org/presentationml/2006/ole">
            <mc:AlternateContent>
              <mc:Choice xmlns:v="urn:schemas-microsoft-com:vml" Requires="v">
                <p:oleObj spid="_x0000_s1059" r:id="rId6" imgW="1041400" imgH="241300" progId="Equation.KSEE3">
                  <p:embed/>
                </p:oleObj>
              </mc:Choice>
              <mc:Fallback>
                <p:oleObj r:id="rId6" imgW="1041400" imgH="241300" progId="Equation.KSEE3">
                  <p:embed/>
                  <p:pic>
                    <p:nvPicPr>
                      <p:cNvPr id="0" name="OLE substitute image"/>
                      <p:cNvPicPr/>
                      <p:nvPr/>
                    </p:nvPicPr>
                    <p:blipFill>
                      <a:blip r:embed="rId7"/>
                      <a:stretch>
                        <a:fillRect/>
                      </a:stretch>
                    </p:blipFill>
                    <p:spPr>
                      <a:xfrm>
                        <a:off x="2224405" y="2200275"/>
                        <a:ext cx="2150745" cy="498475"/>
                      </a:xfrm>
                      <a:prstGeom prst="rect">
                        <a:avLst/>
                      </a:prstGeom>
                      <a:noFill/>
                      <a:ln w="38100">
                        <a:noFill/>
                        <a:miter/>
                      </a:ln>
                    </p:spPr>
                  </p:pic>
                </p:oleObj>
              </mc:Fallback>
            </mc:AlternateContent>
          </a:graphicData>
        </a:graphic>
      </p:graphicFrame>
      <p:graphicFrame>
        <p:nvGraphicFramePr>
          <p:cNvPr id="6" name="对象 -2147482603"/>
          <p:cNvGraphicFramePr>
            <a:graphicFrameLocks noChangeAspect="1"/>
          </p:cNvGraphicFramePr>
          <p:nvPr/>
        </p:nvGraphicFramePr>
        <p:xfrm>
          <a:off x="6702425" y="2200275"/>
          <a:ext cx="805180" cy="498475"/>
        </p:xfrm>
        <a:graphic>
          <a:graphicData uri="http://schemas.openxmlformats.org/presentationml/2006/ole">
            <mc:AlternateContent>
              <mc:Choice xmlns:v="urn:schemas-microsoft-com:vml" Requires="v">
                <p:oleObj spid="_x0000_s1060" r:id="rId8" imgW="266700" imgH="165100" progId="Equation.KSEE3">
                  <p:embed/>
                </p:oleObj>
              </mc:Choice>
              <mc:Fallback>
                <p:oleObj r:id="rId8" imgW="266700" imgH="165100" progId="Equation.KSEE3">
                  <p:embed/>
                  <p:pic>
                    <p:nvPicPr>
                      <p:cNvPr id="0" name="OLE substitute image"/>
                      <p:cNvPicPr/>
                      <p:nvPr/>
                    </p:nvPicPr>
                    <p:blipFill>
                      <a:blip r:embed="rId9"/>
                      <a:stretch>
                        <a:fillRect/>
                      </a:stretch>
                    </p:blipFill>
                    <p:spPr>
                      <a:xfrm>
                        <a:off x="6702425" y="2200275"/>
                        <a:ext cx="805180" cy="498475"/>
                      </a:xfrm>
                      <a:prstGeom prst="rect">
                        <a:avLst/>
                      </a:prstGeom>
                      <a:noFill/>
                      <a:ln w="38100">
                        <a:noFill/>
                        <a:miter/>
                      </a:ln>
                    </p:spPr>
                  </p:pic>
                </p:oleObj>
              </mc:Fallback>
            </mc:AlternateContent>
          </a:graphicData>
        </a:graphic>
      </p:graphicFrame>
      <p:graphicFrame>
        <p:nvGraphicFramePr>
          <p:cNvPr id="8" name="对象 7"/>
          <p:cNvGraphicFramePr>
            <a:graphicFrameLocks noChangeAspect="1"/>
          </p:cNvGraphicFramePr>
          <p:nvPr/>
        </p:nvGraphicFramePr>
        <p:xfrm>
          <a:off x="3652520" y="1445895"/>
          <a:ext cx="662305" cy="530225"/>
        </p:xfrm>
        <a:graphic>
          <a:graphicData uri="http://schemas.openxmlformats.org/presentationml/2006/ole">
            <mc:AlternateContent>
              <mc:Choice xmlns:v="urn:schemas-microsoft-com:vml" Requires="v">
                <p:oleObj spid="_x0000_s1061" r:id="rId10" imgW="127000" imgH="101600" progId="Equation.KSEE3">
                  <p:embed/>
                </p:oleObj>
              </mc:Choice>
              <mc:Fallback>
                <p:oleObj r:id="rId10" imgW="127000" imgH="101600" progId="Equation.KSEE3">
                  <p:embed/>
                  <p:pic>
                    <p:nvPicPr>
                      <p:cNvPr id="0" name="OLE substitute image"/>
                      <p:cNvPicPr/>
                      <p:nvPr/>
                    </p:nvPicPr>
                    <p:blipFill>
                      <a:blip r:embed="rId11"/>
                      <a:stretch>
                        <a:fillRect/>
                      </a:stretch>
                    </p:blipFill>
                    <p:spPr>
                      <a:xfrm>
                        <a:off x="3652520" y="1445895"/>
                        <a:ext cx="662305" cy="530225"/>
                      </a:xfrm>
                      <a:prstGeom prst="rect">
                        <a:avLst/>
                      </a:prstGeom>
                      <a:gradFill>
                        <a:gsLst>
                          <a:gs pos="0">
                            <a:srgbClr val="FE4444"/>
                          </a:gs>
                          <a:gs pos="100000">
                            <a:srgbClr val="832B2B"/>
                          </a:gs>
                        </a:gsLst>
                        <a:lin ang="5400000" scaled="0"/>
                      </a:gradFill>
                      <a:ln w="38100">
                        <a:noFill/>
                        <a:miter/>
                      </a:ln>
                    </p:spPr>
                  </p:pic>
                </p:oleObj>
              </mc:Fallback>
            </mc:AlternateContent>
          </a:graphicData>
        </a:graphic>
      </p:graphicFrame>
      <p:graphicFrame>
        <p:nvGraphicFramePr>
          <p:cNvPr id="10" name="对象 9"/>
          <p:cNvGraphicFramePr>
            <a:graphicFrameLocks noChangeAspect="1"/>
          </p:cNvGraphicFramePr>
          <p:nvPr/>
        </p:nvGraphicFramePr>
        <p:xfrm>
          <a:off x="2976245" y="2151380"/>
          <a:ext cx="646430" cy="516255"/>
        </p:xfrm>
        <a:graphic>
          <a:graphicData uri="http://schemas.openxmlformats.org/presentationml/2006/ole">
            <mc:AlternateContent>
              <mc:Choice xmlns:v="urn:schemas-microsoft-com:vml" Requires="v">
                <p:oleObj spid="_x0000_s1062" r:id="rId12" imgW="127000" imgH="101600" progId="Equation.KSEE3">
                  <p:embed/>
                </p:oleObj>
              </mc:Choice>
              <mc:Fallback>
                <p:oleObj r:id="rId12" imgW="127000" imgH="101600" progId="Equation.KSEE3">
                  <p:embed/>
                  <p:pic>
                    <p:nvPicPr>
                      <p:cNvPr id="0" name="OLE substitute image"/>
                      <p:cNvPicPr/>
                      <p:nvPr/>
                    </p:nvPicPr>
                    <p:blipFill>
                      <a:blip r:embed="rId13"/>
                      <a:stretch>
                        <a:fillRect/>
                      </a:stretch>
                    </p:blipFill>
                    <p:spPr>
                      <a:xfrm>
                        <a:off x="2976245" y="2151380"/>
                        <a:ext cx="646430" cy="516255"/>
                      </a:xfrm>
                      <a:prstGeom prst="rect">
                        <a:avLst/>
                      </a:prstGeom>
                      <a:gradFill>
                        <a:gsLst>
                          <a:gs pos="0">
                            <a:srgbClr val="FE4444"/>
                          </a:gs>
                          <a:gs pos="100000">
                            <a:srgbClr val="832B2B"/>
                          </a:gs>
                        </a:gsLst>
                        <a:lin ang="5400000" scaled="0"/>
                      </a:gradFill>
                      <a:ln w="38100">
                        <a:noFill/>
                        <a:miter/>
                      </a:ln>
                    </p:spPr>
                  </p:pic>
                </p:oleObj>
              </mc:Fallback>
            </mc:AlternateContent>
          </a:graphicData>
        </a:graphic>
      </p:graphicFrame>
      <p:graphicFrame>
        <p:nvGraphicFramePr>
          <p:cNvPr id="12" name="对象 11"/>
          <p:cNvGraphicFramePr>
            <a:graphicFrameLocks noChangeAspect="1"/>
          </p:cNvGraphicFramePr>
          <p:nvPr/>
        </p:nvGraphicFramePr>
        <p:xfrm>
          <a:off x="7893050" y="1976120"/>
          <a:ext cx="1390015" cy="805815"/>
        </p:xfrm>
        <a:graphic>
          <a:graphicData uri="http://schemas.openxmlformats.org/presentationml/2006/ole">
            <mc:AlternateContent>
              <mc:Choice xmlns:v="urn:schemas-microsoft-com:vml" Requires="v">
                <p:oleObj spid="_x0000_s1063" r:id="rId14" imgW="393700" imgH="228600" progId="Equation.KSEE3">
                  <p:embed/>
                </p:oleObj>
              </mc:Choice>
              <mc:Fallback>
                <p:oleObj r:id="rId14" imgW="393700" imgH="228600" progId="Equation.KSEE3">
                  <p:embed/>
                  <p:pic>
                    <p:nvPicPr>
                      <p:cNvPr id="0" name="OLE substitute image"/>
                      <p:cNvPicPr/>
                      <p:nvPr/>
                    </p:nvPicPr>
                    <p:blipFill>
                      <a:blip r:embed="rId15"/>
                      <a:stretch>
                        <a:fillRect/>
                      </a:stretch>
                    </p:blipFill>
                    <p:spPr>
                      <a:xfrm>
                        <a:off x="7893050" y="1976120"/>
                        <a:ext cx="1390015" cy="805815"/>
                      </a:xfrm>
                      <a:prstGeom prst="rect">
                        <a:avLst/>
                      </a:prstGeom>
                      <a:gradFill>
                        <a:gsLst>
                          <a:gs pos="0">
                            <a:srgbClr val="FE4444"/>
                          </a:gs>
                          <a:gs pos="100000">
                            <a:srgbClr val="832B2B"/>
                          </a:gs>
                        </a:gsLst>
                        <a:lin ang="5400000" scaled="0"/>
                      </a:gradFill>
                      <a:ln w="38100">
                        <a:noFill/>
                        <a:miter/>
                      </a:ln>
                    </p:spPr>
                  </p:pic>
                </p:oleObj>
              </mc:Fallback>
            </mc:AlternateContent>
          </a:graphicData>
        </a:graphic>
      </p:graphicFrame>
      <p:sp>
        <p:nvSpPr>
          <p:cNvPr id="14" name="文本框 13"/>
          <p:cNvSpPr txBox="1"/>
          <p:nvPr/>
        </p:nvSpPr>
        <p:spPr>
          <a:xfrm>
            <a:off x="3475990" y="3408680"/>
            <a:ext cx="1400175" cy="768350"/>
          </a:xfrm>
          <a:prstGeom prst="rect">
            <a:avLst/>
          </a:prstGeom>
          <a:noFill/>
        </p:spPr>
        <p:txBody>
          <a:bodyPr wrap="square" rtlCol="0">
            <a:spAutoFit/>
          </a:bodyPr>
          <a:lstStyle/>
          <a:p>
            <a:r>
              <a:rPr lang="zh-CN" altLang="en-US" sz="4400" b="1">
                <a:solidFill>
                  <a:srgbClr val="FF0000"/>
                </a:solidFill>
              </a:rPr>
              <a:t>相等</a:t>
            </a:r>
            <a:endParaRPr lang="zh-CN" altLang="en-US" sz="4400" b="1">
              <a:solidFill>
                <a:srgbClr val="FF0000"/>
              </a:solidFill>
            </a:endParaRPr>
          </a:p>
        </p:txBody>
      </p:sp>
      <p:sp>
        <p:nvSpPr>
          <p:cNvPr id="15" name="文本框 14"/>
          <p:cNvSpPr txBox="1"/>
          <p:nvPr/>
        </p:nvSpPr>
        <p:spPr>
          <a:xfrm>
            <a:off x="6590665" y="3408680"/>
            <a:ext cx="1510030" cy="768350"/>
          </a:xfrm>
          <a:prstGeom prst="rect">
            <a:avLst/>
          </a:prstGeom>
          <a:noFill/>
        </p:spPr>
        <p:txBody>
          <a:bodyPr wrap="square" rtlCol="0">
            <a:spAutoFit/>
          </a:bodyPr>
          <a:lstStyle/>
          <a:p>
            <a:r>
              <a:rPr lang="zh-CN" altLang="en-US" sz="4400" b="1">
                <a:solidFill>
                  <a:srgbClr val="FF0000"/>
                </a:solidFill>
              </a:rPr>
              <a:t>相平</a:t>
            </a:r>
            <a:endParaRPr lang="zh-CN" altLang="en-US" sz="4400" b="1">
              <a:solidFill>
                <a:srgbClr val="FF0000"/>
              </a:solidFill>
            </a:endParaRPr>
          </a:p>
        </p:txBody>
      </p:sp>
      <p:sp>
        <p:nvSpPr>
          <p:cNvPr id="16" name="文本框 15"/>
          <p:cNvSpPr txBox="1"/>
          <p:nvPr/>
        </p:nvSpPr>
        <p:spPr>
          <a:xfrm>
            <a:off x="4815205" y="6231890"/>
            <a:ext cx="2093595" cy="768350"/>
          </a:xfrm>
          <a:prstGeom prst="rect">
            <a:avLst/>
          </a:prstGeom>
          <a:noFill/>
        </p:spPr>
        <p:txBody>
          <a:bodyPr wrap="square" rtlCol="0">
            <a:spAutoFit/>
          </a:bodyPr>
          <a:lstStyle/>
          <a:p>
            <a:r>
              <a:rPr lang="zh-CN" altLang="en-US" sz="4400" b="1">
                <a:solidFill>
                  <a:srgbClr val="FF0000"/>
                </a:solidFill>
              </a:rPr>
              <a:t>连通器</a:t>
            </a:r>
            <a:endParaRPr lang="zh-CN" altLang="en-US" sz="4400" b="1">
              <a:solidFill>
                <a:srgbClr val="FF0000"/>
              </a:solidFill>
            </a:endParaRPr>
          </a:p>
        </p:txBody>
      </p:sp>
    </p:spTree>
    <p:custDataLst>
      <p:tags r:id="rId1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ppt_y</p:attrName>
                                        </p:attrNameLst>
                                      </p:cBhvr>
                                      <p:tavLst>
                                        <p:tav tm="0">
                                          <p:val>
                                            <p:strVal val="#ppt_y+#ppt_h*1.125000"/>
                                          </p:val>
                                        </p:tav>
                                        <p:tav tm="100000">
                                          <p:val>
                                            <p:strVal val="#ppt_y"/>
                                          </p:val>
                                        </p:tav>
                                      </p:tavLst>
                                    </p:anim>
                                    <p:animEffect transition="in" filter="wipe(up)">
                                      <p:cBhvr>
                                        <p:cTn id="14" dur="500"/>
                                        <p:tgtEl>
                                          <p:spTgt spid="10"/>
                                        </p:tgtEl>
                                      </p:cBhvr>
                                    </p:animEffect>
                                  </p:child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subTnLst>
                                    <p:audio>
                                      <p:cMediaNode vol="84000">
                                        <p:cTn display="1" masterRel="sameClick">
                                          <p:stCondLst>
                                            <p:cond evt="begin" delay="0">
                                              <p:tn val="17"/>
                                            </p:cond>
                                          </p:stCondLst>
                                          <p:endCondLst>
                                            <p:cond evt="onStopAudio" delay="0">
                                              <p:tgtEl>
                                                <p:sldTgt/>
                                              </p:tgtEl>
                                            </p:cond>
                                          </p:endCondLst>
                                        </p:cTn>
                                        <p:tgtEl>
                                          <p:sndTgt r:embed="rId18" name="chimes.wav"/>
                                        </p:tgtEl>
                                      </p:cMediaNode>
                                    </p:audio>
                                  </p:subTnLst>
                                </p:cTn>
                              </p:par>
                            </p:childTnLst>
                          </p:cTn>
                        </p:par>
                      </p:childTnLst>
                    </p:cTn>
                  </p:par>
                  <p:par>
                    <p:cTn id="21" fill="hold" nodeType="clickPar">
                      <p:stCondLst>
                        <p:cond delay="indefinite"/>
                      </p:stCondLst>
                      <p:childTnLst>
                        <p:par>
                          <p:cTn id="22" fill="hold" nodeType="after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subTnLst>
                                    <p:audio>
                                      <p:cMediaNode vol="84000">
                                        <p:cTn display="1" masterRel="sameClick">
                                          <p:stCondLst>
                                            <p:cond evt="begin" delay="0">
                                              <p:tn val="23"/>
                                            </p:cond>
                                          </p:stCondLst>
                                          <p:endCondLst>
                                            <p:cond evt="onStopAudio" delay="0">
                                              <p:tgtEl>
                                                <p:sldTgt/>
                                              </p:tgtEl>
                                            </p:cond>
                                          </p:endCondLst>
                                        </p:cTn>
                                        <p:tgtEl>
                                          <p:sndTgt r:embed="rId18" name="chimes.wav"/>
                                        </p:tgtEl>
                                      </p:cMediaNode>
                                    </p:audio>
                                  </p:sub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afterGroup">
                            <p:stCondLst>
                              <p:cond delay="0"/>
                            </p:stCondLst>
                            <p:childTnLst>
                              <p:par>
                                <p:cTn id="35" presetID="2" presetClass="entr" presetSubtype="4" fill="hold" grpId="0" nodeType="clickEffect">
                                  <p:stCondLst>
                                    <p:cond delay="0"/>
                                  </p:stCondLst>
                                  <p:childTnLst>
                                    <p:set>
                                      <p:cBhvr>
                                        <p:cTn id="36" dur="500"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94665" y="0"/>
            <a:ext cx="11202670" cy="6475730"/>
          </a:xfrm>
        </p:spPr>
        <p:txBody>
          <a:bodyPr>
            <a:noAutofit/>
          </a:bodyPr>
          <a:lstStyle/>
          <a:p>
            <a:pPr marL="0" indent="0">
              <a:buNone/>
            </a:pPr>
            <a:r>
              <a:rPr lang="zh-CN" altLang="en-US" sz="2800" b="1"/>
              <a:t>13.如图所示的装置中不是利用连通器原理工作的是(          )</a:t>
            </a:r>
            <a:endParaRPr lang="zh-CN" altLang="en-US" sz="2800" b="1"/>
          </a:p>
          <a:p>
            <a:endParaRPr lang="zh-CN" altLang="en-US" b="1"/>
          </a:p>
          <a:p>
            <a:endParaRPr lang="zh-CN" altLang="en-US" sz="2000" b="1"/>
          </a:p>
          <a:p>
            <a:endParaRPr lang="zh-CN" altLang="en-US" sz="1800" b="1"/>
          </a:p>
          <a:p>
            <a:endParaRPr lang="zh-CN" altLang="en-US" sz="1600" b="1"/>
          </a:p>
          <a:p>
            <a:pPr marL="0" indent="0">
              <a:buNone/>
            </a:pPr>
            <a:r>
              <a:rPr lang="zh-CN" altLang="en-US" b="1"/>
              <a:t>      A.茶壶        B.锅炉水位计       C.压强计的U型玻璃管      D.乳牛自动喂水器</a:t>
            </a:r>
            <a:endParaRPr lang="zh-CN" altLang="en-US" b="1"/>
          </a:p>
          <a:p>
            <a:pPr marL="0" indent="0" fontAlgn="auto">
              <a:lnSpc>
                <a:spcPct val="140000"/>
              </a:lnSpc>
              <a:buNone/>
            </a:pPr>
            <a:r>
              <a:rPr lang="zh-CN" altLang="en-US" sz="2800" b="1"/>
              <a:t>14.如图所示,容器的左边是食用油,右边是水,中间用阀门封住,两侧液面相平,打开阀门后,油和水的分界面将</a:t>
            </a:r>
            <a:r>
              <a:rPr lang="en-US" altLang="zh-CN" sz="2800" b="1"/>
              <a:t> </a:t>
            </a:r>
            <a:r>
              <a:rPr lang="zh-CN" altLang="en-US" sz="2800" b="1"/>
              <a:t>(       )</a:t>
            </a:r>
            <a:endParaRPr lang="zh-CN" altLang="en-US" sz="2800" b="1"/>
          </a:p>
          <a:p>
            <a:pPr marL="0" indent="0">
              <a:lnSpc>
                <a:spcPct val="100000"/>
              </a:lnSpc>
              <a:buNone/>
            </a:pPr>
            <a:r>
              <a:rPr lang="zh-CN" altLang="en-US" sz="2800" b="1"/>
              <a:t>  A.向左移动</a:t>
            </a:r>
            <a:endParaRPr lang="zh-CN" altLang="en-US" sz="2800" b="1"/>
          </a:p>
          <a:p>
            <a:pPr marL="0" indent="0">
              <a:lnSpc>
                <a:spcPct val="100000"/>
              </a:lnSpc>
              <a:buNone/>
            </a:pPr>
            <a:r>
              <a:rPr lang="zh-CN" altLang="en-US" sz="2800" b="1"/>
              <a:t>  B.向右移动</a:t>
            </a:r>
            <a:endParaRPr lang="zh-CN" altLang="en-US" sz="2800" b="1"/>
          </a:p>
          <a:p>
            <a:pPr marL="0" indent="0">
              <a:lnSpc>
                <a:spcPct val="100000"/>
              </a:lnSpc>
              <a:buNone/>
            </a:pPr>
            <a:r>
              <a:rPr lang="zh-CN" altLang="en-US" sz="2800" b="1"/>
              <a:t>  C.不移动</a:t>
            </a:r>
            <a:endParaRPr lang="zh-CN" altLang="en-US" sz="2800" b="1"/>
          </a:p>
          <a:p>
            <a:pPr marL="0" indent="0">
              <a:lnSpc>
                <a:spcPct val="100000"/>
              </a:lnSpc>
              <a:buNone/>
            </a:pPr>
            <a:r>
              <a:rPr lang="zh-CN" altLang="en-US" sz="2800" b="1"/>
              <a:t>  D.无法确定</a:t>
            </a:r>
            <a:endParaRPr lang="zh-CN" altLang="en-US" sz="2800" b="1"/>
          </a:p>
        </p:txBody>
      </p:sp>
      <p:pic>
        <p:nvPicPr>
          <p:cNvPr id="30" name="图片 31" descr="IMG_256"/>
          <p:cNvPicPr>
            <a:picLocks noChangeAspect="1"/>
          </p:cNvPicPr>
          <p:nvPr/>
        </p:nvPicPr>
        <p:blipFill>
          <a:blip r:embed="rId2"/>
          <a:stretch>
            <a:fillRect/>
          </a:stretch>
        </p:blipFill>
        <p:spPr>
          <a:xfrm>
            <a:off x="859155" y="717550"/>
            <a:ext cx="1591310" cy="1472565"/>
          </a:xfrm>
          <a:prstGeom prst="rect">
            <a:avLst/>
          </a:prstGeom>
          <a:noFill/>
          <a:ln w="9525">
            <a:noFill/>
          </a:ln>
        </p:spPr>
      </p:pic>
      <p:pic>
        <p:nvPicPr>
          <p:cNvPr id="31" name="图片 32" descr="IMG_257"/>
          <p:cNvPicPr>
            <a:picLocks noChangeAspect="1"/>
          </p:cNvPicPr>
          <p:nvPr/>
        </p:nvPicPr>
        <p:blipFill>
          <a:blip r:embed="rId3"/>
          <a:stretch>
            <a:fillRect/>
          </a:stretch>
        </p:blipFill>
        <p:spPr>
          <a:xfrm>
            <a:off x="2929890" y="717550"/>
            <a:ext cx="1449070" cy="1474470"/>
          </a:xfrm>
          <a:prstGeom prst="rect">
            <a:avLst/>
          </a:prstGeom>
          <a:noFill/>
          <a:ln w="9525">
            <a:noFill/>
          </a:ln>
        </p:spPr>
      </p:pic>
      <p:pic>
        <p:nvPicPr>
          <p:cNvPr id="32" name="图片 33" descr="IMG_258"/>
          <p:cNvPicPr>
            <a:picLocks noChangeAspect="1"/>
          </p:cNvPicPr>
          <p:nvPr/>
        </p:nvPicPr>
        <p:blipFill>
          <a:blip r:embed="rId4"/>
          <a:stretch>
            <a:fillRect/>
          </a:stretch>
        </p:blipFill>
        <p:spPr>
          <a:xfrm>
            <a:off x="5649595" y="717550"/>
            <a:ext cx="1492250" cy="1539875"/>
          </a:xfrm>
          <a:prstGeom prst="rect">
            <a:avLst/>
          </a:prstGeom>
          <a:noFill/>
          <a:ln w="9525">
            <a:noFill/>
          </a:ln>
        </p:spPr>
      </p:pic>
      <p:pic>
        <p:nvPicPr>
          <p:cNvPr id="33" name="图片 34" descr="IMG_259"/>
          <p:cNvPicPr>
            <a:picLocks noChangeAspect="1"/>
          </p:cNvPicPr>
          <p:nvPr/>
        </p:nvPicPr>
        <p:blipFill>
          <a:blip r:embed="rId5"/>
          <a:stretch>
            <a:fillRect/>
          </a:stretch>
        </p:blipFill>
        <p:spPr>
          <a:xfrm>
            <a:off x="8311515" y="717550"/>
            <a:ext cx="2288540" cy="1472565"/>
          </a:xfrm>
          <a:prstGeom prst="rect">
            <a:avLst/>
          </a:prstGeom>
          <a:noFill/>
          <a:ln w="9525">
            <a:noFill/>
          </a:ln>
        </p:spPr>
      </p:pic>
      <p:pic>
        <p:nvPicPr>
          <p:cNvPr id="61" name="图片 48"/>
          <p:cNvPicPr>
            <a:picLocks noChangeAspect="1"/>
          </p:cNvPicPr>
          <p:nvPr/>
        </p:nvPicPr>
        <p:blipFill>
          <a:blip r:embed="rId6"/>
          <a:stretch>
            <a:fillRect/>
          </a:stretch>
        </p:blipFill>
        <p:spPr>
          <a:xfrm>
            <a:off x="8462010" y="4102100"/>
            <a:ext cx="2813685" cy="2073910"/>
          </a:xfrm>
          <a:prstGeom prst="rect">
            <a:avLst/>
          </a:prstGeom>
          <a:noFill/>
          <a:ln w="9525">
            <a:noFill/>
          </a:ln>
        </p:spPr>
      </p:pic>
      <p:sp>
        <p:nvSpPr>
          <p:cNvPr id="8" name="文本框 7"/>
          <p:cNvSpPr txBox="1"/>
          <p:nvPr/>
        </p:nvSpPr>
        <p:spPr>
          <a:xfrm>
            <a:off x="9190355" y="94615"/>
            <a:ext cx="675640" cy="768350"/>
          </a:xfrm>
          <a:prstGeom prst="rect">
            <a:avLst/>
          </a:prstGeom>
          <a:noFill/>
        </p:spPr>
        <p:txBody>
          <a:bodyPr wrap="square" rtlCol="0">
            <a:spAutoFit/>
          </a:bodyPr>
          <a:lstStyle/>
          <a:p>
            <a:r>
              <a:rPr lang="en-US" altLang="zh-CN" sz="4400" b="1">
                <a:solidFill>
                  <a:srgbClr val="FF0000"/>
                </a:solidFill>
              </a:rPr>
              <a:t>C</a:t>
            </a:r>
            <a:endParaRPr lang="en-US" altLang="zh-CN" sz="4400" b="1">
              <a:solidFill>
                <a:srgbClr val="FF0000"/>
              </a:solidFill>
            </a:endParaRPr>
          </a:p>
        </p:txBody>
      </p:sp>
      <p:sp>
        <p:nvSpPr>
          <p:cNvPr id="5" name="文本框 4"/>
          <p:cNvSpPr txBox="1"/>
          <p:nvPr/>
        </p:nvSpPr>
        <p:spPr>
          <a:xfrm>
            <a:off x="7522210" y="3726815"/>
            <a:ext cx="675640" cy="768350"/>
          </a:xfrm>
          <a:prstGeom prst="rect">
            <a:avLst/>
          </a:prstGeom>
          <a:noFill/>
        </p:spPr>
        <p:txBody>
          <a:bodyPr wrap="square" rtlCol="0">
            <a:spAutoFit/>
          </a:bodyPr>
          <a:lstStyle/>
          <a:p>
            <a:r>
              <a:rPr lang="en-US" altLang="zh-CN" sz="4400" b="1">
                <a:solidFill>
                  <a:srgbClr val="FF0000"/>
                </a:solidFill>
              </a:rPr>
              <a:t>A</a:t>
            </a:r>
            <a:endParaRPr lang="en-US" altLang="zh-CN" sz="4400" b="1">
              <a:solidFill>
                <a:srgbClr val="FF0000"/>
              </a:solidFill>
            </a:endParaRPr>
          </a:p>
        </p:txBody>
      </p:sp>
      <p:sp>
        <p:nvSpPr>
          <p:cNvPr id="2" name="文本框 1"/>
          <p:cNvSpPr txBox="1"/>
          <p:nvPr/>
        </p:nvSpPr>
        <p:spPr>
          <a:xfrm>
            <a:off x="8773160" y="3945255"/>
            <a:ext cx="1510030" cy="768350"/>
          </a:xfrm>
          <a:prstGeom prst="rect">
            <a:avLst/>
          </a:prstGeom>
          <a:noFill/>
        </p:spPr>
        <p:txBody>
          <a:bodyPr wrap="square" rtlCol="0">
            <a:spAutoFit/>
          </a:bodyPr>
          <a:lstStyle/>
          <a:p>
            <a:r>
              <a:rPr lang="zh-CN" altLang="en-US" sz="4400" b="1">
                <a:solidFill>
                  <a:srgbClr val="FF0000"/>
                </a:solidFill>
              </a:rPr>
              <a:t>油</a:t>
            </a:r>
            <a:endParaRPr lang="zh-CN" altLang="en-US" sz="4400" b="1">
              <a:solidFill>
                <a:srgbClr val="FF0000"/>
              </a:solidFill>
            </a:endParaRPr>
          </a:p>
        </p:txBody>
      </p:sp>
      <p:sp>
        <p:nvSpPr>
          <p:cNvPr id="4" name="文本框 3"/>
          <p:cNvSpPr txBox="1"/>
          <p:nvPr/>
        </p:nvSpPr>
        <p:spPr>
          <a:xfrm>
            <a:off x="10998835" y="3945255"/>
            <a:ext cx="698500" cy="768350"/>
          </a:xfrm>
          <a:prstGeom prst="rect">
            <a:avLst/>
          </a:prstGeom>
          <a:noFill/>
        </p:spPr>
        <p:txBody>
          <a:bodyPr wrap="square" rtlCol="0">
            <a:spAutoFit/>
          </a:bodyPr>
          <a:lstStyle/>
          <a:p>
            <a:r>
              <a:rPr lang="zh-CN" altLang="en-US" sz="4400" b="1">
                <a:solidFill>
                  <a:srgbClr val="FF0000"/>
                </a:solidFill>
              </a:rPr>
              <a:t>水</a:t>
            </a:r>
            <a:endParaRPr lang="zh-CN" altLang="en-US" sz="4400" b="1">
              <a:solidFill>
                <a:srgbClr val="FF0000"/>
              </a:solidFill>
            </a:endParaRPr>
          </a:p>
        </p:txBody>
      </p:sp>
      <p:graphicFrame>
        <p:nvGraphicFramePr>
          <p:cNvPr id="12" name="对象 11"/>
          <p:cNvGraphicFramePr>
            <a:graphicFrameLocks noChangeAspect="1"/>
          </p:cNvGraphicFramePr>
          <p:nvPr/>
        </p:nvGraphicFramePr>
        <p:xfrm>
          <a:off x="8859203" y="4713288"/>
          <a:ext cx="2019300" cy="850900"/>
        </p:xfrm>
        <a:graphic>
          <a:graphicData uri="http://schemas.openxmlformats.org/presentationml/2006/ole">
            <mc:AlternateContent>
              <mc:Choice xmlns:v="urn:schemas-microsoft-com:vml" Requires="v">
                <p:oleObj spid="_x0000_s1064" r:id="rId7" imgW="571500" imgH="241300" progId="Equation.KSEE3">
                  <p:embed/>
                </p:oleObj>
              </mc:Choice>
              <mc:Fallback>
                <p:oleObj r:id="rId7" imgW="571500" imgH="241300" progId="Equation.KSEE3">
                  <p:embed/>
                  <p:pic>
                    <p:nvPicPr>
                      <p:cNvPr id="0" name="OLE substitute image"/>
                      <p:cNvPicPr/>
                      <p:nvPr/>
                    </p:nvPicPr>
                    <p:blipFill>
                      <a:blip r:embed="rId8"/>
                      <a:stretch>
                        <a:fillRect/>
                      </a:stretch>
                    </p:blipFill>
                    <p:spPr>
                      <a:xfrm>
                        <a:off x="8859203" y="4713288"/>
                        <a:ext cx="2019300" cy="850900"/>
                      </a:xfrm>
                      <a:prstGeom prst="rect">
                        <a:avLst/>
                      </a:prstGeom>
                      <a:gradFill>
                        <a:gsLst>
                          <a:gs pos="0">
                            <a:srgbClr val="FE4444"/>
                          </a:gs>
                          <a:gs pos="100000">
                            <a:srgbClr val="832B2B"/>
                          </a:gs>
                        </a:gsLst>
                        <a:lin ang="5400000" scaled="0"/>
                      </a:gradFill>
                      <a:ln w="38100">
                        <a:noFill/>
                        <a:miter/>
                      </a:ln>
                    </p:spPr>
                  </p:pic>
                </p:oleObj>
              </mc:Fallback>
            </mc:AlternateContent>
          </a:graphicData>
        </a:graphic>
      </p:graphicFrame>
      <p:graphicFrame>
        <p:nvGraphicFramePr>
          <p:cNvPr id="6" name="对象 5"/>
          <p:cNvGraphicFramePr>
            <a:graphicFrameLocks noChangeAspect="1"/>
          </p:cNvGraphicFramePr>
          <p:nvPr/>
        </p:nvGraphicFramePr>
        <p:xfrm>
          <a:off x="10446703" y="6026468"/>
          <a:ext cx="1390650" cy="850900"/>
        </p:xfrm>
        <a:graphic>
          <a:graphicData uri="http://schemas.openxmlformats.org/presentationml/2006/ole">
            <mc:AlternateContent>
              <mc:Choice xmlns:v="urn:schemas-microsoft-com:vml" Requires="v">
                <p:oleObj spid="_x0000_s1065" r:id="rId9" imgW="393700" imgH="241300" progId="Equation.KSEE3">
                  <p:embed/>
                </p:oleObj>
              </mc:Choice>
              <mc:Fallback>
                <p:oleObj r:id="rId9" imgW="393700" imgH="241300" progId="Equation.KSEE3">
                  <p:embed/>
                  <p:pic>
                    <p:nvPicPr>
                      <p:cNvPr id="0" name="OLE substitute image"/>
                      <p:cNvPicPr/>
                      <p:nvPr/>
                    </p:nvPicPr>
                    <p:blipFill>
                      <a:blip r:embed="rId10"/>
                      <a:stretch>
                        <a:fillRect/>
                      </a:stretch>
                    </p:blipFill>
                    <p:spPr>
                      <a:xfrm>
                        <a:off x="10446703" y="6026468"/>
                        <a:ext cx="1390650" cy="850900"/>
                      </a:xfrm>
                      <a:prstGeom prst="rect">
                        <a:avLst/>
                      </a:prstGeom>
                      <a:gradFill>
                        <a:gsLst>
                          <a:gs pos="0">
                            <a:srgbClr val="FE4444"/>
                          </a:gs>
                          <a:gs pos="100000">
                            <a:srgbClr val="832B2B"/>
                          </a:gs>
                        </a:gsLst>
                        <a:lin ang="5400000" scaled="0"/>
                      </a:gradFill>
                      <a:ln w="38100">
                        <a:noFill/>
                        <a:miter/>
                      </a:ln>
                    </p:spPr>
                  </p:pic>
                </p:oleObj>
              </mc:Fallback>
            </mc:AlternateContent>
          </a:graphicData>
        </a:graphic>
      </p:graphicFrame>
      <p:graphicFrame>
        <p:nvGraphicFramePr>
          <p:cNvPr id="9" name="对象 8"/>
          <p:cNvGraphicFramePr>
            <a:graphicFrameLocks noChangeAspect="1"/>
          </p:cNvGraphicFramePr>
          <p:nvPr/>
        </p:nvGraphicFramePr>
        <p:xfrm>
          <a:off x="7923213" y="6048693"/>
          <a:ext cx="1390650" cy="806450"/>
        </p:xfrm>
        <a:graphic>
          <a:graphicData uri="http://schemas.openxmlformats.org/presentationml/2006/ole">
            <mc:AlternateContent>
              <mc:Choice xmlns:v="urn:schemas-microsoft-com:vml" Requires="v">
                <p:oleObj spid="_x0000_s1066" r:id="rId11" imgW="393700" imgH="228600" progId="Equation.KSEE3">
                  <p:embed/>
                </p:oleObj>
              </mc:Choice>
              <mc:Fallback>
                <p:oleObj r:id="rId11" imgW="393700" imgH="228600" progId="Equation.KSEE3">
                  <p:embed/>
                  <p:pic>
                    <p:nvPicPr>
                      <p:cNvPr id="0" name="OLE substitute image"/>
                      <p:cNvPicPr/>
                      <p:nvPr/>
                    </p:nvPicPr>
                    <p:blipFill>
                      <a:blip r:embed="rId12"/>
                      <a:stretch>
                        <a:fillRect/>
                      </a:stretch>
                    </p:blipFill>
                    <p:spPr>
                      <a:xfrm>
                        <a:off x="7923213" y="6048693"/>
                        <a:ext cx="1390650" cy="806450"/>
                      </a:xfrm>
                      <a:prstGeom prst="rect">
                        <a:avLst/>
                      </a:prstGeom>
                      <a:gradFill>
                        <a:gsLst>
                          <a:gs pos="0">
                            <a:srgbClr val="FE4444"/>
                          </a:gs>
                          <a:gs pos="100000">
                            <a:srgbClr val="832B2B"/>
                          </a:gs>
                        </a:gsLst>
                        <a:lin ang="5400000" scaled="0"/>
                      </a:gradFill>
                      <a:ln w="38100">
                        <a:noFill/>
                        <a:miter/>
                      </a:ln>
                    </p:spPr>
                  </p:pic>
                </p:oleObj>
              </mc:Fallback>
            </mc:AlternateContent>
          </a:graphicData>
        </a:graphic>
      </p:graphicFrame>
    </p:spTree>
    <p:custDataLst>
      <p:tags r:id="rId1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subTnLst>
                                    <p:audio>
                                      <p:cMediaNode vol="84000">
                                        <p:cTn display="1" masterRel="sameClick">
                                          <p:stCondLst>
                                            <p:cond evt="begin" delay="0">
                                              <p:tn val="5"/>
                                            </p:cond>
                                          </p:stCondLst>
                                          <p:endCondLst>
                                            <p:cond evt="onStopAudio" delay="0">
                                              <p:tgtEl>
                                                <p:sldTgt/>
                                              </p:tgtEl>
                                            </p:cond>
                                          </p:endCondLst>
                                        </p:cTn>
                                        <p:tgtEl>
                                          <p:sndTgt r:embed="rId15" name="chimes.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subTnLst>
                                    <p:audio>
                                      <p:cMediaNode vol="84000">
                                        <p:cTn display="1" masterRel="sameClick">
                                          <p:stCondLst>
                                            <p:cond evt="begin" delay="0">
                                              <p:tn val="11"/>
                                            </p:cond>
                                          </p:stCondLst>
                                          <p:endCondLst>
                                            <p:cond evt="onStopAudio" delay="0">
                                              <p:tgtEl>
                                                <p:sldTgt/>
                                              </p:tgtEl>
                                            </p:cond>
                                          </p:endCondLst>
                                        </p:cTn>
                                        <p:tgtEl>
                                          <p:sndTgt r:embed="rId15" name="chimes.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ppt_y</p:attrName>
                                        </p:attrNameLst>
                                      </p:cBhvr>
                                      <p:tavLst>
                                        <p:tav tm="0">
                                          <p:val>
                                            <p:strVal val="#ppt_y+#ppt_h*1.125000"/>
                                          </p:val>
                                        </p:tav>
                                        <p:tav tm="100000">
                                          <p:val>
                                            <p:strVal val="#ppt_y"/>
                                          </p:val>
                                        </p:tav>
                                      </p:tavLst>
                                    </p:anim>
                                    <p:animEffect transition="in" filter="wipe(up)">
                                      <p:cBhvr>
                                        <p:cTn id="20" dur="500"/>
                                        <p:tgtEl>
                                          <p:spTgt spid="4"/>
                                        </p:tgtEl>
                                      </p:cBhvr>
                                    </p:animEffect>
                                  </p:childTnLst>
                                  <p:subTnLst>
                                    <p:audio>
                                      <p:cMediaNode vol="84000">
                                        <p:cTn display="1" masterRel="sameClick">
                                          <p:stCondLst>
                                            <p:cond evt="begin" delay="0">
                                              <p:tn val="17"/>
                                            </p:cond>
                                          </p:stCondLst>
                                          <p:endCondLst>
                                            <p:cond evt="onStopAudio" delay="0">
                                              <p:tgtEl>
                                                <p:sldTgt/>
                                              </p:tgtEl>
                                            </p:cond>
                                          </p:endCondLst>
                                        </p:cTn>
                                        <p:tgtEl>
                                          <p:sndTgt r:embed="rId15" name="chimes.wav"/>
                                        </p:tgtEl>
                                      </p:cMediaNode>
                                    </p:audio>
                                  </p:subTnLst>
                                </p:cTn>
                              </p:par>
                            </p:childTnLst>
                          </p:cTn>
                        </p:par>
                      </p:childTnLst>
                    </p:cTn>
                  </p:par>
                  <p:par>
                    <p:cTn id="21" fill="hold" nodeType="clickPar">
                      <p:stCondLst>
                        <p:cond delay="indefinite"/>
                      </p:stCondLst>
                      <p:childTnLst>
                        <p:par>
                          <p:cTn id="22" fill="hold" nodeType="after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p:tgtEl>
                                          <p:spTgt spid="9"/>
                                        </p:tgtEl>
                                        <p:attrNameLst>
                                          <p:attrName>ppt_y</p:attrName>
                                        </p:attrNameLst>
                                      </p:cBhvr>
                                      <p:tavLst>
                                        <p:tav tm="0">
                                          <p:val>
                                            <p:strVal val="#ppt_y+#ppt_h*1.125000"/>
                                          </p:val>
                                        </p:tav>
                                        <p:tav tm="100000">
                                          <p:val>
                                            <p:strVal val="#ppt_y"/>
                                          </p:val>
                                        </p:tav>
                                      </p:tavLst>
                                    </p:anim>
                                    <p:animEffect transition="in" filter="wipe(up)">
                                      <p:cBhvr>
                                        <p:cTn id="26" dur="500"/>
                                        <p:tgtEl>
                                          <p:spTgt spid="9"/>
                                        </p:tgtEl>
                                      </p:cBhvr>
                                    </p:animEffect>
                                  </p:childTnLst>
                                  <p:subTnLst>
                                    <p:audio>
                                      <p:cMediaNode vol="84000">
                                        <p:cTn display="1" masterRel="sameClick">
                                          <p:stCondLst>
                                            <p:cond evt="begin" delay="0">
                                              <p:tn val="23"/>
                                            </p:cond>
                                          </p:stCondLst>
                                          <p:endCondLst>
                                            <p:cond evt="onStopAudio" delay="0">
                                              <p:tgtEl>
                                                <p:sldTgt/>
                                              </p:tgtEl>
                                            </p:cond>
                                          </p:endCondLst>
                                        </p:cTn>
                                        <p:tgtEl>
                                          <p:sndTgt r:embed="rId15" name="chimes.wav"/>
                                        </p:tgtEl>
                                      </p:cMediaNode>
                                    </p:audio>
                                  </p:subTnLst>
                                </p:cTn>
                              </p:par>
                            </p:childTnLst>
                          </p:cTn>
                        </p:par>
                      </p:childTnLst>
                    </p:cTn>
                  </p:par>
                  <p:par>
                    <p:cTn id="27" fill="hold" nodeType="clickPar">
                      <p:stCondLst>
                        <p:cond delay="indefinite"/>
                      </p:stCondLst>
                      <p:childTnLst>
                        <p:par>
                          <p:cTn id="28" fill="hold" nodeType="afterGroup">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p:tgtEl>
                                          <p:spTgt spid="6"/>
                                        </p:tgtEl>
                                        <p:attrNameLst>
                                          <p:attrName>ppt_y</p:attrName>
                                        </p:attrNameLst>
                                      </p:cBhvr>
                                      <p:tavLst>
                                        <p:tav tm="0">
                                          <p:val>
                                            <p:strVal val="#ppt_y+#ppt_h*1.125000"/>
                                          </p:val>
                                        </p:tav>
                                        <p:tav tm="100000">
                                          <p:val>
                                            <p:strVal val="#ppt_y"/>
                                          </p:val>
                                        </p:tav>
                                      </p:tavLst>
                                    </p:anim>
                                    <p:animEffect transition="in" filter="wipe(up)">
                                      <p:cBhvr>
                                        <p:cTn id="32" dur="500"/>
                                        <p:tgtEl>
                                          <p:spTgt spid="6"/>
                                        </p:tgtEl>
                                      </p:cBhvr>
                                    </p:animEffect>
                                  </p:childTnLst>
                                  <p:subTnLst>
                                    <p:audio>
                                      <p:cMediaNode vol="84000">
                                        <p:cTn display="1" masterRel="sameClick">
                                          <p:stCondLst>
                                            <p:cond evt="begin" delay="0">
                                              <p:tn val="29"/>
                                            </p:cond>
                                          </p:stCondLst>
                                          <p:endCondLst>
                                            <p:cond evt="onStopAudio" delay="0">
                                              <p:tgtEl>
                                                <p:sldTgt/>
                                              </p:tgtEl>
                                            </p:cond>
                                          </p:endCondLst>
                                        </p:cTn>
                                        <p:tgtEl>
                                          <p:sndTgt r:embed="rId15" name="chimes.wav"/>
                                        </p:tgtEl>
                                      </p:cMediaNode>
                                    </p:audio>
                                  </p:subTnLst>
                                </p:cTn>
                              </p:par>
                            </p:childTnLst>
                          </p:cTn>
                        </p:par>
                      </p:childTnLst>
                    </p:cTn>
                  </p:par>
                  <p:par>
                    <p:cTn id="33" fill="hold" nodeType="clickPar">
                      <p:stCondLst>
                        <p:cond delay="indefinite"/>
                      </p:stCondLst>
                      <p:childTnLst>
                        <p:par>
                          <p:cTn id="34" fill="hold" nodeType="after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ppt_y</p:attrName>
                                        </p:attrNameLst>
                                      </p:cBhvr>
                                      <p:tavLst>
                                        <p:tav tm="0">
                                          <p:val>
                                            <p:strVal val="#ppt_y+#ppt_h*1.125000"/>
                                          </p:val>
                                        </p:tav>
                                        <p:tav tm="100000">
                                          <p:val>
                                            <p:strVal val="#ppt_y"/>
                                          </p:val>
                                        </p:tav>
                                      </p:tavLst>
                                    </p:anim>
                                    <p:animEffect transition="in" filter="wipe(up)">
                                      <p:cBhvr>
                                        <p:cTn id="38" dur="500"/>
                                        <p:tgtEl>
                                          <p:spTgt spid="12"/>
                                        </p:tgtEl>
                                      </p:cBhvr>
                                    </p:animEffect>
                                  </p:childTnLst>
                                  <p:subTnLst>
                                    <p:audio>
                                      <p:cMediaNode vol="84000">
                                        <p:cTn display="1" masterRel="sameClick">
                                          <p:stCondLst>
                                            <p:cond evt="begin" delay="0">
                                              <p:tn val="35"/>
                                            </p:cond>
                                          </p:stCondLst>
                                          <p:endCondLst>
                                            <p:cond evt="onStopAudio" delay="0">
                                              <p:tgtEl>
                                                <p:sldTgt/>
                                              </p:tgtEl>
                                            </p:cond>
                                          </p:endCondLst>
                                        </p:cTn>
                                        <p:tgtEl>
                                          <p:sndTgt r:embed="rId15" name="chimes.wav"/>
                                        </p:tgtEl>
                                      </p:cMediaNode>
                                    </p:audio>
                                  </p:subTnLst>
                                </p:cTn>
                              </p:par>
                            </p:childTnLst>
                          </p:cTn>
                        </p:par>
                      </p:childTnLst>
                    </p:cTn>
                  </p:par>
                  <p:par>
                    <p:cTn id="39" fill="hold" nodeType="clickPar">
                      <p:stCondLst>
                        <p:cond delay="indefinite"/>
                      </p:stCondLst>
                      <p:childTnLst>
                        <p:par>
                          <p:cTn id="40" fill="hold" nodeType="afterGroup">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p:tgtEl>
                                          <p:spTgt spid="5"/>
                                        </p:tgtEl>
                                        <p:attrNameLst>
                                          <p:attrName>ppt_y</p:attrName>
                                        </p:attrNameLst>
                                      </p:cBhvr>
                                      <p:tavLst>
                                        <p:tav tm="0">
                                          <p:val>
                                            <p:strVal val="#ppt_y+#ppt_h*1.125000"/>
                                          </p:val>
                                        </p:tav>
                                        <p:tav tm="100000">
                                          <p:val>
                                            <p:strVal val="#ppt_y"/>
                                          </p:val>
                                        </p:tav>
                                      </p:tavLst>
                                    </p:anim>
                                    <p:animEffect transition="in" filter="wipe(up)">
                                      <p:cBhvr>
                                        <p:cTn id="44" dur="500"/>
                                        <p:tgtEl>
                                          <p:spTgt spid="5"/>
                                        </p:tgtEl>
                                      </p:cBhvr>
                                    </p:animEffect>
                                  </p:childTnLst>
                                  <p:subTnLst>
                                    <p:audio>
                                      <p:cMediaNode vol="84000">
                                        <p:cTn display="1" masterRel="sameClick">
                                          <p:stCondLst>
                                            <p:cond evt="begin" delay="0">
                                              <p:tn val="41"/>
                                            </p:cond>
                                          </p:stCondLst>
                                          <p:endCondLst>
                                            <p:cond evt="onStopAudio" delay="0">
                                              <p:tgtEl>
                                                <p:sldTgt/>
                                              </p:tgtEl>
                                            </p:cond>
                                          </p:endCondLst>
                                        </p:cTn>
                                        <p:tgtEl>
                                          <p:sndTgt r:embed="rId15"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2" grpId="0"/>
      <p:bldP spid="4" grpId="0"/>
      <p:bldP spid="12" grpId="0"/>
      <p:bldP spid="6" grpId="0"/>
      <p:bldP spid="9" grpId="0"/>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372110" y="94615"/>
            <a:ext cx="11337290" cy="6388735"/>
          </a:xfrm>
        </p:spPr>
        <p:txBody>
          <a:bodyPr/>
          <a:lstStyle/>
          <a:p>
            <a:pPr marL="0" indent="0" fontAlgn="auto">
              <a:lnSpc>
                <a:spcPct val="150000"/>
              </a:lnSpc>
              <a:buNone/>
            </a:pPr>
            <a:r>
              <a:rPr lang="zh-CN" altLang="en-US" sz="3600">
                <a:solidFill>
                  <a:srgbClr val="FF0000"/>
                </a:solidFill>
              </a:rPr>
              <a:t>知识点</a:t>
            </a:r>
            <a:r>
              <a:rPr lang="en-US" altLang="zh-CN" sz="3600">
                <a:solidFill>
                  <a:srgbClr val="FF0000"/>
                </a:solidFill>
              </a:rPr>
              <a:t>5</a:t>
            </a:r>
            <a:r>
              <a:rPr sz="3600">
                <a:solidFill>
                  <a:srgbClr val="FF0000"/>
                </a:solidFill>
              </a:rPr>
              <a:t>、</a:t>
            </a:r>
            <a:r>
              <a:rPr lang="zh-CN" altLang="en-US" sz="3600">
                <a:solidFill>
                  <a:srgbClr val="FF0000"/>
                </a:solidFill>
              </a:rPr>
              <a:t>帕斯卡定律</a:t>
            </a:r>
            <a:endParaRPr lang="zh-CN" altLang="en-US" sz="3600">
              <a:solidFill>
                <a:srgbClr val="FF0000"/>
              </a:solidFill>
            </a:endParaRPr>
          </a:p>
          <a:p>
            <a:pPr marL="0" indent="0" fontAlgn="auto">
              <a:lnSpc>
                <a:spcPct val="150000"/>
              </a:lnSpc>
              <a:buNone/>
            </a:pPr>
            <a:r>
              <a:rPr lang="zh-CN" altLang="en-US" sz="3600"/>
              <a:t>(1)加在</a:t>
            </a:r>
            <a:r>
              <a:rPr lang="zh-CN" altLang="en-US" sz="3600">
                <a:solidFill>
                  <a:schemeClr val="tx1"/>
                </a:solidFill>
                <a:sym typeface="+mn-ea"/>
              </a:rPr>
              <a:t>密闭液体</a:t>
            </a:r>
            <a:r>
              <a:rPr lang="zh-CN" altLang="en-US" sz="3600"/>
              <a:t>上的压强，能够大小不变地被液体向___________传递。</a:t>
            </a:r>
            <a:endParaRPr lang="zh-CN" altLang="en-US" sz="3600"/>
          </a:p>
          <a:p>
            <a:pPr marL="0" indent="0" fontAlgn="auto">
              <a:lnSpc>
                <a:spcPct val="150000"/>
              </a:lnSpc>
              <a:buNone/>
            </a:pPr>
            <a:r>
              <a:rPr lang="zh-CN" altLang="en-US" sz="3600"/>
              <a:t> (2)液压机的工作原理：施加于小活塞的压强被液体___________地传递给大活塞，大活塞产生一个与其表面积成__________的力。</a:t>
            </a:r>
            <a:endParaRPr lang="zh-CN" altLang="en-US" sz="3600"/>
          </a:p>
        </p:txBody>
      </p:sp>
      <p:sp>
        <p:nvSpPr>
          <p:cNvPr id="4" name="文本框 3"/>
          <p:cNvSpPr txBox="1"/>
          <p:nvPr/>
        </p:nvSpPr>
        <p:spPr>
          <a:xfrm>
            <a:off x="881380" y="1887855"/>
            <a:ext cx="2517775" cy="768350"/>
          </a:xfrm>
          <a:prstGeom prst="rect">
            <a:avLst/>
          </a:prstGeom>
          <a:noFill/>
        </p:spPr>
        <p:txBody>
          <a:bodyPr wrap="square" rtlCol="0">
            <a:spAutoFit/>
          </a:bodyPr>
          <a:lstStyle/>
          <a:p>
            <a:r>
              <a:rPr lang="zh-CN" altLang="en-US" sz="4400" b="1">
                <a:solidFill>
                  <a:srgbClr val="FF0000"/>
                </a:solidFill>
              </a:rPr>
              <a:t>各个方向</a:t>
            </a:r>
            <a:endParaRPr lang="zh-CN" altLang="en-US" sz="4400" b="1">
              <a:solidFill>
                <a:srgbClr val="FF0000"/>
              </a:solidFill>
            </a:endParaRPr>
          </a:p>
        </p:txBody>
      </p:sp>
      <p:sp>
        <p:nvSpPr>
          <p:cNvPr id="5" name="文本框 4"/>
          <p:cNvSpPr txBox="1"/>
          <p:nvPr/>
        </p:nvSpPr>
        <p:spPr>
          <a:xfrm>
            <a:off x="881380" y="3755390"/>
            <a:ext cx="2467610" cy="768350"/>
          </a:xfrm>
          <a:prstGeom prst="rect">
            <a:avLst/>
          </a:prstGeom>
          <a:noFill/>
        </p:spPr>
        <p:txBody>
          <a:bodyPr wrap="square" rtlCol="0">
            <a:spAutoFit/>
          </a:bodyPr>
          <a:lstStyle/>
          <a:p>
            <a:r>
              <a:rPr lang="zh-CN" altLang="en-US" sz="4400" b="1">
                <a:solidFill>
                  <a:srgbClr val="FF0000"/>
                </a:solidFill>
              </a:rPr>
              <a:t>大小不变</a:t>
            </a:r>
            <a:endParaRPr lang="zh-CN" altLang="en-US" sz="4400" b="1">
              <a:solidFill>
                <a:srgbClr val="FF0000"/>
              </a:solidFill>
            </a:endParaRPr>
          </a:p>
        </p:txBody>
      </p:sp>
      <p:sp>
        <p:nvSpPr>
          <p:cNvPr id="6" name="文本框 5"/>
          <p:cNvSpPr txBox="1"/>
          <p:nvPr/>
        </p:nvSpPr>
        <p:spPr>
          <a:xfrm>
            <a:off x="2931795" y="4601845"/>
            <a:ext cx="1400175" cy="768350"/>
          </a:xfrm>
          <a:prstGeom prst="rect">
            <a:avLst/>
          </a:prstGeom>
          <a:noFill/>
        </p:spPr>
        <p:txBody>
          <a:bodyPr wrap="square" rtlCol="0">
            <a:spAutoFit/>
          </a:bodyPr>
          <a:lstStyle/>
          <a:p>
            <a:r>
              <a:rPr lang="zh-CN" altLang="en-US" sz="4400" b="1">
                <a:solidFill>
                  <a:srgbClr val="FF0000"/>
                </a:solidFill>
              </a:rPr>
              <a:t>正比</a:t>
            </a:r>
            <a:endParaRPr lang="zh-CN" altLang="en-US" sz="4400" b="1">
              <a:solidFill>
                <a:srgbClr val="FF0000"/>
              </a:solidFill>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subTnLst>
                                    <p:audio>
                                      <p:cMediaNode vol="84000">
                                        <p:cTn display="1"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subTnLst>
                                    <p:audio>
                                      <p:cMediaNode vol="84000">
                                        <p:cTn display="1"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subTnLst>
                                    <p:audio>
                                      <p:cMediaNode vol="84000">
                                        <p:cTn display="1"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433070" y="78105"/>
            <a:ext cx="11325860" cy="6702425"/>
          </a:xfrm>
        </p:spPr>
        <p:txBody>
          <a:bodyPr>
            <a:noAutofit/>
          </a:bodyPr>
          <a:lstStyle/>
          <a:p>
            <a:pPr marL="0" indent="0" fontAlgn="auto">
              <a:lnSpc>
                <a:spcPct val="120000"/>
              </a:lnSpc>
              <a:buNone/>
            </a:pPr>
            <a:r>
              <a:rPr lang="zh-CN" altLang="en-US" sz="3200" b="1"/>
              <a:t>15.如图所示,在塑料袋不同位置上用针扎几个小孔,在塑料袋里灌些水,用手挤压塑料袋,对密闭在塑料袋里的水施加一个压强,根据______________定律,这个压强会大小不变被水向___________方向传递,于是各个小孔中都有水喷射出来。</a:t>
            </a:r>
            <a:endParaRPr lang="zh-CN" altLang="en-US" sz="3200" b="1"/>
          </a:p>
          <a:p>
            <a:pPr fontAlgn="auto">
              <a:lnSpc>
                <a:spcPct val="120000"/>
              </a:lnSpc>
            </a:pPr>
            <a:endParaRPr lang="zh-CN" altLang="en-US" sz="3600" b="1"/>
          </a:p>
          <a:p>
            <a:pPr fontAlgn="auto">
              <a:lnSpc>
                <a:spcPct val="120000"/>
              </a:lnSpc>
            </a:pPr>
            <a:endParaRPr lang="zh-CN" altLang="en-US" sz="4000" b="1"/>
          </a:p>
          <a:p>
            <a:pPr marL="0" indent="0" fontAlgn="auto">
              <a:lnSpc>
                <a:spcPct val="120000"/>
              </a:lnSpc>
              <a:buNone/>
            </a:pPr>
            <a:r>
              <a:rPr lang="zh-CN" altLang="en-US" sz="3200"/>
              <a:t>16.如图维修汽车的千斤顶利用了____________定律，小活塞面积为            ,大活塞面积为              ,当用               的力作用在小活塞上，能顶________</a:t>
            </a:r>
            <a:r>
              <a:rPr lang="zh-CN" altLang="en-US" sz="3200" u="sng"/>
              <a:t>    </a:t>
            </a:r>
            <a:r>
              <a:rPr lang="zh-CN" altLang="en-US" sz="3200"/>
              <a:t>N的汽车。</a:t>
            </a:r>
            <a:endParaRPr lang="zh-CN" altLang="en-US" sz="3200"/>
          </a:p>
          <a:p>
            <a:pPr marL="0" indent="0" fontAlgn="auto">
              <a:lnSpc>
                <a:spcPct val="140000"/>
              </a:lnSpc>
              <a:buNone/>
            </a:pPr>
            <a:endParaRPr lang="zh-CN" altLang="en-US" sz="3200"/>
          </a:p>
        </p:txBody>
      </p:sp>
      <p:pic>
        <p:nvPicPr>
          <p:cNvPr id="28" name="图片 12"/>
          <p:cNvPicPr>
            <a:picLocks noChangeAspect="1"/>
          </p:cNvPicPr>
          <p:nvPr/>
        </p:nvPicPr>
        <p:blipFill>
          <a:blip r:embed="rId2"/>
          <a:stretch>
            <a:fillRect/>
          </a:stretch>
        </p:blipFill>
        <p:spPr>
          <a:xfrm>
            <a:off x="1174750" y="2484755"/>
            <a:ext cx="2205355" cy="1685290"/>
          </a:xfrm>
          <a:prstGeom prst="rect">
            <a:avLst/>
          </a:prstGeom>
          <a:noFill/>
          <a:ln w="9525">
            <a:noFill/>
          </a:ln>
        </p:spPr>
      </p:pic>
      <p:pic>
        <p:nvPicPr>
          <p:cNvPr id="6" name="图片 6"/>
          <p:cNvPicPr>
            <a:picLocks noChangeAspect="1"/>
          </p:cNvPicPr>
          <p:nvPr/>
        </p:nvPicPr>
        <p:blipFill>
          <a:blip r:embed="rId3"/>
          <a:stretch>
            <a:fillRect/>
          </a:stretch>
        </p:blipFill>
        <p:spPr>
          <a:xfrm>
            <a:off x="5915025" y="2625725"/>
            <a:ext cx="2952115" cy="1544320"/>
          </a:xfrm>
          <a:prstGeom prst="rect">
            <a:avLst/>
          </a:prstGeom>
          <a:noFill/>
          <a:ln w="9525">
            <a:noFill/>
          </a:ln>
        </p:spPr>
      </p:pic>
      <p:graphicFrame>
        <p:nvGraphicFramePr>
          <p:cNvPr id="2" name="对象 -2147482567"/>
          <p:cNvGraphicFramePr>
            <a:graphicFrameLocks noChangeAspect="1"/>
          </p:cNvGraphicFramePr>
          <p:nvPr/>
        </p:nvGraphicFramePr>
        <p:xfrm>
          <a:off x="2816225" y="4781550"/>
          <a:ext cx="977265" cy="558800"/>
        </p:xfrm>
        <a:graphic>
          <a:graphicData uri="http://schemas.openxmlformats.org/presentationml/2006/ole">
            <mc:AlternateContent>
              <mc:Choice xmlns:v="urn:schemas-microsoft-com:vml" Requires="v">
                <p:oleObj spid="_x0000_s1067" r:id="rId4" imgW="355600" imgH="203200" progId="Equation.KSEE3">
                  <p:embed/>
                </p:oleObj>
              </mc:Choice>
              <mc:Fallback>
                <p:oleObj r:id="rId4" imgW="355600" imgH="203200" progId="Equation.KSEE3">
                  <p:embed/>
                  <p:pic>
                    <p:nvPicPr>
                      <p:cNvPr id="0" name="OLE substitute image"/>
                      <p:cNvPicPr/>
                      <p:nvPr/>
                    </p:nvPicPr>
                    <p:blipFill>
                      <a:blip r:embed="rId5"/>
                      <a:stretch>
                        <a:fillRect/>
                      </a:stretch>
                    </p:blipFill>
                    <p:spPr>
                      <a:xfrm>
                        <a:off x="2816225" y="4781550"/>
                        <a:ext cx="977265" cy="558800"/>
                      </a:xfrm>
                      <a:prstGeom prst="rect">
                        <a:avLst/>
                      </a:prstGeom>
                      <a:noFill/>
                      <a:ln w="38100">
                        <a:noFill/>
                        <a:miter/>
                      </a:ln>
                    </p:spPr>
                  </p:pic>
                </p:oleObj>
              </mc:Fallback>
            </mc:AlternateContent>
          </a:graphicData>
        </a:graphic>
      </p:graphicFrame>
      <p:graphicFrame>
        <p:nvGraphicFramePr>
          <p:cNvPr id="4" name="对象 -2147482599"/>
          <p:cNvGraphicFramePr>
            <a:graphicFrameLocks noChangeAspect="1"/>
          </p:cNvGraphicFramePr>
          <p:nvPr/>
        </p:nvGraphicFramePr>
        <p:xfrm>
          <a:off x="7047865" y="4817745"/>
          <a:ext cx="1214755" cy="486410"/>
        </p:xfrm>
        <a:graphic>
          <a:graphicData uri="http://schemas.openxmlformats.org/presentationml/2006/ole">
            <mc:AlternateContent>
              <mc:Choice xmlns:v="urn:schemas-microsoft-com:vml" Requires="v">
                <p:oleObj spid="_x0000_s1068" r:id="rId6" imgW="508000" imgH="203200" progId="Equation.KSEE3">
                  <p:embed/>
                </p:oleObj>
              </mc:Choice>
              <mc:Fallback>
                <p:oleObj r:id="rId6" imgW="508000" imgH="203200" progId="Equation.KSEE3">
                  <p:embed/>
                  <p:pic>
                    <p:nvPicPr>
                      <p:cNvPr id="0" name="OLE substitute image"/>
                      <p:cNvPicPr/>
                      <p:nvPr/>
                    </p:nvPicPr>
                    <p:blipFill>
                      <a:blip r:embed="rId7"/>
                      <a:stretch>
                        <a:fillRect/>
                      </a:stretch>
                    </p:blipFill>
                    <p:spPr>
                      <a:xfrm>
                        <a:off x="7047865" y="4817745"/>
                        <a:ext cx="1214755" cy="486410"/>
                      </a:xfrm>
                      <a:prstGeom prst="rect">
                        <a:avLst/>
                      </a:prstGeom>
                      <a:noFill/>
                      <a:ln w="38100">
                        <a:noFill/>
                        <a:miter/>
                      </a:ln>
                    </p:spPr>
                  </p:pic>
                </p:oleObj>
              </mc:Fallback>
            </mc:AlternateContent>
          </a:graphicData>
        </a:graphic>
      </p:graphicFrame>
      <p:graphicFrame>
        <p:nvGraphicFramePr>
          <p:cNvPr id="7" name="对象 -2147482598"/>
          <p:cNvGraphicFramePr>
            <a:graphicFrameLocks noChangeAspect="1"/>
          </p:cNvGraphicFramePr>
          <p:nvPr/>
        </p:nvGraphicFramePr>
        <p:xfrm>
          <a:off x="9853930" y="4897755"/>
          <a:ext cx="1089660" cy="490855"/>
        </p:xfrm>
        <a:graphic>
          <a:graphicData uri="http://schemas.openxmlformats.org/presentationml/2006/ole">
            <mc:AlternateContent>
              <mc:Choice xmlns:v="urn:schemas-microsoft-com:vml" Requires="v">
                <p:oleObj spid="_x0000_s1069" r:id="rId8" imgW="393700" imgH="177165" progId="Equation.KSEE3">
                  <p:embed/>
                </p:oleObj>
              </mc:Choice>
              <mc:Fallback>
                <p:oleObj r:id="rId8" imgW="393700" imgH="177165" progId="Equation.KSEE3">
                  <p:embed/>
                  <p:pic>
                    <p:nvPicPr>
                      <p:cNvPr id="0" name="OLE substitute image"/>
                      <p:cNvPicPr/>
                      <p:nvPr/>
                    </p:nvPicPr>
                    <p:blipFill>
                      <a:blip r:embed="rId9"/>
                      <a:stretch>
                        <a:fillRect/>
                      </a:stretch>
                    </p:blipFill>
                    <p:spPr>
                      <a:xfrm>
                        <a:off x="9853930" y="4897755"/>
                        <a:ext cx="1089660" cy="490855"/>
                      </a:xfrm>
                      <a:prstGeom prst="rect">
                        <a:avLst/>
                      </a:prstGeom>
                      <a:noFill/>
                      <a:ln w="38100">
                        <a:noFill/>
                        <a:miter/>
                      </a:ln>
                    </p:spPr>
                  </p:pic>
                </p:oleObj>
              </mc:Fallback>
            </mc:AlternateContent>
          </a:graphicData>
        </a:graphic>
      </p:graphicFrame>
      <p:sp>
        <p:nvSpPr>
          <p:cNvPr id="19" name="文本框 18"/>
          <p:cNvSpPr txBox="1"/>
          <p:nvPr/>
        </p:nvSpPr>
        <p:spPr>
          <a:xfrm>
            <a:off x="2816225" y="1156970"/>
            <a:ext cx="2148840" cy="768350"/>
          </a:xfrm>
          <a:prstGeom prst="rect">
            <a:avLst/>
          </a:prstGeom>
          <a:noFill/>
        </p:spPr>
        <p:txBody>
          <a:bodyPr wrap="square" rtlCol="0">
            <a:spAutoFit/>
          </a:bodyPr>
          <a:lstStyle/>
          <a:p>
            <a:r>
              <a:rPr lang="zh-CN" altLang="en-US" sz="4400" b="1">
                <a:solidFill>
                  <a:srgbClr val="FF0000"/>
                </a:solidFill>
              </a:rPr>
              <a:t>帕斯卡</a:t>
            </a:r>
            <a:endParaRPr lang="zh-CN" altLang="en-US" sz="4400" b="1">
              <a:solidFill>
                <a:srgbClr val="FF0000"/>
              </a:solidFill>
            </a:endParaRPr>
          </a:p>
        </p:txBody>
      </p:sp>
      <p:sp>
        <p:nvSpPr>
          <p:cNvPr id="20" name="文本框 19"/>
          <p:cNvSpPr txBox="1"/>
          <p:nvPr/>
        </p:nvSpPr>
        <p:spPr>
          <a:xfrm>
            <a:off x="1577340" y="1716405"/>
            <a:ext cx="1400175" cy="768350"/>
          </a:xfrm>
          <a:prstGeom prst="rect">
            <a:avLst/>
          </a:prstGeom>
          <a:noFill/>
        </p:spPr>
        <p:txBody>
          <a:bodyPr wrap="square" rtlCol="0">
            <a:spAutoFit/>
          </a:bodyPr>
          <a:lstStyle/>
          <a:p>
            <a:r>
              <a:rPr lang="zh-CN" altLang="en-US" sz="4400" b="1">
                <a:solidFill>
                  <a:srgbClr val="FF0000"/>
                </a:solidFill>
              </a:rPr>
              <a:t>各个</a:t>
            </a:r>
            <a:endParaRPr lang="zh-CN" altLang="en-US" sz="4400" b="1">
              <a:solidFill>
                <a:srgbClr val="FF0000"/>
              </a:solidFill>
            </a:endParaRPr>
          </a:p>
        </p:txBody>
      </p:sp>
      <p:sp>
        <p:nvSpPr>
          <p:cNvPr id="21" name="文本框 20"/>
          <p:cNvSpPr txBox="1"/>
          <p:nvPr/>
        </p:nvSpPr>
        <p:spPr>
          <a:xfrm>
            <a:off x="6861810" y="4049395"/>
            <a:ext cx="2200910" cy="768350"/>
          </a:xfrm>
          <a:prstGeom prst="rect">
            <a:avLst/>
          </a:prstGeom>
          <a:noFill/>
        </p:spPr>
        <p:txBody>
          <a:bodyPr wrap="square" rtlCol="0">
            <a:spAutoFit/>
          </a:bodyPr>
          <a:lstStyle/>
          <a:p>
            <a:r>
              <a:rPr lang="zh-CN" altLang="en-US" sz="4400" b="1">
                <a:solidFill>
                  <a:srgbClr val="FF0000"/>
                </a:solidFill>
              </a:rPr>
              <a:t>帕斯卡</a:t>
            </a:r>
            <a:endParaRPr lang="zh-CN" altLang="en-US" sz="4400" b="1">
              <a:solidFill>
                <a:srgbClr val="FF0000"/>
              </a:solidFill>
            </a:endParaRPr>
          </a:p>
        </p:txBody>
      </p:sp>
      <p:sp>
        <p:nvSpPr>
          <p:cNvPr id="22" name="文本框 21"/>
          <p:cNvSpPr txBox="1"/>
          <p:nvPr/>
        </p:nvSpPr>
        <p:spPr>
          <a:xfrm>
            <a:off x="5840730" y="5388610"/>
            <a:ext cx="1874520" cy="768350"/>
          </a:xfrm>
          <a:prstGeom prst="rect">
            <a:avLst/>
          </a:prstGeom>
          <a:noFill/>
        </p:spPr>
        <p:txBody>
          <a:bodyPr wrap="square" rtlCol="0">
            <a:spAutoFit/>
          </a:bodyPr>
          <a:lstStyle/>
          <a:p>
            <a:r>
              <a:rPr lang="en-US" altLang="zh-CN" sz="4400" b="1">
                <a:solidFill>
                  <a:srgbClr val="FF0000"/>
                </a:solidFill>
              </a:rPr>
              <a:t>4</a:t>
            </a:r>
            <a:r>
              <a:rPr lang="en-US" altLang="zh-CN" sz="4400" b="1">
                <a:solidFill>
                  <a:srgbClr val="FF0000"/>
                </a:solidFill>
                <a:latin typeface="Arial" panose="020b0604020202020204" pitchFamily="34" charset="0"/>
              </a:rPr>
              <a:t>×10</a:t>
            </a:r>
            <a:r>
              <a:rPr lang="en-US" altLang="zh-CN" sz="4400" b="1" baseline="30000">
                <a:solidFill>
                  <a:srgbClr val="FF0000"/>
                </a:solidFill>
                <a:latin typeface="Arial" panose="020b0604020202020204" pitchFamily="34" charset="0"/>
              </a:rPr>
              <a:t>4</a:t>
            </a:r>
            <a:endParaRPr lang="en-US" altLang="zh-CN" sz="4400" b="1" baseline="30000">
              <a:solidFill>
                <a:srgbClr val="FF0000"/>
              </a:solidFill>
              <a:latin typeface="Arial" panose="020b0604020202020204" pitchFamily="34" charset="0"/>
            </a:endParaRPr>
          </a:p>
        </p:txBody>
      </p:sp>
    </p:spTree>
    <p:custDataLst>
      <p:tags r:id="rId10"/>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733425" y="292735"/>
            <a:ext cx="11045190" cy="2553335"/>
          </a:xfrm>
          <a:prstGeom prst="rect">
            <a:avLst/>
          </a:prstGeom>
          <a:noFill/>
        </p:spPr>
        <p:txBody>
          <a:bodyPr wrap="square" rtlCol="0">
            <a:spAutoFit/>
          </a:bodyPr>
          <a:lstStyle/>
          <a:p>
            <a:r>
              <a:rPr lang="en-US" altLang="zh-CN" sz="3200" b="1">
                <a:sym typeface="+mn-ea"/>
              </a:rPr>
              <a:t>1</a:t>
            </a:r>
            <a:r>
              <a:rPr lang="zh-CN" altLang="en-US" sz="3200" b="1">
                <a:sym typeface="+mn-ea"/>
              </a:rPr>
              <a:t>7.如图所示,是液压机的模型,当作用在小活塞上的力是        时,在大活塞上得到了的力         。已知                     ,则两活塞上压强之比                   ___________，压力之比                   ________________。</a:t>
            </a:r>
            <a:endParaRPr lang="zh-CN" altLang="en-US" sz="3200" b="1">
              <a:sym typeface="+mn-ea"/>
            </a:endParaRPr>
          </a:p>
          <a:p>
            <a:endParaRPr lang="zh-CN" altLang="en-US" sz="3200" b="1">
              <a:sym typeface="+mn-ea"/>
            </a:endParaRPr>
          </a:p>
        </p:txBody>
      </p:sp>
      <p:graphicFrame>
        <p:nvGraphicFramePr>
          <p:cNvPr id="9" name="对象 -2147482597"/>
          <p:cNvGraphicFramePr>
            <a:graphicFrameLocks noChangeAspect="1"/>
          </p:cNvGraphicFramePr>
          <p:nvPr/>
        </p:nvGraphicFramePr>
        <p:xfrm>
          <a:off x="10636885" y="292735"/>
          <a:ext cx="471805" cy="617220"/>
        </p:xfrm>
        <a:graphic>
          <a:graphicData uri="http://schemas.openxmlformats.org/presentationml/2006/ole">
            <mc:AlternateContent>
              <mc:Choice xmlns:v="urn:schemas-microsoft-com:vml" Requires="v">
                <p:oleObj spid="_x0000_s1070" r:id="rId2" imgW="165100" imgH="215900" progId="Equation.KSEE3">
                  <p:embed/>
                </p:oleObj>
              </mc:Choice>
              <mc:Fallback>
                <p:oleObj r:id="rId2" imgW="165100" imgH="215900" progId="Equation.KSEE3">
                  <p:embed/>
                  <p:pic>
                    <p:nvPicPr>
                      <p:cNvPr id="0" name="OLE substitute image"/>
                      <p:cNvPicPr/>
                      <p:nvPr/>
                    </p:nvPicPr>
                    <p:blipFill>
                      <a:blip r:embed="rId3"/>
                      <a:stretch>
                        <a:fillRect/>
                      </a:stretch>
                    </p:blipFill>
                    <p:spPr>
                      <a:xfrm>
                        <a:off x="10636885" y="292735"/>
                        <a:ext cx="471805" cy="617220"/>
                      </a:xfrm>
                      <a:prstGeom prst="rect">
                        <a:avLst/>
                      </a:prstGeom>
                      <a:noFill/>
                      <a:ln w="38100">
                        <a:noFill/>
                        <a:miter/>
                      </a:ln>
                    </p:spPr>
                  </p:pic>
                </p:oleObj>
              </mc:Fallback>
            </mc:AlternateContent>
          </a:graphicData>
        </a:graphic>
      </p:graphicFrame>
      <p:graphicFrame>
        <p:nvGraphicFramePr>
          <p:cNvPr id="11" name="对象 -2147482596"/>
          <p:cNvGraphicFramePr>
            <a:graphicFrameLocks noChangeAspect="1"/>
          </p:cNvGraphicFramePr>
          <p:nvPr/>
        </p:nvGraphicFramePr>
        <p:xfrm>
          <a:off x="5810250" y="762000"/>
          <a:ext cx="471805" cy="574675"/>
        </p:xfrm>
        <a:graphic>
          <a:graphicData uri="http://schemas.openxmlformats.org/presentationml/2006/ole">
            <mc:AlternateContent>
              <mc:Choice xmlns:v="urn:schemas-microsoft-com:vml" Requires="v">
                <p:oleObj spid="_x0000_s1071" r:id="rId4" imgW="177165" imgH="215900" progId="Equation.KSEE3">
                  <p:embed/>
                </p:oleObj>
              </mc:Choice>
              <mc:Fallback>
                <p:oleObj r:id="rId4" imgW="177165" imgH="215900" progId="Equation.KSEE3">
                  <p:embed/>
                  <p:pic>
                    <p:nvPicPr>
                      <p:cNvPr id="0" name="OLE substitute image"/>
                      <p:cNvPicPr/>
                      <p:nvPr/>
                    </p:nvPicPr>
                    <p:blipFill>
                      <a:blip r:embed="rId5"/>
                      <a:stretch>
                        <a:fillRect/>
                      </a:stretch>
                    </p:blipFill>
                    <p:spPr>
                      <a:xfrm>
                        <a:off x="5810250" y="762000"/>
                        <a:ext cx="471805" cy="574675"/>
                      </a:xfrm>
                      <a:prstGeom prst="rect">
                        <a:avLst/>
                      </a:prstGeom>
                      <a:noFill/>
                      <a:ln w="38100">
                        <a:noFill/>
                        <a:miter/>
                      </a:ln>
                    </p:spPr>
                  </p:pic>
                </p:oleObj>
              </mc:Fallback>
            </mc:AlternateContent>
          </a:graphicData>
        </a:graphic>
      </p:graphicFrame>
      <p:graphicFrame>
        <p:nvGraphicFramePr>
          <p:cNvPr id="13" name="对象 -2147482595"/>
          <p:cNvGraphicFramePr>
            <a:graphicFrameLocks noChangeAspect="1"/>
          </p:cNvGraphicFramePr>
          <p:nvPr/>
        </p:nvGraphicFramePr>
        <p:xfrm>
          <a:off x="8082915" y="850900"/>
          <a:ext cx="1741170" cy="485775"/>
        </p:xfrm>
        <a:graphic>
          <a:graphicData uri="http://schemas.openxmlformats.org/presentationml/2006/ole">
            <mc:AlternateContent>
              <mc:Choice xmlns:v="urn:schemas-microsoft-com:vml" Requires="v">
                <p:oleObj spid="_x0000_s1072" r:id="rId6" imgW="774065" imgH="215900" progId="Equation.KSEE3">
                  <p:embed/>
                </p:oleObj>
              </mc:Choice>
              <mc:Fallback>
                <p:oleObj r:id="rId6" imgW="774065" imgH="215900" progId="Equation.KSEE3">
                  <p:embed/>
                  <p:pic>
                    <p:nvPicPr>
                      <p:cNvPr id="0" name="OLE substitute image"/>
                      <p:cNvPicPr/>
                      <p:nvPr/>
                    </p:nvPicPr>
                    <p:blipFill>
                      <a:blip r:embed="rId7"/>
                      <a:stretch>
                        <a:fillRect/>
                      </a:stretch>
                    </p:blipFill>
                    <p:spPr>
                      <a:xfrm>
                        <a:off x="8082915" y="850900"/>
                        <a:ext cx="1741170" cy="485775"/>
                      </a:xfrm>
                      <a:prstGeom prst="rect">
                        <a:avLst/>
                      </a:prstGeom>
                      <a:noFill/>
                      <a:ln w="38100">
                        <a:noFill/>
                        <a:miter/>
                      </a:ln>
                    </p:spPr>
                  </p:pic>
                </p:oleObj>
              </mc:Fallback>
            </mc:AlternateContent>
          </a:graphicData>
        </a:graphic>
      </p:graphicFrame>
      <p:graphicFrame>
        <p:nvGraphicFramePr>
          <p:cNvPr id="15" name="对象 -2147482594"/>
          <p:cNvGraphicFramePr>
            <a:graphicFrameLocks noChangeAspect="1"/>
          </p:cNvGraphicFramePr>
          <p:nvPr/>
        </p:nvGraphicFramePr>
        <p:xfrm>
          <a:off x="3516630" y="1236345"/>
          <a:ext cx="1654175" cy="639445"/>
        </p:xfrm>
        <a:graphic>
          <a:graphicData uri="http://schemas.openxmlformats.org/presentationml/2006/ole">
            <mc:AlternateContent>
              <mc:Choice xmlns:v="urn:schemas-microsoft-com:vml" Requires="v">
                <p:oleObj spid="_x0000_s1073" r:id="rId8" imgW="558800" imgH="215900" progId="Equation.KSEE3">
                  <p:embed/>
                </p:oleObj>
              </mc:Choice>
              <mc:Fallback>
                <p:oleObj r:id="rId8" imgW="558800" imgH="215900" progId="Equation.KSEE3">
                  <p:embed/>
                  <p:pic>
                    <p:nvPicPr>
                      <p:cNvPr id="0" name="OLE substitute image"/>
                      <p:cNvPicPr/>
                      <p:nvPr/>
                    </p:nvPicPr>
                    <p:blipFill>
                      <a:blip r:embed="rId9"/>
                      <a:stretch>
                        <a:fillRect/>
                      </a:stretch>
                    </p:blipFill>
                    <p:spPr>
                      <a:xfrm>
                        <a:off x="3516630" y="1236345"/>
                        <a:ext cx="1654175" cy="639445"/>
                      </a:xfrm>
                      <a:prstGeom prst="rect">
                        <a:avLst/>
                      </a:prstGeom>
                      <a:noFill/>
                      <a:ln w="38100">
                        <a:noFill/>
                        <a:miter/>
                      </a:ln>
                    </p:spPr>
                  </p:pic>
                </p:oleObj>
              </mc:Fallback>
            </mc:AlternateContent>
          </a:graphicData>
        </a:graphic>
      </p:graphicFrame>
      <p:graphicFrame>
        <p:nvGraphicFramePr>
          <p:cNvPr id="17" name="对象 -2147482593"/>
          <p:cNvGraphicFramePr>
            <a:graphicFrameLocks noChangeAspect="1"/>
          </p:cNvGraphicFramePr>
          <p:nvPr/>
        </p:nvGraphicFramePr>
        <p:xfrm>
          <a:off x="10030460" y="1236345"/>
          <a:ext cx="1684655" cy="667385"/>
        </p:xfrm>
        <a:graphic>
          <a:graphicData uri="http://schemas.openxmlformats.org/presentationml/2006/ole">
            <mc:AlternateContent>
              <mc:Choice xmlns:v="urn:schemas-microsoft-com:vml" Requires="v">
                <p:oleObj spid="_x0000_s1074" r:id="rId10" imgW="545465" imgH="215900" progId="Equation.KSEE3">
                  <p:embed/>
                </p:oleObj>
              </mc:Choice>
              <mc:Fallback>
                <p:oleObj r:id="rId10" imgW="545465" imgH="215900" progId="Equation.KSEE3">
                  <p:embed/>
                  <p:pic>
                    <p:nvPicPr>
                      <p:cNvPr id="0" name="OLE substitute image"/>
                      <p:cNvPicPr/>
                      <p:nvPr/>
                    </p:nvPicPr>
                    <p:blipFill>
                      <a:blip r:embed="rId11"/>
                      <a:stretch>
                        <a:fillRect/>
                      </a:stretch>
                    </p:blipFill>
                    <p:spPr>
                      <a:xfrm>
                        <a:off x="10030460" y="1236345"/>
                        <a:ext cx="1684655" cy="667385"/>
                      </a:xfrm>
                      <a:prstGeom prst="rect">
                        <a:avLst/>
                      </a:prstGeom>
                      <a:noFill/>
                      <a:ln w="38100">
                        <a:noFill/>
                        <a:miter/>
                      </a:ln>
                    </p:spPr>
                  </p:pic>
                </p:oleObj>
              </mc:Fallback>
            </mc:AlternateContent>
          </a:graphicData>
        </a:graphic>
      </p:graphicFrame>
      <p:sp>
        <p:nvSpPr>
          <p:cNvPr id="23" name="文本框 22"/>
          <p:cNvSpPr txBox="1"/>
          <p:nvPr/>
        </p:nvSpPr>
        <p:spPr>
          <a:xfrm>
            <a:off x="5547995" y="1185545"/>
            <a:ext cx="1378585" cy="768350"/>
          </a:xfrm>
          <a:prstGeom prst="rect">
            <a:avLst/>
          </a:prstGeom>
          <a:noFill/>
        </p:spPr>
        <p:txBody>
          <a:bodyPr wrap="square" rtlCol="0">
            <a:spAutoFit/>
          </a:bodyPr>
          <a:lstStyle/>
          <a:p>
            <a:r>
              <a:rPr lang="en-US" altLang="zh-CN" sz="4400" b="1">
                <a:solidFill>
                  <a:srgbClr val="FF0000"/>
                </a:solidFill>
              </a:rPr>
              <a:t>1:1</a:t>
            </a:r>
            <a:endParaRPr lang="en-US" altLang="zh-CN" sz="4400" b="1">
              <a:solidFill>
                <a:srgbClr val="FF0000"/>
              </a:solidFill>
            </a:endParaRPr>
          </a:p>
        </p:txBody>
      </p:sp>
      <p:sp>
        <p:nvSpPr>
          <p:cNvPr id="24" name="文本框 23"/>
          <p:cNvSpPr txBox="1"/>
          <p:nvPr/>
        </p:nvSpPr>
        <p:spPr>
          <a:xfrm>
            <a:off x="2258695" y="1659255"/>
            <a:ext cx="1488440" cy="768350"/>
          </a:xfrm>
          <a:prstGeom prst="rect">
            <a:avLst/>
          </a:prstGeom>
          <a:noFill/>
        </p:spPr>
        <p:txBody>
          <a:bodyPr wrap="square" rtlCol="0">
            <a:spAutoFit/>
          </a:bodyPr>
          <a:lstStyle/>
          <a:p>
            <a:r>
              <a:rPr lang="en-US" altLang="zh-CN" sz="4400" b="1">
                <a:solidFill>
                  <a:srgbClr val="FF0000"/>
                </a:solidFill>
              </a:rPr>
              <a:t>1:5</a:t>
            </a:r>
            <a:endParaRPr lang="en-US" altLang="zh-CN" sz="4400" b="1">
              <a:solidFill>
                <a:srgbClr val="FF0000"/>
              </a:solidFill>
            </a:endParaRPr>
          </a:p>
        </p:txBody>
      </p:sp>
      <p:pic>
        <p:nvPicPr>
          <p:cNvPr id="72" name="图片 69"/>
          <p:cNvPicPr>
            <a:picLocks noChangeAspect="1"/>
          </p:cNvPicPr>
          <p:nvPr/>
        </p:nvPicPr>
        <p:blipFill>
          <a:blip r:embed="rId12"/>
          <a:stretch>
            <a:fillRect/>
          </a:stretch>
        </p:blipFill>
        <p:spPr>
          <a:xfrm>
            <a:off x="8235950" y="3052445"/>
            <a:ext cx="2400935" cy="1816735"/>
          </a:xfrm>
          <a:prstGeom prst="rect">
            <a:avLst/>
          </a:prstGeom>
          <a:noFill/>
          <a:ln w="9525">
            <a:noFill/>
          </a:ln>
        </p:spPr>
      </p:pic>
      <p:sp>
        <p:nvSpPr>
          <p:cNvPr id="19" name="文本框 18"/>
          <p:cNvSpPr txBox="1"/>
          <p:nvPr/>
        </p:nvSpPr>
        <p:spPr>
          <a:xfrm>
            <a:off x="1071880" y="2625725"/>
            <a:ext cx="5024120" cy="768350"/>
          </a:xfrm>
          <a:prstGeom prst="rect">
            <a:avLst/>
          </a:prstGeom>
          <a:gradFill>
            <a:gsLst>
              <a:gs pos="0">
                <a:srgbClr val="FBFB11"/>
              </a:gs>
              <a:gs pos="100000">
                <a:srgbClr val="838309"/>
              </a:gs>
            </a:gsLst>
            <a:lin ang="5400000" scaled="0"/>
          </a:gradFill>
        </p:spPr>
        <p:txBody>
          <a:bodyPr wrap="square" rtlCol="0">
            <a:spAutoFit/>
          </a:bodyPr>
          <a:lstStyle/>
          <a:p>
            <a:r>
              <a:rPr lang="zh-CN" altLang="en-US" sz="4400" b="1">
                <a:solidFill>
                  <a:srgbClr val="FF0000"/>
                </a:solidFill>
              </a:rPr>
              <a:t>根据帕斯卡定律：</a:t>
            </a:r>
            <a:endParaRPr lang="en-US" altLang="zh-CN" sz="4400" b="1">
              <a:solidFill>
                <a:srgbClr val="FF0000"/>
              </a:solidFill>
            </a:endParaRPr>
          </a:p>
        </p:txBody>
      </p:sp>
      <p:graphicFrame>
        <p:nvGraphicFramePr>
          <p:cNvPr id="3" name="对象 2">
            <a:hlinkClick action="ppaction://ole?verb="/>
          </p:cNvPr>
          <p:cNvGraphicFramePr>
            <a:graphicFrameLocks noChangeAspect="1"/>
          </p:cNvGraphicFramePr>
          <p:nvPr/>
        </p:nvGraphicFramePr>
        <p:xfrm>
          <a:off x="1071880" y="3394075"/>
          <a:ext cx="1788795" cy="800100"/>
        </p:xfrm>
        <a:graphic>
          <a:graphicData uri="http://schemas.openxmlformats.org/presentationml/2006/ole">
            <mc:AlternateContent>
              <mc:Choice xmlns:v="urn:schemas-microsoft-com:vml" Requires="v">
                <p:oleObj spid="_x0000_s1075" r:id="rId13" imgW="482600" imgH="215900" progId="Equation.KSEE3">
                  <p:embed/>
                </p:oleObj>
              </mc:Choice>
              <mc:Fallback>
                <p:oleObj r:id="rId13" imgW="482600" imgH="215900" progId="Equation.KSEE3">
                  <p:embed/>
                  <p:pic>
                    <p:nvPicPr>
                      <p:cNvPr id="0" name="OLE substitute image"/>
                      <p:cNvPicPr/>
                      <p:nvPr/>
                    </p:nvPicPr>
                    <p:blipFill>
                      <a:blip r:embed="rId14"/>
                      <a:stretch>
                        <a:fillRect/>
                      </a:stretch>
                    </p:blipFill>
                    <p:spPr>
                      <a:xfrm>
                        <a:off x="1071880" y="3394075"/>
                        <a:ext cx="1788795" cy="800100"/>
                      </a:xfrm>
                      <a:prstGeom prst="rect">
                        <a:avLst/>
                      </a:prstGeom>
                      <a:gradFill>
                        <a:gsLst>
                          <a:gs pos="0">
                            <a:srgbClr val="FBFB11"/>
                          </a:gs>
                          <a:gs pos="100000">
                            <a:srgbClr val="838309"/>
                          </a:gs>
                        </a:gsLst>
                        <a:lin ang="5400000" scaled="0"/>
                      </a:gradFill>
                    </p:spPr>
                  </p:pic>
                </p:oleObj>
              </mc:Fallback>
            </mc:AlternateContent>
          </a:graphicData>
        </a:graphic>
      </p:graphicFrame>
      <p:graphicFrame>
        <p:nvGraphicFramePr>
          <p:cNvPr id="4" name="对象 3">
            <a:hlinkClick action="ppaction://ole?verb="/>
          </p:cNvPr>
          <p:cNvGraphicFramePr>
            <a:graphicFrameLocks noChangeAspect="1"/>
          </p:cNvGraphicFramePr>
          <p:nvPr/>
        </p:nvGraphicFramePr>
        <p:xfrm>
          <a:off x="944245" y="4347210"/>
          <a:ext cx="1625600" cy="1200785"/>
        </p:xfrm>
        <a:graphic>
          <a:graphicData uri="http://schemas.openxmlformats.org/presentationml/2006/ole">
            <mc:AlternateContent>
              <mc:Choice xmlns:v="urn:schemas-microsoft-com:vml" Requires="v">
                <p:oleObj spid="_x0000_s1076" r:id="rId15" imgW="584200" imgH="431800" progId="Equation.KSEE3">
                  <p:embed/>
                </p:oleObj>
              </mc:Choice>
              <mc:Fallback>
                <p:oleObj r:id="rId15" imgW="584200" imgH="431800" progId="Equation.KSEE3">
                  <p:embed/>
                  <p:pic>
                    <p:nvPicPr>
                      <p:cNvPr id="0" name="OLE substitute image"/>
                      <p:cNvPicPr/>
                      <p:nvPr/>
                    </p:nvPicPr>
                    <p:blipFill>
                      <a:blip r:embed="rId16"/>
                      <a:stretch>
                        <a:fillRect/>
                      </a:stretch>
                    </p:blipFill>
                    <p:spPr>
                      <a:xfrm>
                        <a:off x="944245" y="4347210"/>
                        <a:ext cx="1625600" cy="1200785"/>
                      </a:xfrm>
                      <a:prstGeom prst="rect">
                        <a:avLst/>
                      </a:prstGeom>
                      <a:gradFill>
                        <a:gsLst>
                          <a:gs pos="0">
                            <a:srgbClr val="FBFB11"/>
                          </a:gs>
                          <a:gs pos="100000">
                            <a:srgbClr val="838309"/>
                          </a:gs>
                        </a:gsLst>
                        <a:lin ang="5400000" scaled="0"/>
                      </a:gradFill>
                    </p:spPr>
                  </p:pic>
                </p:oleObj>
              </mc:Fallback>
            </mc:AlternateContent>
          </a:graphicData>
        </a:graphic>
      </p:graphicFrame>
      <p:sp>
        <p:nvSpPr>
          <p:cNvPr id="6" name="右箭头 5"/>
          <p:cNvSpPr/>
          <p:nvPr/>
        </p:nvSpPr>
        <p:spPr>
          <a:xfrm>
            <a:off x="2860675" y="4557395"/>
            <a:ext cx="795020" cy="780415"/>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对象 6">
            <a:hlinkClick action="ppaction://ole?verb="/>
          </p:cNvPr>
          <p:cNvGraphicFramePr>
            <a:graphicFrameLocks noChangeAspect="1"/>
          </p:cNvGraphicFramePr>
          <p:nvPr/>
        </p:nvGraphicFramePr>
        <p:xfrm>
          <a:off x="3913505" y="4347210"/>
          <a:ext cx="2368550" cy="1200785"/>
        </p:xfrm>
        <a:graphic>
          <a:graphicData uri="http://schemas.openxmlformats.org/presentationml/2006/ole">
            <mc:AlternateContent>
              <mc:Choice xmlns:v="urn:schemas-microsoft-com:vml" Requires="v">
                <p:oleObj spid="_x0000_s1077" r:id="rId17" imgW="850900" imgH="431800" progId="Equation.KSEE3">
                  <p:embed/>
                </p:oleObj>
              </mc:Choice>
              <mc:Fallback>
                <p:oleObj r:id="rId17" imgW="850900" imgH="431800" progId="Equation.KSEE3">
                  <p:embed/>
                  <p:pic>
                    <p:nvPicPr>
                      <p:cNvPr id="0" name="OLE substitute image"/>
                      <p:cNvPicPr/>
                      <p:nvPr/>
                    </p:nvPicPr>
                    <p:blipFill>
                      <a:blip r:embed="rId18"/>
                      <a:stretch>
                        <a:fillRect/>
                      </a:stretch>
                    </p:blipFill>
                    <p:spPr>
                      <a:xfrm>
                        <a:off x="3913505" y="4347210"/>
                        <a:ext cx="2368550" cy="1200785"/>
                      </a:xfrm>
                      <a:prstGeom prst="rect">
                        <a:avLst/>
                      </a:prstGeom>
                      <a:gradFill>
                        <a:gsLst>
                          <a:gs pos="0">
                            <a:srgbClr val="FBFB11"/>
                          </a:gs>
                          <a:gs pos="100000">
                            <a:srgbClr val="838309"/>
                          </a:gs>
                        </a:gsLst>
                        <a:lin ang="5400000" scaled="0"/>
                      </a:gradFill>
                    </p:spPr>
                  </p:pic>
                </p:oleObj>
              </mc:Fallback>
            </mc:AlternateContent>
          </a:graphicData>
        </a:graphic>
      </p:graphicFrame>
    </p:spTree>
    <p:custDataLst>
      <p:tags r:id="rId19"/>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after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690880" y="734695"/>
            <a:ext cx="10515600" cy="5426075"/>
          </a:xfrm>
        </p:spPr>
        <p:txBody>
          <a:bodyPr/>
          <a:lstStyle/>
          <a:p>
            <a:pPr marL="0" indent="0">
              <a:buNone/>
            </a:pPr>
            <a:r>
              <a:rPr lang="en-US" altLang="zh-CN" sz="3200"/>
              <a:t>18</a:t>
            </a:r>
            <a:r>
              <a:rPr sz="3200"/>
              <a:t>、</a:t>
            </a:r>
            <a:r>
              <a:rPr lang="zh-CN" altLang="en-US" sz="3200"/>
              <a:t>有一如图所示的容器,两端用面积分别为和的活塞封住里面的油,两活塞跟容壁的摩擦均不计,当上分别作用、力时,油静止不动,这时应满足的条件是(      )</a:t>
            </a:r>
            <a:endParaRPr lang="zh-CN" altLang="en-US" sz="3200"/>
          </a:p>
          <a:p>
            <a:pPr marL="0" indent="0">
              <a:buNone/>
            </a:pPr>
            <a:r>
              <a:rPr lang="en-US" altLang="zh-CN" sz="3200" b="1"/>
              <a:t>     </a:t>
            </a:r>
            <a:r>
              <a:rPr lang="zh-CN" altLang="en-US" sz="3200" b="1"/>
              <a:t>A. </a:t>
            </a:r>
            <a:r>
              <a:rPr lang="en-US" altLang="zh-CN" sz="3200" b="1"/>
              <a:t>F</a:t>
            </a:r>
            <a:r>
              <a:rPr lang="en-US" altLang="zh-CN" sz="3200" b="1" baseline="-25000"/>
              <a:t>1</a:t>
            </a:r>
            <a:r>
              <a:rPr lang="en-US" altLang="zh-CN" sz="3200" b="1"/>
              <a:t>=F</a:t>
            </a:r>
            <a:r>
              <a:rPr lang="en-US" altLang="zh-CN" sz="3200" b="1" baseline="-25000"/>
              <a:t>2</a:t>
            </a:r>
            <a:endParaRPr lang="zh-CN" altLang="en-US" sz="3200" b="1"/>
          </a:p>
          <a:p>
            <a:pPr marL="0" indent="0">
              <a:buNone/>
            </a:pPr>
            <a:r>
              <a:rPr lang="en-US" altLang="zh-CN" sz="3200" b="1"/>
              <a:t>    </a:t>
            </a:r>
            <a:r>
              <a:rPr lang="zh-CN" altLang="en-US" sz="3200" b="1"/>
              <a:t>B. </a:t>
            </a:r>
            <a:r>
              <a:rPr lang="en-US" altLang="zh-CN" sz="3200" b="1"/>
              <a:t>F</a:t>
            </a:r>
            <a:r>
              <a:rPr lang="en-US" altLang="zh-CN" sz="3200" b="1" baseline="-25000"/>
              <a:t>1</a:t>
            </a:r>
            <a:r>
              <a:rPr lang="en-US" altLang="zh-CN" sz="3200" b="1"/>
              <a:t>&gt;F</a:t>
            </a:r>
            <a:r>
              <a:rPr lang="en-US" altLang="zh-CN" sz="3200" b="1" baseline="-25000"/>
              <a:t>2</a:t>
            </a:r>
            <a:endParaRPr lang="zh-CN" altLang="en-US" sz="3200" b="1"/>
          </a:p>
          <a:p>
            <a:pPr marL="0" indent="0">
              <a:buNone/>
            </a:pPr>
            <a:r>
              <a:rPr lang="en-US" altLang="zh-CN" sz="3200" b="1"/>
              <a:t>    </a:t>
            </a:r>
            <a:r>
              <a:rPr lang="zh-CN" altLang="en-US" sz="3200" b="1"/>
              <a:t>C. </a:t>
            </a:r>
            <a:r>
              <a:rPr lang="en-US" altLang="zh-CN" sz="3200" b="1"/>
              <a:t>F</a:t>
            </a:r>
            <a:r>
              <a:rPr lang="en-US" altLang="zh-CN" sz="3200" b="1" baseline="-25000"/>
              <a:t>1</a:t>
            </a:r>
            <a:r>
              <a:rPr lang="en-US" altLang="zh-CN" sz="3200" b="1"/>
              <a:t>S</a:t>
            </a:r>
            <a:r>
              <a:rPr lang="en-US" altLang="zh-CN" sz="3200" b="1" baseline="-25000"/>
              <a:t>1</a:t>
            </a:r>
            <a:r>
              <a:rPr lang="en-US" altLang="zh-CN" sz="3200" b="1"/>
              <a:t>=F</a:t>
            </a:r>
            <a:r>
              <a:rPr lang="en-US" altLang="zh-CN" sz="3200" b="1" baseline="-25000"/>
              <a:t>2</a:t>
            </a:r>
            <a:r>
              <a:rPr lang="en-US" altLang="zh-CN" sz="3200" b="1"/>
              <a:t>S</a:t>
            </a:r>
            <a:r>
              <a:rPr lang="en-US" altLang="zh-CN" sz="3200" b="1" baseline="-25000"/>
              <a:t>2</a:t>
            </a:r>
            <a:endParaRPr lang="zh-CN" altLang="en-US" sz="3200" b="1"/>
          </a:p>
          <a:p>
            <a:pPr marL="0" indent="0">
              <a:buNone/>
            </a:pPr>
            <a:r>
              <a:rPr lang="en-US" altLang="zh-CN" sz="3200" b="1"/>
              <a:t>    </a:t>
            </a:r>
            <a:r>
              <a:rPr lang="zh-CN" altLang="en-US" sz="3200" b="1"/>
              <a:t>D. </a:t>
            </a:r>
            <a:r>
              <a:rPr lang="en-US" altLang="zh-CN" sz="3200" b="1"/>
              <a:t>F</a:t>
            </a:r>
            <a:r>
              <a:rPr lang="en-US" altLang="zh-CN" sz="3200" b="1" baseline="-25000"/>
              <a:t>1</a:t>
            </a:r>
            <a:r>
              <a:rPr lang="en-US" altLang="zh-CN" sz="3200" b="1"/>
              <a:t>/S</a:t>
            </a:r>
            <a:r>
              <a:rPr lang="en-US" altLang="zh-CN" sz="3200" b="1" baseline="-25000"/>
              <a:t>1</a:t>
            </a:r>
            <a:r>
              <a:rPr lang="en-US" altLang="zh-CN" sz="3200" b="1"/>
              <a:t>=F</a:t>
            </a:r>
            <a:r>
              <a:rPr lang="en-US" altLang="zh-CN" sz="3200" b="1" baseline="-25000"/>
              <a:t>2</a:t>
            </a:r>
            <a:r>
              <a:rPr lang="en-US" altLang="zh-CN" sz="3200" b="1"/>
              <a:t>/S</a:t>
            </a:r>
            <a:r>
              <a:rPr lang="en-US" altLang="zh-CN" sz="3200" b="1" baseline="-25000"/>
              <a:t>2</a:t>
            </a:r>
            <a:endParaRPr lang="zh-CN" altLang="en-US" sz="3200" b="1" baseline="-25000"/>
          </a:p>
        </p:txBody>
      </p:sp>
      <p:pic>
        <p:nvPicPr>
          <p:cNvPr id="4" name="图片 3" descr="微信图片_20190328092420"/>
          <p:cNvPicPr>
            <a:picLocks noChangeAspect="1"/>
          </p:cNvPicPr>
          <p:nvPr/>
        </p:nvPicPr>
        <p:blipFill>
          <a:blip r:embed="rId2"/>
          <a:stretch>
            <a:fillRect/>
          </a:stretch>
        </p:blipFill>
        <p:spPr>
          <a:xfrm>
            <a:off x="5335270" y="2872105"/>
            <a:ext cx="5072380" cy="2439670"/>
          </a:xfrm>
          <a:prstGeom prst="rect">
            <a:avLst/>
          </a:prstGeom>
        </p:spPr>
      </p:pic>
      <p:sp>
        <p:nvSpPr>
          <p:cNvPr id="5" name="文本框 4"/>
          <p:cNvSpPr txBox="1"/>
          <p:nvPr/>
        </p:nvSpPr>
        <p:spPr>
          <a:xfrm>
            <a:off x="8912225" y="2051050"/>
            <a:ext cx="1090930" cy="922020"/>
          </a:xfrm>
          <a:prstGeom prst="rect">
            <a:avLst/>
          </a:prstGeom>
          <a:noFill/>
        </p:spPr>
        <p:txBody>
          <a:bodyPr wrap="square" rtlCol="0">
            <a:spAutoFit/>
          </a:bodyPr>
          <a:lstStyle/>
          <a:p>
            <a:r>
              <a:rPr lang="en-US" altLang="zh-CN" sz="5400">
                <a:solidFill>
                  <a:srgbClr val="FF0000"/>
                </a:solidFill>
              </a:rPr>
              <a:t>D</a:t>
            </a:r>
            <a:endParaRPr lang="en-US" altLang="zh-CN" sz="5400">
              <a:solidFill>
                <a:srgbClr val="FF0000"/>
              </a:solidFill>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531495" y="94615"/>
            <a:ext cx="11263630" cy="6610350"/>
          </a:xfrm>
        </p:spPr>
        <p:txBody>
          <a:bodyPr>
            <a:normAutofit fontScale="70000"/>
          </a:bodyPr>
          <a:lstStyle/>
          <a:p>
            <a:pPr marL="0" indent="0" algn="ctr" fontAlgn="auto">
              <a:lnSpc>
                <a:spcPct val="150000"/>
              </a:lnSpc>
              <a:buNone/>
            </a:pPr>
            <a:r>
              <a:rPr lang="zh-CN" altLang="en-US" sz="6665" b="1"/>
              <a:t>8.3空气的力量</a:t>
            </a:r>
            <a:endParaRPr lang="zh-CN" altLang="en-US" sz="6665" b="1"/>
          </a:p>
          <a:p>
            <a:pPr marL="0" indent="0" fontAlgn="auto">
              <a:lnSpc>
                <a:spcPct val="150000"/>
              </a:lnSpc>
              <a:buNone/>
            </a:pPr>
            <a:r>
              <a:rPr lang="zh-CN" altLang="en-US" sz="3200" b="1"/>
              <a:t>【点1】大气压强产生的原因：与液体一样，受</a:t>
            </a:r>
            <a:r>
              <a:rPr lang="zh-CN" altLang="en-US" sz="3200" b="1" u="sng"/>
              <a:t>            </a:t>
            </a:r>
            <a:r>
              <a:rPr lang="zh-CN" altLang="en-US" sz="3200" b="1"/>
              <a:t>，</a:t>
            </a:r>
            <a:endParaRPr lang="zh-CN" altLang="en-US" sz="3200" b="1"/>
          </a:p>
          <a:p>
            <a:pPr marL="0" indent="0" fontAlgn="auto">
              <a:lnSpc>
                <a:spcPct val="150000"/>
              </a:lnSpc>
              <a:buNone/>
            </a:pPr>
            <a:r>
              <a:rPr lang="en-US" altLang="zh-CN" sz="3200" b="1"/>
              <a:t>                                                             </a:t>
            </a:r>
            <a:r>
              <a:rPr lang="zh-CN" altLang="en-US" sz="3200" b="1"/>
              <a:t>具有</a:t>
            </a:r>
            <a:r>
              <a:rPr lang="zh-CN" altLang="en-US" sz="3200" b="1" u="sng"/>
              <a:t>         </a:t>
            </a:r>
            <a:r>
              <a:rPr lang="zh-CN" altLang="en-US" sz="3200" b="1"/>
              <a:t>。</a:t>
            </a:r>
            <a:endParaRPr lang="zh-CN" altLang="en-US" sz="3200" b="1"/>
          </a:p>
          <a:p>
            <a:pPr marL="0" indent="0" fontAlgn="auto">
              <a:lnSpc>
                <a:spcPct val="150000"/>
              </a:lnSpc>
              <a:buNone/>
            </a:pPr>
            <a:r>
              <a:rPr lang="zh-CN" altLang="en-US" sz="3200" b="1"/>
              <a:t>大气压强的存在：（证明大气压存在的实验：____________________）</a:t>
            </a:r>
            <a:endParaRPr lang="zh-CN" altLang="en-US" sz="3200" b="1"/>
          </a:p>
          <a:p>
            <a:pPr marL="0" indent="0" fontAlgn="auto">
              <a:lnSpc>
                <a:spcPct val="100000"/>
              </a:lnSpc>
              <a:buNone/>
            </a:pPr>
            <a:endParaRPr lang="zh-CN" altLang="en-US" sz="3200" b="1"/>
          </a:p>
          <a:p>
            <a:pPr marL="0" indent="0" fontAlgn="auto">
              <a:lnSpc>
                <a:spcPct val="100000"/>
              </a:lnSpc>
              <a:buNone/>
            </a:pPr>
            <a:r>
              <a:rPr lang="zh-CN" altLang="en-US" sz="3200" b="1"/>
              <a:t>1.在铁桶内放入少量水,用火加热至沸腾后把桶口堵住,然后浇上冷水,铁桶被压瘪,如图所示,其主要原因是</a:t>
            </a:r>
            <a:r>
              <a:rPr lang="en-US" altLang="zh-CN" sz="3200" b="1"/>
              <a:t>        </a:t>
            </a:r>
            <a:r>
              <a:rPr lang="zh-CN" altLang="en-US" sz="3200" b="1"/>
              <a:t>(        )</a:t>
            </a:r>
            <a:endParaRPr lang="zh-CN" altLang="en-US" sz="3200" b="1"/>
          </a:p>
          <a:p>
            <a:pPr marL="0" indent="0" fontAlgn="auto">
              <a:lnSpc>
                <a:spcPct val="100000"/>
              </a:lnSpc>
              <a:buNone/>
            </a:pPr>
            <a:r>
              <a:rPr lang="en-US" altLang="zh-CN" sz="3200" b="1"/>
              <a:t>   </a:t>
            </a:r>
            <a:r>
              <a:rPr lang="zh-CN" altLang="en-US" sz="3200" b="1"/>
              <a:t>A.冷水的压力使铁桶变扁</a:t>
            </a:r>
            <a:endParaRPr lang="zh-CN" altLang="en-US" sz="3200" b="1"/>
          </a:p>
          <a:p>
            <a:pPr marL="0" indent="0" fontAlgn="auto">
              <a:lnSpc>
                <a:spcPct val="100000"/>
              </a:lnSpc>
              <a:buNone/>
            </a:pPr>
            <a:r>
              <a:rPr lang="en-US" altLang="zh-CN" sz="3200" b="1"/>
              <a:t>   </a:t>
            </a:r>
            <a:r>
              <a:rPr lang="zh-CN" altLang="en-US" sz="3200" b="1"/>
              <a:t>B.大气压使铁桶变扁</a:t>
            </a:r>
            <a:endParaRPr lang="zh-CN" altLang="en-US" sz="3200" b="1"/>
          </a:p>
          <a:p>
            <a:pPr marL="0" indent="0" fontAlgn="auto">
              <a:lnSpc>
                <a:spcPct val="100000"/>
              </a:lnSpc>
              <a:buNone/>
            </a:pPr>
            <a:r>
              <a:rPr lang="en-US" altLang="zh-CN" sz="3200" b="1"/>
              <a:t>   </a:t>
            </a:r>
            <a:r>
              <a:rPr lang="zh-CN" altLang="en-US" sz="3200" b="1"/>
              <a:t>C.铁通内空气膨胀使铁桶变扁</a:t>
            </a:r>
            <a:endParaRPr lang="zh-CN" altLang="en-US" sz="3200" b="1"/>
          </a:p>
          <a:p>
            <a:pPr marL="0" indent="0" fontAlgn="auto">
              <a:lnSpc>
                <a:spcPct val="100000"/>
              </a:lnSpc>
              <a:buNone/>
            </a:pPr>
            <a:r>
              <a:rPr lang="en-US" altLang="zh-CN" sz="3200" b="1"/>
              <a:t>   </a:t>
            </a:r>
            <a:r>
              <a:rPr lang="zh-CN" altLang="en-US" sz="3200" b="1"/>
              <a:t>D.铁桶变扁与力无关</a:t>
            </a:r>
            <a:endParaRPr lang="zh-CN" altLang="en-US" sz="3200" b="1"/>
          </a:p>
          <a:p>
            <a:pPr marL="0" indent="0" fontAlgn="auto">
              <a:lnSpc>
                <a:spcPct val="100000"/>
              </a:lnSpc>
              <a:buNone/>
            </a:pPr>
            <a:endParaRPr lang="zh-CN" altLang="en-US" sz="3200" b="1"/>
          </a:p>
        </p:txBody>
      </p:sp>
      <p:pic>
        <p:nvPicPr>
          <p:cNvPr id="21" name="图片 34"/>
          <p:cNvPicPr>
            <a:picLocks noChangeAspect="1"/>
          </p:cNvPicPr>
          <p:nvPr/>
        </p:nvPicPr>
        <p:blipFill>
          <a:blip r:embed="rId2"/>
          <a:stretch>
            <a:fillRect/>
          </a:stretch>
        </p:blipFill>
        <p:spPr>
          <a:xfrm>
            <a:off x="9657715" y="4422775"/>
            <a:ext cx="1551305" cy="2338070"/>
          </a:xfrm>
          <a:prstGeom prst="rect">
            <a:avLst/>
          </a:prstGeom>
          <a:noFill/>
          <a:ln w="9525">
            <a:noFill/>
          </a:ln>
        </p:spPr>
      </p:pic>
      <p:sp>
        <p:nvSpPr>
          <p:cNvPr id="12" name="文本框 11"/>
          <p:cNvSpPr txBox="1"/>
          <p:nvPr/>
        </p:nvSpPr>
        <p:spPr>
          <a:xfrm>
            <a:off x="6666230" y="2503805"/>
            <a:ext cx="3499485" cy="768350"/>
          </a:xfrm>
          <a:prstGeom prst="rect">
            <a:avLst/>
          </a:prstGeom>
          <a:noFill/>
        </p:spPr>
        <p:txBody>
          <a:bodyPr wrap="square" rtlCol="0">
            <a:spAutoFit/>
          </a:bodyPr>
          <a:lstStyle/>
          <a:p>
            <a:r>
              <a:rPr lang="zh-CN" altLang="en-US" sz="4400" b="1">
                <a:solidFill>
                  <a:srgbClr val="FF0000"/>
                </a:solidFill>
              </a:rPr>
              <a:t>马德堡半球</a:t>
            </a:r>
            <a:endParaRPr lang="zh-CN" altLang="en-US" sz="4400" b="1">
              <a:solidFill>
                <a:srgbClr val="FF0000"/>
              </a:solidFill>
            </a:endParaRPr>
          </a:p>
        </p:txBody>
      </p:sp>
      <p:sp>
        <p:nvSpPr>
          <p:cNvPr id="5" name="文本框 4"/>
          <p:cNvSpPr txBox="1"/>
          <p:nvPr/>
        </p:nvSpPr>
        <p:spPr>
          <a:xfrm>
            <a:off x="4474210" y="3926205"/>
            <a:ext cx="675640" cy="922020"/>
          </a:xfrm>
          <a:prstGeom prst="rect">
            <a:avLst/>
          </a:prstGeom>
          <a:noFill/>
        </p:spPr>
        <p:txBody>
          <a:bodyPr wrap="square" rtlCol="0">
            <a:spAutoFit/>
          </a:bodyPr>
          <a:lstStyle/>
          <a:p>
            <a:r>
              <a:rPr lang="en-US" altLang="zh-CN" sz="5400" b="1">
                <a:solidFill>
                  <a:srgbClr val="FF0000"/>
                </a:solidFill>
              </a:rPr>
              <a:t>B</a:t>
            </a:r>
            <a:endParaRPr lang="en-US" altLang="zh-CN" sz="5400" b="1">
              <a:solidFill>
                <a:srgbClr val="FF0000"/>
              </a:solidFill>
            </a:endParaRPr>
          </a:p>
        </p:txBody>
      </p:sp>
      <p:sp>
        <p:nvSpPr>
          <p:cNvPr id="2" name="文本框 1"/>
          <p:cNvSpPr txBox="1"/>
          <p:nvPr/>
        </p:nvSpPr>
        <p:spPr>
          <a:xfrm>
            <a:off x="6910070" y="1112520"/>
            <a:ext cx="1556385" cy="645160"/>
          </a:xfrm>
          <a:prstGeom prst="rect">
            <a:avLst/>
          </a:prstGeom>
          <a:noFill/>
        </p:spPr>
        <p:txBody>
          <a:bodyPr wrap="square" rtlCol="0">
            <a:spAutoFit/>
          </a:bodyPr>
          <a:lstStyle/>
          <a:p>
            <a:r>
              <a:rPr lang="zh-CN" altLang="en-US" sz="3600" b="1">
                <a:solidFill>
                  <a:srgbClr val="FF0000"/>
                </a:solidFill>
              </a:rPr>
              <a:t>重力</a:t>
            </a:r>
            <a:endParaRPr lang="zh-CN" altLang="en-US" sz="3600" b="1">
              <a:solidFill>
                <a:srgbClr val="FF0000"/>
              </a:solidFill>
            </a:endParaRPr>
          </a:p>
        </p:txBody>
      </p:sp>
      <p:sp>
        <p:nvSpPr>
          <p:cNvPr id="4" name="文本框 3"/>
          <p:cNvSpPr txBox="1"/>
          <p:nvPr/>
        </p:nvSpPr>
        <p:spPr>
          <a:xfrm>
            <a:off x="7233285" y="1757680"/>
            <a:ext cx="1556385" cy="645160"/>
          </a:xfrm>
          <a:prstGeom prst="rect">
            <a:avLst/>
          </a:prstGeom>
          <a:noFill/>
        </p:spPr>
        <p:txBody>
          <a:bodyPr wrap="square" rtlCol="0">
            <a:spAutoFit/>
          </a:bodyPr>
          <a:lstStyle/>
          <a:p>
            <a:r>
              <a:rPr lang="zh-CN" altLang="en-US" sz="3600" b="1">
                <a:solidFill>
                  <a:srgbClr val="FF0000"/>
                </a:solidFill>
              </a:rPr>
              <a:t>流动性</a:t>
            </a:r>
            <a:endParaRPr lang="zh-CN" altLang="en-US" sz="3600" b="1">
              <a:solidFill>
                <a:srgbClr val="FF0000"/>
              </a:solidFill>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subTnLst>
                                    <p:audio>
                                      <p:cMediaNode vol="84000">
                                        <p:cTn display="1" masterRel="sameClick">
                                          <p:stCondLst>
                                            <p:cond evt="begin" delay="0">
                                              <p:tn val="17"/>
                                            </p:cond>
                                          </p:stCondLst>
                                          <p:endCondLst>
                                            <p:cond evt="onStopAudio" delay="0">
                                              <p:tgtEl>
                                                <p:sldTgt/>
                                              </p:tgtEl>
                                            </p:cond>
                                          </p:endCondLst>
                                        </p:cTn>
                                        <p:tgtEl>
                                          <p:sndTgt r:embed="rId4" name="chimes.wav"/>
                                        </p:tgtEl>
                                      </p:cMediaNode>
                                    </p:audio>
                                  </p:subTnLst>
                                </p:cTn>
                              </p:par>
                            </p:childTnLst>
                          </p:cTn>
                        </p:par>
                      </p:childTnLst>
                    </p:cTn>
                  </p:par>
                  <p:par>
                    <p:cTn id="21" fill="hold" nodeType="clickPar">
                      <p:stCondLst>
                        <p:cond delay="indefinite"/>
                      </p:stCondLst>
                      <p:childTnLst>
                        <p:par>
                          <p:cTn id="22" fill="hold" nodeType="after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ppt_y</p:attrName>
                                        </p:attrNameLst>
                                      </p:cBhvr>
                                      <p:tavLst>
                                        <p:tav tm="0">
                                          <p:val>
                                            <p:strVal val="#ppt_y+#ppt_h*1.125000"/>
                                          </p:val>
                                        </p:tav>
                                        <p:tav tm="100000">
                                          <p:val>
                                            <p:strVal val="#ppt_y"/>
                                          </p:val>
                                        </p:tav>
                                      </p:tavLst>
                                    </p:anim>
                                    <p:animEffect transition="in" filter="wipe(up)">
                                      <p:cBhvr>
                                        <p:cTn id="26" dur="500"/>
                                        <p:tgtEl>
                                          <p:spTgt spid="5"/>
                                        </p:tgtEl>
                                      </p:cBhvr>
                                    </p:animEffect>
                                  </p:childTnLst>
                                  <p:subTnLst>
                                    <p:audio>
                                      <p:cMediaNode vol="84000">
                                        <p:cTn display="1" masterRel="sameClick">
                                          <p:stCondLst>
                                            <p:cond evt="begin" delay="0">
                                              <p:tn val="23"/>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p:bldP spid="2" grpId="0"/>
      <p:bldP spid="4" grpId="0"/>
    </p:bld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605155" y="168910"/>
            <a:ext cx="11104880" cy="6277610"/>
          </a:xfrm>
        </p:spPr>
        <p:txBody>
          <a:bodyPr>
            <a:noAutofit/>
          </a:bodyPr>
          <a:lstStyle/>
          <a:p>
            <a:pPr marL="0" indent="0">
              <a:buNone/>
            </a:pPr>
            <a:r>
              <a:rPr lang="zh-CN" altLang="en-US" sz="2800"/>
              <a:t>2.在证明大气压存在的覆杯实验中，小柯认为：“实验中纸片不掉落完全是因为纸片被杯口的水粘住了，而与大气压无关”。下列能帮助小柯改变这种想法的实验是（      ）。</a:t>
            </a:r>
            <a:endParaRPr lang="zh-CN" altLang="en-US" sz="2800"/>
          </a:p>
          <a:p>
            <a:endParaRPr lang="zh-CN" altLang="en-US" sz="2800"/>
          </a:p>
          <a:p>
            <a:endParaRPr lang="zh-CN" altLang="en-US" sz="2800"/>
          </a:p>
          <a:p>
            <a:pPr marL="0" indent="0">
              <a:buNone/>
            </a:pPr>
            <a:r>
              <a:rPr lang="zh-CN" altLang="en-US" sz="2800"/>
              <a:t>A.如图甲，换用不同种类的纸片做覆杯实验，纸片都不掉落</a:t>
            </a:r>
            <a:endParaRPr lang="zh-CN" altLang="en-US" sz="2800"/>
          </a:p>
          <a:p>
            <a:pPr marL="0" indent="0">
              <a:buNone/>
            </a:pPr>
            <a:r>
              <a:rPr lang="zh-CN" altLang="en-US" sz="2800"/>
              <a:t>B.如图乙，覆杯实验中将杯口朝向不同方向，纸片均不掉落</a:t>
            </a:r>
            <a:endParaRPr lang="zh-CN" altLang="en-US" sz="2800"/>
          </a:p>
          <a:p>
            <a:pPr marL="0" indent="0">
              <a:buNone/>
            </a:pPr>
            <a:r>
              <a:rPr lang="zh-CN" altLang="en-US" sz="2800"/>
              <a:t>C.如图丙，将一张湿纸覆盖在空杯子的杯口，倒转杯子纸片不掉落</a:t>
            </a:r>
            <a:endParaRPr lang="zh-CN" altLang="en-US" sz="2800"/>
          </a:p>
          <a:p>
            <a:pPr marL="0" indent="0">
              <a:buNone/>
            </a:pPr>
            <a:r>
              <a:rPr lang="zh-CN" altLang="en-US" sz="2800"/>
              <a:t>D.如图丁，在密闭钟罩内做覆杯实验，抽出钟罩内空气的过程中纸片掉落</a:t>
            </a:r>
            <a:endParaRPr lang="zh-CN" altLang="en-US" sz="2800"/>
          </a:p>
        </p:txBody>
      </p:sp>
      <p:pic>
        <p:nvPicPr>
          <p:cNvPr id="47" name="图片 44"/>
          <p:cNvPicPr>
            <a:picLocks noChangeAspect="1"/>
          </p:cNvPicPr>
          <p:nvPr/>
        </p:nvPicPr>
        <p:blipFill>
          <a:blip r:embed="rId2"/>
          <a:stretch>
            <a:fillRect/>
          </a:stretch>
        </p:blipFill>
        <p:spPr>
          <a:xfrm>
            <a:off x="2035175" y="1910715"/>
            <a:ext cx="6549390" cy="1442720"/>
          </a:xfrm>
          <a:prstGeom prst="rect">
            <a:avLst/>
          </a:prstGeom>
          <a:noFill/>
          <a:ln w="9525">
            <a:noFill/>
          </a:ln>
        </p:spPr>
      </p:pic>
      <p:sp>
        <p:nvSpPr>
          <p:cNvPr id="5" name="文本框 4"/>
          <p:cNvSpPr txBox="1"/>
          <p:nvPr/>
        </p:nvSpPr>
        <p:spPr>
          <a:xfrm>
            <a:off x="6365240" y="1278890"/>
            <a:ext cx="675640" cy="768350"/>
          </a:xfrm>
          <a:prstGeom prst="rect">
            <a:avLst/>
          </a:prstGeom>
          <a:noFill/>
        </p:spPr>
        <p:txBody>
          <a:bodyPr wrap="square" rtlCol="0">
            <a:spAutoFit/>
          </a:bodyPr>
          <a:lstStyle/>
          <a:p>
            <a:r>
              <a:rPr lang="en-US" altLang="zh-CN" sz="4400" b="1">
                <a:solidFill>
                  <a:srgbClr val="FF0000"/>
                </a:solidFill>
              </a:rPr>
              <a:t>D</a:t>
            </a:r>
            <a:endParaRPr lang="en-US" altLang="zh-CN" sz="4400" b="1">
              <a:solidFill>
                <a:srgbClr val="FF0000"/>
              </a:solidFill>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subTnLst>
                                    <p:audio>
                                      <p:cMediaNode vol="84000">
                                        <p:cTn display="1" masterRel="sameClick">
                                          <p:stCondLst>
                                            <p:cond evt="begin" delay="0">
                                              <p:tn val="5"/>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Tree>
    <p:controls>
      <mc:AlternateContent>
        <mc:Choice xmlns:v="urn:schemas-microsoft-com:vml" Requires="v">
          <p:control spid="1078" r:id="rId2" imgW="116128800000" imgH="77378877500"/>
        </mc:Choice>
        <mc:Fallback>
          <p:control r:id="rId2" imgW="9144000" imgH="6092825">
            <p:pic>
              <p:nvPicPr>
                <p:cNvPr id="0" name=""/>
                <p:cNvPicPr>
                  <a:picLocks noChangeArrowheads="1" noChangeShapeType="1"/>
                </p:cNvPicPr>
                <p:nvPr/>
              </p:nvPicPr>
              <p:blipFill>
                <a:blip r:embed="rId3"/>
                <a:stretch>
                  <a:fillRect/>
                </a:stretch>
              </p:blipFill>
              <p:spPr>
                <a:xfrm>
                  <a:off x="1279525" y="218440"/>
                  <a:ext cx="9144000" cy="6092825"/>
                </a:xfrm>
                <a:prstGeom prst="rect"/>
                <a:noFill/>
                <a:ln/>
              </p:spPr>
            </p:pic>
          </p:control>
        </mc:Fallback>
      </mc:AlternateContent>
    </p:controls>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238125" y="1783715"/>
            <a:ext cx="10902315" cy="3290570"/>
          </a:xfrm>
          <a:prstGeom prst="rect">
            <a:avLst/>
          </a:prstGeom>
          <a:noFill/>
        </p:spPr>
        <p:txBody>
          <a:bodyPr wrap="square" rtlCol="0">
            <a:spAutoFit/>
          </a:bodyPr>
          <a:lstStyle/>
          <a:p>
            <a:pPr>
              <a:lnSpc>
                <a:spcPct val="130000"/>
              </a:lnSpc>
            </a:pPr>
            <a:r>
              <a:rPr lang="zh-CN" altLang="en-US" sz="3200"/>
              <a:t>(1)管中若有</a:t>
            </a:r>
            <a:r>
              <a:rPr lang="zh-CN" altLang="en-US" sz="3200" b="1">
                <a:solidFill>
                  <a:srgbClr val="FF0000"/>
                </a:solidFill>
              </a:rPr>
              <a:t>气泡</a:t>
            </a:r>
            <a:r>
              <a:rPr lang="zh-CN" altLang="en-US" sz="3200"/>
              <a:t>，使测量结果偏小；</a:t>
            </a:r>
            <a:endParaRPr lang="zh-CN" altLang="en-US" sz="3200"/>
          </a:p>
          <a:p>
            <a:pPr>
              <a:lnSpc>
                <a:spcPct val="130000"/>
              </a:lnSpc>
            </a:pPr>
            <a:r>
              <a:rPr lang="zh-CN" altLang="en-US" sz="3200"/>
              <a:t>(2)外界大气压的变化影响汞柱的高度；</a:t>
            </a:r>
            <a:endParaRPr lang="zh-CN" altLang="en-US" sz="3200"/>
          </a:p>
          <a:p>
            <a:pPr>
              <a:lnSpc>
                <a:spcPct val="130000"/>
              </a:lnSpc>
            </a:pPr>
            <a:r>
              <a:rPr lang="zh-CN" altLang="en-US" sz="3200"/>
              <a:t>(3)</a:t>
            </a:r>
            <a:r>
              <a:rPr lang="zh-CN" altLang="en-US" sz="3200" b="1">
                <a:solidFill>
                  <a:srgbClr val="FF0000"/>
                </a:solidFill>
              </a:rPr>
              <a:t>管子的粗细、长短(大于760mm时)、是否倾斜、插入的深度</a:t>
            </a:r>
            <a:r>
              <a:rPr lang="zh-CN" altLang="en-US" sz="3200"/>
              <a:t>都不影响汞柱的高度；</a:t>
            </a:r>
            <a:endParaRPr lang="zh-CN" altLang="en-US" sz="3200"/>
          </a:p>
          <a:p>
            <a:pPr>
              <a:lnSpc>
                <a:spcPct val="130000"/>
              </a:lnSpc>
            </a:pPr>
            <a:endParaRPr lang="zh-CN" altLang="en-US" sz="3200"/>
          </a:p>
        </p:txBody>
      </p:sp>
      <p:pic>
        <p:nvPicPr>
          <p:cNvPr id="12" name="图片 16"/>
          <p:cNvPicPr>
            <a:picLocks noChangeAspect="1"/>
          </p:cNvPicPr>
          <p:nvPr/>
        </p:nvPicPr>
        <p:blipFill>
          <a:blip r:embed="rId2"/>
          <a:stretch>
            <a:fillRect/>
          </a:stretch>
        </p:blipFill>
        <p:spPr>
          <a:xfrm>
            <a:off x="9005570" y="315595"/>
            <a:ext cx="1457325" cy="1826895"/>
          </a:xfrm>
          <a:prstGeom prst="rect">
            <a:avLst/>
          </a:prstGeom>
          <a:noFill/>
          <a:ln w="9525">
            <a:noFill/>
          </a:ln>
        </p:spPr>
      </p:pic>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99695" y="246380"/>
            <a:ext cx="11564620" cy="6247130"/>
          </a:xfrm>
          <a:prstGeom prst="rect">
            <a:avLst/>
          </a:prstGeom>
          <a:noFill/>
        </p:spPr>
        <p:txBody>
          <a:bodyPr wrap="square" rtlCol="0">
            <a:spAutoFit/>
          </a:bodyPr>
          <a:lstStyle/>
          <a:p>
            <a:pPr fontAlgn="auto">
              <a:lnSpc>
                <a:spcPct val="125000"/>
              </a:lnSpc>
            </a:pPr>
            <a:r>
              <a:rPr lang="zh-CN" altLang="en-US" sz="3200" b="1">
                <a:sym typeface="+mn-ea"/>
              </a:rPr>
              <a:t>【点2】测量大气压：（测量大气压值的实验_______________）</a:t>
            </a:r>
            <a:endParaRPr lang="zh-CN" altLang="en-US" sz="3200" b="1"/>
          </a:p>
          <a:p>
            <a:pPr fontAlgn="auto">
              <a:lnSpc>
                <a:spcPct val="125000"/>
              </a:lnSpc>
            </a:pPr>
            <a:r>
              <a:rPr lang="zh-CN" altLang="en-US" sz="3200" b="1">
                <a:sym typeface="+mn-ea"/>
              </a:rPr>
              <a:t>(1)1个标准大气压=_____________mmHg=___________Pa</a:t>
            </a:r>
            <a:endParaRPr lang="zh-CN" altLang="en-US" sz="3200" b="1"/>
          </a:p>
          <a:p>
            <a:pPr fontAlgn="auto">
              <a:lnSpc>
                <a:spcPct val="125000"/>
              </a:lnSpc>
            </a:pPr>
            <a:r>
              <a:rPr lang="zh-CN" altLang="en-US" sz="3200">
                <a:sym typeface="+mn-ea"/>
              </a:rPr>
              <a:t>(2)水银面的高度差与玻璃管的________、是否_________、插入的_______无关。</a:t>
            </a:r>
            <a:endParaRPr lang="zh-CN" altLang="en-US" sz="3200">
              <a:sym typeface="+mn-ea"/>
            </a:endParaRPr>
          </a:p>
          <a:p>
            <a:pPr fontAlgn="auto">
              <a:lnSpc>
                <a:spcPct val="125000"/>
              </a:lnSpc>
            </a:pPr>
            <a:r>
              <a:rPr lang="en-US" altLang="zh-CN" sz="3200" b="1">
                <a:sym typeface="+mn-ea"/>
              </a:rPr>
              <a:t>(3)</a:t>
            </a:r>
            <a:r>
              <a:rPr lang="zh-CN" altLang="en-US" sz="3200" b="1">
                <a:sym typeface="+mn-ea"/>
              </a:rPr>
              <a:t>如果实验中混入空气，则试管中液柱的长度</a:t>
            </a:r>
            <a:r>
              <a:rPr lang="zh-CN" altLang="en-US" sz="3200" b="1" u="sng">
                <a:sym typeface="+mn-ea"/>
              </a:rPr>
              <a:t>         </a:t>
            </a:r>
            <a:r>
              <a:rPr lang="zh-CN" altLang="en-US" sz="3200" b="1">
                <a:sym typeface="+mn-ea"/>
              </a:rPr>
              <a:t>，如果倾斜，长度</a:t>
            </a:r>
            <a:r>
              <a:rPr lang="zh-CN" altLang="en-US" sz="3200" b="1" u="sng">
                <a:sym typeface="+mn-ea"/>
              </a:rPr>
              <a:t>          </a:t>
            </a:r>
            <a:r>
              <a:rPr lang="zh-CN" altLang="en-US" sz="3200" b="1">
                <a:sym typeface="+mn-ea"/>
              </a:rPr>
              <a:t>；如果上提，长度</a:t>
            </a:r>
            <a:r>
              <a:rPr lang="zh-CN" altLang="en-US" sz="3200" b="1" u="sng">
                <a:sym typeface="+mn-ea"/>
              </a:rPr>
              <a:t>         </a:t>
            </a:r>
            <a:r>
              <a:rPr lang="zh-CN" altLang="en-US" sz="3200" b="1">
                <a:sym typeface="+mn-ea"/>
              </a:rPr>
              <a:t>；如果下压，长度</a:t>
            </a:r>
            <a:r>
              <a:rPr lang="zh-CN" altLang="en-US" sz="3200" b="1" u="sng">
                <a:sym typeface="+mn-ea"/>
              </a:rPr>
              <a:t>          </a:t>
            </a:r>
            <a:r>
              <a:rPr lang="zh-CN" altLang="en-US" sz="3200" b="1">
                <a:sym typeface="+mn-ea"/>
              </a:rPr>
              <a:t>；向槽中倒水，长度</a:t>
            </a:r>
            <a:r>
              <a:rPr lang="zh-CN" altLang="en-US" sz="3200" b="1" u="sng">
                <a:sym typeface="+mn-ea"/>
              </a:rPr>
              <a:t>           </a:t>
            </a:r>
            <a:r>
              <a:rPr lang="zh-CN" altLang="en-US" sz="3200" b="1">
                <a:sym typeface="+mn-ea"/>
              </a:rPr>
              <a:t>。但是液柱高度都</a:t>
            </a:r>
            <a:r>
              <a:rPr lang="en-US" altLang="zh-CN" sz="3200" b="1">
                <a:sym typeface="+mn-ea"/>
              </a:rPr>
              <a:t>_______</a:t>
            </a:r>
            <a:endParaRPr lang="zh-CN" altLang="en-US" sz="3200" b="1">
              <a:sym typeface="+mn-ea"/>
            </a:endParaRPr>
          </a:p>
          <a:p>
            <a:pPr fontAlgn="auto">
              <a:lnSpc>
                <a:spcPct val="125000"/>
              </a:lnSpc>
            </a:pPr>
            <a:r>
              <a:rPr lang="en-US" altLang="zh-CN" sz="3200">
                <a:sym typeface="+mn-ea"/>
              </a:rPr>
              <a:t>3.</a:t>
            </a:r>
            <a:r>
              <a:rPr lang="zh-CN" altLang="en-US" sz="3200">
                <a:sym typeface="+mn-ea"/>
              </a:rPr>
              <a:t>如图所示，管中液体处于静止状态，则可以反映当时大气压值得是（      ）</a:t>
            </a:r>
            <a:endParaRPr lang="zh-CN" altLang="en-US" sz="3200"/>
          </a:p>
          <a:p>
            <a:pPr fontAlgn="auto">
              <a:lnSpc>
                <a:spcPct val="125000"/>
              </a:lnSpc>
            </a:pPr>
            <a:endParaRPr lang="en-US" altLang="zh-CN" sz="3200"/>
          </a:p>
        </p:txBody>
      </p:sp>
      <p:sp>
        <p:nvSpPr>
          <p:cNvPr id="11" name="文本框 10"/>
          <p:cNvSpPr txBox="1"/>
          <p:nvPr/>
        </p:nvSpPr>
        <p:spPr>
          <a:xfrm>
            <a:off x="8210550" y="118110"/>
            <a:ext cx="3891280" cy="583565"/>
          </a:xfrm>
          <a:prstGeom prst="rect">
            <a:avLst/>
          </a:prstGeom>
          <a:noFill/>
        </p:spPr>
        <p:txBody>
          <a:bodyPr wrap="square" rtlCol="0">
            <a:spAutoFit/>
          </a:bodyPr>
          <a:lstStyle/>
          <a:p>
            <a:r>
              <a:rPr lang="zh-CN" altLang="en-US" sz="3200" b="1">
                <a:solidFill>
                  <a:srgbClr val="FF0000"/>
                </a:solidFill>
              </a:rPr>
              <a:t>托里拆利实验</a:t>
            </a:r>
            <a:endParaRPr lang="zh-CN" altLang="en-US" sz="3200" b="1">
              <a:solidFill>
                <a:srgbClr val="FF0000"/>
              </a:solidFill>
            </a:endParaRPr>
          </a:p>
        </p:txBody>
      </p:sp>
      <p:sp>
        <p:nvSpPr>
          <p:cNvPr id="3" name="文本框 2"/>
          <p:cNvSpPr txBox="1"/>
          <p:nvPr/>
        </p:nvSpPr>
        <p:spPr>
          <a:xfrm>
            <a:off x="4485005" y="773430"/>
            <a:ext cx="1522730" cy="768350"/>
          </a:xfrm>
          <a:prstGeom prst="rect">
            <a:avLst/>
          </a:prstGeom>
          <a:noFill/>
        </p:spPr>
        <p:txBody>
          <a:bodyPr wrap="square" rtlCol="0">
            <a:spAutoFit/>
          </a:bodyPr>
          <a:lstStyle/>
          <a:p>
            <a:r>
              <a:rPr lang="en-US" altLang="zh-CN" sz="4400" b="1">
                <a:solidFill>
                  <a:srgbClr val="FF0000"/>
                </a:solidFill>
              </a:rPr>
              <a:t>760</a:t>
            </a:r>
            <a:endParaRPr lang="en-US" altLang="zh-CN" sz="4400" b="1">
              <a:solidFill>
                <a:srgbClr val="FF0000"/>
              </a:solidFill>
            </a:endParaRPr>
          </a:p>
        </p:txBody>
      </p:sp>
      <p:sp>
        <p:nvSpPr>
          <p:cNvPr id="4" name="文本框 3"/>
          <p:cNvSpPr txBox="1"/>
          <p:nvPr/>
        </p:nvSpPr>
        <p:spPr>
          <a:xfrm>
            <a:off x="7915275" y="773430"/>
            <a:ext cx="3032125" cy="768350"/>
          </a:xfrm>
          <a:prstGeom prst="rect">
            <a:avLst/>
          </a:prstGeom>
          <a:noFill/>
        </p:spPr>
        <p:txBody>
          <a:bodyPr wrap="square" rtlCol="0">
            <a:spAutoFit/>
          </a:bodyPr>
          <a:lstStyle/>
          <a:p>
            <a:r>
              <a:rPr lang="en-US" altLang="zh-CN" sz="4400" b="1">
                <a:solidFill>
                  <a:srgbClr val="FF0000"/>
                </a:solidFill>
              </a:rPr>
              <a:t>1.013</a:t>
            </a:r>
            <a:r>
              <a:rPr lang="en-US" altLang="zh-CN" sz="4400" b="1">
                <a:solidFill>
                  <a:srgbClr val="FF0000"/>
                </a:solidFill>
                <a:latin typeface="Arial" panose="020b0604020202020204" pitchFamily="34" charset="0"/>
              </a:rPr>
              <a:t>×10</a:t>
            </a:r>
            <a:r>
              <a:rPr lang="en-US" altLang="zh-CN" sz="4400" b="1" baseline="30000">
                <a:solidFill>
                  <a:srgbClr val="FF0000"/>
                </a:solidFill>
                <a:latin typeface="Arial" panose="020b0604020202020204" pitchFamily="34" charset="0"/>
              </a:rPr>
              <a:t>5</a:t>
            </a:r>
            <a:endParaRPr lang="en-US" altLang="zh-CN" sz="4400" b="1" baseline="30000">
              <a:solidFill>
                <a:srgbClr val="FF0000"/>
              </a:solidFill>
              <a:latin typeface="Arial" panose="020b0604020202020204" pitchFamily="34" charset="0"/>
            </a:endParaRPr>
          </a:p>
        </p:txBody>
      </p:sp>
      <p:sp>
        <p:nvSpPr>
          <p:cNvPr id="5" name="文本框 4"/>
          <p:cNvSpPr txBox="1"/>
          <p:nvPr/>
        </p:nvSpPr>
        <p:spPr>
          <a:xfrm>
            <a:off x="5752465" y="1541780"/>
            <a:ext cx="1497965" cy="768350"/>
          </a:xfrm>
          <a:prstGeom prst="rect">
            <a:avLst/>
          </a:prstGeom>
          <a:noFill/>
        </p:spPr>
        <p:txBody>
          <a:bodyPr wrap="square" rtlCol="0">
            <a:spAutoFit/>
          </a:bodyPr>
          <a:lstStyle/>
          <a:p>
            <a:r>
              <a:rPr lang="zh-CN" altLang="en-US" sz="4400" b="1">
                <a:solidFill>
                  <a:srgbClr val="FF0000"/>
                </a:solidFill>
              </a:rPr>
              <a:t>粗细</a:t>
            </a:r>
            <a:endParaRPr lang="zh-CN" altLang="en-US" sz="4400" b="1">
              <a:solidFill>
                <a:srgbClr val="FF0000"/>
              </a:solidFill>
            </a:endParaRPr>
          </a:p>
        </p:txBody>
      </p:sp>
      <p:sp>
        <p:nvSpPr>
          <p:cNvPr id="6" name="文本框 5"/>
          <p:cNvSpPr txBox="1"/>
          <p:nvPr/>
        </p:nvSpPr>
        <p:spPr>
          <a:xfrm>
            <a:off x="9154160" y="1541780"/>
            <a:ext cx="1497965" cy="768350"/>
          </a:xfrm>
          <a:prstGeom prst="rect">
            <a:avLst/>
          </a:prstGeom>
          <a:noFill/>
        </p:spPr>
        <p:txBody>
          <a:bodyPr wrap="square" rtlCol="0">
            <a:spAutoFit/>
          </a:bodyPr>
          <a:lstStyle/>
          <a:p>
            <a:r>
              <a:rPr lang="zh-CN" altLang="en-US" sz="4400" b="1">
                <a:solidFill>
                  <a:srgbClr val="FF0000"/>
                </a:solidFill>
              </a:rPr>
              <a:t>倾斜</a:t>
            </a:r>
            <a:endParaRPr lang="zh-CN" altLang="en-US" sz="4400" b="1">
              <a:solidFill>
                <a:srgbClr val="FF0000"/>
              </a:solidFill>
            </a:endParaRPr>
          </a:p>
        </p:txBody>
      </p:sp>
      <p:sp>
        <p:nvSpPr>
          <p:cNvPr id="7" name="文本框 6"/>
          <p:cNvSpPr txBox="1"/>
          <p:nvPr/>
        </p:nvSpPr>
        <p:spPr>
          <a:xfrm>
            <a:off x="1083310" y="2035810"/>
            <a:ext cx="1497965" cy="768350"/>
          </a:xfrm>
          <a:prstGeom prst="rect">
            <a:avLst/>
          </a:prstGeom>
          <a:noFill/>
        </p:spPr>
        <p:txBody>
          <a:bodyPr wrap="square" rtlCol="0">
            <a:spAutoFit/>
          </a:bodyPr>
          <a:lstStyle/>
          <a:p>
            <a:r>
              <a:rPr lang="zh-CN" altLang="en-US" sz="4400" b="1">
                <a:solidFill>
                  <a:srgbClr val="FF0000"/>
                </a:solidFill>
              </a:rPr>
              <a:t>深度</a:t>
            </a:r>
            <a:endParaRPr lang="zh-CN" altLang="en-US" sz="4400" b="1">
              <a:solidFill>
                <a:srgbClr val="FF0000"/>
              </a:solidFill>
            </a:endParaRPr>
          </a:p>
        </p:txBody>
      </p:sp>
      <p:pic>
        <p:nvPicPr>
          <p:cNvPr id="75" name="图片 70" descr="IMG_256"/>
          <p:cNvPicPr>
            <a:picLocks noChangeAspect="1"/>
          </p:cNvPicPr>
          <p:nvPr/>
        </p:nvPicPr>
        <p:blipFill>
          <a:blip r:embed="rId2"/>
          <a:stretch>
            <a:fillRect/>
          </a:stretch>
        </p:blipFill>
        <p:spPr>
          <a:xfrm>
            <a:off x="3202305" y="5158740"/>
            <a:ext cx="6598285" cy="1538605"/>
          </a:xfrm>
          <a:prstGeom prst="rect">
            <a:avLst/>
          </a:prstGeom>
          <a:noFill/>
          <a:ln w="9525">
            <a:noFill/>
          </a:ln>
        </p:spPr>
      </p:pic>
      <p:sp>
        <p:nvSpPr>
          <p:cNvPr id="8" name="文本框 7"/>
          <p:cNvSpPr txBox="1"/>
          <p:nvPr/>
        </p:nvSpPr>
        <p:spPr>
          <a:xfrm>
            <a:off x="1488440" y="5235575"/>
            <a:ext cx="688340" cy="768350"/>
          </a:xfrm>
          <a:prstGeom prst="rect">
            <a:avLst/>
          </a:prstGeom>
          <a:noFill/>
        </p:spPr>
        <p:txBody>
          <a:bodyPr wrap="square" rtlCol="0">
            <a:spAutoFit/>
          </a:bodyPr>
          <a:lstStyle/>
          <a:p>
            <a:r>
              <a:rPr lang="en-US" altLang="zh-CN" sz="4400" b="1">
                <a:solidFill>
                  <a:srgbClr val="FF0000"/>
                </a:solidFill>
              </a:rPr>
              <a:t>C</a:t>
            </a:r>
            <a:endParaRPr lang="en-US" altLang="zh-CN" sz="4400" b="1">
              <a:solidFill>
                <a:srgbClr val="FF0000"/>
              </a:solidFill>
            </a:endParaRPr>
          </a:p>
        </p:txBody>
      </p:sp>
      <p:sp>
        <p:nvSpPr>
          <p:cNvPr id="9" name="文本框 8"/>
          <p:cNvSpPr txBox="1"/>
          <p:nvPr/>
        </p:nvSpPr>
        <p:spPr>
          <a:xfrm>
            <a:off x="8426450" y="2660015"/>
            <a:ext cx="1486535" cy="645160"/>
          </a:xfrm>
          <a:prstGeom prst="rect">
            <a:avLst/>
          </a:prstGeom>
          <a:noFill/>
        </p:spPr>
        <p:txBody>
          <a:bodyPr wrap="square" rtlCol="0">
            <a:spAutoFit/>
          </a:bodyPr>
          <a:lstStyle/>
          <a:p>
            <a:r>
              <a:rPr lang="zh-CN" altLang="en-US" sz="3600" b="1">
                <a:solidFill>
                  <a:srgbClr val="FF0000"/>
                </a:solidFill>
              </a:rPr>
              <a:t>变小</a:t>
            </a:r>
            <a:endParaRPr lang="zh-CN" altLang="en-US" sz="3600" b="1">
              <a:solidFill>
                <a:srgbClr val="FF0000"/>
              </a:solidFill>
            </a:endParaRPr>
          </a:p>
        </p:txBody>
      </p:sp>
      <p:sp>
        <p:nvSpPr>
          <p:cNvPr id="10" name="文本框 9"/>
          <p:cNvSpPr txBox="1"/>
          <p:nvPr/>
        </p:nvSpPr>
        <p:spPr>
          <a:xfrm>
            <a:off x="999490" y="3305175"/>
            <a:ext cx="1486535" cy="645160"/>
          </a:xfrm>
          <a:prstGeom prst="rect">
            <a:avLst/>
          </a:prstGeom>
          <a:noFill/>
        </p:spPr>
        <p:txBody>
          <a:bodyPr wrap="square" rtlCol="0">
            <a:spAutoFit/>
          </a:bodyPr>
          <a:lstStyle/>
          <a:p>
            <a:r>
              <a:rPr lang="zh-CN" altLang="en-US" sz="3600" b="1">
                <a:solidFill>
                  <a:srgbClr val="FF0000"/>
                </a:solidFill>
              </a:rPr>
              <a:t>变大</a:t>
            </a:r>
            <a:endParaRPr lang="zh-CN" altLang="en-US" sz="3600" b="1">
              <a:solidFill>
                <a:srgbClr val="FF0000"/>
              </a:solidFill>
            </a:endParaRPr>
          </a:p>
        </p:txBody>
      </p:sp>
      <p:sp>
        <p:nvSpPr>
          <p:cNvPr id="12" name="文本框 11"/>
          <p:cNvSpPr txBox="1"/>
          <p:nvPr/>
        </p:nvSpPr>
        <p:spPr>
          <a:xfrm>
            <a:off x="5353050" y="3305175"/>
            <a:ext cx="1486535" cy="645160"/>
          </a:xfrm>
          <a:prstGeom prst="rect">
            <a:avLst/>
          </a:prstGeom>
          <a:noFill/>
        </p:spPr>
        <p:txBody>
          <a:bodyPr wrap="square" rtlCol="0">
            <a:spAutoFit/>
          </a:bodyPr>
          <a:lstStyle/>
          <a:p>
            <a:r>
              <a:rPr lang="zh-CN" altLang="en-US" sz="3600" b="1">
                <a:solidFill>
                  <a:srgbClr val="FF0000"/>
                </a:solidFill>
              </a:rPr>
              <a:t>变小</a:t>
            </a:r>
            <a:endParaRPr lang="zh-CN" altLang="en-US" sz="3600" b="1">
              <a:solidFill>
                <a:srgbClr val="FF0000"/>
              </a:solidFill>
            </a:endParaRPr>
          </a:p>
        </p:txBody>
      </p:sp>
      <p:sp>
        <p:nvSpPr>
          <p:cNvPr id="13" name="文本框 12"/>
          <p:cNvSpPr txBox="1"/>
          <p:nvPr/>
        </p:nvSpPr>
        <p:spPr>
          <a:xfrm>
            <a:off x="9577070" y="3305175"/>
            <a:ext cx="1486535" cy="645160"/>
          </a:xfrm>
          <a:prstGeom prst="rect">
            <a:avLst/>
          </a:prstGeom>
          <a:noFill/>
        </p:spPr>
        <p:txBody>
          <a:bodyPr wrap="square" rtlCol="0">
            <a:spAutoFit/>
          </a:bodyPr>
          <a:lstStyle/>
          <a:p>
            <a:r>
              <a:rPr lang="zh-CN" altLang="en-US" sz="3600" b="1">
                <a:solidFill>
                  <a:srgbClr val="FF0000"/>
                </a:solidFill>
              </a:rPr>
              <a:t>变大</a:t>
            </a:r>
            <a:endParaRPr lang="zh-CN" altLang="en-US" sz="3600" b="1">
              <a:solidFill>
                <a:srgbClr val="FF0000"/>
              </a:solidFill>
            </a:endParaRPr>
          </a:p>
        </p:txBody>
      </p:sp>
      <p:sp>
        <p:nvSpPr>
          <p:cNvPr id="14" name="文本框 13"/>
          <p:cNvSpPr txBox="1"/>
          <p:nvPr/>
        </p:nvSpPr>
        <p:spPr>
          <a:xfrm>
            <a:off x="3401060" y="3870960"/>
            <a:ext cx="1486535" cy="645160"/>
          </a:xfrm>
          <a:prstGeom prst="rect">
            <a:avLst/>
          </a:prstGeom>
          <a:noFill/>
        </p:spPr>
        <p:txBody>
          <a:bodyPr wrap="square" rtlCol="0">
            <a:spAutoFit/>
          </a:bodyPr>
          <a:lstStyle/>
          <a:p>
            <a:r>
              <a:rPr lang="zh-CN" altLang="en-US" sz="3600" b="1">
                <a:solidFill>
                  <a:srgbClr val="FF0000"/>
                </a:solidFill>
              </a:rPr>
              <a:t>变大</a:t>
            </a:r>
            <a:endParaRPr lang="zh-CN" altLang="en-US" sz="3600" b="1">
              <a:solidFill>
                <a:srgbClr val="FF0000"/>
              </a:solidFill>
            </a:endParaRPr>
          </a:p>
        </p:txBody>
      </p:sp>
      <p:sp>
        <p:nvSpPr>
          <p:cNvPr id="15" name="文本框 14"/>
          <p:cNvSpPr txBox="1"/>
          <p:nvPr/>
        </p:nvSpPr>
        <p:spPr>
          <a:xfrm>
            <a:off x="8314055" y="4023360"/>
            <a:ext cx="1486535" cy="645160"/>
          </a:xfrm>
          <a:prstGeom prst="rect">
            <a:avLst/>
          </a:prstGeom>
          <a:noFill/>
        </p:spPr>
        <p:txBody>
          <a:bodyPr wrap="square" rtlCol="0">
            <a:spAutoFit/>
          </a:bodyPr>
          <a:lstStyle/>
          <a:p>
            <a:r>
              <a:rPr lang="zh-CN" altLang="en-US" sz="3600" b="1">
                <a:solidFill>
                  <a:srgbClr val="FF0000"/>
                </a:solidFill>
              </a:rPr>
              <a:t>不变</a:t>
            </a:r>
            <a:endParaRPr lang="zh-CN" altLang="en-US" sz="3600" b="1">
              <a:solidFill>
                <a:srgbClr val="FF0000"/>
              </a:solidFill>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subTnLst>
                                    <p:audio>
                                      <p:cMediaNode vol="86000">
                                        <p:cTn display="1" masterRel="sameClick">
                                          <p:stCondLst>
                                            <p:cond evt="begin" delay="0">
                                              <p:tn val="5"/>
                                            </p:cond>
                                          </p:stCondLst>
                                          <p:endCondLst>
                                            <p:cond evt="onStopAudio" delay="0">
                                              <p:tgtEl>
                                                <p:sldTgt/>
                                              </p:tgtEl>
                                            </p:cond>
                                          </p:endCondLst>
                                        </p:cTn>
                                        <p:tgtEl>
                                          <p:sndTgt r:embed="rId4" name="wind.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ppt_y</p:attrName>
                                        </p:attrNameLst>
                                      </p:cBhvr>
                                      <p:tavLst>
                                        <p:tav tm="0">
                                          <p:val>
                                            <p:strVal val="#ppt_y+#ppt_h*1.125000"/>
                                          </p:val>
                                        </p:tav>
                                        <p:tav tm="100000">
                                          <p:val>
                                            <p:strVal val="#ppt_y"/>
                                          </p:val>
                                        </p:tav>
                                      </p:tavLst>
                                    </p:anim>
                                    <p:animEffect transition="in" filter="wipe(up)">
                                      <p:cBhvr>
                                        <p:cTn id="14" dur="500"/>
                                        <p:tgtEl>
                                          <p:spTgt spid="3"/>
                                        </p:tgtEl>
                                      </p:cBhvr>
                                    </p:animEffect>
                                  </p:childTnLst>
                                  <p:subTnLst>
                                    <p:audio>
                                      <p:cMediaNode vol="86000">
                                        <p:cTn display="1" masterRel="sameClick">
                                          <p:stCondLst>
                                            <p:cond evt="begin" delay="0">
                                              <p:tn val="11"/>
                                            </p:cond>
                                          </p:stCondLst>
                                          <p:endCondLst>
                                            <p:cond evt="onStopAudio" delay="0">
                                              <p:tgtEl>
                                                <p:sldTgt/>
                                              </p:tgtEl>
                                            </p:cond>
                                          </p:endCondLst>
                                        </p:cTn>
                                        <p:tgtEl>
                                          <p:sndTgt r:embed="rId4" name="wind.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ppt_y</p:attrName>
                                        </p:attrNameLst>
                                      </p:cBhvr>
                                      <p:tavLst>
                                        <p:tav tm="0">
                                          <p:val>
                                            <p:strVal val="#ppt_y+#ppt_h*1.125000"/>
                                          </p:val>
                                        </p:tav>
                                        <p:tav tm="100000">
                                          <p:val>
                                            <p:strVal val="#ppt_y"/>
                                          </p:val>
                                        </p:tav>
                                      </p:tavLst>
                                    </p:anim>
                                    <p:animEffect transition="in" filter="wipe(up)">
                                      <p:cBhvr>
                                        <p:cTn id="20" dur="500"/>
                                        <p:tgtEl>
                                          <p:spTgt spid="4"/>
                                        </p:tgtEl>
                                      </p:cBhvr>
                                    </p:animEffect>
                                  </p:childTnLst>
                                  <p:subTnLst>
                                    <p:audio>
                                      <p:cMediaNode vol="86000">
                                        <p:cTn display="1" masterRel="sameClick">
                                          <p:stCondLst>
                                            <p:cond evt="begin" delay="0">
                                              <p:tn val="17"/>
                                            </p:cond>
                                          </p:stCondLst>
                                          <p:endCondLst>
                                            <p:cond evt="onStopAudio" delay="0">
                                              <p:tgtEl>
                                                <p:sldTgt/>
                                              </p:tgtEl>
                                            </p:cond>
                                          </p:endCondLst>
                                        </p:cTn>
                                        <p:tgtEl>
                                          <p:sndTgt r:embed="rId4" name="wind.wav"/>
                                        </p:tgtEl>
                                      </p:cMediaNode>
                                    </p:audio>
                                  </p:subTnLst>
                                </p:cTn>
                              </p:par>
                            </p:childTnLst>
                          </p:cTn>
                        </p:par>
                      </p:childTnLst>
                    </p:cTn>
                  </p:par>
                  <p:par>
                    <p:cTn id="21" fill="hold" nodeType="clickPar">
                      <p:stCondLst>
                        <p:cond delay="indefinite"/>
                      </p:stCondLst>
                      <p:childTnLst>
                        <p:par>
                          <p:cTn id="22" fill="hold" nodeType="after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ppt_y</p:attrName>
                                        </p:attrNameLst>
                                      </p:cBhvr>
                                      <p:tavLst>
                                        <p:tav tm="0">
                                          <p:val>
                                            <p:strVal val="#ppt_y+#ppt_h*1.125000"/>
                                          </p:val>
                                        </p:tav>
                                        <p:tav tm="100000">
                                          <p:val>
                                            <p:strVal val="#ppt_y"/>
                                          </p:val>
                                        </p:tav>
                                      </p:tavLst>
                                    </p:anim>
                                    <p:animEffect transition="in" filter="wipe(up)">
                                      <p:cBhvr>
                                        <p:cTn id="26" dur="500"/>
                                        <p:tgtEl>
                                          <p:spTgt spid="5"/>
                                        </p:tgtEl>
                                      </p:cBhvr>
                                    </p:animEffect>
                                  </p:childTnLst>
                                  <p:subTnLst>
                                    <p:audio>
                                      <p:cMediaNode vol="86000">
                                        <p:cTn display="1" masterRel="sameClick">
                                          <p:stCondLst>
                                            <p:cond evt="begin" delay="0">
                                              <p:tn val="23"/>
                                            </p:cond>
                                          </p:stCondLst>
                                          <p:endCondLst>
                                            <p:cond evt="onStopAudio" delay="0">
                                              <p:tgtEl>
                                                <p:sldTgt/>
                                              </p:tgtEl>
                                            </p:cond>
                                          </p:endCondLst>
                                        </p:cTn>
                                        <p:tgtEl>
                                          <p:sndTgt r:embed="rId4" name="wind.wav"/>
                                        </p:tgtEl>
                                      </p:cMediaNode>
                                    </p:audio>
                                  </p:subTnLst>
                                </p:cTn>
                              </p:par>
                            </p:childTnLst>
                          </p:cTn>
                        </p:par>
                      </p:childTnLst>
                    </p:cTn>
                  </p:par>
                  <p:par>
                    <p:cTn id="27" fill="hold" nodeType="clickPar">
                      <p:stCondLst>
                        <p:cond delay="indefinite"/>
                      </p:stCondLst>
                      <p:childTnLst>
                        <p:par>
                          <p:cTn id="28" fill="hold" nodeType="afterGroup">
                            <p:stCondLst>
                              <p:cond delay="0"/>
                            </p:stCondLst>
                            <p:childTnLst>
                              <p:par>
                                <p:cTn id="29" presetID="12" presetClass="entr" presetSubtype="4" fill="hold" grpId="0" nodeType="clickEffect">
                                  <p:stCondLst>
                                    <p:cond delay="0"/>
                                  </p:stCondLst>
                                  <p:childTnLst>
                                    <p:set>
                                      <p:cBhvr>
                                        <p:cTn id="30" dur="500" fill="hold">
                                          <p:stCondLst>
                                            <p:cond delay="0"/>
                                          </p:stCondLst>
                                        </p:cTn>
                                        <p:tgtEl>
                                          <p:spTgt spid="6"/>
                                        </p:tgtEl>
                                        <p:attrNameLst>
                                          <p:attrName>style.visibility</p:attrName>
                                        </p:attrNameLst>
                                      </p:cBhvr>
                                      <p:to>
                                        <p:strVal val="visible"/>
                                      </p:to>
                                    </p:set>
                                    <p:anim calcmode="lin" valueType="num">
                                      <p:cBhvr additive="base">
                                        <p:cTn id="31" dur="500"/>
                                        <p:tgtEl>
                                          <p:spTgt spid="6"/>
                                        </p:tgtEl>
                                        <p:attrNameLst>
                                          <p:attrName>ppt_y</p:attrName>
                                        </p:attrNameLst>
                                      </p:cBhvr>
                                      <p:tavLst>
                                        <p:tav tm="0">
                                          <p:val>
                                            <p:strVal val="#ppt_y+#ppt_h*1.125000"/>
                                          </p:val>
                                        </p:tav>
                                        <p:tav tm="100000">
                                          <p:val>
                                            <p:strVal val="#ppt_y"/>
                                          </p:val>
                                        </p:tav>
                                      </p:tavLst>
                                    </p:anim>
                                    <p:animEffect transition="in" filter="wipe(up)">
                                      <p:cBhvr>
                                        <p:cTn id="32" dur="500"/>
                                        <p:tgtEl>
                                          <p:spTgt spid="6"/>
                                        </p:tgtEl>
                                      </p:cBhvr>
                                    </p:animEffect>
                                  </p:childTnLst>
                                  <p:subTnLst>
                                    <p:audio>
                                      <p:cMediaNode vol="86000">
                                        <p:cTn display="1" masterRel="sameClick">
                                          <p:stCondLst>
                                            <p:cond evt="begin" delay="0">
                                              <p:tn val="29"/>
                                            </p:cond>
                                          </p:stCondLst>
                                          <p:endCondLst>
                                            <p:cond evt="onStopAudio" delay="0">
                                              <p:tgtEl>
                                                <p:sldTgt/>
                                              </p:tgtEl>
                                            </p:cond>
                                          </p:endCondLst>
                                        </p:cTn>
                                        <p:tgtEl>
                                          <p:sndTgt r:embed="rId4" name="wind.wav"/>
                                        </p:tgtEl>
                                      </p:cMediaNode>
                                    </p:audio>
                                  </p:subTnLst>
                                </p:cTn>
                              </p:par>
                            </p:childTnLst>
                          </p:cTn>
                        </p:par>
                      </p:childTnLst>
                    </p:cTn>
                  </p:par>
                  <p:par>
                    <p:cTn id="33" fill="hold" nodeType="clickPar">
                      <p:stCondLst>
                        <p:cond delay="indefinite"/>
                      </p:stCondLst>
                      <p:childTnLst>
                        <p:par>
                          <p:cTn id="34" fill="hold" nodeType="after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p:tgtEl>
                                          <p:spTgt spid="7"/>
                                        </p:tgtEl>
                                        <p:attrNameLst>
                                          <p:attrName>ppt_y</p:attrName>
                                        </p:attrNameLst>
                                      </p:cBhvr>
                                      <p:tavLst>
                                        <p:tav tm="0">
                                          <p:val>
                                            <p:strVal val="#ppt_y+#ppt_h*1.125000"/>
                                          </p:val>
                                        </p:tav>
                                        <p:tav tm="100000">
                                          <p:val>
                                            <p:strVal val="#ppt_y"/>
                                          </p:val>
                                        </p:tav>
                                      </p:tavLst>
                                    </p:anim>
                                    <p:animEffect transition="in" filter="wipe(up)">
                                      <p:cBhvr>
                                        <p:cTn id="38" dur="500"/>
                                        <p:tgtEl>
                                          <p:spTgt spid="7"/>
                                        </p:tgtEl>
                                      </p:cBhvr>
                                    </p:animEffect>
                                  </p:childTnLst>
                                  <p:subTnLst>
                                    <p:audio>
                                      <p:cMediaNode vol="86000">
                                        <p:cTn display="1" masterRel="sameClick">
                                          <p:stCondLst>
                                            <p:cond evt="begin" delay="0">
                                              <p:tn val="35"/>
                                            </p:cond>
                                          </p:stCondLst>
                                          <p:endCondLst>
                                            <p:cond evt="onStopAudio" delay="0">
                                              <p:tgtEl>
                                                <p:sldTgt/>
                                              </p:tgtEl>
                                            </p:cond>
                                          </p:endCondLst>
                                        </p:cTn>
                                        <p:tgtEl>
                                          <p:sndTgt r:embed="rId4" name="wind.wav"/>
                                        </p:tgtEl>
                                      </p:cMediaNode>
                                    </p:audio>
                                  </p:subTnLst>
                                </p:cTn>
                              </p:par>
                            </p:childTnLst>
                          </p:cTn>
                        </p:par>
                      </p:childTnLst>
                    </p:cTn>
                  </p:par>
                  <p:par>
                    <p:cTn id="39" fill="hold" nodeType="clickPar">
                      <p:stCondLst>
                        <p:cond delay="indefinite"/>
                      </p:stCondLst>
                      <p:childTnLst>
                        <p:par>
                          <p:cTn id="40" fill="hold" nodeType="afterGroup">
                            <p:stCondLst>
                              <p:cond delay="0"/>
                            </p:stCondLst>
                            <p:childTnLst>
                              <p:par>
                                <p:cTn id="41" presetID="2" presetClass="entr" presetSubtype="4" fill="hold"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 calcmode="lin" valueType="num">
                                      <p:cBhvr additive="base">
                                        <p:cTn id="4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after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0">
                                            <p:txEl>
                                              <p:pRg st="0" end="0"/>
                                            </p:txEl>
                                          </p:spTgt>
                                        </p:tgtEl>
                                        <p:attrNameLst>
                                          <p:attrName>style.visibility</p:attrName>
                                        </p:attrNameLst>
                                      </p:cBhvr>
                                      <p:to>
                                        <p:strVal val="visible"/>
                                      </p:to>
                                    </p:set>
                                    <p:anim calcmode="lin" valueType="num">
                                      <p:cBhvr additive="base">
                                        <p:cTn id="49"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after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2">
                                            <p:txEl>
                                              <p:pRg st="0" end="0"/>
                                            </p:txEl>
                                          </p:spTgt>
                                        </p:tgtEl>
                                        <p:attrNameLst>
                                          <p:attrName>style.visibility</p:attrName>
                                        </p:attrNameLst>
                                      </p:cBhvr>
                                      <p:to>
                                        <p:strVal val="visible"/>
                                      </p:to>
                                    </p:set>
                                    <p:anim calcmode="lin" valueType="num">
                                      <p:cBhvr additive="base">
                                        <p:cTn id="55"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after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3">
                                            <p:txEl>
                                              <p:pRg st="0" end="0"/>
                                            </p:txEl>
                                          </p:spTgt>
                                        </p:tgtEl>
                                        <p:attrNameLst>
                                          <p:attrName>style.visibility</p:attrName>
                                        </p:attrNameLst>
                                      </p:cBhvr>
                                      <p:to>
                                        <p:strVal val="visible"/>
                                      </p:to>
                                    </p:set>
                                    <p:anim calcmode="lin" valueType="num">
                                      <p:cBhvr additive="base">
                                        <p:cTn id="61"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afterGroup">
                            <p:stCondLst>
                              <p:cond delay="0"/>
                            </p:stCondLst>
                            <p:childTnLst>
                              <p:par>
                                <p:cTn id="65" presetID="2" presetClass="entr" presetSubtype="4" fill="hold" nodeType="clickEffect">
                                  <p:stCondLst>
                                    <p:cond delay="0"/>
                                  </p:stCondLst>
                                  <p:childTnLst>
                                    <p:set>
                                      <p:cBhvr>
                                        <p:cTn id="66" dur="1" fill="hold">
                                          <p:stCondLst>
                                            <p:cond delay="0"/>
                                          </p:stCondLst>
                                        </p:cTn>
                                        <p:tgtEl>
                                          <p:spTgt spid="14">
                                            <p:txEl>
                                              <p:pRg st="0" end="0"/>
                                            </p:txEl>
                                          </p:spTgt>
                                        </p:tgtEl>
                                        <p:attrNameLst>
                                          <p:attrName>style.visibility</p:attrName>
                                        </p:attrNameLst>
                                      </p:cBhvr>
                                      <p:to>
                                        <p:strVal val="visible"/>
                                      </p:to>
                                    </p:set>
                                    <p:anim calcmode="lin" valueType="num">
                                      <p:cBhvr additive="base">
                                        <p:cTn id="6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afterGroup">
                            <p:stCondLst>
                              <p:cond delay="0"/>
                            </p:stCondLst>
                            <p:childTnLst>
                              <p:par>
                                <p:cTn id="71" presetID="12" presetClass="entr" presetSubtype="4" fill="hold" grpId="0"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p:tgtEl>
                                          <p:spTgt spid="8"/>
                                        </p:tgtEl>
                                        <p:attrNameLst>
                                          <p:attrName>ppt_y</p:attrName>
                                        </p:attrNameLst>
                                      </p:cBhvr>
                                      <p:tavLst>
                                        <p:tav tm="0">
                                          <p:val>
                                            <p:strVal val="#ppt_y+#ppt_h*1.125000"/>
                                          </p:val>
                                        </p:tav>
                                        <p:tav tm="100000">
                                          <p:val>
                                            <p:strVal val="#ppt_y"/>
                                          </p:val>
                                        </p:tav>
                                      </p:tavLst>
                                    </p:anim>
                                    <p:animEffect transition="in" filter="wipe(up)">
                                      <p:cBhvr>
                                        <p:cTn id="74" dur="500"/>
                                        <p:tgtEl>
                                          <p:spTgt spid="8"/>
                                        </p:tgtEl>
                                      </p:cBhvr>
                                    </p:animEffect>
                                  </p:childTnLst>
                                  <p:subTnLst>
                                    <p:audio>
                                      <p:cMediaNode vol="86000">
                                        <p:cTn display="1" masterRel="sameClick">
                                          <p:stCondLst>
                                            <p:cond evt="begin" delay="0">
                                              <p:tn val="71"/>
                                            </p:cond>
                                          </p:stCondLst>
                                          <p:endCondLst>
                                            <p:cond evt="onStopAudio" delay="0">
                                              <p:tgtEl>
                                                <p:sldTgt/>
                                              </p:tgtEl>
                                            </p:cond>
                                          </p:endCondLst>
                                        </p:cTn>
                                        <p:tgtEl>
                                          <p:sndTgt r:embed="rId4" name="wind.wav"/>
                                        </p:tgtEl>
                                      </p:cMediaNode>
                                    </p:audio>
                                  </p:subTnLst>
                                </p:cTn>
                              </p:par>
                            </p:childTnLst>
                          </p:cTn>
                        </p:par>
                      </p:childTnLst>
                    </p:cTn>
                  </p:par>
                  <p:par>
                    <p:cTn id="75" fill="hold" nodeType="clickPar">
                      <p:stCondLst>
                        <p:cond delay="indefinite"/>
                      </p:stCondLst>
                      <p:childTnLst>
                        <p:par>
                          <p:cTn id="76" fill="hold" nodeType="afterGroup">
                            <p:stCondLst>
                              <p:cond delay="0"/>
                            </p:stCondLst>
                            <p:childTnLst>
                              <p:par>
                                <p:cTn id="77" presetID="2" presetClass="entr" presetSubtype="4" fill="hold" nodeType="clickEffect">
                                  <p:stCondLst>
                                    <p:cond delay="0"/>
                                  </p:stCondLst>
                                  <p:childTnLst>
                                    <p:set>
                                      <p:cBhvr>
                                        <p:cTn id="78" dur="1" fill="hold">
                                          <p:stCondLst>
                                            <p:cond delay="0"/>
                                          </p:stCondLst>
                                        </p:cTn>
                                        <p:tgtEl>
                                          <p:spTgt spid="15">
                                            <p:txEl>
                                              <p:pRg st="0" end="0"/>
                                            </p:txEl>
                                          </p:spTgt>
                                        </p:tgtEl>
                                        <p:attrNameLst>
                                          <p:attrName>style.visibility</p:attrName>
                                        </p:attrNameLst>
                                      </p:cBhvr>
                                      <p:to>
                                        <p:strVal val="visible"/>
                                      </p:to>
                                    </p:set>
                                    <p:anim calcmode="lin" valueType="num">
                                      <p:cBhvr additive="base">
                                        <p:cTn id="79"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4" grpId="0"/>
      <p:bldP spid="5" grpId="0"/>
      <p:bldP spid="6" grpId="0"/>
      <p:bldP spid="7" grpId="0"/>
      <p:bldP spid="8" grpId="0"/>
    </p:bldLst>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310515" y="149225"/>
            <a:ext cx="11570970" cy="3028950"/>
          </a:xfrm>
        </p:spPr>
        <p:txBody>
          <a:bodyPr/>
          <a:lstStyle/>
          <a:p>
            <a:pPr marL="0" indent="0">
              <a:buNone/>
            </a:pPr>
            <a:r>
              <a:rPr lang="zh-CN" altLang="en-US" sz="2400" b="1"/>
              <a:t>4.U形管水银气压计中的液面如图所示,则当时大气压是(        )</a:t>
            </a:r>
            <a:endParaRPr lang="zh-CN" altLang="en-US" sz="2400" b="1"/>
          </a:p>
          <a:p>
            <a:pPr marL="0" indent="0">
              <a:buNone/>
            </a:pPr>
            <a:r>
              <a:rPr lang="zh-CN" altLang="en-US" sz="2400" b="1"/>
              <a:t>A.79厘米高水银柱产生的压强</a:t>
            </a:r>
            <a:endParaRPr lang="zh-CN" altLang="en-US" sz="2400" b="1"/>
          </a:p>
          <a:p>
            <a:pPr marL="0" indent="0">
              <a:buNone/>
            </a:pPr>
            <a:r>
              <a:rPr lang="zh-CN" altLang="en-US" sz="2400" b="1"/>
              <a:t>B.76厘米高水银柱产生的压强</a:t>
            </a:r>
            <a:endParaRPr lang="zh-CN" altLang="en-US" sz="2400" b="1"/>
          </a:p>
          <a:p>
            <a:pPr marL="0" indent="0">
              <a:buNone/>
            </a:pPr>
            <a:r>
              <a:rPr lang="zh-CN" altLang="en-US" sz="2400" b="1"/>
              <a:t>C.75厘米高水银柱产生的压强</a:t>
            </a:r>
            <a:endParaRPr lang="zh-CN" altLang="en-US" sz="2400" b="1"/>
          </a:p>
          <a:p>
            <a:pPr marL="0" indent="0">
              <a:buNone/>
            </a:pPr>
            <a:r>
              <a:rPr lang="zh-CN" altLang="en-US" sz="2400" b="1"/>
              <a:t>D.4厘米高水银柱产生的压强</a:t>
            </a:r>
            <a:endParaRPr lang="zh-CN" altLang="en-US" sz="2400" b="1"/>
          </a:p>
        </p:txBody>
      </p:sp>
      <p:pic>
        <p:nvPicPr>
          <p:cNvPr id="44" name="图片 38"/>
          <p:cNvPicPr>
            <a:picLocks noChangeAspect="1"/>
          </p:cNvPicPr>
          <p:nvPr/>
        </p:nvPicPr>
        <p:blipFill>
          <a:blip r:embed="rId2"/>
          <a:stretch>
            <a:fillRect/>
          </a:stretch>
        </p:blipFill>
        <p:spPr>
          <a:xfrm>
            <a:off x="8526145" y="800735"/>
            <a:ext cx="1757680" cy="2193290"/>
          </a:xfrm>
          <a:prstGeom prst="rect">
            <a:avLst/>
          </a:prstGeom>
          <a:noFill/>
          <a:ln w="9525">
            <a:noFill/>
          </a:ln>
        </p:spPr>
      </p:pic>
      <p:sp>
        <p:nvSpPr>
          <p:cNvPr id="9" name="文本框 8"/>
          <p:cNvSpPr txBox="1"/>
          <p:nvPr/>
        </p:nvSpPr>
        <p:spPr>
          <a:xfrm>
            <a:off x="6271895" y="667385"/>
            <a:ext cx="688340" cy="1322070"/>
          </a:xfrm>
          <a:prstGeom prst="rect">
            <a:avLst/>
          </a:prstGeom>
          <a:noFill/>
        </p:spPr>
        <p:txBody>
          <a:bodyPr wrap="square" rtlCol="0">
            <a:spAutoFit/>
          </a:bodyPr>
          <a:lstStyle/>
          <a:p>
            <a:r>
              <a:rPr lang="en-US" altLang="zh-CN" sz="8000" b="1">
                <a:solidFill>
                  <a:srgbClr val="FF0000"/>
                </a:solidFill>
              </a:rPr>
              <a:t>C</a:t>
            </a:r>
            <a:endParaRPr lang="en-US" altLang="zh-CN" sz="8000" b="1">
              <a:solidFill>
                <a:srgbClr val="FF0000"/>
              </a:solidFill>
            </a:endParaRPr>
          </a:p>
        </p:txBody>
      </p:sp>
      <p:sp>
        <p:nvSpPr>
          <p:cNvPr id="2" name="文本框 1"/>
          <p:cNvSpPr txBox="1"/>
          <p:nvPr/>
        </p:nvSpPr>
        <p:spPr>
          <a:xfrm>
            <a:off x="162560" y="4126230"/>
            <a:ext cx="10211435" cy="2061210"/>
          </a:xfrm>
          <a:prstGeom prst="rect">
            <a:avLst/>
          </a:prstGeom>
          <a:noFill/>
        </p:spPr>
        <p:txBody>
          <a:bodyPr wrap="square" rtlCol="0" anchor="t">
            <a:spAutoFit/>
          </a:bodyPr>
          <a:lstStyle/>
          <a:p>
            <a:r>
              <a:rPr lang="en-US" altLang="zh-CN" sz="3200"/>
              <a:t>5.</a:t>
            </a:r>
            <a:r>
              <a:rPr lang="zh-CN" altLang="en-US" sz="3200"/>
              <a:t>做托里拆利实验时,玻璃管在竖直、倾斜放置时的现象如图所示,则此时此地的大气压相当于</a:t>
            </a:r>
            <a:r>
              <a:rPr lang="zh-CN" altLang="en-US" sz="3200" u="sng"/>
              <a:t>         </a:t>
            </a:r>
            <a:r>
              <a:rPr lang="zh-CN" altLang="en-US" sz="3200"/>
              <a:t> mm高水银柱所产生的压强(对应压强单位为.某次量血压时测得收缩压为 </a:t>
            </a:r>
            <a:r>
              <a:rPr lang="en-US" altLang="zh-CN" sz="3200"/>
              <a:t>100mmHg=</a:t>
            </a:r>
            <a:r>
              <a:rPr lang="en-US" altLang="zh-CN" sz="3200" u="sng"/>
              <a:t>              </a:t>
            </a:r>
            <a:r>
              <a:rPr lang="en-US" altLang="zh-CN" sz="3200"/>
              <a:t>Pa        </a:t>
            </a:r>
            <a:endParaRPr lang="en-US" altLang="zh-CN" sz="3200"/>
          </a:p>
        </p:txBody>
      </p:sp>
      <p:pic>
        <p:nvPicPr>
          <p:cNvPr id="4" name="图片 2" descr="IMG_256"/>
          <p:cNvPicPr>
            <a:picLocks noChangeAspect="1"/>
          </p:cNvPicPr>
          <p:nvPr/>
        </p:nvPicPr>
        <p:blipFill>
          <a:blip r:embed="rId3"/>
          <a:stretch>
            <a:fillRect/>
          </a:stretch>
        </p:blipFill>
        <p:spPr>
          <a:xfrm>
            <a:off x="10569575" y="3637280"/>
            <a:ext cx="1311910" cy="1776730"/>
          </a:xfrm>
          <a:prstGeom prst="rect">
            <a:avLst/>
          </a:prstGeom>
          <a:noFill/>
          <a:ln w="9525">
            <a:noFill/>
          </a:ln>
        </p:spPr>
      </p:pic>
      <p:sp>
        <p:nvSpPr>
          <p:cNvPr id="5" name="文本框 4"/>
          <p:cNvSpPr txBox="1"/>
          <p:nvPr/>
        </p:nvSpPr>
        <p:spPr>
          <a:xfrm>
            <a:off x="6960235" y="4497705"/>
            <a:ext cx="1276985" cy="645160"/>
          </a:xfrm>
          <a:prstGeom prst="rect">
            <a:avLst/>
          </a:prstGeom>
          <a:noFill/>
        </p:spPr>
        <p:txBody>
          <a:bodyPr wrap="square" rtlCol="0">
            <a:spAutoFit/>
          </a:bodyPr>
          <a:lstStyle/>
          <a:p>
            <a:r>
              <a:rPr lang="en-US" altLang="zh-CN" sz="3600" b="1">
                <a:solidFill>
                  <a:srgbClr val="FF0000"/>
                </a:solidFill>
              </a:rPr>
              <a:t>730</a:t>
            </a:r>
            <a:endParaRPr lang="en-US" altLang="zh-CN" sz="3600" b="1">
              <a:solidFill>
                <a:srgbClr val="FF0000"/>
              </a:solidFill>
            </a:endParaRPr>
          </a:p>
        </p:txBody>
      </p:sp>
      <p:sp>
        <p:nvSpPr>
          <p:cNvPr id="6" name="文本框 5"/>
          <p:cNvSpPr txBox="1"/>
          <p:nvPr/>
        </p:nvSpPr>
        <p:spPr>
          <a:xfrm>
            <a:off x="3557905" y="5603875"/>
            <a:ext cx="1366520" cy="583565"/>
          </a:xfrm>
          <a:prstGeom prst="rect">
            <a:avLst/>
          </a:prstGeom>
          <a:noFill/>
        </p:spPr>
        <p:txBody>
          <a:bodyPr wrap="square" rtlCol="0">
            <a:spAutoFit/>
          </a:bodyPr>
          <a:lstStyle/>
          <a:p>
            <a:r>
              <a:rPr lang="en-US" altLang="zh-CN" sz="3200" b="1">
                <a:solidFill>
                  <a:srgbClr val="FF0000"/>
                </a:solidFill>
              </a:rPr>
              <a:t>13328</a:t>
            </a:r>
            <a:endParaRPr lang="en-US" altLang="zh-CN" sz="3200" b="1">
              <a:solidFill>
                <a:srgbClr val="FF0000"/>
              </a:solidFill>
            </a:endParaRP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subTnLst>
                                    <p:audio>
                                      <p:cMediaNode vol="86000">
                                        <p:cTn display="1" masterRel="sameClick">
                                          <p:stCondLst>
                                            <p:cond evt="begin" delay="0">
                                              <p:tn val="5"/>
                                            </p:cond>
                                          </p:stCondLst>
                                          <p:endCondLst>
                                            <p:cond evt="onStopAudio" delay="0">
                                              <p:tgtEl>
                                                <p:sldTgt/>
                                              </p:tgtEl>
                                            </p:cond>
                                          </p:endCondLst>
                                        </p:cTn>
                                        <p:tgtEl>
                                          <p:sndTgt r:embed="rId5" name="wind.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P spid="6" grpId="0"/>
    </p:bldLst>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347345" y="131445"/>
            <a:ext cx="11473180" cy="6574155"/>
          </a:xfrm>
        </p:spPr>
        <p:txBody>
          <a:bodyPr/>
          <a:lstStyle/>
          <a:p>
            <a:pPr marL="0" indent="0" fontAlgn="auto">
              <a:lnSpc>
                <a:spcPct val="120000"/>
              </a:lnSpc>
              <a:buNone/>
            </a:pPr>
            <a:r>
              <a:rPr lang="zh-CN" altLang="en-US" sz="3200" b="1"/>
              <a:t>【点3】大气压强的变化及应用</a:t>
            </a:r>
            <a:endParaRPr lang="zh-CN" altLang="en-US" sz="3200" b="1"/>
          </a:p>
          <a:p>
            <a:pPr marL="0" indent="0" fontAlgn="auto">
              <a:lnSpc>
                <a:spcPct val="120000"/>
              </a:lnSpc>
              <a:buNone/>
            </a:pPr>
            <a:r>
              <a:rPr lang="zh-CN" altLang="en-US" sz="3200" b="1"/>
              <a:t>(1)海拔高度越高，大气压强越_____；海平面的气压约为___________。</a:t>
            </a:r>
            <a:endParaRPr lang="zh-CN" altLang="en-US" sz="3200" b="1"/>
          </a:p>
          <a:p>
            <a:pPr marL="0" indent="0" fontAlgn="auto">
              <a:lnSpc>
                <a:spcPct val="120000"/>
              </a:lnSpc>
              <a:buNone/>
            </a:pPr>
            <a:r>
              <a:rPr lang="zh-CN" altLang="en-US" sz="3200" b="1"/>
              <a:t>(2)沸点随气压的变化而变化。气压降低，沸点_______，气压升高，沸点_______。</a:t>
            </a:r>
            <a:endParaRPr lang="zh-CN" altLang="en-US" sz="3200" b="1"/>
          </a:p>
          <a:p>
            <a:pPr marL="0" indent="0" fontAlgn="auto">
              <a:lnSpc>
                <a:spcPct val="120000"/>
              </a:lnSpc>
              <a:buNone/>
            </a:pPr>
            <a:r>
              <a:rPr lang="zh-CN" altLang="en-US" sz="3200"/>
              <a:t>5.某登山队攀登珠穆朗玛峰成功返回一号营地,在海拔               的位置时,由于气压急剧变化,记者用来做采访记录的签字笔的笔尖在不断地滴出墨水,其原因是由于大气压随高度的增加而_______(选填“增大”或“减小”)。笔管内的气压____笔管外的大气压。(选填“大于”或“小于”)。</a:t>
            </a:r>
            <a:endParaRPr lang="zh-CN" altLang="en-US" sz="3200"/>
          </a:p>
          <a:p>
            <a:endParaRPr lang="zh-CN" altLang="en-US" sz="3200"/>
          </a:p>
        </p:txBody>
      </p:sp>
      <p:graphicFrame>
        <p:nvGraphicFramePr>
          <p:cNvPr id="2" name="对象 -2147482592"/>
          <p:cNvGraphicFramePr>
            <a:graphicFrameLocks noChangeAspect="1"/>
          </p:cNvGraphicFramePr>
          <p:nvPr/>
        </p:nvGraphicFramePr>
        <p:xfrm>
          <a:off x="10240010" y="3561715"/>
          <a:ext cx="1043305" cy="485140"/>
        </p:xfrm>
        <a:graphic>
          <a:graphicData uri="http://schemas.openxmlformats.org/presentationml/2006/ole">
            <mc:AlternateContent>
              <mc:Choice xmlns:v="urn:schemas-microsoft-com:vml" Requires="v">
                <p:oleObj spid="_x0000_s1079" r:id="rId2" imgW="381000" imgH="177165" progId="Equation.KSEE3">
                  <p:embed/>
                </p:oleObj>
              </mc:Choice>
              <mc:Fallback>
                <p:oleObj r:id="rId2" imgW="381000" imgH="177165" progId="Equation.KSEE3">
                  <p:embed/>
                  <p:pic>
                    <p:nvPicPr>
                      <p:cNvPr id="0" name="OLE substitute image"/>
                      <p:cNvPicPr/>
                      <p:nvPr/>
                    </p:nvPicPr>
                    <p:blipFill>
                      <a:blip r:embed="rId3"/>
                      <a:stretch>
                        <a:fillRect/>
                      </a:stretch>
                    </p:blipFill>
                    <p:spPr>
                      <a:xfrm>
                        <a:off x="10240010" y="3561715"/>
                        <a:ext cx="1043305" cy="485140"/>
                      </a:xfrm>
                      <a:prstGeom prst="rect">
                        <a:avLst/>
                      </a:prstGeom>
                      <a:noFill/>
                      <a:ln w="38100">
                        <a:noFill/>
                        <a:miter/>
                      </a:ln>
                    </p:spPr>
                  </p:pic>
                </p:oleObj>
              </mc:Fallback>
            </mc:AlternateContent>
          </a:graphicData>
        </a:graphic>
      </p:graphicFrame>
      <p:sp>
        <p:nvSpPr>
          <p:cNvPr id="8" name="文本框 7"/>
          <p:cNvSpPr txBox="1"/>
          <p:nvPr/>
        </p:nvSpPr>
        <p:spPr>
          <a:xfrm>
            <a:off x="6235700" y="741045"/>
            <a:ext cx="688340" cy="768350"/>
          </a:xfrm>
          <a:prstGeom prst="rect">
            <a:avLst/>
          </a:prstGeom>
          <a:noFill/>
        </p:spPr>
        <p:txBody>
          <a:bodyPr wrap="square" rtlCol="0">
            <a:spAutoFit/>
          </a:bodyPr>
          <a:lstStyle/>
          <a:p>
            <a:r>
              <a:rPr lang="zh-CN" altLang="en-US" sz="4400" b="1">
                <a:solidFill>
                  <a:srgbClr val="FF0000"/>
                </a:solidFill>
              </a:rPr>
              <a:t>小</a:t>
            </a:r>
            <a:endParaRPr lang="zh-CN" altLang="en-US" sz="4400" b="1">
              <a:solidFill>
                <a:srgbClr val="FF0000"/>
              </a:solidFill>
            </a:endParaRPr>
          </a:p>
        </p:txBody>
      </p:sp>
      <p:sp>
        <p:nvSpPr>
          <p:cNvPr id="5" name="文本框 4"/>
          <p:cNvSpPr txBox="1"/>
          <p:nvPr/>
        </p:nvSpPr>
        <p:spPr>
          <a:xfrm>
            <a:off x="695960" y="1390015"/>
            <a:ext cx="4109085" cy="768350"/>
          </a:xfrm>
          <a:prstGeom prst="rect">
            <a:avLst/>
          </a:prstGeom>
          <a:noFill/>
        </p:spPr>
        <p:txBody>
          <a:bodyPr wrap="square" rtlCol="0">
            <a:spAutoFit/>
          </a:bodyPr>
          <a:lstStyle/>
          <a:p>
            <a:r>
              <a:rPr lang="en-US" altLang="zh-CN" sz="4400" b="1">
                <a:solidFill>
                  <a:srgbClr val="FF0000"/>
                </a:solidFill>
              </a:rPr>
              <a:t>1.013</a:t>
            </a:r>
            <a:r>
              <a:rPr lang="en-US" altLang="zh-CN" sz="4400" b="1">
                <a:solidFill>
                  <a:srgbClr val="FF0000"/>
                </a:solidFill>
                <a:latin typeface="Arial" panose="020b0604020202020204" pitchFamily="34" charset="0"/>
              </a:rPr>
              <a:t>×10</a:t>
            </a:r>
            <a:r>
              <a:rPr lang="en-US" altLang="zh-CN" sz="4400" b="1" baseline="30000">
                <a:solidFill>
                  <a:srgbClr val="FF0000"/>
                </a:solidFill>
                <a:latin typeface="Arial" panose="020b0604020202020204" pitchFamily="34" charset="0"/>
              </a:rPr>
              <a:t>5</a:t>
            </a:r>
            <a:r>
              <a:rPr lang="en-US" altLang="zh-CN" sz="4400" b="1">
                <a:solidFill>
                  <a:srgbClr val="FF0000"/>
                </a:solidFill>
                <a:latin typeface="Arial" panose="020b0604020202020204" pitchFamily="34" charset="0"/>
              </a:rPr>
              <a:t>Pa</a:t>
            </a:r>
            <a:endParaRPr lang="en-US" altLang="zh-CN" sz="4400" b="1">
              <a:solidFill>
                <a:srgbClr val="FF0000"/>
              </a:solidFill>
              <a:latin typeface="Arial" panose="020b0604020202020204" pitchFamily="34" charset="0"/>
            </a:endParaRPr>
          </a:p>
        </p:txBody>
      </p:sp>
      <p:sp>
        <p:nvSpPr>
          <p:cNvPr id="6" name="文本框 5"/>
          <p:cNvSpPr txBox="1"/>
          <p:nvPr/>
        </p:nvSpPr>
        <p:spPr>
          <a:xfrm>
            <a:off x="8958580" y="2047875"/>
            <a:ext cx="1460500"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降低</a:t>
            </a:r>
            <a:endParaRPr lang="zh-CN" altLang="zh-CN" sz="4400" b="1">
              <a:solidFill>
                <a:srgbClr val="FF0000"/>
              </a:solidFill>
              <a:latin typeface="Arial" panose="020b0604020202020204" pitchFamily="34" charset="0"/>
            </a:endParaRPr>
          </a:p>
        </p:txBody>
      </p:sp>
      <p:sp>
        <p:nvSpPr>
          <p:cNvPr id="7" name="文本框 6"/>
          <p:cNvSpPr txBox="1"/>
          <p:nvPr/>
        </p:nvSpPr>
        <p:spPr>
          <a:xfrm>
            <a:off x="2762885" y="2690495"/>
            <a:ext cx="1460500"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升高</a:t>
            </a:r>
            <a:endParaRPr lang="zh-CN" altLang="zh-CN" sz="4400" b="1">
              <a:solidFill>
                <a:srgbClr val="FF0000"/>
              </a:solidFill>
              <a:latin typeface="Arial" panose="020b0604020202020204" pitchFamily="34" charset="0"/>
            </a:endParaRPr>
          </a:p>
        </p:txBody>
      </p:sp>
      <p:sp>
        <p:nvSpPr>
          <p:cNvPr id="9" name="文本框 8"/>
          <p:cNvSpPr txBox="1"/>
          <p:nvPr/>
        </p:nvSpPr>
        <p:spPr>
          <a:xfrm>
            <a:off x="1141730" y="5085080"/>
            <a:ext cx="1460500"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减小</a:t>
            </a:r>
            <a:endParaRPr lang="zh-CN" altLang="zh-CN" sz="4400" b="1">
              <a:solidFill>
                <a:srgbClr val="FF0000"/>
              </a:solidFill>
              <a:latin typeface="Arial" panose="020b0604020202020204" pitchFamily="34" charset="0"/>
            </a:endParaRPr>
          </a:p>
        </p:txBody>
      </p:sp>
      <p:sp>
        <p:nvSpPr>
          <p:cNvPr id="10" name="文本框 9"/>
          <p:cNvSpPr txBox="1"/>
          <p:nvPr/>
        </p:nvSpPr>
        <p:spPr>
          <a:xfrm>
            <a:off x="10547985" y="5166360"/>
            <a:ext cx="1460500"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大于</a:t>
            </a:r>
            <a:endParaRPr lang="zh-CN" altLang="zh-CN" sz="4400" b="1">
              <a:solidFill>
                <a:srgbClr val="FF0000"/>
              </a:solidFill>
              <a:latin typeface="Arial" panose="020b0604020202020204" pitchFamily="34" charset="0"/>
            </a:endParaRP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500"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subTnLst>
                                    <p:audio>
                                      <p:cMediaNode vol="86000">
                                        <p:cTn display="1" masterRel="sameClick">
                                          <p:stCondLst>
                                            <p:cond evt="begin" delay="0">
                                              <p:tn val="5"/>
                                            </p:cond>
                                          </p:stCondLst>
                                          <p:endCondLst>
                                            <p:cond evt="onStopAudio" delay="0">
                                              <p:tgtEl>
                                                <p:sldTgt/>
                                              </p:tgtEl>
                                            </p:cond>
                                          </p:endCondLst>
                                        </p:cTn>
                                        <p:tgtEl>
                                          <p:sndTgt r:embed="rId6" name="wind.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subTnLst>
                                    <p:audio>
                                      <p:cMediaNode vol="86000">
                                        <p:cTn display="1" masterRel="sameClick">
                                          <p:stCondLst>
                                            <p:cond evt="begin" delay="0">
                                              <p:tn val="11"/>
                                            </p:cond>
                                          </p:stCondLst>
                                          <p:endCondLst>
                                            <p:cond evt="onStopAudio" delay="0">
                                              <p:tgtEl>
                                                <p:sldTgt/>
                                              </p:tgtEl>
                                            </p:cond>
                                          </p:endCondLst>
                                        </p:cTn>
                                        <p:tgtEl>
                                          <p:sndTgt r:embed="rId6" name="wind.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subTnLst>
                                    <p:audio>
                                      <p:cMediaNode vol="86000">
                                        <p:cTn display="1" masterRel="sameClick">
                                          <p:stCondLst>
                                            <p:cond evt="begin" delay="0">
                                              <p:tn val="17"/>
                                            </p:cond>
                                          </p:stCondLst>
                                          <p:endCondLst>
                                            <p:cond evt="onStopAudio" delay="0">
                                              <p:tgtEl>
                                                <p:sldTgt/>
                                              </p:tgtEl>
                                            </p:cond>
                                          </p:endCondLst>
                                        </p:cTn>
                                        <p:tgtEl>
                                          <p:sndTgt r:embed="rId6" name="wind.wav"/>
                                        </p:tgtEl>
                                      </p:cMediaNode>
                                    </p:audio>
                                  </p:subTnLst>
                                </p:cTn>
                              </p:par>
                            </p:childTnLst>
                          </p:cTn>
                        </p:par>
                      </p:childTnLst>
                    </p:cTn>
                  </p:par>
                  <p:par>
                    <p:cTn id="21" fill="hold" nodeType="clickPar">
                      <p:stCondLst>
                        <p:cond delay="indefinite"/>
                      </p:stCondLst>
                      <p:childTnLst>
                        <p:par>
                          <p:cTn id="22" fill="hold" nodeType="after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ppt_y</p:attrName>
                                        </p:attrNameLst>
                                      </p:cBhvr>
                                      <p:tavLst>
                                        <p:tav tm="0">
                                          <p:val>
                                            <p:strVal val="#ppt_y+#ppt_h*1.125000"/>
                                          </p:val>
                                        </p:tav>
                                        <p:tav tm="100000">
                                          <p:val>
                                            <p:strVal val="#ppt_y"/>
                                          </p:val>
                                        </p:tav>
                                      </p:tavLst>
                                    </p:anim>
                                    <p:animEffect transition="in" filter="wipe(up)">
                                      <p:cBhvr>
                                        <p:cTn id="26" dur="500"/>
                                        <p:tgtEl>
                                          <p:spTgt spid="7"/>
                                        </p:tgtEl>
                                      </p:cBhvr>
                                    </p:animEffect>
                                  </p:childTnLst>
                                  <p:subTnLst>
                                    <p:audio>
                                      <p:cMediaNode vol="86000">
                                        <p:cTn display="1" masterRel="sameClick">
                                          <p:stCondLst>
                                            <p:cond evt="begin" delay="0">
                                              <p:tn val="23"/>
                                            </p:cond>
                                          </p:stCondLst>
                                          <p:endCondLst>
                                            <p:cond evt="onStopAudio" delay="0">
                                              <p:tgtEl>
                                                <p:sldTgt/>
                                              </p:tgtEl>
                                            </p:cond>
                                          </p:endCondLst>
                                        </p:cTn>
                                        <p:tgtEl>
                                          <p:sndTgt r:embed="rId6" name="wind.wav"/>
                                        </p:tgtEl>
                                      </p:cMediaNode>
                                    </p:audio>
                                  </p:sub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ppt_x"/>
                                          </p:val>
                                        </p:tav>
                                        <p:tav tm="100000">
                                          <p:val>
                                            <p:strVal val="#ppt_x"/>
                                          </p:val>
                                        </p:tav>
                                      </p:tavLst>
                                    </p:anim>
                                    <p:anim calcmode="lin" valueType="num">
                                      <p:cBhvr additive="base">
                                        <p:cTn id="3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afterGroup">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ppt_y</p:attrName>
                                        </p:attrNameLst>
                                      </p:cBhvr>
                                      <p:tavLst>
                                        <p:tav tm="0">
                                          <p:val>
                                            <p:strVal val="#ppt_y+#ppt_h*1.125000"/>
                                          </p:val>
                                        </p:tav>
                                        <p:tav tm="100000">
                                          <p:val>
                                            <p:strVal val="#ppt_y"/>
                                          </p:val>
                                        </p:tav>
                                      </p:tavLst>
                                    </p:anim>
                                    <p:animEffect transition="in" filter="wipe(up)">
                                      <p:cBhvr>
                                        <p:cTn id="42" dur="500"/>
                                        <p:tgtEl>
                                          <p:spTgt spid="9"/>
                                        </p:tgtEl>
                                      </p:cBhvr>
                                    </p:animEffect>
                                  </p:childTnLst>
                                  <p:subTnLst>
                                    <p:audio>
                                      <p:cMediaNode vol="86000">
                                        <p:cTn display="1" masterRel="sameClick">
                                          <p:stCondLst>
                                            <p:cond evt="begin" delay="0">
                                              <p:tn val="39"/>
                                            </p:cond>
                                          </p:stCondLst>
                                          <p:endCondLst>
                                            <p:cond evt="onStopAudio" delay="0">
                                              <p:tgtEl>
                                                <p:sldTgt/>
                                              </p:tgtEl>
                                            </p:cond>
                                          </p:endCondLst>
                                        </p:cTn>
                                        <p:tgtEl>
                                          <p:sndTgt r:embed="rId6" name="wind.wav"/>
                                        </p:tgtEl>
                                      </p:cMediaNode>
                                    </p:audio>
                                  </p:subTnLst>
                                </p:cTn>
                              </p:par>
                            </p:childTnLst>
                          </p:cTn>
                        </p:par>
                      </p:childTnLst>
                    </p:cTn>
                  </p:par>
                  <p:par>
                    <p:cTn id="43" fill="hold" nodeType="clickPar">
                      <p:stCondLst>
                        <p:cond delay="indefinite"/>
                      </p:stCondLst>
                      <p:childTnLst>
                        <p:par>
                          <p:cTn id="44" fill="hold" nodeType="afterGroup">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p:tgtEl>
                                          <p:spTgt spid="10"/>
                                        </p:tgtEl>
                                        <p:attrNameLst>
                                          <p:attrName>ppt_y</p:attrName>
                                        </p:attrNameLst>
                                      </p:cBhvr>
                                      <p:tavLst>
                                        <p:tav tm="0">
                                          <p:val>
                                            <p:strVal val="#ppt_y+#ppt_h*1.125000"/>
                                          </p:val>
                                        </p:tav>
                                        <p:tav tm="100000">
                                          <p:val>
                                            <p:strVal val="#ppt_y"/>
                                          </p:val>
                                        </p:tav>
                                      </p:tavLst>
                                    </p:anim>
                                    <p:animEffect transition="in" filter="wipe(up)">
                                      <p:cBhvr>
                                        <p:cTn id="48" dur="500"/>
                                        <p:tgtEl>
                                          <p:spTgt spid="10"/>
                                        </p:tgtEl>
                                      </p:cBhvr>
                                    </p:animEffect>
                                  </p:childTnLst>
                                  <p:subTnLst>
                                    <p:audio>
                                      <p:cMediaNode vol="86000">
                                        <p:cTn display="1" masterRel="sameClick">
                                          <p:stCondLst>
                                            <p:cond evt="begin" delay="0">
                                              <p:tn val="45"/>
                                            </p:cond>
                                          </p:stCondLst>
                                          <p:endCondLst>
                                            <p:cond evt="onStopAudio" delay="0">
                                              <p:tgtEl>
                                                <p:sldTgt/>
                                              </p:tgtEl>
                                            </p:cond>
                                          </p:endCondLst>
                                        </p:cTn>
                                        <p:tgtEl>
                                          <p:sndTgt r:embed="rId6"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6" grpId="0"/>
      <p:bldP spid="7" grpId="0"/>
      <p:bldP spid="9" grpId="0"/>
      <p:bldP spid="10" grpId="0"/>
    </p:bldLst>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89535" y="205105"/>
            <a:ext cx="11682095" cy="6940550"/>
          </a:xfrm>
        </p:spPr>
        <p:txBody>
          <a:bodyPr>
            <a:normAutofit/>
          </a:bodyPr>
          <a:lstStyle/>
          <a:p>
            <a:pPr marL="0" indent="0" fontAlgn="auto">
              <a:lnSpc>
                <a:spcPct val="110000"/>
              </a:lnSpc>
              <a:buNone/>
            </a:pPr>
            <a:r>
              <a:rPr lang="zh-CN" altLang="en-US" sz="3200">
                <a:sym typeface="+mn-ea"/>
              </a:rPr>
              <a:t>6.小王同学暑期在云南腾冲旅游时，从海拔              高的高黎贡山峰带了个拧紧盖子的塑料瓶（如图（a）所示）下山，当晚回到海拔的                腾冲县城时，发现随身携带塑料瓶的形状发生了变化（如图（b）所示）。造成这一现象的</a:t>
            </a:r>
            <a:endParaRPr lang="zh-CN" altLang="en-US" sz="3200">
              <a:sym typeface="+mn-ea"/>
            </a:endParaRPr>
          </a:p>
          <a:p>
            <a:pPr marL="0" indent="0" fontAlgn="auto">
              <a:lnSpc>
                <a:spcPct val="110000"/>
              </a:lnSpc>
              <a:buNone/>
            </a:pPr>
            <a:r>
              <a:rPr lang="zh-CN" altLang="en-US" sz="3200">
                <a:sym typeface="+mn-ea"/>
              </a:rPr>
              <a:t>主要原因是随着海拔高度的</a:t>
            </a:r>
            <a:r>
              <a:rPr lang="zh-CN" altLang="en-US" sz="3200"/>
              <a:t>降低，空气密度________，</a:t>
            </a:r>
            <a:endParaRPr lang="zh-CN" altLang="en-US" sz="3200"/>
          </a:p>
          <a:p>
            <a:pPr marL="0" indent="0" fontAlgn="auto">
              <a:lnSpc>
                <a:spcPct val="110000"/>
              </a:lnSpc>
              <a:buNone/>
            </a:pPr>
            <a:r>
              <a:rPr lang="zh-CN" altLang="en-US" sz="3200"/>
              <a:t>大气压也随之_________(两空均选填“增大”或“</a:t>
            </a:r>
            <a:endParaRPr lang="zh-CN" altLang="en-US" sz="3200"/>
          </a:p>
          <a:p>
            <a:pPr marL="0" indent="0" fontAlgn="auto">
              <a:lnSpc>
                <a:spcPct val="110000"/>
              </a:lnSpc>
              <a:buNone/>
            </a:pPr>
            <a:r>
              <a:rPr lang="zh-CN" altLang="en-US" sz="3200"/>
              <a:t>减小”)；而瓶内气体由于密闭，气压几乎_________，因此是__________________导致塑料瓶发生如此变化。</a:t>
            </a:r>
            <a:endParaRPr lang="zh-CN" altLang="en-US" sz="3200"/>
          </a:p>
          <a:p>
            <a:endParaRPr lang="zh-CN" altLang="en-US" sz="3200"/>
          </a:p>
        </p:txBody>
      </p:sp>
      <p:graphicFrame>
        <p:nvGraphicFramePr>
          <p:cNvPr id="2" name="对象 -2147482591"/>
          <p:cNvGraphicFramePr>
            <a:graphicFrameLocks noChangeAspect="1"/>
          </p:cNvGraphicFramePr>
          <p:nvPr/>
        </p:nvGraphicFramePr>
        <p:xfrm>
          <a:off x="8698865" y="205105"/>
          <a:ext cx="1254760" cy="486410"/>
        </p:xfrm>
        <a:graphic>
          <a:graphicData uri="http://schemas.openxmlformats.org/presentationml/2006/ole">
            <mc:AlternateContent>
              <mc:Choice xmlns:v="urn:schemas-microsoft-com:vml" Requires="v">
                <p:oleObj spid="_x0000_s1080" r:id="rId2" imgW="457200" imgH="177165" progId="Equation.KSEE3">
                  <p:embed/>
                </p:oleObj>
              </mc:Choice>
              <mc:Fallback>
                <p:oleObj r:id="rId2" imgW="457200" imgH="177165" progId="Equation.KSEE3">
                  <p:embed/>
                  <p:pic>
                    <p:nvPicPr>
                      <p:cNvPr id="0" name="OLE substitute image"/>
                      <p:cNvPicPr/>
                      <p:nvPr/>
                    </p:nvPicPr>
                    <p:blipFill>
                      <a:blip r:embed="rId3"/>
                      <a:stretch>
                        <a:fillRect/>
                      </a:stretch>
                    </p:blipFill>
                    <p:spPr>
                      <a:xfrm>
                        <a:off x="8698865" y="205105"/>
                        <a:ext cx="1254760" cy="486410"/>
                      </a:xfrm>
                      <a:prstGeom prst="rect">
                        <a:avLst/>
                      </a:prstGeom>
                      <a:noFill/>
                      <a:ln w="38100">
                        <a:noFill/>
                        <a:miter/>
                      </a:ln>
                    </p:spPr>
                  </p:pic>
                </p:oleObj>
              </mc:Fallback>
            </mc:AlternateContent>
          </a:graphicData>
        </a:graphic>
      </p:graphicFrame>
      <p:graphicFrame>
        <p:nvGraphicFramePr>
          <p:cNvPr id="5" name="对象 -2147482590"/>
          <p:cNvGraphicFramePr>
            <a:graphicFrameLocks noChangeAspect="1"/>
          </p:cNvGraphicFramePr>
          <p:nvPr/>
        </p:nvGraphicFramePr>
        <p:xfrm>
          <a:off x="3717290" y="1367790"/>
          <a:ext cx="1245870" cy="496570"/>
        </p:xfrm>
        <a:graphic>
          <a:graphicData uri="http://schemas.openxmlformats.org/presentationml/2006/ole">
            <mc:AlternateContent>
              <mc:Choice xmlns:v="urn:schemas-microsoft-com:vml" Requires="v">
                <p:oleObj spid="_x0000_s1081" r:id="rId4" imgW="444500" imgH="177165" progId="Equation.KSEE3">
                  <p:embed/>
                </p:oleObj>
              </mc:Choice>
              <mc:Fallback>
                <p:oleObj r:id="rId4" imgW="444500" imgH="177165" progId="Equation.KSEE3">
                  <p:embed/>
                  <p:pic>
                    <p:nvPicPr>
                      <p:cNvPr id="0" name="OLE substitute image"/>
                      <p:cNvPicPr/>
                      <p:nvPr/>
                    </p:nvPicPr>
                    <p:blipFill>
                      <a:blip r:embed="rId5"/>
                      <a:stretch>
                        <a:fillRect/>
                      </a:stretch>
                    </p:blipFill>
                    <p:spPr>
                      <a:xfrm>
                        <a:off x="3717290" y="1367790"/>
                        <a:ext cx="1245870" cy="496570"/>
                      </a:xfrm>
                      <a:prstGeom prst="rect">
                        <a:avLst/>
                      </a:prstGeom>
                      <a:noFill/>
                      <a:ln w="38100">
                        <a:noFill/>
                        <a:miter/>
                      </a:ln>
                    </p:spPr>
                  </p:pic>
                </p:oleObj>
              </mc:Fallback>
            </mc:AlternateContent>
          </a:graphicData>
        </a:graphic>
      </p:graphicFrame>
      <p:pic>
        <p:nvPicPr>
          <p:cNvPr id="40" name="图片 37" descr="IMG_258"/>
          <p:cNvPicPr>
            <a:picLocks noChangeAspect="1"/>
          </p:cNvPicPr>
          <p:nvPr/>
        </p:nvPicPr>
        <p:blipFill>
          <a:blip r:embed="rId6"/>
          <a:stretch>
            <a:fillRect/>
          </a:stretch>
        </p:blipFill>
        <p:spPr>
          <a:xfrm>
            <a:off x="9691370" y="1732915"/>
            <a:ext cx="1753870" cy="1732915"/>
          </a:xfrm>
          <a:prstGeom prst="rect">
            <a:avLst/>
          </a:prstGeom>
          <a:noFill/>
          <a:ln w="9525">
            <a:noFill/>
          </a:ln>
        </p:spPr>
      </p:pic>
      <p:sp>
        <p:nvSpPr>
          <p:cNvPr id="7" name="文本框 6"/>
          <p:cNvSpPr txBox="1"/>
          <p:nvPr/>
        </p:nvSpPr>
        <p:spPr>
          <a:xfrm>
            <a:off x="8338185" y="2357755"/>
            <a:ext cx="1460500"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增大</a:t>
            </a:r>
            <a:endParaRPr lang="zh-CN" altLang="zh-CN" sz="4400" b="1">
              <a:solidFill>
                <a:srgbClr val="FF0000"/>
              </a:solidFill>
              <a:latin typeface="Arial" panose="020b0604020202020204" pitchFamily="34" charset="0"/>
            </a:endParaRPr>
          </a:p>
        </p:txBody>
      </p:sp>
      <p:sp>
        <p:nvSpPr>
          <p:cNvPr id="8" name="文本框 7"/>
          <p:cNvSpPr txBox="1"/>
          <p:nvPr/>
        </p:nvSpPr>
        <p:spPr>
          <a:xfrm>
            <a:off x="3143250" y="2899410"/>
            <a:ext cx="1460500"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增大</a:t>
            </a:r>
            <a:endParaRPr lang="zh-CN" altLang="zh-CN" sz="4400" b="1">
              <a:solidFill>
                <a:srgbClr val="FF0000"/>
              </a:solidFill>
              <a:latin typeface="Arial" panose="020b0604020202020204" pitchFamily="34" charset="0"/>
            </a:endParaRPr>
          </a:p>
        </p:txBody>
      </p:sp>
      <p:sp>
        <p:nvSpPr>
          <p:cNvPr id="9" name="文本框 8"/>
          <p:cNvSpPr txBox="1"/>
          <p:nvPr/>
        </p:nvSpPr>
        <p:spPr>
          <a:xfrm>
            <a:off x="8400415" y="3586480"/>
            <a:ext cx="1460500"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不变</a:t>
            </a:r>
            <a:endParaRPr lang="zh-CN" altLang="zh-CN" sz="4400" b="1">
              <a:solidFill>
                <a:srgbClr val="FF0000"/>
              </a:solidFill>
              <a:latin typeface="Arial" panose="020b0604020202020204" pitchFamily="34" charset="0"/>
            </a:endParaRPr>
          </a:p>
        </p:txBody>
      </p:sp>
      <p:sp>
        <p:nvSpPr>
          <p:cNvPr id="10" name="文本框 9"/>
          <p:cNvSpPr txBox="1"/>
          <p:nvPr/>
        </p:nvSpPr>
        <p:spPr>
          <a:xfrm>
            <a:off x="1156970" y="4234180"/>
            <a:ext cx="3071495" cy="645160"/>
          </a:xfrm>
          <a:prstGeom prst="rect">
            <a:avLst/>
          </a:prstGeom>
          <a:noFill/>
        </p:spPr>
        <p:txBody>
          <a:bodyPr wrap="square" rtlCol="0">
            <a:spAutoFit/>
          </a:bodyPr>
          <a:lstStyle/>
          <a:p>
            <a:r>
              <a:rPr lang="zh-CN" altLang="zh-CN" sz="3600" b="1">
                <a:solidFill>
                  <a:srgbClr val="FF0000"/>
                </a:solidFill>
                <a:latin typeface="Arial" panose="020b0604020202020204" pitchFamily="34" charset="0"/>
              </a:rPr>
              <a:t>大气压的变化</a:t>
            </a:r>
            <a:endParaRPr lang="zh-CN" altLang="zh-CN" sz="3600" b="1">
              <a:solidFill>
                <a:srgbClr val="FF0000"/>
              </a:solidFill>
              <a:latin typeface="Arial" panose="020b0604020202020204" pitchFamily="34" charset="0"/>
            </a:endParaRPr>
          </a:p>
        </p:txBody>
      </p:sp>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subTnLst>
                                    <p:audio>
                                      <p:cMediaNode vol="86000">
                                        <p:cTn display="1" masterRel="sameClick">
                                          <p:stCondLst>
                                            <p:cond evt="begin" delay="0">
                                              <p:tn val="5"/>
                                            </p:cond>
                                          </p:stCondLst>
                                          <p:endCondLst>
                                            <p:cond evt="onStopAudio" delay="0">
                                              <p:tgtEl>
                                                <p:sldTgt/>
                                              </p:tgtEl>
                                            </p:cond>
                                          </p:endCondLst>
                                        </p:cTn>
                                        <p:tgtEl>
                                          <p:sndTgt r:embed="rId9" name="wind.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subTnLst>
                                    <p:audio>
                                      <p:cMediaNode vol="86000">
                                        <p:cTn display="1" masterRel="sameClick">
                                          <p:stCondLst>
                                            <p:cond evt="begin" delay="0">
                                              <p:tn val="11"/>
                                            </p:cond>
                                          </p:stCondLst>
                                          <p:endCondLst>
                                            <p:cond evt="onStopAudio" delay="0">
                                              <p:tgtEl>
                                                <p:sldTgt/>
                                              </p:tgtEl>
                                            </p:cond>
                                          </p:endCondLst>
                                        </p:cTn>
                                        <p:tgtEl>
                                          <p:sndTgt r:embed="rId9" name="wind.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p:tgtEl>
                                          <p:spTgt spid="9"/>
                                        </p:tgtEl>
                                        <p:attrNameLst>
                                          <p:attrName>ppt_y</p:attrName>
                                        </p:attrNameLst>
                                      </p:cBhvr>
                                      <p:tavLst>
                                        <p:tav tm="0">
                                          <p:val>
                                            <p:strVal val="#ppt_y+#ppt_h*1.125000"/>
                                          </p:val>
                                        </p:tav>
                                        <p:tav tm="100000">
                                          <p:val>
                                            <p:strVal val="#ppt_y"/>
                                          </p:val>
                                        </p:tav>
                                      </p:tavLst>
                                    </p:anim>
                                    <p:animEffect transition="in" filter="wipe(up)">
                                      <p:cBhvr>
                                        <p:cTn id="20" dur="500"/>
                                        <p:tgtEl>
                                          <p:spTgt spid="9"/>
                                        </p:tgtEl>
                                      </p:cBhvr>
                                    </p:animEffect>
                                  </p:childTnLst>
                                  <p:subTnLst>
                                    <p:audio>
                                      <p:cMediaNode vol="86000">
                                        <p:cTn display="1" masterRel="sameClick">
                                          <p:stCondLst>
                                            <p:cond evt="begin" delay="0">
                                              <p:tn val="17"/>
                                            </p:cond>
                                          </p:stCondLst>
                                          <p:endCondLst>
                                            <p:cond evt="onStopAudio" delay="0">
                                              <p:tgtEl>
                                                <p:sldTgt/>
                                              </p:tgtEl>
                                            </p:cond>
                                          </p:endCondLst>
                                        </p:cTn>
                                        <p:tgtEl>
                                          <p:sndTgt r:embed="rId9" name="wind.wav"/>
                                        </p:tgtEl>
                                      </p:cMediaNode>
                                    </p:audio>
                                  </p:subTnLst>
                                </p:cTn>
                              </p:par>
                            </p:childTnLst>
                          </p:cTn>
                        </p:par>
                      </p:childTnLst>
                    </p:cTn>
                  </p:par>
                  <p:par>
                    <p:cTn id="21" fill="hold" nodeType="clickPar">
                      <p:stCondLst>
                        <p:cond delay="indefinite"/>
                      </p:stCondLst>
                      <p:childTnLst>
                        <p:par>
                          <p:cTn id="22" fill="hold" nodeType="after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p:tgtEl>
                                          <p:spTgt spid="10"/>
                                        </p:tgtEl>
                                        <p:attrNameLst>
                                          <p:attrName>ppt_y</p:attrName>
                                        </p:attrNameLst>
                                      </p:cBhvr>
                                      <p:tavLst>
                                        <p:tav tm="0">
                                          <p:val>
                                            <p:strVal val="#ppt_y+#ppt_h*1.125000"/>
                                          </p:val>
                                        </p:tav>
                                        <p:tav tm="100000">
                                          <p:val>
                                            <p:strVal val="#ppt_y"/>
                                          </p:val>
                                        </p:tav>
                                      </p:tavLst>
                                    </p:anim>
                                    <p:animEffect transition="in" filter="wipe(up)">
                                      <p:cBhvr>
                                        <p:cTn id="26" dur="500"/>
                                        <p:tgtEl>
                                          <p:spTgt spid="10"/>
                                        </p:tgtEl>
                                      </p:cBhvr>
                                    </p:animEffect>
                                  </p:childTnLst>
                                  <p:subTnLst>
                                    <p:audio>
                                      <p:cMediaNode vol="86000">
                                        <p:cTn display="1" masterRel="sameClick">
                                          <p:stCondLst>
                                            <p:cond evt="begin" delay="0">
                                              <p:tn val="23"/>
                                            </p:cond>
                                          </p:stCondLst>
                                          <p:endCondLst>
                                            <p:cond evt="onStopAudio" delay="0">
                                              <p:tgtEl>
                                                <p:sldTgt/>
                                              </p:tgtEl>
                                            </p:cond>
                                          </p:endCondLst>
                                        </p:cTn>
                                        <p:tgtEl>
                                          <p:sndTgt r:embed="rId9"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51" name="图片 52" descr="IMG_259"/>
          <p:cNvPicPr>
            <a:picLocks noChangeAspect="1"/>
          </p:cNvPicPr>
          <p:nvPr/>
        </p:nvPicPr>
        <p:blipFill>
          <a:blip r:embed="rId2"/>
          <a:stretch>
            <a:fillRect/>
          </a:stretch>
        </p:blipFill>
        <p:spPr>
          <a:xfrm>
            <a:off x="10068560" y="4473575"/>
            <a:ext cx="2216150" cy="2489200"/>
          </a:xfrm>
          <a:prstGeom prst="rect">
            <a:avLst/>
          </a:prstGeom>
          <a:noFill/>
          <a:ln w="9525">
            <a:noFill/>
          </a:ln>
        </p:spPr>
      </p:pic>
      <p:sp>
        <p:nvSpPr>
          <p:cNvPr id="2" name="文本框 1"/>
          <p:cNvSpPr txBox="1"/>
          <p:nvPr/>
        </p:nvSpPr>
        <p:spPr>
          <a:xfrm>
            <a:off x="320675" y="170180"/>
            <a:ext cx="11564620" cy="6043930"/>
          </a:xfrm>
          <a:prstGeom prst="rect">
            <a:avLst/>
          </a:prstGeom>
          <a:noFill/>
        </p:spPr>
        <p:txBody>
          <a:bodyPr wrap="square" rtlCol="0">
            <a:spAutoFit/>
          </a:bodyPr>
          <a:lstStyle/>
          <a:p>
            <a:pPr fontAlgn="auto">
              <a:lnSpc>
                <a:spcPct val="110000"/>
              </a:lnSpc>
            </a:pPr>
            <a:r>
              <a:rPr lang="zh-CN" altLang="en-US" sz="3200" b="1">
                <a:sym typeface="+mn-ea"/>
              </a:rPr>
              <a:t>7.如图为医生在用新型采血装置给病人采血,这种</a:t>
            </a:r>
            <a:endParaRPr lang="zh-CN" altLang="en-US" sz="3200" b="1"/>
          </a:p>
          <a:p>
            <a:pPr fontAlgn="auto">
              <a:lnSpc>
                <a:spcPct val="110000"/>
              </a:lnSpc>
            </a:pPr>
            <a:r>
              <a:rPr lang="zh-CN" altLang="en-US" sz="3200" b="1">
                <a:sym typeface="+mn-ea"/>
              </a:rPr>
              <a:t>装置中的试管内几乎没有________。其内部气</a:t>
            </a:r>
            <a:endParaRPr lang="zh-CN" altLang="en-US" sz="3200" b="1"/>
          </a:p>
          <a:p>
            <a:pPr fontAlgn="auto">
              <a:lnSpc>
                <a:spcPct val="110000"/>
              </a:lnSpc>
            </a:pPr>
            <a:r>
              <a:rPr lang="zh-CN" altLang="en-US" sz="3200" b="1">
                <a:sym typeface="+mn-ea"/>
              </a:rPr>
              <a:t>压约为_______Pa,所以血液会自动从血管流到试管。</a:t>
            </a:r>
            <a:endParaRPr lang="zh-CN" altLang="en-US" sz="3200" b="1">
              <a:sym typeface="+mn-ea"/>
            </a:endParaRPr>
          </a:p>
          <a:p>
            <a:pPr fontAlgn="auto">
              <a:lnSpc>
                <a:spcPct val="110000"/>
              </a:lnSpc>
            </a:pPr>
            <a:endParaRPr lang="zh-CN" altLang="en-US" sz="3200" b="1">
              <a:sym typeface="+mn-ea"/>
            </a:endParaRPr>
          </a:p>
          <a:p>
            <a:pPr fontAlgn="auto">
              <a:lnSpc>
                <a:spcPct val="110000"/>
              </a:lnSpc>
            </a:pPr>
            <a:r>
              <a:rPr lang="zh-CN" altLang="en-US" sz="3200">
                <a:latin typeface="宋体" panose="02010600030101010101" pitchFamily="2" charset="-122"/>
                <a:ea typeface="宋体" panose="02010600030101010101" pitchFamily="2" charset="-122"/>
                <a:cs typeface="宋体" panose="02010600030101010101" pitchFamily="2" charset="-122"/>
                <a:sym typeface="+mn-ea"/>
              </a:rPr>
              <a:t>8.护士给病人输液时，药水瓶上插着两根管，一根给病人输液，另一根通过瓶盖扎进瓶内药水中，如图所示。这根“闲置”管是为了利用________。由于针头较细，为确保药液的流速，需要将药水袋提升到相对针管一般不低于1.3m的高度，由此推算针管处受到的液体压强为______________pa。(  </a:t>
            </a:r>
            <a:r>
              <a:rPr lang="zh-CN" altLang="en-US" sz="3200" b="1">
                <a:sym typeface="+mn-ea"/>
              </a:rPr>
              <a:t>                  )</a:t>
            </a:r>
            <a:endParaRPr lang="zh-CN" altLang="en-US" sz="3200" b="1">
              <a:sym typeface="+mn-ea"/>
            </a:endParaRPr>
          </a:p>
          <a:p>
            <a:pPr fontAlgn="auto">
              <a:lnSpc>
                <a:spcPct val="110000"/>
              </a:lnSpc>
            </a:pPr>
            <a:endParaRPr lang="zh-CN" altLang="en-US" sz="3200" b="1">
              <a:sym typeface="+mn-ea"/>
            </a:endParaRPr>
          </a:p>
          <a:p>
            <a:pPr>
              <a:lnSpc>
                <a:spcPct val="110000"/>
              </a:lnSpc>
            </a:pPr>
            <a:endParaRPr lang="en-US" altLang="zh-CN" sz="3200" b="1"/>
          </a:p>
        </p:txBody>
      </p:sp>
      <p:pic>
        <p:nvPicPr>
          <p:cNvPr id="48" name="图片 48"/>
          <p:cNvPicPr>
            <a:picLocks noChangeAspect="1"/>
          </p:cNvPicPr>
          <p:nvPr/>
        </p:nvPicPr>
        <p:blipFill>
          <a:blip r:embed="rId3"/>
          <a:stretch>
            <a:fillRect/>
          </a:stretch>
        </p:blipFill>
        <p:spPr>
          <a:xfrm>
            <a:off x="9498965" y="170180"/>
            <a:ext cx="2386330" cy="1485265"/>
          </a:xfrm>
          <a:prstGeom prst="rect">
            <a:avLst/>
          </a:prstGeom>
          <a:noFill/>
          <a:ln w="9525">
            <a:noFill/>
          </a:ln>
        </p:spPr>
      </p:pic>
      <p:sp>
        <p:nvSpPr>
          <p:cNvPr id="11" name="文本框 10"/>
          <p:cNvSpPr txBox="1"/>
          <p:nvPr/>
        </p:nvSpPr>
        <p:spPr>
          <a:xfrm>
            <a:off x="5273040" y="702310"/>
            <a:ext cx="1460500" cy="768350"/>
          </a:xfrm>
          <a:prstGeom prst="rect">
            <a:avLst/>
          </a:prstGeom>
          <a:noFill/>
        </p:spPr>
        <p:txBody>
          <a:bodyPr wrap="square" rtlCol="0">
            <a:spAutoFit/>
          </a:bodyPr>
          <a:lstStyle/>
          <a:p>
            <a:r>
              <a:rPr lang="zh-CN" altLang="en-US" sz="4400" b="1">
                <a:solidFill>
                  <a:srgbClr val="FF0000"/>
                </a:solidFill>
                <a:latin typeface="Arial" panose="020b0604020202020204" pitchFamily="34" charset="0"/>
              </a:rPr>
              <a:t>空气</a:t>
            </a:r>
            <a:endParaRPr lang="zh-CN" altLang="en-US" sz="4400" b="1">
              <a:solidFill>
                <a:srgbClr val="FF0000"/>
              </a:solidFill>
              <a:latin typeface="Arial" panose="020b0604020202020204" pitchFamily="34" charset="0"/>
            </a:endParaRPr>
          </a:p>
        </p:txBody>
      </p:sp>
      <p:sp>
        <p:nvSpPr>
          <p:cNvPr id="12" name="文本框 11"/>
          <p:cNvSpPr txBox="1"/>
          <p:nvPr/>
        </p:nvSpPr>
        <p:spPr>
          <a:xfrm>
            <a:off x="1988820" y="1118235"/>
            <a:ext cx="687705" cy="768350"/>
          </a:xfrm>
          <a:prstGeom prst="rect">
            <a:avLst/>
          </a:prstGeom>
          <a:noFill/>
        </p:spPr>
        <p:txBody>
          <a:bodyPr wrap="square" rtlCol="0">
            <a:spAutoFit/>
          </a:bodyPr>
          <a:lstStyle/>
          <a:p>
            <a:r>
              <a:rPr lang="en-US" altLang="zh-CN" sz="4400" b="1">
                <a:solidFill>
                  <a:srgbClr val="FF0000"/>
                </a:solidFill>
                <a:latin typeface="Arial" panose="020b0604020202020204" pitchFamily="34" charset="0"/>
              </a:rPr>
              <a:t>0</a:t>
            </a:r>
            <a:endParaRPr lang="en-US" altLang="zh-CN" sz="4400" b="1">
              <a:solidFill>
                <a:srgbClr val="FF0000"/>
              </a:solidFill>
              <a:latin typeface="Arial" panose="020b0604020202020204" pitchFamily="34" charset="0"/>
            </a:endParaRPr>
          </a:p>
        </p:txBody>
      </p:sp>
      <p:graphicFrame>
        <p:nvGraphicFramePr>
          <p:cNvPr id="3" name="对象 -2147482589"/>
          <p:cNvGraphicFramePr>
            <a:graphicFrameLocks noChangeAspect="1"/>
          </p:cNvGraphicFramePr>
          <p:nvPr/>
        </p:nvGraphicFramePr>
        <p:xfrm>
          <a:off x="7680325" y="4473575"/>
          <a:ext cx="2324100" cy="833120"/>
        </p:xfrm>
        <a:graphic>
          <a:graphicData uri="http://schemas.openxmlformats.org/presentationml/2006/ole">
            <mc:AlternateContent>
              <mc:Choice xmlns:v="urn:schemas-microsoft-com:vml" Requires="v">
                <p:oleObj spid="_x0000_s1082" r:id="rId4" imgW="673100" imgH="241300" progId="Equation.KSEE3">
                  <p:embed/>
                </p:oleObj>
              </mc:Choice>
              <mc:Fallback>
                <p:oleObj r:id="rId4" imgW="673100" imgH="241300" progId="Equation.KSEE3">
                  <p:embed/>
                  <p:pic>
                    <p:nvPicPr>
                      <p:cNvPr id="0" name="OLE substitute image"/>
                      <p:cNvPicPr/>
                      <p:nvPr/>
                    </p:nvPicPr>
                    <p:blipFill>
                      <a:blip r:embed="rId5"/>
                      <a:stretch>
                        <a:fillRect/>
                      </a:stretch>
                    </p:blipFill>
                    <p:spPr>
                      <a:xfrm>
                        <a:off x="7680325" y="4473575"/>
                        <a:ext cx="2324100" cy="833120"/>
                      </a:xfrm>
                      <a:prstGeom prst="rect">
                        <a:avLst/>
                      </a:prstGeom>
                      <a:noFill/>
                      <a:ln w="38100">
                        <a:noFill/>
                        <a:miter/>
                      </a:ln>
                    </p:spPr>
                  </p:pic>
                </p:oleObj>
              </mc:Fallback>
            </mc:AlternateContent>
          </a:graphicData>
        </a:graphic>
      </p:graphicFrame>
      <p:sp>
        <p:nvSpPr>
          <p:cNvPr id="7" name="文本框 6"/>
          <p:cNvSpPr txBox="1"/>
          <p:nvPr/>
        </p:nvSpPr>
        <p:spPr>
          <a:xfrm>
            <a:off x="2144395" y="3268980"/>
            <a:ext cx="1938655"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大气压</a:t>
            </a:r>
            <a:endParaRPr lang="zh-CN" altLang="zh-CN" sz="4400" b="1">
              <a:solidFill>
                <a:srgbClr val="FF0000"/>
              </a:solidFill>
              <a:latin typeface="Arial" panose="020b0604020202020204" pitchFamily="34" charset="0"/>
            </a:endParaRPr>
          </a:p>
        </p:txBody>
      </p:sp>
      <p:sp>
        <p:nvSpPr>
          <p:cNvPr id="4" name="文本框 3"/>
          <p:cNvSpPr txBox="1"/>
          <p:nvPr/>
        </p:nvSpPr>
        <p:spPr>
          <a:xfrm>
            <a:off x="3834130" y="4338320"/>
            <a:ext cx="2431415" cy="768350"/>
          </a:xfrm>
          <a:prstGeom prst="rect">
            <a:avLst/>
          </a:prstGeom>
          <a:noFill/>
        </p:spPr>
        <p:txBody>
          <a:bodyPr wrap="square" rtlCol="0">
            <a:spAutoFit/>
          </a:bodyPr>
          <a:lstStyle/>
          <a:p>
            <a:r>
              <a:rPr lang="en-US" altLang="zh-CN" sz="4400" b="1">
                <a:solidFill>
                  <a:srgbClr val="FF0000"/>
                </a:solidFill>
                <a:latin typeface="Arial" panose="020b0604020202020204" pitchFamily="34" charset="0"/>
              </a:rPr>
              <a:t>12740</a:t>
            </a:r>
            <a:endParaRPr lang="en-US" altLang="zh-CN" sz="4400" b="1">
              <a:solidFill>
                <a:srgbClr val="FF0000"/>
              </a:solidFill>
              <a:latin typeface="Arial" panose="020b0604020202020204" pitchFamily="34" charset="0"/>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subTnLst>
                                    <p:audio>
                                      <p:cMediaNode vol="86000">
                                        <p:cTn display="1" masterRel="sameClick">
                                          <p:stCondLst>
                                            <p:cond evt="begin" delay="0">
                                              <p:tn val="5"/>
                                            </p:cond>
                                          </p:stCondLst>
                                          <p:endCondLst>
                                            <p:cond evt="onStopAudio" delay="0">
                                              <p:tgtEl>
                                                <p:sldTgt/>
                                              </p:tgtEl>
                                            </p:cond>
                                          </p:endCondLst>
                                        </p:cTn>
                                        <p:tgtEl>
                                          <p:sndTgt r:embed="rId8" name="wind.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ppt_y</p:attrName>
                                        </p:attrNameLst>
                                      </p:cBhvr>
                                      <p:tavLst>
                                        <p:tav tm="0">
                                          <p:val>
                                            <p:strVal val="#ppt_y+#ppt_h*1.125000"/>
                                          </p:val>
                                        </p:tav>
                                        <p:tav tm="100000">
                                          <p:val>
                                            <p:strVal val="#ppt_y"/>
                                          </p:val>
                                        </p:tav>
                                      </p:tavLst>
                                    </p:anim>
                                    <p:animEffect transition="in" filter="wipe(up)">
                                      <p:cBhvr>
                                        <p:cTn id="14" dur="500"/>
                                        <p:tgtEl>
                                          <p:spTgt spid="12"/>
                                        </p:tgtEl>
                                      </p:cBhvr>
                                    </p:animEffect>
                                  </p:childTnLst>
                                  <p:subTnLst>
                                    <p:audio>
                                      <p:cMediaNode vol="86000">
                                        <p:cTn display="1" masterRel="sameClick">
                                          <p:stCondLst>
                                            <p:cond evt="begin" delay="0">
                                              <p:tn val="11"/>
                                            </p:cond>
                                          </p:stCondLst>
                                          <p:endCondLst>
                                            <p:cond evt="onStopAudio" delay="0">
                                              <p:tgtEl>
                                                <p:sldTgt/>
                                              </p:tgtEl>
                                            </p:cond>
                                          </p:endCondLst>
                                        </p:cTn>
                                        <p:tgtEl>
                                          <p:sndTgt r:embed="rId8" name="wind.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subTnLst>
                                    <p:audio>
                                      <p:cMediaNode vol="86000">
                                        <p:cTn display="1" masterRel="sameClick">
                                          <p:stCondLst>
                                            <p:cond evt="begin" delay="0">
                                              <p:tn val="17"/>
                                            </p:cond>
                                          </p:stCondLst>
                                          <p:endCondLst>
                                            <p:cond evt="onStopAudio" delay="0">
                                              <p:tgtEl>
                                                <p:sldTgt/>
                                              </p:tgtEl>
                                            </p:cond>
                                          </p:endCondLst>
                                        </p:cTn>
                                        <p:tgtEl>
                                          <p:sndTgt r:embed="rId8" name="wind.wav"/>
                                        </p:tgtEl>
                                      </p:cMediaNode>
                                    </p:audio>
                                  </p:subTnLst>
                                </p:cTn>
                              </p:par>
                            </p:childTnLst>
                          </p:cTn>
                        </p:par>
                      </p:childTnLst>
                    </p:cTn>
                  </p:par>
                  <p:par>
                    <p:cTn id="21" fill="hold" nodeType="clickPar">
                      <p:stCondLst>
                        <p:cond delay="indefinite"/>
                      </p:stCondLst>
                      <p:childTnLst>
                        <p:par>
                          <p:cTn id="22" fill="hold" nodeType="afterGroup">
                            <p:stCondLst>
                              <p:cond delay="0"/>
                            </p:stCondLst>
                            <p:childTnLst>
                              <p:par>
                                <p:cTn id="23" presetID="12" presetClass="entr" presetSubtype="4" fill="hold" grpId="0" nodeType="clickEffect">
                                  <p:stCondLst>
                                    <p:cond delay="0"/>
                                  </p:stCondLst>
                                  <p:childTnLst>
                                    <p:set>
                                      <p:cBhvr>
                                        <p:cTn id="24" dur="500"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ppt_y</p:attrName>
                                        </p:attrNameLst>
                                      </p:cBhvr>
                                      <p:tavLst>
                                        <p:tav tm="0">
                                          <p:val>
                                            <p:strVal val="#ppt_y+#ppt_h*1.125000"/>
                                          </p:val>
                                        </p:tav>
                                        <p:tav tm="100000">
                                          <p:val>
                                            <p:strVal val="#ppt_y"/>
                                          </p:val>
                                        </p:tav>
                                      </p:tavLst>
                                    </p:anim>
                                    <p:animEffect transition="in" filter="wipe(up)">
                                      <p:cBhvr>
                                        <p:cTn id="26" dur="500"/>
                                        <p:tgtEl>
                                          <p:spTgt spid="4"/>
                                        </p:tgtEl>
                                      </p:cBhvr>
                                    </p:animEffect>
                                  </p:childTnLst>
                                  <p:subTnLst>
                                    <p:audio>
                                      <p:cMediaNode vol="86000">
                                        <p:cTn display="1" masterRel="sameClick">
                                          <p:stCondLst>
                                            <p:cond evt="begin" delay="0">
                                              <p:tn val="23"/>
                                            </p:cond>
                                          </p:stCondLst>
                                          <p:endCondLst>
                                            <p:cond evt="onStopAudio" delay="0">
                                              <p:tgtEl>
                                                <p:sldTgt/>
                                              </p:tgtEl>
                                            </p:cond>
                                          </p:endCondLst>
                                        </p:cTn>
                                        <p:tgtEl>
                                          <p:sndTgt r:embed="rId8"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7" grpId="0"/>
      <p:bldP spid="4" grpId="0"/>
    </p:bldLst>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1224915" y="1988185"/>
            <a:ext cx="9501505" cy="2553335"/>
          </a:xfrm>
          <a:prstGeom prst="rect">
            <a:avLst/>
          </a:prstGeom>
          <a:noFill/>
        </p:spPr>
        <p:txBody>
          <a:bodyPr wrap="square" rtlCol="0" anchor="t">
            <a:spAutoFit/>
          </a:bodyPr>
          <a:lstStyle/>
          <a:p>
            <a:r>
              <a:rPr lang="en-US" altLang="zh-CN" sz="3200"/>
              <a:t>9.</a:t>
            </a:r>
            <a:r>
              <a:rPr lang="zh-CN" altLang="en-US" sz="3200"/>
              <a:t>在海拔2km以内，每升高10m，大气压约减少111Pa，若某处气压计示数是91120Pa，则该处海拔是________m，该处水的沸点________</a:t>
            </a:r>
            <a:r>
              <a:rPr lang="en-US" altLang="zh-CN" sz="3200"/>
              <a:t>100     </a:t>
            </a:r>
            <a:r>
              <a:rPr lang="zh-CN" altLang="en-US" sz="3200"/>
              <a:t>（选填“＞”、“=”或“＜”）。（注：海平面大气压值取               ）</a:t>
            </a:r>
            <a:endParaRPr lang="zh-CN" altLang="en-US" sz="3200"/>
          </a:p>
        </p:txBody>
      </p:sp>
      <p:graphicFrame>
        <p:nvGraphicFramePr>
          <p:cNvPr id="3" name="对象 2">
            <a:hlinkClick action="ppaction://ole?verb="/>
          </p:cNvPr>
          <p:cNvGraphicFramePr>
            <a:graphicFrameLocks noChangeAspect="1"/>
          </p:cNvGraphicFramePr>
          <p:nvPr/>
        </p:nvGraphicFramePr>
        <p:xfrm>
          <a:off x="2321560" y="4025900"/>
          <a:ext cx="1478280" cy="415290"/>
        </p:xfrm>
        <a:graphic>
          <a:graphicData uri="http://schemas.openxmlformats.org/presentationml/2006/ole">
            <mc:AlternateContent>
              <mc:Choice xmlns:v="urn:schemas-microsoft-com:vml" Requires="v">
                <p:oleObj spid="_x0000_s1083" r:id="rId2" imgW="723900" imgH="203200" progId="Equation.KSEE3">
                  <p:embed/>
                </p:oleObj>
              </mc:Choice>
              <mc:Fallback>
                <p:oleObj r:id="rId2" imgW="723900" imgH="203200" progId="Equation.KSEE3">
                  <p:embed/>
                  <p:pic>
                    <p:nvPicPr>
                      <p:cNvPr id="0" name="OLE substitute image"/>
                      <p:cNvPicPr/>
                      <p:nvPr/>
                    </p:nvPicPr>
                    <p:blipFill>
                      <a:blip r:embed="rId3"/>
                      <a:stretch>
                        <a:fillRect/>
                      </a:stretch>
                    </p:blipFill>
                    <p:spPr>
                      <a:xfrm>
                        <a:off x="2321560" y="4025900"/>
                        <a:ext cx="1478280" cy="415290"/>
                      </a:xfrm>
                      <a:prstGeom prst="rect">
                        <a:avLst/>
                      </a:prstGeom>
                    </p:spPr>
                  </p:pic>
                </p:oleObj>
              </mc:Fallback>
            </mc:AlternateContent>
          </a:graphicData>
        </a:graphic>
      </p:graphicFrame>
      <p:sp>
        <p:nvSpPr>
          <p:cNvPr id="4" name="文本框 3"/>
          <p:cNvSpPr txBox="1"/>
          <p:nvPr/>
        </p:nvSpPr>
        <p:spPr>
          <a:xfrm>
            <a:off x="1995805" y="2871470"/>
            <a:ext cx="1576070" cy="706755"/>
          </a:xfrm>
          <a:prstGeom prst="rect">
            <a:avLst/>
          </a:prstGeom>
          <a:noFill/>
        </p:spPr>
        <p:txBody>
          <a:bodyPr wrap="square" rtlCol="0">
            <a:spAutoFit/>
          </a:bodyPr>
          <a:lstStyle/>
          <a:p>
            <a:r>
              <a:rPr lang="en-US" altLang="zh-CN" sz="4000" b="1">
                <a:solidFill>
                  <a:srgbClr val="FF0000"/>
                </a:solidFill>
              </a:rPr>
              <a:t>800</a:t>
            </a:r>
            <a:endParaRPr lang="en-US" altLang="zh-CN" sz="4000" b="1">
              <a:solidFill>
                <a:srgbClr val="FF0000"/>
              </a:solidFill>
            </a:endParaRPr>
          </a:p>
        </p:txBody>
      </p:sp>
      <p:sp>
        <p:nvSpPr>
          <p:cNvPr id="5" name="文本框 4"/>
          <p:cNvSpPr txBox="1"/>
          <p:nvPr/>
        </p:nvSpPr>
        <p:spPr>
          <a:xfrm>
            <a:off x="7162800" y="2871470"/>
            <a:ext cx="927100" cy="706755"/>
          </a:xfrm>
          <a:prstGeom prst="rect">
            <a:avLst/>
          </a:prstGeom>
          <a:noFill/>
        </p:spPr>
        <p:txBody>
          <a:bodyPr wrap="square" rtlCol="0">
            <a:spAutoFit/>
          </a:bodyPr>
          <a:lstStyle/>
          <a:p>
            <a:r>
              <a:rPr lang="en-US" altLang="zh-CN" sz="4000" b="1">
                <a:solidFill>
                  <a:srgbClr val="FF0000"/>
                </a:solidFill>
              </a:rPr>
              <a:t>&lt;</a:t>
            </a:r>
            <a:endParaRPr lang="en-US" altLang="zh-CN" sz="4000" b="1">
              <a:solidFill>
                <a:srgbClr val="FF0000"/>
              </a:solidFill>
            </a:endParaRPr>
          </a:p>
        </p:txBody>
      </p:sp>
      <p:graphicFrame>
        <p:nvGraphicFramePr>
          <p:cNvPr id="6" name="对象 5">
            <a:hlinkClick action="ppaction://ole?verb="/>
          </p:cNvPr>
          <p:cNvGraphicFramePr>
            <a:graphicFrameLocks noChangeAspect="1"/>
          </p:cNvGraphicFramePr>
          <p:nvPr/>
        </p:nvGraphicFramePr>
        <p:xfrm>
          <a:off x="9293225" y="2871470"/>
          <a:ext cx="758825" cy="809625"/>
        </p:xfrm>
        <a:graphic>
          <a:graphicData uri="http://schemas.openxmlformats.org/presentationml/2006/ole">
            <mc:AlternateContent>
              <mc:Choice xmlns:v="urn:schemas-microsoft-com:vml" Requires="v">
                <p:oleObj spid="_x0000_s1084" r:id="rId4" imgW="190500" imgH="203200" progId="Equation.KSEE3">
                  <p:embed/>
                </p:oleObj>
              </mc:Choice>
              <mc:Fallback>
                <p:oleObj r:id="rId4" imgW="190500" imgH="203200" progId="Equation.KSEE3">
                  <p:embed/>
                  <p:pic>
                    <p:nvPicPr>
                      <p:cNvPr id="0" name="OLE substitute image"/>
                      <p:cNvPicPr/>
                      <p:nvPr/>
                    </p:nvPicPr>
                    <p:blipFill>
                      <a:blip r:embed="rId5"/>
                      <a:stretch>
                        <a:fillRect/>
                      </a:stretch>
                    </p:blipFill>
                    <p:spPr>
                      <a:xfrm>
                        <a:off x="9293225" y="2871470"/>
                        <a:ext cx="758825" cy="809625"/>
                      </a:xfrm>
                      <a:prstGeom prst="rect">
                        <a:avLst/>
                      </a:prstGeom>
                    </p:spPr>
                  </p:pic>
                </p:oleObj>
              </mc:Fallback>
            </mc:AlternateContent>
          </a:graphicData>
        </a:graphic>
      </p:graphicFrame>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00" name="文本框 99"/>
          <p:cNvSpPr txBox="1"/>
          <p:nvPr/>
        </p:nvSpPr>
        <p:spPr>
          <a:xfrm>
            <a:off x="570865" y="3299460"/>
            <a:ext cx="10376535" cy="3046095"/>
          </a:xfrm>
          <a:prstGeom prst="rect">
            <a:avLst/>
          </a:prstGeom>
          <a:noFill/>
          <a:ln w="9525">
            <a:noFill/>
          </a:ln>
        </p:spPr>
        <p:txBody>
          <a:bodyPr wrap="square">
            <a:spAutoFit/>
          </a:bodyPr>
          <a:lstStyle/>
          <a:p>
            <a:pPr indent="0"/>
            <a:r>
              <a:rPr lang="en-US" sz="3200">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zh-CN" sz="3200">
                <a:solidFill>
                  <a:schemeClr val="tx1"/>
                </a:solidFill>
                <a:latin typeface="黑体" panose="02010609060101010101" pitchFamily="49" charset="-122"/>
                <a:ea typeface="黑体" panose="02010609060101010101" pitchFamily="49" charset="-122"/>
                <a:cs typeface="黑体" panose="02010609060101010101" pitchFamily="49" charset="-122"/>
              </a:rPr>
              <a:t>以下选项中，不能用“流体压强与流速关系”解释的是（  ）。</a:t>
            </a:r>
            <a:r>
              <a:rPr lang="zh-CN" sz="3200">
                <a:solidFill>
                  <a:schemeClr val="tx1"/>
                </a:solidFill>
                <a:latin typeface="黑体" panose="02010609060101010101" pitchFamily="49" charset="-122"/>
                <a:ea typeface="黑体" panose="02010609060101010101" pitchFamily="49" charset="-122"/>
                <a:cs typeface="黑体" panose="02010609060101010101" pitchFamily="49" charset="-122"/>
              </a:rPr>
              <a:t>A: 乒乓球运动员拉出的“弧圈球”</a:t>
            </a:r>
            <a:r>
              <a:rPr lang="zh-CN" sz="3200">
                <a:solidFill>
                  <a:schemeClr val="tx1"/>
                </a:solidFill>
                <a:latin typeface="黑体" panose="02010609060101010101" pitchFamily="49" charset="-122"/>
                <a:ea typeface="黑体" panose="02010609060101010101" pitchFamily="49" charset="-122"/>
                <a:cs typeface="黑体" panose="02010609060101010101" pitchFamily="49" charset="-122"/>
              </a:rPr>
              <a:t>B: 正在漂流的一只“橡皮船”</a:t>
            </a:r>
            <a:r>
              <a:rPr lang="zh-CN" sz="3200">
                <a:solidFill>
                  <a:schemeClr val="tx1"/>
                </a:solidFill>
                <a:latin typeface="黑体" panose="02010609060101010101" pitchFamily="49" charset="-122"/>
                <a:ea typeface="黑体" panose="02010609060101010101" pitchFamily="49" charset="-122"/>
                <a:cs typeface="黑体" panose="02010609060101010101" pitchFamily="49" charset="-122"/>
              </a:rPr>
              <a:t>C: 正在空中滑翔的“雄鹰”</a:t>
            </a:r>
            <a:r>
              <a:rPr lang="zh-CN" sz="3200">
                <a:solidFill>
                  <a:schemeClr val="tx1"/>
                </a:solidFill>
                <a:latin typeface="黑体" panose="02010609060101010101" pitchFamily="49" charset="-122"/>
                <a:ea typeface="黑体" panose="02010609060101010101" pitchFamily="49" charset="-122"/>
                <a:cs typeface="黑体" panose="02010609060101010101" pitchFamily="49" charset="-122"/>
              </a:rPr>
              <a:t>D: 地面上刮起的“龙卷风”</a:t>
            </a:r>
            <a:r>
              <a:rPr lang="zh-CN" sz="3200">
                <a:solidFill>
                  <a:schemeClr val="tx1"/>
                </a:solidFill>
                <a:latin typeface="黑体" panose="02010609060101010101" pitchFamily="49" charset="-122"/>
                <a:ea typeface="黑体" panose="02010609060101010101" pitchFamily="49" charset="-122"/>
                <a:cs typeface="黑体" panose="02010609060101010101" pitchFamily="49" charset="-122"/>
              </a:rPr>
              <a:t>
</a:t>
            </a:r>
            <a:endParaRPr lang="zh-CN" altLang="en-US" sz="32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3" name="内容占位符 2"/>
          <p:cNvSpPr>
            <a:spLocks noGrp="1"/>
          </p:cNvSpPr>
          <p:nvPr>
            <p:ph idx="1"/>
          </p:nvPr>
        </p:nvSpPr>
        <p:spPr>
          <a:xfrm>
            <a:off x="33655" y="31750"/>
            <a:ext cx="11682095" cy="6793865"/>
          </a:xfrm>
        </p:spPr>
        <p:txBody>
          <a:bodyPr>
            <a:noAutofit/>
          </a:bodyPr>
          <a:lstStyle/>
          <a:p>
            <a:pPr marL="0" indent="0" algn="ctr">
              <a:buNone/>
            </a:pPr>
            <a:r>
              <a:rPr lang="zh-CN" altLang="en-US" sz="3200" b="1"/>
              <a:t>8.4流体压强与流速的关系</a:t>
            </a:r>
            <a:endParaRPr lang="zh-CN" altLang="en-US" sz="3200" b="1"/>
          </a:p>
          <a:p>
            <a:pPr marL="0" indent="0">
              <a:buNone/>
            </a:pPr>
            <a:r>
              <a:rPr lang="zh-CN" altLang="en-US" sz="3200" b="1"/>
              <a:t>【点1】流体压强与流速的关系</a:t>
            </a:r>
            <a:endParaRPr lang="zh-CN" altLang="en-US" sz="3200" b="1"/>
          </a:p>
          <a:p>
            <a:pPr marL="0" indent="0">
              <a:buNone/>
            </a:pPr>
            <a:r>
              <a:rPr lang="zh-CN" altLang="en-US" sz="3200" b="1"/>
              <a:t>流体在流速大的地方，压强_______；在流速小的地方，压强_______。</a:t>
            </a:r>
            <a:endParaRPr lang="zh-CN" altLang="en-US" sz="3200" b="1"/>
          </a:p>
          <a:p>
            <a:pPr marL="0" indent="0">
              <a:buNone/>
            </a:pPr>
            <a:endParaRPr lang="zh-CN" altLang="en-US" sz="3200" b="1"/>
          </a:p>
          <a:p>
            <a:pPr marL="0" indent="0">
              <a:buNone/>
            </a:pPr>
            <a:endParaRPr lang="zh-CN" altLang="en-US" sz="3200" b="1"/>
          </a:p>
          <a:p>
            <a:pPr marL="0" indent="0">
              <a:buNone/>
            </a:pPr>
            <a:endParaRPr lang="zh-CN" altLang="en-US" sz="3200" b="1"/>
          </a:p>
        </p:txBody>
      </p:sp>
      <p:sp>
        <p:nvSpPr>
          <p:cNvPr id="5" name="文本框 4"/>
          <p:cNvSpPr txBox="1"/>
          <p:nvPr/>
        </p:nvSpPr>
        <p:spPr>
          <a:xfrm>
            <a:off x="5568315" y="1242695"/>
            <a:ext cx="1056005" cy="768350"/>
          </a:xfrm>
          <a:prstGeom prst="rect">
            <a:avLst/>
          </a:prstGeom>
          <a:noFill/>
        </p:spPr>
        <p:txBody>
          <a:bodyPr wrap="square" rtlCol="0">
            <a:spAutoFit/>
          </a:bodyPr>
          <a:lstStyle/>
          <a:p>
            <a:r>
              <a:rPr lang="zh-CN" altLang="en-US" sz="4400" b="1">
                <a:solidFill>
                  <a:srgbClr val="FF0000"/>
                </a:solidFill>
                <a:latin typeface="Arial" panose="020b0604020202020204" pitchFamily="34" charset="0"/>
              </a:rPr>
              <a:t>小</a:t>
            </a:r>
            <a:endParaRPr lang="zh-CN" altLang="en-US" sz="4400" b="1">
              <a:solidFill>
                <a:srgbClr val="FF0000"/>
              </a:solidFill>
              <a:latin typeface="Arial" panose="020b0604020202020204" pitchFamily="34" charset="0"/>
            </a:endParaRPr>
          </a:p>
        </p:txBody>
      </p:sp>
      <p:sp>
        <p:nvSpPr>
          <p:cNvPr id="6" name="文本框 5"/>
          <p:cNvSpPr txBox="1"/>
          <p:nvPr/>
        </p:nvSpPr>
        <p:spPr>
          <a:xfrm>
            <a:off x="954405" y="2011045"/>
            <a:ext cx="1056005" cy="768350"/>
          </a:xfrm>
          <a:prstGeom prst="rect">
            <a:avLst/>
          </a:prstGeom>
          <a:noFill/>
        </p:spPr>
        <p:txBody>
          <a:bodyPr wrap="square" rtlCol="0">
            <a:spAutoFit/>
          </a:bodyPr>
          <a:lstStyle/>
          <a:p>
            <a:r>
              <a:rPr lang="zh-CN" altLang="en-US" sz="4400" b="1">
                <a:solidFill>
                  <a:srgbClr val="FF0000"/>
                </a:solidFill>
                <a:latin typeface="Arial" panose="020b0604020202020204" pitchFamily="34" charset="0"/>
              </a:rPr>
              <a:t>大</a:t>
            </a:r>
            <a:endParaRPr lang="zh-CN" altLang="en-US" sz="4400" b="1">
              <a:solidFill>
                <a:srgbClr val="FF0000"/>
              </a:solidFill>
              <a:latin typeface="Arial" panose="020b0604020202020204" pitchFamily="34" charset="0"/>
            </a:endParaRPr>
          </a:p>
        </p:txBody>
      </p:sp>
      <p:sp>
        <p:nvSpPr>
          <p:cNvPr id="8" name="文本框 7"/>
          <p:cNvSpPr txBox="1"/>
          <p:nvPr/>
        </p:nvSpPr>
        <p:spPr>
          <a:xfrm>
            <a:off x="1108075" y="3687445"/>
            <a:ext cx="749300" cy="768350"/>
          </a:xfrm>
          <a:prstGeom prst="rect">
            <a:avLst/>
          </a:prstGeom>
          <a:noFill/>
        </p:spPr>
        <p:txBody>
          <a:bodyPr wrap="square" rtlCol="0">
            <a:spAutoFit/>
          </a:bodyPr>
          <a:lstStyle/>
          <a:p>
            <a:r>
              <a:rPr lang="en-US" altLang="zh-CN" sz="4400" b="1">
                <a:solidFill>
                  <a:srgbClr val="FF0000"/>
                </a:solidFill>
                <a:latin typeface="Arial" panose="020b0604020202020204" pitchFamily="34" charset="0"/>
              </a:rPr>
              <a:t>B</a:t>
            </a:r>
            <a:endParaRPr lang="en-US" altLang="zh-CN" sz="4400" b="1">
              <a:solidFill>
                <a:srgbClr val="FF0000"/>
              </a:solidFill>
              <a:latin typeface="Arial" panose="020b0604020202020204" pitchFamily="34" charset="0"/>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subTnLst>
                                    <p:audio>
                                      <p:cMediaNode vol="86000">
                                        <p:cTn display="1"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subTnLst>
                                    <p:audio>
                                      <p:cMediaNode vol="86000">
                                        <p:cTn display="1" masterRel="sameClick">
                                          <p:stCondLst>
                                            <p:cond evt="begin" delay="0">
                                              <p:tn val="11"/>
                                            </p:cond>
                                          </p:stCondLst>
                                          <p:endCondLst>
                                            <p:cond evt="onStopAudio" delay="0">
                                              <p:tgtEl>
                                                <p:sldTgt/>
                                              </p:tgtEl>
                                            </p:cond>
                                          </p:endCondLst>
                                        </p:cTn>
                                        <p:tgtEl>
                                          <p:sndTgt r:embed="rId3" name="wind.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ppt_y</p:attrName>
                                        </p:attrNameLst>
                                      </p:cBhvr>
                                      <p:tavLst>
                                        <p:tav tm="0">
                                          <p:val>
                                            <p:strVal val="#ppt_y+#ppt_h*1.125000"/>
                                          </p:val>
                                        </p:tav>
                                        <p:tav tm="100000">
                                          <p:val>
                                            <p:strVal val="#ppt_y"/>
                                          </p:val>
                                        </p:tav>
                                      </p:tavLst>
                                    </p:anim>
                                    <p:animEffect transition="in" filter="wipe(up)">
                                      <p:cBhvr>
                                        <p:cTn id="20" dur="500"/>
                                        <p:tgtEl>
                                          <p:spTgt spid="8"/>
                                        </p:tgtEl>
                                      </p:cBhvr>
                                    </p:animEffect>
                                  </p:childTnLst>
                                  <p:subTnLst>
                                    <p:audio>
                                      <p:cMediaNode vol="86000">
                                        <p:cTn display="1" masterRel="sameClick">
                                          <p:stCondLst>
                                            <p:cond evt="begin" delay="0">
                                              <p:tn val="17"/>
                                            </p:cond>
                                          </p:stCondLst>
                                          <p:endCondLst>
                                            <p:cond evt="onStopAudio" delay="0">
                                              <p:tgtEl>
                                                <p:sldTgt/>
                                              </p:tgtEl>
                                            </p:cond>
                                          </p:endCondLst>
                                        </p:cTn>
                                        <p:tgtEl>
                                          <p:sndTgt r:embed="rId3"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hidden="1"/>
          <p:cNvSpPr>
            <a:spLocks noGrp="1"/>
          </p:cNvSpPr>
          <p:nvPr>
            <p:ph type="title"/>
          </p:nvPr>
        </p:nvSpPr>
        <p:spPr/>
        <p:txBody>
          <a:bodyPr/>
          <a:lstStyle/>
          <a:p>
            <a:endParaRPr lang="zh-CN" altLang="en-US"/>
          </a:p>
        </p:txBody>
      </p:sp>
      <p:sp>
        <p:nvSpPr>
          <p:cNvPr id="4" name="文本框 3"/>
          <p:cNvSpPr txBox="1"/>
          <p:nvPr/>
        </p:nvSpPr>
        <p:spPr>
          <a:xfrm>
            <a:off x="377190" y="294005"/>
            <a:ext cx="11581130" cy="2306955"/>
          </a:xfrm>
          <a:prstGeom prst="rect">
            <a:avLst/>
          </a:prstGeom>
          <a:noFill/>
        </p:spPr>
        <p:txBody>
          <a:bodyPr wrap="square" rtlCol="0" anchor="t">
            <a:spAutoFit/>
          </a:bodyPr>
          <a:lstStyle/>
          <a:p>
            <a:pPr fontAlgn="auto">
              <a:lnSpc>
                <a:spcPct val="150000"/>
              </a:lnSpc>
            </a:pPr>
            <a:r>
              <a:rPr lang="zh-CN" altLang="en-US" sz="3200" b="1">
                <a:sym typeface="+mn-ea"/>
              </a:rPr>
              <a:t>2.两船距离很近且并排行驶时,将会相撞,这是因为两船之间水的流速_______两船外侧水的流速,造成了两船之间水的压强___________外侧水的压强的原因(填大于、小于或等于)。</a:t>
            </a:r>
            <a:endParaRPr lang="zh-CN" altLang="en-US" sz="3200" b="1">
              <a:sym typeface="+mn-ea"/>
            </a:endParaRPr>
          </a:p>
        </p:txBody>
      </p:sp>
      <p:sp>
        <p:nvSpPr>
          <p:cNvPr id="5" name="文本框 4"/>
          <p:cNvSpPr txBox="1"/>
          <p:nvPr/>
        </p:nvSpPr>
        <p:spPr>
          <a:xfrm>
            <a:off x="1634490" y="982345"/>
            <a:ext cx="1485265"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大于</a:t>
            </a:r>
            <a:endParaRPr lang="zh-CN" altLang="zh-CN" sz="4400" b="1">
              <a:solidFill>
                <a:srgbClr val="FF0000"/>
              </a:solidFill>
              <a:latin typeface="Arial" panose="020b0604020202020204" pitchFamily="34" charset="0"/>
            </a:endParaRPr>
          </a:p>
        </p:txBody>
      </p:sp>
      <p:sp>
        <p:nvSpPr>
          <p:cNvPr id="6" name="文本框 5"/>
          <p:cNvSpPr txBox="1"/>
          <p:nvPr/>
        </p:nvSpPr>
        <p:spPr>
          <a:xfrm>
            <a:off x="1045845" y="1750695"/>
            <a:ext cx="1485265"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小于</a:t>
            </a:r>
            <a:endParaRPr lang="zh-CN" altLang="zh-CN" sz="4400" b="1">
              <a:solidFill>
                <a:srgbClr val="FF0000"/>
              </a:solidFill>
              <a:latin typeface="Arial" panose="020b0604020202020204" pitchFamily="34" charset="0"/>
            </a:endParaRPr>
          </a:p>
        </p:txBody>
      </p:sp>
      <p:sp>
        <p:nvSpPr>
          <p:cNvPr id="7" name="文本框 6"/>
          <p:cNvSpPr txBox="1"/>
          <p:nvPr/>
        </p:nvSpPr>
        <p:spPr>
          <a:xfrm>
            <a:off x="264795" y="3367405"/>
            <a:ext cx="6804025" cy="3046095"/>
          </a:xfrm>
          <a:prstGeom prst="rect">
            <a:avLst/>
          </a:prstGeom>
          <a:noFill/>
        </p:spPr>
        <p:txBody>
          <a:bodyPr wrap="square" rtlCol="0" anchor="t">
            <a:spAutoFit/>
          </a:bodyPr>
          <a:lstStyle/>
          <a:p>
            <a:pPr fontAlgn="auto">
              <a:lnSpc>
                <a:spcPct val="150000"/>
              </a:lnSpc>
            </a:pPr>
            <a:r>
              <a:rPr lang="en-US" altLang="zh-CN" sz="3200"/>
              <a:t>3.</a:t>
            </a:r>
            <a:r>
              <a:rPr lang="zh-CN" altLang="en-US" sz="3200"/>
              <a:t>如图所示，打开水龙头，让水流注入，可观察到管两液面相平，管的液面_____（选填“高于”“等于”或“低于”）、液面，这是因为_____ </a:t>
            </a:r>
            <a:endParaRPr lang="zh-CN" altLang="en-US" sz="3200"/>
          </a:p>
        </p:txBody>
      </p:sp>
      <p:pic>
        <p:nvPicPr>
          <p:cNvPr id="8" name="图片 7" descr="IMG_260"/>
          <p:cNvPicPr>
            <a:picLocks noChangeAspect="1"/>
          </p:cNvPicPr>
          <p:nvPr>
            <p:ph idx="1"/>
          </p:nvPr>
        </p:nvPicPr>
        <p:blipFill>
          <a:blip r:embed="rId2"/>
          <a:stretch>
            <a:fillRect/>
          </a:stretch>
        </p:blipFill>
        <p:spPr>
          <a:xfrm>
            <a:off x="7129780" y="3367405"/>
            <a:ext cx="4889500" cy="2076450"/>
          </a:xfrm>
          <a:prstGeom prst="rect">
            <a:avLst/>
          </a:prstGeom>
          <a:noFill/>
          <a:ln w="9525">
            <a:noFill/>
          </a:ln>
        </p:spPr>
      </p:pic>
      <p:sp>
        <p:nvSpPr>
          <p:cNvPr id="9" name="文本框 8"/>
          <p:cNvSpPr txBox="1"/>
          <p:nvPr/>
        </p:nvSpPr>
        <p:spPr>
          <a:xfrm>
            <a:off x="873125" y="4817745"/>
            <a:ext cx="1485265"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低于</a:t>
            </a:r>
            <a:endParaRPr lang="zh-CN" altLang="zh-CN" sz="4400" b="1">
              <a:solidFill>
                <a:srgbClr val="FF0000"/>
              </a:solidFill>
              <a:latin typeface="Arial" panose="020b0604020202020204" pitchFamily="34" charset="0"/>
            </a:endParaRPr>
          </a:p>
        </p:txBody>
      </p:sp>
      <p:sp>
        <p:nvSpPr>
          <p:cNvPr id="10" name="文本框 9"/>
          <p:cNvSpPr txBox="1"/>
          <p:nvPr/>
        </p:nvSpPr>
        <p:spPr>
          <a:xfrm>
            <a:off x="5832475" y="5586095"/>
            <a:ext cx="5385435" cy="768350"/>
          </a:xfrm>
          <a:prstGeom prst="rect">
            <a:avLst/>
          </a:prstGeom>
          <a:noFill/>
        </p:spPr>
        <p:txBody>
          <a:bodyPr wrap="square" rtlCol="0">
            <a:spAutoFit/>
          </a:bodyPr>
          <a:lstStyle/>
          <a:p>
            <a:r>
              <a:rPr lang="en-US" altLang="zh-CN" sz="4400" b="1">
                <a:solidFill>
                  <a:srgbClr val="FF0000"/>
                </a:solidFill>
                <a:latin typeface="Arial" panose="020b0604020202020204" pitchFamily="34" charset="0"/>
              </a:rPr>
              <a:t>C</a:t>
            </a:r>
            <a:r>
              <a:rPr lang="zh-CN" altLang="en-US" sz="4400" b="1">
                <a:solidFill>
                  <a:srgbClr val="FF0000"/>
                </a:solidFill>
                <a:latin typeface="Arial" panose="020b0604020202020204" pitchFamily="34" charset="0"/>
              </a:rPr>
              <a:t>处流速大，压强小</a:t>
            </a:r>
            <a:endParaRPr lang="zh-CN" altLang="en-US" sz="4400" b="1">
              <a:solidFill>
                <a:srgbClr val="FF0000"/>
              </a:solidFill>
              <a:latin typeface="Arial" panose="020b0604020202020204" pitchFamily="34" charset="0"/>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subTnLst>
                                    <p:audio>
                                      <p:cMediaNode vol="86000">
                                        <p:cTn display="1" masterRel="sameClick">
                                          <p:stCondLst>
                                            <p:cond evt="begin" delay="0">
                                              <p:tn val="5"/>
                                            </p:cond>
                                          </p:stCondLst>
                                          <p:endCondLst>
                                            <p:cond evt="onStopAudio" delay="0">
                                              <p:tgtEl>
                                                <p:sldTgt/>
                                              </p:tgtEl>
                                            </p:cond>
                                          </p:endCondLst>
                                        </p:cTn>
                                        <p:tgtEl>
                                          <p:sndTgt r:embed="rId4" name="wind.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subTnLst>
                                    <p:audio>
                                      <p:cMediaNode vol="86000">
                                        <p:cTn display="1" masterRel="sameClick">
                                          <p:stCondLst>
                                            <p:cond evt="begin" delay="0">
                                              <p:tn val="11"/>
                                            </p:cond>
                                          </p:stCondLst>
                                          <p:endCondLst>
                                            <p:cond evt="onStopAudio" delay="0">
                                              <p:tgtEl>
                                                <p:sldTgt/>
                                              </p:tgtEl>
                                            </p:cond>
                                          </p:endCondLst>
                                        </p:cTn>
                                        <p:tgtEl>
                                          <p:sndTgt r:embed="rId4" name="wind.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p:tgtEl>
                                          <p:spTgt spid="9"/>
                                        </p:tgtEl>
                                        <p:attrNameLst>
                                          <p:attrName>ppt_y</p:attrName>
                                        </p:attrNameLst>
                                      </p:cBhvr>
                                      <p:tavLst>
                                        <p:tav tm="0">
                                          <p:val>
                                            <p:strVal val="#ppt_y+#ppt_h*1.125000"/>
                                          </p:val>
                                        </p:tav>
                                        <p:tav tm="100000">
                                          <p:val>
                                            <p:strVal val="#ppt_y"/>
                                          </p:val>
                                        </p:tav>
                                      </p:tavLst>
                                    </p:anim>
                                    <p:animEffect transition="in" filter="wipe(up)">
                                      <p:cBhvr>
                                        <p:cTn id="20" dur="500"/>
                                        <p:tgtEl>
                                          <p:spTgt spid="9"/>
                                        </p:tgtEl>
                                      </p:cBhvr>
                                    </p:animEffect>
                                  </p:childTnLst>
                                  <p:subTnLst>
                                    <p:audio>
                                      <p:cMediaNode vol="86000">
                                        <p:cTn display="1" masterRel="sameClick">
                                          <p:stCondLst>
                                            <p:cond evt="begin" delay="0">
                                              <p:tn val="17"/>
                                            </p:cond>
                                          </p:stCondLst>
                                          <p:endCondLst>
                                            <p:cond evt="onStopAudio" delay="0">
                                              <p:tgtEl>
                                                <p:sldTgt/>
                                              </p:tgtEl>
                                            </p:cond>
                                          </p:endCondLst>
                                        </p:cTn>
                                        <p:tgtEl>
                                          <p:sndTgt r:embed="rId4" name="wind.wav"/>
                                        </p:tgtEl>
                                      </p:cMediaNode>
                                    </p:audio>
                                  </p:subTnLst>
                                </p:cTn>
                              </p:par>
                            </p:childTnLst>
                          </p:cTn>
                        </p:par>
                      </p:childTnLst>
                    </p:cTn>
                  </p:par>
                  <p:par>
                    <p:cTn id="21" fill="hold" nodeType="clickPar">
                      <p:stCondLst>
                        <p:cond delay="indefinite"/>
                      </p:stCondLst>
                      <p:childTnLst>
                        <p:par>
                          <p:cTn id="22" fill="hold" nodeType="after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p:tgtEl>
                                          <p:spTgt spid="10"/>
                                        </p:tgtEl>
                                        <p:attrNameLst>
                                          <p:attrName>ppt_y</p:attrName>
                                        </p:attrNameLst>
                                      </p:cBhvr>
                                      <p:tavLst>
                                        <p:tav tm="0">
                                          <p:val>
                                            <p:strVal val="#ppt_y+#ppt_h*1.125000"/>
                                          </p:val>
                                        </p:tav>
                                        <p:tav tm="100000">
                                          <p:val>
                                            <p:strVal val="#ppt_y"/>
                                          </p:val>
                                        </p:tav>
                                      </p:tavLst>
                                    </p:anim>
                                    <p:animEffect transition="in" filter="wipe(up)">
                                      <p:cBhvr>
                                        <p:cTn id="26" dur="500"/>
                                        <p:tgtEl>
                                          <p:spTgt spid="10"/>
                                        </p:tgtEl>
                                      </p:cBhvr>
                                    </p:animEffect>
                                  </p:childTnLst>
                                  <p:subTnLst>
                                    <p:audio>
                                      <p:cMediaNode vol="86000">
                                        <p:cTn display="1" masterRel="sameClick">
                                          <p:stCondLst>
                                            <p:cond evt="begin" delay="0">
                                              <p:tn val="23"/>
                                            </p:cond>
                                          </p:stCondLst>
                                          <p:endCondLst>
                                            <p:cond evt="onStopAudio" delay="0">
                                              <p:tgtEl>
                                                <p:sldTgt/>
                                              </p:tgtEl>
                                            </p:cond>
                                          </p:endCondLst>
                                        </p:cTn>
                                        <p:tgtEl>
                                          <p:sndTgt r:embed="rId4"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0" grpId="0"/>
    </p:bldLst>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163195" y="-3810"/>
            <a:ext cx="11682095" cy="6905625"/>
          </a:xfrm>
        </p:spPr>
        <p:txBody>
          <a:bodyPr>
            <a:noAutofit/>
          </a:bodyPr>
          <a:lstStyle/>
          <a:p>
            <a:pPr marL="0" indent="0">
              <a:lnSpc>
                <a:spcPct val="100000"/>
              </a:lnSpc>
              <a:buNone/>
            </a:pPr>
            <a:r>
              <a:rPr lang="zh-CN" altLang="en-US" sz="2800"/>
              <a:t>4.为避免候车乘客被“吸”向列车的事故发生，站台上的会设置安全线，这是因为列车进站时车体附近（    ）</a:t>
            </a:r>
            <a:endParaRPr lang="zh-CN" altLang="en-US" sz="2800"/>
          </a:p>
          <a:p>
            <a:pPr marL="0" indent="0">
              <a:lnSpc>
                <a:spcPct val="100000"/>
              </a:lnSpc>
              <a:buNone/>
            </a:pPr>
            <a:r>
              <a:rPr lang="zh-CN" altLang="en-US" sz="2800"/>
              <a:t>A．气流速度更大、压强更小</a:t>
            </a:r>
            <a:endParaRPr lang="zh-CN" altLang="en-US" sz="2800"/>
          </a:p>
          <a:p>
            <a:pPr marL="0" indent="0">
              <a:lnSpc>
                <a:spcPct val="100000"/>
              </a:lnSpc>
              <a:buNone/>
            </a:pPr>
            <a:r>
              <a:rPr lang="zh-CN" altLang="en-US" sz="2800"/>
              <a:t>B．气流速度更大、压强更大</a:t>
            </a:r>
            <a:endParaRPr lang="zh-CN" altLang="en-US" sz="2800"/>
          </a:p>
          <a:p>
            <a:pPr marL="0" indent="0">
              <a:lnSpc>
                <a:spcPct val="100000"/>
              </a:lnSpc>
              <a:buNone/>
            </a:pPr>
            <a:r>
              <a:rPr lang="zh-CN" altLang="en-US" sz="2800"/>
              <a:t>C．气流速度更小、压强更大</a:t>
            </a:r>
            <a:endParaRPr lang="zh-CN" altLang="en-US" sz="2800"/>
          </a:p>
          <a:p>
            <a:pPr marL="0" indent="0">
              <a:lnSpc>
                <a:spcPct val="100000"/>
              </a:lnSpc>
              <a:buNone/>
            </a:pPr>
            <a:r>
              <a:rPr lang="zh-CN" altLang="en-US" sz="2800"/>
              <a:t>D．气流速度更小、压强更小</a:t>
            </a:r>
            <a:endParaRPr lang="zh-CN" altLang="en-US" sz="2800"/>
          </a:p>
          <a:p>
            <a:pPr marL="0" indent="0">
              <a:lnSpc>
                <a:spcPct val="80000"/>
              </a:lnSpc>
              <a:buNone/>
            </a:pPr>
            <a:r>
              <a:rPr lang="en-US" altLang="zh-CN" sz="3200"/>
              <a:t>5.</a:t>
            </a:r>
            <a:r>
              <a:rPr lang="zh-CN" altLang="en-US" sz="3200"/>
              <a:t>弧圈球是一种攻击力强、威力大的乒乓球进攻技术.图为某人某次拉出的弧圈球在空中高速旋转前进的示意图,此时球上方气体相对球上部流速小于下方气体相对球下部流速,以下说法正确的是(    )</a:t>
            </a:r>
            <a:endParaRPr lang="zh-CN" altLang="en-US" sz="3200"/>
          </a:p>
          <a:p>
            <a:pPr marL="0" indent="0">
              <a:lnSpc>
                <a:spcPct val="80000"/>
              </a:lnSpc>
              <a:buNone/>
            </a:pPr>
            <a:r>
              <a:rPr lang="zh-CN" altLang="en-US" sz="3200"/>
              <a:t>A. 球在空中继续前进是因为具有惯性</a:t>
            </a:r>
            <a:endParaRPr lang="zh-CN" altLang="en-US" sz="3200"/>
          </a:p>
          <a:p>
            <a:pPr marL="0" indent="0">
              <a:lnSpc>
                <a:spcPct val="80000"/>
              </a:lnSpc>
              <a:buNone/>
            </a:pPr>
            <a:r>
              <a:rPr lang="zh-CN" altLang="en-US" sz="3200"/>
              <a:t>B. 球在空中前进时受平衡力作用</a:t>
            </a:r>
            <a:endParaRPr lang="zh-CN" altLang="en-US" sz="3200"/>
          </a:p>
          <a:p>
            <a:pPr marL="0" indent="0">
              <a:lnSpc>
                <a:spcPct val="80000"/>
              </a:lnSpc>
              <a:buNone/>
            </a:pPr>
            <a:r>
              <a:rPr lang="zh-CN" altLang="en-US" sz="3200"/>
              <a:t>C. 球因高速旋转前进比不旋转前进时会下落得慢</a:t>
            </a:r>
            <a:endParaRPr lang="zh-CN" altLang="en-US" sz="3200"/>
          </a:p>
          <a:p>
            <a:pPr marL="0" indent="0">
              <a:lnSpc>
                <a:spcPct val="80000"/>
              </a:lnSpc>
              <a:buNone/>
            </a:pPr>
            <a:r>
              <a:rPr lang="zh-CN" altLang="en-US" sz="3200"/>
              <a:t>D. 球因高速旋转前进比不旋转前进时会下落得快</a:t>
            </a:r>
            <a:endParaRPr lang="zh-CN" altLang="en-US" sz="3200"/>
          </a:p>
          <a:p>
            <a:pPr marL="0" indent="0">
              <a:lnSpc>
                <a:spcPct val="80000"/>
              </a:lnSpc>
              <a:buNone/>
            </a:pPr>
            <a:endParaRPr lang="zh-CN" altLang="en-US" sz="3200"/>
          </a:p>
        </p:txBody>
      </p:sp>
      <p:pic>
        <p:nvPicPr>
          <p:cNvPr id="97" name="图片 72" descr="IMG_256"/>
          <p:cNvPicPr>
            <a:picLocks noChangeAspect="1"/>
          </p:cNvPicPr>
          <p:nvPr/>
        </p:nvPicPr>
        <p:blipFill>
          <a:blip r:embed="rId2"/>
          <a:stretch>
            <a:fillRect/>
          </a:stretch>
        </p:blipFill>
        <p:spPr>
          <a:xfrm>
            <a:off x="7501255" y="763905"/>
            <a:ext cx="3444240" cy="2049780"/>
          </a:xfrm>
          <a:prstGeom prst="rect">
            <a:avLst/>
          </a:prstGeom>
          <a:noFill/>
          <a:ln w="9525">
            <a:noFill/>
          </a:ln>
        </p:spPr>
      </p:pic>
      <p:sp>
        <p:nvSpPr>
          <p:cNvPr id="5" name="文本框 4"/>
          <p:cNvSpPr txBox="1"/>
          <p:nvPr/>
        </p:nvSpPr>
        <p:spPr>
          <a:xfrm>
            <a:off x="6204585" y="452120"/>
            <a:ext cx="859155" cy="768350"/>
          </a:xfrm>
          <a:prstGeom prst="rect">
            <a:avLst/>
          </a:prstGeom>
          <a:noFill/>
        </p:spPr>
        <p:txBody>
          <a:bodyPr wrap="square" rtlCol="0">
            <a:spAutoFit/>
          </a:bodyPr>
          <a:lstStyle/>
          <a:p>
            <a:r>
              <a:rPr lang="en-US" altLang="zh-CN" sz="4400" b="1">
                <a:solidFill>
                  <a:srgbClr val="FF0000"/>
                </a:solidFill>
                <a:latin typeface="Arial" panose="020b0604020202020204" pitchFamily="34" charset="0"/>
              </a:rPr>
              <a:t>A</a:t>
            </a:r>
            <a:endParaRPr lang="en-US" altLang="zh-CN" sz="4400" b="1">
              <a:solidFill>
                <a:srgbClr val="FF0000"/>
              </a:solidFill>
              <a:latin typeface="Arial" panose="020b0604020202020204" pitchFamily="34" charset="0"/>
            </a:endParaRPr>
          </a:p>
        </p:txBody>
      </p:sp>
      <p:sp>
        <p:nvSpPr>
          <p:cNvPr id="2" name="文本框 1"/>
          <p:cNvSpPr txBox="1"/>
          <p:nvPr/>
        </p:nvSpPr>
        <p:spPr>
          <a:xfrm>
            <a:off x="8214995" y="4424045"/>
            <a:ext cx="1548765" cy="768350"/>
          </a:xfrm>
          <a:prstGeom prst="rect">
            <a:avLst/>
          </a:prstGeom>
          <a:noFill/>
        </p:spPr>
        <p:txBody>
          <a:bodyPr wrap="square" rtlCol="0">
            <a:spAutoFit/>
          </a:bodyPr>
          <a:lstStyle/>
          <a:p>
            <a:r>
              <a:rPr lang="en-US" altLang="zh-CN" sz="4400" b="1">
                <a:solidFill>
                  <a:srgbClr val="FF0000"/>
                </a:solidFill>
                <a:latin typeface="Arial" panose="020b0604020202020204" pitchFamily="34" charset="0"/>
              </a:rPr>
              <a:t>AD</a:t>
            </a:r>
            <a:endParaRPr lang="en-US" altLang="zh-CN" sz="4400" b="1">
              <a:solidFill>
                <a:srgbClr val="FF0000"/>
              </a:solidFill>
              <a:latin typeface="Arial" panose="020b0604020202020204" pitchFamily="34" charset="0"/>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subTnLst>
                                    <p:audio>
                                      <p:cMediaNode vol="86000">
                                        <p:cTn display="1" masterRel="sameClick">
                                          <p:stCondLst>
                                            <p:cond evt="begin" delay="0">
                                              <p:tn val="5"/>
                                            </p:cond>
                                          </p:stCondLst>
                                          <p:endCondLst>
                                            <p:cond evt="onStopAudio" delay="0">
                                              <p:tgtEl>
                                                <p:sldTgt/>
                                              </p:tgtEl>
                                            </p:cond>
                                          </p:endCondLst>
                                        </p:cTn>
                                        <p:tgtEl>
                                          <p:sndTgt r:embed="rId4" name="wind.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subTnLst>
                                    <p:audio>
                                      <p:cMediaNode vol="86000">
                                        <p:cTn display="1" masterRel="sameClick">
                                          <p:stCondLst>
                                            <p:cond evt="begin" delay="0">
                                              <p:tn val="11"/>
                                            </p:cond>
                                          </p:stCondLst>
                                          <p:endCondLst>
                                            <p:cond evt="onStopAudio" delay="0">
                                              <p:tgtEl>
                                                <p:sldTgt/>
                                              </p:tgtEl>
                                            </p:cond>
                                          </p:endCondLst>
                                        </p:cTn>
                                        <p:tgtEl>
                                          <p:sndTgt r:embed="rId4"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236855" y="143510"/>
            <a:ext cx="11682095" cy="6659245"/>
          </a:xfrm>
        </p:spPr>
        <p:txBody>
          <a:bodyPr>
            <a:noAutofit/>
          </a:bodyPr>
          <a:lstStyle/>
          <a:p>
            <a:pPr marL="0" indent="0" fontAlgn="auto">
              <a:lnSpc>
                <a:spcPct val="140000"/>
              </a:lnSpc>
              <a:buNone/>
            </a:pPr>
            <a:r>
              <a:rPr lang="zh-CN" altLang="en-US" sz="3200"/>
              <a:t>6.如图所示,在自来水下方放一水盆,盆里放一个乒乓球,打开水龙头,水朝着乒乓球冲下,则乒乓球将_________被水冲跑而</a:t>
            </a:r>
            <a:endParaRPr lang="zh-CN" altLang="en-US" sz="3200"/>
          </a:p>
          <a:p>
            <a:pPr marL="0" indent="0" fontAlgn="auto">
              <a:lnSpc>
                <a:spcPct val="140000"/>
              </a:lnSpc>
              <a:buNone/>
            </a:pPr>
            <a:r>
              <a:rPr lang="zh-CN" altLang="en-US" sz="3200"/>
              <a:t>离开水柱的下方(选填“会”或“不会”)。</a:t>
            </a:r>
            <a:endParaRPr lang="zh-CN" altLang="en-US" sz="3200"/>
          </a:p>
          <a:p>
            <a:pPr marL="0" indent="0" fontAlgn="auto">
              <a:lnSpc>
                <a:spcPct val="140000"/>
              </a:lnSpc>
              <a:buNone/>
            </a:pPr>
            <a:endParaRPr lang="zh-CN" altLang="en-US" sz="3200"/>
          </a:p>
          <a:p>
            <a:pPr marL="0" indent="0" fontAlgn="auto">
              <a:lnSpc>
                <a:spcPct val="140000"/>
              </a:lnSpc>
              <a:buNone/>
            </a:pPr>
            <a:r>
              <a:rPr lang="zh-CN" altLang="en-US" sz="3200"/>
              <a:t>7.在河里游泳时最怕遇到漩涡。当人进入漩涡边沿后，往往不由自主地被吸入漩涡中心，造成事故。这是因为相对于漩涡边沿，漩涡中心流速__</a:t>
            </a:r>
            <a:r>
              <a:rPr lang="zh-CN" altLang="en-US" sz="3200" u="sng"/>
              <a:t>   </a:t>
            </a:r>
            <a:r>
              <a:rPr lang="zh-CN" altLang="en-US" sz="3200"/>
              <a:t>__，压强较____，从而形成指向漩涡中心的_______，把人吸进去。</a:t>
            </a:r>
            <a:endParaRPr lang="zh-CN" altLang="en-US" sz="3200"/>
          </a:p>
          <a:p>
            <a:pPr marL="0" indent="0">
              <a:buNone/>
            </a:pPr>
            <a:endParaRPr lang="zh-CN" altLang="en-US" sz="3200"/>
          </a:p>
        </p:txBody>
      </p:sp>
      <p:pic>
        <p:nvPicPr>
          <p:cNvPr id="36" name="图片 41"/>
          <p:cNvPicPr>
            <a:picLocks noChangeAspect="1"/>
          </p:cNvPicPr>
          <p:nvPr/>
        </p:nvPicPr>
        <p:blipFill>
          <a:blip r:embed="rId2"/>
          <a:stretch>
            <a:fillRect/>
          </a:stretch>
        </p:blipFill>
        <p:spPr>
          <a:xfrm>
            <a:off x="8306435" y="1607820"/>
            <a:ext cx="2895600" cy="1570990"/>
          </a:xfrm>
          <a:prstGeom prst="rect">
            <a:avLst/>
          </a:prstGeom>
          <a:noFill/>
          <a:ln w="9525">
            <a:noFill/>
          </a:ln>
        </p:spPr>
      </p:pic>
      <p:sp>
        <p:nvSpPr>
          <p:cNvPr id="4" name="文本框 3"/>
          <p:cNvSpPr txBox="1"/>
          <p:nvPr/>
        </p:nvSpPr>
        <p:spPr>
          <a:xfrm>
            <a:off x="7486015" y="839470"/>
            <a:ext cx="1485265"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不会</a:t>
            </a:r>
            <a:endParaRPr lang="zh-CN" altLang="zh-CN" sz="4400" b="1">
              <a:solidFill>
                <a:srgbClr val="FF0000"/>
              </a:solidFill>
              <a:latin typeface="Arial" panose="020b0604020202020204" pitchFamily="34" charset="0"/>
            </a:endParaRPr>
          </a:p>
        </p:txBody>
      </p:sp>
      <p:sp>
        <p:nvSpPr>
          <p:cNvPr id="5" name="文本框 4"/>
          <p:cNvSpPr txBox="1"/>
          <p:nvPr/>
        </p:nvSpPr>
        <p:spPr>
          <a:xfrm>
            <a:off x="4083685" y="4556760"/>
            <a:ext cx="969645"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大</a:t>
            </a:r>
            <a:endParaRPr lang="zh-CN" altLang="zh-CN" sz="4400" b="1">
              <a:solidFill>
                <a:srgbClr val="FF0000"/>
              </a:solidFill>
              <a:latin typeface="Arial" panose="020b0604020202020204" pitchFamily="34" charset="0"/>
            </a:endParaRPr>
          </a:p>
        </p:txBody>
      </p:sp>
      <p:sp>
        <p:nvSpPr>
          <p:cNvPr id="6" name="文本框 5"/>
          <p:cNvSpPr txBox="1"/>
          <p:nvPr/>
        </p:nvSpPr>
        <p:spPr>
          <a:xfrm>
            <a:off x="7005320" y="4556760"/>
            <a:ext cx="822960"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小</a:t>
            </a:r>
            <a:endParaRPr lang="zh-CN" altLang="zh-CN" sz="4400" b="1">
              <a:solidFill>
                <a:srgbClr val="FF0000"/>
              </a:solidFill>
              <a:latin typeface="Arial" panose="020b0604020202020204" pitchFamily="34" charset="0"/>
            </a:endParaRPr>
          </a:p>
        </p:txBody>
      </p:sp>
      <p:sp>
        <p:nvSpPr>
          <p:cNvPr id="7" name="文本框 6"/>
          <p:cNvSpPr txBox="1"/>
          <p:nvPr/>
        </p:nvSpPr>
        <p:spPr>
          <a:xfrm>
            <a:off x="1545590" y="5325110"/>
            <a:ext cx="2157730" cy="768350"/>
          </a:xfrm>
          <a:prstGeom prst="rect">
            <a:avLst/>
          </a:prstGeom>
          <a:noFill/>
        </p:spPr>
        <p:txBody>
          <a:bodyPr wrap="square" rtlCol="0">
            <a:spAutoFit/>
          </a:bodyPr>
          <a:lstStyle/>
          <a:p>
            <a:r>
              <a:rPr lang="zh-CN" altLang="zh-CN" sz="4400" b="1">
                <a:solidFill>
                  <a:srgbClr val="FF0000"/>
                </a:solidFill>
                <a:latin typeface="Arial" panose="020b0604020202020204" pitchFamily="34" charset="0"/>
              </a:rPr>
              <a:t>压力差</a:t>
            </a:r>
            <a:endParaRPr lang="zh-CN" altLang="zh-CN" sz="4400" b="1">
              <a:solidFill>
                <a:srgbClr val="FF0000"/>
              </a:solidFill>
              <a:latin typeface="Arial" panose="020b0604020202020204" pitchFamily="34" charset="0"/>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subTnLst>
                                    <p:audio>
                                      <p:cMediaNode vol="86000">
                                        <p:cTn display="1" masterRel="sameClick">
                                          <p:stCondLst>
                                            <p:cond evt="begin" delay="0">
                                              <p:tn val="5"/>
                                            </p:cond>
                                          </p:stCondLst>
                                          <p:endCondLst>
                                            <p:cond evt="onStopAudio" delay="0">
                                              <p:tgtEl>
                                                <p:sldTgt/>
                                              </p:tgtEl>
                                            </p:cond>
                                          </p:endCondLst>
                                        </p:cTn>
                                        <p:tgtEl>
                                          <p:sndTgt r:embed="rId4" name="wind.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subTnLst>
                                    <p:audio>
                                      <p:cMediaNode vol="86000">
                                        <p:cTn display="1" masterRel="sameClick">
                                          <p:stCondLst>
                                            <p:cond evt="begin" delay="0">
                                              <p:tn val="11"/>
                                            </p:cond>
                                          </p:stCondLst>
                                          <p:endCondLst>
                                            <p:cond evt="onStopAudio" delay="0">
                                              <p:tgtEl>
                                                <p:sldTgt/>
                                              </p:tgtEl>
                                            </p:cond>
                                          </p:endCondLst>
                                        </p:cTn>
                                        <p:tgtEl>
                                          <p:sndTgt r:embed="rId4" name="wind.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subTnLst>
                                    <p:audio>
                                      <p:cMediaNode vol="86000">
                                        <p:cTn display="1" masterRel="sameClick">
                                          <p:stCondLst>
                                            <p:cond evt="begin" delay="0">
                                              <p:tn val="17"/>
                                            </p:cond>
                                          </p:stCondLst>
                                          <p:endCondLst>
                                            <p:cond evt="onStopAudio" delay="0">
                                              <p:tgtEl>
                                                <p:sldTgt/>
                                              </p:tgtEl>
                                            </p:cond>
                                          </p:endCondLst>
                                        </p:cTn>
                                        <p:tgtEl>
                                          <p:sndTgt r:embed="rId4" name="wind.wav"/>
                                        </p:tgtEl>
                                      </p:cMediaNode>
                                    </p:audio>
                                  </p:subTnLst>
                                </p:cTn>
                              </p:par>
                            </p:childTnLst>
                          </p:cTn>
                        </p:par>
                      </p:childTnLst>
                    </p:cTn>
                  </p:par>
                  <p:par>
                    <p:cTn id="21" fill="hold" nodeType="clickPar">
                      <p:stCondLst>
                        <p:cond delay="indefinite"/>
                      </p:stCondLst>
                      <p:childTnLst>
                        <p:par>
                          <p:cTn id="22" fill="hold" nodeType="after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ppt_y</p:attrName>
                                        </p:attrNameLst>
                                      </p:cBhvr>
                                      <p:tavLst>
                                        <p:tav tm="0">
                                          <p:val>
                                            <p:strVal val="#ppt_y+#ppt_h*1.125000"/>
                                          </p:val>
                                        </p:tav>
                                        <p:tav tm="100000">
                                          <p:val>
                                            <p:strVal val="#ppt_y"/>
                                          </p:val>
                                        </p:tav>
                                      </p:tavLst>
                                    </p:anim>
                                    <p:animEffect transition="in" filter="wipe(up)">
                                      <p:cBhvr>
                                        <p:cTn id="26" dur="500"/>
                                        <p:tgtEl>
                                          <p:spTgt spid="7"/>
                                        </p:tgtEl>
                                      </p:cBhvr>
                                    </p:animEffect>
                                  </p:childTnLst>
                                  <p:subTnLst>
                                    <p:audio>
                                      <p:cMediaNode vol="86000">
                                        <p:cTn display="1" masterRel="sameClick">
                                          <p:stCondLst>
                                            <p:cond evt="begin" delay="0">
                                              <p:tn val="23"/>
                                            </p:cond>
                                          </p:stCondLst>
                                          <p:endCondLst>
                                            <p:cond evt="onStopAudio" delay="0">
                                              <p:tgtEl>
                                                <p:sldTgt/>
                                              </p:tgtEl>
                                            </p:cond>
                                          </p:endCondLst>
                                        </p:cTn>
                                        <p:tgtEl>
                                          <p:sndTgt r:embed="rId4"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236855" y="143510"/>
            <a:ext cx="11682095" cy="3296285"/>
          </a:xfrm>
        </p:spPr>
        <p:txBody>
          <a:bodyPr/>
          <a:lstStyle/>
          <a:p>
            <a:pPr marL="0" indent="0">
              <a:buNone/>
            </a:pPr>
            <a:r>
              <a:rPr lang="en-US" altLang="zh-CN" sz="3200" b="1"/>
              <a:t>8</a:t>
            </a:r>
            <a:r>
              <a:rPr lang="zh-CN" altLang="en-US" sz="3200" b="1"/>
              <a:t>.让自来水流过如图所示的装置,当水流稳定后(        )</a:t>
            </a:r>
            <a:endParaRPr lang="zh-CN" altLang="en-US" sz="3200" b="1"/>
          </a:p>
          <a:p>
            <a:pPr marL="0" indent="0">
              <a:buNone/>
            </a:pPr>
            <a:r>
              <a:rPr lang="zh-CN" altLang="en-US" sz="3200" b="1"/>
              <a:t>A.</a:t>
            </a:r>
            <a:r>
              <a:rPr lang="en-US" altLang="zh-CN" sz="3200" b="1"/>
              <a:t>P</a:t>
            </a:r>
            <a:r>
              <a:rPr lang="zh-CN" altLang="en-US" sz="3200" b="1"/>
              <a:t>点流速等于</a:t>
            </a:r>
            <a:r>
              <a:rPr lang="en-US" altLang="zh-CN" sz="3200" b="1"/>
              <a:t>Q</a:t>
            </a:r>
            <a:r>
              <a:rPr lang="zh-CN" altLang="en-US" sz="3200" b="1"/>
              <a:t>点流速</a:t>
            </a:r>
            <a:endParaRPr lang="zh-CN" altLang="en-US" sz="3200" b="1"/>
          </a:p>
          <a:p>
            <a:pPr marL="0" indent="0">
              <a:buNone/>
            </a:pPr>
            <a:r>
              <a:rPr lang="zh-CN" altLang="en-US" sz="3200" b="1"/>
              <a:t>B.</a:t>
            </a:r>
            <a:r>
              <a:rPr lang="en-US" altLang="zh-CN" sz="3200" b="1"/>
              <a:t>P</a:t>
            </a:r>
            <a:r>
              <a:rPr lang="zh-CN" altLang="en-US" sz="3200" b="1"/>
              <a:t>点流速小于</a:t>
            </a:r>
            <a:r>
              <a:rPr lang="en-US" altLang="zh-CN" sz="3200" b="1"/>
              <a:t>Q</a:t>
            </a:r>
            <a:r>
              <a:rPr lang="zh-CN" altLang="en-US" sz="3200" b="1"/>
              <a:t>点流速</a:t>
            </a:r>
            <a:endParaRPr lang="zh-CN" altLang="en-US" sz="3200" b="1"/>
          </a:p>
          <a:p>
            <a:pPr marL="0" indent="0">
              <a:buNone/>
            </a:pPr>
            <a:r>
              <a:rPr lang="zh-CN" altLang="en-US" sz="3200" b="1"/>
              <a:t>C.</a:t>
            </a:r>
            <a:r>
              <a:rPr lang="en-US" altLang="zh-CN" sz="3200" b="1"/>
              <a:t>P</a:t>
            </a:r>
            <a:r>
              <a:rPr lang="zh-CN" altLang="en-US" sz="3200" b="1"/>
              <a:t>点压强小于</a:t>
            </a:r>
            <a:r>
              <a:rPr lang="en-US" altLang="zh-CN" sz="3200" b="1"/>
              <a:t>Q</a:t>
            </a:r>
            <a:r>
              <a:rPr lang="zh-CN" altLang="en-US" sz="3200" b="1"/>
              <a:t>点压强</a:t>
            </a:r>
            <a:endParaRPr lang="zh-CN" altLang="en-US" sz="3200" b="1"/>
          </a:p>
          <a:p>
            <a:pPr marL="0" indent="0">
              <a:buNone/>
            </a:pPr>
            <a:r>
              <a:rPr lang="zh-CN" altLang="en-US" sz="3200" b="1"/>
              <a:t>D.</a:t>
            </a:r>
            <a:r>
              <a:rPr lang="en-US" altLang="zh-CN" sz="3200" b="1"/>
              <a:t>P</a:t>
            </a:r>
            <a:r>
              <a:rPr lang="zh-CN" altLang="en-US" sz="3200" b="1"/>
              <a:t>点压强大于</a:t>
            </a:r>
            <a:r>
              <a:rPr lang="en-US" altLang="zh-CN" sz="3200" b="1"/>
              <a:t>Q</a:t>
            </a:r>
            <a:r>
              <a:rPr lang="zh-CN" altLang="en-US" sz="3200" b="1"/>
              <a:t>点压强</a:t>
            </a:r>
            <a:endParaRPr lang="zh-CN" altLang="en-US" sz="3200" b="1"/>
          </a:p>
          <a:p>
            <a:pPr marL="0" indent="0">
              <a:buNone/>
            </a:pPr>
            <a:endParaRPr lang="zh-CN" altLang="en-US" sz="3200" b="1"/>
          </a:p>
        </p:txBody>
      </p:sp>
      <p:pic>
        <p:nvPicPr>
          <p:cNvPr id="56" name="图片 62"/>
          <p:cNvPicPr>
            <a:picLocks noChangeAspect="1"/>
          </p:cNvPicPr>
          <p:nvPr/>
        </p:nvPicPr>
        <p:blipFill>
          <a:blip r:embed="rId2"/>
          <a:stretch>
            <a:fillRect/>
          </a:stretch>
        </p:blipFill>
        <p:spPr>
          <a:xfrm>
            <a:off x="6041390" y="1735455"/>
            <a:ext cx="5732780" cy="4565650"/>
          </a:xfrm>
          <a:prstGeom prst="rect">
            <a:avLst/>
          </a:prstGeom>
          <a:noFill/>
          <a:ln w="9525">
            <a:noFill/>
          </a:ln>
        </p:spPr>
      </p:pic>
      <p:sp>
        <p:nvSpPr>
          <p:cNvPr id="8" name="文本框 7"/>
          <p:cNvSpPr txBox="1"/>
          <p:nvPr/>
        </p:nvSpPr>
        <p:spPr>
          <a:xfrm>
            <a:off x="9208770" y="213360"/>
            <a:ext cx="736600" cy="922020"/>
          </a:xfrm>
          <a:prstGeom prst="rect">
            <a:avLst/>
          </a:prstGeom>
          <a:noFill/>
        </p:spPr>
        <p:txBody>
          <a:bodyPr wrap="square" rtlCol="0">
            <a:spAutoFit/>
          </a:bodyPr>
          <a:lstStyle/>
          <a:p>
            <a:r>
              <a:rPr lang="en-US" altLang="zh-CN" sz="5400" b="1">
                <a:solidFill>
                  <a:srgbClr val="FF0000"/>
                </a:solidFill>
                <a:latin typeface="Arial" panose="020b0604020202020204" pitchFamily="34" charset="0"/>
              </a:rPr>
              <a:t>C</a:t>
            </a:r>
            <a:endParaRPr lang="en-US" altLang="zh-CN" sz="5400" b="1">
              <a:solidFill>
                <a:srgbClr val="FF0000"/>
              </a:solidFill>
              <a:latin typeface="Arial" panose="020b0604020202020204" pitchFamily="34" charset="0"/>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subTnLst>
                                    <p:audio>
                                      <p:cMediaNode vol="86000">
                                        <p:cTn display="1" masterRel="sameClick">
                                          <p:stCondLst>
                                            <p:cond evt="begin" delay="0">
                                              <p:tn val="5"/>
                                            </p:cond>
                                          </p:stCondLst>
                                          <p:endCondLst>
                                            <p:cond evt="onStopAudio" delay="0">
                                              <p:tgtEl>
                                                <p:sldTgt/>
                                              </p:tgtEl>
                                            </p:cond>
                                          </p:endCondLst>
                                        </p:cTn>
                                        <p:tgtEl>
                                          <p:sndTgt r:embed="rId4"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320675" y="170180"/>
            <a:ext cx="11564620" cy="4325620"/>
          </a:xfrm>
          <a:prstGeom prst="rect">
            <a:avLst/>
          </a:prstGeom>
          <a:noFill/>
        </p:spPr>
        <p:txBody>
          <a:bodyPr wrap="square" rtlCol="0">
            <a:spAutoFit/>
          </a:bodyPr>
          <a:lstStyle/>
          <a:p>
            <a:pPr marL="0" indent="0">
              <a:buNone/>
            </a:pPr>
            <a:r>
              <a:rPr lang="zh-CN" altLang="en-US" sz="3200">
                <a:sym typeface="+mn-ea"/>
              </a:rPr>
              <a:t>【点2】升力的产生</a:t>
            </a:r>
            <a:endParaRPr lang="zh-CN" altLang="en-US" sz="3200">
              <a:sym typeface="+mn-ea"/>
            </a:endParaRPr>
          </a:p>
          <a:p>
            <a:pPr marL="0" indent="0">
              <a:buNone/>
            </a:pPr>
            <a:endParaRPr lang="zh-CN" altLang="en-US" sz="3200">
              <a:sym typeface="+mn-ea"/>
            </a:endParaRPr>
          </a:p>
          <a:p>
            <a:pPr marL="0" indent="0">
              <a:buNone/>
            </a:pPr>
            <a:endParaRPr lang="zh-CN" altLang="en-US" sz="3200"/>
          </a:p>
          <a:p>
            <a:pPr marL="0" indent="0" fontAlgn="auto">
              <a:lnSpc>
                <a:spcPct val="140000"/>
              </a:lnSpc>
              <a:buNone/>
            </a:pPr>
            <a:r>
              <a:rPr lang="zh-CN" altLang="en-US" sz="3200" b="1">
                <a:sym typeface="+mn-ea"/>
              </a:rPr>
              <a:t>飞机的机翼通常都做成_________________的形状。当飞机在机场跑道上滑行时，流过机翼上方的空气流速_______，流过机翼下方的空气速度_______，机翼上、下方所受的______________形成向上的升力</a:t>
            </a:r>
            <a:endParaRPr lang="en-US" altLang="zh-CN" sz="3200" b="1"/>
          </a:p>
        </p:txBody>
      </p:sp>
      <p:sp>
        <p:nvSpPr>
          <p:cNvPr id="3" name="文本框 2"/>
          <p:cNvSpPr txBox="1"/>
          <p:nvPr/>
        </p:nvSpPr>
        <p:spPr>
          <a:xfrm>
            <a:off x="4831080" y="1406525"/>
            <a:ext cx="2787015" cy="768350"/>
          </a:xfrm>
          <a:prstGeom prst="rect">
            <a:avLst/>
          </a:prstGeom>
          <a:noFill/>
        </p:spPr>
        <p:txBody>
          <a:bodyPr wrap="square" rtlCol="0">
            <a:spAutoFit/>
          </a:bodyPr>
          <a:lstStyle/>
          <a:p>
            <a:r>
              <a:rPr lang="zh-CN" altLang="en-US" sz="4400" b="1">
                <a:solidFill>
                  <a:srgbClr val="FF0000"/>
                </a:solidFill>
                <a:latin typeface="Arial" panose="020b0604020202020204" pitchFamily="34" charset="0"/>
              </a:rPr>
              <a:t>上凸下平</a:t>
            </a:r>
            <a:endParaRPr lang="zh-CN" altLang="en-US" sz="4400" b="1">
              <a:solidFill>
                <a:srgbClr val="FF0000"/>
              </a:solidFill>
              <a:latin typeface="Arial" panose="020b0604020202020204" pitchFamily="34" charset="0"/>
            </a:endParaRPr>
          </a:p>
        </p:txBody>
      </p:sp>
      <p:sp>
        <p:nvSpPr>
          <p:cNvPr id="4" name="文本框 3"/>
          <p:cNvSpPr txBox="1"/>
          <p:nvPr/>
        </p:nvSpPr>
        <p:spPr>
          <a:xfrm>
            <a:off x="8866505" y="2256155"/>
            <a:ext cx="895985" cy="768350"/>
          </a:xfrm>
          <a:prstGeom prst="rect">
            <a:avLst/>
          </a:prstGeom>
          <a:noFill/>
        </p:spPr>
        <p:txBody>
          <a:bodyPr wrap="square" rtlCol="0">
            <a:spAutoFit/>
          </a:bodyPr>
          <a:lstStyle/>
          <a:p>
            <a:r>
              <a:rPr lang="zh-CN" altLang="en-US" sz="4400" b="1">
                <a:solidFill>
                  <a:srgbClr val="FF0000"/>
                </a:solidFill>
                <a:latin typeface="Arial" panose="020b0604020202020204" pitchFamily="34" charset="0"/>
              </a:rPr>
              <a:t>大</a:t>
            </a:r>
            <a:endParaRPr lang="zh-CN" altLang="en-US" sz="4400" b="1">
              <a:solidFill>
                <a:srgbClr val="FF0000"/>
              </a:solidFill>
              <a:latin typeface="Arial" panose="020b0604020202020204" pitchFamily="34" charset="0"/>
            </a:endParaRPr>
          </a:p>
        </p:txBody>
      </p:sp>
      <p:sp>
        <p:nvSpPr>
          <p:cNvPr id="5" name="文本框 4"/>
          <p:cNvSpPr txBox="1"/>
          <p:nvPr/>
        </p:nvSpPr>
        <p:spPr>
          <a:xfrm>
            <a:off x="4142105" y="2896870"/>
            <a:ext cx="895985" cy="768350"/>
          </a:xfrm>
          <a:prstGeom prst="rect">
            <a:avLst/>
          </a:prstGeom>
          <a:noFill/>
        </p:spPr>
        <p:txBody>
          <a:bodyPr wrap="square" rtlCol="0">
            <a:spAutoFit/>
          </a:bodyPr>
          <a:lstStyle/>
          <a:p>
            <a:r>
              <a:rPr lang="zh-CN" altLang="en-US" sz="4400" b="1">
                <a:solidFill>
                  <a:srgbClr val="FF0000"/>
                </a:solidFill>
                <a:latin typeface="Arial" panose="020b0604020202020204" pitchFamily="34" charset="0"/>
              </a:rPr>
              <a:t>小</a:t>
            </a:r>
            <a:endParaRPr lang="zh-CN" altLang="en-US" sz="4400" b="1">
              <a:solidFill>
                <a:srgbClr val="FF0000"/>
              </a:solidFill>
              <a:latin typeface="Arial" panose="020b0604020202020204" pitchFamily="34" charset="0"/>
            </a:endParaRPr>
          </a:p>
        </p:txBody>
      </p:sp>
      <p:sp>
        <p:nvSpPr>
          <p:cNvPr id="6" name="文本框 5"/>
          <p:cNvSpPr txBox="1"/>
          <p:nvPr/>
        </p:nvSpPr>
        <p:spPr>
          <a:xfrm>
            <a:off x="592455" y="3665220"/>
            <a:ext cx="2061210" cy="768350"/>
          </a:xfrm>
          <a:prstGeom prst="rect">
            <a:avLst/>
          </a:prstGeom>
          <a:noFill/>
        </p:spPr>
        <p:txBody>
          <a:bodyPr wrap="square" rtlCol="0">
            <a:spAutoFit/>
          </a:bodyPr>
          <a:lstStyle/>
          <a:p>
            <a:r>
              <a:rPr lang="zh-CN" altLang="en-US" sz="4400" b="1">
                <a:solidFill>
                  <a:srgbClr val="FF0000"/>
                </a:solidFill>
                <a:latin typeface="Arial" panose="020b0604020202020204" pitchFamily="34" charset="0"/>
              </a:rPr>
              <a:t>压力差</a:t>
            </a:r>
            <a:endParaRPr lang="zh-CN" altLang="en-US" sz="4400" b="1">
              <a:solidFill>
                <a:srgbClr val="FF0000"/>
              </a:solidFill>
              <a:latin typeface="Arial" panose="020b0604020202020204" pitchFamily="34" charset="0"/>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subTnLst>
                                    <p:audio>
                                      <p:cMediaNode vol="86000">
                                        <p:cTn display="1"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ppt_y</p:attrName>
                                        </p:attrNameLst>
                                      </p:cBhvr>
                                      <p:tavLst>
                                        <p:tav tm="0">
                                          <p:val>
                                            <p:strVal val="#ppt_y+#ppt_h*1.125000"/>
                                          </p:val>
                                        </p:tav>
                                        <p:tav tm="100000">
                                          <p:val>
                                            <p:strVal val="#ppt_y"/>
                                          </p:val>
                                        </p:tav>
                                      </p:tavLst>
                                    </p:anim>
                                    <p:animEffect transition="in" filter="wipe(up)">
                                      <p:cBhvr>
                                        <p:cTn id="14" dur="500"/>
                                        <p:tgtEl>
                                          <p:spTgt spid="4"/>
                                        </p:tgtEl>
                                      </p:cBhvr>
                                    </p:animEffect>
                                  </p:childTnLst>
                                  <p:subTnLst>
                                    <p:audio>
                                      <p:cMediaNode vol="86000">
                                        <p:cTn display="1" masterRel="sameClick">
                                          <p:stCondLst>
                                            <p:cond evt="begin" delay="0">
                                              <p:tn val="11"/>
                                            </p:cond>
                                          </p:stCondLst>
                                          <p:endCondLst>
                                            <p:cond evt="onStopAudio" delay="0">
                                              <p:tgtEl>
                                                <p:sldTgt/>
                                              </p:tgtEl>
                                            </p:cond>
                                          </p:endCondLst>
                                        </p:cTn>
                                        <p:tgtEl>
                                          <p:sndTgt r:embed="rId3" name="wind.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subTnLst>
                                    <p:audio>
                                      <p:cMediaNode vol="86000">
                                        <p:cTn display="1" masterRel="sameClick">
                                          <p:stCondLst>
                                            <p:cond evt="begin" delay="0">
                                              <p:tn val="17"/>
                                            </p:cond>
                                          </p:stCondLst>
                                          <p:endCondLst>
                                            <p:cond evt="onStopAudio" delay="0">
                                              <p:tgtEl>
                                                <p:sldTgt/>
                                              </p:tgtEl>
                                            </p:cond>
                                          </p:endCondLst>
                                        </p:cTn>
                                        <p:tgtEl>
                                          <p:sndTgt r:embed="rId3" name="wind.wav"/>
                                        </p:tgtEl>
                                      </p:cMediaNode>
                                    </p:audio>
                                  </p:subTnLst>
                                </p:cTn>
                              </p:par>
                            </p:childTnLst>
                          </p:cTn>
                        </p:par>
                      </p:childTnLst>
                    </p:cTn>
                  </p:par>
                  <p:par>
                    <p:cTn id="21" fill="hold" nodeType="clickPar">
                      <p:stCondLst>
                        <p:cond delay="indefinite"/>
                      </p:stCondLst>
                      <p:childTnLst>
                        <p:par>
                          <p:cTn id="22" fill="hold" nodeType="after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p:tgtEl>
                                          <p:spTgt spid="6"/>
                                        </p:tgtEl>
                                        <p:attrNameLst>
                                          <p:attrName>ppt_y</p:attrName>
                                        </p:attrNameLst>
                                      </p:cBhvr>
                                      <p:tavLst>
                                        <p:tav tm="0">
                                          <p:val>
                                            <p:strVal val="#ppt_y+#ppt_h*1.125000"/>
                                          </p:val>
                                        </p:tav>
                                        <p:tav tm="100000">
                                          <p:val>
                                            <p:strVal val="#ppt_y"/>
                                          </p:val>
                                        </p:tav>
                                      </p:tavLst>
                                    </p:anim>
                                    <p:animEffect transition="in" filter="wipe(up)">
                                      <p:cBhvr>
                                        <p:cTn id="26" dur="500"/>
                                        <p:tgtEl>
                                          <p:spTgt spid="6"/>
                                        </p:tgtEl>
                                      </p:cBhvr>
                                    </p:animEffect>
                                  </p:childTnLst>
                                  <p:subTnLst>
                                    <p:audio>
                                      <p:cMediaNode vol="86000">
                                        <p:cTn display="1" masterRel="sameClick">
                                          <p:stCondLst>
                                            <p:cond evt="begin" delay="0">
                                              <p:tn val="23"/>
                                            </p:cond>
                                          </p:stCondLst>
                                          <p:endCondLst>
                                            <p:cond evt="onStopAudio" delay="0">
                                              <p:tgtEl>
                                                <p:sldTgt/>
                                              </p:tgtEl>
                                            </p:cond>
                                          </p:endCondLst>
                                        </p:cTn>
                                        <p:tgtEl>
                                          <p:sndTgt r:embed="rId3"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236855" y="143510"/>
            <a:ext cx="11682095" cy="6475730"/>
          </a:xfrm>
        </p:spPr>
        <p:txBody>
          <a:bodyPr/>
          <a:lstStyle/>
          <a:p>
            <a:pPr marL="0" indent="0" fontAlgn="auto">
              <a:lnSpc>
                <a:spcPct val="140000"/>
              </a:lnSpc>
              <a:buNone/>
            </a:pPr>
            <a:r>
              <a:rPr lang="zh-CN" altLang="en-US" sz="3200"/>
              <a:t>10.如图所示，飞机机翼模型静立在电子台秤上，当用电风扇对着模型吹风时，电子台秤的示数比没有吹风时小，这说明模型上表面比下表面空气的压强_______、流速_______：将电风扇换成高速档对着模型吹风时，电子台秤的示数变的更小，说明风速越大，模型受到的升力越_______（填“大”或“小”）</a:t>
            </a:r>
            <a:endParaRPr lang="zh-CN" altLang="en-US" sz="3200"/>
          </a:p>
        </p:txBody>
      </p:sp>
      <p:pic>
        <p:nvPicPr>
          <p:cNvPr id="39" name="图片 43"/>
          <p:cNvPicPr>
            <a:picLocks noChangeAspect="1"/>
          </p:cNvPicPr>
          <p:nvPr/>
        </p:nvPicPr>
        <p:blipFill>
          <a:blip r:embed="rId2"/>
          <a:stretch>
            <a:fillRect/>
          </a:stretch>
        </p:blipFill>
        <p:spPr>
          <a:xfrm>
            <a:off x="6809105" y="3895725"/>
            <a:ext cx="4471035" cy="2292350"/>
          </a:xfrm>
          <a:prstGeom prst="rect">
            <a:avLst/>
          </a:prstGeom>
          <a:noFill/>
          <a:ln w="9525">
            <a:noFill/>
          </a:ln>
        </p:spPr>
      </p:pic>
      <p:sp>
        <p:nvSpPr>
          <p:cNvPr id="4" name="文本框 3"/>
          <p:cNvSpPr txBox="1"/>
          <p:nvPr/>
        </p:nvSpPr>
        <p:spPr>
          <a:xfrm>
            <a:off x="6273165" y="1458595"/>
            <a:ext cx="895985" cy="768350"/>
          </a:xfrm>
          <a:prstGeom prst="rect">
            <a:avLst/>
          </a:prstGeom>
          <a:noFill/>
        </p:spPr>
        <p:txBody>
          <a:bodyPr wrap="square" rtlCol="0">
            <a:spAutoFit/>
          </a:bodyPr>
          <a:lstStyle/>
          <a:p>
            <a:r>
              <a:rPr lang="zh-CN" altLang="en-US" sz="4400" b="1">
                <a:solidFill>
                  <a:srgbClr val="FF0000"/>
                </a:solidFill>
                <a:latin typeface="Arial" panose="020b0604020202020204" pitchFamily="34" charset="0"/>
              </a:rPr>
              <a:t>小</a:t>
            </a:r>
            <a:endParaRPr lang="zh-CN" altLang="en-US" sz="4400" b="1">
              <a:solidFill>
                <a:srgbClr val="FF0000"/>
              </a:solidFill>
              <a:latin typeface="Arial" panose="020b0604020202020204" pitchFamily="34" charset="0"/>
            </a:endParaRPr>
          </a:p>
        </p:txBody>
      </p:sp>
      <p:sp>
        <p:nvSpPr>
          <p:cNvPr id="2" name="文本框 1"/>
          <p:cNvSpPr txBox="1"/>
          <p:nvPr/>
        </p:nvSpPr>
        <p:spPr>
          <a:xfrm>
            <a:off x="9131935" y="1458595"/>
            <a:ext cx="895985" cy="768350"/>
          </a:xfrm>
          <a:prstGeom prst="rect">
            <a:avLst/>
          </a:prstGeom>
          <a:noFill/>
        </p:spPr>
        <p:txBody>
          <a:bodyPr wrap="square" rtlCol="0">
            <a:spAutoFit/>
          </a:bodyPr>
          <a:lstStyle/>
          <a:p>
            <a:r>
              <a:rPr lang="zh-CN" altLang="en-US" sz="4400" b="1">
                <a:solidFill>
                  <a:srgbClr val="FF0000"/>
                </a:solidFill>
                <a:latin typeface="Arial" panose="020b0604020202020204" pitchFamily="34" charset="0"/>
              </a:rPr>
              <a:t>大</a:t>
            </a:r>
            <a:endParaRPr lang="zh-CN" altLang="en-US" sz="4400" b="1">
              <a:solidFill>
                <a:srgbClr val="FF0000"/>
              </a:solidFill>
              <a:latin typeface="Arial" panose="020b0604020202020204" pitchFamily="34" charset="0"/>
            </a:endParaRPr>
          </a:p>
        </p:txBody>
      </p:sp>
      <p:sp>
        <p:nvSpPr>
          <p:cNvPr id="5" name="文本框 4"/>
          <p:cNvSpPr txBox="1"/>
          <p:nvPr/>
        </p:nvSpPr>
        <p:spPr>
          <a:xfrm>
            <a:off x="7230745" y="2790825"/>
            <a:ext cx="895985" cy="768350"/>
          </a:xfrm>
          <a:prstGeom prst="rect">
            <a:avLst/>
          </a:prstGeom>
          <a:noFill/>
        </p:spPr>
        <p:txBody>
          <a:bodyPr wrap="square" rtlCol="0">
            <a:spAutoFit/>
          </a:bodyPr>
          <a:lstStyle/>
          <a:p>
            <a:r>
              <a:rPr lang="zh-CN" altLang="en-US" sz="4400" b="1">
                <a:solidFill>
                  <a:srgbClr val="FF0000"/>
                </a:solidFill>
                <a:latin typeface="Arial" panose="020b0604020202020204" pitchFamily="34" charset="0"/>
              </a:rPr>
              <a:t>大</a:t>
            </a:r>
            <a:endParaRPr lang="zh-CN" altLang="en-US" sz="4400" b="1">
              <a:solidFill>
                <a:srgbClr val="FF0000"/>
              </a:solidFill>
              <a:latin typeface="Arial" panose="020b0604020202020204" pitchFamily="34" charset="0"/>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subTnLst>
                                    <p:audio>
                                      <p:cMediaNode vol="86000">
                                        <p:cTn display="1" masterRel="sameClick">
                                          <p:stCondLst>
                                            <p:cond evt="begin" delay="0">
                                              <p:tn val="5"/>
                                            </p:cond>
                                          </p:stCondLst>
                                          <p:endCondLst>
                                            <p:cond evt="onStopAudio" delay="0">
                                              <p:tgtEl>
                                                <p:sldTgt/>
                                              </p:tgtEl>
                                            </p:cond>
                                          </p:endCondLst>
                                        </p:cTn>
                                        <p:tgtEl>
                                          <p:sndTgt r:embed="rId4" name="wind.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subTnLst>
                                    <p:audio>
                                      <p:cMediaNode vol="86000">
                                        <p:cTn display="1" masterRel="sameClick">
                                          <p:stCondLst>
                                            <p:cond evt="begin" delay="0">
                                              <p:tn val="11"/>
                                            </p:cond>
                                          </p:stCondLst>
                                          <p:endCondLst>
                                            <p:cond evt="onStopAudio" delay="0">
                                              <p:tgtEl>
                                                <p:sldTgt/>
                                              </p:tgtEl>
                                            </p:cond>
                                          </p:endCondLst>
                                        </p:cTn>
                                        <p:tgtEl>
                                          <p:sndTgt r:embed="rId4" name="wind.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subTnLst>
                                    <p:audio>
                                      <p:cMediaNode vol="86000">
                                        <p:cTn display="1" masterRel="sameClick">
                                          <p:stCondLst>
                                            <p:cond evt="begin" delay="0">
                                              <p:tn val="17"/>
                                            </p:cond>
                                          </p:stCondLst>
                                          <p:endCondLst>
                                            <p:cond evt="onStopAudio" delay="0">
                                              <p:tgtEl>
                                                <p:sldTgt/>
                                              </p:tgtEl>
                                            </p:cond>
                                          </p:endCondLst>
                                        </p:cTn>
                                        <p:tgtEl>
                                          <p:sndTgt r:embed="rId4"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5" grpId="0"/>
    </p:bldLst>
  </p:timing>
</p:sld>
</file>

<file path=ppt/slides/slide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236855" y="143510"/>
            <a:ext cx="11682095" cy="6794500"/>
          </a:xfrm>
        </p:spPr>
        <p:txBody>
          <a:bodyPr>
            <a:noAutofit/>
          </a:bodyPr>
          <a:lstStyle/>
          <a:p>
            <a:pPr marL="0" indent="0">
              <a:buNone/>
            </a:pPr>
            <a:r>
              <a:rPr lang="zh-CN" altLang="en-US" sz="3200" b="1"/>
              <a:t>11.为改善地铁地下车站的通风状况，小明设计了抽气管道，利用地面横风实现自动抽气。为提高抽气效果，管道上方遮雨盖的形状应设计成下列图中的（       ）</a:t>
            </a:r>
            <a:endParaRPr lang="zh-CN" altLang="en-US" sz="3200" b="1"/>
          </a:p>
          <a:p>
            <a:endParaRPr lang="zh-CN" altLang="en-US" sz="4400" b="1"/>
          </a:p>
          <a:p>
            <a:pPr marL="0" indent="0">
              <a:buNone/>
            </a:pPr>
            <a:endParaRPr lang="zh-CN" altLang="en-US" sz="3200" b="1"/>
          </a:p>
          <a:p>
            <a:pPr marL="0" indent="0">
              <a:buNone/>
            </a:pPr>
            <a:r>
              <a:rPr lang="zh-CN" altLang="en-US" sz="3200"/>
              <a:t>12.沙漠中有一个沙丘，当水平方向的风不断吹过沙丘时，沙丘会慢慢（        ）</a:t>
            </a:r>
            <a:endParaRPr lang="zh-CN" altLang="en-US" sz="3200"/>
          </a:p>
          <a:p>
            <a:pPr marL="0" indent="0">
              <a:buNone/>
            </a:pPr>
            <a:r>
              <a:rPr lang="zh-CN" altLang="en-US" sz="3200"/>
              <a:t>A.向左移动       B.向右移动</a:t>
            </a:r>
            <a:endParaRPr lang="zh-CN" altLang="en-US" sz="3200"/>
          </a:p>
          <a:p>
            <a:pPr marL="0" indent="0">
              <a:buNone/>
            </a:pPr>
            <a:r>
              <a:rPr lang="zh-CN" altLang="en-US" sz="3200"/>
              <a:t>C.仍停在原处    D.无法确定</a:t>
            </a:r>
            <a:endParaRPr lang="zh-CN" altLang="en-US" sz="3200"/>
          </a:p>
        </p:txBody>
      </p:sp>
      <p:pic>
        <p:nvPicPr>
          <p:cNvPr id="41" name="图片 44"/>
          <p:cNvPicPr>
            <a:picLocks noChangeAspect="1"/>
          </p:cNvPicPr>
          <p:nvPr/>
        </p:nvPicPr>
        <p:blipFill>
          <a:blip r:embed="rId2"/>
          <a:stretch>
            <a:fillRect/>
          </a:stretch>
        </p:blipFill>
        <p:spPr>
          <a:xfrm>
            <a:off x="3100070" y="2179320"/>
            <a:ext cx="6480175" cy="1914525"/>
          </a:xfrm>
          <a:prstGeom prst="rect">
            <a:avLst/>
          </a:prstGeom>
          <a:noFill/>
          <a:ln w="9525">
            <a:noFill/>
          </a:ln>
        </p:spPr>
      </p:pic>
      <p:pic>
        <p:nvPicPr>
          <p:cNvPr id="43" name="图片 46"/>
          <p:cNvPicPr>
            <a:picLocks noChangeAspect="1"/>
          </p:cNvPicPr>
          <p:nvPr/>
        </p:nvPicPr>
        <p:blipFill>
          <a:blip r:embed="rId3"/>
          <a:stretch>
            <a:fillRect/>
          </a:stretch>
        </p:blipFill>
        <p:spPr>
          <a:xfrm>
            <a:off x="6000750" y="4713605"/>
            <a:ext cx="5918200" cy="1983740"/>
          </a:xfrm>
          <a:prstGeom prst="rect">
            <a:avLst/>
          </a:prstGeom>
          <a:noFill/>
          <a:ln w="9525">
            <a:noFill/>
          </a:ln>
        </p:spPr>
      </p:pic>
      <p:sp>
        <p:nvSpPr>
          <p:cNvPr id="4" name="文本框 3"/>
          <p:cNvSpPr txBox="1"/>
          <p:nvPr/>
        </p:nvSpPr>
        <p:spPr>
          <a:xfrm>
            <a:off x="6384290" y="1297305"/>
            <a:ext cx="895985" cy="768350"/>
          </a:xfrm>
          <a:prstGeom prst="rect">
            <a:avLst/>
          </a:prstGeom>
          <a:noFill/>
        </p:spPr>
        <p:txBody>
          <a:bodyPr wrap="square" rtlCol="0">
            <a:spAutoFit/>
          </a:bodyPr>
          <a:lstStyle/>
          <a:p>
            <a:r>
              <a:rPr lang="en-US" altLang="zh-CN" sz="4400" b="1">
                <a:solidFill>
                  <a:srgbClr val="FF0000"/>
                </a:solidFill>
                <a:latin typeface="Arial" panose="020b0604020202020204" pitchFamily="34" charset="0"/>
              </a:rPr>
              <a:t>B</a:t>
            </a:r>
            <a:endParaRPr lang="en-US" altLang="zh-CN" sz="4400" b="1">
              <a:solidFill>
                <a:srgbClr val="FF0000"/>
              </a:solidFill>
              <a:latin typeface="Arial" panose="020b0604020202020204" pitchFamily="34" charset="0"/>
            </a:endParaRPr>
          </a:p>
        </p:txBody>
      </p:sp>
      <p:sp>
        <p:nvSpPr>
          <p:cNvPr id="2" name="文本框 1"/>
          <p:cNvSpPr txBox="1"/>
          <p:nvPr/>
        </p:nvSpPr>
        <p:spPr>
          <a:xfrm>
            <a:off x="2572385" y="4499610"/>
            <a:ext cx="895985" cy="768350"/>
          </a:xfrm>
          <a:prstGeom prst="rect">
            <a:avLst/>
          </a:prstGeom>
          <a:noFill/>
        </p:spPr>
        <p:txBody>
          <a:bodyPr wrap="square" rtlCol="0">
            <a:spAutoFit/>
          </a:bodyPr>
          <a:lstStyle/>
          <a:p>
            <a:r>
              <a:rPr lang="en-US" altLang="zh-CN" sz="4400" b="1">
                <a:solidFill>
                  <a:srgbClr val="FF0000"/>
                </a:solidFill>
                <a:latin typeface="Arial" panose="020b0604020202020204" pitchFamily="34" charset="0"/>
              </a:rPr>
              <a:t>A</a:t>
            </a:r>
            <a:endParaRPr lang="en-US" altLang="zh-CN" sz="4400" b="1">
              <a:solidFill>
                <a:srgbClr val="FF0000"/>
              </a:solidFill>
              <a:latin typeface="Arial" panose="020b0604020202020204" pitchFamily="34" charset="0"/>
            </a:endParaRP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subTnLst>
                                    <p:audio>
                                      <p:cMediaNode vol="86000">
                                        <p:cTn display="1" masterRel="sameClick">
                                          <p:stCondLst>
                                            <p:cond evt="begin" delay="0">
                                              <p:tn val="5"/>
                                            </p:cond>
                                          </p:stCondLst>
                                          <p:endCondLst>
                                            <p:cond evt="onStopAudio" delay="0">
                                              <p:tgtEl>
                                                <p:sldTgt/>
                                              </p:tgtEl>
                                            </p:cond>
                                          </p:endCondLst>
                                        </p:cTn>
                                        <p:tgtEl>
                                          <p:sndTgt r:embed="rId5" name="wind.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subTnLst>
                                    <p:audio>
                                      <p:cMediaNode vol="86000">
                                        <p:cTn display="1" masterRel="sameClick">
                                          <p:stCondLst>
                                            <p:cond evt="begin" delay="0">
                                              <p:tn val="11"/>
                                            </p:cond>
                                          </p:stCondLst>
                                          <p:endCondLst>
                                            <p:cond evt="onStopAudio" delay="0">
                                              <p:tgtEl>
                                                <p:sldTgt/>
                                              </p:tgtEl>
                                            </p:cond>
                                          </p:endCondLst>
                                        </p:cTn>
                                        <p:tgtEl>
                                          <p:sndTgt r:embed="rId5"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 name="内容占位符 2"/>
          <p:cNvSpPr>
            <a:spLocks noGrp="1"/>
          </p:cNvSpPr>
          <p:nvPr>
            <p:ph idx="1"/>
          </p:nvPr>
        </p:nvSpPr>
        <p:spPr>
          <a:xfrm>
            <a:off x="236855" y="143510"/>
            <a:ext cx="11682095" cy="6702425"/>
          </a:xfrm>
        </p:spPr>
        <p:txBody>
          <a:bodyPr>
            <a:noAutofit/>
          </a:bodyPr>
          <a:lstStyle/>
          <a:p>
            <a:pPr marL="0" indent="0">
              <a:lnSpc>
                <a:spcPct val="100000"/>
              </a:lnSpc>
              <a:buNone/>
            </a:pPr>
            <a:r>
              <a:rPr lang="zh-CN" altLang="en-US" sz="2800"/>
              <a:t>13.随着人民生活水平的提高，汽车已经进入千家万户。通过观察，小敏联想到许多科学知识在小轿车上的应用。</a:t>
            </a:r>
            <a:endParaRPr lang="zh-CN" altLang="en-US" sz="2800"/>
          </a:p>
          <a:p>
            <a:pPr marL="0" indent="0">
              <a:lnSpc>
                <a:spcPct val="100000"/>
              </a:lnSpc>
              <a:buNone/>
            </a:pPr>
            <a:r>
              <a:rPr lang="zh-CN" altLang="en-US" sz="2800"/>
              <a:t>(1)如图1所示的是轿车车顶上的外掀式天窗。在轿车行驶时，将天窗的前面关闭，后面微微向上打开，车顶形成一个凸面,这样可以_______(选填“加大”或“减小”)天窗口空气的流速,，使天窗口处的气压_______(选填“大于”或“小于”)车内的气压，这有利于保持车内空气清新。</a:t>
            </a:r>
            <a:endParaRPr lang="zh-CN" altLang="en-US" sz="2800"/>
          </a:p>
          <a:p>
            <a:pPr marL="0" indent="0">
              <a:lnSpc>
                <a:spcPct val="100000"/>
              </a:lnSpc>
              <a:buNone/>
            </a:pPr>
            <a:r>
              <a:rPr lang="zh-CN" altLang="en-US" sz="2800"/>
              <a:t>(2)有些轿车的尾部安装了导流板(如图3用主要是在轿车高速行驶时，增大对地面的压力，提高车轮的抓地性能。则导流板横截面的形状是图2中的______(选填序号)。</a:t>
            </a:r>
            <a:endParaRPr lang="zh-CN" altLang="en-US" sz="2800"/>
          </a:p>
        </p:txBody>
      </p:sp>
      <p:pic>
        <p:nvPicPr>
          <p:cNvPr id="65" name="图片 55"/>
          <p:cNvPicPr>
            <a:picLocks noChangeAspect="1"/>
          </p:cNvPicPr>
          <p:nvPr/>
        </p:nvPicPr>
        <p:blipFill>
          <a:blip r:embed="rId2"/>
          <a:stretch>
            <a:fillRect/>
          </a:stretch>
        </p:blipFill>
        <p:spPr>
          <a:xfrm>
            <a:off x="3546475" y="5014595"/>
            <a:ext cx="7999730" cy="1583055"/>
          </a:xfrm>
          <a:prstGeom prst="rect">
            <a:avLst/>
          </a:prstGeom>
          <a:noFill/>
          <a:ln w="9525">
            <a:noFill/>
          </a:ln>
        </p:spPr>
      </p:pic>
      <p:sp>
        <p:nvSpPr>
          <p:cNvPr id="4" name="文本框 3"/>
          <p:cNvSpPr txBox="1"/>
          <p:nvPr/>
        </p:nvSpPr>
        <p:spPr>
          <a:xfrm>
            <a:off x="415290" y="1786890"/>
            <a:ext cx="1443990" cy="768350"/>
          </a:xfrm>
          <a:prstGeom prst="rect">
            <a:avLst/>
          </a:prstGeom>
          <a:noFill/>
        </p:spPr>
        <p:txBody>
          <a:bodyPr wrap="square" rtlCol="0">
            <a:spAutoFit/>
          </a:bodyPr>
          <a:lstStyle/>
          <a:p>
            <a:r>
              <a:rPr lang="zh-CN" altLang="en-US" sz="4400" b="1">
                <a:solidFill>
                  <a:srgbClr val="FF0000"/>
                </a:solidFill>
                <a:latin typeface="Arial" panose="020b0604020202020204" pitchFamily="34" charset="0"/>
              </a:rPr>
              <a:t>加大</a:t>
            </a:r>
            <a:endParaRPr lang="zh-CN" altLang="en-US" sz="4400" b="1">
              <a:solidFill>
                <a:srgbClr val="FF0000"/>
              </a:solidFill>
              <a:latin typeface="Arial" panose="020b0604020202020204" pitchFamily="34" charset="0"/>
            </a:endParaRPr>
          </a:p>
        </p:txBody>
      </p:sp>
      <p:sp>
        <p:nvSpPr>
          <p:cNvPr id="2" name="文本框 1"/>
          <p:cNvSpPr txBox="1"/>
          <p:nvPr/>
        </p:nvSpPr>
        <p:spPr>
          <a:xfrm>
            <a:off x="1765935" y="2134235"/>
            <a:ext cx="1370965" cy="768350"/>
          </a:xfrm>
          <a:prstGeom prst="rect">
            <a:avLst/>
          </a:prstGeom>
          <a:noFill/>
        </p:spPr>
        <p:txBody>
          <a:bodyPr wrap="square" rtlCol="0">
            <a:spAutoFit/>
          </a:bodyPr>
          <a:lstStyle/>
          <a:p>
            <a:r>
              <a:rPr lang="zh-CN" altLang="en-US" sz="4400" b="1">
                <a:solidFill>
                  <a:srgbClr val="FF0000"/>
                </a:solidFill>
                <a:latin typeface="Arial" panose="020b0604020202020204" pitchFamily="34" charset="0"/>
              </a:rPr>
              <a:t>小于</a:t>
            </a:r>
            <a:endParaRPr lang="zh-CN" altLang="en-US" sz="4400" b="1">
              <a:solidFill>
                <a:srgbClr val="FF0000"/>
              </a:solidFill>
              <a:latin typeface="Arial" panose="020b0604020202020204" pitchFamily="34" charset="0"/>
            </a:endParaRPr>
          </a:p>
        </p:txBody>
      </p:sp>
      <p:sp>
        <p:nvSpPr>
          <p:cNvPr id="5" name="文本框 4"/>
          <p:cNvSpPr txBox="1"/>
          <p:nvPr/>
        </p:nvSpPr>
        <p:spPr>
          <a:xfrm>
            <a:off x="1924685" y="4109720"/>
            <a:ext cx="895985" cy="768350"/>
          </a:xfrm>
          <a:prstGeom prst="rect">
            <a:avLst/>
          </a:prstGeom>
          <a:noFill/>
        </p:spPr>
        <p:txBody>
          <a:bodyPr wrap="square" rtlCol="0">
            <a:spAutoFit/>
          </a:bodyPr>
          <a:lstStyle/>
          <a:p>
            <a:r>
              <a:rPr lang="en-US" altLang="zh-CN" sz="4400" b="1">
                <a:solidFill>
                  <a:srgbClr val="FF0000"/>
                </a:solidFill>
                <a:latin typeface="Arial" panose="020b0604020202020204" pitchFamily="34" charset="0"/>
              </a:rPr>
              <a:t>C</a:t>
            </a:r>
            <a:endParaRPr lang="en-US" altLang="zh-CN" sz="4400" b="1">
              <a:solidFill>
                <a:srgbClr val="FF0000"/>
              </a:solidFill>
              <a:latin typeface="Arial" panose="020b0604020202020204" pitchFamily="34" charset="0"/>
            </a:endParaRPr>
          </a:p>
        </p:txBody>
      </p:sp>
      <p:pic>
        <p:nvPicPr>
          <p:cNvPr id="66" name="New picture"/>
          <p:cNvPicPr/>
          <p:nvPr/>
        </p:nvPicPr>
        <p:blipFill>
          <a:blip r:embed="rId3"/>
          <a:stretch>
            <a:fillRect/>
          </a:stretch>
        </p:blipFill>
        <p:spPr>
          <a:xfrm>
            <a:off x="11785600" y="11099800"/>
            <a:ext cx="304800" cy="215900"/>
          </a:xfrm>
          <a:prstGeom prst="cube">
            <a:avLst/>
          </a:prstGeom>
        </p:spPr>
      </p:pic>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subTnLst>
                                    <p:audio>
                                      <p:cMediaNode vol="86000">
                                        <p:cTn display="1" masterRel="sameClick">
                                          <p:stCondLst>
                                            <p:cond evt="begin" delay="0">
                                              <p:tn val="5"/>
                                            </p:cond>
                                          </p:stCondLst>
                                          <p:endCondLst>
                                            <p:cond evt="onStopAudio" delay="0">
                                              <p:tgtEl>
                                                <p:sldTgt/>
                                              </p:tgtEl>
                                            </p:cond>
                                          </p:endCondLst>
                                        </p:cTn>
                                        <p:tgtEl>
                                          <p:sndTgt r:embed="rId5" name="wind.wav"/>
                                        </p:tgtEl>
                                      </p:cMediaNode>
                                    </p:audio>
                                  </p:subTnLst>
                                </p:cTn>
                              </p:par>
                            </p:childTnLst>
                          </p:cTn>
                        </p:par>
                      </p:childTnLst>
                    </p:cTn>
                  </p:par>
                  <p:par>
                    <p:cTn id="9" fill="hold" nodeType="clickPar">
                      <p:stCondLst>
                        <p:cond delay="indefinite"/>
                      </p:stCondLst>
                      <p:childTnLst>
                        <p:par>
                          <p:cTn id="10" fill="hold" nodeType="after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subTnLst>
                                    <p:audio>
                                      <p:cMediaNode vol="86000">
                                        <p:cTn display="1" masterRel="sameClick">
                                          <p:stCondLst>
                                            <p:cond evt="begin" delay="0">
                                              <p:tn val="11"/>
                                            </p:cond>
                                          </p:stCondLst>
                                          <p:endCondLst>
                                            <p:cond evt="onStopAudio" delay="0">
                                              <p:tgtEl>
                                                <p:sldTgt/>
                                              </p:tgtEl>
                                            </p:cond>
                                          </p:endCondLst>
                                        </p:cTn>
                                        <p:tgtEl>
                                          <p:sndTgt r:embed="rId5" name="wind.wav"/>
                                        </p:tgtEl>
                                      </p:cMediaNode>
                                    </p:audio>
                                  </p:sub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subTnLst>
                                    <p:audio>
                                      <p:cMediaNode vol="86000">
                                        <p:cTn display="1" masterRel="sameClick">
                                          <p:stCondLst>
                                            <p:cond evt="begin" delay="0">
                                              <p:tn val="17"/>
                                            </p:cond>
                                          </p:stCondLst>
                                          <p:endCondLst>
                                            <p:cond evt="onStopAudio" delay="0">
                                              <p:tgtEl>
                                                <p:sldTgt/>
                                              </p:tgtEl>
                                            </p:cond>
                                          </p:endCondLst>
                                        </p:cTn>
                                        <p:tgtEl>
                                          <p:sndTgt r:embed="rId5"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5" grpId="0"/>
    </p:bldLst>
  </p:timing>
</p:sld>
</file>

<file path=ppt/tags/tag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56.xml><?xml version="1.0" encoding="utf-8"?>
<p:tagLst xmlns:p="http://schemas.openxmlformats.org/presentationml/2006/main">
  <p:tag name="KSO_WM_BEAUTIFY_FLAG" val="#wm#"/>
  <p:tag name="KSO_WM_TAG_VERSION" val="1.0"/>
  <p:tag name="KSO_WM_TEMPLATE_CATEGORY" val="custom"/>
  <p:tag name="KSO_WM_TEMPLATE_INDEX" val="20187308"/>
  <p:tag name="KSO_WM_UNIT_COMPATIBLE" val="0"/>
  <p:tag name="KSO_WM_UNIT_DIAGRAM_ISNUMVISUAL" val="0"/>
  <p:tag name="KSO_WM_UNIT_DIAGRAM_ISREFERUNIT" val="0"/>
  <p:tag name="KSO_WM_UNIT_HIGHLIGHT" val="0"/>
  <p:tag name="KSO_WM_UNIT_ID" val="_0**"/>
  <p:tag name="KSO_WM_UNIT_LAYERLEVEL" val="1"/>
</p:tagLst>
</file>

<file path=ppt/tags/tag57.xml><?xml version="1.0" encoding="utf-8"?>
<p:tagLst xmlns:p="http://schemas.openxmlformats.org/presentationml/2006/main">
  <p:tag name="KSO_WM_BEAUTIFY_FLAG" val="#wm#"/>
  <p:tag name="KSO_WM_TAG_VERSION" val="1.0"/>
  <p:tag name="KSO_WM_TEMPLATE_CATEGORY" val="custom"/>
  <p:tag name="KSO_WM_TEMPLATE_INDEX" val="20187308"/>
  <p:tag name="KSO_WM_UNIT_COMPATIBLE" val="0"/>
  <p:tag name="KSO_WM_UNIT_DIAGRAM_ISNUMVISUAL" val="0"/>
  <p:tag name="KSO_WM_UNIT_DIAGRAM_ISREFERUNIT" val="0"/>
  <p:tag name="KSO_WM_UNIT_HIGHLIGHT" val="0"/>
  <p:tag name="KSO_WM_UNIT_ID" val="_0**"/>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1.xml><?xml version="1.0" encoding="utf-8"?>
<p:tagLst xmlns:p="http://schemas.openxmlformats.org/presentationml/2006/main">
  <p:tag name="KSO_WM_BEAUTIFY_FLAG" val="#wm#"/>
  <p:tag name="KSO_WM_TAG_VERSION" val="1.0"/>
  <p:tag name="KSO_WM_TEMPLATE_CATEGORY" val="custom"/>
  <p:tag name="KSO_WM_TEMPLATE_INDEX" val="20187308"/>
  <p:tag name="KSO_WM_TEMPLATE_SUBCATEGORY" val="0"/>
  <p:tag name="KSO_WM_TEMPLATE_THUMBS_INDEX" val="1、2、3、6、8、10、11、12、15"/>
</p:tagLst>
</file>

<file path=ppt/tags/tag62.xml><?xml version="1.0" encoding="utf-8"?>
<p:tagLst xmlns:p="http://schemas.openxmlformats.org/presentationml/2006/main">
  <p:tag name="KSO_WM_BEAUTIFY_FLAG" val="#wm#"/>
  <p:tag name="KSO_WM_TAG_VERSION" val="1.0"/>
  <p:tag name="KSO_WM_TEMPLATE_CATEGORY" val="custom"/>
  <p:tag name="KSO_WM_TEMPLATE_INDEX" val="20184553"/>
  <p:tag name="KSO_WM_UNIT_CLEAR" val="0"/>
  <p:tag name="KSO_WM_UNIT_COMPATIBLE" val="0"/>
  <p:tag name="KSO_WM_UNIT_HIGHLIGHT" val="0"/>
  <p:tag name="KSO_WM_UNIT_ID" val="custom20184553_1*a*1"/>
  <p:tag name="KSO_WM_UNIT_INDEX" val="1"/>
  <p:tag name="KSO_WM_UNIT_ISCONTENTSTITLE" val="0"/>
  <p:tag name="KSO_WM_UNIT_LAYERLEVEL" val="1"/>
  <p:tag name="KSO_WM_UNIT_PRESET_TEXT" val="白色通用"/>
  <p:tag name="KSO_WM_UNIT_TYPE" val="a"/>
  <p:tag name="KSO_WM_UNIT_VALUE" val="20"/>
</p:tagLst>
</file>

<file path=ppt/tags/tag63.xml><?xml version="1.0" encoding="utf-8"?>
<p:tagLst xmlns:p="http://schemas.openxmlformats.org/presentationml/2006/main">
  <p:tag name="KSO_WM_BEAUTIFY_FLAG" val="#wm#"/>
  <p:tag name="KSO_WM_SLIDE_ID" val="custom20184553_1"/>
  <p:tag name="KSO_WM_SLIDE_INDEX" val="1"/>
  <p:tag name="KSO_WM_SLIDE_ITEM_CNT" val="2"/>
  <p:tag name="KSO_WM_SLIDE_LAYOUT" val="a_b"/>
  <p:tag name="KSO_WM_SLIDE_LAYOUT_CNT" val="1_1"/>
  <p:tag name="KSO_WM_SLIDE_POSITION" val="66*144"/>
  <p:tag name="KSO_WM_SLIDE_SIZE" val="828*343"/>
  <p:tag name="KSO_WM_SLIDE_SUBTYPE" val="pureTxt"/>
  <p:tag name="KSO_WM_SLIDE_TYPE" val="title"/>
  <p:tag name="KSO_WM_TAG_VERSION" val="1.0"/>
  <p:tag name="KSO_WM_TEMPLATE_CATEGORY" val="custom"/>
  <p:tag name="KSO_WM_TEMPLATE_INDEX" val="20184553"/>
  <p:tag name="KSO_WM_TEMPLATE_JOB_ID" val="2"/>
  <p:tag name="KSO_WM_TEMPLATE_OUTLINE_ID" val="15"/>
  <p:tag name="KSO_WM_TEMPLATE_SCENE_ID" val="1"/>
  <p:tag name="KSO_WM_TEMPLATE_THUMBS_INDEX" val="1"/>
  <p:tag name="KSO_WM_TEMPLATE_TOPIC_DEFAULT" val="1"/>
  <p:tag name="KSO_WM_TEMPLATE_TOPIC_ID" val="2869567"/>
</p:tagLst>
</file>

<file path=ppt/tags/tag64.xml><?xml version="1.0" encoding="utf-8"?>
<p:tagLst xmlns:p="http://schemas.openxmlformats.org/presentationml/2006/main">
  <p:tag name="KSO_WM_BEAUTIFY_FLAG" val="#wm#"/>
  <p:tag name="KSO_WM_TEMPLATE_CATEGORY" val="custom"/>
  <p:tag name="KSO_WM_TEMPLATE_INDEX" val="20184553"/>
</p:tagLst>
</file>

<file path=ppt/tags/tag65.xml><?xml version="1.0" encoding="utf-8"?>
<p:tagLst xmlns:p="http://schemas.openxmlformats.org/presentationml/2006/main">
  <p:tag name="KSO_WM_BEAUTIFY_FLAG" val="#wm#"/>
  <p:tag name="KSO_WM_TEMPLATE_CATEGORY" val="custom"/>
  <p:tag name="KSO_WM_TEMPLATE_INDEX" val="20184553"/>
</p:tagLst>
</file>

<file path=ppt/tags/tag66.xml><?xml version="1.0" encoding="utf-8"?>
<p:tagLst xmlns:p="http://schemas.openxmlformats.org/presentationml/2006/main">
  <p:tag name="KSO_WM_BEAUTIFY_FLAG" val="#wm#"/>
  <p:tag name="KSO_WM_TEMPLATE_CATEGORY" val="custom"/>
  <p:tag name="KSO_WM_TEMPLATE_INDEX" val="20184553"/>
</p:tagLst>
</file>

<file path=ppt/tags/tag67.xml><?xml version="1.0" encoding="utf-8"?>
<p:tagLst xmlns:p="http://schemas.openxmlformats.org/presentationml/2006/main">
  <p:tag name="KSO_WM_BEAUTIFY_FLAG" val="#wm#"/>
  <p:tag name="KSO_WM_TEMPLATE_CATEGORY" val="custom"/>
  <p:tag name="KSO_WM_TEMPLATE_INDEX" val="20184553"/>
</p:tagLst>
</file>

<file path=ppt/tags/tag68.xml><?xml version="1.0" encoding="utf-8"?>
<p:tagLst xmlns:p="http://schemas.openxmlformats.org/presentationml/2006/main">
  <p:tag name="KSO_WM_BEAUTIFY_FLAG" val="#wm#"/>
  <p:tag name="KSO_WM_TEMPLATE_CATEGORY" val="custom"/>
  <p:tag name="KSO_WM_TEMPLATE_INDEX" val="20184553"/>
</p:tagLst>
</file>

<file path=ppt/tags/tag69.xml><?xml version="1.0" encoding="utf-8"?>
<p:tagLst xmlns:p="http://schemas.openxmlformats.org/presentationml/2006/main">
  <p:tag name="KSO_WM_BEAUTIFY_FLAG" val="#wm#"/>
  <p:tag name="KSO_WM_TEMPLATE_CATEGORY" val="custom"/>
  <p:tag name="KSO_WM_TEMPLATE_INDEX" val="20184553"/>
</p:tagLst>
</file>

<file path=ppt/tags/tag70.xml><?xml version="1.0" encoding="utf-8"?>
<p:tagLst xmlns:p="http://schemas.openxmlformats.org/presentationml/2006/main">
  <p:tag name="KSO_WM_BEAUTIFY_FLAG" val="#wm#"/>
  <p:tag name="KSO_WM_TEMPLATE_CATEGORY" val="custom"/>
  <p:tag name="KSO_WM_TEMPLATE_INDEX" val="20184553"/>
</p:tagLst>
</file>

<file path=ppt/tags/tag71.xml><?xml version="1.0" encoding="utf-8"?>
<p:tagLst xmlns:p="http://schemas.openxmlformats.org/presentationml/2006/main">
  <p:tag name="KSO_WM_BEAUTIFY_FLAG" val="#wm#"/>
  <p:tag name="KSO_WM_TEMPLATE_CATEGORY" val="custom"/>
  <p:tag name="KSO_WM_TEMPLATE_INDEX" val="20184553"/>
</p:tagLst>
</file>

<file path=ppt/tags/tag72.xml><?xml version="1.0" encoding="utf-8"?>
<p:tagLst xmlns:p="http://schemas.openxmlformats.org/presentationml/2006/main">
  <p:tag name="KSO_WM_BEAUTIFY_FLAG" val="#wm#"/>
  <p:tag name="KSO_WM_TEMPLATE_CATEGORY" val="custom"/>
  <p:tag name="KSO_WM_TEMPLATE_INDEX" val="20184553"/>
</p:tagLst>
</file>

<file path=ppt/tags/tag73.xml><?xml version="1.0" encoding="utf-8"?>
<p:tagLst xmlns:p="http://schemas.openxmlformats.org/presentationml/2006/main">
  <p:tag name="KSO_WM_BEAUTIFY_FLAG" val="#wm#"/>
  <p:tag name="KSO_WM_TEMPLATE_CATEGORY" val="custom"/>
  <p:tag name="KSO_WM_TEMPLATE_INDEX" val="20184553"/>
</p:tagLst>
</file>

<file path=ppt/tags/tag74.xml><?xml version="1.0" encoding="utf-8"?>
<p:tagLst xmlns:p="http://schemas.openxmlformats.org/presentationml/2006/main">
  <p:tag name="KSO_WM_BEAUTIFY_FLAG" val="#wm#"/>
  <p:tag name="KSO_WM_TEMPLATE_CATEGORY" val="custom"/>
  <p:tag name="KSO_WM_TEMPLATE_INDEX" val="20184553"/>
</p:tagLst>
</file>

<file path=ppt/tags/tag75.xml><?xml version="1.0" encoding="utf-8"?>
<p:tagLst xmlns:p="http://schemas.openxmlformats.org/presentationml/2006/main">
  <p:tag name="KSO_WM_BEAUTIFY_FLAG" val="#wm#"/>
  <p:tag name="KSO_WM_TEMPLATE_CATEGORY" val="custom"/>
  <p:tag name="KSO_WM_TEMPLATE_INDEX" val="20184553"/>
</p:tagLst>
</file>

<file path=ppt/tags/tag76.xml><?xml version="1.0" encoding="utf-8"?>
<p:tagLst xmlns:p="http://schemas.openxmlformats.org/presentationml/2006/main">
  <p:tag name="KSO_WM_BEAUTIFY_FLAG" val="#wm#"/>
  <p:tag name="KSO_WM_TEMPLATE_CATEGORY" val="custom"/>
  <p:tag name="KSO_WM_TEMPLATE_INDEX" val="20184553"/>
</p:tagLst>
</file>

<file path=ppt/tags/tag77.xml><?xml version="1.0" encoding="utf-8"?>
<p:tagLst xmlns:p="http://schemas.openxmlformats.org/presentationml/2006/main">
  <p:tag name="KSO_WM_BEAUTIFY_FLAG" val="#wm#"/>
  <p:tag name="KSO_WM_TEMPLATE_CATEGORY" val="custom"/>
  <p:tag name="KSO_WM_TEMPLATE_INDEX" val="20184553"/>
</p:tagLst>
</file>

<file path=ppt/tags/tag78.xml><?xml version="1.0" encoding="utf-8"?>
<p:tagLst xmlns:p="http://schemas.openxmlformats.org/presentationml/2006/main">
  <p:tag name="KSO_WM_BEAUTIFY_FLAG" val="#wm#"/>
  <p:tag name="KSO_WM_TEMPLATE_CATEGORY" val="custom"/>
  <p:tag name="KSO_WM_TEMPLATE_INDEX" val="20184553"/>
</p:tagLst>
</file>

<file path=ppt/tags/tag79.xml><?xml version="1.0" encoding="utf-8"?>
<p:tagLst xmlns:p="http://schemas.openxmlformats.org/presentationml/2006/main">
  <p:tag name="KSO_WM_BEAUTIFY_FLAG" val="#wm#"/>
  <p:tag name="KSO_WM_TEMPLATE_CATEGORY" val="custom"/>
  <p:tag name="KSO_WM_TEMPLATE_INDEX" val="20184553"/>
</p:tagLst>
</file>

<file path=ppt/tags/tag80.xml><?xml version="1.0" encoding="utf-8"?>
<p:tagLst xmlns:p="http://schemas.openxmlformats.org/presentationml/2006/main">
  <p:tag name="KSO_WM_BEAUTIFY_FLAG" val="#wm#"/>
  <p:tag name="KSO_WM_TEMPLATE_CATEGORY" val="custom"/>
  <p:tag name="KSO_WM_TEMPLATE_INDEX" val="20184553"/>
</p:tagLst>
</file>

<file path=ppt/tags/tag81.xml><?xml version="1.0" encoding="utf-8"?>
<p:tagLst xmlns:p="http://schemas.openxmlformats.org/presentationml/2006/main">
  <p:tag name="KSO_WM_BEAUTIFY_FLAG" val="#wm#"/>
  <p:tag name="KSO_WM_TEMPLATE_CATEGORY" val="custom"/>
  <p:tag name="KSO_WM_TEMPLATE_INDEX" val="20184553"/>
</p:tagLst>
</file>

<file path=ppt/tags/tag82.xml><?xml version="1.0" encoding="utf-8"?>
<p:tagLst xmlns:p="http://schemas.openxmlformats.org/presentationml/2006/main">
  <p:tag name="KSO_WM_BEAUTIFY_FLAG" val="#wm#"/>
  <p:tag name="KSO_WM_TEMPLATE_CATEGORY" val="custom"/>
  <p:tag name="KSO_WM_TEMPLATE_INDEX" val="20184553"/>
</p:tagLst>
</file>

<file path=ppt/tags/tag83.xml><?xml version="1.0" encoding="utf-8"?>
<p:tagLst xmlns:p="http://schemas.openxmlformats.org/presentationml/2006/main">
  <p:tag name="KSO_WM_BEAUTIFY_FLAG" val="#wm#"/>
  <p:tag name="KSO_WM_TEMPLATE_CATEGORY" val="custom"/>
  <p:tag name="KSO_WM_TEMPLATE_INDEX" val="20184553"/>
</p:tagLst>
</file>

<file path=ppt/tags/tag84.xml><?xml version="1.0" encoding="utf-8"?>
<p:tagLst xmlns:p="http://schemas.openxmlformats.org/presentationml/2006/main">
  <p:tag name="KSO_WM_BEAUTIFY_FLAG" val="#wm#"/>
  <p:tag name="KSO_WM_TEMPLATE_CATEGORY" val="custom"/>
  <p:tag name="KSO_WM_TEMPLATE_INDEX" val="20184553"/>
</p:tagLst>
</file>

<file path=ppt/tags/tag85.xml><?xml version="1.0" encoding="utf-8"?>
<p:tagLst xmlns:p="http://schemas.openxmlformats.org/presentationml/2006/main">
  <p:tag name="KSO_WM_BEAUTIFY_FLAG" val="#wm#"/>
  <p:tag name="KSO_WM_TEMPLATE_CATEGORY" val="custom"/>
  <p:tag name="KSO_WM_TEMPLATE_INDEX" val="20184553"/>
</p:tagLst>
</file>

<file path=ppt/tags/tag86.xml><?xml version="1.0" encoding="utf-8"?>
<p:tagLst xmlns:p="http://schemas.openxmlformats.org/presentationml/2006/main">
  <p:tag name="KSO_WM_BEAUTIFY_FLAG" val="#wm#"/>
  <p:tag name="KSO_WM_TEMPLATE_CATEGORY" val="custom"/>
  <p:tag name="KSO_WM_TEMPLATE_INDEX" val="20184553"/>
</p:tagLst>
</file>

<file path=ppt/tags/tag87.xml><?xml version="1.0" encoding="utf-8"?>
<p:tagLst xmlns:p="http://schemas.openxmlformats.org/presentationml/2006/main">
  <p:tag name="KSO_WM_BEAUTIFY_FLAG" val="#wm#"/>
  <p:tag name="KSO_WM_TEMPLATE_CATEGORY" val="custom"/>
  <p:tag name="KSO_WM_TEMPLATE_INDEX" val="20184553"/>
</p:tagLst>
</file>

<file path=ppt/tags/tag88.xml><?xml version="1.0" encoding="utf-8"?>
<p:tagLst xmlns:p="http://schemas.openxmlformats.org/presentationml/2006/main">
  <p:tag name="KSO_WM_BEAUTIFY_FLAG" val="#wm#"/>
  <p:tag name="KSO_WM_TEMPLATE_CATEGORY" val="custom"/>
  <p:tag name="KSO_WM_TEMPLATE_INDEX" val="20184553"/>
</p:tagLst>
</file>

<file path=ppt/tags/tag89.xml><?xml version="1.0" encoding="utf-8"?>
<p:tagLst xmlns:p="http://schemas.openxmlformats.org/presentationml/2006/main">
  <p:tag name="KSO_WM_BEAUTIFY_FLAG" val="#wm#"/>
  <p:tag name="KSO_WM_TEMPLATE_CATEGORY" val="custom"/>
  <p:tag name="KSO_WM_TEMPLATE_INDEX" val="20184553"/>
</p:tagLst>
</file>

<file path=ppt/tags/tag90.xml><?xml version="1.0" encoding="utf-8"?>
<p:tagLst xmlns:p="http://schemas.openxmlformats.org/presentationml/2006/main">
  <p:tag name="KSO_WM_BEAUTIFY_FLAG" val="#wm#"/>
  <p:tag name="KSO_WM_TEMPLATE_CATEGORY" val="custom"/>
  <p:tag name="KSO_WM_TEMPLATE_INDEX" val="20184553"/>
</p:tagLst>
</file>

<file path=ppt/tags/tag91.xml><?xml version="1.0" encoding="utf-8"?>
<p:tagLst xmlns:p="http://schemas.openxmlformats.org/presentationml/2006/main">
  <p:tag name="KSO_WM_BEAUTIFY_FLAG" val="#wm#"/>
  <p:tag name="KSO_WM_TEMPLATE_CATEGORY" val="custom"/>
  <p:tag name="KSO_WM_TEMPLATE_INDEX" val="20184553"/>
</p:tagLst>
</file>

<file path=ppt/tags/tag92.xml><?xml version="1.0" encoding="utf-8"?>
<p:tagLst xmlns:p="http://schemas.openxmlformats.org/presentationml/2006/main">
  <p:tag name="KSO_WM_BEAUTIFY_FLAG" val="#wm#"/>
  <p:tag name="KSO_WM_TEMPLATE_CATEGORY" val="custom"/>
  <p:tag name="KSO_WM_TEMPLATE_INDEX" val="20184553"/>
</p:tagLst>
</file>

<file path=ppt/tags/tag93.xml><?xml version="1.0" encoding="utf-8"?>
<p:tagLst xmlns:p="http://schemas.openxmlformats.org/presentationml/2006/main">
  <p:tag name="KSO_WM_BEAUTIFY_FLAG" val="#wm#"/>
  <p:tag name="KSO_WM_TEMPLATE_CATEGORY" val="custom"/>
  <p:tag name="KSO_WM_TEMPLATE_INDEX" val="20184553"/>
</p:tagLst>
</file>

<file path=ppt/tags/tag94.xml><?xml version="1.0" encoding="utf-8"?>
<p:tagLst xmlns:p="http://schemas.openxmlformats.org/presentationml/2006/main">
  <p:tag name="KSO_WM_BEAUTIFY_FLAG" val="#wm#"/>
  <p:tag name="KSO_WM_TEMPLATE_CATEGORY" val="custom"/>
  <p:tag name="KSO_WM_TEMPLATE_INDEX" val="20184553"/>
</p:tagLst>
</file>

<file path=ppt/tags/tag95.xml><?xml version="1.0" encoding="utf-8"?>
<p:tagLst xmlns:p="http://schemas.openxmlformats.org/presentationml/2006/main">
  <p:tag name="KSO_WM_BEAUTIFY_FLAG" val="#wm#"/>
  <p:tag name="KSO_WM_TEMPLATE_CATEGORY" val="custom"/>
  <p:tag name="KSO_WM_TEMPLATE_INDEX" val="20184553"/>
</p:tagLst>
</file>

<file path=ppt/tags/tag96.xml><?xml version="1.0" encoding="utf-8"?>
<p:tagLst xmlns:p="http://schemas.openxmlformats.org/presentationml/2006/main">
  <p:tag name="KSO_WM_BEAUTIFY_FLAG" val="#wm#"/>
  <p:tag name="KSO_WM_TEMPLATE_CATEGORY" val="custom"/>
  <p:tag name="KSO_WM_TEMPLATE_INDEX" val="20184553"/>
</p:tagLst>
</file>

<file path=ppt/tags/tag97.xml><?xml version="1.0" encoding="utf-8"?>
<p:tagLst xmlns:p="http://schemas.openxmlformats.org/presentationml/2006/main">
  <p:tag name="KSO_WM_BEAUTIFY_FLAG" val="#wm#"/>
  <p:tag name="KSO_WM_TEMPLATE_CATEGORY" val="custom"/>
  <p:tag name="KSO_WM_TEMPLATE_INDEX" val="20184553"/>
</p:tagLst>
</file>

<file path=ppt/tags/tag98.xml><?xml version="1.0" encoding="utf-8"?>
<p:tagLst xmlns:p="http://schemas.openxmlformats.org/presentationml/2006/main">
  <p:tag name="KSO_WM_BEAUTIFY_FLAG" val="#wm#"/>
  <p:tag name="KSO_WM_TEMPLATE_CATEGORY" val="custom"/>
  <p:tag name="KSO_WM_TEMPLATE_INDEX" val="20184553"/>
</p:tagLst>
</file>

<file path=ppt/tags/tag99.xml><?xml version="1.0" encoding="utf-8"?>
<p:tagLst xmlns:p="http://schemas.openxmlformats.org/presentationml/2006/main">
  <p:tag name="KSO_WM_BEAUTIFY_FLAG" val="#wm#"/>
  <p:tag name="KSO_WM_TEMPLATE_CATEGORY" val="custom"/>
  <p:tag name="KSO_WM_TEMPLATE_INDEX" val="20184553"/>
</p:tagLst>
</file>

<file path=ppt/tags/tag100.xml><?xml version="1.0" encoding="utf-8"?>
<p:tagLst xmlns:p="http://schemas.openxmlformats.org/presentationml/2006/main">
  <p:tag name="KSO_WM_BEAUTIFY_FLAG" val="#wm#"/>
  <p:tag name="KSO_WM_TEMPLATE_CATEGORY" val="custom"/>
  <p:tag name="KSO_WM_TEMPLATE_INDEX" val="20184553"/>
</p:tagLst>
</file>

<file path=ppt/tags/tag101.xml><?xml version="1.0" encoding="utf-8"?>
<p:tagLst xmlns:p="http://schemas.openxmlformats.org/presentationml/2006/main">
  <p:tag name="KSO_WM_BEAUTIFY_FLAG" val="#wm#"/>
  <p:tag name="KSO_WM_TEMPLATE_CATEGORY" val="custom"/>
  <p:tag name="KSO_WM_TEMPLATE_INDEX" val="20184553"/>
</p:tagLst>
</file>

<file path=ppt/tags/tag102.xml><?xml version="1.0" encoding="utf-8"?>
<p:tagLst xmlns:p="http://schemas.openxmlformats.org/presentationml/2006/main">
  <p:tag name="KSO_WM_BEAUTIFY_FLAG" val="#wm#"/>
  <p:tag name="KSO_WM_TEMPLATE_CATEGORY" val="custom"/>
  <p:tag name="KSO_WM_TEMPLATE_INDEX" val="20184553"/>
</p:tagLst>
</file>

<file path=ppt/tags/tag103.xml><?xml version="1.0" encoding="utf-8"?>
<p:tagLst xmlns:p="http://schemas.openxmlformats.org/presentationml/2006/main">
  <p:tag name="KSO_WM_BEAUTIFY_FLAG" val="#wm#"/>
  <p:tag name="KSO_WM_TEMPLATE_CATEGORY" val="custom"/>
  <p:tag name="KSO_WM_TEMPLATE_INDEX" val="20184553"/>
</p:tagLst>
</file>

<file path=ppt/tags/tag104.xml><?xml version="1.0" encoding="utf-8"?>
<p:tagLst xmlns:p="http://schemas.openxmlformats.org/presentationml/2006/main">
  <p:tag name="KSO_WM_BEAUTIFY_FLAG" val="#wm#"/>
  <p:tag name="KSO_WM_TEMPLATE_CATEGORY" val="custom"/>
  <p:tag name="KSO_WM_TEMPLATE_INDEX" val="20184553"/>
</p:tagLst>
</file>

<file path=ppt/tags/tag105.xml><?xml version="1.0" encoding="utf-8"?>
<p:tagLst xmlns:p="http://schemas.openxmlformats.org/presentationml/2006/main">
  <p:tag name="KSO_WM_BEAUTIFY_FLAG" val="#wm#"/>
  <p:tag name="KSO_WM_TEMPLATE_CATEGORY" val="custom"/>
  <p:tag name="KSO_WM_TEMPLATE_INDEX" val="20184553"/>
</p:tagLst>
</file>

<file path=ppt/tags/tag106.xml><?xml version="1.0" encoding="utf-8"?>
<p:tagLst xmlns:p="http://schemas.openxmlformats.org/presentationml/2006/main">
  <p:tag name="KSO_WM_BEAUTIFY_FLAG" val="#wm#"/>
  <p:tag name="KSO_WM_TEMPLATE_CATEGORY" val="custom"/>
  <p:tag name="KSO_WM_TEMPLATE_INDEX" val="20184553"/>
</p:tagLst>
</file>

<file path=ppt/tags/tag107.xml><?xml version="1.0" encoding="utf-8"?>
<p:tagLst xmlns:p="http://schemas.openxmlformats.org/presentationml/2006/main">
  <p:tag name="KSO_WM_BEAUTIFY_FLAG" val="#wm#"/>
  <p:tag name="KSO_WM_TEMPLATE_CATEGORY" val="custom"/>
  <p:tag name="KSO_WM_TEMPLATE_INDEX" val="20184553"/>
</p:tagLst>
</file>

<file path=ppt/tags/tag108.xml><?xml version="1.0" encoding="utf-8"?>
<p:tagLst xmlns:p="http://schemas.openxmlformats.org/presentationml/2006/main">
  <p:tag name="KSO_WM_BEAUTIFY_FLAG" val="#wm#"/>
  <p:tag name="KSO_WM_TEMPLATE_CATEGORY" val="custom"/>
  <p:tag name="KSO_WM_TEMPLATE_INDEX" val="20184553"/>
</p:tagLst>
</file>

<file path=ppt/tags/tag109.xml><?xml version="1.0" encoding="utf-8"?>
<p:tagLst xmlns:p="http://schemas.openxmlformats.org/presentationml/2006/main">
  <p:tag name="KSO_WM_BEAUTIFY_FLAG" val="#wm#"/>
  <p:tag name="KSO_WM_TEMPLATE_CATEGORY" val="custom"/>
  <p:tag name="KSO_WM_TEMPLATE_INDEX" val="20184553"/>
</p:tagLst>
</file>

<file path=ppt/tags/tag110.xml><?xml version="1.0" encoding="utf-8"?>
<p:tagLst xmlns:p="http://schemas.openxmlformats.org/presentationml/2006/main">
  <p:tag name="KSO_WM_BEAUTIFY_FLAG" val="#wm#"/>
  <p:tag name="KSO_WM_TEMPLATE_CATEGORY" val="custom"/>
  <p:tag name="KSO_WM_TEMPLATE_INDEX" val="20184553"/>
</p:tagLst>
</file>

<file path=ppt/tags/tag111.xml><?xml version="1.0" encoding="utf-8"?>
<p:tagLst xmlns:p="http://schemas.openxmlformats.org/presentationml/2006/main">
  <p:tag name="KSO_WM_BEAUTIFY_FLAG" val="#wm#"/>
  <p:tag name="KSO_WM_TEMPLATE_CATEGORY" val="custom"/>
  <p:tag name="KSO_WM_TEMPLATE_INDEX" val="20184553"/>
</p:tagLst>
</file>

<file path=ppt/tags/tag112.xml><?xml version="1.0" encoding="utf-8"?>
<p:tagLst xmlns:p="http://schemas.openxmlformats.org/presentationml/2006/main">
  <p:tag name="AS_OS" val="Unix 3.10 unknown"/>
  <p:tag name="AS_RELEASE_DATE" val="2020.11.30"/>
  <p:tag name="AS_TITLE" val="Aspose.Slides for Java"/>
  <p:tag name="AS_VERSION" val="20.11"/>
  <p:tag name="KSO_WM_DOC_GUID" val="{dd5d93df-3e82-4a11-8958-6fb3928d1847}"/>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Paragraphs>386</Paragraphs>
  <Slides>51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Arial</vt:lpstr>
      <vt:lpstr>微软雅黑</vt:lpstr>
      <vt:lpstr>等线 Light</vt:lpstr>
      <vt:lpstr>等线</vt:lpstr>
      <vt:lpstr>Calibri Light</vt:lpstr>
      <vt:lpstr>Calibri</vt:lpstr>
      <vt:lpstr>宋体</vt:lpstr>
      <vt:lpstr>黑体</vt:lpstr>
      <vt:lpstr>Office 主题​​</vt:lpstr>
      <vt:lpstr>第八章复习课件</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20.1100</AppVersion>
  <TotalTime>0</TotalTime>
  <Application>Aspose.Slides for Java</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2021-03-04T10:28:26Z</cp:lastPrinted>
  <dcterms:created xsi:type="dcterms:W3CDTF">2021-03-04T10:28:26Z</dcterms:created>
  <dcterms:modified xsi:type="dcterms:W3CDTF">2021-03-04T02:28:27Z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