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wav" ContentType="audio/x-wav"/>
  <Default Extension="wmf" ContentType="image/x-w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ctiveX/activeX1.bin" ContentType="application/vnd.ms-office.activeX"/>
  <Override PartName="/ppt/activeX/activeX1.xml" ContentType="application/vnd.ms-office.activeX+xml"/>
  <Override PartName="/ppt/activeX/activeX2.bin" ContentType="application/vnd.ms-office.activeX"/>
  <Override PartName="/ppt/activeX/activeX2.xml" ContentType="application/vnd.ms-office.activeX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59" r:id="rId2"/>
  </p:sldMasterIdLst>
  <p:notesMasterIdLst>
    <p:notesMasterId r:id="rId3"/>
  </p:notesMasterIdLst>
  <p:sldIdLst>
    <p:sldId id="272" r:id="rId4"/>
    <p:sldId id="334" r:id="rId5"/>
    <p:sldId id="345" r:id="rId6"/>
    <p:sldId id="335" r:id="rId7"/>
    <p:sldId id="353" r:id="rId8"/>
    <p:sldId id="349" r:id="rId9"/>
    <p:sldId id="304" r:id="rId10"/>
    <p:sldId id="266" r:id="rId11"/>
    <p:sldId id="344" r:id="rId12"/>
    <p:sldId id="352" r:id="rId13"/>
    <p:sldId id="267" r:id="rId14"/>
    <p:sldId id="268" r:id="rId15"/>
    <p:sldId id="343" r:id="rId16"/>
    <p:sldId id="341" r:id="rId17"/>
    <p:sldId id="339" r:id="rId18"/>
    <p:sldId id="354" r:id="rId19"/>
    <p:sldId id="366" r:id="rId20"/>
  </p:sldIdLst>
  <p:sldSz cx="12192000" cy="6858000"/>
  <p:notesSz cx="7103745" cy="10234295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tags" Target="tags/tag4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activeX/_rels/activeX1.xml.rels>&#65279;<?xml version="1.0" encoding="utf-8" standalone="yes"?><Relationships xmlns="http://schemas.openxmlformats.org/package/2006/relationships"><Relationship Id="rId1" Type="http://schemas.microsoft.com/office/2006/relationships/activeXControlBinary" Target="activeX1.bin" /></Relationships>
</file>

<file path=ppt/activeX/_rels/activeX2.xml.rels>&#65279;<?xml version="1.0" encoding="utf-8" standalone="yes"?><Relationships xmlns="http://schemas.openxmlformats.org/package/2006/relationships"><Relationship Id="rId1" Type="http://schemas.microsoft.com/office/2006/relationships/activeXControlBinary" Target="activeX2.bin" /></Relationships>
</file>

<file path=ppt/activeX/activeX1.xml><?xml version="1.0" encoding="utf-8"?>
<ax:ocx xmlns:r="http://schemas.openxmlformats.org/officeDocument/2006/relationships" xmlns:ax="http://schemas.microsoft.com/office/2006/activeX" ax:classid="{d27cdb6e-ae6d-11cf-96b8-444553540000}" r:id="rId1" ax:persistence="persistStorage"/>
</file>

<file path=ppt/activeX/activeX2.xml><?xml version="1.0" encoding="utf-8"?>
<ax:ocx xmlns:r="http://schemas.openxmlformats.org/officeDocument/2006/relationships" xmlns:ax="http://schemas.microsoft.com/office/2006/activeX" ax:classid="{d27cdb6e-ae6d-11cf-96b8-444553540000}" r:id="rId1" ax:persistence="persistStorage"/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wmf" /><Relationship Id="rId2" Type="http://schemas.openxmlformats.org/officeDocument/2006/relationships/image" Target="../media/image2.wmf" /><Relationship Id="rId3" Type="http://schemas.openxmlformats.org/officeDocument/2006/relationships/image" Target="../media/image3.wmf" /><Relationship Id="rId4" Type="http://schemas.openxmlformats.org/officeDocument/2006/relationships/image" Target="../media/image4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slideLayout" Target="../slideLayouts/slideLayout20.xml" /><Relationship Id="rId11" Type="http://schemas.openxmlformats.org/officeDocument/2006/relationships/slideLayout" Target="../slideLayouts/slideLayout21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2.xml" /><Relationship Id="rId3" Type="http://schemas.openxmlformats.org/officeDocument/2006/relationships/slideLayout" Target="../slideLayouts/slideLayout13.xml" /><Relationship Id="rId4" Type="http://schemas.openxmlformats.org/officeDocument/2006/relationships/slideLayout" Target="../slideLayouts/slideLayout14.xml" /><Relationship Id="rId5" Type="http://schemas.openxmlformats.org/officeDocument/2006/relationships/slideLayout" Target="../slideLayouts/slideLayout15.xml" /><Relationship Id="rId6" Type="http://schemas.openxmlformats.org/officeDocument/2006/relationships/slideLayout" Target="../slideLayouts/slideLayout16.xml" /><Relationship Id="rId7" Type="http://schemas.openxmlformats.org/officeDocument/2006/relationships/slideLayout" Target="../slideLayouts/slideLayout17.xml" /><Relationship Id="rId8" Type="http://schemas.openxmlformats.org/officeDocument/2006/relationships/slideLayout" Target="../slideLayouts/slideLayout18.xml" /><Relationship Id="rId9" Type="http://schemas.openxmlformats.org/officeDocument/2006/relationships/slideLayout" Target="../slideLayouts/slideLayout1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vmlDrawing" Target="../drawings/vmlDrawing1.v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1.w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2.wmf" /><Relationship Id="rId6" Type="http://schemas.openxmlformats.org/officeDocument/2006/relationships/oleObject" Target="../embeddings/oleObject3.bin" TargetMode="Internal" /><Relationship Id="rId7" Type="http://schemas.openxmlformats.org/officeDocument/2006/relationships/image" Target="../media/image3.wmf" /><Relationship Id="rId8" Type="http://schemas.openxmlformats.org/officeDocument/2006/relationships/oleObject" Target="../embeddings/oleObject4.bin" TargetMode="Internal" /><Relationship Id="rId9" Type="http://schemas.openxmlformats.org/officeDocument/2006/relationships/image" Target="../media/image4.w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8.png" /><Relationship Id="rId3" Type="http://schemas.openxmlformats.org/officeDocument/2006/relationships/hyperlink" Target="&#21534;&#40481;&#34507;&#23454;&#39564;.flv" TargetMode="External" /><Relationship Id="rId4" Type="http://schemas.openxmlformats.org/officeDocument/2006/relationships/image" Target="../media/image9.png" /><Relationship Id="rId5" Type="http://schemas.openxmlformats.org/officeDocument/2006/relationships/image" Target="../media/image10.png" /><Relationship Id="rId6" Type="http://schemas.openxmlformats.org/officeDocument/2006/relationships/hyperlink" Target="../&#32946;&#25165;&#20013;&#23398;/&#32946;&#25165;&#20013;&#23398;/&#20843;&#24180;&#32423;&#29289;&#29702;/&#21021;&#20108;&#19979;&#23398;&#26399;/&#31532;&#20843;&#31456;%20&#21387;&#24378;/&#31532;&#20843;&#31456;&#35762;&#35838;&#29992;&#35838;&#20214;/&#31532;&#19977;&#33410;&#31354;&#27668;&#30340;&#21147;&#37327;/&#22823;&#27668;&#21387;&#24378;&#36164;&#26009;/2010040813022764/&#39532;&#24503;&#22561;&#21322;&#29699;&#23454;&#39564;.mpeg" TargetMode="External" /><Relationship Id="rId7" Type="http://schemas.openxmlformats.org/officeDocument/2006/relationships/audio" Target="../media/audio11.wav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1.png" /><Relationship Id="rId3" Type="http://schemas.openxmlformats.org/officeDocument/2006/relationships/audio" Target="../media/audio11.wav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12.png" /><Relationship Id="rId3" Type="http://schemas.openxmlformats.org/officeDocument/2006/relationships/tags" Target="../tags/tag1.xml" /><Relationship Id="rId4" Type="http://schemas.openxmlformats.org/officeDocument/2006/relationships/audio" Target="../media/audio11.wav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control" Target="../activeX/activeX1.xml" /><Relationship Id="rId3" Type="http://schemas.openxmlformats.org/officeDocument/2006/relationships/image" Target="../media/image13.wmf" /><Relationship Id="rId4" Type="http://schemas.openxmlformats.org/officeDocument/2006/relationships/vmlDrawing" Target="../drawings/vmlDrawing2.v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Relationship Id="rId3" Type="http://schemas.openxmlformats.org/officeDocument/2006/relationships/tags" Target="../tags/tag2.xml" /><Relationship Id="rId4" Type="http://schemas.openxmlformats.org/officeDocument/2006/relationships/audio" Target="../media/audio22.wav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control" Target="../activeX/activeX2.xml" /><Relationship Id="rId3" Type="http://schemas.openxmlformats.org/officeDocument/2006/relationships/image" Target="../media/image16.wmf" /><Relationship Id="rId4" Type="http://schemas.openxmlformats.org/officeDocument/2006/relationships/vmlDrawing" Target="../drawings/vmlDrawing3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5.bin" TargetMode="Internal" /><Relationship Id="rId3" Type="http://schemas.openxmlformats.org/officeDocument/2006/relationships/image" Target="../media/image17.wmf" /><Relationship Id="rId4" Type="http://schemas.openxmlformats.org/officeDocument/2006/relationships/tags" Target="../tags/tag3.xml" /><Relationship Id="rId5" Type="http://schemas.openxmlformats.org/officeDocument/2006/relationships/vmlDrawing" Target="../drawings/vmlDrawing4.vml" /><Relationship Id="rId6" Type="http://schemas.openxmlformats.org/officeDocument/2006/relationships/audio" Target="../media/audio22.wav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NULL" TargetMode="External" /><Relationship Id="rId3" Type="http://schemas.openxmlformats.org/officeDocument/2006/relationships/image" Target="../media/image1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NULL" TargetMode="External" /><Relationship Id="rId3" Type="http://schemas.openxmlformats.org/officeDocument/2006/relationships/image" Target="../media/image1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png" /><Relationship Id="rId3" Type="http://schemas.openxmlformats.org/officeDocument/2006/relationships/image" Target="../media/image21.wmf" /><Relationship Id="rId4" Type="http://schemas.openxmlformats.org/officeDocument/2006/relationships/image" Target="../media/image22.w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3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矩形 3"/>
          <p:cNvSpPr/>
          <p:nvPr/>
        </p:nvSpPr>
        <p:spPr>
          <a:xfrm>
            <a:off x="-28575" y="1270"/>
            <a:ext cx="263144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温故知新</a:t>
            </a:r>
            <a:endParaRPr lang="zh-CN" altLang="en-US" sz="48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5725" y="679450"/>
            <a:ext cx="11837670" cy="13709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3200"/>
              <a:t>一、压强</a:t>
            </a:r>
            <a:endParaRPr lang="zh-CN" altLang="en-US" sz="3200"/>
          </a:p>
          <a:p>
            <a:pPr indent="294640" fontAlgn="auto">
              <a:lnSpc>
                <a:spcPct val="130000"/>
              </a:lnSpc>
            </a:pPr>
            <a:r>
              <a:rPr lang="en-US" altLang="zh-CN" sz="3200"/>
              <a:t>1.</a:t>
            </a:r>
            <a:r>
              <a:rPr lang="zh-CN" altLang="en-US" sz="3200"/>
              <a:t>定义：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在物理学中，把物体所受的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与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的比。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725" y="2153920"/>
            <a:ext cx="11837670" cy="730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en-US" altLang="zh-CN" sz="3200"/>
              <a:t>2.</a:t>
            </a:r>
            <a:r>
              <a:rPr lang="zh-CN" altLang="en-US" sz="3200"/>
              <a:t>公式：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6652895" y="1238885"/>
            <a:ext cx="1701800" cy="8115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压力</a:t>
            </a:r>
            <a:endParaRPr lang="zh-CN" altLang="en-US" sz="3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68970" y="1238885"/>
            <a:ext cx="3126740" cy="8115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受力面积</a:t>
            </a:r>
            <a:endParaRPr lang="zh-CN" altLang="en-US" sz="3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-2147482621"/>
          <p:cNvGraphicFramePr>
            <a:graphicFrameLocks noChangeAspect="1"/>
          </p:cNvGraphicFramePr>
          <p:nvPr/>
        </p:nvGraphicFramePr>
        <p:xfrm>
          <a:off x="1934210" y="2153920"/>
          <a:ext cx="1131570" cy="100266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444500" imgH="393700" progId="Equation.KSEE3">
                  <p:embed/>
                </p:oleObj>
              </mc:Choice>
              <mc:Fallback>
                <p:oleObj r:id="rId2" imgW="444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34210" y="2153920"/>
                        <a:ext cx="1131570" cy="10026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右箭头 1"/>
          <p:cNvSpPr/>
          <p:nvPr/>
        </p:nvSpPr>
        <p:spPr>
          <a:xfrm>
            <a:off x="3185160" y="2457450"/>
            <a:ext cx="655320" cy="396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-2147482621"/>
          <p:cNvGraphicFramePr>
            <a:graphicFrameLocks noChangeAspect="1"/>
          </p:cNvGraphicFramePr>
          <p:nvPr/>
        </p:nvGraphicFramePr>
        <p:xfrm>
          <a:off x="4100195" y="2122170"/>
          <a:ext cx="1099820" cy="10674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4" imgW="431800" imgH="419100" progId="Equation.KSEE3">
                  <p:embed/>
                </p:oleObj>
              </mc:Choice>
              <mc:Fallback>
                <p:oleObj r:id="rId4" imgW="431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00195" y="2122170"/>
                        <a:ext cx="1099820" cy="10674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621"/>
          <p:cNvGraphicFramePr>
            <a:graphicFrameLocks noChangeAspect="1"/>
          </p:cNvGraphicFramePr>
          <p:nvPr/>
        </p:nvGraphicFramePr>
        <p:xfrm>
          <a:off x="6135688" y="2396808"/>
          <a:ext cx="1261745" cy="5181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6" imgW="495300" imgH="203200" progId="Equation.KSEE3">
                  <p:embed/>
                </p:oleObj>
              </mc:Choice>
              <mc:Fallback>
                <p:oleObj r:id="rId6" imgW="495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35688" y="2396808"/>
                        <a:ext cx="1261745" cy="5181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363855" y="3446780"/>
            <a:ext cx="8573135" cy="10763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latin typeface="+mn-ea"/>
                <a:sym typeface="+mn-ea"/>
              </a:rPr>
              <a:t>二、</a:t>
            </a:r>
            <a:endParaRPr lang="zh-CN" altLang="en-US" sz="3200" b="1">
              <a:latin typeface="+mn-ea"/>
              <a:sym typeface="+mn-ea"/>
            </a:endParaRPr>
          </a:p>
          <a:p>
            <a:r>
              <a:rPr lang="zh-CN" altLang="en-US" sz="3200" b="1">
                <a:latin typeface="+mn-ea"/>
                <a:sym typeface="+mn-ea"/>
              </a:rPr>
              <a:t>液体压强的计算公式：</a:t>
            </a:r>
            <a:r>
              <a:rPr lang="en-US" altLang="zh-CN" sz="3200" b="1">
                <a:latin typeface="+mn-ea"/>
                <a:sym typeface="+mn-ea"/>
              </a:rPr>
              <a:t>_____________________</a:t>
            </a:r>
            <a:endParaRPr lang="en-US" altLang="zh-CN" sz="3200" b="1">
              <a:latin typeface="+mn-ea"/>
              <a:sym typeface="+mn-ea"/>
            </a:endParaRPr>
          </a:p>
        </p:txBody>
      </p:sp>
      <p:graphicFrame>
        <p:nvGraphicFramePr>
          <p:cNvPr id="12" name="对象 1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5200015" y="3605530"/>
          <a:ext cx="2038985" cy="7594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8" imgW="545465" imgH="203200" progId="Equation.KSEE3">
                  <p:embed/>
                </p:oleObj>
              </mc:Choice>
              <mc:Fallback>
                <p:oleObj r:id="rId8" imgW="5454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00015" y="3605530"/>
                        <a:ext cx="2038985" cy="7594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524510" y="4649470"/>
            <a:ext cx="965009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3600" b="1">
                <a:ea typeface="宋体" panose="02010600030101010101" pitchFamily="2" charset="-122"/>
              </a:rPr>
              <a:t>液体压强产生的原因：液体受</a:t>
            </a:r>
            <a:r>
              <a:rPr lang="en-US" altLang="zh-CN" sz="3600" b="1">
                <a:ea typeface="宋体" panose="02010600030101010101" pitchFamily="2" charset="-122"/>
              </a:rPr>
              <a:t>______</a:t>
            </a:r>
            <a:r>
              <a:rPr lang="zh-CN" sz="3600" b="1">
                <a:ea typeface="宋体" panose="02010600030101010101" pitchFamily="2" charset="-122"/>
              </a:rPr>
              <a:t>的作用，液体具有</a:t>
            </a:r>
            <a:r>
              <a:rPr lang="en-US" altLang="zh-CN" sz="3600" b="1">
                <a:ea typeface="宋体" panose="02010600030101010101" pitchFamily="2" charset="-122"/>
              </a:rPr>
              <a:t>_________</a:t>
            </a:r>
            <a:endParaRPr lang="en-US" altLang="zh-CN" sz="3600"/>
          </a:p>
        </p:txBody>
      </p:sp>
      <p:sp>
        <p:nvSpPr>
          <p:cNvPr id="14" name="文本框 13"/>
          <p:cNvSpPr txBox="1"/>
          <p:nvPr/>
        </p:nvSpPr>
        <p:spPr>
          <a:xfrm>
            <a:off x="6534785" y="4440555"/>
            <a:ext cx="15182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FF0000"/>
                </a:solidFill>
              </a:rPr>
              <a:t>重力</a:t>
            </a:r>
            <a:endParaRPr lang="zh-CN" altLang="en-US" sz="48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06980" y="5080000"/>
            <a:ext cx="25800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rgbClr val="FF0000"/>
                </a:solidFill>
              </a:rPr>
              <a:t>流动性</a:t>
            </a:r>
            <a:endParaRPr lang="zh-CN" altLang="en-US" sz="4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4"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36880" y="4133215"/>
            <a:ext cx="29260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ln w="19050" cmpd="sng">
                  <a:gradFill>
                    <a:gsLst>
                      <a:gs pos="30000">
                        <a:srgbClr val="DBEEC0"/>
                      </a:gs>
                      <a:gs pos="22000">
                        <a:srgbClr val="2F8B93">
                          <a:alpha val="100000"/>
                        </a:srgbClr>
                      </a:gs>
                      <a:gs pos="63000">
                        <a:srgbClr val="3088B5"/>
                      </a:gs>
                      <a:gs pos="81000">
                        <a:srgbClr val="2D8E70"/>
                      </a:gs>
                    </a:gsLst>
                    <a:lin ang="5400000" scaled="1"/>
                  </a:gradFill>
                  <a:prstDash val="solid"/>
                </a:ln>
                <a:blipFill>
                  <a:blip r:embed="rId2">
                    <a:alphaModFix amt="80000"/>
                  </a:blip>
                  <a:tile tx="0" ty="0" sx="82000" sy="72000" flip="none" algn="bl"/>
                </a:blipFill>
                <a:effectLst>
                  <a:glow rad="50800">
                    <a:srgbClr val="C5E499">
                      <a:alpha val="49000"/>
                    </a:srgbClr>
                  </a:glow>
                </a:effectLst>
              </a:rPr>
              <a:t>第三节</a:t>
            </a:r>
            <a:endParaRPr lang="zh-CN" altLang="en-US" sz="7200" b="1">
              <a:ln w="19050" cmpd="sng">
                <a:gradFill>
                  <a:gsLst>
                    <a:gs pos="30000">
                      <a:srgbClr val="DBEEC0"/>
                    </a:gs>
                    <a:gs pos="22000">
                      <a:srgbClr val="2F8B93">
                        <a:alpha val="100000"/>
                      </a:srgbClr>
                    </a:gs>
                    <a:gs pos="63000">
                      <a:srgbClr val="3088B5"/>
                    </a:gs>
                    <a:gs pos="81000">
                      <a:srgbClr val="2D8E70"/>
                    </a:gs>
                  </a:gsLst>
                  <a:lin ang="5400000" scaled="1"/>
                </a:gradFill>
                <a:prstDash val="solid"/>
              </a:ln>
              <a:blipFill>
                <a:blip r:embed="rId2">
                  <a:alphaModFix amt="80000"/>
                </a:blip>
                <a:tile tx="0" ty="0" sx="82000" sy="72000" flip="none" algn="bl"/>
              </a:blipFill>
              <a:effectLst>
                <a:glow rad="50800">
                  <a:srgbClr val="C5E499">
                    <a:alpha val="49000"/>
                  </a:srgbClr>
                </a:glo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26665" y="5513705"/>
            <a:ext cx="737298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7200" b="1">
                <a:ln w="25400" cmpd="sng">
                  <a:solidFill>
                    <a:srgbClr val="68C4A5">
                      <a:alpha val="94000"/>
                    </a:srgbClr>
                  </a:solidFill>
                  <a:prstDash val="solid"/>
                </a:ln>
                <a:blipFill>
                  <a:blip r:embed="rId3">
                    <a:alphaModFix amt="99000"/>
                  </a:blip>
                  <a:tile tx="139700" ty="0" sx="59000" sy="42000" flip="none" algn="b"/>
                </a:blipFill>
                <a:effectLst>
                  <a:glow rad="63500">
                    <a:srgbClr val="F1D66F">
                      <a:alpha val="37000"/>
                    </a:srgbClr>
                  </a:glow>
                </a:effectLst>
              </a:rPr>
              <a:t>空气的力量</a:t>
            </a:r>
            <a:endParaRPr lang="zh-CN" altLang="en-US" sz="7200" b="1">
              <a:ln w="25400" cmpd="sng">
                <a:solidFill>
                  <a:srgbClr val="68C4A5">
                    <a:alpha val="94000"/>
                  </a:srgbClr>
                </a:solidFill>
                <a:prstDash val="solid"/>
              </a:ln>
              <a:blipFill>
                <a:blip r:embed="rId3">
                  <a:alphaModFix amt="99000"/>
                </a:blip>
                <a:tile tx="139700" ty="0" sx="59000" sy="42000" flip="none" algn="b"/>
              </a:blipFill>
              <a:effectLst>
                <a:glow rad="63500">
                  <a:srgbClr val="F1D66F">
                    <a:alpha val="37000"/>
                  </a:srgbClr>
                </a:glow>
              </a:effectLst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4" name="图片 52227" descr="wl1043">
            <a:hlinkClick r:id="rId3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35" y="3732530"/>
            <a:ext cx="4432300" cy="28486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32" name="文本框 5131"/>
          <p:cNvSpPr txBox="1"/>
          <p:nvPr/>
        </p:nvSpPr>
        <p:spPr>
          <a:xfrm>
            <a:off x="2613660" y="6336030"/>
            <a:ext cx="25146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瓶子吞鸡蛋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0192" name="图片 5" descr="2004101411594022906"/>
          <p:cNvPicPr>
            <a:picLocks noChangeAspect="1"/>
          </p:cNvPicPr>
          <p:nvPr/>
        </p:nvPicPr>
        <p:blipFill>
          <a:blip r:embed="rId4"/>
          <a:srcRect l="4239"/>
          <a:stretch>
            <a:fillRect/>
          </a:stretch>
        </p:blipFill>
        <p:spPr>
          <a:xfrm>
            <a:off x="7269480" y="3644900"/>
            <a:ext cx="2360295" cy="30245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9" name="矩形 5128"/>
          <p:cNvSpPr/>
          <p:nvPr/>
        </p:nvSpPr>
        <p:spPr>
          <a:xfrm>
            <a:off x="9746615" y="4973320"/>
            <a:ext cx="20529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硬纸片不会掉下来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34" name="文本框 5133"/>
          <p:cNvSpPr txBox="1"/>
          <p:nvPr/>
        </p:nvSpPr>
        <p:spPr>
          <a:xfrm>
            <a:off x="70485" y="0"/>
            <a:ext cx="78486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zh-CN" altLang="en-US" sz="4800" b="1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一、大气压强</a:t>
            </a:r>
            <a:endParaRPr lang="zh-CN" altLang="en-US" sz="4800" b="1"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2120" y="900430"/>
            <a:ext cx="1150302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fontAlgn="auto">
              <a:lnSpc>
                <a:spcPct val="150000"/>
              </a:lnSpc>
              <a:buNone/>
            </a:pPr>
            <a:r>
              <a:rPr lang="zh-CN" altLang="en-US" sz="3200" b="1">
                <a:sym typeface="+mn-ea"/>
              </a:rPr>
              <a:t>【点1】大气压强产生的原因：与液体一样，受</a:t>
            </a:r>
            <a:r>
              <a:rPr lang="zh-CN" altLang="en-US" sz="3200" b="1" u="sng">
                <a:sym typeface="+mn-ea"/>
              </a:rPr>
              <a:t>            </a:t>
            </a:r>
            <a:r>
              <a:rPr lang="zh-CN" altLang="en-US" sz="3200" b="1">
                <a:sym typeface="+mn-ea"/>
              </a:rPr>
              <a:t>，</a:t>
            </a:r>
            <a:endParaRPr lang="zh-CN" altLang="en-US" sz="3200" b="1">
              <a:sym typeface="+mn-ea"/>
            </a:endParaRPr>
          </a:p>
          <a:p>
            <a:pPr marL="0" indent="0" algn="l" fontAlgn="auto">
              <a:lnSpc>
                <a:spcPct val="150000"/>
              </a:lnSpc>
              <a:buNone/>
            </a:pPr>
            <a:r>
              <a:rPr lang="zh-CN" altLang="en-US" sz="3200" b="1">
                <a:sym typeface="+mn-ea"/>
              </a:rPr>
              <a:t> </a:t>
            </a:r>
            <a:r>
              <a:rPr lang="en-US" altLang="zh-CN" sz="3200" b="1">
                <a:sym typeface="+mn-ea"/>
              </a:rPr>
              <a:t>                                                                                 </a:t>
            </a:r>
            <a:r>
              <a:rPr lang="zh-CN" altLang="en-US" sz="3200" b="1">
                <a:sym typeface="+mn-ea"/>
              </a:rPr>
              <a:t>具有</a:t>
            </a:r>
            <a:r>
              <a:rPr lang="zh-CN" altLang="en-US" sz="3200" b="1" u="sng">
                <a:sym typeface="+mn-ea"/>
              </a:rPr>
              <a:t>                     </a:t>
            </a:r>
            <a:r>
              <a:rPr lang="zh-CN" altLang="en-US" sz="3200" b="1">
                <a:sym typeface="+mn-ea"/>
              </a:rPr>
              <a:t>。</a:t>
            </a:r>
            <a:endParaRPr lang="zh-CN" altLang="en-US" sz="3200" b="1"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 b="1">
                <a:sym typeface="+mn-ea"/>
              </a:rPr>
              <a:t>最早证明大气压存在的实验：____________________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8978900" y="901065"/>
            <a:ext cx="1273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重力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70975" y="1731645"/>
            <a:ext cx="16783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流动性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30290" y="2376805"/>
            <a:ext cx="46183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</a:rPr>
              <a:t>马德堡半球实验</a:t>
            </a:r>
            <a:endParaRPr lang="zh-CN" altLang="en-US" sz="44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4325" y="3208020"/>
            <a:ext cx="11485245" cy="36000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endParaRPr lang="en-US" altLang="zh-CN" sz="4000" b="1">
              <a:solidFill>
                <a:schemeClr val="tx1"/>
              </a:solidFill>
            </a:endParaRPr>
          </a:p>
          <a:p>
            <a:endParaRPr lang="zh-CN" altLang="en-US" sz="4400" b="1">
              <a:solidFill>
                <a:schemeClr val="tx1"/>
              </a:solidFill>
            </a:endParaRPr>
          </a:p>
          <a:p>
            <a:endParaRPr lang="zh-CN" altLang="en-US" sz="4800" b="1">
              <a:solidFill>
                <a:schemeClr val="tx1"/>
              </a:solidFill>
            </a:endParaRPr>
          </a:p>
          <a:p>
            <a:endParaRPr lang="zh-CN" altLang="en-US" sz="5400" b="1">
              <a:solidFill>
                <a:schemeClr val="tx1"/>
              </a:solidFill>
            </a:endParaRPr>
          </a:p>
          <a:p>
            <a:endParaRPr lang="zh-CN" altLang="en-US" sz="6000" b="1">
              <a:solidFill>
                <a:schemeClr val="tx1"/>
              </a:solidFill>
            </a:endParaRPr>
          </a:p>
          <a:p>
            <a:endParaRPr lang="zh-CN" altLang="en-US" sz="6600" b="1">
              <a:solidFill>
                <a:schemeClr val="tx1"/>
              </a:solidFill>
            </a:endParaRPr>
          </a:p>
          <a:p>
            <a:endParaRPr lang="zh-CN" altLang="en-US" sz="3200"/>
          </a:p>
        </p:txBody>
      </p:sp>
      <p:pic>
        <p:nvPicPr>
          <p:cNvPr id="67588" name="图片 67587" descr="CWmdb">
            <a:hlinkClick r:id="rId6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5" y="3208020"/>
            <a:ext cx="5846445" cy="35998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6374130" y="4695825"/>
            <a:ext cx="532892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</a:rPr>
              <a:t>1</a:t>
            </a:r>
            <a:r>
              <a:rPr lang="zh-CN" altLang="en-US" sz="3600" b="1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</a:rPr>
              <a:t>）大气压强的存在。</a:t>
            </a:r>
            <a:endParaRPr lang="zh-CN" altLang="en-US" sz="3600" b="1">
              <a:solidFill>
                <a:schemeClr val="tx1"/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  <a:sym typeface="+mn-ea"/>
              </a:rPr>
              <a:t>2</a:t>
            </a:r>
            <a:r>
              <a:rPr lang="zh-CN" altLang="en-US" sz="3600" b="1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  <a:sym typeface="+mn-ea"/>
              </a:rPr>
              <a:t>）大气压强是非常大。</a:t>
            </a:r>
            <a:endParaRPr lang="zh-CN" altLang="en-US" sz="3600" b="1">
              <a:solidFill>
                <a:schemeClr val="tx1"/>
              </a:solidFill>
              <a:latin typeface="华文行楷" pitchFamily="2" charset="-122"/>
              <a:ea typeface="华文行楷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4000">
                                        <p:cTn display="1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2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文本框 7"/>
          <p:cNvSpPr txBox="1"/>
          <p:nvPr/>
        </p:nvSpPr>
        <p:spPr>
          <a:xfrm>
            <a:off x="81280" y="3956050"/>
            <a:ext cx="11485245" cy="28800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endParaRPr lang="en-US" altLang="zh-CN" sz="4000" b="1">
              <a:solidFill>
                <a:schemeClr val="tx1"/>
              </a:solidFill>
            </a:endParaRPr>
          </a:p>
          <a:p>
            <a:endParaRPr lang="zh-CN" altLang="en-US" sz="4400" b="1">
              <a:solidFill>
                <a:schemeClr val="tx1"/>
              </a:solidFill>
            </a:endParaRPr>
          </a:p>
          <a:p>
            <a:endParaRPr lang="zh-CN" altLang="en-US" sz="4800" b="1">
              <a:solidFill>
                <a:schemeClr val="tx1"/>
              </a:solidFill>
            </a:endParaRPr>
          </a:p>
          <a:p>
            <a:endParaRPr lang="zh-CN" altLang="en-US" sz="5400" b="1">
              <a:solidFill>
                <a:schemeClr val="tx1"/>
              </a:solidFill>
            </a:endParaRPr>
          </a:p>
          <a:p>
            <a:endParaRPr lang="zh-CN" altLang="en-US" sz="6000" b="1">
              <a:solidFill>
                <a:schemeClr val="tx1"/>
              </a:solidFill>
            </a:endParaRPr>
          </a:p>
          <a:p>
            <a:endParaRPr lang="zh-CN" altLang="en-US" sz="6600" b="1">
              <a:solidFill>
                <a:schemeClr val="tx1"/>
              </a:solidFill>
            </a:endParaRPr>
          </a:p>
          <a:p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71450" y="-75565"/>
            <a:ext cx="1153668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800">
                <a:sym typeface="+mn-ea"/>
              </a:rPr>
              <a:t>1.在铁桶内放入少量水,用火加热至沸腾后把桶口堵住,然后浇上冷水,铁桶被压瘪,如图所示,其主要原因是</a:t>
            </a:r>
            <a:r>
              <a:rPr lang="en-US" altLang="zh-CN" sz="2800">
                <a:sym typeface="+mn-ea"/>
              </a:rPr>
              <a:t>  </a:t>
            </a:r>
            <a:r>
              <a:rPr lang="zh-CN" altLang="en-US" sz="2800">
                <a:sym typeface="+mn-ea"/>
              </a:rPr>
              <a:t>(        )</a:t>
            </a:r>
            <a:endParaRPr lang="zh-CN" altLang="en-US" sz="280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ym typeface="+mn-ea"/>
              </a:rPr>
              <a:t>     </a:t>
            </a:r>
            <a:r>
              <a:rPr lang="zh-CN" altLang="en-US" sz="2800">
                <a:sym typeface="+mn-ea"/>
              </a:rPr>
              <a:t>A.冷水的压力使铁桶变扁</a:t>
            </a:r>
            <a:endParaRPr lang="zh-CN" altLang="en-US" sz="280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ym typeface="+mn-ea"/>
              </a:rPr>
              <a:t>     </a:t>
            </a:r>
            <a:r>
              <a:rPr lang="zh-CN" altLang="en-US" sz="2800">
                <a:sym typeface="+mn-ea"/>
              </a:rPr>
              <a:t>B.大气压使铁桶变扁</a:t>
            </a:r>
            <a:endParaRPr lang="zh-CN" altLang="en-US" sz="280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ym typeface="+mn-ea"/>
              </a:rPr>
              <a:t>    </a:t>
            </a:r>
            <a:r>
              <a:rPr lang="zh-CN" altLang="en-US" sz="2800">
                <a:sym typeface="+mn-ea"/>
              </a:rPr>
              <a:t>C.铁通内空气膨胀使铁桶变扁</a:t>
            </a:r>
            <a:endParaRPr lang="zh-CN" altLang="en-US" sz="280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ym typeface="+mn-ea"/>
              </a:rPr>
              <a:t>    </a:t>
            </a:r>
            <a:r>
              <a:rPr lang="zh-CN" altLang="en-US" sz="2800">
                <a:sym typeface="+mn-ea"/>
              </a:rPr>
              <a:t>D.铁桶变扁与力无关</a:t>
            </a:r>
            <a:endParaRPr lang="zh-CN" altLang="en-US" sz="2800"/>
          </a:p>
        </p:txBody>
      </p:sp>
      <p:pic>
        <p:nvPicPr>
          <p:cNvPr id="21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480" y="800735"/>
            <a:ext cx="1796415" cy="2708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5295900" y="506730"/>
            <a:ext cx="6756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>
                <a:solidFill>
                  <a:srgbClr val="FF0000"/>
                </a:solidFill>
              </a:rPr>
              <a:t>B  </a:t>
            </a:r>
            <a:endParaRPr lang="en-US" altLang="zh-CN" sz="5400" b="1">
              <a:solidFill>
                <a:srgbClr val="FF0000"/>
              </a:solidFill>
            </a:endParaRPr>
          </a:p>
        </p:txBody>
      </p:sp>
      <p:sp>
        <p:nvSpPr>
          <p:cNvPr id="32769" name="Rectangle 2"/>
          <p:cNvSpPr>
            <a:spLocks noGrp="1" noRot="1"/>
          </p:cNvSpPr>
          <p:nvPr/>
        </p:nvSpPr>
        <p:spPr>
          <a:xfrm>
            <a:off x="171450" y="4056380"/>
            <a:ext cx="11634470" cy="2779395"/>
          </a:xfrm>
          <a:prstGeom prst="rect">
            <a:avLst/>
          </a:prstGeom>
          <a:noFill/>
          <a:ln w="25400">
            <a:noFill/>
            <a:miter/>
          </a:ln>
        </p:spPr>
        <p:txBody>
          <a:bodyPr vert="horz" wrap="square" lIns="91472" tIns="45734" rIns="91472" bIns="45734" anchor="t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 algn="l" fontAlgn="auto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360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下列现象中，不能说明大气压存在的是（       ）</a:t>
            </a:r>
            <a:endParaRPr lang="zh-CN" altLang="en-US" sz="36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algn="l" fontAlgn="auto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360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A、堵上茶壶盖上的小孔，壶里的水不容易倒出来</a:t>
            </a:r>
            <a:endParaRPr lang="zh-CN" altLang="en-US" sz="36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algn="l" fontAlgn="auto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360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B、用吸管可以把杯中的果汁吸到口中</a:t>
            </a:r>
            <a:endParaRPr lang="zh-CN" altLang="en-US" sz="36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algn="l" fontAlgn="auto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360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C、用钢笔吸墨水</a:t>
            </a:r>
            <a:r>
              <a:rPr lang="en-US" altLang="zh-CN" sz="3600">
                <a:latin typeface="Times New Roman" panose="02020603050405020304" pitchFamily="18" charset="0"/>
                <a:ea typeface="黑体" panose="02010609060101010101" pitchFamily="49" charset="-122"/>
              </a:rPr>
              <a:t>     D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、吸盘可以牢牢的吸在玻璃上</a:t>
            </a:r>
            <a:endParaRPr lang="zh-CN" altLang="en-US" sz="36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0" algn="l" fontAlgn="auto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3600">
                <a:latin typeface="Times New Roman" panose="02020603050405020304" pitchFamily="18" charset="0"/>
                <a:ea typeface="黑体" panose="02010609060101010101" pitchFamily="49" charset="-122"/>
              </a:rPr>
              <a:t>     E</a:t>
            </a:r>
            <a:r>
              <a:rPr lang="zh-CN" altLang="en-US" sz="3600">
                <a:latin typeface="Times New Roman" panose="02020603050405020304" pitchFamily="18" charset="0"/>
                <a:ea typeface="黑体" panose="02010609060101010101" pitchFamily="49" charset="-122"/>
              </a:rPr>
              <a:t>、船闸</a:t>
            </a:r>
            <a:endParaRPr lang="zh-CN" altLang="en-US" sz="36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03665" y="3893820"/>
            <a:ext cx="6756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>
                <a:solidFill>
                  <a:srgbClr val="FF0000"/>
                </a:solidFill>
              </a:rPr>
              <a:t>E  </a:t>
            </a:r>
            <a:endParaRPr lang="en-US" altLang="zh-CN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4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4000"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9090" y="67310"/>
            <a:ext cx="11652250" cy="6277610"/>
          </a:xfrm>
        </p:spPr>
        <p:txBody>
          <a:bodyPr>
            <a:noAutofit/>
          </a:bodyPr>
          <a:lstStyle/>
          <a:p>
            <a:pPr marL="0" indent="0" fontAlgn="auto">
              <a:lnSpc>
                <a:spcPts val="3400"/>
              </a:lnSpc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、在证明大气压存在的覆杯实验中，小柯认为：“实验中纸片不掉落完全是因为纸片被杯口的水粘住了，而与大气压无关”。下列能帮助小柯改变这种想法的实验是（ 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 ）。</a:t>
            </a:r>
            <a:endParaRPr lang="zh-CN" altLang="en-US" sz="2800" b="1"/>
          </a:p>
          <a:p>
            <a:pPr marL="0" indent="0" fontAlgn="auto">
              <a:lnSpc>
                <a:spcPts val="3400"/>
              </a:lnSpc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A.如图甲，换用不同种类的纸片做覆杯实验，纸片都不掉落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fontAlgn="auto">
              <a:lnSpc>
                <a:spcPts val="3400"/>
              </a:lnSpc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B.如图乙，覆杯实验中将杯口朝向不同方向，纸片均不掉落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fontAlgn="auto">
              <a:lnSpc>
                <a:spcPts val="3400"/>
              </a:lnSpc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C.如图丙，将一张湿纸覆盖在空杯子的杯口，倒转杯子纸片不掉落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fontAlgn="auto">
              <a:lnSpc>
                <a:spcPts val="3400"/>
              </a:lnSpc>
              <a:buNone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D.如图丁，在密闭钟罩内做覆杯实验，抽出钟罩内空气的过程中纸片掉落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7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4224020"/>
            <a:ext cx="11334115" cy="24968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001770" y="852805"/>
            <a:ext cx="6756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</a:rPr>
              <a:t>D</a:t>
            </a:r>
            <a:endParaRPr lang="en-US" altLang="zh-CN" sz="4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4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2054" name="Group 70"/>
          <p:cNvGrpSpPr/>
          <p:nvPr/>
        </p:nvGrpSpPr>
        <p:grpSpPr>
          <a:xfrm>
            <a:off x="3880485" y="2052320"/>
            <a:ext cx="4557395" cy="4558665"/>
            <a:chOff x="3560" y="344"/>
            <a:chExt cx="1797" cy="3784"/>
          </a:xfrm>
        </p:grpSpPr>
        <p:grpSp>
          <p:nvGrpSpPr>
            <p:cNvPr id="18464" name="Group 69"/>
            <p:cNvGrpSpPr/>
            <p:nvPr/>
          </p:nvGrpSpPr>
          <p:grpSpPr>
            <a:xfrm>
              <a:off x="3560" y="344"/>
              <a:ext cx="1797" cy="3784"/>
              <a:chOff x="3534" y="344"/>
              <a:chExt cx="1797" cy="3784"/>
            </a:xfrm>
          </p:grpSpPr>
          <p:sp>
            <p:nvSpPr>
              <p:cNvPr id="18465" name="Line 37"/>
              <p:cNvSpPr/>
              <p:nvPr/>
            </p:nvSpPr>
            <p:spPr>
              <a:xfrm flipH="1" flipV="1">
                <a:off x="3637" y="3232"/>
                <a:ext cx="0" cy="22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66" name="Line 38"/>
              <p:cNvSpPr/>
              <p:nvPr/>
            </p:nvSpPr>
            <p:spPr>
              <a:xfrm flipH="1" flipV="1">
                <a:off x="5331" y="3220"/>
                <a:ext cx="0" cy="22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67" name="Line 39"/>
              <p:cNvSpPr/>
              <p:nvPr/>
            </p:nvSpPr>
            <p:spPr>
              <a:xfrm flipH="1">
                <a:off x="4253" y="3053"/>
                <a:ext cx="0" cy="40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8468" name="Line 40"/>
              <p:cNvSpPr/>
              <p:nvPr/>
            </p:nvSpPr>
            <p:spPr>
              <a:xfrm flipH="1">
                <a:off x="4920" y="3053"/>
                <a:ext cx="0" cy="40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8469" name="Rectangle 42"/>
              <p:cNvSpPr/>
              <p:nvPr/>
            </p:nvSpPr>
            <p:spPr>
              <a:xfrm>
                <a:off x="3637" y="3456"/>
                <a:ext cx="1694" cy="672"/>
              </a:xfrm>
              <a:prstGeom prst="rect">
                <a:avLst/>
              </a:prstGeom>
              <a:solidFill>
                <a:srgbClr val="00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0" name="Rectangle 44"/>
              <p:cNvSpPr/>
              <p:nvPr/>
            </p:nvSpPr>
            <p:spPr>
              <a:xfrm>
                <a:off x="4458" y="994"/>
                <a:ext cx="103" cy="2821"/>
              </a:xfrm>
              <a:prstGeom prst="rect">
                <a:avLst/>
              </a:prstGeom>
              <a:solidFill>
                <a:srgbClr val="00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1" name="Rectangle 45"/>
              <p:cNvSpPr/>
              <p:nvPr/>
            </p:nvSpPr>
            <p:spPr>
              <a:xfrm>
                <a:off x="4458" y="411"/>
                <a:ext cx="103" cy="583"/>
              </a:xfrm>
              <a:prstGeom prst="rect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2" name="Line 46"/>
              <p:cNvSpPr/>
              <p:nvPr/>
            </p:nvSpPr>
            <p:spPr>
              <a:xfrm>
                <a:off x="3534" y="994"/>
                <a:ext cx="97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73" name="AutoShape 48"/>
              <p:cNvSpPr/>
              <p:nvPr/>
            </p:nvSpPr>
            <p:spPr>
              <a:xfrm rot="-5273423">
                <a:off x="4462" y="337"/>
                <a:ext cx="90" cy="103"/>
              </a:xfrm>
              <a:prstGeom prst="flowChartDelay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8474" name="Text Box 50"/>
            <p:cNvSpPr txBox="1"/>
            <p:nvPr/>
          </p:nvSpPr>
          <p:spPr>
            <a:xfrm>
              <a:off x="4198" y="1959"/>
              <a:ext cx="218" cy="109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</a:rPr>
                <a:t>大气压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75" name="Text Box 51"/>
            <p:cNvSpPr txBox="1"/>
            <p:nvPr/>
          </p:nvSpPr>
          <p:spPr>
            <a:xfrm>
              <a:off x="4900" y="1976"/>
              <a:ext cx="218" cy="112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</a:rPr>
                <a:t>大气压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3312795" y="854075"/>
            <a:ext cx="492506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</a:rPr>
              <a:t>托里拆利实验</a:t>
            </a:r>
            <a:endParaRPr lang="zh-CN" altLang="en-US" sz="5400" b="1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6065" y="106680"/>
            <a:ext cx="600964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  <a:sym typeface="+mn-ea"/>
              </a:rPr>
              <a:t>最早测出大气压强的实验</a:t>
            </a:r>
            <a:endParaRPr lang="zh-CN" altLang="en-US" sz="3600" b="1">
              <a:solidFill>
                <a:srgbClr val="FF0000"/>
              </a:solidFill>
              <a:latin typeface="华文行楷" pitchFamily="2" charset="-122"/>
              <a:ea typeface="华文行楷" pitchFamily="2" charset="-122"/>
              <a:sym typeface="+mn-ea"/>
            </a:endParaRPr>
          </a:p>
        </p:txBody>
      </p:sp>
      <p:sp>
        <p:nvSpPr>
          <p:cNvPr id="42047" name="Line 34"/>
          <p:cNvSpPr/>
          <p:nvPr/>
        </p:nvSpPr>
        <p:spPr>
          <a:xfrm>
            <a:off x="4662805" y="2835275"/>
            <a:ext cx="50800" cy="2966085"/>
          </a:xfrm>
          <a:prstGeom prst="line">
            <a:avLst/>
          </a:prstGeom>
          <a:ln w="44450" cap="flat" cmpd="sng">
            <a:solidFill>
              <a:srgbClr val="FF0066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/>
          <a:lstStyle/>
          <a:p/>
        </p:txBody>
      </p:sp>
      <p:grpSp>
        <p:nvGrpSpPr>
          <p:cNvPr id="42052" name="Group 68"/>
          <p:cNvGrpSpPr/>
          <p:nvPr/>
        </p:nvGrpSpPr>
        <p:grpSpPr>
          <a:xfrm>
            <a:off x="6485255" y="2132965"/>
            <a:ext cx="1860550" cy="522288"/>
            <a:chOff x="3394" y="440"/>
            <a:chExt cx="1172" cy="329"/>
          </a:xfrm>
        </p:grpSpPr>
        <p:sp>
          <p:nvSpPr>
            <p:cNvPr id="18461" name="Line 52"/>
            <p:cNvSpPr/>
            <p:nvPr/>
          </p:nvSpPr>
          <p:spPr>
            <a:xfrm rot="8340000" flipH="1" flipV="1">
              <a:off x="3394" y="535"/>
              <a:ext cx="506" cy="20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8462" name="Text Box 53"/>
            <p:cNvSpPr txBox="1"/>
            <p:nvPr/>
          </p:nvSpPr>
          <p:spPr>
            <a:xfrm>
              <a:off x="3899" y="440"/>
              <a:ext cx="667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</a:rPr>
                <a:t>真 空</a:t>
              </a:r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42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controls>
      <mc:AlternateContent>
        <mc:Choice xmlns:v="urn:schemas-microsoft-com:vml" Requires="v">
          <p:control spid="1042" r:id="rId2" imgW="116128800000" imgH="77378877500"/>
        </mc:Choice>
        <mc:Fallback>
          <p:control r:id="rId2" imgW="9144000" imgH="6092825">
            <p:pic>
              <p:nvPicPr>
                <p:cNvPr id="0" name=""/>
                <p:cNvPicPr>
                  <a:picLocks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79525" y="0"/>
                  <a:ext cx="9144000" cy="6092825"/>
                </a:xfrm>
                <a:prstGeom prst="rect"/>
                <a:noFill/>
                <a:ln/>
              </p:spPr>
            </p:pic>
          </p:control>
        </mc:Fallback>
      </mc:AlternateContent>
    </p:controls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文本占位符 16385"/>
          <p:cNvSpPr>
            <a:spLocks noGrp="1"/>
          </p:cNvSpPr>
          <p:nvPr>
            <p:ph type="body" idx="1"/>
          </p:nvPr>
        </p:nvSpPr>
        <p:spPr>
          <a:xfrm>
            <a:off x="122555" y="980440"/>
            <a:ext cx="8900795" cy="2921000"/>
          </a:xfrm>
          <a:solidFill>
            <a:schemeClr val="accent1"/>
          </a:solidFill>
          <a:ln w="28575">
            <a:solidFill>
              <a:schemeClr val="accent1"/>
            </a:solidFill>
            <a:miter/>
          </a:ln>
        </p:spPr>
        <p:txBody>
          <a:bodyPr lIns="90170" tIns="46990" rIns="90170" bIns="46990">
            <a:noAutofit/>
          </a:bodyPr>
          <a:lstStyle/>
          <a:p>
            <a:pPr>
              <a:buNone/>
            </a:pPr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  </a:t>
            </a: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760mm</a:t>
            </a:r>
            <a:r>
              <a:rPr lang="en-US" altLang="zh-CN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Hg</a:t>
            </a:r>
            <a:r>
              <a:rPr lang="en-US" altLang="zh-CN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 柱</a:t>
            </a: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产生的压强：</a:t>
            </a:r>
            <a:endParaRPr lang="zh-CN" altLang="en-US" sz="4400" b="1">
              <a:latin typeface="Times New Roman" panose="02020603050405020304" pitchFamily="18" charset="0"/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>
              <a:buNone/>
            </a:pPr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P=ρ</a:t>
            </a:r>
            <a:r>
              <a:rPr lang="zh-CN" altLang="en-US" sz="44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水银</a:t>
            </a:r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gh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>
              <a:buNone/>
            </a:pP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 =13.6×10</a:t>
            </a:r>
            <a:r>
              <a:rPr lang="zh-CN" altLang="en-US" sz="4400" b="1" baseline="30000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3</a:t>
            </a: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kg/m</a:t>
            </a:r>
            <a:r>
              <a:rPr lang="zh-CN" altLang="en-US" sz="4400" b="1" baseline="30000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3</a:t>
            </a: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×9.8N/kg×0.76m</a:t>
            </a:r>
            <a:endParaRPr lang="zh-CN" altLang="en-US" sz="4400" b="1">
              <a:latin typeface="Times New Roman" panose="02020603050405020304" pitchFamily="18" charset="0"/>
              <a:ea typeface="黑体" panose="02010609060101010101" pitchFamily="49" charset="-122"/>
              <a:sym typeface="Wingdings" panose="05000000000000000000" pitchFamily="2" charset="2"/>
            </a:endParaRPr>
          </a:p>
          <a:p>
            <a:pPr>
              <a:buNone/>
            </a:pPr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 =1.013×10</a:t>
            </a:r>
            <a:r>
              <a:rPr lang="zh-CN" altLang="en-US" sz="4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5</a:t>
            </a:r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Wingdings" panose="05000000000000000000" pitchFamily="2" charset="2"/>
              </a:rPr>
              <a:t>Pa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6387" name="矩形 16386"/>
          <p:cNvSpPr/>
          <p:nvPr/>
        </p:nvSpPr>
        <p:spPr>
          <a:xfrm>
            <a:off x="3810000" y="2971800"/>
            <a:ext cx="4572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6388" name="文本框 16387"/>
          <p:cNvSpPr txBox="1"/>
          <p:nvPr/>
        </p:nvSpPr>
        <p:spPr>
          <a:xfrm>
            <a:off x="488950" y="4227195"/>
            <a:ext cx="10784840" cy="157099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70" tIns="46990" rIns="90170" bIns="4699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        人们通常把</a:t>
            </a:r>
            <a:r>
              <a:rPr lang="zh-CN" altLang="en-US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760mm</a:t>
            </a: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汞柱所产生的压强叫</a:t>
            </a:r>
            <a:r>
              <a:rPr lang="zh-CN" altLang="en-US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1个标准大气压</a:t>
            </a: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sz="4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89" name="矩形 16388"/>
          <p:cNvSpPr/>
          <p:nvPr/>
        </p:nvSpPr>
        <p:spPr>
          <a:xfrm>
            <a:off x="2362200" y="1066800"/>
            <a:ext cx="30988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16390" name="矩形 16389"/>
          <p:cNvSpPr/>
          <p:nvPr/>
        </p:nvSpPr>
        <p:spPr>
          <a:xfrm>
            <a:off x="1398905" y="5991225"/>
            <a:ext cx="8305800" cy="768350"/>
          </a:xfrm>
          <a:prstGeom prst="rect">
            <a:avLst/>
          </a:prstGeom>
          <a:solidFill>
            <a:srgbClr val="FFFF00"/>
          </a:solidFill>
          <a:ln w="25400" cap="flat" cmpd="sng">
            <a:solidFill>
              <a:srgbClr val="99CC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</a:rPr>
              <a:t>1个标准大气压 P</a:t>
            </a:r>
            <a:r>
              <a:rPr lang="zh-CN" altLang="en-US" sz="4400" b="1" baseline="-2500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44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=1.013</a:t>
            </a:r>
            <a:r>
              <a:rPr lang="en-US" altLang="x-none" sz="44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44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4400" b="1" baseline="30000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zh-CN" altLang="en-US" sz="44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Pa</a:t>
            </a:r>
            <a:endParaRPr lang="zh-CN" altLang="en-US" sz="4400" b="1">
              <a:solidFill>
                <a:srgbClr val="CC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91" name="文本框 16390"/>
          <p:cNvSpPr txBox="1"/>
          <p:nvPr/>
        </p:nvSpPr>
        <p:spPr>
          <a:xfrm>
            <a:off x="208280" y="90805"/>
            <a:ext cx="7923213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>
                <a:latin typeface="黑体" panose="02010609060101010101" pitchFamily="49" charset="-122"/>
                <a:ea typeface="黑体" panose="02010609060101010101" pitchFamily="49" charset="-122"/>
              </a:rPr>
              <a:t>二、大气压强的大小</a:t>
            </a:r>
            <a:endParaRPr lang="zh-CN" altLang="en-US" sz="4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2054" name="Group 70"/>
          <p:cNvGrpSpPr/>
          <p:nvPr/>
        </p:nvGrpSpPr>
        <p:grpSpPr>
          <a:xfrm>
            <a:off x="9124315" y="93980"/>
            <a:ext cx="2894330" cy="3768090"/>
            <a:chOff x="3560" y="344"/>
            <a:chExt cx="1797" cy="3784"/>
          </a:xfrm>
        </p:grpSpPr>
        <p:grpSp>
          <p:nvGrpSpPr>
            <p:cNvPr id="18464" name="Group 69"/>
            <p:cNvGrpSpPr/>
            <p:nvPr/>
          </p:nvGrpSpPr>
          <p:grpSpPr>
            <a:xfrm>
              <a:off x="3560" y="344"/>
              <a:ext cx="1797" cy="3784"/>
              <a:chOff x="3534" y="344"/>
              <a:chExt cx="1797" cy="3784"/>
            </a:xfrm>
          </p:grpSpPr>
          <p:sp>
            <p:nvSpPr>
              <p:cNvPr id="18465" name="Line 37"/>
              <p:cNvSpPr/>
              <p:nvPr/>
            </p:nvSpPr>
            <p:spPr>
              <a:xfrm flipH="1" flipV="1">
                <a:off x="3637" y="3232"/>
                <a:ext cx="0" cy="22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66" name="Line 38"/>
              <p:cNvSpPr/>
              <p:nvPr/>
            </p:nvSpPr>
            <p:spPr>
              <a:xfrm flipH="1" flipV="1">
                <a:off x="5331" y="3220"/>
                <a:ext cx="0" cy="22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67" name="Line 39"/>
              <p:cNvSpPr/>
              <p:nvPr/>
            </p:nvSpPr>
            <p:spPr>
              <a:xfrm flipH="1">
                <a:off x="4253" y="3053"/>
                <a:ext cx="0" cy="40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8468" name="Line 40"/>
              <p:cNvSpPr/>
              <p:nvPr/>
            </p:nvSpPr>
            <p:spPr>
              <a:xfrm flipH="1">
                <a:off x="4920" y="3053"/>
                <a:ext cx="0" cy="40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8469" name="Rectangle 42"/>
              <p:cNvSpPr/>
              <p:nvPr/>
            </p:nvSpPr>
            <p:spPr>
              <a:xfrm>
                <a:off x="3637" y="3456"/>
                <a:ext cx="1694" cy="672"/>
              </a:xfrm>
              <a:prstGeom prst="rect">
                <a:avLst/>
              </a:prstGeom>
              <a:solidFill>
                <a:srgbClr val="00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0" name="Rectangle 44"/>
              <p:cNvSpPr/>
              <p:nvPr/>
            </p:nvSpPr>
            <p:spPr>
              <a:xfrm>
                <a:off x="4458" y="994"/>
                <a:ext cx="103" cy="2821"/>
              </a:xfrm>
              <a:prstGeom prst="rect">
                <a:avLst/>
              </a:prstGeom>
              <a:solidFill>
                <a:srgbClr val="00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1" name="Rectangle 45"/>
              <p:cNvSpPr/>
              <p:nvPr/>
            </p:nvSpPr>
            <p:spPr>
              <a:xfrm>
                <a:off x="4458" y="411"/>
                <a:ext cx="103" cy="583"/>
              </a:xfrm>
              <a:prstGeom prst="rect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2" name="Line 46"/>
              <p:cNvSpPr/>
              <p:nvPr/>
            </p:nvSpPr>
            <p:spPr>
              <a:xfrm>
                <a:off x="3534" y="994"/>
                <a:ext cx="97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73" name="AutoShape 48"/>
              <p:cNvSpPr/>
              <p:nvPr/>
            </p:nvSpPr>
            <p:spPr>
              <a:xfrm rot="-5273423">
                <a:off x="4462" y="337"/>
                <a:ext cx="90" cy="103"/>
              </a:xfrm>
              <a:prstGeom prst="flowChartDelay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8474" name="Text Box 50"/>
            <p:cNvSpPr txBox="1"/>
            <p:nvPr/>
          </p:nvSpPr>
          <p:spPr>
            <a:xfrm>
              <a:off x="4073" y="1959"/>
              <a:ext cx="343" cy="109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</a:rPr>
                <a:t>大气压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75" name="Text Box 51"/>
            <p:cNvSpPr txBox="1"/>
            <p:nvPr/>
          </p:nvSpPr>
          <p:spPr>
            <a:xfrm>
              <a:off x="4775" y="1976"/>
              <a:ext cx="343" cy="112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</a:rPr>
                <a:t>大气压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27355" y="208915"/>
            <a:ext cx="9441815" cy="265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/>
              <a:t>(</a:t>
            </a:r>
            <a:r>
              <a:rPr lang="en-US" altLang="zh-CN" sz="3200"/>
              <a:t>1</a:t>
            </a:r>
            <a:r>
              <a:rPr lang="zh-CN" altLang="en-US" sz="3200"/>
              <a:t>)外界大气压的变化影响汞柱的高度；</a:t>
            </a:r>
            <a:endParaRPr lang="zh-CN" altLang="en-US" sz="3200"/>
          </a:p>
          <a:p>
            <a:pPr>
              <a:lnSpc>
                <a:spcPct val="130000"/>
              </a:lnSpc>
            </a:pPr>
            <a:r>
              <a:rPr lang="zh-CN" altLang="en-US" sz="3200" b="1">
                <a:sym typeface="+mn-ea"/>
              </a:rPr>
              <a:t>(</a:t>
            </a:r>
            <a:r>
              <a:rPr lang="en-US" altLang="zh-CN" sz="3200" b="1">
                <a:sym typeface="+mn-ea"/>
              </a:rPr>
              <a:t>2</a:t>
            </a:r>
            <a:r>
              <a:rPr lang="zh-CN" altLang="en-US" sz="3200" b="1">
                <a:sym typeface="+mn-ea"/>
              </a:rPr>
              <a:t>)管中若有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气泡</a:t>
            </a:r>
            <a:r>
              <a:rPr lang="zh-CN" altLang="en-US" sz="3200" b="1">
                <a:sym typeface="+mn-ea"/>
              </a:rPr>
              <a:t>，使测量结果偏小；</a:t>
            </a:r>
            <a:endParaRPr lang="zh-CN" altLang="en-US" sz="3200" b="1"/>
          </a:p>
          <a:p>
            <a:pPr>
              <a:lnSpc>
                <a:spcPct val="130000"/>
              </a:lnSpc>
            </a:pPr>
            <a:r>
              <a:rPr lang="zh-CN" altLang="en-US" sz="3200"/>
              <a:t>(3)</a:t>
            </a:r>
            <a:r>
              <a:rPr lang="zh-CN" altLang="en-US" sz="3200" b="1">
                <a:solidFill>
                  <a:srgbClr val="FF0000"/>
                </a:solidFill>
              </a:rPr>
              <a:t>管子的粗细</a:t>
            </a:r>
            <a:r>
              <a:rPr lang="zh-CN" altLang="en-US" sz="3200"/>
              <a:t>不影响汞柱的高度；</a:t>
            </a:r>
            <a:endParaRPr lang="zh-CN" altLang="en-US" sz="3200"/>
          </a:p>
          <a:p>
            <a:pPr>
              <a:lnSpc>
                <a:spcPct val="130000"/>
              </a:lnSpc>
            </a:pPr>
            <a:r>
              <a:rPr lang="zh-CN" altLang="en-US" sz="3200" b="1">
                <a:sym typeface="+mn-ea"/>
              </a:rPr>
              <a:t>(</a:t>
            </a:r>
            <a:r>
              <a:rPr lang="en-US" altLang="zh-CN" sz="3200" b="1">
                <a:sym typeface="+mn-ea"/>
              </a:rPr>
              <a:t>4</a:t>
            </a:r>
            <a:r>
              <a:rPr lang="zh-CN" altLang="en-US" sz="3200" b="1">
                <a:sym typeface="+mn-ea"/>
              </a:rPr>
              <a:t>)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管子是否倾斜、插入的深度</a:t>
            </a:r>
            <a:r>
              <a:rPr lang="zh-CN" altLang="en-US" sz="3200" b="1">
                <a:sym typeface="+mn-ea"/>
              </a:rPr>
              <a:t>都不影响汞柱的高度；</a:t>
            </a:r>
            <a:endParaRPr lang="zh-CN" altLang="en-US" sz="3200" b="1"/>
          </a:p>
        </p:txBody>
      </p:sp>
      <p:pic>
        <p:nvPicPr>
          <p:cNvPr id="12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140" y="2860040"/>
            <a:ext cx="3060065" cy="383603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2054" name="Group 70"/>
          <p:cNvGrpSpPr/>
          <p:nvPr/>
        </p:nvGrpSpPr>
        <p:grpSpPr>
          <a:xfrm>
            <a:off x="892839" y="3414395"/>
            <a:ext cx="3091786" cy="3281680"/>
            <a:chOff x="3663" y="344"/>
            <a:chExt cx="1694" cy="3784"/>
          </a:xfrm>
        </p:grpSpPr>
        <p:grpSp>
          <p:nvGrpSpPr>
            <p:cNvPr id="18464" name="Group 69"/>
            <p:cNvGrpSpPr/>
            <p:nvPr/>
          </p:nvGrpSpPr>
          <p:grpSpPr>
            <a:xfrm>
              <a:off x="3663" y="344"/>
              <a:ext cx="1694" cy="3784"/>
              <a:chOff x="3637" y="344"/>
              <a:chExt cx="1694" cy="3784"/>
            </a:xfrm>
          </p:grpSpPr>
          <p:sp>
            <p:nvSpPr>
              <p:cNvPr id="18465" name="Line 37"/>
              <p:cNvSpPr/>
              <p:nvPr/>
            </p:nvSpPr>
            <p:spPr>
              <a:xfrm flipH="1" flipV="1">
                <a:off x="3637" y="3232"/>
                <a:ext cx="0" cy="22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66" name="Line 38"/>
              <p:cNvSpPr/>
              <p:nvPr/>
            </p:nvSpPr>
            <p:spPr>
              <a:xfrm flipH="1" flipV="1">
                <a:off x="5331" y="3220"/>
                <a:ext cx="0" cy="22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8467" name="Line 39"/>
              <p:cNvSpPr/>
              <p:nvPr/>
            </p:nvSpPr>
            <p:spPr>
              <a:xfrm flipH="1">
                <a:off x="4253" y="3053"/>
                <a:ext cx="0" cy="40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8468" name="Line 40"/>
              <p:cNvSpPr/>
              <p:nvPr/>
            </p:nvSpPr>
            <p:spPr>
              <a:xfrm flipH="1">
                <a:off x="4920" y="3053"/>
                <a:ext cx="0" cy="403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  <p:sp>
            <p:nvSpPr>
              <p:cNvPr id="18469" name="Rectangle 42"/>
              <p:cNvSpPr/>
              <p:nvPr/>
            </p:nvSpPr>
            <p:spPr>
              <a:xfrm>
                <a:off x="3637" y="3456"/>
                <a:ext cx="1694" cy="672"/>
              </a:xfrm>
              <a:prstGeom prst="rect">
                <a:avLst/>
              </a:prstGeom>
              <a:solidFill>
                <a:srgbClr val="00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0" name="Rectangle 44"/>
              <p:cNvSpPr/>
              <p:nvPr/>
            </p:nvSpPr>
            <p:spPr>
              <a:xfrm>
                <a:off x="4458" y="994"/>
                <a:ext cx="103" cy="2821"/>
              </a:xfrm>
              <a:prstGeom prst="rect">
                <a:avLst/>
              </a:prstGeom>
              <a:solidFill>
                <a:srgbClr val="00FF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1" name="Rectangle 45"/>
              <p:cNvSpPr/>
              <p:nvPr/>
            </p:nvSpPr>
            <p:spPr>
              <a:xfrm>
                <a:off x="4458" y="411"/>
                <a:ext cx="103" cy="583"/>
              </a:xfrm>
              <a:prstGeom prst="rect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3" name="AutoShape 48"/>
              <p:cNvSpPr/>
              <p:nvPr/>
            </p:nvSpPr>
            <p:spPr>
              <a:xfrm rot="-5273423">
                <a:off x="4462" y="337"/>
                <a:ext cx="90" cy="103"/>
              </a:xfrm>
              <a:prstGeom prst="flowChartDelay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vert="eaVert"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8474" name="Text Box 50"/>
            <p:cNvSpPr txBox="1"/>
            <p:nvPr/>
          </p:nvSpPr>
          <p:spPr>
            <a:xfrm>
              <a:off x="4114" y="1796"/>
              <a:ext cx="302" cy="125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</a:rPr>
                <a:t>大气压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75" name="Text Box 51"/>
            <p:cNvSpPr txBox="1"/>
            <p:nvPr/>
          </p:nvSpPr>
          <p:spPr>
            <a:xfrm>
              <a:off x="4816" y="1797"/>
              <a:ext cx="302" cy="130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</a:rPr>
                <a:t>大气压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76807" name="矩形 76806"/>
          <p:cNvSpPr/>
          <p:nvPr/>
        </p:nvSpPr>
        <p:spPr>
          <a:xfrm>
            <a:off x="8499475" y="208915"/>
            <a:ext cx="3110230" cy="119126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思考:</a:t>
            </a:r>
            <a:endParaRPr lang="zh-CN" altLang="en-US" sz="3600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99695" y="246380"/>
            <a:ext cx="11564620" cy="624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5000"/>
              </a:lnSpc>
            </a:pPr>
            <a:r>
              <a:rPr lang="zh-CN" altLang="en-US" sz="3200" b="1">
                <a:sym typeface="+mn-ea"/>
              </a:rPr>
              <a:t>【点2】测量大气压：（测量大气压值的实验_______________）</a:t>
            </a:r>
            <a:endParaRPr lang="zh-CN" altLang="en-US" sz="3200" b="1"/>
          </a:p>
          <a:p>
            <a:pPr fontAlgn="auto">
              <a:lnSpc>
                <a:spcPct val="125000"/>
              </a:lnSpc>
            </a:pPr>
            <a:r>
              <a:rPr lang="zh-CN" altLang="en-US" sz="3200" b="1">
                <a:sym typeface="+mn-ea"/>
              </a:rPr>
              <a:t>(1)1个标准大气压=_____________mmHg=_________________Pa</a:t>
            </a:r>
            <a:endParaRPr lang="zh-CN" altLang="en-US" sz="3200" b="1"/>
          </a:p>
          <a:p>
            <a:pPr fontAlgn="auto">
              <a:lnSpc>
                <a:spcPct val="125000"/>
              </a:lnSpc>
            </a:pPr>
            <a:r>
              <a:rPr lang="zh-CN" altLang="en-US" sz="3200" b="1">
                <a:sym typeface="+mn-ea"/>
              </a:rPr>
              <a:t>(2)水银面的高度差与玻璃管的________、是否_________、插入的_______无关。</a:t>
            </a:r>
            <a:endParaRPr lang="zh-CN" altLang="en-US" sz="3200" b="1">
              <a:sym typeface="+mn-ea"/>
            </a:endParaRPr>
          </a:p>
          <a:p>
            <a:pPr fontAlgn="auto">
              <a:lnSpc>
                <a:spcPct val="125000"/>
              </a:lnSpc>
            </a:pPr>
            <a:r>
              <a:rPr lang="en-US" altLang="zh-CN" sz="3200" b="1">
                <a:sym typeface="+mn-ea"/>
              </a:rPr>
              <a:t>(3)</a:t>
            </a:r>
            <a:r>
              <a:rPr lang="zh-CN" altLang="en-US" sz="3200" b="1">
                <a:sym typeface="+mn-ea"/>
              </a:rPr>
              <a:t>如果实验中混入空气，则试管中液柱的长度</a:t>
            </a:r>
            <a:r>
              <a:rPr lang="zh-CN" altLang="en-US" sz="3200" b="1" u="sng">
                <a:sym typeface="+mn-ea"/>
              </a:rPr>
              <a:t>         </a:t>
            </a:r>
            <a:r>
              <a:rPr lang="zh-CN" altLang="en-US" sz="3200" b="1">
                <a:sym typeface="+mn-ea"/>
              </a:rPr>
              <a:t>，如果倾斜，长度</a:t>
            </a:r>
            <a:r>
              <a:rPr lang="zh-CN" altLang="en-US" sz="3200" b="1" u="sng">
                <a:sym typeface="+mn-ea"/>
              </a:rPr>
              <a:t>          </a:t>
            </a:r>
            <a:r>
              <a:rPr lang="zh-CN" altLang="en-US" sz="3200" b="1">
                <a:sym typeface="+mn-ea"/>
              </a:rPr>
              <a:t>；如果上提，长度</a:t>
            </a:r>
            <a:r>
              <a:rPr lang="zh-CN" altLang="en-US" sz="3200" b="1" u="sng">
                <a:sym typeface="+mn-ea"/>
              </a:rPr>
              <a:t>         </a:t>
            </a:r>
            <a:r>
              <a:rPr lang="zh-CN" altLang="en-US" sz="3200" b="1">
                <a:sym typeface="+mn-ea"/>
              </a:rPr>
              <a:t>；如果下压，长度</a:t>
            </a:r>
            <a:r>
              <a:rPr lang="zh-CN" altLang="en-US" sz="3200" b="1" u="sng">
                <a:sym typeface="+mn-ea"/>
              </a:rPr>
              <a:t>          </a:t>
            </a:r>
            <a:r>
              <a:rPr lang="zh-CN" altLang="en-US" sz="3200" b="1">
                <a:sym typeface="+mn-ea"/>
              </a:rPr>
              <a:t>；向槽中倒水，长度</a:t>
            </a:r>
            <a:r>
              <a:rPr lang="zh-CN" altLang="en-US" sz="3200" b="1" u="sng">
                <a:sym typeface="+mn-ea"/>
              </a:rPr>
              <a:t>           </a:t>
            </a:r>
            <a:r>
              <a:rPr lang="zh-CN" altLang="en-US" sz="3200" b="1">
                <a:sym typeface="+mn-ea"/>
              </a:rPr>
              <a:t>。但是液柱高度都</a:t>
            </a:r>
            <a:r>
              <a:rPr lang="en-US" altLang="zh-CN" sz="3200" b="1">
                <a:sym typeface="+mn-ea"/>
              </a:rPr>
              <a:t>_______</a:t>
            </a:r>
            <a:endParaRPr lang="zh-CN" altLang="en-US" sz="3200" b="1">
              <a:sym typeface="+mn-ea"/>
            </a:endParaRPr>
          </a:p>
          <a:p>
            <a:pPr fontAlgn="auto">
              <a:lnSpc>
                <a:spcPct val="125000"/>
              </a:lnSpc>
            </a:pPr>
            <a:r>
              <a:rPr lang="en-US" altLang="zh-CN" sz="3200" b="1">
                <a:sym typeface="+mn-ea"/>
              </a:rPr>
              <a:t>3.</a:t>
            </a:r>
            <a:r>
              <a:rPr lang="zh-CN" altLang="en-US" sz="3200" b="1">
                <a:sym typeface="+mn-ea"/>
              </a:rPr>
              <a:t>如图所示，管中液体处于静止状态，则可以反映当时大气压值得是（      ）</a:t>
            </a:r>
            <a:endParaRPr lang="zh-CN" altLang="en-US" sz="3200" b="1"/>
          </a:p>
          <a:p>
            <a:pPr fontAlgn="auto">
              <a:lnSpc>
                <a:spcPct val="125000"/>
              </a:lnSpc>
            </a:pPr>
            <a:endParaRPr lang="en-US" altLang="zh-CN" sz="3200" b="1"/>
          </a:p>
        </p:txBody>
      </p:sp>
      <p:sp>
        <p:nvSpPr>
          <p:cNvPr id="11" name="文本框 10"/>
          <p:cNvSpPr txBox="1"/>
          <p:nvPr/>
        </p:nvSpPr>
        <p:spPr>
          <a:xfrm>
            <a:off x="8210550" y="118110"/>
            <a:ext cx="38912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托里拆利实验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85005" y="773430"/>
            <a:ext cx="15227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</a:rPr>
              <a:t>760</a:t>
            </a:r>
            <a:endParaRPr lang="en-US" altLang="zh-CN" sz="44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86065" y="773430"/>
            <a:ext cx="30321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</a:rPr>
              <a:t>1.013</a:t>
            </a:r>
            <a:r>
              <a:rPr lang="en-US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×10</a:t>
            </a:r>
            <a:r>
              <a:rPr lang="en-US" altLang="zh-CN" sz="4400" b="1" baseline="30000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  <a:endParaRPr lang="en-US" altLang="zh-CN" sz="4400" b="1" baseline="30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52465" y="1541780"/>
            <a:ext cx="14979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</a:rPr>
              <a:t>粗细</a:t>
            </a:r>
            <a:endParaRPr lang="zh-CN" altLang="en-US" sz="44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65515" y="1430020"/>
            <a:ext cx="14979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</a:rPr>
              <a:t>倾斜</a:t>
            </a:r>
            <a:endParaRPr lang="zh-CN" altLang="en-US" sz="44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9945" y="2016125"/>
            <a:ext cx="14979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</a:rPr>
              <a:t>深度</a:t>
            </a:r>
            <a:endParaRPr lang="zh-CN" altLang="en-US" sz="4400" b="1">
              <a:solidFill>
                <a:srgbClr val="FF0000"/>
              </a:solidFill>
            </a:endParaRPr>
          </a:p>
        </p:txBody>
      </p:sp>
      <p:pic>
        <p:nvPicPr>
          <p:cNvPr id="75" name="图片 70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305" y="5158740"/>
            <a:ext cx="7286625" cy="1699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488440" y="5235575"/>
            <a:ext cx="688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</a:rPr>
              <a:t>C</a:t>
            </a:r>
            <a:endParaRPr lang="en-US" altLang="zh-CN" sz="44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14055" y="2660015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变小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99490" y="3305175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变大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00650" y="3305175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变小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03385" y="3305175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变大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52090" y="4023360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变大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44995" y="3950335"/>
            <a:ext cx="148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不变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/>
        </p:nvGrpSpPr>
        <p:grpSpPr>
          <a:xfrm>
            <a:off x="865770" y="1163320"/>
            <a:ext cx="8902435" cy="5335905"/>
            <a:chOff x="3363" y="2225"/>
            <a:chExt cx="12020" cy="8010"/>
          </a:xfrm>
        </p:grpSpPr>
        <p:grpSp>
          <p:nvGrpSpPr>
            <p:cNvPr id="20482" name="组合 20481"/>
            <p:cNvGrpSpPr/>
            <p:nvPr/>
          </p:nvGrpSpPr>
          <p:grpSpPr>
            <a:xfrm>
              <a:off x="3363" y="4153"/>
              <a:ext cx="9582" cy="6082"/>
              <a:chExt cx="3833" cy="2433"/>
            </a:xfrm>
          </p:grpSpPr>
          <p:sp>
            <p:nvSpPr>
              <p:cNvPr id="20483" name="任意多边形 20482"/>
              <p:cNvSpPr/>
              <p:nvPr/>
            </p:nvSpPr>
            <p:spPr>
              <a:xfrm>
                <a:off x="3538" y="2223"/>
                <a:ext cx="273" cy="210"/>
              </a:xfrm>
              <a:custGeom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9900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20484" name="组合 20483"/>
              <p:cNvGrpSpPr/>
              <p:nvPr/>
            </p:nvGrpSpPr>
            <p:grpSpPr>
              <a:xfrm>
                <a:off x="0" y="0"/>
                <a:ext cx="3833" cy="2432"/>
                <a:chExt cx="3833" cy="2432"/>
              </a:xfrm>
            </p:grpSpPr>
            <p:sp>
              <p:nvSpPr>
                <p:cNvPr id="20485" name="任意多边形 20484"/>
                <p:cNvSpPr/>
                <p:nvPr/>
              </p:nvSpPr>
              <p:spPr>
                <a:xfrm rot="-11435457" flipV="1">
                  <a:off x="0" y="45"/>
                  <a:ext cx="567" cy="227"/>
                </a:xfrm>
                <a:custGeom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486" name="任意多边形 20485"/>
                <p:cNvSpPr/>
                <p:nvPr/>
              </p:nvSpPr>
              <p:spPr>
                <a:xfrm>
                  <a:off x="521" y="0"/>
                  <a:ext cx="409" cy="363"/>
                </a:xfrm>
                <a:custGeom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487" name="任意多边形 20486"/>
                <p:cNvSpPr/>
                <p:nvPr/>
              </p:nvSpPr>
              <p:spPr>
                <a:xfrm rot="11698463">
                  <a:off x="884" y="408"/>
                  <a:ext cx="499" cy="227"/>
                </a:xfrm>
                <a:custGeom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488" name="直接连接符 20487"/>
                <p:cNvSpPr/>
                <p:nvPr/>
              </p:nvSpPr>
              <p:spPr>
                <a:xfrm>
                  <a:off x="1338" y="680"/>
                  <a:ext cx="952" cy="545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20489" name="任意多边形 20488"/>
                <p:cNvSpPr/>
                <p:nvPr/>
              </p:nvSpPr>
              <p:spPr>
                <a:xfrm>
                  <a:off x="2290" y="1225"/>
                  <a:ext cx="635" cy="408"/>
                </a:xfrm>
                <a:custGeom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490" name="任意多边形 20489"/>
                <p:cNvSpPr/>
                <p:nvPr/>
              </p:nvSpPr>
              <p:spPr>
                <a:xfrm>
                  <a:off x="2925" y="1633"/>
                  <a:ext cx="635" cy="589"/>
                </a:xfrm>
                <a:custGeom>
                  <a:gdLst>
                    <a:gd name="txL" fmla="*/ 0 w 21600"/>
                    <a:gd name="txT" fmla="*/ 0 h 21600"/>
                    <a:gd name="txR" fmla="*/ 21600 w 21600"/>
                    <a:gd name="txB" fmla="*/ 21600 h 21600"/>
                  </a:gdLst>
                  <a:cxnLst>
                    <a:cxn ang="270">
                      <a:pos x="0" y="0"/>
                    </a:cxn>
                    <a:cxn ang="90">
                      <a:pos x="21600" y="21600"/>
                    </a:cxn>
                    <a:cxn ang="90">
                      <a:pos x="0" y="21600"/>
                    </a:cxn>
                  </a:cxnLst>
                  <a:rect l="txL" t="txT" r="txR" b="txB"/>
                  <a:pathLst>
                    <a:path w="21600" h="21600" fill="none">
                      <a:moveTo>
                        <a:pt x="0" y="0"/>
                      </a:moveTo>
                      <a:arcTo wR="21600" hR="21600" stAng="-5400000" swAng="5400000"/>
                    </a:path>
                    <a:path w="21600" h="21600" stroke="0">
                      <a:moveTo>
                        <a:pt x="0" y="0"/>
                      </a:moveTo>
                      <a:arcTo wR="21600" hR="21600" stAng="-5400000" swAng="5400000"/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491" name="直接连接符 20490"/>
                <p:cNvSpPr/>
                <p:nvPr/>
              </p:nvSpPr>
              <p:spPr>
                <a:xfrm flipH="1">
                  <a:off x="0" y="317"/>
                  <a:ext cx="0" cy="2115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20492" name="直接连接符 20491"/>
                <p:cNvSpPr/>
                <p:nvPr/>
              </p:nvSpPr>
              <p:spPr>
                <a:xfrm>
                  <a:off x="0" y="2418"/>
                  <a:ext cx="3833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sp>
            <p:nvSpPr>
              <p:cNvPr id="20493" name="矩形 20492"/>
              <p:cNvSpPr/>
              <p:nvPr/>
            </p:nvSpPr>
            <p:spPr>
              <a:xfrm>
                <a:off x="0" y="544"/>
                <a:ext cx="1044" cy="1860"/>
              </a:xfrm>
              <a:prstGeom prst="rect">
                <a:avLst/>
              </a:prstGeom>
              <a:solidFill>
                <a:srgbClr val="FF99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494" name="椭圆 20493"/>
            <p:cNvSpPr/>
            <p:nvPr/>
          </p:nvSpPr>
          <p:spPr>
            <a:xfrm>
              <a:off x="3363" y="4605"/>
              <a:ext cx="2267" cy="1135"/>
            </a:xfrm>
            <a:prstGeom prst="ellipse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5" name="矩形 20494"/>
            <p:cNvSpPr/>
            <p:nvPr/>
          </p:nvSpPr>
          <p:spPr>
            <a:xfrm>
              <a:off x="3363" y="4948"/>
              <a:ext cx="227" cy="565"/>
            </a:xfrm>
            <a:prstGeom prst="rect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6" name="矩形 20495"/>
            <p:cNvSpPr/>
            <p:nvPr/>
          </p:nvSpPr>
          <p:spPr>
            <a:xfrm>
              <a:off x="5973" y="6195"/>
              <a:ext cx="1360" cy="3968"/>
            </a:xfrm>
            <a:prstGeom prst="rect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7" name="矩形 20496"/>
            <p:cNvSpPr/>
            <p:nvPr/>
          </p:nvSpPr>
          <p:spPr>
            <a:xfrm>
              <a:off x="7333" y="7215"/>
              <a:ext cx="1815" cy="2948"/>
            </a:xfrm>
            <a:prstGeom prst="rect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8" name="矩形 20497"/>
            <p:cNvSpPr/>
            <p:nvPr/>
          </p:nvSpPr>
          <p:spPr>
            <a:xfrm>
              <a:off x="9148" y="8235"/>
              <a:ext cx="1587" cy="1928"/>
            </a:xfrm>
            <a:prstGeom prst="rect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9" name="矩形 20498"/>
            <p:cNvSpPr/>
            <p:nvPr/>
          </p:nvSpPr>
          <p:spPr>
            <a:xfrm>
              <a:off x="10735" y="9710"/>
              <a:ext cx="1473" cy="453"/>
            </a:xfrm>
            <a:prstGeom prst="rect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00" name="直角三角形 20499"/>
            <p:cNvSpPr/>
            <p:nvPr/>
          </p:nvSpPr>
          <p:spPr>
            <a:xfrm>
              <a:off x="7333" y="6195"/>
              <a:ext cx="1700" cy="1020"/>
            </a:xfrm>
            <a:prstGeom prst="rtTriangle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01" name="直角三角形 20500"/>
            <p:cNvSpPr/>
            <p:nvPr/>
          </p:nvSpPr>
          <p:spPr>
            <a:xfrm>
              <a:off x="5973" y="5628"/>
              <a:ext cx="1245" cy="567"/>
            </a:xfrm>
            <a:prstGeom prst="rtTriangle">
              <a:avLst/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02" name="等腰三角形 20501"/>
            <p:cNvSpPr/>
            <p:nvPr/>
          </p:nvSpPr>
          <p:spPr>
            <a:xfrm>
              <a:off x="5405" y="5173"/>
              <a:ext cx="453" cy="340"/>
            </a:xfrm>
            <a:prstGeom prst="triangle">
              <a:avLst>
                <a:gd name="adj" fmla="val 50000"/>
              </a:avLst>
            </a:prstGeom>
            <a:solidFill>
              <a:srgbClr val="FF9900"/>
            </a:soli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0503" name="组合 20502"/>
            <p:cNvGrpSpPr/>
            <p:nvPr/>
          </p:nvGrpSpPr>
          <p:grpSpPr>
            <a:xfrm>
              <a:off x="12775" y="9255"/>
              <a:ext cx="908" cy="905"/>
              <a:chExt cx="363" cy="362"/>
            </a:xfrm>
          </p:grpSpPr>
          <p:sp>
            <p:nvSpPr>
              <p:cNvPr id="20504" name="椭圆 20503"/>
              <p:cNvSpPr/>
              <p:nvPr/>
            </p:nvSpPr>
            <p:spPr>
              <a:xfrm>
                <a:off x="0" y="0"/>
                <a:ext cx="363" cy="36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5" name="任意多边形 20504"/>
              <p:cNvSpPr/>
              <p:nvPr/>
            </p:nvSpPr>
            <p:spPr>
              <a:xfrm rot="-7837598" flipV="1">
                <a:off x="85" y="91"/>
                <a:ext cx="272" cy="175"/>
              </a:xfrm>
              <a:custGeom>
                <a:gdLst>
                  <a:gd name="txL" fmla="*/ 0 w 21600"/>
                  <a:gd name="txT" fmla="*/ 0 h 16678"/>
                  <a:gd name="txR" fmla="*/ 21600 w 21600"/>
                  <a:gd name="txB" fmla="*/ 16678 h 16678"/>
                </a:gdLst>
                <a:cxnLst>
                  <a:cxn ang="270">
                    <a:pos x="13726" y="0"/>
                  </a:cxn>
                  <a:cxn ang="0">
                    <a:pos x="21600" y="16678"/>
                  </a:cxn>
                  <a:cxn ang="180">
                    <a:pos x="0" y="16678"/>
                  </a:cxn>
                </a:cxnLst>
                <a:rect l="txL" t="txT" r="txR" b="txB"/>
                <a:pathLst>
                  <a:path w="21600" h="16678" fill="none">
                    <a:moveTo>
                      <a:pt x="13726" y="0"/>
                    </a:moveTo>
                    <a:arcTo wR="21600" hR="21600" stAng="-3032736" swAng="3032736"/>
                  </a:path>
                  <a:path w="21600" h="16678" stroke="0">
                    <a:moveTo>
                      <a:pt x="13726" y="0"/>
                    </a:moveTo>
                    <a:arcTo wR="21600" hR="21600" stAng="-3032736" swAng="3032736"/>
                    <a:lnTo>
                      <a:pt x="0" y="1667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06" name="组合 20505"/>
            <p:cNvGrpSpPr/>
            <p:nvPr/>
          </p:nvGrpSpPr>
          <p:grpSpPr>
            <a:xfrm>
              <a:off x="4158" y="3245"/>
              <a:ext cx="907" cy="905"/>
              <a:chExt cx="363" cy="362"/>
            </a:xfrm>
          </p:grpSpPr>
          <p:sp>
            <p:nvSpPr>
              <p:cNvPr id="20507" name="椭圆 20506"/>
              <p:cNvSpPr/>
              <p:nvPr/>
            </p:nvSpPr>
            <p:spPr>
              <a:xfrm>
                <a:off x="0" y="0"/>
                <a:ext cx="363" cy="36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8" name="任意多边形 20507"/>
              <p:cNvSpPr/>
              <p:nvPr/>
            </p:nvSpPr>
            <p:spPr>
              <a:xfrm rot="-7837598" flipV="1">
                <a:off x="85" y="91"/>
                <a:ext cx="272" cy="175"/>
              </a:xfrm>
              <a:custGeom>
                <a:gdLst>
                  <a:gd name="txL" fmla="*/ 0 w 21600"/>
                  <a:gd name="txT" fmla="*/ 0 h 16678"/>
                  <a:gd name="txR" fmla="*/ 21600 w 21600"/>
                  <a:gd name="txB" fmla="*/ 16678 h 16678"/>
                </a:gdLst>
                <a:cxnLst>
                  <a:cxn ang="270">
                    <a:pos x="13726" y="0"/>
                  </a:cxn>
                  <a:cxn ang="0">
                    <a:pos x="21600" y="16678"/>
                  </a:cxn>
                  <a:cxn ang="180">
                    <a:pos x="0" y="16678"/>
                  </a:cxn>
                </a:cxnLst>
                <a:rect l="txL" t="txT" r="txR" b="txB"/>
                <a:pathLst>
                  <a:path w="21600" h="16678" fill="none">
                    <a:moveTo>
                      <a:pt x="13726" y="0"/>
                    </a:moveTo>
                    <a:arcTo wR="21600" hR="21600" stAng="-3032736" swAng="3032736"/>
                  </a:path>
                  <a:path w="21600" h="16678" stroke="0">
                    <a:moveTo>
                      <a:pt x="13726" y="0"/>
                    </a:moveTo>
                    <a:arcTo wR="21600" hR="21600" stAng="-3032736" swAng="3032736"/>
                    <a:lnTo>
                      <a:pt x="0" y="1667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09" name="组合 20508"/>
            <p:cNvGrpSpPr/>
            <p:nvPr/>
          </p:nvGrpSpPr>
          <p:grpSpPr>
            <a:xfrm>
              <a:off x="6085" y="4833"/>
              <a:ext cx="908" cy="905"/>
              <a:chExt cx="363" cy="362"/>
            </a:xfrm>
          </p:grpSpPr>
          <p:sp>
            <p:nvSpPr>
              <p:cNvPr id="20510" name="椭圆 20509"/>
              <p:cNvSpPr/>
              <p:nvPr/>
            </p:nvSpPr>
            <p:spPr>
              <a:xfrm>
                <a:off x="0" y="0"/>
                <a:ext cx="363" cy="36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1" name="任意多边形 20510"/>
              <p:cNvSpPr/>
              <p:nvPr/>
            </p:nvSpPr>
            <p:spPr>
              <a:xfrm rot="-7837598" flipV="1">
                <a:off x="85" y="91"/>
                <a:ext cx="272" cy="175"/>
              </a:xfrm>
              <a:custGeom>
                <a:gdLst>
                  <a:gd name="txL" fmla="*/ 0 w 21600"/>
                  <a:gd name="txT" fmla="*/ 0 h 16678"/>
                  <a:gd name="txR" fmla="*/ 21600 w 21600"/>
                  <a:gd name="txB" fmla="*/ 16678 h 16678"/>
                </a:gdLst>
                <a:cxnLst>
                  <a:cxn ang="270">
                    <a:pos x="13726" y="0"/>
                  </a:cxn>
                  <a:cxn ang="0">
                    <a:pos x="21600" y="16678"/>
                  </a:cxn>
                  <a:cxn ang="180">
                    <a:pos x="0" y="16678"/>
                  </a:cxn>
                </a:cxnLst>
                <a:rect l="txL" t="txT" r="txR" b="txB"/>
                <a:pathLst>
                  <a:path w="21600" h="16678" fill="none">
                    <a:moveTo>
                      <a:pt x="13726" y="0"/>
                    </a:moveTo>
                    <a:arcTo wR="21600" hR="21600" stAng="-3032736" swAng="3032736"/>
                  </a:path>
                  <a:path w="21600" h="16678" stroke="0">
                    <a:moveTo>
                      <a:pt x="13726" y="0"/>
                    </a:moveTo>
                    <a:arcTo wR="21600" hR="21600" stAng="-3032736" swAng="3032736"/>
                    <a:lnTo>
                      <a:pt x="0" y="1667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12" name="组合 20511"/>
            <p:cNvGrpSpPr/>
            <p:nvPr/>
          </p:nvGrpSpPr>
          <p:grpSpPr>
            <a:xfrm>
              <a:off x="8580" y="6195"/>
              <a:ext cx="908" cy="905"/>
              <a:chExt cx="363" cy="362"/>
            </a:xfrm>
          </p:grpSpPr>
          <p:sp>
            <p:nvSpPr>
              <p:cNvPr id="20513" name="椭圆 20512"/>
              <p:cNvSpPr/>
              <p:nvPr/>
            </p:nvSpPr>
            <p:spPr>
              <a:xfrm>
                <a:off x="0" y="0"/>
                <a:ext cx="363" cy="36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任意多边形 20513"/>
              <p:cNvSpPr/>
              <p:nvPr/>
            </p:nvSpPr>
            <p:spPr>
              <a:xfrm rot="-7837598" flipV="1">
                <a:off x="85" y="91"/>
                <a:ext cx="272" cy="175"/>
              </a:xfrm>
              <a:custGeom>
                <a:gdLst>
                  <a:gd name="txL" fmla="*/ 0 w 21600"/>
                  <a:gd name="txT" fmla="*/ 0 h 16678"/>
                  <a:gd name="txR" fmla="*/ 21600 w 21600"/>
                  <a:gd name="txB" fmla="*/ 16678 h 16678"/>
                </a:gdLst>
                <a:cxnLst>
                  <a:cxn ang="270">
                    <a:pos x="13726" y="0"/>
                  </a:cxn>
                  <a:cxn ang="0">
                    <a:pos x="21600" y="16678"/>
                  </a:cxn>
                  <a:cxn ang="180">
                    <a:pos x="0" y="16678"/>
                  </a:cxn>
                </a:cxnLst>
                <a:rect l="txL" t="txT" r="txR" b="txB"/>
                <a:pathLst>
                  <a:path w="21600" h="16678" fill="none">
                    <a:moveTo>
                      <a:pt x="13726" y="0"/>
                    </a:moveTo>
                    <a:arcTo wR="21600" hR="21600" stAng="-3032736" swAng="3032736"/>
                  </a:path>
                  <a:path w="21600" h="16678" stroke="0">
                    <a:moveTo>
                      <a:pt x="13726" y="0"/>
                    </a:moveTo>
                    <a:arcTo wR="21600" hR="21600" stAng="-3032736" swAng="3032736"/>
                    <a:lnTo>
                      <a:pt x="0" y="1667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15" name="组合 20514"/>
            <p:cNvGrpSpPr/>
            <p:nvPr/>
          </p:nvGrpSpPr>
          <p:grpSpPr>
            <a:xfrm>
              <a:off x="11075" y="7440"/>
              <a:ext cx="908" cy="905"/>
              <a:chExt cx="363" cy="362"/>
            </a:xfrm>
          </p:grpSpPr>
          <p:sp>
            <p:nvSpPr>
              <p:cNvPr id="20516" name="椭圆 20515"/>
              <p:cNvSpPr/>
              <p:nvPr/>
            </p:nvSpPr>
            <p:spPr>
              <a:xfrm>
                <a:off x="0" y="0"/>
                <a:ext cx="363" cy="36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7" name="任意多边形 20516"/>
              <p:cNvSpPr/>
              <p:nvPr/>
            </p:nvSpPr>
            <p:spPr>
              <a:xfrm rot="-7837598" flipV="1">
                <a:off x="85" y="91"/>
                <a:ext cx="272" cy="175"/>
              </a:xfrm>
              <a:custGeom>
                <a:gdLst>
                  <a:gd name="txL" fmla="*/ 0 w 21600"/>
                  <a:gd name="txT" fmla="*/ 0 h 16678"/>
                  <a:gd name="txR" fmla="*/ 21600 w 21600"/>
                  <a:gd name="txB" fmla="*/ 16678 h 16678"/>
                </a:gdLst>
                <a:cxnLst>
                  <a:cxn ang="270">
                    <a:pos x="13726" y="0"/>
                  </a:cxn>
                  <a:cxn ang="0">
                    <a:pos x="21600" y="16678"/>
                  </a:cxn>
                  <a:cxn ang="180">
                    <a:pos x="0" y="16678"/>
                  </a:cxn>
                </a:cxnLst>
                <a:rect l="txL" t="txT" r="txR" b="txB"/>
                <a:pathLst>
                  <a:path w="21600" h="16678" fill="none">
                    <a:moveTo>
                      <a:pt x="13726" y="0"/>
                    </a:moveTo>
                    <a:arcTo wR="21600" hR="21600" stAng="-3032736" swAng="3032736"/>
                  </a:path>
                  <a:path w="21600" h="16678" stroke="0">
                    <a:moveTo>
                      <a:pt x="13726" y="0"/>
                    </a:moveTo>
                    <a:arcTo wR="21600" hR="21600" stAng="-3032736" swAng="3032736"/>
                    <a:lnTo>
                      <a:pt x="0" y="1667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18" name="直接连接符 20517"/>
            <p:cNvSpPr/>
            <p:nvPr/>
          </p:nvSpPr>
          <p:spPr>
            <a:xfrm flipH="1" flipV="1">
              <a:off x="4383" y="3700"/>
              <a:ext cx="227" cy="2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19" name="直接连接符 20518"/>
            <p:cNvSpPr/>
            <p:nvPr/>
          </p:nvSpPr>
          <p:spPr>
            <a:xfrm flipH="1" flipV="1">
              <a:off x="6425" y="5173"/>
              <a:ext cx="113" cy="3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20" name="直接连接符 20519"/>
            <p:cNvSpPr/>
            <p:nvPr/>
          </p:nvSpPr>
          <p:spPr>
            <a:xfrm flipH="1" flipV="1">
              <a:off x="9033" y="6535"/>
              <a:ext cx="0" cy="3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21" name="直接连接符 20520"/>
            <p:cNvSpPr/>
            <p:nvPr/>
          </p:nvSpPr>
          <p:spPr>
            <a:xfrm flipV="1">
              <a:off x="11415" y="7783"/>
              <a:ext cx="113" cy="3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22" name="直接连接符 20521"/>
            <p:cNvSpPr/>
            <p:nvPr/>
          </p:nvSpPr>
          <p:spPr>
            <a:xfrm flipV="1">
              <a:off x="13230" y="9483"/>
              <a:ext cx="225" cy="3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23" name="直接连接符 20522"/>
            <p:cNvSpPr/>
            <p:nvPr/>
          </p:nvSpPr>
          <p:spPr>
            <a:xfrm flipH="1">
              <a:off x="4725" y="6195"/>
              <a:ext cx="0" cy="39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24" name="直接连接符 20523"/>
            <p:cNvSpPr/>
            <p:nvPr/>
          </p:nvSpPr>
          <p:spPr>
            <a:xfrm flipH="1" flipV="1">
              <a:off x="4725" y="4153"/>
              <a:ext cx="0" cy="147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25" name="文本框 20524"/>
            <p:cNvSpPr txBox="1"/>
            <p:nvPr/>
          </p:nvSpPr>
          <p:spPr>
            <a:xfrm>
              <a:off x="3818" y="5740"/>
              <a:ext cx="1927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8.8848km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26" name="直接连接符 20525"/>
            <p:cNvSpPr/>
            <p:nvPr/>
          </p:nvSpPr>
          <p:spPr>
            <a:xfrm flipV="1">
              <a:off x="5973" y="5853"/>
              <a:ext cx="56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27" name="直接连接符 20526"/>
            <p:cNvSpPr/>
            <p:nvPr/>
          </p:nvSpPr>
          <p:spPr>
            <a:xfrm flipH="1">
              <a:off x="6313" y="7328"/>
              <a:ext cx="0" cy="283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28" name="直接连接符 20527"/>
            <p:cNvSpPr/>
            <p:nvPr/>
          </p:nvSpPr>
          <p:spPr>
            <a:xfrm flipH="1" flipV="1">
              <a:off x="6313" y="5853"/>
              <a:ext cx="0" cy="102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29" name="文本框 20528"/>
            <p:cNvSpPr txBox="1"/>
            <p:nvPr/>
          </p:nvSpPr>
          <p:spPr>
            <a:xfrm>
              <a:off x="5745" y="6875"/>
              <a:ext cx="1135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6km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30" name="直接连接符 20529"/>
            <p:cNvSpPr/>
            <p:nvPr/>
          </p:nvSpPr>
          <p:spPr>
            <a:xfrm flipH="1">
              <a:off x="8353" y="7100"/>
              <a:ext cx="56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31" name="直接连接符 20530"/>
            <p:cNvSpPr/>
            <p:nvPr/>
          </p:nvSpPr>
          <p:spPr>
            <a:xfrm flipH="1">
              <a:off x="8693" y="8575"/>
              <a:ext cx="0" cy="158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32" name="直接连接符 20531"/>
            <p:cNvSpPr/>
            <p:nvPr/>
          </p:nvSpPr>
          <p:spPr>
            <a:xfrm flipH="1" flipV="1">
              <a:off x="8693" y="7100"/>
              <a:ext cx="0" cy="90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33" name="文本框 20532"/>
            <p:cNvSpPr txBox="1"/>
            <p:nvPr/>
          </p:nvSpPr>
          <p:spPr>
            <a:xfrm>
              <a:off x="8240" y="8008"/>
              <a:ext cx="1135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4km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34" name="直接连接符 20533"/>
            <p:cNvSpPr/>
            <p:nvPr/>
          </p:nvSpPr>
          <p:spPr>
            <a:xfrm flipH="1">
              <a:off x="10848" y="8463"/>
              <a:ext cx="56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35" name="直接连接符 20534"/>
            <p:cNvSpPr/>
            <p:nvPr/>
          </p:nvSpPr>
          <p:spPr>
            <a:xfrm flipH="1">
              <a:off x="11188" y="9595"/>
              <a:ext cx="0" cy="5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36" name="直接连接符 20535"/>
            <p:cNvSpPr/>
            <p:nvPr/>
          </p:nvSpPr>
          <p:spPr>
            <a:xfrm flipH="1" flipV="1">
              <a:off x="11188" y="8463"/>
              <a:ext cx="0" cy="6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0537" name="文本框 20536"/>
            <p:cNvSpPr txBox="1"/>
            <p:nvPr/>
          </p:nvSpPr>
          <p:spPr>
            <a:xfrm>
              <a:off x="10735" y="9030"/>
              <a:ext cx="1248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2km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38" name="文本框 20537"/>
            <p:cNvSpPr txBox="1"/>
            <p:nvPr/>
          </p:nvSpPr>
          <p:spPr>
            <a:xfrm>
              <a:off x="13795" y="9595"/>
              <a:ext cx="1588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latin typeface="Times New Roman" panose="02020603050405020304" pitchFamily="18" charset="0"/>
                  <a:ea typeface="黑体" panose="02010609060101010101" pitchFamily="49" charset="-122"/>
                </a:rPr>
                <a:t>海平面</a:t>
              </a:r>
              <a:endParaRPr lang="zh-CN" altLang="en-US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39" name="文本框 20538"/>
            <p:cNvSpPr txBox="1"/>
            <p:nvPr/>
          </p:nvSpPr>
          <p:spPr>
            <a:xfrm>
              <a:off x="13115" y="8803"/>
              <a:ext cx="1928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1013hPa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40" name="文本框 20539"/>
            <p:cNvSpPr txBox="1"/>
            <p:nvPr/>
          </p:nvSpPr>
          <p:spPr>
            <a:xfrm>
              <a:off x="10848" y="6875"/>
              <a:ext cx="1927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800hPa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41" name="文本框 20540"/>
            <p:cNvSpPr txBox="1"/>
            <p:nvPr/>
          </p:nvSpPr>
          <p:spPr>
            <a:xfrm>
              <a:off x="8240" y="5628"/>
              <a:ext cx="1928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620hPa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42" name="文本框 20541"/>
            <p:cNvSpPr txBox="1"/>
            <p:nvPr/>
          </p:nvSpPr>
          <p:spPr>
            <a:xfrm>
              <a:off x="5858" y="4265"/>
              <a:ext cx="1927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470hPa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43" name="文本框 20542"/>
            <p:cNvSpPr txBox="1"/>
            <p:nvPr/>
          </p:nvSpPr>
          <p:spPr>
            <a:xfrm>
              <a:off x="3818" y="2678"/>
              <a:ext cx="1927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320hPa</a:t>
              </a:r>
              <a:endParaRPr lang="en-US" altLang="zh-CN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544" name="文本框 20543"/>
            <p:cNvSpPr txBox="1"/>
            <p:nvPr/>
          </p:nvSpPr>
          <p:spPr>
            <a:xfrm>
              <a:off x="3703" y="2225"/>
              <a:ext cx="2155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latin typeface="Times New Roman" panose="02020603050405020304" pitchFamily="18" charset="0"/>
                  <a:ea typeface="黑体" panose="02010609060101010101" pitchFamily="49" charset="-122"/>
                </a:rPr>
                <a:t>珠穆朗玛峰</a:t>
              </a:r>
              <a:endParaRPr lang="zh-CN" altLang="en-US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0545" name="文本框 20544"/>
          <p:cNvSpPr txBox="1"/>
          <p:nvPr/>
        </p:nvSpPr>
        <p:spPr>
          <a:xfrm>
            <a:off x="4729798" y="808038"/>
            <a:ext cx="6002337" cy="1940560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170" tIns="46990" rIns="90170" bIns="469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6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海拔高度越高，大气压的值越小</a:t>
            </a:r>
            <a:endParaRPr lang="zh-CN" altLang="en-US" sz="6000" b="1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546" name="文本框 20545"/>
          <p:cNvSpPr txBox="1"/>
          <p:nvPr/>
        </p:nvSpPr>
        <p:spPr>
          <a:xfrm>
            <a:off x="7236460" y="3051810"/>
            <a:ext cx="253238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说说大气压的变化规律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547" name="文本框 20546"/>
          <p:cNvSpPr txBox="1"/>
          <p:nvPr/>
        </p:nvSpPr>
        <p:spPr>
          <a:xfrm>
            <a:off x="31750" y="28575"/>
            <a:ext cx="5029200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>
                <a:solidFill>
                  <a:srgbClr val="99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三、大气压强的变化</a:t>
            </a:r>
            <a:endParaRPr lang="zh-CN" altLang="en-US" sz="4000" b="1">
              <a:solidFill>
                <a:srgbClr val="99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3555" name="文本框 23554"/>
          <p:cNvSpPr txBox="1"/>
          <p:nvPr/>
        </p:nvSpPr>
        <p:spPr>
          <a:xfrm>
            <a:off x="1598295" y="6134100"/>
            <a:ext cx="7938135" cy="586105"/>
          </a:xfrm>
          <a:prstGeom prst="rect">
            <a:avLst/>
          </a:prstGeom>
          <a:noFill/>
          <a:ln w="19050" cap="flat" cmpd="sng">
            <a:solidFill>
              <a:srgbClr val="0000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t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</a:rPr>
              <a:t>气压越大，沸点越高；气压越小，沸点越低</a:t>
            </a:r>
            <a:endParaRPr lang="zh-CN" altLang="en-US" sz="3200" b="1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  <p:controls>
      <mc:AlternateContent>
        <mc:Choice xmlns:v="urn:schemas-microsoft-com:vml" Requires="v">
          <p:control spid="1043" r:id="rId2" imgW="126999746000" imgH="87096600000"/>
        </mc:Choice>
        <mc:Fallback>
          <p:control r:id="rId2" imgW="9999980" imgH="6858000">
            <p:pic>
              <p:nvPicPr>
                <p:cNvPr id="0" name=""/>
                <p:cNvPicPr>
                  <a:picLocks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68020" y="0"/>
                  <a:ext cx="9999980" cy="6858000"/>
                </a:xfrm>
                <a:prstGeom prst="rect"/>
                <a:noFill/>
                <a:ln/>
              </p:spPr>
            </p:pic>
          </p:control>
        </mc:Fallback>
      </mc:AlternateContent>
    </p:controls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7345" y="131445"/>
            <a:ext cx="11473180" cy="6574155"/>
          </a:xfrm>
        </p:spPr>
        <p:txBody>
          <a:bodyPr/>
          <a:lstStyle/>
          <a:p>
            <a:pPr marL="0" indent="0" fontAlgn="auto">
              <a:lnSpc>
                <a:spcPct val="120000"/>
              </a:lnSpc>
              <a:buNone/>
            </a:pPr>
            <a:r>
              <a:rPr lang="zh-CN" altLang="en-US" sz="3200" b="1"/>
              <a:t>【点3】大气压强的变化及应用</a:t>
            </a:r>
            <a:endParaRPr lang="zh-CN" altLang="en-US" sz="3200" b="1"/>
          </a:p>
          <a:p>
            <a:pPr marL="0" indent="0" fontAlgn="auto">
              <a:lnSpc>
                <a:spcPct val="120000"/>
              </a:lnSpc>
              <a:buNone/>
            </a:pPr>
            <a:r>
              <a:rPr lang="zh-CN" altLang="en-US" sz="3200" b="1"/>
              <a:t>(1)海拔高度越高，大气压强越_____；海平面的气压约为____</a:t>
            </a:r>
            <a:r>
              <a:rPr lang="zh-CN" altLang="en-US" sz="3200" b="1">
                <a:sym typeface="+mn-ea"/>
              </a:rPr>
              <a:t>________</a:t>
            </a:r>
            <a:r>
              <a:rPr lang="zh-CN" altLang="en-US" sz="3200" b="1"/>
              <a:t>_______。</a:t>
            </a:r>
            <a:endParaRPr lang="zh-CN" altLang="en-US" sz="3200" b="1"/>
          </a:p>
          <a:p>
            <a:pPr marL="0" indent="0" fontAlgn="auto">
              <a:lnSpc>
                <a:spcPct val="120000"/>
              </a:lnSpc>
              <a:buNone/>
            </a:pPr>
            <a:r>
              <a:rPr lang="zh-CN" altLang="en-US" sz="3200" b="1"/>
              <a:t>(2)沸点随气压的变化而变化。气压降低，沸点_______，气压升高，沸点_______。</a:t>
            </a:r>
            <a:endParaRPr lang="zh-CN" altLang="en-US" sz="3200" b="1"/>
          </a:p>
          <a:p>
            <a:pPr marL="0" indent="0" fontAlgn="auto">
              <a:lnSpc>
                <a:spcPct val="120000"/>
              </a:lnSpc>
              <a:buNone/>
            </a:pPr>
            <a:r>
              <a:rPr lang="zh-CN" altLang="en-US" sz="3200" b="1"/>
              <a:t>5.某登山队攀登珠穆朗玛峰成功返回一号营地,在海拔               的位置时,由于气压急剧变化,记者用来做采访记录的签字笔的笔尖在不断地滴出墨水,其原因是由于大气压随高度的增加而_______(选填“增大”或“减小”)。笔管内的气压______笔管外的大气压。(选填“大于”或“小于”)。</a:t>
            </a:r>
            <a:endParaRPr lang="zh-CN" altLang="en-US" sz="3200" b="1"/>
          </a:p>
          <a:p>
            <a:endParaRPr lang="zh-CN" altLang="en-US" sz="3200" b="1"/>
          </a:p>
        </p:txBody>
      </p:sp>
      <p:graphicFrame>
        <p:nvGraphicFramePr>
          <p:cNvPr id="2" name="对象 -2147482592"/>
          <p:cNvGraphicFramePr>
            <a:graphicFrameLocks noChangeAspect="1"/>
          </p:cNvGraphicFramePr>
          <p:nvPr/>
        </p:nvGraphicFramePr>
        <p:xfrm>
          <a:off x="10240010" y="3561715"/>
          <a:ext cx="1043305" cy="48514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2" imgW="381000" imgH="177165" progId="Equation.KSEE3">
                  <p:embed/>
                </p:oleObj>
              </mc:Choice>
              <mc:Fallback>
                <p:oleObj r:id="rId2" imgW="3810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240010" y="3561715"/>
                        <a:ext cx="1043305" cy="485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235700" y="741045"/>
            <a:ext cx="688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</a:rPr>
              <a:t>小</a:t>
            </a:r>
            <a:endParaRPr lang="zh-CN" altLang="en-US" sz="44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305" y="1309370"/>
            <a:ext cx="41090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</a:rPr>
              <a:t>1.013</a:t>
            </a:r>
            <a:r>
              <a:rPr lang="en-US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×10</a:t>
            </a:r>
            <a:r>
              <a:rPr lang="en-US" altLang="zh-CN" sz="4400" b="1" baseline="30000">
                <a:solidFill>
                  <a:srgbClr val="FF0000"/>
                </a:solidFill>
                <a:latin typeface="Arial" panose="020b0604020202020204" pitchFamily="34" charset="0"/>
              </a:rPr>
              <a:t>5</a:t>
            </a:r>
            <a:r>
              <a:rPr lang="en-US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Pa</a:t>
            </a:r>
            <a:endParaRPr lang="en-US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779510" y="2077720"/>
            <a:ext cx="14605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降低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47925" y="2599055"/>
            <a:ext cx="14605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升高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5960" y="5085080"/>
            <a:ext cx="14605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减小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84690" y="5085080"/>
            <a:ext cx="14605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大于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  <p:bldP spid="7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484505" y="405765"/>
            <a:ext cx="10713085" cy="2084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en-US" sz="3600" b="1">
                <a:latin typeface="Calibri"/>
                <a:ea typeface="宋体" panose="02010600030101010101" pitchFamily="2" charset="-122"/>
              </a:rPr>
              <a:t>1. [2016</a:t>
            </a:r>
            <a:r>
              <a:rPr lang="zh-CN" sz="3600" b="1">
                <a:latin typeface="Calibri"/>
                <a:ea typeface="宋体" panose="02010600030101010101" pitchFamily="2" charset="-122"/>
              </a:rPr>
              <a:t>三明</a:t>
            </a:r>
            <a:r>
              <a:rPr lang="en-US" sz="3600" b="1">
                <a:latin typeface="Calibri"/>
                <a:ea typeface="宋体" panose="02010600030101010101" pitchFamily="2" charset="-122"/>
              </a:rPr>
              <a:t>19(1)</a:t>
            </a:r>
            <a:r>
              <a:rPr lang="zh-CN" sz="3600" b="1">
                <a:latin typeface="Calibri"/>
                <a:ea typeface="宋体" panose="02010600030101010101" pitchFamily="2" charset="-122"/>
              </a:rPr>
              <a:t>题</a:t>
            </a:r>
            <a:r>
              <a:rPr lang="en-US" sz="3600" b="1">
                <a:latin typeface="Calibri"/>
                <a:ea typeface="宋体" panose="02010600030101010101" pitchFamily="2" charset="-122"/>
              </a:rPr>
              <a:t>]</a:t>
            </a:r>
            <a:r>
              <a:rPr lang="zh-CN" sz="3600" b="1">
                <a:ea typeface="宋体" panose="02010600030101010101" pitchFamily="2" charset="-122"/>
              </a:rPr>
              <a:t>西藏地区的海拔较高、气压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__________</a:t>
            </a:r>
            <a:r>
              <a:rPr lang="zh-CN" sz="3600" b="1">
                <a:ea typeface="宋体" panose="02010600030101010101" pitchFamily="2" charset="-122"/>
              </a:rPr>
              <a:t>，从三明携带的快熟面到了西藏，包装袋会变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________(</a:t>
            </a:r>
            <a:r>
              <a:rPr lang="zh-CN" sz="3600" b="1">
                <a:ea typeface="宋体" panose="02010600030101010101" pitchFamily="2" charset="-122"/>
              </a:rPr>
              <a:t>选填</a:t>
            </a:r>
            <a:r>
              <a:rPr lang="en-US" sz="3600" b="1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sz="3600" b="1">
                <a:ea typeface="宋体" panose="02010600030101010101" pitchFamily="2" charset="-122"/>
              </a:rPr>
              <a:t>鼓</a:t>
            </a:r>
            <a:r>
              <a:rPr lang="en-US" sz="3600" b="1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sz="3600" b="1">
                <a:ea typeface="宋体" panose="02010600030101010101" pitchFamily="2" charset="-122"/>
              </a:rPr>
              <a:t>或</a:t>
            </a:r>
            <a:r>
              <a:rPr lang="en-US" sz="3600" b="1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sz="3600" b="1">
                <a:ea typeface="宋体" panose="02010600030101010101" pitchFamily="2" charset="-122"/>
              </a:rPr>
              <a:t>瘪</a:t>
            </a:r>
            <a:r>
              <a:rPr lang="en-US" sz="3600" b="1"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sz="3600" b="1">
                <a:ea typeface="宋体" panose="02010600030101010101" pitchFamily="2" charset="-122"/>
              </a:rPr>
              <a:t>一些．</a:t>
            </a:r>
            <a:endParaRPr lang="zh-CN" altLang="en-US" sz="3600" b="1"/>
          </a:p>
        </p:txBody>
      </p:sp>
      <p:sp>
        <p:nvSpPr>
          <p:cNvPr id="5" name="矩形 4"/>
          <p:cNvSpPr/>
          <p:nvPr/>
        </p:nvSpPr>
        <p:spPr>
          <a:xfrm>
            <a:off x="967740" y="1094740"/>
            <a:ext cx="197548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 Italic" pitchFamily="18" charset="0"/>
                <a:ea typeface="黑体" panose="02010609060101010101" pitchFamily="49" charset="-122"/>
                <a:cs typeface="+mn-cs"/>
              </a:rPr>
              <a:t>小</a:t>
            </a:r>
            <a:endParaRPr kumimoji="0" lang="zh-CN" altLang="en-US" sz="4000" b="1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 Italic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09495" y="1783080"/>
            <a:ext cx="197548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 Italic" pitchFamily="18" charset="0"/>
                <a:ea typeface="黑体" panose="02010609060101010101" pitchFamily="49" charset="-122"/>
                <a:cs typeface="+mn-cs"/>
              </a:rPr>
              <a:t>鼓</a:t>
            </a:r>
            <a:endParaRPr kumimoji="0" lang="zh-CN" altLang="en-US" sz="4000" b="1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 Italic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2430" y="2657475"/>
            <a:ext cx="949198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3600" b="1">
                <a:ea typeface="宋体" panose="02010600030101010101" pitchFamily="2" charset="-122"/>
              </a:rPr>
              <a:t>2</a:t>
            </a:r>
            <a:r>
              <a:rPr lang="zh-CN" sz="3600" b="1">
                <a:ea typeface="宋体" panose="02010600030101010101" pitchFamily="2" charset="-122"/>
              </a:rPr>
              <a:t>. (2015厦门21题)一根有刻度的细玻璃管两端开口，通过橡皮塞插入装</a:t>
            </a:r>
            <a:r>
              <a:rPr lang="zh-CN" sz="3600" b="1">
                <a:latin typeface="Times New Roman" panose="02020603050405020304" pitchFamily="18" charset="0"/>
                <a:ea typeface="宋体" panose="02010600030101010101" pitchFamily="2" charset="-122"/>
              </a:rPr>
              <a:t>有红色溶液的玻璃瓶，制成一个简易气压计，如</a:t>
            </a:r>
            <a:r>
              <a:rPr lang="zh-CN" sz="3600" b="1">
                <a:ea typeface="宋体" panose="02010600030101010101" pitchFamily="2" charset="-122"/>
              </a:rPr>
              <a:t>图所示．细玻璃管内的液柱是由于瓶内的气压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________(</a:t>
            </a:r>
            <a:r>
              <a:rPr lang="zh-CN" sz="3600" b="1">
                <a:ea typeface="宋体" panose="02010600030101010101" pitchFamily="2" charset="-122"/>
              </a:rPr>
              <a:t>选填</a:t>
            </a:r>
            <a:r>
              <a:rPr lang="en-US" sz="3600" b="1">
                <a:latin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sz="3600" b="1">
                <a:ea typeface="宋体" panose="02010600030101010101" pitchFamily="2" charset="-122"/>
              </a:rPr>
              <a:t>大于</a:t>
            </a:r>
            <a:r>
              <a:rPr lang="en-US" sz="3600" b="1">
                <a:latin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sz="3600" b="1">
                <a:ea typeface="宋体" panose="02010600030101010101" pitchFamily="2" charset="-122"/>
              </a:rPr>
              <a:t>小于</a:t>
            </a:r>
            <a:r>
              <a:rPr lang="en-US" sz="3600" b="1">
                <a:latin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sz="3600" b="1">
                <a:ea typeface="宋体" panose="02010600030101010101" pitchFamily="2" charset="-122"/>
              </a:rPr>
              <a:t>或</a:t>
            </a:r>
            <a:r>
              <a:rPr lang="en-US" sz="3600" b="1">
                <a:latin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sz="3600" b="1">
                <a:ea typeface="宋体" panose="02010600030101010101" pitchFamily="2" charset="-122"/>
              </a:rPr>
              <a:t>等于</a:t>
            </a:r>
            <a:r>
              <a:rPr lang="en-US" sz="3600" b="1">
                <a:latin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sz="3600" b="1">
                <a:ea typeface="宋体" panose="02010600030101010101" pitchFamily="2" charset="-122"/>
              </a:rPr>
              <a:t>瓶外的大气压而形成的．把气压计从山下拿到山上，细玻璃管内的液柱高度会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________</a:t>
            </a:r>
            <a:r>
              <a:rPr lang="zh-CN" sz="3600" b="1">
                <a:ea typeface="宋体" panose="02010600030101010101" pitchFamily="2" charset="-122"/>
              </a:rPr>
              <a:t>．</a:t>
            </a:r>
            <a:endParaRPr lang="zh-CN" altLang="en-US" sz="3600" b="1"/>
          </a:p>
        </p:txBody>
      </p:sp>
      <p:sp>
        <p:nvSpPr>
          <p:cNvPr id="4" name="矩形 3"/>
          <p:cNvSpPr/>
          <p:nvPr/>
        </p:nvSpPr>
        <p:spPr>
          <a:xfrm>
            <a:off x="5819775" y="4218305"/>
            <a:ext cx="197548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 Italic" pitchFamily="18" charset="0"/>
                <a:ea typeface="黑体" panose="02010609060101010101" pitchFamily="49" charset="-122"/>
                <a:cs typeface="+mn-cs"/>
              </a:rPr>
              <a:t>大于</a:t>
            </a:r>
            <a:endParaRPr kumimoji="0" lang="zh-CN" altLang="en-US" sz="4000" b="1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 Italic" pitchFamily="18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6" name="图片 1031" descr="任FJWL143.tif"/>
          <p:cNvPicPr>
            <a:picLocks noChangeAspect="1"/>
          </p:cNvPicPr>
          <p:nvPr/>
        </p:nvPicPr>
        <p:blipFill>
          <a:blip r:embed="rId3" r:link="rId2"/>
          <a:stretch>
            <a:fillRect/>
          </a:stretch>
        </p:blipFill>
        <p:spPr>
          <a:xfrm>
            <a:off x="10268585" y="3015615"/>
            <a:ext cx="1303020" cy="36931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3394710" y="5920105"/>
            <a:ext cx="197548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 Italic" pitchFamily="18" charset="0"/>
                <a:ea typeface="黑体" panose="02010609060101010101" pitchFamily="49" charset="-122"/>
                <a:cs typeface="+mn-cs"/>
              </a:rPr>
              <a:t>增加</a:t>
            </a:r>
            <a:endParaRPr kumimoji="0" lang="zh-CN" altLang="en-US" sz="4000" b="1" i="0" u="none" strike="noStrike" kern="1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 Italic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532130" y="475615"/>
            <a:ext cx="1115631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3. </a:t>
            </a:r>
            <a:r>
              <a:rPr lang="zh-CN" sz="3200" b="0">
                <a:ea typeface="宋体" panose="02010600030101010101" pitchFamily="2" charset="-122"/>
              </a:rPr>
              <a:t>李响在商场买了两盒盒装果汁，上面标有</a:t>
            </a:r>
            <a:r>
              <a:rPr lang="en-US" sz="3200" b="0">
                <a:latin typeface="Times New Roman" panose="02020603050405020304" pitchFamily="18" charset="0"/>
                <a:ea typeface="宋体" panose="02010600030101010101" pitchFamily="2" charset="-122"/>
              </a:rPr>
              <a:t>250 mL</a:t>
            </a:r>
            <a:r>
              <a:rPr lang="zh-CN" sz="3200" b="0">
                <a:ea typeface="宋体" panose="02010600030101010101" pitchFamily="2" charset="-122"/>
              </a:rPr>
              <a:t>，果汁盒上带有一吸管，他发现吸管一端已被削尖，他用削尖的吸管插入盒中饮用，饮用的过程中盒子渐渐瘪了，李响这段经历中有不少物理知识，请你写出其中两条．</a:t>
            </a:r>
            <a:endParaRPr lang="zh-CN" altLang="en-US" sz="3200"/>
          </a:p>
        </p:txBody>
      </p:sp>
      <p:pic>
        <p:nvPicPr>
          <p:cNvPr id="2" name="图片 142" descr="任FJwl999.TIF"/>
          <p:cNvPicPr>
            <a:picLocks noChangeAspect="1"/>
          </p:cNvPicPr>
          <p:nvPr/>
        </p:nvPicPr>
        <p:blipFill>
          <a:blip r:embed="rId3" r:link="rId2"/>
          <a:stretch>
            <a:fillRect/>
          </a:stretch>
        </p:blipFill>
        <p:spPr>
          <a:xfrm>
            <a:off x="9185910" y="2145665"/>
            <a:ext cx="2842260" cy="22371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32130" y="2719705"/>
            <a:ext cx="962723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7970"/>
            <a:r>
              <a:rPr lang="zh-CN" sz="3600" b="1">
                <a:ea typeface="宋体" panose="02010600030101010101" pitchFamily="2" charset="-122"/>
              </a:rPr>
              <a:t>答：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(1)</a:t>
            </a:r>
            <a:r>
              <a:rPr lang="zh-CN" sz="3600" b="1">
                <a:ea typeface="宋体" panose="02010600030101010101" pitchFamily="2" charset="-122"/>
              </a:rPr>
              <a:t>用一端已被削尖的吸管插入盒中，是在压力一定时，通过减小受力面积来增大压强；</a:t>
            </a:r>
            <a:r>
              <a:rPr 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(2)</a:t>
            </a:r>
            <a:r>
              <a:rPr lang="zh-CN" sz="3600" b="1">
                <a:ea typeface="宋体" panose="02010600030101010101" pitchFamily="2" charset="-122"/>
              </a:rPr>
              <a:t>盒子渐渐瘪了是因为盒外大气压强大于盒内气体压强．</a:t>
            </a:r>
            <a:endParaRPr lang="zh-CN" sz="3600" b="1">
              <a:ea typeface="宋体" panose="02010600030101010101" pitchFamily="2" charset="-122"/>
            </a:endParaRPr>
          </a:p>
          <a:p>
            <a:pPr indent="267970"/>
            <a:r>
              <a:rPr lang="en-US" altLang="zh-CN" sz="3600" b="1"/>
              <a:t>(3)</a:t>
            </a:r>
            <a:r>
              <a:rPr lang="zh-CN" altLang="en-US" sz="3600" b="1"/>
              <a:t>我们能把饮料喝起来是因为吸的时候，先将管中的气体吸尽，使管内气体压强小于盒内，在盒内气体压强的作用下就吸起来了</a:t>
            </a:r>
            <a:endParaRPr lang="zh-CN" altLang="en-US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6803" name="组合 76802"/>
          <p:cNvGrpSpPr/>
          <p:nvPr/>
        </p:nvGrpSpPr>
        <p:grpSpPr>
          <a:xfrm>
            <a:off x="90805" y="2205355"/>
            <a:ext cx="6607175" cy="4527550"/>
            <a:chOff x="0" y="21"/>
            <a:chExt cx="5616" cy="4299"/>
          </a:xfrm>
        </p:grpSpPr>
        <p:pic>
          <p:nvPicPr>
            <p:cNvPr id="76804" name="图片 76803" descr="未命名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1"/>
              <a:ext cx="5616" cy="42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6805" name="图片 7680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96" y="2352"/>
              <a:ext cx="960" cy="11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6806" name="图片 7680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36" y="720"/>
              <a:ext cx="1584" cy="211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6807" name="矩形 76806"/>
          <p:cNvSpPr/>
          <p:nvPr/>
        </p:nvSpPr>
        <p:spPr>
          <a:xfrm>
            <a:off x="90805" y="1905"/>
            <a:ext cx="1832610" cy="90741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思考:</a:t>
            </a:r>
            <a:endParaRPr lang="zh-CN" altLang="en-US" sz="3600"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808" name="文本框 76807"/>
          <p:cNvSpPr txBox="1"/>
          <p:nvPr/>
        </p:nvSpPr>
        <p:spPr>
          <a:xfrm>
            <a:off x="2400300" y="264160"/>
            <a:ext cx="73914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Times New Roman" panose="02020603050405020304" pitchFamily="18" charset="0"/>
              </a:rPr>
              <a:t>为什么不用水做托里拆利实验？</a:t>
            </a:r>
            <a:endParaRPr lang="zh-CN" altLang="en-US" sz="3600" b="1">
              <a:latin typeface="Times New Roman" panose="02020603050405020304" pitchFamily="18" charset="0"/>
            </a:endParaRPr>
          </a:p>
        </p:txBody>
      </p:sp>
      <p:sp>
        <p:nvSpPr>
          <p:cNvPr id="76809" name="文本框 76808"/>
          <p:cNvSpPr txBox="1"/>
          <p:nvPr/>
        </p:nvSpPr>
        <p:spPr>
          <a:xfrm>
            <a:off x="5943600" y="4191000"/>
            <a:ext cx="29718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10" name="矩形 76809"/>
          <p:cNvSpPr/>
          <p:nvPr/>
        </p:nvSpPr>
        <p:spPr>
          <a:xfrm>
            <a:off x="7590155" y="1089025"/>
            <a:ext cx="35687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altLang="zh-CN" sz="40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=ρ</a:t>
            </a:r>
            <a:r>
              <a:rPr lang="zh-CN" altLang="en-US" sz="28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水银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gh</a:t>
            </a:r>
            <a:r>
              <a:rPr lang="en-US" altLang="zh-CN" sz="40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endParaRPr lang="en-US" altLang="zh-CN" sz="4000" b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6811" name="矩形 76810"/>
          <p:cNvSpPr/>
          <p:nvPr/>
        </p:nvSpPr>
        <p:spPr>
          <a:xfrm>
            <a:off x="7590155" y="2104390"/>
            <a:ext cx="380428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altLang="zh-CN" sz="40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0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ρ</a:t>
            </a:r>
            <a:r>
              <a:rPr lang="zh-CN" altLang="en-US" sz="28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水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gh</a:t>
            </a:r>
            <a:r>
              <a:rPr lang="en-US" altLang="zh-CN" sz="4000" b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endParaRPr lang="en-US" altLang="zh-CN" sz="4000" b="1" baseline="-25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6812" name="文本框 76811"/>
          <p:cNvSpPr txBox="1"/>
          <p:nvPr/>
        </p:nvSpPr>
        <p:spPr>
          <a:xfrm>
            <a:off x="6715125" y="3500755"/>
            <a:ext cx="531939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一个标准大气压能托起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米多</a:t>
            </a:r>
            <a:r>
              <a:rPr lang="zh-CN" alt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高的水柱</a:t>
            </a:r>
            <a:endParaRPr lang="zh-CN" alt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0" grpId="0"/>
      <p:bldP spid="76811" grpId="0"/>
      <p:bldP spid="768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0"/>
            <a:ext cx="10515600" cy="1325563"/>
          </a:xfrm>
        </p:spPr>
        <p:txBody>
          <a:bodyPr/>
          <a:lstStyle/>
          <a:p>
            <a:r>
              <a:rPr lang="zh-CN" altLang="en-US" sz="660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课堂小结</a:t>
            </a:r>
            <a:endParaRPr lang="zh-CN" altLang="en-US" sz="660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8775" y="1060450"/>
            <a:ext cx="11718290" cy="548576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1.大气压强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(1)定义：与液体一样，空气内部</a:t>
            </a:r>
            <a:r>
              <a:rPr lang="en-US" altLang="zh-CN" sz="3200" b="1"/>
              <a:t>___________</a:t>
            </a:r>
            <a:r>
              <a:rPr lang="zh-CN" altLang="en-US" sz="3200" b="1"/>
              <a:t>也都存在压强，这样压强称为</a:t>
            </a:r>
            <a:r>
              <a:rPr lang="en-US" altLang="zh-CN" sz="3200" b="1"/>
              <a:t>___________</a:t>
            </a:r>
            <a:r>
              <a:rPr lang="zh-CN" altLang="en-US" sz="3200" b="1"/>
              <a:t>，简称大气压或气压。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(2)产生原因：①由于大气也受到</a:t>
            </a:r>
            <a:r>
              <a:rPr lang="en-US" altLang="zh-CN" sz="3200" b="1"/>
              <a:t>________</a:t>
            </a:r>
            <a:r>
              <a:rPr lang="zh-CN" altLang="en-US" sz="3200" b="1"/>
              <a:t>的作用，因此大气层会在所作用的面上产生压强；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②大气又具有</a:t>
            </a:r>
            <a:r>
              <a:rPr lang="en-US" altLang="zh-CN" sz="3200" b="1"/>
              <a:t>_______</a:t>
            </a:r>
            <a:r>
              <a:rPr lang="zh-CN" altLang="en-US" sz="3200" b="1"/>
              <a:t>，所以大气内部各个方向也都存在压强。 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2.大气压强的变化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3200" b="1"/>
              <a:t>(1)</a:t>
            </a:r>
            <a:r>
              <a:rPr lang="zh-CN" altLang="en-US" sz="3200" b="1"/>
              <a:t>大气压强的大小不是一成不变的，其大小与</a:t>
            </a:r>
            <a:r>
              <a:rPr lang="en-US" altLang="zh-CN" sz="3200" b="1"/>
              <a:t>___________</a:t>
            </a:r>
            <a:r>
              <a:rPr lang="zh-CN" altLang="en-US" sz="3200" b="1"/>
              <a:t>有关。海拔越高，那里的大气压强越</a:t>
            </a:r>
            <a:r>
              <a:rPr lang="en-US" altLang="zh-CN" sz="3200" b="1"/>
              <a:t>_____</a:t>
            </a:r>
            <a:r>
              <a:rPr lang="zh-CN" altLang="en-US" sz="3200" b="1"/>
              <a:t>。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endParaRPr lang="zh-CN" altLang="en-US" sz="3200" b="1"/>
          </a:p>
        </p:txBody>
      </p:sp>
      <p:sp>
        <p:nvSpPr>
          <p:cNvPr id="7" name="文本框 6"/>
          <p:cNvSpPr txBox="1"/>
          <p:nvPr/>
        </p:nvSpPr>
        <p:spPr>
          <a:xfrm>
            <a:off x="6031230" y="1432560"/>
            <a:ext cx="2557145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各个方向</a:t>
            </a:r>
            <a:endParaRPr lang="zh-CN" altLang="en-US" sz="440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95550" y="1973580"/>
            <a:ext cx="252857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solidFill>
                  <a:srgbClr val="FF0000"/>
                </a:solidFill>
                <a:sym typeface="+mn-ea"/>
              </a:rPr>
              <a:t>大气压强</a:t>
            </a:r>
            <a:endParaRPr lang="zh-CN" altLang="en-US" sz="4400" b="1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10935" y="2557145"/>
            <a:ext cx="162179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 b="1">
                <a:solidFill>
                  <a:srgbClr val="FF0000"/>
                </a:solidFill>
                <a:sym typeface="+mn-ea"/>
              </a:rPr>
              <a:t>重力</a:t>
            </a:r>
            <a:endParaRPr lang="zh-CN" altLang="en-US" sz="4400" b="1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89555" y="3788410"/>
            <a:ext cx="168656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>
                <a:solidFill>
                  <a:srgbClr val="FF0000"/>
                </a:solidFill>
                <a:sym typeface="+mn-ea"/>
              </a:rPr>
              <a:t>流动性</a:t>
            </a:r>
            <a:endParaRPr lang="zh-CN" altLang="en-US" sz="3600" b="1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82330" y="4931410"/>
            <a:ext cx="265811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zh-CN" sz="440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海拔高度</a:t>
            </a:r>
            <a:endParaRPr lang="zh-CN" altLang="zh-CN" sz="440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01030" y="5507990"/>
            <a:ext cx="790575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小</a:t>
            </a:r>
            <a:endParaRPr lang="zh-CN" altLang="en-US" sz="440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6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172700" y="10858500"/>
            <a:ext cx="304800" cy="2159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5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133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 Light</vt:lpstr>
      <vt:lpstr>Calibri</vt:lpstr>
      <vt:lpstr>宋体</vt:lpstr>
      <vt:lpstr>黑体</vt:lpstr>
      <vt:lpstr>华文行楷</vt:lpstr>
      <vt:lpstr>Times New Roman</vt:lpstr>
      <vt:lpstr>楷体_GB2312</vt:lpstr>
      <vt:lpstr>Wingdings</vt:lpstr>
      <vt:lpstr>Times New Roman Italic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课堂小结</vt:lpstr>
    </vt:vector>
  </TitlesOfParts>
  <LinksUpToDate>false</LinksUpToDate>
  <SharedDoc>false</SharedDoc>
  <HyperlinksChanged>false</HyperlinksChanged>
  <AppVersion>20.1100</AppVersion>
  <TotalTime>0</TotalTime>
  <Application>Aspose.Slides for Java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2021-03-02T10:31:03Z</cp:lastPrinted>
  <dcterms:created xsi:type="dcterms:W3CDTF">2021-03-02T10:31:03Z</dcterms:created>
  <dcterms:modified xsi:type="dcterms:W3CDTF">2021-03-02T02:31:05Z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