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409" r:id="rId2"/>
    <p:sldId id="410" r:id="rId3"/>
    <p:sldId id="411" r:id="rId4"/>
    <p:sldId id="428" r:id="rId5"/>
    <p:sldId id="412" r:id="rId6"/>
    <p:sldId id="413" r:id="rId7"/>
    <p:sldId id="414" r:id="rId8"/>
    <p:sldId id="415" r:id="rId9"/>
    <p:sldId id="416" r:id="rId10"/>
    <p:sldId id="417" r:id="rId11"/>
    <p:sldId id="419" r:id="rId12"/>
    <p:sldId id="420" r:id="rId13"/>
    <p:sldId id="421" r:id="rId14"/>
    <p:sldId id="423" r:id="rId15"/>
    <p:sldId id="424" r:id="rId16"/>
    <p:sldId id="425" r:id="rId17"/>
    <p:sldId id="426" r:id="rId18"/>
    <p:sldId id="427" r:id="rId19"/>
    <p:sldId id="422" r:id="rId20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3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tags" Target="tags/tag65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8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Relationship Id="rId3" Type="http://schemas.openxmlformats.org/officeDocument/2006/relationships/image" Target="../media/image11.wmf" /><Relationship Id="rId4" Type="http://schemas.openxmlformats.org/officeDocument/2006/relationships/image" Target="../media/image12.wmf" /><Relationship Id="rId5" Type="http://schemas.openxmlformats.org/officeDocument/2006/relationships/image" Target="../media/image13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6.wmf" /><Relationship Id="rId2" Type="http://schemas.openxmlformats.org/officeDocument/2006/relationships/image" Target="../media/image17.wmf" /><Relationship Id="rId3" Type="http://schemas.openxmlformats.org/officeDocument/2006/relationships/image" Target="../media/image18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.xml" /><Relationship Id="rId2" Type="http://schemas.openxmlformats.org/officeDocument/2006/relationships/tags" Target="../tags/tag7.xml" /><Relationship Id="rId3" Type="http://schemas.openxmlformats.org/officeDocument/2006/relationships/tags" Target="../tags/tag8.xml" /><Relationship Id="rId4" Type="http://schemas.openxmlformats.org/officeDocument/2006/relationships/tags" Target="../tags/tag9.xml" /><Relationship Id="rId5" Type="http://schemas.openxmlformats.org/officeDocument/2006/relationships/tags" Target="../tags/tag10.xml" /><Relationship Id="rId6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.xml" /><Relationship Id="rId2" Type="http://schemas.openxmlformats.org/officeDocument/2006/relationships/tags" Target="../tags/tag12.xml" /><Relationship Id="rId3" Type="http://schemas.openxmlformats.org/officeDocument/2006/relationships/tags" Target="../tags/tag13.xml" /><Relationship Id="rId4" Type="http://schemas.openxmlformats.org/officeDocument/2006/relationships/tags" Target="../tags/tag14.xml" /><Relationship Id="rId5" Type="http://schemas.openxmlformats.org/officeDocument/2006/relationships/tags" Target="../tags/tag15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tags" Target="../tags/tag18.xml" /><Relationship Id="rId4" Type="http://schemas.openxmlformats.org/officeDocument/2006/relationships/tags" Target="../tags/tag19.xml" /><Relationship Id="rId5" Type="http://schemas.openxmlformats.org/officeDocument/2006/relationships/tags" Target="../tags/tag20.xml" /><Relationship Id="rId6" Type="http://schemas.openxmlformats.org/officeDocument/2006/relationships/tags" Target="../tags/tag21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tags" Target="../tags/tag23.xml" /><Relationship Id="rId3" Type="http://schemas.openxmlformats.org/officeDocument/2006/relationships/tags" Target="../tags/tag24.xml" /><Relationship Id="rId4" Type="http://schemas.openxmlformats.org/officeDocument/2006/relationships/tags" Target="../tags/tag25.xml" /><Relationship Id="rId5" Type="http://schemas.openxmlformats.org/officeDocument/2006/relationships/tags" Target="../tags/tag26.xml" /><Relationship Id="rId6" Type="http://schemas.openxmlformats.org/officeDocument/2006/relationships/tags" Target="../tags/tag27.xml" /><Relationship Id="rId7" Type="http://schemas.openxmlformats.org/officeDocument/2006/relationships/tags" Target="../tags/tag28.xml" /><Relationship Id="rId8" Type="http://schemas.openxmlformats.org/officeDocument/2006/relationships/tags" Target="../tags/tag29.xml" /><Relationship Id="rId9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0.xml" /><Relationship Id="rId2" Type="http://schemas.openxmlformats.org/officeDocument/2006/relationships/tags" Target="../tags/tag31.xml" /><Relationship Id="rId3" Type="http://schemas.openxmlformats.org/officeDocument/2006/relationships/tags" Target="../tags/tag32.xml" /><Relationship Id="rId4" Type="http://schemas.openxmlformats.org/officeDocument/2006/relationships/tags" Target="../tags/tag33.xml" /><Relationship Id="rId5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2" Type="http://schemas.openxmlformats.org/officeDocument/2006/relationships/tags" Target="../tags/tag35.xml" /><Relationship Id="rId3" Type="http://schemas.openxmlformats.org/officeDocument/2006/relationships/tags" Target="../tags/tag36.xml" /><Relationship Id="rId4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7.xml" /><Relationship Id="rId2" Type="http://schemas.openxmlformats.org/officeDocument/2006/relationships/tags" Target="../tags/tag38.xml" /><Relationship Id="rId3" Type="http://schemas.openxmlformats.org/officeDocument/2006/relationships/tags" Target="../tags/tag39.xml" /><Relationship Id="rId4" Type="http://schemas.openxmlformats.org/officeDocument/2006/relationships/tags" Target="../tags/tag40.xml" /><Relationship Id="rId5" Type="http://schemas.openxmlformats.org/officeDocument/2006/relationships/tags" Target="../tags/tag41.xml" /><Relationship Id="rId6" Type="http://schemas.openxmlformats.org/officeDocument/2006/relationships/tags" Target="../tags/tag42.xml" /><Relationship Id="rId7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3.xml" /><Relationship Id="rId2" Type="http://schemas.openxmlformats.org/officeDocument/2006/relationships/tags" Target="../tags/tag44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Relationship Id="rId6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8.xml" /><Relationship Id="rId2" Type="http://schemas.openxmlformats.org/officeDocument/2006/relationships/tags" Target="../tags/tag49.xml" /><Relationship Id="rId3" Type="http://schemas.openxmlformats.org/officeDocument/2006/relationships/tags" Target="../tags/tag50.xml" /><Relationship Id="rId4" Type="http://schemas.openxmlformats.org/officeDocument/2006/relationships/tags" Target="../tags/tag51.xml" /><Relationship Id="rId5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2.xml" /><Relationship Id="rId2" Type="http://schemas.openxmlformats.org/officeDocument/2006/relationships/tags" Target="../tags/tag53.xml" /><Relationship Id="rId3" Type="http://schemas.openxmlformats.org/officeDocument/2006/relationships/tags" Target="../tags/tag54.xml" /><Relationship Id="rId4" Type="http://schemas.openxmlformats.org/officeDocument/2006/relationships/tags" Target="../tags/tag55.xml" /><Relationship Id="rId5" Type="http://schemas.openxmlformats.org/officeDocument/2006/relationships/tags" Target="../tags/tag56.xml" /><Relationship Id="rId6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8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57.xml" /><Relationship Id="rId13" Type="http://schemas.openxmlformats.org/officeDocument/2006/relationships/tags" Target="../tags/tag58.xml" /><Relationship Id="rId14" Type="http://schemas.openxmlformats.org/officeDocument/2006/relationships/tags" Target="../tags/tag59.xml" /><Relationship Id="rId15" Type="http://schemas.openxmlformats.org/officeDocument/2006/relationships/tags" Target="../tags/tag60.xml" /><Relationship Id="rId16" Type="http://schemas.openxmlformats.org/officeDocument/2006/relationships/tags" Target="../tags/tag61.xml" /><Relationship Id="rId17" Type="http://schemas.openxmlformats.org/officeDocument/2006/relationships/tags" Target="../tags/tag62.xml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63.xml" /><Relationship Id="rId3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image" Target="../media/image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1.bin" TargetMode="Internal" /><Relationship Id="rId3" Type="http://schemas.openxmlformats.org/officeDocument/2006/relationships/image" Target="../media/image8.wmf" /><Relationship Id="rId4" Type="http://schemas.openxmlformats.org/officeDocument/2006/relationships/vmlDrawing" Target="../drawings/vmlDrawing1.v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2.wmf" /><Relationship Id="rId11" Type="http://schemas.openxmlformats.org/officeDocument/2006/relationships/oleObject" Target="../embeddings/oleObject7.bin" TargetMode="Internal" /><Relationship Id="rId12" Type="http://schemas.openxmlformats.org/officeDocument/2006/relationships/image" Target="../media/image13.wmf" /><Relationship Id="rId13" Type="http://schemas.openxmlformats.org/officeDocument/2006/relationships/vmlDrawing" Target="../drawings/vmlDrawing2.vml" /><Relationship Id="rId2" Type="http://schemas.openxmlformats.org/officeDocument/2006/relationships/oleObject" Target="../embeddings/oleObject2.bin" TargetMode="Internal" /><Relationship Id="rId3" Type="http://schemas.openxmlformats.org/officeDocument/2006/relationships/image" Target="../media/image9.wmf" /><Relationship Id="rId4" Type="http://schemas.openxmlformats.org/officeDocument/2006/relationships/oleObject" Target="../embeddings/oleObject3.bin" TargetMode="Internal" /><Relationship Id="rId5" Type="http://schemas.openxmlformats.org/officeDocument/2006/relationships/oleObject" Target="../embeddings/oleObject4.bin" TargetMode="Internal" /><Relationship Id="rId6" Type="http://schemas.openxmlformats.org/officeDocument/2006/relationships/image" Target="../media/image10.wmf" /><Relationship Id="rId7" Type="http://schemas.openxmlformats.org/officeDocument/2006/relationships/oleObject" Target="../embeddings/oleObject5.bin" TargetMode="Internal" /><Relationship Id="rId8" Type="http://schemas.openxmlformats.org/officeDocument/2006/relationships/image" Target="../media/image11.wmf" /><Relationship Id="rId9" Type="http://schemas.openxmlformats.org/officeDocument/2006/relationships/oleObject" Target="../embeddings/oleObject6.bin" TargetMode="In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oleObject" Target="../embeddings/oleObject8.bin" TargetMode="Internal" /><Relationship Id="rId3" Type="http://schemas.openxmlformats.org/officeDocument/2006/relationships/image" Target="../media/image14.wmf" /><Relationship Id="rId4" Type="http://schemas.openxmlformats.org/officeDocument/2006/relationships/image" Target="../media/image15.png" /><Relationship Id="rId5" Type="http://schemas.openxmlformats.org/officeDocument/2006/relationships/vmlDrawing" Target="../drawings/vmlDrawing3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vmlDrawing" Target="../drawings/vmlDrawing4.vml" /><Relationship Id="rId2" Type="http://schemas.openxmlformats.org/officeDocument/2006/relationships/oleObject" Target="../embeddings/oleObject9.bin" TargetMode="Internal" /><Relationship Id="rId3" Type="http://schemas.openxmlformats.org/officeDocument/2006/relationships/image" Target="../media/image16.wmf" /><Relationship Id="rId4" Type="http://schemas.openxmlformats.org/officeDocument/2006/relationships/oleObject" Target="../embeddings/oleObject10.bin" TargetMode="Internal" /><Relationship Id="rId5" Type="http://schemas.openxmlformats.org/officeDocument/2006/relationships/image" Target="../media/image17.wmf" /><Relationship Id="rId6" Type="http://schemas.openxmlformats.org/officeDocument/2006/relationships/oleObject" Target="../embeddings/oleObject11.bin" TargetMode="Internal" /><Relationship Id="rId7" Type="http://schemas.openxmlformats.org/officeDocument/2006/relationships/oleObject" Target="../embeddings/oleObject12.bin" TargetMode="Internal" /><Relationship Id="rId8" Type="http://schemas.openxmlformats.org/officeDocument/2006/relationships/image" Target="../media/image18.wmf" /><Relationship Id="rId9" Type="http://schemas.openxmlformats.org/officeDocument/2006/relationships/image" Target="../media/image19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89965"/>
            <a:ext cx="9799200" cy="2570400"/>
          </a:xfrm>
        </p:spPr>
        <p:txBody>
          <a:bodyPr/>
          <a:lstStyle/>
          <a:p>
            <a:r>
              <a:rPr lang="zh-CN" altLang="zh-CN"/>
              <a:t>第七章复习</a:t>
            </a:r>
            <a:endParaRPr lang="zh-CN" altLang="zh-CN"/>
          </a:p>
        </p:txBody>
      </p:sp>
    </p:spTree>
    <p:custDataLst>
      <p:tags r:id="rId3"/>
    </p:custData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2239645" y="-49530"/>
            <a:ext cx="75285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一、牛顿第一定律</a:t>
            </a:r>
            <a:endParaRPr lang="zh-CN" altLang="en-US" sz="7200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9855" y="993775"/>
            <a:ext cx="8888730" cy="1512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力与运动的关系：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(1)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维持物体运动的原因；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(2)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力是改变物体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的原因。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1619250" y="145796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不是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6170" y="192278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运动状态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1140" y="3350895"/>
            <a:ext cx="11960860" cy="17145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1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、牛顿第一定律：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物体在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的作用的时候，总保持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
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1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状态或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状态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25650" y="3885565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一切</a:t>
            </a:r>
            <a:endParaRPr lang="zh-CN" altLang="en-US" sz="36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8510" y="3804920"/>
            <a:ext cx="293751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没有受到外力</a:t>
            </a:r>
            <a:endParaRPr lang="zh-CN" altLang="en-US" sz="36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5670" y="4420235"/>
            <a:ext cx="316801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 匀速直线运动</a:t>
            </a:r>
            <a:endParaRPr lang="zh-CN" altLang="en-US" sz="36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68720" y="4429760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静止</a:t>
            </a:r>
            <a:endParaRPr lang="zh-CN" altLang="en-US" sz="36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6725" y="5240655"/>
            <a:ext cx="11638915" cy="1272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备注：“牛顿第一定律”的得出是在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的基础上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出来的，称为</a:t>
            </a:r>
            <a:r>
              <a:rPr lang="zh-CN" altLang="en-US" sz="3200" b="1">
                <a:solidFill>
                  <a:schemeClr val="accent4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理想实验法。</a:t>
            </a:r>
            <a:endParaRPr lang="zh-CN" altLang="en-US" sz="3200" b="1">
              <a:solidFill>
                <a:schemeClr val="accent4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26020" y="5158740"/>
            <a:ext cx="140716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实验</a:t>
            </a:r>
            <a:endParaRPr lang="zh-CN" altLang="en-US" sz="4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04720" y="5683250"/>
            <a:ext cx="26314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科学推理</a:t>
            </a:r>
            <a:endParaRPr lang="zh-CN" altLang="en-US" sz="4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文本框 10"/>
          <p:cNvSpPr txBox="1"/>
          <p:nvPr/>
        </p:nvSpPr>
        <p:spPr>
          <a:xfrm>
            <a:off x="307975" y="3155950"/>
            <a:ext cx="11811635" cy="293433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、下列关于牛顿第一定律的叙述正确的是（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牛顿第一定律是直接由实验得出的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牛顿第一定律是没有事实依据的，而是凭空想象的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牛顿第一定律是牛顿总结了伽利略等人的研究成果，概括出的一条重要规律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牛顿第一定律认为物体没有惯性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75855" y="2902585"/>
            <a:ext cx="66675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C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975" y="189230"/>
            <a:ext cx="11811635" cy="246062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对牛顿第一定律的理解，下列说法不正确的是（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A.一切物体都具有惯性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B.物体不受力的作用时，也能运动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C.物体受到力的作用，运动状态一定改变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D.物体的运动状态改变，</a:t>
            </a:r>
            <a:r>
              <a:rPr 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一定是受到力的作用</a:t>
            </a:r>
            <a:endParaRPr 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06460" y="189230"/>
            <a:ext cx="843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C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9410" y="151130"/>
            <a:ext cx="11473180" cy="319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将一个物体竖直向上抛出去，当它上升到最高点时，如果受到的力全部消失，下列猜想正确的是（ 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 ）。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A: 保持静止状态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B: 竖直向上做匀速直线运动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C: 竖直向下做匀速直线运动</a:t>
            </a:r>
            <a:endParaRPr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</a:rPr>
              <a:t>D: 自由下落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100" y="2996565"/>
            <a:ext cx="4848860" cy="335851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253990" y="633730"/>
            <a:ext cx="843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A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94615" y="10160"/>
            <a:ext cx="12084685" cy="3192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、惯性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定义：任何物体都有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静止或匀速直线运动状态的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称为惯性。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(2)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惯性是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物体所固有的一种属性。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(3)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惯性只与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有关：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越大的物体，具有的惯性就越大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74160" y="54864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保持原来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30510" y="54864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性质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82190" y="157226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一切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79545" y="2063750"/>
            <a:ext cx="63284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（任何物体任何情况下都有惯性）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27300" y="252920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质量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90770" y="257810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质量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440" y="3290570"/>
            <a:ext cx="10370820" cy="246062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行驶的车辆突然刹车时如图所示，人向前倾的原因是（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车辆对人施加一个向前的力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车辆具有惯性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人受到向前推的力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人具有惯性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435" y="4387850"/>
            <a:ext cx="3044825" cy="203009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104255" y="4387850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9880" y="3290570"/>
            <a:ext cx="11882120" cy="267525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汽车里的乘客突然前倾，由此可以判断这辆汽车的运动状态可能是（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静止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突然开动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突然刹车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匀速行驶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2060" y="4184650"/>
            <a:ext cx="66675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C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4940" y="3465195"/>
            <a:ext cx="11882755" cy="3044190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小强行走时被石块绊了一下，身体向前倾倒。对此情景合理的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解释是：小强原来相对于地面是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的，当他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的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（选填“脚”或“上身”）的运动状态突然改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变时，他的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（选填“脚”或“上身”）由于惯性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仍然保持原来的运动状态，所以会摔倒。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37145" y="3896360"/>
            <a:ext cx="15906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运动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60220" y="4492625"/>
            <a:ext cx="15906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脚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26790" y="5076190"/>
            <a:ext cx="15906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上身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  <p:bldP spid="6" grpId="0"/>
      <p:bldP spid="8" grpId="0"/>
      <p:bldP spid="9" grpId="0"/>
      <p:bldP spid="12" grpId="0"/>
      <p:bldP spid="9" grpId="1"/>
      <p:bldP spid="12" grpId="1"/>
      <p:bldP spid="13" grpId="0"/>
      <p:bldP spid="11" grpId="0"/>
      <p:bldP spid="11" grpId="1"/>
      <p:bldP spid="13" grpId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3830" y="309880"/>
            <a:ext cx="11658600" cy="29248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3200" b="1"/>
              <a:t>7</a:t>
            </a:r>
            <a:r>
              <a:rPr lang="zh-CN" altLang="en-US" sz="3200" b="1"/>
              <a:t>、在一艘作匀速直线运动的轮船上，一小孩脸朝船行驶的方向坐在座位上，竖直向上抛出一个小球，小球落下时（     ）</a:t>
            </a: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   A.落在小孩的前面    B.落在小孩的后面    </a:t>
            </a: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   C.落在小孩的手里    D.无法确定</a:t>
            </a:r>
            <a:endParaRPr lang="zh-CN" altLang="en-US" sz="3200" b="1"/>
          </a:p>
        </p:txBody>
      </p:sp>
      <p:sp>
        <p:nvSpPr>
          <p:cNvPr id="4" name="文本框 3"/>
          <p:cNvSpPr txBox="1"/>
          <p:nvPr/>
        </p:nvSpPr>
        <p:spPr>
          <a:xfrm>
            <a:off x="10657840" y="1455420"/>
            <a:ext cx="767715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C</a:t>
            </a:r>
            <a:endParaRPr lang="en-US" altLang="zh-CN" sz="60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185" y="3441700"/>
            <a:ext cx="9121140" cy="76835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小球跟着轮船一起做</a:t>
            </a:r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匀速直线运动</a:t>
            </a:r>
            <a:endParaRPr lang="zh-CN" altLang="en-US" sz="44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8185" y="4210050"/>
            <a:ext cx="9121140" cy="144526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小球竖直向上抛出,由于惯性小球仍要保持原来的运动状态</a:t>
            </a:r>
            <a:endParaRPr lang="zh-CN" altLang="en-US" sz="44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185" y="5655310"/>
            <a:ext cx="9121140" cy="76835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所以小球会落在小孩的手里</a:t>
            </a:r>
            <a:endParaRPr lang="zh-CN" altLang="en-US" sz="44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2095" y="182880"/>
            <a:ext cx="11687810" cy="654367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/>
              <a:t>8</a:t>
            </a:r>
            <a:r>
              <a:rPr lang="zh-CN" altLang="en-US" sz="2800" b="1"/>
              <a:t>、气球用绳索拉一物体竖直</a:t>
            </a:r>
            <a:r>
              <a:rPr lang="zh-CN" altLang="en-US" sz="2800" b="1">
                <a:solidFill>
                  <a:srgbClr val="FF0000"/>
                </a:solidFill>
              </a:rPr>
              <a:t>上升</a:t>
            </a:r>
            <a:r>
              <a:rPr lang="zh-CN" altLang="en-US" sz="2800" b="1"/>
              <a:t>时，绳索突然断裂的一</a:t>
            </a:r>
            <a:r>
              <a:rPr lang="zh-CN" altLang="en-US" sz="2800" b="1">
                <a:solidFill>
                  <a:srgbClr val="FF0000"/>
                </a:solidFill>
              </a:rPr>
              <a:t>瞬间</a:t>
            </a:r>
            <a:r>
              <a:rPr lang="zh-CN" altLang="en-US" sz="2800" b="1"/>
              <a:t>，物体将（    ）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A.因受重力作用而立即下落		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B.由于惯性将继续上升一段高度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C.因惯性和重力同时存在，物体将立即停止上升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D.以上说法都不对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17、有一热气球以一定的速度匀速竖直上升到某一高度时，从热气球里掉出一个物体， 这个物体离开热气球后将 （    ）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A.继续上升一段距离，然后下落　　    　B.立即下落</a:t>
            </a:r>
            <a:endParaRPr lang="zh-CN" altLang="en-US" sz="2800" b="1"/>
          </a:p>
          <a:p>
            <a:pPr marL="0" indent="0">
              <a:buNone/>
            </a:pPr>
            <a:r>
              <a:rPr lang="zh-CN" altLang="en-US" sz="2800" b="1"/>
              <a:t>C.以原来的速度永远上升</a:t>
            </a:r>
            <a:r>
              <a:rPr lang="zh-CN" altLang="en-US" b="1"/>
              <a:t>　　　　      </a:t>
            </a:r>
            <a:r>
              <a:rPr lang="zh-CN" altLang="en-US" sz="2800" b="1"/>
              <a:t>　D.以上说法都不对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6111240" y="708660"/>
            <a:ext cx="1430020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</a:t>
            </a:r>
            <a:endParaRPr lang="en-US" altLang="zh-CN" sz="60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84030" y="4911090"/>
            <a:ext cx="1083945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A</a:t>
            </a:r>
            <a:endParaRPr lang="en-US" altLang="zh-CN" sz="60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/>
        </p:nvSpPr>
        <p:spPr>
          <a:xfrm>
            <a:off x="53340" y="-101600"/>
            <a:ext cx="1208468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惯性应用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(4)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利用惯性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053080" y="395605"/>
            <a:ext cx="2214880" cy="3068955"/>
            <a:chOff x="810" y="1649"/>
            <a:chExt cx="3488" cy="4833"/>
          </a:xfrm>
        </p:grpSpPr>
        <p:sp>
          <p:nvSpPr>
            <p:cNvPr id="5" name="文本框 4"/>
            <p:cNvSpPr txBox="1"/>
            <p:nvPr/>
          </p:nvSpPr>
          <p:spPr>
            <a:xfrm>
              <a:off x="810" y="5757"/>
              <a:ext cx="348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</a:pPr>
              <a:r>
                <a:rPr lang="zh-CN" altLang="en-US" sz="20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跳远运动员要助跑</a:t>
              </a:r>
              <a:endPara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rcRect l="6134" t="2578" r="2373" b="17311"/>
            <a:stretch>
              <a:fillRect/>
            </a:stretch>
          </p:blipFill>
          <p:spPr>
            <a:xfrm>
              <a:off x="940" y="1649"/>
              <a:ext cx="3229" cy="4108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6249035" y="187325"/>
            <a:ext cx="1960880" cy="3395345"/>
            <a:chOff x="5561" y="1135"/>
            <a:chExt cx="3088" cy="5347"/>
          </a:xfrm>
        </p:grpSpPr>
        <p:sp>
          <p:nvSpPr>
            <p:cNvPr id="2" name="文本框 1"/>
            <p:cNvSpPr txBox="1"/>
            <p:nvPr/>
          </p:nvSpPr>
          <p:spPr>
            <a:xfrm>
              <a:off x="5561" y="5757"/>
              <a:ext cx="308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</a:pPr>
              <a:r>
                <a:rPr lang="zh-CN" altLang="en-US" sz="20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拍打身上的灰尘</a:t>
              </a:r>
              <a:endPara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rcRect l="2208" t="2059" r="29823" b="4774"/>
            <a:stretch>
              <a:fillRect/>
            </a:stretch>
          </p:blipFill>
          <p:spPr>
            <a:xfrm>
              <a:off x="5813" y="1135"/>
              <a:ext cx="2836" cy="4622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9199880" y="187325"/>
            <a:ext cx="2623820" cy="3277235"/>
            <a:chOff x="8870" y="1321"/>
            <a:chExt cx="4132" cy="5161"/>
          </a:xfrm>
        </p:grpSpPr>
        <p:sp>
          <p:nvSpPr>
            <p:cNvPr id="3" name="文本框 2"/>
            <p:cNvSpPr txBox="1"/>
            <p:nvPr/>
          </p:nvSpPr>
          <p:spPr>
            <a:xfrm>
              <a:off x="9392" y="5757"/>
              <a:ext cx="308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</a:pPr>
              <a:r>
                <a:rPr lang="zh-CN" altLang="en-US" sz="20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抖落伞上的雨滴</a:t>
              </a:r>
              <a:endPara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rcRect l="21228" t="2644" r="20331" b="7224"/>
            <a:stretch>
              <a:fillRect/>
            </a:stretch>
          </p:blipFill>
          <p:spPr>
            <a:xfrm>
              <a:off x="8870" y="1321"/>
              <a:ext cx="4132" cy="4250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161925" y="3418205"/>
            <a:ext cx="3939540" cy="607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(5)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预防惯性造成的伤害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5625" y="4025900"/>
            <a:ext cx="3152775" cy="2550160"/>
            <a:chOff x="1139" y="7812"/>
            <a:chExt cx="4965" cy="4016"/>
          </a:xfrm>
        </p:grpSpPr>
        <p:sp>
          <p:nvSpPr>
            <p:cNvPr id="4" name="文本框 3"/>
            <p:cNvSpPr txBox="1"/>
            <p:nvPr/>
          </p:nvSpPr>
          <p:spPr>
            <a:xfrm>
              <a:off x="2192" y="11103"/>
              <a:ext cx="188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</a:pPr>
              <a:r>
                <a:rPr lang="zh-CN" altLang="en-US" sz="20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系安全带</a:t>
              </a:r>
              <a:endPara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9" y="7812"/>
              <a:ext cx="4965" cy="329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6067425" y="3743960"/>
            <a:ext cx="4196080" cy="3035300"/>
            <a:chOff x="9103" y="5678"/>
            <a:chExt cx="6608" cy="4780"/>
          </a:xfrm>
        </p:grpSpPr>
        <p:sp>
          <p:nvSpPr>
            <p:cNvPr id="17" name="文本框 16"/>
            <p:cNvSpPr txBox="1"/>
            <p:nvPr/>
          </p:nvSpPr>
          <p:spPr>
            <a:xfrm>
              <a:off x="11243" y="9734"/>
              <a:ext cx="188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algn="l" fontAlgn="auto">
                <a:lnSpc>
                  <a:spcPct val="120000"/>
                </a:lnSpc>
              </a:pPr>
              <a:r>
                <a:rPr lang="zh-CN" altLang="en-US" sz="20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保持车距</a:t>
              </a:r>
              <a:endPara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03" y="5678"/>
              <a:ext cx="6609" cy="3953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4076065" y="-49530"/>
            <a:ext cx="385572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二、力的合成</a:t>
            </a:r>
            <a:endParaRPr lang="zh-CN" altLang="en-US" sz="4800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7315" y="1346835"/>
            <a:ext cx="12084685" cy="3290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合力（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）：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一个力产生的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跟几个力共同作用产生的效果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，这个力就做那几个力的合力。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知识点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、分力：组成合力的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叫分力。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备注：合力与分力之间主要是要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__________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相同（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法）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aphicFrame>
        <p:nvGraphicFramePr>
          <p:cNvPr id="3" name="对象 -2147482584"/>
          <p:cNvGraphicFramePr>
            <a:graphicFrameLocks noChangeAspect="1"/>
          </p:cNvGraphicFramePr>
          <p:nvPr/>
        </p:nvGraphicFramePr>
        <p:xfrm>
          <a:off x="3509010" y="1363980"/>
          <a:ext cx="627380" cy="6273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228600" imgH="228600" progId="Equation.KSEE3">
                  <p:embed/>
                </p:oleObj>
              </mc:Choice>
              <mc:Fallback>
                <p:oleObj r:id="rId2" imgW="228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09010" y="1363980"/>
                        <a:ext cx="627380" cy="6273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514465" y="393001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作用效果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86230" y="257492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相同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15660" y="315849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每一个力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04055" y="199136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作用效果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79305" y="393001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等效替代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1" name="文本框 100"/>
          <p:cNvSpPr txBox="1"/>
          <p:nvPr/>
        </p:nvSpPr>
        <p:spPr>
          <a:xfrm>
            <a:off x="135255" y="695960"/>
            <a:ext cx="11859895" cy="2330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、同一直线上二力的合成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(1)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方向相同：合力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，方向与      的方向相同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(2)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方向相反：合力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，方向与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的那个力的方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       向相同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2" name="对象 -2147482583"/>
          <p:cNvGraphicFramePr>
            <a:graphicFrameLocks noChangeAspect="1"/>
          </p:cNvGraphicFramePr>
          <p:nvPr/>
        </p:nvGraphicFramePr>
        <p:xfrm>
          <a:off x="906780" y="1356995"/>
          <a:ext cx="880110" cy="4400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2" imgW="431800" imgH="215900" progId="Equation.KSEE3">
                  <p:embed/>
                </p:oleObj>
              </mc:Choice>
              <mc:Fallback>
                <p:oleObj r:id="rId2" imgW="431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06780" y="1356995"/>
                        <a:ext cx="880110" cy="440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83"/>
          <p:cNvGraphicFramePr>
            <a:graphicFrameLocks noChangeAspect="1"/>
          </p:cNvGraphicFramePr>
          <p:nvPr/>
        </p:nvGraphicFramePr>
        <p:xfrm>
          <a:off x="906780" y="1940560"/>
          <a:ext cx="880110" cy="4400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4" imgW="431800" imgH="215900" progId="Equation.KSEE3">
                  <p:embed/>
                </p:oleObj>
              </mc:Choice>
              <mc:Fallback>
                <p:oleObj r:id="rId4" imgW="431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06780" y="1940560"/>
                        <a:ext cx="880110" cy="440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82"/>
          <p:cNvGraphicFramePr>
            <a:graphicFrameLocks noChangeAspect="1"/>
          </p:cNvGraphicFramePr>
          <p:nvPr/>
        </p:nvGraphicFramePr>
        <p:xfrm>
          <a:off x="4623435" y="1218565"/>
          <a:ext cx="2023745" cy="57848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5" imgW="800100" imgH="228600" progId="Equation.KSEE3">
                  <p:embed/>
                </p:oleObj>
              </mc:Choice>
              <mc:Fallback>
                <p:oleObj r:id="rId5" imgW="800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23435" y="1218565"/>
                        <a:ext cx="2023745" cy="578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-2147482583"/>
          <p:cNvGraphicFramePr>
            <a:graphicFrameLocks noChangeAspect="1"/>
          </p:cNvGraphicFramePr>
          <p:nvPr/>
        </p:nvGraphicFramePr>
        <p:xfrm>
          <a:off x="8351838" y="1356995"/>
          <a:ext cx="906145" cy="44005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7" imgW="444500" imgH="215900" progId="Equation.KSEE3">
                  <p:embed/>
                </p:oleObj>
              </mc:Choice>
              <mc:Fallback>
                <p:oleObj r:id="rId7" imgW="444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51838" y="1356995"/>
                        <a:ext cx="906145" cy="440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-2147482579"/>
          <p:cNvGraphicFramePr>
            <a:graphicFrameLocks noChangeAspect="1"/>
          </p:cNvGraphicFramePr>
          <p:nvPr/>
        </p:nvGraphicFramePr>
        <p:xfrm>
          <a:off x="4538980" y="1797050"/>
          <a:ext cx="2019300" cy="56134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9" imgW="914400" imgH="254000" progId="Equation.KSEE3">
                  <p:embed/>
                </p:oleObj>
              </mc:Choice>
              <mc:Fallback>
                <p:oleObj r:id="rId9" imgW="914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38980" y="1797050"/>
                        <a:ext cx="2019300" cy="561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8429625" y="179705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较大</a:t>
            </a:r>
            <a:endParaRPr lang="zh-CN" altLang="en-US" sz="32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2345" y="3216910"/>
            <a:ext cx="844677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合力的方向，总是与较大的力的方向相同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74515" y="112395"/>
            <a:ext cx="753237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合力的方向，总是与较大的力的方向相同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5255" y="4570095"/>
            <a:ext cx="11402060" cy="1986280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重为G的苹果从树上竖直下落,若苹果在空中所受阻力小于G,则苹果在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竖直下落过程中受到的合力大小(    )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等于G     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等于0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大于G      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小于G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6" name="对象 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058025" y="5544185"/>
          <a:ext cx="2983865" cy="8394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11" imgW="812800" imgH="228600" progId="Equation.KSEE3">
                  <p:embed/>
                </p:oleObj>
              </mc:Choice>
              <mc:Fallback>
                <p:oleObj r:id="rId11" imgW="812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058025" y="5544185"/>
                        <a:ext cx="2983865" cy="83947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5798820" y="4892675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6" grpId="1"/>
      <p:bldP spid="5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2095" y="289560"/>
            <a:ext cx="11687810" cy="452628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b="1"/>
              <a:t>空中飞行的铅球重量为90N，在空中受到的空气阻力为10N（阻力恒定）。当它向上飞行的过程中，它受到的合力为_______N，方向向________；当它向下飞行的过程中，它受到的合力为_______N，方向向________。</a:t>
            </a: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252095" y="2564130"/>
            <a:ext cx="3131820" cy="76835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上升过程：</a:t>
            </a:r>
            <a:endParaRPr lang="zh-CN" altLang="en-US" sz="44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57960" y="4168140"/>
            <a:ext cx="720090" cy="647700"/>
          </a:xfrm>
          <a:prstGeom prst="ellipse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775460" y="4488180"/>
            <a:ext cx="46355" cy="15328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70280" y="6093460"/>
            <a:ext cx="2755265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G=90N</a:t>
            </a:r>
            <a:endParaRPr lang="en-US" altLang="zh-CN" sz="44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1795145" y="4509135"/>
            <a:ext cx="52070" cy="575945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847215" y="4665980"/>
            <a:ext cx="2755265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F=10N</a:t>
            </a:r>
            <a:endParaRPr lang="en-US" altLang="zh-CN" sz="44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7215" y="3522980"/>
            <a:ext cx="4472940" cy="64516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F</a:t>
            </a:r>
            <a:r>
              <a:rPr lang="zh-CN" altLang="en-US" sz="3600" baseline="-250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合</a:t>
            </a:r>
            <a:r>
              <a:rPr lang="en-US" altLang="zh-CN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=</a:t>
            </a:r>
            <a:r>
              <a:rPr lang="en-US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90N+10N=100N</a:t>
            </a:r>
            <a:endParaRPr lang="en-US" sz="36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89295" y="2564130"/>
            <a:ext cx="3131820" cy="76835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下落过程：</a:t>
            </a:r>
            <a:endParaRPr lang="zh-CN" altLang="en-US" sz="44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787640" y="4018280"/>
            <a:ext cx="720090" cy="647700"/>
          </a:xfrm>
          <a:prstGeom prst="ellipse">
            <a:avLst/>
          </a:prstGeom>
          <a:solidFill>
            <a:srgbClr val="66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8140700" y="4369435"/>
            <a:ext cx="13970" cy="163004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8154670" y="3860800"/>
            <a:ext cx="29845" cy="508635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101840" y="6021070"/>
            <a:ext cx="275526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G=90N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85890" y="3792220"/>
            <a:ext cx="275526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F=10N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40700" y="3332480"/>
            <a:ext cx="4016375" cy="645160"/>
          </a:xfrm>
          <a:prstGeom prst="rect">
            <a:avLst/>
          </a:prstGeom>
          <a:solidFill>
            <a:srgbClr val="00FFFF"/>
          </a:soli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F</a:t>
            </a:r>
            <a:r>
              <a:rPr lang="zh-CN" altLang="en-US" sz="3600" baseline="-250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合</a:t>
            </a:r>
            <a:r>
              <a:rPr lang="en-US" altLang="zh-CN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=</a:t>
            </a:r>
            <a:r>
              <a:rPr lang="en-US" sz="3600">
                <a:ln w="12700">
                  <a:solidFill>
                    <a:srgbClr val="C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sym typeface="+mn-ea"/>
              </a:rPr>
              <a:t>90N-10N=80N</a:t>
            </a:r>
            <a:endParaRPr lang="en-US" sz="3600">
              <a:ln w="12700">
                <a:solidFill>
                  <a:srgbClr val="C00000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10860" y="622300"/>
            <a:ext cx="17068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b="1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en-US" altLang="zh-CN" sz="3600" b="1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48980" y="622300"/>
            <a:ext cx="17068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下</a:t>
            </a:r>
            <a:endParaRPr lang="zh-CN" altLang="en-US" sz="3600" b="1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02480" y="1267460"/>
            <a:ext cx="17068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b="1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80</a:t>
            </a:r>
            <a:endParaRPr lang="en-US" altLang="zh-CN" sz="3600" b="1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08900" y="1267460"/>
            <a:ext cx="170688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下</a:t>
            </a:r>
            <a:endParaRPr lang="zh-CN" altLang="en-US" sz="3600" b="1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8" grpId="0"/>
      <p:bldP spid="4" grpId="0"/>
      <p:bldP spid="9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矩形 1"/>
          <p:cNvSpPr/>
          <p:nvPr/>
        </p:nvSpPr>
        <p:spPr>
          <a:xfrm>
            <a:off x="3845560" y="-49530"/>
            <a:ext cx="431673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三、力的平衡</a:t>
            </a:r>
            <a:endParaRPr lang="zh-CN" altLang="en-US" sz="5400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267970" y="657860"/>
            <a:ext cx="11236960" cy="3192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平衡状态：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(1)__________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状态；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(2)______________________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状态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平衡力：物体处于平衡状态时，受到的力互称为平衡力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二力平衡的条件：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作用在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物体上的两个力大小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、方向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、作用在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
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0370" y="118173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静止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26075" y="1181735"/>
            <a:ext cx="26327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匀速直线运动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97720" y="196850"/>
            <a:ext cx="2632710" cy="15684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32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物体处于</a:t>
            </a:r>
            <a:endParaRPr lang="zh-CN" altLang="en-US" sz="32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平衡状态时，</a:t>
            </a:r>
            <a:endParaRPr lang="zh-CN" altLang="en-US" sz="32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32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合力</a:t>
            </a:r>
            <a:endParaRPr lang="zh-CN" altLang="en-US" sz="32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2835" y="267271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同一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59295" y="267271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相等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11080" y="267271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相反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7020" y="3256280"/>
            <a:ext cx="24587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同一直线上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3" name="对象 -2147482578"/>
          <p:cNvGraphicFramePr>
            <a:graphicFrameLocks noChangeAspect="1"/>
          </p:cNvGraphicFramePr>
          <p:nvPr/>
        </p:nvGraphicFramePr>
        <p:xfrm>
          <a:off x="10735310" y="1289685"/>
          <a:ext cx="1249680" cy="6076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2" imgW="469900" imgH="228600" progId="Equation.KSEE3">
                  <p:embed/>
                </p:oleObj>
              </mc:Choice>
              <mc:Fallback>
                <p:oleObj r:id="rId2" imgW="469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35310" y="1289685"/>
                        <a:ext cx="1249680" cy="60769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37185" y="3768725"/>
            <a:ext cx="11884660" cy="319214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如图所示，放手后纸片不能保持静止。这样的操作是为了探究物体在平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衡状态下所受的两个力(   )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A.大小是否相等   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B.方向是否相反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C.是否作用在同一物体上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D.是否作用在同一直线上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845" y="4319905"/>
            <a:ext cx="3662045" cy="264096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899785" y="4319905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7490" y="4104005"/>
            <a:ext cx="11717020" cy="2675255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汽车在平直的公路上做匀速直线运动，下列彼此平衡的两个力是（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汽车所受的重力和汽车对地面的压力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汽车所受的摩擦力和地面对汽车的支持力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汽车所受的重力和汽车的牵引力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汽车所受的重力和地面对汽车的支持力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910570" y="3616325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6" grpId="0"/>
      <p:bldP spid="11" grpId="0"/>
      <p:bldP spid="13" grpId="0"/>
      <p:bldP spid="11" grpId="1"/>
      <p:bldP spid="13" grpId="1"/>
      <p:bldP spid="14" grpId="0"/>
      <p:bldP spid="5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59410" y="151130"/>
            <a:ext cx="11473180" cy="370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2D05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如图所示，人沿水平方向推装满沙子的车，但没有推动，下列说法正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确的是（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人对车的作用力小于车对人的作用力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人对车的推力小于地面对车的摩擦力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人对车的推力与地面对车的摩擦力是一对平衡力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D.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沙子受到的重力与地面对车的支持力是一对平衡力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110" y="1405890"/>
            <a:ext cx="2414905" cy="16725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79900" y="3961130"/>
            <a:ext cx="2357120" cy="6451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黑体" panose="02010609060101010101" charset="-122"/>
                <a:ea typeface="黑体" panose="02010609060101010101" charset="-122"/>
              </a:rPr>
              <a:t>车对沙</a:t>
            </a:r>
            <a:endParaRPr lang="zh-CN" altLang="en-US" sz="36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86610" y="369570"/>
            <a:ext cx="66675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C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501650" y="211455"/>
            <a:ext cx="11188065" cy="4009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考试时,许多同学有一个不良习惯,将笔放在手指上不停地转圈,笔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会经常掉到地面或桌面上发出噪声。下列说法正确的是(    )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A.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笔在下落过程中不受到力作用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B.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笔停在静止的手指上时受到平衡力作用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  C.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笔在手指中拨动时才会连续转圈,说明力是维持物体运动的原因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D.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手指不拨动笔,笔也会在手指上继续转动一段时间,说明笔与手指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  间不存在摩擦力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065068" y="645160"/>
            <a:ext cx="69532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B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97600" y="1426845"/>
            <a:ext cx="133350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受重力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27595" y="2503805"/>
            <a:ext cx="472186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力不是维持物体运动的原因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32755" y="3698875"/>
            <a:ext cx="281305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说明笔具有惯性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55295" y="763905"/>
            <a:ext cx="10933430" cy="26511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用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2N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的拉力拉着一木块在水平桌面上做匀速直线运动，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突然将拉力增加到 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5N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，则此时木块受到桌面的摩擦力大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小为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，木块做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（填“加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速”、“匀速”或“减速”）运动。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01240" y="2101215"/>
            <a:ext cx="5930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2N</a:t>
            </a:r>
            <a:endParaRPr lang="en-US" altLang="zh-CN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395" y="3790315"/>
            <a:ext cx="11365865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物体只有做匀速直线运动时，滑动摩擦力才等于拉力（或推力）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01535" y="2101215"/>
            <a:ext cx="1715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加速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231140" y="232410"/>
            <a:ext cx="11730355" cy="3408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如图甲所示，水平地面上的一物体，受到方向不变的水平推力的作用，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的大小与时间的关系和物体的速度与时间的关系如图乙所示，以下说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法正确的是（  ）。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，没有推动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物体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，是因为推力小于摩擦力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  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物体做匀速直线运动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  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物体受到的摩擦力是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3N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     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物体受到的摩擦力与水平推力是一对平衡力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467485" y="1701800"/>
          <a:ext cx="1145540" cy="469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" imgW="495300" imgH="203200" progId="Equation.KSEE3">
                  <p:embed/>
                </p:oleObj>
              </mc:Choice>
              <mc:Fallback>
                <p:oleObj r:id="rId2" imgW="495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67485" y="1701800"/>
                        <a:ext cx="114554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452245" y="2171700"/>
          <a:ext cx="1176020" cy="469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4" imgW="508000" imgH="203200" progId="Equation.KSEE3">
                  <p:embed/>
                </p:oleObj>
              </mc:Choice>
              <mc:Fallback>
                <p:oleObj r:id="rId4" imgW="508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52245" y="2171700"/>
                        <a:ext cx="117602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437005" y="2641600"/>
          <a:ext cx="1176020" cy="469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6" imgW="508000" imgH="203200" progId="Equation.KSEE3">
                  <p:embed/>
                </p:oleObj>
              </mc:Choice>
              <mc:Fallback>
                <p:oleObj r:id="rId6" imgW="508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37005" y="2641600"/>
                        <a:ext cx="117602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481455" y="3111500"/>
          <a:ext cx="1148080" cy="4699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7" imgW="495300" imgH="203200" progId="Equation.KSEE3">
                  <p:embed/>
                </p:oleObj>
              </mc:Choice>
              <mc:Fallback>
                <p:oleObj r:id="rId7" imgW="495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1455" y="3111500"/>
                        <a:ext cx="114808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775" y="3640455"/>
            <a:ext cx="11536045" cy="314579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063480" y="1807210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313055" y="548005"/>
            <a:ext cx="1156589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7.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今年中国男足在陕西举行的世界杯亚洲区预选赛中，2比0击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败卡塔尔队，奇迹般地晋级12强。球员争顶后顶出的球在上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升过程中受到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（选填“平衡力”或“非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平衡力”）作用，足球最后会落回地面是因为受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的作用。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5415" y="145732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非平衡力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36760" y="196215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重力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442595" y="753745"/>
            <a:ext cx="11306810" cy="26511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8.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图所示，树上的苹果离开树之后由于受到重力，其运动的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速度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。若在下落的过程中，苹果所受的力突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然消失，苹果的运动速度将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______________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.(选填“变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   大”、“不变”或“变小”)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44115" y="1426210"/>
            <a:ext cx="15201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变大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92240" y="2105025"/>
            <a:ext cx="15201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不变</a:t>
            </a:r>
            <a:endParaRPr lang="zh-CN" altLang="en-US" sz="3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文本框 4"/>
          <p:cNvSpPr txBox="1"/>
          <p:nvPr/>
        </p:nvSpPr>
        <p:spPr>
          <a:xfrm>
            <a:off x="159385" y="225425"/>
            <a:ext cx="11454130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9.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如图所示，甲、乙两队正在进行拔河比赛，经过激烈比赛，甲队获胜，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下列说法正确的是（  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A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甲队对乙队的拉力大于乙队对甲队的拉力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B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甲队对乙队的拉力小于乙队对甲队的拉力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C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甲队受到地面的摩擦力小于乙队受到的地面的摩擦力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   D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甲队受到地面的摩擦力大于乙队受到的地面的摩擦力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165" y="3919220"/>
            <a:ext cx="7661275" cy="24206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705090" y="1235710"/>
            <a:ext cx="4324985" cy="1076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一对相互作用力，大小相等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9225" y="3417570"/>
            <a:ext cx="6480175" cy="5835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谁受到地面的摩擦力越大，谁就赢</a:t>
            </a:r>
            <a:endParaRPr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50995" y="471805"/>
            <a:ext cx="75946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D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pic>
        <p:nvPicPr>
          <p:cNvPr id="16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566400" y="11607800"/>
            <a:ext cx="3429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5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2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0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1.xml><?xml version="1.0" encoding="utf-8"?>
<p:tagLst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2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custom2020508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空白演示"/>
  <p:tag name="KSO_WM_UNIT_SHOW_EDIT_AREA_INDICATION" val="1"/>
  <p:tag name="KSO_WM_UNIT_TYPE" val="a"/>
  <p:tag name="KSO_WM_UNIT_VALUE" val="28"/>
</p:tagLst>
</file>

<file path=ppt/tags/tag64.xml><?xml version="1.0" encoding="utf-8"?>
<p:tagLst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65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209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微软雅黑</vt:lpstr>
      <vt:lpstr>Wingdings</vt:lpstr>
      <vt:lpstr>宋体</vt:lpstr>
      <vt:lpstr>黑体</vt:lpstr>
      <vt:lpstr>楷体</vt:lpstr>
      <vt:lpstr>Office 主题​​</vt:lpstr>
      <vt:lpstr>第七章复习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2021-03-04T10:28:03Z</cp:lastPrinted>
  <dcterms:created xsi:type="dcterms:W3CDTF">2021-03-04T10:28:03Z</dcterms:created>
  <dcterms:modified xsi:type="dcterms:W3CDTF">2021-03-04T02:28:03Z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