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embeddings/oleObject1.bin" ContentType="application/vnd.openxmlformats-officedocument.oleObject"/>
  <Override PartName="/ppt/activeX/activeX2.xml" ContentType="application/vnd.ms-office.activeX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activeX/activeX3.xml" ContentType="application/vnd.ms-office.activeX+xml"/>
  <Override PartName="/ppt/tags/tag4.xml" ContentType="application/vnd.openxmlformats-officedocument.presentationml.tags+xml"/>
  <Override PartName="/ppt/activeX/activeX4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99" r:id="rId2"/>
    <p:sldId id="256" r:id="rId3"/>
    <p:sldId id="341" r:id="rId4"/>
    <p:sldId id="283" r:id="rId5"/>
    <p:sldId id="286" r:id="rId6"/>
    <p:sldId id="297" r:id="rId7"/>
    <p:sldId id="324" r:id="rId8"/>
    <p:sldId id="288" r:id="rId9"/>
    <p:sldId id="290" r:id="rId10"/>
    <p:sldId id="289" r:id="rId11"/>
    <p:sldId id="291" r:id="rId12"/>
    <p:sldId id="305" r:id="rId13"/>
    <p:sldId id="301" r:id="rId14"/>
    <p:sldId id="302" r:id="rId15"/>
    <p:sldId id="303" r:id="rId16"/>
    <p:sldId id="306" r:id="rId17"/>
    <p:sldId id="307" r:id="rId18"/>
    <p:sldId id="360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65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2772" name="灯片编号占位符 3"/>
          <p:cNvSpPr txBox="1"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>
                <a:latin typeface="Calibri"/>
              </a:rPr>
              <a:t>3</a:t>
            </a:fld>
            <a:endParaRPr lang="zh-CN" altLang="en-US" sz="1200"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37889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7891" name="文本占位符 37890"/>
          <p:cNvSpPr>
            <a:spLocks noGrp="1" noRot="1"/>
          </p:cNvSpPr>
          <p:nvPr>
            <p:ph type="body" idx="1"/>
          </p:nvPr>
        </p:nvSpPr>
        <p:spPr/>
        <p:txBody>
          <a:bodyPr anchor="ctr"/>
          <a:lstStyle/>
          <a:p>
            <a:pPr lvl="0">
              <a:spcBef>
                <a:spcPct val="50000"/>
              </a:spcBef>
            </a:pPr>
            <a:r>
              <a:rPr lang="zh-CN" altLang="en-US" b="1">
                <a:solidFill>
                  <a:srgbClr val="0000D4"/>
                </a:solidFill>
              </a:rPr>
              <a:t>“静者恒静、动者恒动”</a:t>
            </a:r>
            <a:r>
              <a:rPr lang="en-US" altLang="zh-CN" b="1">
                <a:solidFill>
                  <a:srgbClr val="0000D4"/>
                </a:solidFill>
                <a:latin typeface="Arial" panose="020B0604020202020204" pitchFamily="34" charset="0"/>
              </a:rPr>
              <a:t>——</a:t>
            </a:r>
            <a:r>
              <a:rPr lang="zh-CN" altLang="en-US" b="1">
                <a:solidFill>
                  <a:srgbClr val="0000D4"/>
                </a:solidFill>
              </a:rPr>
              <a:t>原来运动的物体</a:t>
            </a:r>
          </a:p>
          <a:p>
            <a:pPr lvl="0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 algn="r"/>
            <a:fld id="{9A0DB2DC-4C9A-4742-B13C-FB6460FD3503}" type="slidenum">
              <a:rPr lang="zh-CN" altLang="en-US" sz="1200">
                <a:ea typeface="宋体" panose="02010600030101010101" pitchFamily="2" charset="-122"/>
              </a:rPr>
              <a:t>7</a:t>
            </a:fld>
            <a:endParaRPr lang="zh-CN" altLang="en-US" sz="120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  <a:t>2021/3/29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8890"/>
            <a:ext cx="12190730" cy="68408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3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4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5" Type="http://schemas.openxmlformats.org/officeDocument/2006/relationships/image" Target="../media/image19.gif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&#31185;&#23398;&#19990;&#30028;&#65306;&#23433;&#20840;&#24102;h264_640x480_300k.mp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&#31185;&#23398;&#19990;&#30028;&#65306;&#23433;&#20840;&#27668;&#22218;h264_640x480_300k.mp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2890" y="842645"/>
            <a:ext cx="1081151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atin typeface="+mn-ea"/>
                <a:ea typeface="+mn-ea"/>
              </a:rPr>
              <a:t>一、力的作用效果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977640" y="80645"/>
            <a:ext cx="3215640" cy="922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54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温故知新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95745" y="1578610"/>
            <a:ext cx="368554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使物体发生</a:t>
            </a:r>
            <a:r>
              <a:rPr lang="zh-CN" altLang="en-US" sz="32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形变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2890" y="1578610"/>
            <a:ext cx="566801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使物体</a:t>
            </a:r>
            <a:r>
              <a:rPr lang="zh-CN" altLang="en-US" sz="3200" b="1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运动状态</a:t>
            </a:r>
            <a:r>
              <a:rPr lang="zh-CN" altLang="en-US" sz="32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发生改变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1511300" y="2059305"/>
            <a:ext cx="761365" cy="693420"/>
          </a:xfrm>
          <a:prstGeom prst="straightConnector1">
            <a:avLst/>
          </a:prstGeom>
          <a:ln w="9842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27685" y="2738120"/>
            <a:ext cx="193929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速度方向</a:t>
            </a:r>
          </a:p>
        </p:txBody>
      </p:sp>
      <p:cxnSp>
        <p:nvCxnSpPr>
          <p:cNvPr id="9" name="直接箭头连接符 8"/>
          <p:cNvCxnSpPr/>
          <p:nvPr/>
        </p:nvCxnSpPr>
        <p:spPr>
          <a:xfrm>
            <a:off x="2846705" y="2059305"/>
            <a:ext cx="500380" cy="693420"/>
          </a:xfrm>
          <a:prstGeom prst="straightConnector1">
            <a:avLst/>
          </a:prstGeom>
          <a:ln w="9842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875915" y="2752725"/>
            <a:ext cx="193929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速度大小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4625" y="3428365"/>
            <a:ext cx="521462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atin typeface="+mn-ea"/>
                <a:ea typeface="+mn-ea"/>
              </a:rPr>
              <a:t>二、运动状态不变的情况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77850" y="4129405"/>
            <a:ext cx="2627630" cy="768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44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1.</a:t>
            </a:r>
            <a:r>
              <a:rPr lang="zh-CN" altLang="en-US" sz="44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静止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27685" y="5260340"/>
            <a:ext cx="4133215" cy="768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44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2.</a:t>
            </a:r>
            <a:r>
              <a:rPr lang="zh-CN" altLang="en-US" sz="4400" b="1" smtClean="0">
                <a:ln w="66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匀速直线运动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243830" y="2752725"/>
            <a:ext cx="6712585" cy="3665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 smtClean="0">
                <a:latin typeface="+mn-ea"/>
                <a:ea typeface="+mn-ea"/>
              </a:rPr>
              <a:t>下列给出的现象中，物体运动状态没有发生改变的是（       ）。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 smtClean="0">
                <a:latin typeface="+mn-ea"/>
                <a:ea typeface="+mn-ea"/>
              </a:rPr>
              <a:t>A: 苹果从树上落下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 smtClean="0">
                <a:latin typeface="+mn-ea"/>
                <a:ea typeface="+mn-ea"/>
              </a:rPr>
              <a:t>B: 汽车匀速转弯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 smtClean="0">
                <a:latin typeface="+mn-ea"/>
                <a:ea typeface="+mn-ea"/>
              </a:rPr>
              <a:t>C: 停放在路边的小车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zh-CN" altLang="en-US" sz="2800" b="1" smtClean="0">
                <a:latin typeface="+mn-ea"/>
                <a:ea typeface="+mn-ea"/>
              </a:rPr>
              <a:t>D: 货物被起重机吊起匀速上升</a:t>
            </a:r>
          </a:p>
          <a:p>
            <a:pPr eaLnBrk="1" hangingPunct="1">
              <a:spcBef>
                <a:spcPct val="50000"/>
              </a:spcBef>
            </a:pPr>
            <a:endParaRPr lang="zh-CN" altLang="en-US" sz="2800" b="1" smtClean="0"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09660" y="3545840"/>
            <a:ext cx="224726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速度改变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131810" y="4011930"/>
            <a:ext cx="224726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方向改变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939530" y="4595495"/>
            <a:ext cx="224726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静止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632065" y="5612130"/>
            <a:ext cx="332422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匀速直线运动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617460" y="2752725"/>
            <a:ext cx="51435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ea"/>
                <a:ea typeface="+mn-ea"/>
              </a:rPr>
              <a:t>C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425180" y="2738120"/>
            <a:ext cx="51435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+mn-ea"/>
                <a:ea typeface="+mn-ea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79383" y="1432755"/>
            <a:ext cx="9985695" cy="2387600"/>
          </a:xfrm>
        </p:spPr>
        <p:txBody>
          <a:bodyPr/>
          <a:lstStyle/>
          <a:p>
            <a:r>
              <a:rPr lang="en-US" altLang="zh-CN" sz="8800" dirty="0">
                <a:latin typeface="叶根友毛笔行书2.0版" panose="02010601030101010101" charset="-122"/>
                <a:ea typeface="叶根友毛笔行书2.0版" panose="02010601030101010101" charset="-122"/>
              </a:rPr>
              <a:t>7.1</a:t>
            </a:r>
            <a:r>
              <a:rPr lang="zh-CN" altLang="en-US" sz="8800" dirty="0">
                <a:latin typeface="叶根友毛笔行书2.0版" panose="02010601030101010101" charset="-122"/>
                <a:ea typeface="叶根友毛笔行书2.0版" panose="02010601030101010101" charset="-122"/>
              </a:rPr>
              <a:t>牛顿第一定律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副标题 2"/>
          <p:cNvSpPr txBox="1"/>
          <p:nvPr/>
        </p:nvSpPr>
        <p:spPr bwMode="auto">
          <a:xfrm>
            <a:off x="3449955" y="77470"/>
            <a:ext cx="2988945" cy="979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73050" marR="0" indent="-273050" algn="ctr" defTabSz="914400" eaLnBrk="1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/>
            </a:pPr>
            <a:r>
              <a:rPr kumimoji="0" lang="zh-CN" altLang="en-US" sz="4400" kern="1200" cap="small" spc="0" normalizeH="0" baseline="0" noProof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想想议议</a:t>
            </a:r>
          </a:p>
        </p:txBody>
      </p:sp>
      <p:sp>
        <p:nvSpPr>
          <p:cNvPr id="12" name="副标题 2"/>
          <p:cNvSpPr txBox="1"/>
          <p:nvPr/>
        </p:nvSpPr>
        <p:spPr bwMode="auto">
          <a:xfrm>
            <a:off x="7127875" y="2470785"/>
            <a:ext cx="4385310" cy="27679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273050" marR="0" indent="-273050" algn="ctr" defTabSz="914400" eaLnBrk="1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/>
            </a:pPr>
            <a:r>
              <a:rPr kumimoji="0" lang="zh-CN" altLang="en-US" sz="6000" kern="1200" cap="small" spc="0" normalizeH="0" baseline="0" noProof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思考：运动的物体为什么会停下来？</a:t>
            </a:r>
          </a:p>
        </p:txBody>
      </p:sp>
      <p:pic>
        <p:nvPicPr>
          <p:cNvPr id="2127" name="图片 8" descr="狗拉车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7275"/>
            <a:ext cx="7022465" cy="5800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365" y="688975"/>
            <a:ext cx="6571615" cy="2374492"/>
          </a:xfrm>
          <a:prstGeom prst="cloudCallout">
            <a:avLst/>
          </a:prstGeom>
          <a:solidFill>
            <a:schemeClr val="bg2"/>
          </a:solidFill>
          <a:ln w="25400" cap="flat" cmpd="sng">
            <a:solidFill>
              <a:srgbClr val="4BACC6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rIns="1800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亚里士多德认为：物体的运动需要力来维持。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2145" y="4048760"/>
            <a:ext cx="8019415" cy="2218475"/>
          </a:xfrm>
          <a:prstGeom prst="cloud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Ins="1800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伽利略认为：物体的运动不需要力来维持，</a:t>
            </a:r>
          </a:p>
        </p:txBody>
      </p:sp>
      <p:pic>
        <p:nvPicPr>
          <p:cNvPr id="8" name="Picture 6" descr="伽利略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53270" y="2851150"/>
            <a:ext cx="2534285" cy="34912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4633595" y="2045970"/>
            <a:ext cx="3154680" cy="1861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1" i="0" u="none" strike="noStrike" kern="1200" cap="none" spc="0" normalizeH="0" baseline="0" noProof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VS</a:t>
            </a:r>
            <a:endParaRPr kumimoji="0" lang="zh-CN" altLang="en-US" sz="11500" b="1" i="0" u="none" strike="noStrike" kern="1200" cap="none" spc="0" normalizeH="0" baseline="0" noProof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6" descr="2006092520270677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AFB"/>
              </a:clrFrom>
              <a:clrTo>
                <a:srgbClr val="FEFAFB">
                  <a:alpha val="0"/>
                </a:srgbClr>
              </a:clrTo>
            </a:clrChange>
            <a:lum bright="12000"/>
          </a:blip>
          <a:stretch>
            <a:fillRect/>
          </a:stretch>
        </p:blipFill>
        <p:spPr bwMode="auto">
          <a:xfrm>
            <a:off x="263812" y="3232145"/>
            <a:ext cx="2571736" cy="27283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5" y="-11430"/>
            <a:ext cx="4615180" cy="1046480"/>
          </a:xfrm>
          <a:prstGeom prst="rect">
            <a:avLst/>
          </a:prstGeom>
        </p:spPr>
      </p:pic>
      <p:pic>
        <p:nvPicPr>
          <p:cNvPr id="16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2534900" y="12344400"/>
            <a:ext cx="304800" cy="2159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35" name="表格 4134"/>
          <p:cNvGraphicFramePr>
            <a:graphicFrameLocks noGrp="1"/>
          </p:cNvGraphicFramePr>
          <p:nvPr/>
        </p:nvGraphicFramePr>
        <p:xfrm>
          <a:off x="6644005" y="133350"/>
          <a:ext cx="5476875" cy="6093460"/>
        </p:xfrm>
        <a:graphic>
          <a:graphicData uri="http://schemas.openxmlformats.org/drawingml/2006/table">
            <a:tbl>
              <a:tblPr/>
              <a:tblGrid>
                <a:gridCol w="993775"/>
                <a:gridCol w="1310640"/>
                <a:gridCol w="1733550"/>
                <a:gridCol w="1438910"/>
              </a:tblGrid>
              <a:tr h="86995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实验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序号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接触面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/>
                        <a:t>滑块受到摩擦力的大小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400" b="1"/>
                        <a:t>滑块运动的距离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11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28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①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粗糙的水平面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606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800" b="1">
                        <a:latin typeface="微软雅黑" panose="020B0503020204020204" charset="-122"/>
                        <a:ea typeface="微软雅黑" panose="020B0503020204020204" charset="-122"/>
                        <a:sym typeface="Wingdings" panose="05000000000000000000" charset="0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2800" b="1">
                          <a:latin typeface="微软雅黑" panose="020B0503020204020204" charset="-122"/>
                          <a:ea typeface="微软雅黑" panose="020B0503020204020204" charset="-122"/>
                          <a:sym typeface="Wingdings" panose="05000000000000000000" charset="0"/>
                        </a:rPr>
                        <a:t>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比较光滑的</a:t>
                      </a:r>
                      <a:r>
                        <a:rPr lang="zh-CN" altLang="en-US" sz="2800" b="1">
                          <a:sym typeface="+mn-ea"/>
                        </a:rPr>
                        <a:t>水平面</a:t>
                      </a:r>
                      <a:endParaRPr lang="zh-CN" altLang="en-US" sz="28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11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③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很光滑的</a:t>
                      </a:r>
                      <a:r>
                        <a:rPr lang="zh-CN" altLang="en-US" sz="2800" b="1">
                          <a:sym typeface="+mn-ea"/>
                        </a:rPr>
                        <a:t>水平面</a:t>
                      </a:r>
                      <a:endParaRPr lang="zh-CN" altLang="en-US" sz="28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Char char="•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推理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28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想象</a:t>
                      </a: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/>
                        <a:t>更光滑表面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800" b="1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4" imgW="914400" imgH="215900" progId="Equation.KSEE3">
                  <p:embed/>
                </p:oleObj>
              </mc:Choice>
              <mc:Fallback>
                <p:oleObj r:id="rId4" imgW="914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9320530" y="1382395"/>
            <a:ext cx="111188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大</a:t>
            </a:r>
          </a:p>
        </p:txBody>
      </p:sp>
      <p:sp>
        <p:nvSpPr>
          <p:cNvPr id="13346" name="Text Box 37"/>
          <p:cNvSpPr txBox="1"/>
          <p:nvPr/>
        </p:nvSpPr>
        <p:spPr>
          <a:xfrm>
            <a:off x="10977880" y="1382078"/>
            <a:ext cx="11430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l" defTabSz="914400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320530" y="2552065"/>
            <a:ext cx="111188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较大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897235" y="2552065"/>
            <a:ext cx="111188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较近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320530" y="4064635"/>
            <a:ext cx="111188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较小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97235" y="4064635"/>
            <a:ext cx="111188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较远</a:t>
            </a:r>
          </a:p>
        </p:txBody>
      </p:sp>
      <p:sp>
        <p:nvSpPr>
          <p:cNvPr id="13352" name="Text Box 43"/>
          <p:cNvSpPr txBox="1"/>
          <p:nvPr/>
        </p:nvSpPr>
        <p:spPr>
          <a:xfrm>
            <a:off x="9320213" y="5359400"/>
            <a:ext cx="175260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l" defTabSz="914400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小</a:t>
            </a:r>
          </a:p>
        </p:txBody>
      </p:sp>
      <p:sp>
        <p:nvSpPr>
          <p:cNvPr id="14372" name="文本框 14371"/>
          <p:cNvSpPr txBox="1"/>
          <p:nvPr/>
        </p:nvSpPr>
        <p:spPr>
          <a:xfrm>
            <a:off x="6701155" y="1226185"/>
            <a:ext cx="5361940" cy="31692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altLang="zh-CN" sz="40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</a:t>
            </a:r>
            <a:r>
              <a:rPr lang="zh-CN" altLang="en-US" sz="40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在其他条件相同时，平面越光滑，小球受到的摩擦力越</a:t>
            </a:r>
            <a:r>
              <a:rPr lang="zh-CN" altLang="en-US" sz="4000" b="1" u="sng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40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，小球前进的距离越</a:t>
            </a:r>
            <a:r>
              <a:rPr lang="zh-CN" altLang="en-US" sz="4000" b="1" u="sng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40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。小车速度变化的越</a:t>
            </a:r>
            <a:r>
              <a:rPr lang="en-US" altLang="zh-CN" sz="40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____  </a:t>
            </a:r>
            <a:endParaRPr lang="en-US" altLang="zh-CN" sz="4000" b="1" u="sng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977880" y="5359400"/>
            <a:ext cx="111188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远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320530" y="2226945"/>
            <a:ext cx="1223963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400" b="1">
                <a:solidFill>
                  <a:srgbClr val="0000D4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小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753600" y="2994978"/>
            <a:ext cx="12239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>
                <a:solidFill>
                  <a:srgbClr val="0000D4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远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0371455" y="3614420"/>
            <a:ext cx="12239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000" b="1">
                <a:solidFill>
                  <a:srgbClr val="0000D4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慢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4" name="ShockwaveFlash1" r:id="rId2" imgW="6311265" imgH="4891405"/>
        </mc:Choice>
        <mc:Fallback>
          <p:control name="ShockwaveFlash1" r:id="rId2" imgW="6311265" imgH="4891405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975" y="1112838"/>
                  <a:ext cx="6311900" cy="4891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346" grpId="0"/>
      <p:bldP spid="5" grpId="0"/>
      <p:bldP spid="6" grpId="0"/>
      <p:bldP spid="7" grpId="0"/>
      <p:bldP spid="8" grpId="0"/>
      <p:bldP spid="13352" grpId="0"/>
      <p:bldP spid="14372" grpId="0" animBg="1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115" y="1813560"/>
            <a:ext cx="2428240" cy="14452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伽利略的</a:t>
            </a:r>
          </a:p>
          <a:p>
            <a:pPr algn="ctr"/>
            <a:r>
              <a:rPr lang="zh-CN" alt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理想实验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93215" y="5307330"/>
            <a:ext cx="8587105" cy="14452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4400" b="1">
                <a:latin typeface="宋体" panose="02010600030101010101" pitchFamily="2" charset="-122"/>
                <a:ea typeface="宋体" panose="02010600030101010101" pitchFamily="2" charset="-122"/>
              </a:rPr>
              <a:t>力不是维持物体运动的原因</a:t>
            </a:r>
          </a:p>
          <a:p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4400" b="1">
                <a:latin typeface="宋体" panose="02010600030101010101" pitchFamily="2" charset="-122"/>
                <a:ea typeface="宋体" panose="02010600030101010101" pitchFamily="2" charset="-122"/>
              </a:rPr>
              <a:t>力是改变物体运动状态的原因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1" name="ShockwaveFlash1" r:id="rId2" imgW="7272020" imgH="4989830"/>
        </mc:Choice>
        <mc:Fallback>
          <p:control name="ShockwaveFlash1" r:id="rId2" imgW="7272020" imgH="4989830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08300" y="250825"/>
                  <a:ext cx="7272338" cy="4989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文本框 19458"/>
          <p:cNvSpPr txBox="1"/>
          <p:nvPr/>
        </p:nvSpPr>
        <p:spPr>
          <a:xfrm>
            <a:off x="461645" y="1929130"/>
            <a:ext cx="11269345" cy="1383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    </a:t>
            </a:r>
            <a:r>
              <a:rPr lang="zh-CN" altLang="en-US" sz="3600" b="1">
                <a:solidFill>
                  <a:srgbClr val="CE061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一切物体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在</a:t>
            </a:r>
            <a:r>
              <a:rPr lang="zh-CN" altLang="en-US" sz="3600" b="1">
                <a:solidFill>
                  <a:srgbClr val="CE061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没有受到外力作用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的时候，总保持</a:t>
            </a:r>
            <a:r>
              <a:rPr lang="zh-CN" altLang="en-US" sz="3600" b="1">
                <a:solidFill>
                  <a:srgbClr val="CE061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匀速直线运动状态</a:t>
            </a:r>
            <a:r>
              <a:rPr lang="zh-CN" altLang="en-US" sz="4800" b="1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1903BD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或</a:t>
            </a:r>
            <a:r>
              <a:rPr lang="zh-CN" altLang="en-US" sz="3600" b="1">
                <a:solidFill>
                  <a:srgbClr val="CE0619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静止状态</a:t>
            </a:r>
            <a:r>
              <a:rPr lang="zh-CN" altLang="en-US" sz="3600" b="1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</a:p>
        </p:txBody>
      </p:sp>
      <p:sp>
        <p:nvSpPr>
          <p:cNvPr id="19462" name="文本框 19461"/>
          <p:cNvSpPr txBox="1"/>
          <p:nvPr/>
        </p:nvSpPr>
        <p:spPr>
          <a:xfrm>
            <a:off x="1000760" y="3549650"/>
            <a:ext cx="5131435" cy="15684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原来静止的物体要保持静止状态，原来运动的物体要保持匀速直线运动状态</a:t>
            </a:r>
          </a:p>
        </p:txBody>
      </p:sp>
      <p:sp>
        <p:nvSpPr>
          <p:cNvPr id="2" name="右箭头 1"/>
          <p:cNvSpPr/>
          <p:nvPr/>
        </p:nvSpPr>
        <p:spPr>
          <a:xfrm rot="17580000">
            <a:off x="5200650" y="1597025"/>
            <a:ext cx="397510" cy="214630"/>
          </a:xfrm>
          <a:prstGeom prst="rightArrow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060950" y="895985"/>
            <a:ext cx="2070100" cy="5835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latin typeface="+mn-ea"/>
                <a:ea typeface="+mn-ea"/>
              </a:rPr>
              <a:t>前提条件</a:t>
            </a:r>
          </a:p>
        </p:txBody>
      </p:sp>
      <p:sp>
        <p:nvSpPr>
          <p:cNvPr id="4" name="左弧形箭头 3"/>
          <p:cNvSpPr/>
          <p:nvPr/>
        </p:nvSpPr>
        <p:spPr>
          <a:xfrm rot="19920000">
            <a:off x="394970" y="3155950"/>
            <a:ext cx="308610" cy="80391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6445250" y="2465070"/>
            <a:ext cx="822325" cy="998855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57035" y="3463925"/>
            <a:ext cx="4973955" cy="13220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zh-CN" altLang="en-US" sz="3200" b="1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sym typeface="+mn-ea"/>
              </a:rPr>
              <a:t>方法：</a:t>
            </a:r>
            <a:r>
              <a:rPr kumimoji="1" lang="zh-CN" altLang="en-US" sz="3200" b="1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sym typeface="+mn-ea"/>
              </a:rPr>
              <a:t>实验</a:t>
            </a:r>
            <a:r>
              <a:rPr kumimoji="1" lang="en-US" altLang="zh-CN" sz="3200" b="1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sym typeface="+mn-ea"/>
              </a:rPr>
              <a:t>+</a:t>
            </a:r>
            <a:r>
              <a:rPr kumimoji="1" lang="zh-CN" altLang="en-US" sz="3200" b="1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ea typeface="+mn-ea"/>
                <a:sym typeface="+mn-ea"/>
              </a:rPr>
              <a:t>推理</a:t>
            </a:r>
            <a:r>
              <a:rPr kumimoji="1" lang="zh-CN" altLang="en-US" sz="3200" b="1" noProof="0">
                <a:ln>
                  <a:noFill/>
                </a:ln>
                <a:effectLst/>
                <a:uLnTx/>
                <a:uFillTx/>
                <a:latin typeface="+mn-ea"/>
                <a:ea typeface="+mn-ea"/>
                <a:sym typeface="+mn-ea"/>
              </a:rPr>
              <a:t>的方法</a:t>
            </a: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3200" b="1" noProof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+mn-ea"/>
                <a:ea typeface="+mn-ea"/>
                <a:sym typeface="+mn-ea"/>
              </a:rPr>
              <a:t>不能用实验直接证明。</a:t>
            </a:r>
            <a:endParaRPr kumimoji="1" lang="zh-CN" altLang="en-US" sz="3200" b="1" noProof="0" smtClean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uLnTx/>
              <a:uFillTx/>
              <a:latin typeface="+mn-ea"/>
              <a:ea typeface="+mn-ea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590" y="-52070"/>
            <a:ext cx="6265545" cy="11741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4155" y="5525135"/>
            <a:ext cx="1169225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</a:pPr>
            <a:r>
              <a:rPr lang="en-US" altLang="zh-CN" sz="3200" b="1">
                <a:latin typeface="Calibri"/>
                <a:ea typeface="黑体" panose="02010609060101010101" pitchFamily="2" charset="-122"/>
              </a:rPr>
              <a:t>     </a:t>
            </a:r>
            <a:r>
              <a:rPr lang="en-US" altLang="zh-CN" sz="4000" b="1">
                <a:latin typeface="Calibri"/>
                <a:ea typeface="黑体" panose="02010609060101010101" pitchFamily="2" charset="-122"/>
              </a:rPr>
              <a:t>   </a:t>
            </a:r>
            <a:r>
              <a:rPr lang="zh-CN" altLang="en-US" sz="4000" b="1">
                <a:latin typeface="Calibri"/>
                <a:ea typeface="黑体" panose="02010609060101010101" pitchFamily="2" charset="-122"/>
              </a:rPr>
              <a:t>牛顿第一定律揭示了：任何物体都有保持原来的静止或匀速直线运动状态的性质</a:t>
            </a:r>
          </a:p>
        </p:txBody>
      </p:sp>
      <p:sp>
        <p:nvSpPr>
          <p:cNvPr id="9" name="矩形 8"/>
          <p:cNvSpPr/>
          <p:nvPr/>
        </p:nvSpPr>
        <p:spPr>
          <a:xfrm>
            <a:off x="9568815" y="5852160"/>
            <a:ext cx="201930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惯性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  <p:bldP spid="2" grpId="0" animBg="1"/>
      <p:bldP spid="3" grpId="0" animBg="1"/>
      <p:bldP spid="4" grpId="0" animBg="1"/>
      <p:bldP spid="7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63490"/>
          <p:cNvSpPr txBox="1"/>
          <p:nvPr/>
        </p:nvSpPr>
        <p:spPr>
          <a:xfrm>
            <a:off x="600710" y="869315"/>
            <a:ext cx="11544300" cy="11734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楷体_GB2312" panose="0201060903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</a:rPr>
              <a:t>一切</a:t>
            </a:r>
            <a:r>
              <a:rPr lang="zh-CN" altLang="en-US" sz="3200" b="1">
                <a:latin typeface="楷体_GB2312" panose="02010609030101010101" pitchFamily="49" charset="-122"/>
              </a:rPr>
              <a:t>物体都具有保持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</a:rPr>
              <a:t>原有</a:t>
            </a:r>
            <a:r>
              <a:rPr lang="zh-CN" altLang="en-US" sz="3200" b="1">
                <a:latin typeface="楷体_GB2312" panose="02010609030101010101" pitchFamily="49" charset="-122"/>
              </a:rPr>
              <a:t>运动状态不变的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</a:rPr>
              <a:t>性质</a:t>
            </a:r>
            <a:r>
              <a:rPr lang="zh-CN" altLang="en-US" sz="3200" b="1">
                <a:latin typeface="楷体_GB2312" panose="02010609030101010101" pitchFamily="49" charset="-122"/>
              </a:rPr>
              <a:t>。这种性质就是</a:t>
            </a:r>
            <a:r>
              <a:rPr lang="zh-CN" altLang="en-US" sz="3200" b="1">
                <a:solidFill>
                  <a:srgbClr val="0000FF"/>
                </a:solidFill>
                <a:latin typeface="楷体_GB2312" panose="02010609030101010101" pitchFamily="49" charset="-122"/>
              </a:rPr>
              <a:t>惯性</a:t>
            </a:r>
            <a:r>
              <a:rPr lang="zh-CN" altLang="en-US" sz="3200" b="1">
                <a:latin typeface="楷体_GB2312" panose="02010609030101010101" pitchFamily="49" charset="-122"/>
              </a:rPr>
              <a:t>。 </a:t>
            </a:r>
          </a:p>
        </p:txBody>
      </p:sp>
      <p:sp>
        <p:nvSpPr>
          <p:cNvPr id="34" name="文本框 63491"/>
          <p:cNvSpPr txBox="1">
            <a:spLocks noChangeArrowheads="1"/>
          </p:cNvSpPr>
          <p:nvPr/>
        </p:nvSpPr>
        <p:spPr bwMode="auto">
          <a:xfrm>
            <a:off x="1403350" y="1931035"/>
            <a:ext cx="5806440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牛顿第一定律也叫惯性定律</a:t>
            </a:r>
            <a:r>
              <a:rPr kumimoji="0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1450" y="3251835"/>
            <a:ext cx="7693660" cy="2861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 anchor="t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40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   </a:t>
            </a:r>
            <a:r>
              <a:rPr lang="zh-CN" altLang="en-US" sz="40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惯性是一切物体所</a:t>
            </a:r>
            <a:r>
              <a:rPr lang="zh-CN" altLang="en-US" sz="40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固有的一种属性</a:t>
            </a:r>
            <a:r>
              <a:rPr lang="zh-CN" altLang="en-US" sz="40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。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40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    惯性大小只与物体的</a:t>
            </a:r>
            <a:r>
              <a:rPr lang="zh-CN" altLang="en-US" sz="4000" b="1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质量</a:t>
            </a:r>
            <a:r>
              <a:rPr lang="zh-CN" altLang="en-US" sz="4000" b="1"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有关，质量越大，惯性越大。</a:t>
            </a:r>
            <a:endParaRPr lang="zh-CN" altLang="en-US" sz="4000" b="1" smtClean="0"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5" y="-26670"/>
            <a:ext cx="3635375" cy="995045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5" name="ShockwaveFlash1" r:id="rId3" imgW="4155440" imgH="3777615"/>
        </mc:Choice>
        <mc:Fallback>
          <p:control name="ShockwaveFlash1" r:id="rId3" imgW="4155440" imgH="3777615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64475" y="1930400"/>
                  <a:ext cx="4156075" cy="3778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2"/>
          <p:cNvSpPr txBox="1"/>
          <p:nvPr/>
        </p:nvSpPr>
        <p:spPr bwMode="auto">
          <a:xfrm>
            <a:off x="3869055" y="112395"/>
            <a:ext cx="4835525" cy="9728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73050" marR="0" indent="-273050" algn="ctr" defTabSz="914400" eaLnBrk="1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/>
            </a:pPr>
            <a:r>
              <a:rPr kumimoji="0" lang="zh-CN" altLang="en-US" sz="4800" kern="1200" cap="small" spc="0" normalizeH="0" baseline="0" noProof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生活中的惯性</a:t>
            </a:r>
          </a:p>
        </p:txBody>
      </p:sp>
      <p:sp>
        <p:nvSpPr>
          <p:cNvPr id="5" name="副标题 2"/>
          <p:cNvSpPr txBox="1"/>
          <p:nvPr/>
        </p:nvSpPr>
        <p:spPr bwMode="auto">
          <a:xfrm>
            <a:off x="697230" y="1085215"/>
            <a:ext cx="2879725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73050" marR="0" indent="-273050" defTabSz="914400" eaLnBrk="1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/>
            </a:pPr>
            <a:r>
              <a:rPr kumimoji="0" lang="en-US" altLang="zh-CN" sz="2800" kern="1200" cap="small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kern="1200" cap="small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、怎样利用惯性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415" y="2283460"/>
            <a:ext cx="4607560" cy="345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副标题 2"/>
          <p:cNvSpPr txBox="1"/>
          <p:nvPr/>
        </p:nvSpPr>
        <p:spPr bwMode="auto">
          <a:xfrm>
            <a:off x="7879715" y="5650230"/>
            <a:ext cx="3749675" cy="504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73050" marR="0" indent="-273050" defTabSz="914400" eaLnBrk="1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/>
            </a:pPr>
            <a:r>
              <a:rPr kumimoji="0" lang="zh-CN" altLang="en-US" sz="2800" kern="1200" cap="small" spc="0" normalizeH="0" baseline="0" noProof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靠自身惯性，继续向前</a:t>
            </a:r>
          </a:p>
        </p:txBody>
      </p:sp>
      <p:pic>
        <p:nvPicPr>
          <p:cNvPr id="166921" name="图片 166920" descr="斧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0" y="1866265"/>
            <a:ext cx="3914140" cy="4288790"/>
          </a:xfrm>
          <a:prstGeom prst="rect">
            <a:avLst/>
          </a:prstGeom>
          <a:noFill/>
          <a:ln w="76200" cap="flat" cmpd="sng">
            <a:solidFill>
              <a:srgbClr val="339966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6628" name="组合 166935"/>
          <p:cNvGrpSpPr/>
          <p:nvPr/>
        </p:nvGrpSpPr>
        <p:grpSpPr>
          <a:xfrm>
            <a:off x="5411470" y="5154295"/>
            <a:ext cx="520700" cy="255588"/>
            <a:chOff x="4010" y="3657"/>
            <a:chExt cx="328" cy="161"/>
          </a:xfrm>
        </p:grpSpPr>
        <p:sp>
          <p:nvSpPr>
            <p:cNvPr id="26629" name="椭圆 166930"/>
            <p:cNvSpPr/>
            <p:nvPr/>
          </p:nvSpPr>
          <p:spPr>
            <a:xfrm>
              <a:off x="4014" y="3657"/>
              <a:ext cx="318" cy="46"/>
            </a:xfrm>
            <a:prstGeom prst="ellipse">
              <a:avLst/>
            </a:prstGeom>
            <a:gradFill rotWithShape="1">
              <a:gsLst>
                <a:gs pos="0">
                  <a:srgbClr val="FFCC99"/>
                </a:gs>
                <a:gs pos="100000">
                  <a:srgbClr val="765E47"/>
                </a:gs>
              </a:gsLst>
              <a:path path="shape">
                <a:fillToRect l="50000" t="50000" r="50000" b="50000"/>
              </a:path>
            </a:gradFill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anchor="t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6630" name="任意多边形 166933"/>
            <p:cNvSpPr/>
            <p:nvPr/>
          </p:nvSpPr>
          <p:spPr>
            <a:xfrm>
              <a:off x="4010" y="3684"/>
              <a:ext cx="328" cy="134"/>
            </a:xfrm>
            <a:custGeom>
              <a:avLst/>
              <a:gdLst/>
              <a:ahLst/>
              <a:cxnLst/>
              <a:rect l="l" t="t" r="r" b="b"/>
              <a:pathLst>
                <a:path w="328" h="134">
                  <a:moveTo>
                    <a:pt x="322" y="104"/>
                  </a:moveTo>
                  <a:lnTo>
                    <a:pt x="248" y="126"/>
                  </a:lnTo>
                  <a:lnTo>
                    <a:pt x="152" y="134"/>
                  </a:lnTo>
                  <a:lnTo>
                    <a:pt x="66" y="122"/>
                  </a:lnTo>
                  <a:lnTo>
                    <a:pt x="0" y="100"/>
                  </a:lnTo>
                  <a:lnTo>
                    <a:pt x="2" y="0"/>
                  </a:lnTo>
                  <a:lnTo>
                    <a:pt x="70" y="18"/>
                  </a:lnTo>
                  <a:lnTo>
                    <a:pt x="152" y="20"/>
                  </a:lnTo>
                  <a:lnTo>
                    <a:pt x="238" y="20"/>
                  </a:lnTo>
                  <a:lnTo>
                    <a:pt x="328" y="0"/>
                  </a:lnTo>
                  <a:lnTo>
                    <a:pt x="328" y="104"/>
                  </a:lnTo>
                </a:path>
              </a:pathLst>
            </a:custGeom>
            <a:gradFill rotWithShape="1">
              <a:gsLst>
                <a:gs pos="0">
                  <a:srgbClr val="765E47"/>
                </a:gs>
                <a:gs pos="50000">
                  <a:srgbClr val="FFCC99"/>
                </a:gs>
                <a:gs pos="100000">
                  <a:srgbClr val="765E47"/>
                </a:gs>
              </a:gsLst>
              <a:lin ang="0" scaled="1"/>
            </a:gradFill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6947" name="组合 166946"/>
          <p:cNvGrpSpPr/>
          <p:nvPr/>
        </p:nvGrpSpPr>
        <p:grpSpPr>
          <a:xfrm>
            <a:off x="5268595" y="2912428"/>
            <a:ext cx="611188" cy="596900"/>
            <a:chOff x="2472" y="2341"/>
            <a:chExt cx="385" cy="376"/>
          </a:xfrm>
        </p:grpSpPr>
        <p:sp>
          <p:nvSpPr>
            <p:cNvPr id="26632" name="任意多边形 166940"/>
            <p:cNvSpPr/>
            <p:nvPr/>
          </p:nvSpPr>
          <p:spPr>
            <a:xfrm>
              <a:off x="2472" y="2341"/>
              <a:ext cx="385" cy="376"/>
            </a:xfrm>
            <a:custGeom>
              <a:avLst/>
              <a:gdLst/>
              <a:ahLst/>
              <a:cxnLst/>
              <a:rect l="l" t="t" r="r" b="b"/>
              <a:pathLst>
                <a:path w="385" h="376">
                  <a:moveTo>
                    <a:pt x="0" y="56"/>
                  </a:moveTo>
                  <a:cubicBezTo>
                    <a:pt x="26" y="59"/>
                    <a:pt x="102" y="77"/>
                    <a:pt x="154" y="72"/>
                  </a:cubicBezTo>
                  <a:cubicBezTo>
                    <a:pt x="206" y="67"/>
                    <a:pt x="280" y="32"/>
                    <a:pt x="314" y="28"/>
                  </a:cubicBezTo>
                  <a:cubicBezTo>
                    <a:pt x="348" y="24"/>
                    <a:pt x="349" y="0"/>
                    <a:pt x="360" y="48"/>
                  </a:cubicBezTo>
                  <a:cubicBezTo>
                    <a:pt x="371" y="96"/>
                    <a:pt x="379" y="265"/>
                    <a:pt x="382" y="316"/>
                  </a:cubicBezTo>
                  <a:cubicBezTo>
                    <a:pt x="385" y="367"/>
                    <a:pt x="385" y="347"/>
                    <a:pt x="376" y="354"/>
                  </a:cubicBezTo>
                  <a:cubicBezTo>
                    <a:pt x="367" y="361"/>
                    <a:pt x="337" y="365"/>
                    <a:pt x="330" y="361"/>
                  </a:cubicBezTo>
                  <a:cubicBezTo>
                    <a:pt x="323" y="357"/>
                    <a:pt x="332" y="376"/>
                    <a:pt x="332" y="329"/>
                  </a:cubicBezTo>
                  <a:cubicBezTo>
                    <a:pt x="332" y="282"/>
                    <a:pt x="333" y="121"/>
                    <a:pt x="330" y="76"/>
                  </a:cubicBezTo>
                  <a:cubicBezTo>
                    <a:pt x="327" y="31"/>
                    <a:pt x="320" y="63"/>
                    <a:pt x="316" y="60"/>
                  </a:cubicBezTo>
                  <a:cubicBezTo>
                    <a:pt x="312" y="57"/>
                    <a:pt x="311" y="59"/>
                    <a:pt x="306" y="60"/>
                  </a:cubicBezTo>
                  <a:cubicBezTo>
                    <a:pt x="301" y="61"/>
                    <a:pt x="308" y="63"/>
                    <a:pt x="286" y="68"/>
                  </a:cubicBezTo>
                  <a:cubicBezTo>
                    <a:pt x="264" y="73"/>
                    <a:pt x="206" y="85"/>
                    <a:pt x="172" y="88"/>
                  </a:cubicBezTo>
                  <a:cubicBezTo>
                    <a:pt x="138" y="91"/>
                    <a:pt x="110" y="93"/>
                    <a:pt x="82" y="88"/>
                  </a:cubicBezTo>
                  <a:cubicBezTo>
                    <a:pt x="54" y="83"/>
                    <a:pt x="18" y="64"/>
                    <a:pt x="2" y="58"/>
                  </a:cubicBezTo>
                </a:path>
              </a:pathLst>
            </a:custGeom>
            <a:solidFill>
              <a:srgbClr val="778689"/>
            </a:solidFill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3" name="任意多边形 166943"/>
            <p:cNvSpPr/>
            <p:nvPr/>
          </p:nvSpPr>
          <p:spPr>
            <a:xfrm>
              <a:off x="2794" y="2359"/>
              <a:ext cx="26" cy="40"/>
            </a:xfrm>
            <a:custGeom>
              <a:avLst/>
              <a:gdLst/>
              <a:ahLst/>
              <a:cxnLst/>
              <a:rect l="l" t="t" r="r" b="b"/>
              <a:pathLst>
                <a:path w="26" h="40">
                  <a:moveTo>
                    <a:pt x="26" y="0"/>
                  </a:moveTo>
                  <a:cubicBezTo>
                    <a:pt x="22" y="7"/>
                    <a:pt x="5" y="32"/>
                    <a:pt x="0" y="40"/>
                  </a:cubicBezTo>
                </a:path>
              </a:pathLst>
            </a:custGeom>
            <a:noFill/>
            <a:ln w="12700" cap="sq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6942" name="任意多边形 166941"/>
          <p:cNvSpPr/>
          <p:nvPr/>
        </p:nvSpPr>
        <p:spPr>
          <a:xfrm>
            <a:off x="5484495" y="3129915"/>
            <a:ext cx="266700" cy="1843088"/>
          </a:xfrm>
          <a:custGeom>
            <a:avLst/>
            <a:gdLst/>
            <a:ahLst/>
            <a:cxnLst/>
            <a:rect l="l" t="t" r="r" b="b"/>
            <a:pathLst>
              <a:path w="168" h="1161">
                <a:moveTo>
                  <a:pt x="18" y="177"/>
                </a:moveTo>
                <a:cubicBezTo>
                  <a:pt x="12" y="338"/>
                  <a:pt x="0" y="847"/>
                  <a:pt x="18" y="1004"/>
                </a:cubicBezTo>
                <a:cubicBezTo>
                  <a:pt x="36" y="1161"/>
                  <a:pt x="100" y="1124"/>
                  <a:pt x="124" y="1119"/>
                </a:cubicBezTo>
                <a:cubicBezTo>
                  <a:pt x="148" y="1114"/>
                  <a:pt x="168" y="1136"/>
                  <a:pt x="162" y="975"/>
                </a:cubicBezTo>
                <a:cubicBezTo>
                  <a:pt x="156" y="814"/>
                  <a:pt x="109" y="306"/>
                  <a:pt x="90" y="153"/>
                </a:cubicBezTo>
                <a:cubicBezTo>
                  <a:pt x="71" y="0"/>
                  <a:pt x="60" y="72"/>
                  <a:pt x="48" y="59"/>
                </a:cubicBezTo>
                <a:cubicBezTo>
                  <a:pt x="36" y="46"/>
                  <a:pt x="23" y="53"/>
                  <a:pt x="18" y="73"/>
                </a:cubicBezTo>
                <a:cubicBezTo>
                  <a:pt x="13" y="93"/>
                  <a:pt x="18" y="155"/>
                  <a:pt x="18" y="177"/>
                </a:cubicBezTo>
                <a:close/>
              </a:path>
            </a:pathLst>
          </a:custGeom>
          <a:solidFill>
            <a:schemeClr val="accent1"/>
          </a:solidFill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6943" name="任意多边形 166942"/>
          <p:cNvSpPr/>
          <p:nvPr/>
        </p:nvSpPr>
        <p:spPr>
          <a:xfrm>
            <a:off x="5097145" y="2952115"/>
            <a:ext cx="703263" cy="654050"/>
          </a:xfrm>
          <a:custGeom>
            <a:avLst/>
            <a:gdLst/>
            <a:ahLst/>
            <a:cxnLst/>
            <a:rect l="l" t="t" r="r" b="b"/>
            <a:pathLst>
              <a:path w="442" h="412">
                <a:moveTo>
                  <a:pt x="441" y="337"/>
                </a:moveTo>
                <a:cubicBezTo>
                  <a:pt x="440" y="291"/>
                  <a:pt x="443" y="108"/>
                  <a:pt x="435" y="59"/>
                </a:cubicBezTo>
                <a:cubicBezTo>
                  <a:pt x="427" y="10"/>
                  <a:pt x="429" y="40"/>
                  <a:pt x="391" y="41"/>
                </a:cubicBezTo>
                <a:cubicBezTo>
                  <a:pt x="353" y="42"/>
                  <a:pt x="266" y="71"/>
                  <a:pt x="207" y="65"/>
                </a:cubicBezTo>
                <a:cubicBezTo>
                  <a:pt x="148" y="59"/>
                  <a:pt x="72" y="0"/>
                  <a:pt x="39" y="5"/>
                </a:cubicBezTo>
                <a:cubicBezTo>
                  <a:pt x="6" y="10"/>
                  <a:pt x="15" y="60"/>
                  <a:pt x="9" y="95"/>
                </a:cubicBezTo>
                <a:cubicBezTo>
                  <a:pt x="3" y="130"/>
                  <a:pt x="3" y="177"/>
                  <a:pt x="3" y="215"/>
                </a:cubicBezTo>
                <a:cubicBezTo>
                  <a:pt x="3" y="253"/>
                  <a:pt x="0" y="291"/>
                  <a:pt x="9" y="323"/>
                </a:cubicBezTo>
                <a:cubicBezTo>
                  <a:pt x="18" y="355"/>
                  <a:pt x="15" y="408"/>
                  <a:pt x="59" y="410"/>
                </a:cubicBezTo>
                <a:cubicBezTo>
                  <a:pt x="103" y="412"/>
                  <a:pt x="210" y="347"/>
                  <a:pt x="273" y="335"/>
                </a:cubicBezTo>
                <a:cubicBezTo>
                  <a:pt x="336" y="323"/>
                  <a:pt x="403" y="338"/>
                  <a:pt x="437" y="339"/>
                </a:cubicBezTo>
              </a:path>
            </a:pathLst>
          </a:custGeom>
          <a:gradFill rotWithShape="1">
            <a:gsLst>
              <a:gs pos="0">
                <a:srgbClr val="B1F4FD"/>
              </a:gs>
              <a:gs pos="100000">
                <a:srgbClr val="527175"/>
              </a:gs>
            </a:gsLst>
            <a:lin ang="0" scaled="1"/>
          </a:gradFill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06 2.22222E-06 L 0.00087 0.08171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66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07 -4.44444E-06 L -2.77778E-07 0.08264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669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06 0 L 2.22222E-06 0.04421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669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8" name="图片 3" descr="惯性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35" y="55880"/>
            <a:ext cx="4894580" cy="67456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4099" name="ShockwaveFlash1" r:id="rId3" imgW="6712585" imgH="5836920"/>
        </mc:Choice>
        <mc:Fallback>
          <p:control name="ShockwaveFlash1" r:id="rId3" imgW="6712585" imgH="5836920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37175" y="180975"/>
                  <a:ext cx="6713538" cy="58372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 fill="hold"/>
                                        <p:tgtEl>
                                          <p:spTgt spid="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2"/>
          <p:cNvSpPr txBox="1"/>
          <p:nvPr/>
        </p:nvSpPr>
        <p:spPr bwMode="auto">
          <a:xfrm>
            <a:off x="636270" y="419100"/>
            <a:ext cx="4679950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273050" marR="0" indent="-273050" defTabSz="914400" eaLnBrk="1" hangingPunct="1">
              <a:spcBef>
                <a:spcPts val="600"/>
              </a:spcBef>
              <a:buClr>
                <a:schemeClr val="accent1"/>
              </a:buClr>
              <a:buSzPct val="70000"/>
              <a:buFontTx/>
              <a:buNone/>
              <a:defRPr/>
            </a:pPr>
            <a:r>
              <a:rPr kumimoji="0" lang="en-US" altLang="zh-CN" sz="2800" kern="1200" cap="small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kern="1200" cap="small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、如何预防惯性造成危害的</a:t>
            </a:r>
          </a:p>
        </p:txBody>
      </p:sp>
      <p:pic>
        <p:nvPicPr>
          <p:cNvPr id="6" name="图片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322705"/>
            <a:ext cx="4924425" cy="369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2035" y="1188720"/>
            <a:ext cx="5103495" cy="38265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971040" y="5304155"/>
            <a:ext cx="15544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600" kern="1200" cap="small" spc="0" normalizeH="0" baseline="0" noProof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安全带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251065" y="5212398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600" kern="1200" cap="small" spc="0" normalizeH="0" baseline="0" noProof="0"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安全气囊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437515" y="1670685"/>
            <a:ext cx="11450955" cy="430022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b="1"/>
              <a:t>1</a:t>
            </a:r>
            <a:r>
              <a:rPr lang="zh-CN" altLang="en-US" sz="3200" b="1"/>
              <a:t>、关于惯性，以下说法正确的是（      ）</a:t>
            </a:r>
          </a:p>
          <a:p>
            <a:pPr marL="0" indent="0">
              <a:buNone/>
            </a:pPr>
            <a:r>
              <a:rPr lang="zh-CN" altLang="en-US" sz="3200" b="1"/>
              <a:t>   A</a:t>
            </a:r>
            <a:r>
              <a:rPr lang="en-US" altLang="zh-CN" sz="3200" b="1"/>
              <a:t>.</a:t>
            </a:r>
            <a:r>
              <a:rPr lang="zh-CN" altLang="en-US" sz="3200" b="1"/>
              <a:t>人在走路时没有惯性，被绊倒时才有惯性</a:t>
            </a:r>
          </a:p>
          <a:p>
            <a:pPr marL="0" indent="0">
              <a:buNone/>
            </a:pPr>
            <a:r>
              <a:rPr lang="zh-CN" altLang="en-US" sz="3200" b="1"/>
              <a:t>   B</a:t>
            </a:r>
            <a:r>
              <a:rPr lang="en-US" altLang="zh-CN" sz="3200" b="1"/>
              <a:t>.</a:t>
            </a:r>
            <a:r>
              <a:rPr lang="zh-CN" altLang="en-US" sz="3200" b="1"/>
              <a:t>百米赛跑到达终点时不能立即停下来是由于有惯性，停</a:t>
            </a:r>
          </a:p>
          <a:p>
            <a:pPr marL="0" indent="0">
              <a:buNone/>
            </a:pPr>
            <a:r>
              <a:rPr lang="zh-CN" altLang="en-US" sz="3200" b="1"/>
              <a:t>      下来后也就没有惯性了</a:t>
            </a:r>
          </a:p>
          <a:p>
            <a:pPr marL="0" indent="0">
              <a:buNone/>
            </a:pPr>
            <a:r>
              <a:rPr lang="zh-CN" altLang="en-US" sz="3200" b="1"/>
              <a:t>   C</a:t>
            </a:r>
            <a:r>
              <a:rPr lang="en-US" altLang="zh-CN" sz="3200" b="1"/>
              <a:t>.</a:t>
            </a:r>
            <a:r>
              <a:rPr lang="zh-CN" altLang="en-US" sz="3200" b="1"/>
              <a:t>物体在不受外力作用时有惯性，受到外力作用后惯性就被克</a:t>
            </a:r>
          </a:p>
          <a:p>
            <a:pPr marL="0" indent="0">
              <a:buNone/>
            </a:pPr>
            <a:r>
              <a:rPr lang="zh-CN" altLang="en-US" sz="3200" b="1"/>
              <a:t>      服了</a:t>
            </a:r>
          </a:p>
          <a:p>
            <a:pPr marL="0" indent="0">
              <a:buNone/>
            </a:pPr>
            <a:r>
              <a:rPr lang="zh-CN" altLang="en-US" sz="3200" b="1"/>
              <a:t>   D</a:t>
            </a:r>
            <a:r>
              <a:rPr lang="en-US" altLang="zh-CN" sz="3200" b="1"/>
              <a:t>.</a:t>
            </a:r>
            <a:r>
              <a:rPr lang="zh-CN" altLang="en-US" sz="3200" b="1"/>
              <a:t>物体的惯性与物体的运动状态及受力情况均无关</a:t>
            </a:r>
          </a:p>
        </p:txBody>
      </p:sp>
      <p:pic>
        <p:nvPicPr>
          <p:cNvPr id="3481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30" y="177800"/>
            <a:ext cx="12130405" cy="1099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2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240" y="367030"/>
            <a:ext cx="3415665" cy="556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793230" y="1276985"/>
            <a:ext cx="716915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518160" y="390525"/>
            <a:ext cx="11450320" cy="547370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b="1"/>
              <a:t>        2</a:t>
            </a:r>
            <a:r>
              <a:rPr lang="zh-CN" altLang="en-US" sz="3200" b="1"/>
              <a:t>、</a:t>
            </a:r>
            <a:r>
              <a:rPr lang="en-US" altLang="zh-CN" sz="3200" b="1"/>
              <a:t> </a:t>
            </a:r>
            <a:r>
              <a:rPr lang="zh-CN" altLang="en-US" sz="3200" b="1"/>
              <a:t>图为小车载着木块向右运动过程中发生的现象，下列判断正确的是（      ）</a:t>
            </a:r>
          </a:p>
          <a:p>
            <a:pPr marL="0" indent="0">
              <a:buNone/>
            </a:pPr>
            <a:endParaRPr lang="zh-CN" altLang="en-US" sz="3200" b="1"/>
          </a:p>
          <a:p>
            <a:pPr marL="0" indent="0">
              <a:buNone/>
            </a:pPr>
            <a:endParaRPr lang="zh-CN" altLang="en-US" sz="3200" b="1"/>
          </a:p>
          <a:p>
            <a:pPr marL="0" indent="0">
              <a:buNone/>
            </a:pPr>
            <a:endParaRPr lang="zh-CN" altLang="en-US" sz="3200" b="1"/>
          </a:p>
          <a:p>
            <a:pPr marL="0" indent="0">
              <a:buNone/>
            </a:pPr>
            <a:endParaRPr lang="zh-CN" altLang="en-US" sz="3200" b="1"/>
          </a:p>
          <a:p>
            <a:pPr marL="0" indent="0">
              <a:buNone/>
            </a:pPr>
            <a:r>
              <a:rPr lang="zh-CN" altLang="en-US" sz="3200" b="1"/>
              <a:t>A.都是在小车突然停止时发生</a:t>
            </a:r>
          </a:p>
          <a:p>
            <a:pPr marL="0" indent="0">
              <a:buNone/>
            </a:pPr>
            <a:r>
              <a:rPr lang="zh-CN" altLang="en-US" sz="3200" b="1"/>
              <a:t>B.都是在小车突然起动时发生</a:t>
            </a:r>
          </a:p>
          <a:p>
            <a:pPr marL="0" indent="0">
              <a:buNone/>
            </a:pPr>
            <a:r>
              <a:rPr lang="zh-CN" altLang="en-US" sz="3200" b="1"/>
              <a:t>C.图甲所示的现象是小车在运动中突然停止或突然加速时生</a:t>
            </a:r>
          </a:p>
          <a:p>
            <a:pPr marL="0" indent="0">
              <a:buNone/>
            </a:pPr>
            <a:r>
              <a:rPr lang="zh-CN" altLang="en-US" sz="3200" b="1"/>
              <a:t>D.图乙所示的现象是小车在运动中突然停止或突然减速时发生</a:t>
            </a:r>
          </a:p>
        </p:txBody>
      </p:sp>
      <p:pic>
        <p:nvPicPr>
          <p:cNvPr id="3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454150"/>
            <a:ext cx="6431280" cy="21259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955290" y="632460"/>
            <a:ext cx="76200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411480" y="207645"/>
            <a:ext cx="10998200" cy="5473700"/>
          </a:xfrm>
        </p:spPr>
        <p:txBody>
          <a:bodyPr/>
          <a:lstStyle/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3200" b="1"/>
              <a:t>3</a:t>
            </a:r>
            <a:r>
              <a:rPr lang="zh-CN" altLang="en-US" sz="3200" b="1"/>
              <a:t>、下列关于力和运动的说法中，正确的是（    ）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A.要维持物体的运动，必须有力的作用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B.没有力作用在物体上，物体也可以处于运动状态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C.不受力作用的物体只能处于静止状态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D.没有力作用于物体上，物体的运动状态也可以改变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endParaRPr lang="zh-CN" altLang="en-US" sz="3200" b="1"/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3200" b="1"/>
              <a:t>4</a:t>
            </a:r>
            <a:r>
              <a:rPr lang="zh-CN" altLang="en-US" sz="3200" b="1"/>
              <a:t>、下列关于惯性的说法正确的是（      ）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A.太空中的宇航员不具有惯性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B.物体运动时具有惯性，静止时不具有惯性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C.汽车在转弯时减速，是为了防止惯性带来的危害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D.运动员起跑时用力蹬地，是为了增大惯性提高成绩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371205" y="106680"/>
            <a:ext cx="76200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B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57035" y="3331845"/>
            <a:ext cx="76200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137795" y="527685"/>
            <a:ext cx="11708765" cy="5473700"/>
          </a:xfrm>
        </p:spPr>
        <p:txBody>
          <a:bodyPr/>
          <a:lstStyle/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3200" b="1"/>
              <a:t>        5</a:t>
            </a:r>
            <a:r>
              <a:rPr lang="zh-CN" altLang="en-US" sz="3200" b="1"/>
              <a:t>、原来正在运动着的物体，如果它所受的一切外力都同时消失，那么此物体将（    ）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A.立即停下来  	                                     B.速度变慢后逐渐停下来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C.速度大小不变，但运动方向改变     D.作匀速直线运动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endParaRPr lang="zh-CN" altLang="en-US" sz="3200" b="1"/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</a:t>
            </a:r>
            <a:r>
              <a:rPr lang="en-US" altLang="zh-CN" sz="3200" b="1"/>
              <a:t>6</a:t>
            </a:r>
            <a:r>
              <a:rPr lang="zh-CN" altLang="en-US" sz="3200" b="1"/>
              <a:t>、牛顿总结出牛顿第一定律，其研究方法是（    ）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   A.根据日常生活经验                                       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   B.直接的实验结果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   C.在实验的基础上，经过科学推理  </a:t>
            </a:r>
          </a:p>
          <a:p>
            <a:pPr marL="0" indent="0" fontAlgn="auto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3200" b="1"/>
              <a:t>         D.对物体运动规律的一种假设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144010" y="975360"/>
            <a:ext cx="76200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D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050020" y="3035300"/>
            <a:ext cx="76200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1117600" y="794368"/>
            <a:ext cx="9956800" cy="547384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400"/>
              <a:t>7.</a:t>
            </a:r>
            <a:r>
              <a:rPr lang="zh-CN" altLang="en-US" sz="4400"/>
              <a:t>行驶中的汽车关闭发动机后不会立即停止运动,是因为 </a:t>
            </a:r>
            <a:r>
              <a:rPr lang="en-US" altLang="zh-CN" sz="4400"/>
              <a:t>________________</a:t>
            </a:r>
            <a:r>
              <a:rPr lang="zh-CN" altLang="en-US" sz="4400"/>
              <a:t>;汽车的速度越来越小,最后会停下来是因为 </a:t>
            </a:r>
            <a:r>
              <a:rPr lang="en-US" altLang="zh-CN" sz="4400"/>
              <a:t>________________________</a:t>
            </a:r>
            <a:r>
              <a:rPr lang="zh-CN" altLang="en-US" sz="4400"/>
              <a:t>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126480" y="1173480"/>
            <a:ext cx="207264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60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惯性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443480" y="2321560"/>
            <a:ext cx="393192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60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摩擦力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>
          <a:xfrm>
            <a:off x="441960" y="527685"/>
            <a:ext cx="11590655" cy="54737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    8.</a:t>
            </a: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同学们通过调查发现 , 身边个别司机开车时不喜欢系安全带。对于交通规则中要求系安全带的理由 , 你认为正确的是 (   ) 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A. 系安全带是为了减小汽车的惯性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B. 系安全带是为了增大汽车的惯性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C. 系安全带是为了减小车内人员的惯性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D. 系安全带可减小因汽车突然减速造成的人员伤害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240645" y="2637155"/>
            <a:ext cx="762000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6000" b="1" smtClean="0">
                <a:solidFill>
                  <a:srgbClr val="C00000"/>
                </a:solidFill>
                <a:latin typeface="+mn-ea"/>
                <a:ea typeface="+mn-ea"/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71780" y="908050"/>
            <a:ext cx="11648440" cy="5692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、两种不同的观点：（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）亚里士多德认为：要维持物体的运动，就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。（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）伽利略认为：运动物体如果不受其他力的作用，将会继续保持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_________________________________________________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
</a:t>
            </a: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3、牛顿第一定律：（识记）一切物体在没有受到外力作用的时候，总保持______________________或________状态。</a:t>
            </a: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知识点二：惯性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'</a:t>
            </a: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1、物理学上把物体都具有的保持原来的静止或__________________的性质，称为惯性。</a:t>
            </a: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2、惯性是________物体所固有的一种属性。</a:t>
            </a: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3、惯性是性质，不是力。只能说物体具有惯性，而不是受到惯性的作用</a:t>
            </a:r>
          </a:p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4、惯性只与物体的质量有关。质量越大，惯性_________。物体的运动状态就越难改变。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977640" y="80645"/>
            <a:ext cx="3215640" cy="922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5400" b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+mn-ea"/>
              </a:rPr>
              <a:t>课堂小结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199120" y="1181100"/>
            <a:ext cx="356616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需要有力的作用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61440" y="2176780"/>
            <a:ext cx="824484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同样的速度沿直线</a:t>
            </a:r>
            <a:r>
              <a:rPr lang="en-US" altLang="zh-CN" sz="3200" b="1" smtClean="0">
                <a:solidFill>
                  <a:srgbClr val="C00000"/>
                </a:solidFill>
                <a:latin typeface="+mn-ea"/>
                <a:ea typeface="+mn-ea"/>
              </a:rPr>
              <a:t>“</a:t>
            </a: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永恒</a:t>
            </a:r>
            <a:r>
              <a:rPr lang="en-US" altLang="zh-CN" sz="3200" b="1" smtClean="0">
                <a:solidFill>
                  <a:srgbClr val="C00000"/>
                </a:solidFill>
                <a:latin typeface="+mn-ea"/>
                <a:ea typeface="+mn-ea"/>
              </a:rPr>
              <a:t>”</a:t>
            </a: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运动下来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49960" y="2969260"/>
            <a:ext cx="356616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匀速直线运动状态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81600" y="2969260"/>
            <a:ext cx="100584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静止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70800" y="3898900"/>
            <a:ext cx="356616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匀速直线运动状态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54860" y="4757420"/>
            <a:ext cx="1356360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一切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889240" y="5504180"/>
            <a:ext cx="1265555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rtlCol="0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smtClean="0">
                <a:solidFill>
                  <a:srgbClr val="C00000"/>
                </a:solidFill>
                <a:latin typeface="+mn-ea"/>
                <a:ea typeface="+mn-ea"/>
              </a:rPr>
              <a:t>越大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3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1284</Words>
  <Application>Microsoft Office PowerPoint</Application>
  <PresentationFormat>自定义</PresentationFormat>
  <Paragraphs>144</Paragraphs>
  <Slides>18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0" baseType="lpstr">
      <vt:lpstr>Office 主题</vt:lpstr>
      <vt:lpstr>Equation.KSEE3</vt:lpstr>
      <vt:lpstr>PowerPoint 演示文稿</vt:lpstr>
      <vt:lpstr>7.1牛顿第一定律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2021-03-04T10:25:31Z</cp:lastPrinted>
  <dcterms:created xsi:type="dcterms:W3CDTF">2021-03-04T10:25:31Z</dcterms:created>
  <dcterms:modified xsi:type="dcterms:W3CDTF">2021-03-29T13:11:30Z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