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0" r:id="rId1"/>
    <p:sldMasterId id="2147483673" r:id="rId2"/>
    <p:sldMasterId id="2147483683" r:id="rId3"/>
  </p:sldMasterIdLst>
  <p:notesMasterIdLst>
    <p:notesMasterId r:id="rId38"/>
  </p:notesMasterIdLst>
  <p:handoutMasterIdLst>
    <p:handoutMasterId r:id="rId39"/>
  </p:handoutMasterIdLst>
  <p:sldIdLst>
    <p:sldId id="256" r:id="rId4"/>
    <p:sldId id="258" r:id="rId5"/>
    <p:sldId id="342" r:id="rId6"/>
    <p:sldId id="289" r:id="rId7"/>
    <p:sldId id="549" r:id="rId8"/>
    <p:sldId id="548" r:id="rId9"/>
    <p:sldId id="261" r:id="rId10"/>
    <p:sldId id="290" r:id="rId11"/>
    <p:sldId id="403" r:id="rId12"/>
    <p:sldId id="547" r:id="rId13"/>
    <p:sldId id="308" r:id="rId14"/>
    <p:sldId id="372" r:id="rId15"/>
    <p:sldId id="440" r:id="rId16"/>
    <p:sldId id="312" r:id="rId17"/>
    <p:sldId id="311" r:id="rId18"/>
    <p:sldId id="439" r:id="rId19"/>
    <p:sldId id="471" r:id="rId20"/>
    <p:sldId id="313" r:id="rId21"/>
    <p:sldId id="268" r:id="rId22"/>
    <p:sldId id="551" r:id="rId23"/>
    <p:sldId id="437" r:id="rId24"/>
    <p:sldId id="317" r:id="rId25"/>
    <p:sldId id="309" r:id="rId26"/>
    <p:sldId id="316" r:id="rId27"/>
    <p:sldId id="283" r:id="rId28"/>
    <p:sldId id="320" r:id="rId29"/>
    <p:sldId id="534" r:id="rId30"/>
    <p:sldId id="334" r:id="rId31"/>
    <p:sldId id="284" r:id="rId32"/>
    <p:sldId id="270" r:id="rId33"/>
    <p:sldId id="543" r:id="rId34"/>
    <p:sldId id="398" r:id="rId35"/>
    <p:sldId id="374" r:id="rId36"/>
    <p:sldId id="545" r:id="rId37"/>
  </p:sldIdLst>
  <p:sldSz cx="9144000" cy="5143500" type="screen16x9"/>
  <p:notesSz cx="9947275" cy="6858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6633"/>
    <a:srgbClr val="006600"/>
    <a:srgbClr val="0FB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>
      <p:cViewPr>
        <p:scale>
          <a:sx n="131" d="100"/>
          <a:sy n="131" d="100"/>
        </p:scale>
        <p:origin x="-384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840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451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14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</a:p>
        </p:txBody>
      </p:sp>
    </p:spTree>
    <p:extLst>
      <p:ext uri="{BB962C8B-B14F-4D97-AF65-F5344CB8AC3E}">
        <p14:creationId xmlns:p14="http://schemas.microsoft.com/office/powerpoint/2010/main" val="3379266722"/>
      </p:ext>
    </p:extLst>
  </p:cSld>
  <p:clrMapOvr>
    <a:masterClrMapping/>
  </p:clrMapOvr>
  <p:transition spd="slow" advTm="0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893"/>
            <a:ext cx="6858000" cy="12420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2021/3/9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01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2021/3/9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95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‹#›</a:t>
            </a:fld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2051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32314"/>
      </p:ext>
    </p:extLst>
  </p:cSld>
  <p:clrMapOvr>
    <a:masterClrMapping/>
  </p:clrMapOvr>
  <p:transition spd="slow" advTm="0"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2021/3/9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8199850"/>
      </p:ext>
    </p:extLst>
  </p:cSld>
  <p:clrMapOvr>
    <a:masterClrMapping/>
  </p:clrMapOvr>
  <p:transition spd="slow">
    <p:random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02619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261275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724944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528673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901203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2021/3/9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  <p:sp>
        <p:nvSpPr>
          <p:cNvPr id="8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素养目标</a:t>
            </a:r>
          </a:p>
        </p:txBody>
      </p:sp>
    </p:spTree>
    <p:extLst>
      <p:ext uri="{BB962C8B-B14F-4D97-AF65-F5344CB8AC3E}">
        <p14:creationId xmlns:p14="http://schemas.microsoft.com/office/powerpoint/2010/main" val="2034034247"/>
      </p:ext>
    </p:extLst>
  </p:cSld>
  <p:clrMapOvr>
    <a:masterClrMapping/>
  </p:clrMapOvr>
  <p:transition spd="slow">
    <p:random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368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450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432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9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</a:p>
        </p:txBody>
      </p:sp>
    </p:spTree>
    <p:extLst>
      <p:ext uri="{BB962C8B-B14F-4D97-AF65-F5344CB8AC3E}">
        <p14:creationId xmlns:p14="http://schemas.microsoft.com/office/powerpoint/2010/main" val="132189738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</a:p>
        </p:txBody>
      </p:sp>
    </p:spTree>
    <p:extLst>
      <p:ext uri="{BB962C8B-B14F-4D97-AF65-F5344CB8AC3E}">
        <p14:creationId xmlns:p14="http://schemas.microsoft.com/office/powerpoint/2010/main" val="61698531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</a:p>
        </p:txBody>
      </p:sp>
    </p:spTree>
    <p:extLst>
      <p:ext uri="{BB962C8B-B14F-4D97-AF65-F5344CB8AC3E}">
        <p14:creationId xmlns:p14="http://schemas.microsoft.com/office/powerpoint/2010/main" val="88965079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</a:p>
        </p:txBody>
      </p:sp>
    </p:spTree>
    <p:extLst>
      <p:ext uri="{BB962C8B-B14F-4D97-AF65-F5344CB8AC3E}">
        <p14:creationId xmlns:p14="http://schemas.microsoft.com/office/powerpoint/2010/main" val="1254915805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课后作业</a:t>
            </a:r>
          </a:p>
        </p:txBody>
      </p:sp>
    </p:spTree>
    <p:extLst>
      <p:ext uri="{BB962C8B-B14F-4D97-AF65-F5344CB8AC3E}">
        <p14:creationId xmlns:p14="http://schemas.microsoft.com/office/powerpoint/2010/main" val="1515542732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151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11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970" y="44337"/>
            <a:ext cx="1080008" cy="42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线连接符 10"/>
          <p:cNvCxnSpPr/>
          <p:nvPr/>
        </p:nvCxnSpPr>
        <p:spPr>
          <a:xfrm>
            <a:off x="1588" y="407062"/>
            <a:ext cx="20066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74"/>
          <p:cNvSpPr>
            <a:spLocks noChangeAspect="1" noEditPoints="1"/>
          </p:cNvSpPr>
          <p:nvPr/>
        </p:nvSpPr>
        <p:spPr bwMode="auto">
          <a:xfrm>
            <a:off x="96041" y="55536"/>
            <a:ext cx="360363" cy="319088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6731891" y="0"/>
            <a:ext cx="1350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7.3 </a:t>
            </a:r>
            <a:r>
              <a:rPr lang="zh-CN" altLang="en-US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重力</a:t>
            </a:r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  <a:ea typeface="宋体" pitchFamily="2" charset="-122"/>
              </a:rPr>
              <a:t>/</a:t>
            </a:r>
            <a:endParaRPr lang="zh-CN" altLang="en-US" sz="2000" b="1" dirty="0">
              <a:solidFill>
                <a:srgbClr val="F07474">
                  <a:lumMod val="50000"/>
                </a:srgb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65282" y="4786685"/>
            <a:ext cx="8881099" cy="356815"/>
            <a:chOff x="265282" y="4786685"/>
            <a:chExt cx="8881099" cy="356815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noFill/>
            <a:ln w="28575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5" name="直接连接符 14"/>
            <p:cNvCxnSpPr/>
            <p:nvPr userDrawn="1"/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7169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09970" y="44337"/>
            <a:ext cx="1080008" cy="42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265282" y="4786685"/>
            <a:ext cx="8881099" cy="356815"/>
            <a:chOff x="265282" y="4786685"/>
            <a:chExt cx="8881099" cy="356815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接连接符 9"/>
            <p:cNvCxnSpPr/>
            <p:nvPr userDrawn="1"/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/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"/>
          <p:cNvSpPr txBox="1">
            <a:spLocks noChangeArrowheads="1"/>
          </p:cNvSpPr>
          <p:nvPr userDrawn="1"/>
        </p:nvSpPr>
        <p:spPr bwMode="auto">
          <a:xfrm>
            <a:off x="6731891" y="0"/>
            <a:ext cx="1350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7.3 </a:t>
            </a:r>
            <a:r>
              <a:rPr lang="zh-CN" altLang="en-US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重力</a:t>
            </a:r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  <a:ea typeface="宋体" pitchFamily="2" charset="-122"/>
              </a:rPr>
              <a:t>/</a:t>
            </a:r>
            <a:endParaRPr lang="zh-CN" altLang="en-US" sz="2000" b="1" dirty="0">
              <a:solidFill>
                <a:srgbClr val="F0747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0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ransition spd="slow"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61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21.wmf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hyperlink" Target="&#8220;&#19979;&#8221;&#22312;&#21738;&#20799;.swf" TargetMode="External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0.wmf"/><Relationship Id="rId9" Type="http://schemas.openxmlformats.org/officeDocument/2006/relationships/image" Target="../media/image22.wmf"/><Relationship Id="rId14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37325;&#21147;&#26041;&#21521;&#30340;&#24212;&#29992;&#65288;&#20108;&#65289;.swf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hyperlink" Target="&#27700;&#24179;&#20202;.swf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hyperlink" Target="&#30830;&#23450;&#19981;&#35268;&#21017;&#24418;&#29366;&#29289;&#20307;&#37325;&#24515;&#26041;&#27861;.swf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&#37325;&#24515;&#19982;&#31283;&#23450;&#31243;&#24230;.wmv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&#19981;&#20498;&#32705;&#19981;&#20498;&#21407;&#29702;.swf" TargetMode="Externa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9" y="0"/>
            <a:ext cx="9249701" cy="5138723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721871" y="1315794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第七章  力</a:t>
            </a:r>
            <a:b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重力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-1270" y="11731"/>
            <a:ext cx="9145270" cy="604520"/>
            <a:chOff x="93" y="29"/>
            <a:chExt cx="14402" cy="952"/>
          </a:xfrm>
        </p:grpSpPr>
        <p:pic>
          <p:nvPicPr>
            <p:cNvPr id="9" name="图片 3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077" y="29"/>
              <a:ext cx="2418" cy="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文本框 1"/>
            <p:cNvSpPr txBox="1"/>
            <p:nvPr/>
          </p:nvSpPr>
          <p:spPr>
            <a:xfrm>
              <a:off x="93" y="29"/>
              <a:ext cx="5258" cy="628"/>
            </a:xfrm>
            <a:prstGeom prst="rect">
              <a:avLst/>
            </a:prstGeom>
            <a:solidFill>
              <a:srgbClr val="0066CC"/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prstClr val="white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人教版 物理 八年级 下册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932849" y="830510"/>
            <a:ext cx="7704897" cy="3525431"/>
          </a:xfrm>
          <a:prstGeom prst="roundRect">
            <a:avLst/>
          </a:prstGeom>
          <a:solidFill>
            <a:srgbClr val="006600"/>
          </a:solidFill>
          <a:ln>
            <a:solidFill>
              <a:srgbClr val="99663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" y="1549347"/>
            <a:ext cx="1273969" cy="1763078"/>
          </a:xfrm>
          <a:prstGeom prst="rect">
            <a:avLst/>
          </a:prstGeom>
        </p:spPr>
      </p:pic>
      <p:sp>
        <p:nvSpPr>
          <p:cNvPr id="2" name="Text Box 8"/>
          <p:cNvSpPr txBox="1"/>
          <p:nvPr/>
        </p:nvSpPr>
        <p:spPr>
          <a:xfrm>
            <a:off x="1078706" y="2897002"/>
            <a:ext cx="75590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．</a:t>
            </a:r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= 9.8 N/kg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。它表示</a:t>
            </a:r>
            <a:r>
              <a:rPr lang="zh-CN" altLang="en-US" sz="2400" b="1" u="sng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质量为</a:t>
            </a:r>
            <a:r>
              <a:rPr lang="en-US" altLang="zh-CN" sz="2400" b="1" u="sng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1 kg</a:t>
            </a:r>
            <a:r>
              <a:rPr lang="zh-CN" altLang="en-US" sz="2400" b="1" u="sng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的物体所受到的重力是</a:t>
            </a:r>
            <a:r>
              <a:rPr lang="en-US" altLang="zh-CN" sz="2400" b="1" u="sng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9.8 N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。为计算方便在粗略计算时可取</a:t>
            </a:r>
            <a:r>
              <a:rPr lang="en-US" altLang="zh-CN" sz="2400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 =10 N/kg</a:t>
            </a:r>
            <a:r>
              <a:rPr lang="zh-CN" alt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6" name="Rectangle 9"/>
          <p:cNvSpPr/>
          <p:nvPr/>
        </p:nvSpPr>
        <p:spPr>
          <a:xfrm>
            <a:off x="1253967" y="1150767"/>
            <a:ext cx="5992416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仿宋" panose="02010609060101010101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．物体所受的</a:t>
            </a:r>
            <a:r>
              <a:rPr lang="zh-CN" altLang="en-US" sz="2400" b="1" dirty="0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重力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与物体的</a:t>
            </a:r>
            <a:r>
              <a:rPr lang="zh-CN" altLang="en-US" sz="2400" b="1" dirty="0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质量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成</a:t>
            </a:r>
            <a:r>
              <a:rPr lang="zh-CN" altLang="en-US" sz="2400" b="1" dirty="0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正比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。</a:t>
            </a:r>
          </a:p>
        </p:txBody>
      </p:sp>
      <p:graphicFrame>
        <p:nvGraphicFramePr>
          <p:cNvPr id="25" name="对象 24"/>
          <p:cNvGraphicFramePr/>
          <p:nvPr>
            <p:extLst>
              <p:ext uri="{D42A27DB-BD31-4B8C-83A1-F6EECF244321}">
                <p14:modId xmlns:p14="http://schemas.microsoft.com/office/powerpoint/2010/main" val="2464648995"/>
              </p:ext>
            </p:extLst>
          </p:nvPr>
        </p:nvGraphicFramePr>
        <p:xfrm>
          <a:off x="1744910" y="1837478"/>
          <a:ext cx="1192693" cy="930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4" imgW="698400" imgH="609480" progId="Equation.DSMT4">
                  <p:embed/>
                </p:oleObj>
              </mc:Choice>
              <mc:Fallback>
                <p:oleObj name="Equation" r:id="rId4" imgW="698400" imgH="60948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44910" y="1837478"/>
                        <a:ext cx="1192693" cy="93061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3"/>
          <p:cNvSpPr txBox="1"/>
          <p:nvPr/>
        </p:nvSpPr>
        <p:spPr>
          <a:xfrm>
            <a:off x="1184910" y="2069756"/>
            <a:ext cx="6413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．</a:t>
            </a:r>
          </a:p>
        </p:txBody>
      </p:sp>
      <p:sp>
        <p:nvSpPr>
          <p:cNvPr id="28" name="Text Box 8"/>
          <p:cNvSpPr txBox="1"/>
          <p:nvPr/>
        </p:nvSpPr>
        <p:spPr>
          <a:xfrm>
            <a:off x="3049667" y="2069756"/>
            <a:ext cx="5715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565621" y="2046578"/>
            <a:ext cx="121967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i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en-US" altLang="zh-CN" sz="27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en-US" altLang="zh-CN" sz="2700" b="1" i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mg</a:t>
            </a:r>
          </a:p>
        </p:txBody>
      </p:sp>
      <p:grpSp>
        <p:nvGrpSpPr>
          <p:cNvPr id="26630" name="组合 26629"/>
          <p:cNvGrpSpPr/>
          <p:nvPr/>
        </p:nvGrpSpPr>
        <p:grpSpPr>
          <a:xfrm>
            <a:off x="4937284" y="1837478"/>
            <a:ext cx="1197469" cy="1082278"/>
            <a:chOff x="0" y="0"/>
            <a:chExt cx="1003" cy="909"/>
          </a:xfrm>
        </p:grpSpPr>
        <p:sp>
          <p:nvSpPr>
            <p:cNvPr id="26631" name="文本框 26630"/>
            <p:cNvSpPr txBox="1"/>
            <p:nvPr/>
          </p:nvSpPr>
          <p:spPr>
            <a:xfrm>
              <a:off x="0" y="0"/>
              <a:ext cx="100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l"/>
              <a:r>
                <a:rPr lang="en-US" altLang="zh-CN" sz="2400" b="1" i="1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G</a:t>
              </a:r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 ——</a:t>
              </a:r>
            </a:p>
          </p:txBody>
        </p:sp>
        <p:sp>
          <p:nvSpPr>
            <p:cNvPr id="26632" name="文本框 26631"/>
            <p:cNvSpPr txBox="1"/>
            <p:nvPr/>
          </p:nvSpPr>
          <p:spPr>
            <a:xfrm>
              <a:off x="0" y="522"/>
              <a:ext cx="100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l"/>
              <a:r>
                <a:rPr lang="en-US" altLang="zh-CN" sz="2400" b="1" i="1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m</a:t>
              </a:r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——</a:t>
              </a:r>
            </a:p>
          </p:txBody>
        </p:sp>
      </p:grpSp>
      <p:sp>
        <p:nvSpPr>
          <p:cNvPr id="26633" name="矩形 26632"/>
          <p:cNvSpPr/>
          <p:nvPr/>
        </p:nvSpPr>
        <p:spPr>
          <a:xfrm>
            <a:off x="5908834" y="1830202"/>
            <a:ext cx="27722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重力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——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牛顿（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</a:p>
        </p:txBody>
      </p:sp>
      <p:sp>
        <p:nvSpPr>
          <p:cNvPr id="26634" name="矩形 26633"/>
          <p:cNvSpPr/>
          <p:nvPr/>
        </p:nvSpPr>
        <p:spPr>
          <a:xfrm>
            <a:off x="5908834" y="2458852"/>
            <a:ext cx="27722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质量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——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千克（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kg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/>
      <p:bldP spid="27" grpId="0"/>
      <p:bldP spid="28" grpId="0"/>
      <p:bldP spid="29" grpId="0"/>
      <p:bldP spid="26633" grpId="0"/>
      <p:bldP spid="266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4"/>
          <p:cNvSpPr txBox="1"/>
          <p:nvPr/>
        </p:nvSpPr>
        <p:spPr>
          <a:xfrm>
            <a:off x="669681" y="603203"/>
            <a:ext cx="8059523" cy="875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例题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一辆汽车的质量是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t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，则这辆汽车受到的重力是多少？（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=10 N/kg</a:t>
            </a:r>
            <a:r>
              <a:rPr lang="zh-CN" altLang="en-US" sz="27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" name="Text Box 5"/>
          <p:cNvSpPr txBox="1"/>
          <p:nvPr/>
        </p:nvSpPr>
        <p:spPr>
          <a:xfrm>
            <a:off x="1245156" y="1613747"/>
            <a:ext cx="1188244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已知：</a:t>
            </a:r>
          </a:p>
        </p:txBody>
      </p:sp>
      <p:sp>
        <p:nvSpPr>
          <p:cNvPr id="9" name="Text Box 6"/>
          <p:cNvSpPr txBox="1"/>
          <p:nvPr/>
        </p:nvSpPr>
        <p:spPr>
          <a:xfrm>
            <a:off x="2302431" y="1613747"/>
            <a:ext cx="235267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anose="02020603050405020304" charset="0"/>
                <a:ea typeface="楷体" panose="02010609060101010101" charset="-122"/>
              </a:rPr>
              <a:t>m</a:t>
            </a:r>
            <a:r>
              <a:rPr lang="en-US" altLang="zh-CN" sz="2400" b="1" dirty="0">
                <a:latin typeface="Times New Roman" panose="02020603050405020304" charset="0"/>
                <a:ea typeface="楷体" panose="02010609060101010101" charset="-122"/>
              </a:rPr>
              <a:t>=3t=3 000kg</a:t>
            </a:r>
          </a:p>
        </p:txBody>
      </p:sp>
      <p:sp>
        <p:nvSpPr>
          <p:cNvPr id="10" name="Text Box 7"/>
          <p:cNvSpPr txBox="1"/>
          <p:nvPr/>
        </p:nvSpPr>
        <p:spPr>
          <a:xfrm>
            <a:off x="4675346" y="1613747"/>
            <a:ext cx="156567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=10 N/kg</a:t>
            </a:r>
          </a:p>
        </p:txBody>
      </p:sp>
      <p:sp>
        <p:nvSpPr>
          <p:cNvPr id="11" name="Text Box 8"/>
          <p:cNvSpPr txBox="1"/>
          <p:nvPr/>
        </p:nvSpPr>
        <p:spPr>
          <a:xfrm>
            <a:off x="1245156" y="2031656"/>
            <a:ext cx="81081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求：</a:t>
            </a:r>
          </a:p>
        </p:txBody>
      </p:sp>
      <p:sp>
        <p:nvSpPr>
          <p:cNvPr id="12" name="Text Box 9"/>
          <p:cNvSpPr txBox="1"/>
          <p:nvPr/>
        </p:nvSpPr>
        <p:spPr>
          <a:xfrm>
            <a:off x="1954768" y="2066185"/>
            <a:ext cx="129659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charset="0"/>
                <a:ea typeface="楷体" panose="02010609060101010101" charset="-122"/>
              </a:rPr>
              <a:t>G</a:t>
            </a:r>
          </a:p>
        </p:txBody>
      </p:sp>
      <p:sp>
        <p:nvSpPr>
          <p:cNvPr id="13" name="Text Box 10"/>
          <p:cNvSpPr txBox="1"/>
          <p:nvPr/>
        </p:nvSpPr>
        <p:spPr>
          <a:xfrm>
            <a:off x="1245156" y="2504335"/>
            <a:ext cx="75604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解：</a:t>
            </a:r>
          </a:p>
        </p:txBody>
      </p:sp>
      <p:sp>
        <p:nvSpPr>
          <p:cNvPr id="16" name="Text Box 11"/>
          <p:cNvSpPr txBox="1"/>
          <p:nvPr/>
        </p:nvSpPr>
        <p:spPr>
          <a:xfrm>
            <a:off x="1917642" y="2492944"/>
            <a:ext cx="302418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由重力计算公式得</a:t>
            </a:r>
          </a:p>
        </p:txBody>
      </p:sp>
      <p:sp>
        <p:nvSpPr>
          <p:cNvPr id="17" name="Text Box 12"/>
          <p:cNvSpPr txBox="1"/>
          <p:nvPr/>
        </p:nvSpPr>
        <p:spPr>
          <a:xfrm>
            <a:off x="2247662" y="2977012"/>
            <a:ext cx="237648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anose="02020603050405020304" charset="0"/>
                <a:ea typeface="楷体" panose="02010609060101010101" charset="-122"/>
              </a:rPr>
              <a:t>G </a:t>
            </a:r>
            <a:r>
              <a:rPr lang="en-US" altLang="zh-CN" sz="2400" b="1" dirty="0">
                <a:latin typeface="Times New Roman" panose="02020603050405020304" charset="0"/>
                <a:ea typeface="楷体" panose="02010609060101010101" charset="-122"/>
              </a:rPr>
              <a:t>= </a:t>
            </a:r>
            <a:r>
              <a:rPr lang="en-US" altLang="zh-CN" sz="2400" b="1" i="1" dirty="0">
                <a:latin typeface="Times New Roman" panose="02020603050405020304" charset="0"/>
                <a:ea typeface="楷体" panose="02010609060101010101" charset="-122"/>
              </a:rPr>
              <a:t>mg</a:t>
            </a:r>
          </a:p>
        </p:txBody>
      </p:sp>
      <p:sp>
        <p:nvSpPr>
          <p:cNvPr id="18" name="Text Box 13"/>
          <p:cNvSpPr txBox="1"/>
          <p:nvPr/>
        </p:nvSpPr>
        <p:spPr>
          <a:xfrm>
            <a:off x="2528650" y="3416353"/>
            <a:ext cx="302418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charset="0"/>
                <a:ea typeface="楷体" panose="02010609060101010101" charset="-122"/>
              </a:rPr>
              <a:t>=3 000 kg×10 N/kg</a:t>
            </a:r>
          </a:p>
        </p:txBody>
      </p:sp>
      <p:sp>
        <p:nvSpPr>
          <p:cNvPr id="19" name="Text Box 14"/>
          <p:cNvSpPr txBox="1"/>
          <p:nvPr/>
        </p:nvSpPr>
        <p:spPr>
          <a:xfrm>
            <a:off x="2517934" y="3859266"/>
            <a:ext cx="1997869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</a:rPr>
              <a:t>=30 000N</a:t>
            </a:r>
          </a:p>
        </p:txBody>
      </p:sp>
      <p:sp>
        <p:nvSpPr>
          <p:cNvPr id="20" name="Text Box 15"/>
          <p:cNvSpPr txBox="1"/>
          <p:nvPr/>
        </p:nvSpPr>
        <p:spPr>
          <a:xfrm>
            <a:off x="1447561" y="4338672"/>
            <a:ext cx="5454253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</a:rPr>
              <a:t>答：质量为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</a:rPr>
              <a:t>3 t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</a:rPr>
              <a:t>的汽车重力是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</a:rPr>
              <a:t>30 000 N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19" y="2261843"/>
            <a:ext cx="2936202" cy="19851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对象 24"/>
          <p:cNvGraphicFramePr/>
          <p:nvPr/>
        </p:nvGraphicFramePr>
        <p:xfrm>
          <a:off x="4156710" y="633994"/>
          <a:ext cx="2591753" cy="2873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5" r:id="rId3" imgW="3009900" imgH="3695700" progId="Paint.Picture">
                  <p:embed/>
                </p:oleObj>
              </mc:Choice>
              <mc:Fallback>
                <p:oleObj r:id="rId3" imgW="3009900" imgH="3695700" progId="Paint.Picture">
                  <p:embed/>
                  <p:pic>
                    <p:nvPicPr>
                      <p:cNvPr id="0" name="图片 25"/>
                      <p:cNvPicPr/>
                      <p:nvPr/>
                    </p:nvPicPr>
                    <p:blipFill>
                      <a:blip r:embed="rId4">
                        <a:lum bright="-30000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4156710" y="633994"/>
                        <a:ext cx="2591753" cy="2873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hlinkClick r:id="rId5" action="ppaction://hlinkfile"/>
          </p:cNvPr>
          <p:cNvGraphicFramePr/>
          <p:nvPr/>
        </p:nvGraphicFramePr>
        <p:xfrm>
          <a:off x="1651159" y="583512"/>
          <a:ext cx="2087404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" r:id="rId6" imgW="2419350" imgH="3562350" progId="Paint.Picture">
                  <p:embed/>
                </p:oleObj>
              </mc:Choice>
              <mc:Fallback>
                <p:oleObj r:id="rId6" imgW="2419350" imgH="3562350" progId="Paint.Picture">
                  <p:embed/>
                  <p:pic>
                    <p:nvPicPr>
                      <p:cNvPr id="0" name="图片 21"/>
                      <p:cNvPicPr/>
                      <p:nvPr/>
                    </p:nvPicPr>
                    <p:blipFill>
                      <a:blip r:embed="rId7">
                        <a:lum bright="-30000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1651159" y="583512"/>
                        <a:ext cx="2087404" cy="292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对象 18436"/>
          <p:cNvGraphicFramePr/>
          <p:nvPr/>
        </p:nvGraphicFramePr>
        <p:xfrm>
          <a:off x="3100388" y="1857481"/>
          <a:ext cx="638175" cy="107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" r:id="rId8" imgW="850900" imgH="1430655" progId="Flash.Movie">
                  <p:embed/>
                </p:oleObj>
              </mc:Choice>
              <mc:Fallback>
                <p:oleObj r:id="rId8" imgW="850900" imgH="1430655" progId="Flash.Movie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9">
                        <a:lum bright="-18000"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3100388" y="1857481"/>
                        <a:ext cx="638175" cy="107275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对象 18437"/>
          <p:cNvGraphicFramePr/>
          <p:nvPr/>
        </p:nvGraphicFramePr>
        <p:xfrm>
          <a:off x="6662738" y="1857481"/>
          <a:ext cx="638175" cy="107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8" r:id="rId10" imgW="850900" imgH="1430655" progId="Flash.Movie">
                  <p:embed/>
                </p:oleObj>
              </mc:Choice>
              <mc:Fallback>
                <p:oleObj r:id="rId10" imgW="850900" imgH="1430655" progId="Flash.Movie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9">
                        <a:lum bright="-18000" contrast="18000"/>
                      </a:blip>
                      <a:stretch>
                        <a:fillRect/>
                      </a:stretch>
                    </p:blipFill>
                    <p:spPr>
                      <a:xfrm>
                        <a:off x="6662738" y="1857481"/>
                        <a:ext cx="638175" cy="107275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对象 18438"/>
          <p:cNvGraphicFramePr/>
          <p:nvPr/>
        </p:nvGraphicFramePr>
        <p:xfrm>
          <a:off x="1473994" y="2889514"/>
          <a:ext cx="7002780" cy="408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" r:id="rId11" imgW="6984365" imgH="429895" progId="Flash.Movie">
                  <p:embed/>
                </p:oleObj>
              </mc:Choice>
              <mc:Fallback>
                <p:oleObj r:id="rId11" imgW="6984365" imgH="429895" progId="Flash.Movie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3994" y="2889514"/>
                        <a:ext cx="7002780" cy="40814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对象 18440"/>
          <p:cNvGraphicFramePr/>
          <p:nvPr/>
        </p:nvGraphicFramePr>
        <p:xfrm>
          <a:off x="3027998" y="1587447"/>
          <a:ext cx="164306" cy="1613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0" r:id="rId13" imgW="184150" imgH="1591310" progId="Flash.Movie">
                  <p:embed/>
                </p:oleObj>
              </mc:Choice>
              <mc:Fallback>
                <p:oleObj r:id="rId13" imgW="184150" imgH="1591310" progId="Flash.Movie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27998" y="1587447"/>
                        <a:ext cx="164306" cy="161305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2" name="对象 18441"/>
          <p:cNvGraphicFramePr/>
          <p:nvPr/>
        </p:nvGraphicFramePr>
        <p:xfrm>
          <a:off x="6584156" y="1651741"/>
          <a:ext cx="164306" cy="1549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1" r:id="rId15" imgW="184150" imgH="1591310" progId="Flash.Movie">
                  <p:embed/>
                </p:oleObj>
              </mc:Choice>
              <mc:Fallback>
                <p:oleObj r:id="rId15" imgW="184150" imgH="1591310" progId="Flash.Movie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84156" y="1651741"/>
                        <a:ext cx="164306" cy="1549241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9" name="矩形 18448"/>
          <p:cNvSpPr/>
          <p:nvPr/>
        </p:nvSpPr>
        <p:spPr>
          <a:xfrm>
            <a:off x="386239" y="3643601"/>
            <a:ext cx="8619173" cy="1421928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通过观察发现，无论铁架台是否倾斜，重物静止时悬线总是处于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竖直向下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的方向，即和水平面垂直。这个方向就是重力的方向，所以重力的方向总是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竖直向下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524440" y="533982"/>
            <a:ext cx="3523298" cy="482918"/>
            <a:chOff x="6108" y="1013"/>
            <a:chExt cx="7398" cy="1014"/>
          </a:xfrm>
        </p:grpSpPr>
        <p:grpSp>
          <p:nvGrpSpPr>
            <p:cNvPr id="2" name="组合 18"/>
            <p:cNvGrpSpPr/>
            <p:nvPr/>
          </p:nvGrpSpPr>
          <p:grpSpPr bwMode="auto">
            <a:xfrm>
              <a:off x="6108" y="1138"/>
              <a:ext cx="3235" cy="889"/>
              <a:chOff x="2212974" y="684067"/>
              <a:chExt cx="2054866" cy="565095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212974" y="684067"/>
                <a:ext cx="2054866" cy="513483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387071" y="731692"/>
                <a:ext cx="1785111" cy="51747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3</a:t>
                </a: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9346" y="1013"/>
              <a:ext cx="4160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en-US" altLang="zh-CN" dirty="0"/>
                <a:t> </a:t>
              </a:r>
              <a:r>
                <a:rPr lang="zh-CN" altLang="en-US" dirty="0"/>
                <a:t>重力的方向</a:t>
              </a:r>
              <a:endParaRPr lang="en-US" altLang="zh-CN" dirty="0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19457">
            <a:hlinkClick r:id="rId2" action="ppaction://hlinksldjump"/>
          </p:cNvPr>
          <p:cNvSpPr txBox="1"/>
          <p:nvPr/>
        </p:nvSpPr>
        <p:spPr>
          <a:xfrm>
            <a:off x="507105" y="624609"/>
            <a:ext cx="884729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重力的方向总是竖直向下的，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</a:rPr>
              <a:t>那“下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”到底是指什么方向呢？</a:t>
            </a:r>
          </a:p>
        </p:txBody>
      </p:sp>
      <p:sp>
        <p:nvSpPr>
          <p:cNvPr id="19460" name="文本框 19459">
            <a:hlinkClick r:id="rId2" action="ppaction://hlinksldjump"/>
          </p:cNvPr>
          <p:cNvSpPr txBox="1"/>
          <p:nvPr/>
        </p:nvSpPr>
        <p:spPr>
          <a:xfrm>
            <a:off x="6858925" y="1305047"/>
            <a:ext cx="56197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008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重力的方向指向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地心</a:t>
            </a:r>
          </a:p>
        </p:txBody>
      </p:sp>
      <p:pic>
        <p:nvPicPr>
          <p:cNvPr id="19459" name="图片 194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60" y="1213175"/>
            <a:ext cx="2813110" cy="3329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hlinkClick r:id="rId3" action="ppaction://hlinkfile"/>
          </p:cNvPr>
          <p:cNvSpPr txBox="1"/>
          <p:nvPr/>
        </p:nvSpPr>
        <p:spPr>
          <a:xfrm>
            <a:off x="1238623" y="4327697"/>
            <a:ext cx="263144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检查墙面是否竖直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 l="3853" t="52480" r="60427" b="3289"/>
          <a:stretch>
            <a:fillRect/>
          </a:stretch>
        </p:blipFill>
        <p:spPr>
          <a:xfrm>
            <a:off x="5439701" y="1278587"/>
            <a:ext cx="2948305" cy="2927350"/>
          </a:xfrm>
          <a:prstGeom prst="rect">
            <a:avLst/>
          </a:prstGeom>
        </p:spPr>
      </p:pic>
      <p:sp>
        <p:nvSpPr>
          <p:cNvPr id="16" name="文本框 15">
            <a:hlinkClick r:id="rId5" action="ppaction://hlinkfile"/>
          </p:cNvPr>
          <p:cNvSpPr txBox="1"/>
          <p:nvPr/>
        </p:nvSpPr>
        <p:spPr>
          <a:xfrm>
            <a:off x="5598133" y="4352864"/>
            <a:ext cx="263144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检查台面是否水平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2968850" y="516484"/>
            <a:ext cx="3104812" cy="524442"/>
            <a:chOff x="2506980" y="579256"/>
            <a:chExt cx="3958508" cy="495548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2593872" y="579256"/>
              <a:ext cx="3871616" cy="436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重力方向的应用</a:t>
              </a:r>
            </a:p>
          </p:txBody>
        </p:sp>
      </p:grpSp>
      <p:pic>
        <p:nvPicPr>
          <p:cNvPr id="7170" name="Picture 2" descr="G:\resource\8x73\jpg\01104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4" y="1337310"/>
            <a:ext cx="4001978" cy="26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02055" y="500772"/>
            <a:ext cx="2980161" cy="461486"/>
            <a:chOff x="6111" y="884"/>
            <a:chExt cx="5171" cy="969"/>
          </a:xfrm>
        </p:grpSpPr>
        <p:grpSp>
          <p:nvGrpSpPr>
            <p:cNvPr id="3" name="组合 18"/>
            <p:cNvGrpSpPr/>
            <p:nvPr/>
          </p:nvGrpSpPr>
          <p:grpSpPr bwMode="auto">
            <a:xfrm>
              <a:off x="6111" y="923"/>
              <a:ext cx="2851" cy="929"/>
              <a:chOff x="2212975" y="547401"/>
              <a:chExt cx="1810118" cy="590689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212975" y="547401"/>
                <a:ext cx="1810118" cy="59068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7" name="矩形 1"/>
              <p:cNvSpPr>
                <a:spLocks noChangeArrowheads="1"/>
              </p:cNvSpPr>
              <p:nvPr/>
            </p:nvSpPr>
            <p:spPr bwMode="auto">
              <a:xfrm>
                <a:off x="2340820" y="617612"/>
                <a:ext cx="1516380" cy="51747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4</a:t>
                </a: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9074" y="884"/>
              <a:ext cx="2208" cy="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重 心</a:t>
              </a:r>
              <a:endPara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1" r="28673" b="347"/>
          <a:stretch/>
        </p:blipFill>
        <p:spPr bwMode="auto">
          <a:xfrm>
            <a:off x="1163053" y="1164051"/>
            <a:ext cx="1748589" cy="334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9" name="组合 38"/>
          <p:cNvGrpSpPr/>
          <p:nvPr/>
        </p:nvGrpSpPr>
        <p:grpSpPr>
          <a:xfrm>
            <a:off x="1542574" y="2974202"/>
            <a:ext cx="984647" cy="1266825"/>
            <a:chOff x="1697993" y="3230683"/>
            <a:chExt cx="1314256" cy="1689759"/>
          </a:xfrm>
        </p:grpSpPr>
        <p:cxnSp>
          <p:nvCxnSpPr>
            <p:cNvPr id="18" name="直接箭头连接符 17"/>
            <p:cNvCxnSpPr/>
            <p:nvPr/>
          </p:nvCxnSpPr>
          <p:spPr>
            <a:xfrm rot="5400000">
              <a:off x="1511285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rot="5400000">
              <a:off x="1699036" y="435614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rot="5400000">
              <a:off x="1886787" y="463777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rot="5400000">
              <a:off x="1886787" y="4262270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rot="5400000">
              <a:off x="1699036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rot="5400000">
              <a:off x="1886787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rot="5400000">
              <a:off x="2072451" y="360514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rot="5400000">
              <a:off x="2074538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rot="5400000">
              <a:off x="2074538" y="463777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rot="5400000">
              <a:off x="2260202" y="3417390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rot="5400000">
              <a:off x="2260202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 rot="5400000">
              <a:off x="2260202" y="435614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rot="5400000">
              <a:off x="2260202" y="473164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rot="5400000">
              <a:off x="2447953" y="351126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 rot="5400000">
              <a:off x="2447953" y="3980643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 rot="5400000">
              <a:off x="2447953" y="445002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rot="5400000">
              <a:off x="2635704" y="360514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rot="5400000">
              <a:off x="2635704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rot="5400000">
              <a:off x="2637791" y="4543896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rot="5400000">
              <a:off x="2823454" y="4543896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 rot="5400000">
              <a:off x="2823454" y="379289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直接箭头连接符 39"/>
          <p:cNvCxnSpPr/>
          <p:nvPr/>
        </p:nvCxnSpPr>
        <p:spPr>
          <a:xfrm rot="5400000" flipH="1" flipV="1">
            <a:off x="1518881" y="2338527"/>
            <a:ext cx="1126331" cy="119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1"/>
          <p:cNvSpPr txBox="1"/>
          <p:nvPr/>
        </p:nvSpPr>
        <p:spPr>
          <a:xfrm>
            <a:off x="2332616" y="1391243"/>
            <a:ext cx="386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charset="0"/>
                <a:ea typeface="楷体" panose="02010609060101010101" charset="-122"/>
              </a:rPr>
              <a:t>F</a:t>
            </a:r>
            <a:endParaRPr lang="zh-CN" altLang="en-US" sz="2400" b="1" i="1" dirty="0">
              <a:latin typeface="Times New Roman" panose="02020603050405020304" charset="0"/>
              <a:ea typeface="楷体" panose="02010609060101010101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745149" y="1360965"/>
            <a:ext cx="1591483" cy="3211446"/>
            <a:chOff x="6882318" y="1126913"/>
            <a:chExt cx="1674098" cy="3437057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r="23111"/>
            <a:stretch/>
          </p:blipFill>
          <p:spPr bwMode="auto">
            <a:xfrm>
              <a:off x="6882318" y="1126913"/>
              <a:ext cx="1674098" cy="30499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4" name="直接箭头连接符 43"/>
            <p:cNvCxnSpPr/>
            <p:nvPr/>
          </p:nvCxnSpPr>
          <p:spPr>
            <a:xfrm rot="5400000">
              <a:off x="7063893" y="3834636"/>
              <a:ext cx="1142214" cy="7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 rot="5400000" flipH="1" flipV="1">
              <a:off x="7071536" y="2142322"/>
              <a:ext cx="1143008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90" name="TextBox 32"/>
            <p:cNvSpPr txBox="1"/>
            <p:nvPr/>
          </p:nvSpPr>
          <p:spPr>
            <a:xfrm>
              <a:off x="7787369" y="1357062"/>
              <a:ext cx="406122" cy="4927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latin typeface="Times New Roman" panose="02020603050405020304" charset="0"/>
                  <a:ea typeface="宋体" panose="02010600030101010101" pitchFamily="2" charset="-122"/>
                </a:rPr>
                <a:t>F</a:t>
              </a:r>
              <a:endParaRPr lang="zh-CN" altLang="en-US" sz="2400" b="1" i="1" dirty="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5391" name="TextBox 33"/>
            <p:cNvSpPr txBox="1"/>
            <p:nvPr/>
          </p:nvSpPr>
          <p:spPr>
            <a:xfrm>
              <a:off x="7715981" y="4071253"/>
              <a:ext cx="424157" cy="4927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solidFill>
                    <a:srgbClr val="99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G</a:t>
              </a:r>
              <a:endParaRPr lang="zh-CN" altLang="en-US" sz="2400" b="1" i="1" dirty="0">
                <a:solidFill>
                  <a:srgbClr val="990000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6" name="TextBox 36"/>
          <p:cNvSpPr txBox="1"/>
          <p:nvPr/>
        </p:nvSpPr>
        <p:spPr>
          <a:xfrm>
            <a:off x="3213887" y="1668211"/>
            <a:ext cx="1173555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 dirty="0"/>
              <a:t>地球吸引物体的每一个部分。</a:t>
            </a:r>
          </a:p>
        </p:txBody>
      </p:sp>
      <p:sp>
        <p:nvSpPr>
          <p:cNvPr id="10" name="矩形 9"/>
          <p:cNvSpPr/>
          <p:nvPr/>
        </p:nvSpPr>
        <p:spPr>
          <a:xfrm>
            <a:off x="6617621" y="1690296"/>
            <a:ext cx="2434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作用效果上就好像重力作用在某一点上。这个点叫做物体的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重心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 bldLvl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685" y="2672821"/>
            <a:ext cx="1778794" cy="1778794"/>
          </a:xfrm>
          <a:prstGeom prst="rect">
            <a:avLst/>
          </a:prstGeom>
        </p:spPr>
      </p:pic>
      <p:sp>
        <p:nvSpPr>
          <p:cNvPr id="8" name="Text Box 10"/>
          <p:cNvSpPr txBox="1"/>
          <p:nvPr/>
        </p:nvSpPr>
        <p:spPr>
          <a:xfrm>
            <a:off x="989171" y="2272639"/>
            <a:ext cx="7720653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99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质地均匀、外形规则</a:t>
            </a:r>
            <a:r>
              <a:rPr lang="zh-CN" altLang="en-US" sz="2400" b="1" dirty="0">
                <a:latin typeface="Tahoma" panose="020B0604030504040204" pitchFamily="34" charset="0"/>
                <a:ea typeface="宋体" panose="02010600030101010101" pitchFamily="2" charset="-122"/>
              </a:rPr>
              <a:t>的物体，其重心</a:t>
            </a:r>
            <a:r>
              <a:rPr lang="zh-CN" altLang="en-US" sz="2400" b="1" dirty="0">
                <a:latin typeface="Calibri" panose="020F0502020204030204" pitchFamily="34" charset="0"/>
                <a:ea typeface="宋体" panose="02010600030101010101" pitchFamily="2" charset="-122"/>
              </a:rPr>
              <a:t>在它的</a:t>
            </a:r>
            <a:r>
              <a:rPr lang="zh-CN" alt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几何中心</a:t>
            </a:r>
            <a:r>
              <a:rPr lang="zh-CN" altLang="en-US" sz="2400" b="1" dirty="0">
                <a:latin typeface="Calibri" panose="020F0502020204030204" pitchFamily="34" charset="0"/>
                <a:ea typeface="宋体" panose="02010600030101010101" pitchFamily="2" charset="-122"/>
              </a:rPr>
              <a:t>上。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1262063" y="2912374"/>
            <a:ext cx="1257300" cy="1257300"/>
            <a:chOff x="816" y="2352"/>
            <a:chExt cx="1056" cy="1056"/>
          </a:xfrm>
        </p:grpSpPr>
        <p:sp>
          <p:nvSpPr>
            <p:cNvPr id="9219" name="Oval 10"/>
            <p:cNvSpPr/>
            <p:nvPr/>
          </p:nvSpPr>
          <p:spPr>
            <a:xfrm>
              <a:off x="816" y="2352"/>
              <a:ext cx="1056" cy="10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00000"/>
                  </a:srgbClr>
                </a:gs>
                <a:gs pos="16000">
                  <a:srgbClr val="1F1F1F">
                    <a:alpha val="100000"/>
                  </a:srgbClr>
                </a:gs>
                <a:gs pos="17999">
                  <a:srgbClr val="FFFFFF">
                    <a:alpha val="100000"/>
                  </a:srgbClr>
                </a:gs>
                <a:gs pos="42000">
                  <a:srgbClr val="636363">
                    <a:alpha val="100000"/>
                  </a:srgbClr>
                </a:gs>
                <a:gs pos="53000">
                  <a:srgbClr val="CFCFCF">
                    <a:alpha val="100000"/>
                  </a:srgbClr>
                </a:gs>
                <a:gs pos="66000">
                  <a:srgbClr val="CFCFCF">
                    <a:alpha val="100000"/>
                  </a:srgbClr>
                </a:gs>
                <a:gs pos="75999">
                  <a:srgbClr val="1F1F1F">
                    <a:alpha val="100000"/>
                  </a:srgbClr>
                </a:gs>
                <a:gs pos="78999">
                  <a:srgbClr val="FFFFFF">
                    <a:alpha val="100000"/>
                  </a:srgbClr>
                </a:gs>
                <a:gs pos="100000">
                  <a:srgbClr val="7F7F7F">
                    <a:alpha val="100000"/>
                  </a:srgbClr>
                </a:gs>
              </a:gsLst>
              <a:lin ang="2700000" scaled="1"/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0" name="Oval 9"/>
            <p:cNvSpPr/>
            <p:nvPr/>
          </p:nvSpPr>
          <p:spPr>
            <a:xfrm>
              <a:off x="864" y="2400"/>
              <a:ext cx="960" cy="96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6639" name="Oval 15"/>
          <p:cNvSpPr/>
          <p:nvPr/>
        </p:nvSpPr>
        <p:spPr>
          <a:xfrm>
            <a:off x="1862138" y="3512449"/>
            <a:ext cx="57150" cy="571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3827621" y="3026674"/>
            <a:ext cx="1257300" cy="1028700"/>
            <a:chOff x="2400" y="2064"/>
            <a:chExt cx="1056" cy="864"/>
          </a:xfrm>
        </p:grpSpPr>
        <p:sp>
          <p:nvSpPr>
            <p:cNvPr id="9222" name="Rectangle 12"/>
            <p:cNvSpPr/>
            <p:nvPr/>
          </p:nvSpPr>
          <p:spPr>
            <a:xfrm>
              <a:off x="2400" y="2064"/>
              <a:ext cx="1056" cy="864"/>
            </a:xfrm>
            <a:prstGeom prst="rect">
              <a:avLst/>
            </a:prstGeom>
            <a:gradFill rotWithShape="1">
              <a:gsLst>
                <a:gs pos="0">
                  <a:srgbClr val="CBCBCB">
                    <a:alpha val="100000"/>
                  </a:srgbClr>
                </a:gs>
                <a:gs pos="13000">
                  <a:srgbClr val="5F5F5F">
                    <a:alpha val="100000"/>
                  </a:srgbClr>
                </a:gs>
                <a:gs pos="21001">
                  <a:srgbClr val="5F5F5F">
                    <a:alpha val="100000"/>
                  </a:srgbClr>
                </a:gs>
                <a:gs pos="63000">
                  <a:srgbClr val="FFFFFF">
                    <a:alpha val="100000"/>
                  </a:srgbClr>
                </a:gs>
                <a:gs pos="67000">
                  <a:srgbClr val="B2B2B2">
                    <a:alpha val="100000"/>
                  </a:srgbClr>
                </a:gs>
                <a:gs pos="69000">
                  <a:srgbClr val="292929">
                    <a:alpha val="100000"/>
                  </a:srgbClr>
                </a:gs>
                <a:gs pos="82001">
                  <a:srgbClr val="777777">
                    <a:alpha val="100000"/>
                  </a:srgbClr>
                </a:gs>
                <a:gs pos="100000">
                  <a:srgbClr val="EAEAEA">
                    <a:alpha val="100000"/>
                  </a:srgbClr>
                </a:gs>
              </a:gsLst>
              <a:lin ang="0" scaled="1"/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3" name="Rectangle 13"/>
            <p:cNvSpPr/>
            <p:nvPr/>
          </p:nvSpPr>
          <p:spPr>
            <a:xfrm>
              <a:off x="2496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6640" name="Oval 16"/>
          <p:cNvSpPr/>
          <p:nvPr/>
        </p:nvSpPr>
        <p:spPr>
          <a:xfrm>
            <a:off x="4427696" y="3522927"/>
            <a:ext cx="57150" cy="571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2" name="Text Box 8"/>
          <p:cNvSpPr txBox="1"/>
          <p:nvPr/>
        </p:nvSpPr>
        <p:spPr>
          <a:xfrm>
            <a:off x="1831181" y="4514480"/>
            <a:ext cx="406574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物体的重心可以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不在物体上。</a:t>
            </a:r>
            <a:endParaRPr lang="en-US" altLang="zh-CN" sz="24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18" name="Oval 16"/>
          <p:cNvSpPr/>
          <p:nvPr/>
        </p:nvSpPr>
        <p:spPr>
          <a:xfrm>
            <a:off x="6722745" y="3446727"/>
            <a:ext cx="57150" cy="5715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831181" y="3493162"/>
            <a:ext cx="525304" cy="1096570"/>
            <a:chOff x="16997" y="2278"/>
            <a:chExt cx="1103" cy="2302"/>
          </a:xfrm>
          <a:noFill/>
        </p:grpSpPr>
        <p:sp>
          <p:nvSpPr>
            <p:cNvPr id="21507" name="椭圆 21506"/>
            <p:cNvSpPr/>
            <p:nvPr/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1514" name="直接连接符 21513"/>
            <p:cNvSpPr/>
            <p:nvPr/>
          </p:nvSpPr>
          <p:spPr>
            <a:xfrm>
              <a:off x="17122" y="2438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9" name="文本框 18"/>
            <p:cNvSpPr txBox="1"/>
            <p:nvPr/>
          </p:nvSpPr>
          <p:spPr>
            <a:xfrm>
              <a:off x="17222" y="3614"/>
              <a:ext cx="878" cy="9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rPr>
                <a:t>G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402931" y="3503877"/>
            <a:ext cx="573881" cy="1069181"/>
            <a:chOff x="16997" y="2278"/>
            <a:chExt cx="1205" cy="2245"/>
          </a:xfrm>
          <a:noFill/>
        </p:grpSpPr>
        <p:sp>
          <p:nvSpPr>
            <p:cNvPr id="22" name="椭圆 21"/>
            <p:cNvSpPr/>
            <p:nvPr/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" name="直接连接符 22"/>
            <p:cNvSpPr/>
            <p:nvPr/>
          </p:nvSpPr>
          <p:spPr>
            <a:xfrm>
              <a:off x="17109" y="2380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4" name="文本框 23"/>
            <p:cNvSpPr txBox="1"/>
            <p:nvPr/>
          </p:nvSpPr>
          <p:spPr>
            <a:xfrm>
              <a:off x="17324" y="3556"/>
              <a:ext cx="878" cy="9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rPr>
                <a:t>G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697028" y="3398626"/>
            <a:ext cx="525304" cy="1115854"/>
            <a:chOff x="16997" y="2278"/>
            <a:chExt cx="1103" cy="2343"/>
          </a:xfrm>
          <a:noFill/>
        </p:grpSpPr>
        <p:sp>
          <p:nvSpPr>
            <p:cNvPr id="26" name="椭圆 25"/>
            <p:cNvSpPr/>
            <p:nvPr/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" name="直接连接符 26"/>
            <p:cNvSpPr/>
            <p:nvPr/>
          </p:nvSpPr>
          <p:spPr>
            <a:xfrm>
              <a:off x="17110" y="2379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8" name="文本框 27"/>
            <p:cNvSpPr txBox="1"/>
            <p:nvPr/>
          </p:nvSpPr>
          <p:spPr>
            <a:xfrm>
              <a:off x="17222" y="3654"/>
              <a:ext cx="878" cy="9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rPr>
                <a:t>G</a:t>
              </a:r>
            </a:p>
          </p:txBody>
        </p:sp>
      </p:grpSp>
      <p:pic>
        <p:nvPicPr>
          <p:cNvPr id="8194" name="Picture 2" descr="G:\resource\8x73\jpg\01204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631" y="574771"/>
            <a:ext cx="4628067" cy="160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639" grpId="0" bldLvl="0" animBg="1"/>
      <p:bldP spid="26640" grpId="0" bldLvl="0" animBg="1"/>
      <p:bldP spid="26632" grpId="0"/>
      <p:bldP spid="18" grpId="0" bldLvl="0" animBg="1"/>
      <p:bldP spid="18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本框 43009"/>
          <p:cNvSpPr txBox="1"/>
          <p:nvPr/>
        </p:nvSpPr>
        <p:spPr>
          <a:xfrm>
            <a:off x="724234" y="711613"/>
            <a:ext cx="759237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质量不均匀、外形不规则物体重心：可以用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悬挂法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确定。</a:t>
            </a:r>
          </a:p>
        </p:txBody>
      </p:sp>
      <p:pic>
        <p:nvPicPr>
          <p:cNvPr id="43012" name="图片 4301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93" y="1304600"/>
            <a:ext cx="6360849" cy="321906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0" y="744961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100" b="1" spc="100" dirty="0">
                <a:solidFill>
                  <a:srgbClr val="FFFF00"/>
                </a:solidFill>
                <a:uFillTx/>
                <a:latin typeface="Times New Roman" panose="02020603050405020304" charset="0"/>
              </a:rPr>
              <a:t>      </a:t>
            </a:r>
            <a:r>
              <a:rPr lang="zh-CN" altLang="en-US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拓展</a:t>
            </a:r>
            <a:r>
              <a:rPr lang="zh-CN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探究：重心与稳度</a:t>
            </a:r>
          </a:p>
        </p:txBody>
      </p:sp>
      <p:sp>
        <p:nvSpPr>
          <p:cNvPr id="8195" name="文本框 8194">
            <a:hlinkClick r:id="rId2" action="ppaction://hlinkfile"/>
          </p:cNvPr>
          <p:cNvSpPr txBox="1"/>
          <p:nvPr/>
        </p:nvSpPr>
        <p:spPr>
          <a:xfrm>
            <a:off x="1590913" y="1529144"/>
            <a:ext cx="17068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solidFill>
                  <a:srgbClr val="0066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重心与稳度</a:t>
            </a:r>
          </a:p>
        </p:txBody>
      </p:sp>
      <p:pic>
        <p:nvPicPr>
          <p:cNvPr id="2" name="图片 1" descr="u=427347426,1844376415&amp;fm=214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71" y="2326904"/>
            <a:ext cx="3367564" cy="18983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2059092"/>
            <a:ext cx="2433955" cy="2433955"/>
          </a:xfrm>
          <a:prstGeom prst="rect">
            <a:avLst/>
          </a:prstGeom>
        </p:spPr>
      </p:pic>
      <p:sp>
        <p:nvSpPr>
          <p:cNvPr id="3" name="文本框 2">
            <a:hlinkClick r:id="rId5" action="ppaction://hlinkfile"/>
          </p:cNvPr>
          <p:cNvSpPr txBox="1"/>
          <p:nvPr/>
        </p:nvSpPr>
        <p:spPr>
          <a:xfrm>
            <a:off x="5175185" y="1507138"/>
            <a:ext cx="30803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>
                <a:solidFill>
                  <a:srgbClr val="0066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不倒翁</a:t>
            </a:r>
          </a:p>
          <a:p>
            <a:pPr algn="ctr"/>
            <a:endParaRPr lang="zh-CN" altLang="en-US" sz="800" dirty="0">
              <a:solidFill>
                <a:srgbClr val="0066FF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649049" y="500772"/>
            <a:ext cx="3667713" cy="461486"/>
            <a:chOff x="6111" y="884"/>
            <a:chExt cx="6364" cy="969"/>
          </a:xfrm>
        </p:grpSpPr>
        <p:grpSp>
          <p:nvGrpSpPr>
            <p:cNvPr id="10" name="组合 18"/>
            <p:cNvGrpSpPr/>
            <p:nvPr/>
          </p:nvGrpSpPr>
          <p:grpSpPr bwMode="auto">
            <a:xfrm>
              <a:off x="6111" y="923"/>
              <a:ext cx="2851" cy="929"/>
              <a:chOff x="2212975" y="547401"/>
              <a:chExt cx="1810118" cy="590689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2212975" y="547401"/>
                <a:ext cx="1810118" cy="59068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3" name="矩形 1"/>
              <p:cNvSpPr>
                <a:spLocks noChangeArrowheads="1"/>
              </p:cNvSpPr>
              <p:nvPr/>
            </p:nvSpPr>
            <p:spPr bwMode="auto">
              <a:xfrm>
                <a:off x="2340820" y="617612"/>
                <a:ext cx="1516380" cy="51747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5</a:t>
                </a:r>
              </a:p>
            </p:txBody>
          </p:sp>
        </p:grpSp>
        <p:sp>
          <p:nvSpPr>
            <p:cNvPr id="11" name="文本框 8"/>
            <p:cNvSpPr txBox="1"/>
            <p:nvPr/>
          </p:nvSpPr>
          <p:spPr>
            <a:xfrm>
              <a:off x="9074" y="884"/>
              <a:ext cx="3401" cy="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重力的由来</a:t>
              </a:r>
              <a:endPara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5122" name="Picture 2" descr="G:\resource\8x73\jpg\01204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15" y="1306411"/>
            <a:ext cx="495617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499393" y="1142717"/>
            <a:ext cx="1531501" cy="510872"/>
            <a:chOff x="421001" y="545618"/>
            <a:chExt cx="1531501" cy="51087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01" y="545618"/>
              <a:ext cx="550853" cy="510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流程图: 库存数据 16"/>
            <p:cNvSpPr/>
            <p:nvPr/>
          </p:nvSpPr>
          <p:spPr>
            <a:xfrm rot="10800000">
              <a:off x="759323" y="638355"/>
              <a:ext cx="977318" cy="418135"/>
            </a:xfrm>
            <a:prstGeom prst="flowChartOnlineStorage">
              <a:avLst/>
            </a:prstGeom>
            <a:solidFill>
              <a:srgbClr val="99663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endParaRPr lang="zh-CN" altLang="en-US" kern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4107" y="638355"/>
              <a:ext cx="1128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r>
                <a:rPr lang="zh-CN" altLang="en-US" sz="2000" b="1" kern="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做一做</a:t>
              </a:r>
              <a:endParaRPr lang="en-US" altLang="zh-CN" sz="2000" b="1" kern="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54840" y="3545305"/>
            <a:ext cx="3296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绕手做圆周运动时，物体会受到绳子的拉力。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608888417143103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49" y="900235"/>
            <a:ext cx="2443735" cy="1728317"/>
          </a:xfrm>
          <a:prstGeom prst="rect">
            <a:avLst/>
          </a:prstGeom>
        </p:spPr>
      </p:pic>
      <p:pic>
        <p:nvPicPr>
          <p:cNvPr id="11" name="图片 10" descr="u=561495821,1074840583&amp;fm=214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454" y="900235"/>
            <a:ext cx="2518458" cy="17428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71" y="917051"/>
            <a:ext cx="3228514" cy="171150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55985" y="3539423"/>
            <a:ext cx="8050452" cy="1200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50000"/>
              </a:lnSpc>
            </a:pP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你还能举出类似的现象吗？产生这些现象的原因是什么呢？</a:t>
            </a:r>
          </a:p>
        </p:txBody>
      </p:sp>
      <p:sp>
        <p:nvSpPr>
          <p:cNvPr id="15" name="矩形 14"/>
          <p:cNvSpPr/>
          <p:nvPr/>
        </p:nvSpPr>
        <p:spPr>
          <a:xfrm>
            <a:off x="345849" y="2790466"/>
            <a:ext cx="2405152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24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倾</a:t>
            </a:r>
            <a:r>
              <a:rPr lang="zh-CN" altLang="en-US" sz="2400" b="1" strike="noStrike" noProof="1">
                <a:latin typeface="宋体" panose="02010600030101010101" pitchFamily="2" charset="-122"/>
              </a:rPr>
              <a:t>泻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而下的瀑布</a:t>
            </a:r>
          </a:p>
        </p:txBody>
      </p:sp>
      <p:sp>
        <p:nvSpPr>
          <p:cNvPr id="16" name="矩形 15"/>
          <p:cNvSpPr/>
          <p:nvPr/>
        </p:nvSpPr>
        <p:spPr>
          <a:xfrm>
            <a:off x="3418761" y="2792644"/>
            <a:ext cx="1797844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飘落的渔网</a:t>
            </a:r>
          </a:p>
        </p:txBody>
      </p:sp>
      <p:sp>
        <p:nvSpPr>
          <p:cNvPr id="17" name="矩形 16"/>
          <p:cNvSpPr/>
          <p:nvPr/>
        </p:nvSpPr>
        <p:spPr>
          <a:xfrm>
            <a:off x="6772634" y="2659839"/>
            <a:ext cx="1834991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落地的铅球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5" grpId="0" bldLvl="0"/>
      <p:bldP spid="16" grpId="0" bldLvl="0" animBg="1"/>
      <p:bldP spid="1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59" y="812385"/>
            <a:ext cx="4218963" cy="323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506597" y="841043"/>
            <a:ext cx="5321205" cy="1754326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50000"/>
              </a:lnSpc>
            </a:pPr>
            <a:r>
              <a:rPr lang="zh-CN" altLang="en-US" sz="2400" b="1" strike="noStrike" noProof="1">
                <a:latin typeface="Times New Roman" panose="02020603050405020304" charset="0"/>
              </a:rPr>
              <a:t>        宇宙间任何两个物体，大到天体，小到灰尘之间，都存在互相吸引的力，这就是</a:t>
            </a:r>
            <a:r>
              <a:rPr lang="zh-CN" altLang="en-US" sz="2400" b="1" strike="noStrike" noProof="1">
                <a:solidFill>
                  <a:srgbClr val="0000FF"/>
                </a:solidFill>
                <a:latin typeface="Times New Roman" panose="02020603050405020304" charset="0"/>
              </a:rPr>
              <a:t>万有引力</a:t>
            </a:r>
            <a:r>
              <a:rPr lang="zh-CN" altLang="en-US" sz="2400" b="1" strike="noStrike" noProof="1">
                <a:latin typeface="Times New Roman" panose="02020603050405020304" charset="0"/>
              </a:rPr>
              <a:t>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7197" y="2776101"/>
            <a:ext cx="5006605" cy="1200329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        重力正是源自地球对它附近物体的万有引力。</a:t>
            </a:r>
          </a:p>
        </p:txBody>
      </p:sp>
    </p:spTree>
    <p:extLst>
      <p:ext uri="{BB962C8B-B14F-4D97-AF65-F5344CB8AC3E}">
        <p14:creationId xmlns:p14="http://schemas.microsoft.com/office/powerpoint/2010/main" val="36336544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2228" y="1202305"/>
            <a:ext cx="9031605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•毕节）下列物体重力约为1N的是 （　　）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A．一枚大头针                                 B．两个鸡蛋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C．一头奶牛                                     D．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一张书桌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671663" y="1424606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</a:p>
        </p:txBody>
      </p:sp>
      <p:sp>
        <p:nvSpPr>
          <p:cNvPr id="5" name="矩形标注 4"/>
          <p:cNvSpPr/>
          <p:nvPr/>
        </p:nvSpPr>
        <p:spPr>
          <a:xfrm>
            <a:off x="1639838" y="904912"/>
            <a:ext cx="2576513" cy="638661"/>
          </a:xfrm>
          <a:prstGeom prst="wedgeRectCallout">
            <a:avLst>
              <a:gd name="adj1" fmla="val -37499"/>
              <a:gd name="adj2" fmla="val 161288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质量约80mg</a:t>
            </a:r>
            <a:endParaRPr lang="zh-CN" altLang="en-US" sz="2400" b="1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6217964" y="912709"/>
            <a:ext cx="2651284" cy="630863"/>
          </a:xfrm>
          <a:prstGeom prst="wedgeRectCallout">
            <a:avLst>
              <a:gd name="adj1" fmla="val -49928"/>
              <a:gd name="adj2" fmla="val 174212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楷体" panose="02010609060101010101" charset="-122"/>
                <a:sym typeface="+mn-ea"/>
              </a:rPr>
              <a:t>质量约为100g</a:t>
            </a:r>
          </a:p>
        </p:txBody>
      </p:sp>
      <p:sp>
        <p:nvSpPr>
          <p:cNvPr id="9" name="矩形标注 8"/>
          <p:cNvSpPr/>
          <p:nvPr/>
        </p:nvSpPr>
        <p:spPr>
          <a:xfrm>
            <a:off x="2439734" y="3396482"/>
            <a:ext cx="2651284" cy="641440"/>
          </a:xfrm>
          <a:prstGeom prst="wedgeRectCallout">
            <a:avLst>
              <a:gd name="adj1" fmla="val -64482"/>
              <a:gd name="adj2" fmla="val -46215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质量约</a:t>
            </a:r>
            <a:r>
              <a:rPr lang="en-US" altLang="zh-CN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500k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g</a:t>
            </a:r>
            <a:endParaRPr lang="en-US" altLang="zh-CN" sz="2400" b="1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5" name="矩形标注 24"/>
          <p:cNvSpPr/>
          <p:nvPr/>
        </p:nvSpPr>
        <p:spPr>
          <a:xfrm>
            <a:off x="6217964" y="3422741"/>
            <a:ext cx="2651284" cy="615181"/>
          </a:xfrm>
          <a:prstGeom prst="wedgeRectCallout">
            <a:avLst>
              <a:gd name="adj1" fmla="val -34740"/>
              <a:gd name="adj2" fmla="val -76833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质量约</a:t>
            </a:r>
            <a:r>
              <a:rPr lang="en-US" altLang="zh-CN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10k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g</a:t>
            </a:r>
            <a:endParaRPr lang="zh-CN" altLang="en-US" sz="2400" b="1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16" name="组合 3"/>
          <p:cNvGrpSpPr/>
          <p:nvPr/>
        </p:nvGrpSpPr>
        <p:grpSpPr bwMode="auto">
          <a:xfrm>
            <a:off x="3371850" y="450889"/>
            <a:ext cx="1879997" cy="474345"/>
            <a:chOff x="497257" y="753279"/>
            <a:chExt cx="1881032" cy="475146"/>
          </a:xfrm>
        </p:grpSpPr>
        <p:grpSp>
          <p:nvGrpSpPr>
            <p:cNvPr id="1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6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4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17287" y="4268754"/>
            <a:ext cx="5998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约为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10N/kg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ldLvl="0" animBg="1"/>
      <p:bldP spid="6" grpId="0" bldLvl="0" animBg="1"/>
      <p:bldP spid="9" grpId="0" bldLvl="0" animBg="1"/>
      <p:bldP spid="25" grpId="0" bldLvl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09086" y="1238293"/>
            <a:ext cx="8834914" cy="11302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2018•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遂宁）如图所示，斜面上的小球被挡板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挡住，请作出小球受到的重力。</a:t>
            </a:r>
          </a:p>
        </p:txBody>
      </p:sp>
      <p:grpSp>
        <p:nvGrpSpPr>
          <p:cNvPr id="14" name="组合 3"/>
          <p:cNvGrpSpPr/>
          <p:nvPr/>
        </p:nvGrpSpPr>
        <p:grpSpPr bwMode="auto">
          <a:xfrm>
            <a:off x="3371850" y="551557"/>
            <a:ext cx="1879997" cy="474345"/>
            <a:chOff x="497257" y="753279"/>
            <a:chExt cx="1881032" cy="475146"/>
          </a:xfrm>
        </p:grpSpPr>
        <p:grpSp>
          <p:nvGrpSpPr>
            <p:cNvPr id="15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9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1166" y="2213338"/>
            <a:ext cx="3243339" cy="1900216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938091" y="3016912"/>
            <a:ext cx="525780" cy="1363504"/>
            <a:chOff x="16997" y="2278"/>
            <a:chExt cx="1104" cy="2863"/>
          </a:xfrm>
          <a:noFill/>
        </p:grpSpPr>
        <p:sp>
          <p:nvSpPr>
            <p:cNvPr id="29" name="椭圆 28"/>
            <p:cNvSpPr/>
            <p:nvPr/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" name="直接连接符 29"/>
            <p:cNvSpPr/>
            <p:nvPr/>
          </p:nvSpPr>
          <p:spPr>
            <a:xfrm>
              <a:off x="17111" y="2379"/>
              <a:ext cx="1" cy="2465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1" name="文本框 27"/>
            <p:cNvSpPr txBox="1"/>
            <p:nvPr/>
          </p:nvSpPr>
          <p:spPr>
            <a:xfrm>
              <a:off x="17223" y="4174"/>
              <a:ext cx="878" cy="9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rPr>
                <a:t>G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6390" y="1110477"/>
            <a:ext cx="83015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（2019•湘潭）如图所示，纸做的“不倒翁”小鸟翅膀上装有两个回形针，将鸟嘴放在指尖上转动而不会掉下来。下列说法正确的是（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A．装回形针降低了小鸟的重心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B．装回形针升高了小鸟的重心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C．小鸟的重心一定在其几何中心上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D．小鸟不掉下来是因为鸟嘴上有胶水 </a:t>
            </a:r>
          </a:p>
        </p:txBody>
      </p:sp>
      <p:pic>
        <p:nvPicPr>
          <p:cNvPr id="3" name="图片 2" descr="u=427347426,1844376415&amp;fm=214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865" y="2561147"/>
            <a:ext cx="2882039" cy="162526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00837" y="2314298"/>
            <a:ext cx="33337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</a:p>
        </p:txBody>
      </p:sp>
      <p:grpSp>
        <p:nvGrpSpPr>
          <p:cNvPr id="13" name="组合 3"/>
          <p:cNvGrpSpPr/>
          <p:nvPr/>
        </p:nvGrpSpPr>
        <p:grpSpPr bwMode="auto">
          <a:xfrm>
            <a:off x="3371850" y="551557"/>
            <a:ext cx="1879997" cy="474345"/>
            <a:chOff x="497257" y="753279"/>
            <a:chExt cx="1881032" cy="475146"/>
          </a:xfrm>
        </p:grpSpPr>
        <p:grpSp>
          <p:nvGrpSpPr>
            <p:cNvPr id="14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6" name="缺角矩形 15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400" y="1173550"/>
            <a:ext cx="8475371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（2019•扬州）如图，是一块质量均匀分布的半圆形量角器，将其用细线悬挂在天花板上，请你用作图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的方法找到重心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O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点的位置。（A点是圆心，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保留作图痕迹）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55" y="2163835"/>
            <a:ext cx="2228108" cy="2158588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094914" y="2454151"/>
            <a:ext cx="10795" cy="227965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666289" y="3425701"/>
            <a:ext cx="1025525" cy="47625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9" name="Oval 15"/>
          <p:cNvSpPr/>
          <p:nvPr/>
        </p:nvSpPr>
        <p:spPr>
          <a:xfrm>
            <a:off x="7071737" y="3606940"/>
            <a:ext cx="57150" cy="571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25979" y="3606676"/>
            <a:ext cx="4032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</a:t>
            </a:r>
          </a:p>
        </p:txBody>
      </p:sp>
      <p:grpSp>
        <p:nvGrpSpPr>
          <p:cNvPr id="16" name="组合 3"/>
          <p:cNvGrpSpPr/>
          <p:nvPr/>
        </p:nvGrpSpPr>
        <p:grpSpPr bwMode="auto">
          <a:xfrm>
            <a:off x="3371850" y="551557"/>
            <a:ext cx="1879997" cy="474345"/>
            <a:chOff x="497257" y="753279"/>
            <a:chExt cx="1881032" cy="475146"/>
          </a:xfrm>
        </p:grpSpPr>
        <p:grpSp>
          <p:nvGrpSpPr>
            <p:cNvPr id="1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6" name="缺角矩形 25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5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66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9" grpId="1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5894" y="1065454"/>
            <a:ext cx="8546016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如图为掷出的实心球的运动轨迹，实心球离开手后在空中飞行，其在最高点所受到的力 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A．只有重力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B．重力和空气阻力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C．重力和手的推力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D．重力、空气阻力和手的推力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33418" y="1697769"/>
            <a:ext cx="38608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</a:p>
        </p:txBody>
      </p:sp>
      <p:pic>
        <p:nvPicPr>
          <p:cNvPr id="3" name="图片 2" descr="ae89bb01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908" y="3006354"/>
            <a:ext cx="3313748" cy="155114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39411" y="1825340"/>
            <a:ext cx="2827554" cy="506730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7" name="云形标注 6"/>
          <p:cNvSpPr/>
          <p:nvPr/>
        </p:nvSpPr>
        <p:spPr>
          <a:xfrm>
            <a:off x="3352324" y="2467874"/>
            <a:ext cx="4215289" cy="538639"/>
          </a:xfrm>
          <a:prstGeom prst="cloudCallout">
            <a:avLst>
              <a:gd name="adj1" fmla="val -45695"/>
              <a:gd name="adj2" fmla="val -934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有水平的运动速度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286308" y="1179327"/>
            <a:ext cx="1446632" cy="506730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cxnSp>
        <p:nvCxnSpPr>
          <p:cNvPr id="13" name="曲线连接符 12"/>
          <p:cNvCxnSpPr/>
          <p:nvPr/>
        </p:nvCxnSpPr>
        <p:spPr>
          <a:xfrm rot="10800000" flipV="1">
            <a:off x="3522037" y="1831339"/>
            <a:ext cx="4538018" cy="2201506"/>
          </a:xfrm>
          <a:prstGeom prst="curvedConnector3">
            <a:avLst>
              <a:gd name="adj1" fmla="val 50000"/>
            </a:avLst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196259" y="3763004"/>
            <a:ext cx="1415406" cy="506730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15" name="文本框 14"/>
          <p:cNvSpPr txBox="1"/>
          <p:nvPr/>
        </p:nvSpPr>
        <p:spPr>
          <a:xfrm>
            <a:off x="3821452" y="3978261"/>
            <a:ext cx="667385" cy="460375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无</a:t>
            </a:r>
          </a:p>
        </p:txBody>
      </p:sp>
      <p:grpSp>
        <p:nvGrpSpPr>
          <p:cNvPr id="24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25" name="缺角矩形 2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6" name="缺角矩形 2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7" name="缺角矩形 26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缺角矩形 27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0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ldLvl="0" animBg="1"/>
      <p:bldP spid="7" grpId="0" bldLvl="0" animBg="1"/>
      <p:bldP spid="12" grpId="0" bldLvl="0" animBg="1"/>
      <p:bldP spid="14" grpId="0" bldLvl="0" animBg="1"/>
      <p:bldP spid="1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7309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8" y="1800731"/>
            <a:ext cx="8360038" cy="302794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7984" y="1229651"/>
            <a:ext cx="878252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如图所示的情景中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物体所受重力的示意图正确的是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      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84932" y="1658297"/>
            <a:ext cx="42351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</a:p>
        </p:txBody>
      </p:sp>
      <p:grpSp>
        <p:nvGrpSpPr>
          <p:cNvPr id="5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6" name="缺角矩形 5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2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3854" y="1254140"/>
            <a:ext cx="85767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假如地球失去引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力，下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列设想不正确的是（       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物体将没有质量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即使杯口向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下，杯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中水也不会自动流出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人跳起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后，将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不再落回地面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各种球类活动将无法进行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880957" y="1382632"/>
            <a:ext cx="44435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</a:p>
        </p:txBody>
      </p:sp>
      <p:grpSp>
        <p:nvGrpSpPr>
          <p:cNvPr id="4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5" name="缺角矩形 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" name="缺角矩形 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1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0998" y="1373955"/>
            <a:ext cx="8207693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727" y="1066492"/>
            <a:ext cx="8860631" cy="3888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小红查阅资料得知：纬度越高g值越大，海拔越高g值越小。如图是她在同一纬度海拔高度不同的A、B两处测量得到的图象，据此可判断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（填“A”或“B”）处海拔更高。由此可见，只有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，物体所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受的重力与其质量的比才是一个定值。</a:t>
            </a:r>
            <a:endParaRPr lang="en-US" altLang="zh-CN" sz="2800" b="1" i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90787" y="2445928"/>
            <a:ext cx="415498" cy="5078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00200" y="3730116"/>
            <a:ext cx="432054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在同一纬度，同一海拔高度</a:t>
            </a:r>
          </a:p>
        </p:txBody>
      </p:sp>
      <p:grpSp>
        <p:nvGrpSpPr>
          <p:cNvPr id="7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8" name="缺角矩形 7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2" name="缺角矩形 1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4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19571" b="19167"/>
          <a:stretch/>
        </p:blipFill>
        <p:spPr>
          <a:xfrm>
            <a:off x="6151112" y="3102656"/>
            <a:ext cx="2754287" cy="17616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70750" y="858659"/>
            <a:ext cx="872204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下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表是小华在探究“重力的大小跟什么因素有关”的实验中得到的实验数据。</a:t>
            </a:r>
            <a:endParaRPr lang="zh-CN" alt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extLst>
              <p:ext uri="{D42A27DB-BD31-4B8C-83A1-F6EECF244321}">
                <p14:modId xmlns:p14="http://schemas.microsoft.com/office/powerpoint/2010/main" val="1283837595"/>
              </p:ext>
            </p:extLst>
          </p:nvPr>
        </p:nvGraphicFramePr>
        <p:xfrm>
          <a:off x="2391967" y="1494831"/>
          <a:ext cx="6132351" cy="1524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77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9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45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61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731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方正楷体_GBK" charset="0"/>
                        </a:rPr>
                        <a:t>测量对象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/kg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重力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比值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/N·kg</a:t>
                      </a:r>
                      <a:r>
                        <a:rPr lang="en-US" sz="2000" b="1" baseline="30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en-US" altLang="en-US" sz="2000" b="1" baseline="30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物体1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0.98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9.8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物体2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1.96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9.8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物体3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2.94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9.8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2" name="文本框 101"/>
          <p:cNvSpPr txBox="1"/>
          <p:nvPr/>
        </p:nvSpPr>
        <p:spPr>
          <a:xfrm>
            <a:off x="95250" y="3019425"/>
            <a:ext cx="9021445" cy="17468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12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实验中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需要的测量工具是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indent="0">
              <a:lnSpc>
                <a:spcPct val="112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分析表中数据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可以得出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indent="0">
              <a:lnSpc>
                <a:spcPct val="112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在通常情况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们将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取为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9.8 N/kg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。但经过精确测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量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现在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些不同的地理位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置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值存在着微小差异。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84607" y="3010424"/>
            <a:ext cx="803425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天平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70767" y="3019425"/>
            <a:ext cx="173156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弹簧测力计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80082" y="3377124"/>
            <a:ext cx="420660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物体所受的重力和质量成正比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grpSp>
        <p:nvGrpSpPr>
          <p:cNvPr id="15" name="组合 1"/>
          <p:cNvGrpSpPr>
            <a:grpSpLocks noChangeAspect="1"/>
          </p:cNvGrpSpPr>
          <p:nvPr/>
        </p:nvGrpSpPr>
        <p:grpSpPr bwMode="auto">
          <a:xfrm>
            <a:off x="3216593" y="493052"/>
            <a:ext cx="2411016" cy="450056"/>
            <a:chOff x="3564387" y="597378"/>
            <a:chExt cx="2247990" cy="419195"/>
          </a:xfrm>
        </p:grpSpPr>
        <p:sp>
          <p:nvSpPr>
            <p:cNvPr id="16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3182065" y="450189"/>
            <a:ext cx="2478881" cy="477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628322" y="2711038"/>
            <a:ext cx="7537133" cy="1354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通过分析生活现象知道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重力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是由于地球吸引而产生的力；知道重力的方向是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竖直向下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的；知道重心的概念；了解重力的由来。</a:t>
            </a:r>
            <a:endParaRPr kumimoji="0" lang="zh-CN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100286" y="1356107"/>
            <a:ext cx="7471886" cy="8643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通过实验探究，了解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重力大小跟物体的质量的关系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28322" y="927006"/>
            <a:ext cx="8202771" cy="3390424"/>
            <a:chOff x="987" y="819"/>
            <a:chExt cx="12918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3397"/>
              <a:ext cx="0" cy="3519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3390"/>
              <a:ext cx="912" cy="0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V="1">
              <a:off x="13898" y="819"/>
              <a:ext cx="0" cy="2578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extLst>
              <p:ext uri="{D42A27DB-BD31-4B8C-83A1-F6EECF244321}">
                <p14:modId xmlns:p14="http://schemas.microsoft.com/office/powerpoint/2010/main" val="4049706317"/>
              </p:ext>
            </p:extLst>
          </p:nvPr>
        </p:nvGraphicFramePr>
        <p:xfrm>
          <a:off x="59055" y="1244547"/>
          <a:ext cx="9025890" cy="12211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07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59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47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7663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7282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方正楷体_GBK" charset="0"/>
                        </a:rPr>
                        <a:t>地点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方正楷体_GBK" charset="0"/>
                        </a:rPr>
                        <a:t>赤道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方正楷体_GBK" charset="0"/>
                        </a:rPr>
                        <a:t>广州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方正楷体_GBK" charset="0"/>
                        </a:rPr>
                        <a:t>武汉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方正楷体_GBK" charset="0"/>
                        </a:rPr>
                        <a:t>上海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方正楷体_GBK" charset="0"/>
                        </a:rPr>
                        <a:t>北京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方正楷体_GBK" charset="0"/>
                        </a:rPr>
                        <a:t>纽约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方正楷体_GBK" charset="0"/>
                        </a:rPr>
                        <a:t>莫斯科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方正楷体_GBK" charset="0"/>
                        </a:rPr>
                        <a:t>北极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g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值大小</a:t>
                      </a:r>
                      <a:endParaRPr lang="en-US" altLang="en-US" sz="2000" b="1" i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9.780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9.788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9.794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9.794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9.801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9.803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9.816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9.832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83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方正楷体_GBK" charset="0"/>
                        </a:rPr>
                        <a:t>地理纬度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0°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23°06'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30°33'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31°12'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39°56'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40°40'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55°45'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90°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4" name="文本框 103"/>
          <p:cNvSpPr txBox="1"/>
          <p:nvPr/>
        </p:nvSpPr>
        <p:spPr>
          <a:xfrm>
            <a:off x="210979" y="2504245"/>
            <a:ext cx="8857520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根据表中提供的信息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回答下列问题。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相同的城市是</a:t>
            </a:r>
            <a:r>
              <a:rPr 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　　　　　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inden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②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造成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不同的原因可能是</a:t>
            </a:r>
            <a:r>
              <a:rPr 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　　　　　　　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inden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③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我国与许多国家之间的贸易往来频繁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在这些往来的货物运输中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发货单上所标示的“货物重量”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实质上是货物的</a:t>
            </a:r>
            <a:r>
              <a:rPr lang="en-US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568" y="660056"/>
            <a:ext cx="55980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下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表列出了一些城市和地区的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值大小。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9395" y="2931368"/>
            <a:ext cx="1713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武汉和上海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00979" y="3380734"/>
            <a:ext cx="20193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地理位置不同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54036" y="4253885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质量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3824" y="1127212"/>
            <a:ext cx="8978265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24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“探究重力与质量的关系”的实验中：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（1）测量物体重力前，除了观察弹簧测力汁的量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程和分度值外，还应将弹簧测力计在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方向</a:t>
            </a:r>
            <a:endParaRPr lang="en-US" altLang="zh-CN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调零。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（2）测量物体重力时，应将物体挂在弹簧测力计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下并让它处于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状态，这时弹簧测力计的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示数（即拉力大小）就等于物体的重力。</a:t>
            </a:r>
          </a:p>
          <a:p>
            <a:pPr fontAlgn="auto">
              <a:lnSpc>
                <a:spcPts val="324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（3）实验小组的同学测量出了不同质量钩码所受重力的多组数据。其中一次测量时弹簧测力计指针位置如图所示，其读数为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256179" y="1915026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竖直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29472" y="3142045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静止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977769" y="4328064"/>
            <a:ext cx="56938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2.0</a:t>
            </a:r>
          </a:p>
        </p:txBody>
      </p:sp>
      <p:pic>
        <p:nvPicPr>
          <p:cNvPr id="231" name="7315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0" r="12824"/>
          <a:stretch/>
        </p:blipFill>
        <p:spPr>
          <a:xfrm>
            <a:off x="6908275" y="927239"/>
            <a:ext cx="2138988" cy="2857611"/>
          </a:xfrm>
          <a:prstGeom prst="rect">
            <a:avLst/>
          </a:prstGeom>
        </p:spPr>
      </p:pic>
      <p:grpSp>
        <p:nvGrpSpPr>
          <p:cNvPr id="7" name="组合 1"/>
          <p:cNvGrpSpPr>
            <a:grpSpLocks noChangeAspect="1"/>
          </p:cNvGrpSpPr>
          <p:nvPr/>
        </p:nvGrpSpPr>
        <p:grpSpPr bwMode="auto">
          <a:xfrm>
            <a:off x="3216593" y="493052"/>
            <a:ext cx="2411016" cy="450056"/>
            <a:chOff x="3564387" y="597378"/>
            <a:chExt cx="2247990" cy="419195"/>
          </a:xfrm>
        </p:grpSpPr>
        <p:sp>
          <p:nvSpPr>
            <p:cNvPr id="8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3182065" y="450189"/>
            <a:ext cx="2478881" cy="477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7SL3.eps" descr="id:2147509190;FounderCES"/>
          <p:cNvPicPr>
            <a:picLocks noChangeAspect="1"/>
          </p:cNvPicPr>
          <p:nvPr/>
        </p:nvPicPr>
        <p:blipFill>
          <a:blip r:embed="rId2"/>
          <a:srcRect l="10188" t="2646" r="10628" b="3092"/>
          <a:stretch>
            <a:fillRect/>
          </a:stretch>
        </p:blipFill>
        <p:spPr>
          <a:xfrm>
            <a:off x="90964" y="941652"/>
            <a:ext cx="8962073" cy="350901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4" name="组合 10413"/>
          <p:cNvGrpSpPr/>
          <p:nvPr/>
        </p:nvGrpSpPr>
        <p:grpSpPr>
          <a:xfrm>
            <a:off x="278130" y="639518"/>
            <a:ext cx="8727914" cy="4073266"/>
            <a:chOff x="-47" y="381"/>
            <a:chExt cx="5807" cy="4225"/>
          </a:xfrm>
        </p:grpSpPr>
        <p:sp>
          <p:nvSpPr>
            <p:cNvPr id="10292" name="矩形 10291"/>
            <p:cNvSpPr/>
            <p:nvPr/>
          </p:nvSpPr>
          <p:spPr>
            <a:xfrm>
              <a:off x="-47" y="4188"/>
              <a:ext cx="580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我们只能说</a:t>
              </a:r>
              <a:r>
                <a:rPr lang="en-US" altLang="zh-CN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“</a:t>
              </a:r>
              <a:r>
                <a:rPr lang="zh-CN" altLang="en-US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重力与质量成正比</a:t>
              </a:r>
              <a:r>
                <a:rPr lang="en-US" altLang="zh-CN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”</a:t>
              </a:r>
              <a:r>
                <a:rPr lang="zh-CN" altLang="en-US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，但不能说</a:t>
              </a:r>
              <a:r>
                <a:rPr lang="en-US" altLang="zh-CN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“</a:t>
              </a:r>
              <a:r>
                <a:rPr lang="zh-CN" altLang="en-US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质量与重力成正比</a:t>
              </a:r>
              <a:r>
                <a:rPr lang="en-US" altLang="zh-CN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”</a:t>
              </a:r>
              <a:r>
                <a:rPr lang="zh-CN" altLang="en-US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。</a:t>
              </a:r>
            </a:p>
          </p:txBody>
        </p:sp>
        <p:sp>
          <p:nvSpPr>
            <p:cNvPr id="10291" name="矩形 10290"/>
            <p:cNvSpPr/>
            <p:nvPr/>
          </p:nvSpPr>
          <p:spPr>
            <a:xfrm>
              <a:off x="870" y="3704"/>
              <a:ext cx="489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en-US" altLang="zh-CN" sz="2000" b="1" i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G</a:t>
              </a:r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＝</a:t>
              </a:r>
              <a:r>
                <a:rPr lang="en-US" altLang="zh-CN" sz="2000" b="1" i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mg</a:t>
              </a:r>
              <a:endParaRPr lang="en-US" altLang="zh-CN" sz="20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0" name="矩形 10289"/>
            <p:cNvSpPr/>
            <p:nvPr/>
          </p:nvSpPr>
          <p:spPr>
            <a:xfrm>
              <a:off x="-47" y="3704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联系</a:t>
              </a:r>
            </a:p>
          </p:txBody>
        </p:sp>
        <p:sp>
          <p:nvSpPr>
            <p:cNvPr id="10289" name="矩形 10288"/>
            <p:cNvSpPr/>
            <p:nvPr/>
          </p:nvSpPr>
          <p:spPr>
            <a:xfrm>
              <a:off x="3550" y="3268"/>
              <a:ext cx="2210" cy="42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天平、台秤、杆秤等</a:t>
              </a:r>
            </a:p>
          </p:txBody>
        </p:sp>
        <p:sp>
          <p:nvSpPr>
            <p:cNvPr id="10288" name="矩形 10287"/>
            <p:cNvSpPr/>
            <p:nvPr/>
          </p:nvSpPr>
          <p:spPr>
            <a:xfrm>
              <a:off x="870" y="3268"/>
              <a:ext cx="2680" cy="436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弹簧测力计</a:t>
              </a:r>
            </a:p>
          </p:txBody>
        </p:sp>
        <p:sp>
          <p:nvSpPr>
            <p:cNvPr id="10287" name="矩形 10286"/>
            <p:cNvSpPr/>
            <p:nvPr/>
          </p:nvSpPr>
          <p:spPr>
            <a:xfrm>
              <a:off x="-47" y="3268"/>
              <a:ext cx="917" cy="436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测量工具</a:t>
              </a:r>
            </a:p>
          </p:txBody>
        </p:sp>
        <p:sp>
          <p:nvSpPr>
            <p:cNvPr id="10286" name="矩形 10285"/>
            <p:cNvSpPr/>
            <p:nvPr/>
          </p:nvSpPr>
          <p:spPr>
            <a:xfrm>
              <a:off x="3550" y="2850"/>
              <a:ext cx="221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千克</a:t>
              </a:r>
              <a:r>
                <a:rPr lang="en-US" altLang="zh-CN" sz="2000" b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/kg</a:t>
              </a:r>
              <a:endParaRPr lang="en-US" altLang="zh-CN" sz="20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5" name="矩形 10284"/>
            <p:cNvSpPr/>
            <p:nvPr/>
          </p:nvSpPr>
          <p:spPr>
            <a:xfrm>
              <a:off x="870" y="2850"/>
              <a:ext cx="268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牛顿</a:t>
              </a:r>
              <a:r>
                <a:rPr lang="en-US" altLang="zh-CN" sz="2000" b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/N</a:t>
              </a:r>
              <a:endParaRPr lang="en-US" altLang="zh-CN" sz="20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4" name="矩形 10283"/>
            <p:cNvSpPr/>
            <p:nvPr/>
          </p:nvSpPr>
          <p:spPr>
            <a:xfrm>
              <a:off x="-47" y="2850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单位</a:t>
              </a:r>
            </a:p>
          </p:txBody>
        </p:sp>
        <p:sp>
          <p:nvSpPr>
            <p:cNvPr id="10283" name="矩形 10282"/>
            <p:cNvSpPr/>
            <p:nvPr/>
          </p:nvSpPr>
          <p:spPr>
            <a:xfrm>
              <a:off x="3550" y="2432"/>
              <a:ext cx="221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没有方向</a:t>
              </a:r>
              <a:r>
                <a:rPr lang="zh-CN" alt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华文中宋" pitchFamily="2" charset="-122"/>
                </a:rPr>
                <a:t>（有大小）</a:t>
              </a:r>
            </a:p>
          </p:txBody>
        </p:sp>
        <p:sp>
          <p:nvSpPr>
            <p:cNvPr id="10282" name="矩形 10281"/>
            <p:cNvSpPr/>
            <p:nvPr/>
          </p:nvSpPr>
          <p:spPr>
            <a:xfrm>
              <a:off x="870" y="2432"/>
              <a:ext cx="268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竖直向下（有大小有方向）</a:t>
              </a:r>
              <a:endPara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1" name="矩形 10280"/>
            <p:cNvSpPr/>
            <p:nvPr/>
          </p:nvSpPr>
          <p:spPr>
            <a:xfrm>
              <a:off x="-47" y="2432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方向</a:t>
              </a:r>
            </a:p>
          </p:txBody>
        </p:sp>
        <p:sp>
          <p:nvSpPr>
            <p:cNvPr id="10280" name="矩形 10279"/>
            <p:cNvSpPr/>
            <p:nvPr/>
          </p:nvSpPr>
          <p:spPr>
            <a:xfrm>
              <a:off x="3550" y="1678"/>
              <a:ext cx="2210" cy="7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质量是物质的属性，与其他因素无关</a:t>
              </a:r>
            </a:p>
          </p:txBody>
        </p:sp>
        <p:sp>
          <p:nvSpPr>
            <p:cNvPr id="10279" name="矩形 10278"/>
            <p:cNvSpPr/>
            <p:nvPr/>
          </p:nvSpPr>
          <p:spPr>
            <a:xfrm>
              <a:off x="870" y="1678"/>
              <a:ext cx="2680" cy="7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物体所受的重力随不同位置</a:t>
              </a:r>
              <a:r>
                <a:rPr lang="en-US" altLang="zh-CN" sz="2000" b="1" i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g</a:t>
              </a:r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的变化而变化</a:t>
              </a:r>
              <a:endPara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8" name="矩形 10277"/>
            <p:cNvSpPr/>
            <p:nvPr/>
          </p:nvSpPr>
          <p:spPr>
            <a:xfrm>
              <a:off x="-47" y="1678"/>
              <a:ext cx="917" cy="7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影响因素</a:t>
              </a:r>
            </a:p>
          </p:txBody>
        </p:sp>
        <p:sp>
          <p:nvSpPr>
            <p:cNvPr id="10277" name="矩形 10276"/>
            <p:cNvSpPr/>
            <p:nvPr/>
          </p:nvSpPr>
          <p:spPr>
            <a:xfrm>
              <a:off x="3550" y="1258"/>
              <a:ext cx="2210" cy="401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物体所含物质的多少</a:t>
              </a:r>
            </a:p>
          </p:txBody>
        </p:sp>
        <p:sp>
          <p:nvSpPr>
            <p:cNvPr id="10276" name="矩形 10275"/>
            <p:cNvSpPr/>
            <p:nvPr/>
          </p:nvSpPr>
          <p:spPr>
            <a:xfrm>
              <a:off x="870" y="1253"/>
              <a:ext cx="2680" cy="391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由于地球的吸引而使物体受到的力</a:t>
              </a:r>
            </a:p>
          </p:txBody>
        </p:sp>
        <p:sp>
          <p:nvSpPr>
            <p:cNvPr id="10275" name="矩形 10274"/>
            <p:cNvSpPr/>
            <p:nvPr/>
          </p:nvSpPr>
          <p:spPr>
            <a:xfrm>
              <a:off x="-47" y="1273"/>
              <a:ext cx="917" cy="371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定义</a:t>
              </a:r>
            </a:p>
          </p:txBody>
        </p:sp>
        <p:sp>
          <p:nvSpPr>
            <p:cNvPr id="10274" name="矩形 10273"/>
            <p:cNvSpPr/>
            <p:nvPr/>
          </p:nvSpPr>
          <p:spPr>
            <a:xfrm>
              <a:off x="3550" y="840"/>
              <a:ext cx="221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en-US" altLang="zh-CN" sz="2000" b="1" i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m</a:t>
              </a:r>
            </a:p>
          </p:txBody>
        </p:sp>
        <p:sp>
          <p:nvSpPr>
            <p:cNvPr id="10273" name="矩形 10272"/>
            <p:cNvSpPr/>
            <p:nvPr/>
          </p:nvSpPr>
          <p:spPr>
            <a:xfrm>
              <a:off x="870" y="835"/>
              <a:ext cx="268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en-US" altLang="zh-CN" sz="2000" b="1" i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G</a:t>
              </a:r>
            </a:p>
          </p:txBody>
        </p:sp>
        <p:sp>
          <p:nvSpPr>
            <p:cNvPr id="10272" name="矩形 10271"/>
            <p:cNvSpPr/>
            <p:nvPr/>
          </p:nvSpPr>
          <p:spPr>
            <a:xfrm>
              <a:off x="-47" y="835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符号</a:t>
              </a:r>
            </a:p>
          </p:txBody>
        </p:sp>
        <p:sp>
          <p:nvSpPr>
            <p:cNvPr id="10271" name="矩形 10270"/>
            <p:cNvSpPr/>
            <p:nvPr/>
          </p:nvSpPr>
          <p:spPr>
            <a:xfrm>
              <a:off x="3550" y="381"/>
              <a:ext cx="2210" cy="4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质量</a:t>
              </a:r>
            </a:p>
          </p:txBody>
        </p:sp>
        <p:sp>
          <p:nvSpPr>
            <p:cNvPr id="10270" name="矩形 10269"/>
            <p:cNvSpPr/>
            <p:nvPr/>
          </p:nvSpPr>
          <p:spPr>
            <a:xfrm>
              <a:off x="870" y="381"/>
              <a:ext cx="2680" cy="4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重力</a:t>
              </a:r>
            </a:p>
          </p:txBody>
        </p:sp>
        <p:sp>
          <p:nvSpPr>
            <p:cNvPr id="10269" name="矩形 10268"/>
            <p:cNvSpPr/>
            <p:nvPr/>
          </p:nvSpPr>
          <p:spPr>
            <a:xfrm>
              <a:off x="-47" y="381"/>
              <a:ext cx="917" cy="4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lvl1pPr marL="34290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sz="280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lvl="1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sz="2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lvl="2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lvl="3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lvl="4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algn="ctr">
                <a:buNone/>
              </a:pPr>
              <a:endParaRPr sz="2000" b="1" dirty="0"/>
            </a:p>
          </p:txBody>
        </p:sp>
        <p:sp>
          <p:nvSpPr>
            <p:cNvPr id="10334" name="直接连接符 10333"/>
            <p:cNvSpPr/>
            <p:nvPr/>
          </p:nvSpPr>
          <p:spPr>
            <a:xfrm>
              <a:off x="0" y="2432"/>
              <a:ext cx="5760" cy="0"/>
            </a:xfrm>
            <a:prstGeom prst="line">
              <a:avLst/>
            </a:prstGeom>
            <a:ln w="381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7" name="直接连接符 10346"/>
            <p:cNvSpPr/>
            <p:nvPr/>
          </p:nvSpPr>
          <p:spPr>
            <a:xfrm>
              <a:off x="0" y="2850"/>
              <a:ext cx="5760" cy="0"/>
            </a:xfrm>
            <a:prstGeom prst="line">
              <a:avLst/>
            </a:prstGeom>
            <a:ln w="381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2655" y="1176992"/>
            <a:ext cx="8786512" cy="3283208"/>
            <a:chOff x="508490" y="1176992"/>
            <a:chExt cx="8786512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852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494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575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561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539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737"/>
              <a:ext cx="4978272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466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884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672715" y="491631"/>
            <a:ext cx="3436620" cy="460534"/>
            <a:chOff x="6079" y="932"/>
            <a:chExt cx="7216" cy="967"/>
          </a:xfrm>
        </p:grpSpPr>
        <p:grpSp>
          <p:nvGrpSpPr>
            <p:cNvPr id="2" name="组合 18"/>
            <p:cNvGrpSpPr/>
            <p:nvPr/>
          </p:nvGrpSpPr>
          <p:grpSpPr bwMode="auto">
            <a:xfrm>
              <a:off x="6079" y="932"/>
              <a:ext cx="2811" cy="920"/>
              <a:chOff x="2193735" y="553122"/>
              <a:chExt cx="1785105" cy="584969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212975" y="553122"/>
                <a:ext cx="1746628" cy="58496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193735" y="609122"/>
                <a:ext cx="1785105" cy="51747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1</a:t>
                </a: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9135" y="932"/>
              <a:ext cx="4160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重 力</a:t>
              </a:r>
            </a:p>
          </p:txBody>
        </p:sp>
      </p:grpSp>
      <p:sp>
        <p:nvSpPr>
          <p:cNvPr id="16" name="TextBox 2"/>
          <p:cNvSpPr txBox="1"/>
          <p:nvPr/>
        </p:nvSpPr>
        <p:spPr>
          <a:xfrm>
            <a:off x="1796747" y="3138209"/>
            <a:ext cx="5736567" cy="4603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地球附近的所有物体都受到重力的作用。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197168" y="1044311"/>
            <a:ext cx="8754428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抛出去的物体最终会落向地面，这是因为地球对它附近的物体有吸引作用。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38445" y="2117941"/>
            <a:ext cx="875442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由于地球的吸引而使物体受到的力叫做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，用字母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表示。</a:t>
            </a:r>
          </a:p>
        </p:txBody>
      </p:sp>
      <p:sp>
        <p:nvSpPr>
          <p:cNvPr id="26" name="上箭头标注 25"/>
          <p:cNvSpPr/>
          <p:nvPr/>
        </p:nvSpPr>
        <p:spPr>
          <a:xfrm>
            <a:off x="1435974" y="3741490"/>
            <a:ext cx="1508607" cy="700332"/>
          </a:xfrm>
          <a:prstGeom prst="upArrowCallout">
            <a:avLst>
              <a:gd name="adj1" fmla="val 28912"/>
              <a:gd name="adj2" fmla="val 41411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施力物体</a:t>
            </a:r>
          </a:p>
        </p:txBody>
      </p:sp>
      <p:sp>
        <p:nvSpPr>
          <p:cNvPr id="27" name="上箭头标注 26"/>
          <p:cNvSpPr/>
          <p:nvPr/>
        </p:nvSpPr>
        <p:spPr>
          <a:xfrm>
            <a:off x="3634786" y="3724928"/>
            <a:ext cx="1410176" cy="677466"/>
          </a:xfrm>
          <a:prstGeom prst="upArrowCallout">
            <a:avLst>
              <a:gd name="adj1" fmla="val 28912"/>
              <a:gd name="adj2" fmla="val 41411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受力物体</a:t>
            </a:r>
          </a:p>
        </p:txBody>
      </p:sp>
      <p:sp>
        <p:nvSpPr>
          <p:cNvPr id="3" name="椭圆 2"/>
          <p:cNvSpPr/>
          <p:nvPr/>
        </p:nvSpPr>
        <p:spPr>
          <a:xfrm>
            <a:off x="1796747" y="3028426"/>
            <a:ext cx="787062" cy="713064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3946343" y="3011864"/>
            <a:ext cx="787062" cy="713064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0" grpId="0"/>
      <p:bldP spid="15" grpId="0"/>
      <p:bldP spid="26" grpId="0" bldLvl="0" animBg="1"/>
      <p:bldP spid="27" grpId="0" bldLvl="0" animBg="1"/>
      <p:bldP spid="3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55" y="2980229"/>
            <a:ext cx="3091708" cy="200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3"/>
          <p:cNvSpPr txBox="1"/>
          <p:nvPr/>
        </p:nvSpPr>
        <p:spPr>
          <a:xfrm>
            <a:off x="2024643" y="559459"/>
            <a:ext cx="58774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举出几个例子来证明重力的存在。</a:t>
            </a:r>
          </a:p>
        </p:txBody>
      </p:sp>
      <p:pic>
        <p:nvPicPr>
          <p:cNvPr id="22" name="图片 21" descr="e3e7698e-2536-4452-aaf6-cdbd314426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684" y="1184986"/>
            <a:ext cx="3311360" cy="1734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4" name="组合 23"/>
          <p:cNvGrpSpPr/>
          <p:nvPr/>
        </p:nvGrpSpPr>
        <p:grpSpPr>
          <a:xfrm>
            <a:off x="673329" y="559459"/>
            <a:ext cx="1351392" cy="464786"/>
            <a:chOff x="571387" y="745077"/>
            <a:chExt cx="1351392" cy="464785"/>
          </a:xfrm>
        </p:grpSpPr>
        <p:grpSp>
          <p:nvGrpSpPr>
            <p:cNvPr id="25" name="组合 24"/>
            <p:cNvGrpSpPr/>
            <p:nvPr/>
          </p:nvGrpSpPr>
          <p:grpSpPr>
            <a:xfrm>
              <a:off x="835070" y="764930"/>
              <a:ext cx="1087709" cy="438801"/>
              <a:chOff x="835070" y="764930"/>
              <a:chExt cx="1087709" cy="438801"/>
            </a:xfrm>
          </p:grpSpPr>
          <p:sp>
            <p:nvSpPr>
              <p:cNvPr id="29" name="流程图: 库存数据 28"/>
              <p:cNvSpPr/>
              <p:nvPr/>
            </p:nvSpPr>
            <p:spPr>
              <a:xfrm rot="10800000">
                <a:off x="835070" y="764930"/>
                <a:ext cx="1087709" cy="438801"/>
              </a:xfrm>
              <a:prstGeom prst="flowChartOnlineStorage">
                <a:avLst/>
              </a:prstGeom>
              <a:solidFill>
                <a:srgbClr val="02B3C5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kern="0" dirty="0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19402" y="770267"/>
                <a:ext cx="10033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r>
                  <a:rPr lang="zh-CN" altLang="en-US" sz="2000" kern="0" dirty="0">
                    <a:solidFill>
                      <a:prstClr val="white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讨论</a:t>
                </a:r>
              </a:p>
            </p:txBody>
          </p:sp>
        </p:grpSp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" t="4593" r="3507" b="2832"/>
            <a:stretch/>
          </p:blipFill>
          <p:spPr bwMode="auto">
            <a:xfrm>
              <a:off x="571387" y="745077"/>
              <a:ext cx="456445" cy="46478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66" y="1184985"/>
            <a:ext cx="3084197" cy="1734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84" y="3027311"/>
            <a:ext cx="3376688" cy="1915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03463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2024643" y="559459"/>
            <a:ext cx="58774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如果没有重力我们的生活会是什么样子？</a:t>
            </a:r>
          </a:p>
        </p:txBody>
      </p:sp>
      <p:pic>
        <p:nvPicPr>
          <p:cNvPr id="21" name="图片 20" descr="e824b899a9014c084826f065017b02087af4f4d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180" y="1541781"/>
            <a:ext cx="2833886" cy="241502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73329" y="559459"/>
            <a:ext cx="1351392" cy="464786"/>
            <a:chOff x="571387" y="745077"/>
            <a:chExt cx="1351392" cy="464785"/>
          </a:xfrm>
        </p:grpSpPr>
        <p:grpSp>
          <p:nvGrpSpPr>
            <p:cNvPr id="25" name="组合 24"/>
            <p:cNvGrpSpPr/>
            <p:nvPr/>
          </p:nvGrpSpPr>
          <p:grpSpPr>
            <a:xfrm>
              <a:off x="835070" y="764930"/>
              <a:ext cx="1087709" cy="438801"/>
              <a:chOff x="835070" y="764930"/>
              <a:chExt cx="1087709" cy="438801"/>
            </a:xfrm>
          </p:grpSpPr>
          <p:sp>
            <p:nvSpPr>
              <p:cNvPr id="29" name="流程图: 库存数据 28"/>
              <p:cNvSpPr/>
              <p:nvPr/>
            </p:nvSpPr>
            <p:spPr>
              <a:xfrm rot="10800000">
                <a:off x="835070" y="764930"/>
                <a:ext cx="1087709" cy="438801"/>
              </a:xfrm>
              <a:prstGeom prst="flowChartOnlineStorage">
                <a:avLst/>
              </a:prstGeom>
              <a:solidFill>
                <a:srgbClr val="02B3C5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kern="0" dirty="0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19402" y="770267"/>
                <a:ext cx="10033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r>
                  <a:rPr lang="zh-CN" altLang="en-US" sz="2000" kern="0" dirty="0">
                    <a:solidFill>
                      <a:prstClr val="white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讨论</a:t>
                </a:r>
              </a:p>
            </p:txBody>
          </p:sp>
        </p:grpSp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" t="4593" r="3507" b="2832"/>
            <a:stretch/>
          </p:blipFill>
          <p:spPr bwMode="auto">
            <a:xfrm>
              <a:off x="571387" y="745077"/>
              <a:ext cx="456445" cy="46478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9" y="1541781"/>
            <a:ext cx="3962281" cy="23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8860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620896" y="403257"/>
            <a:ext cx="3441383" cy="462915"/>
            <a:chOff x="5995" y="1126"/>
            <a:chExt cx="7226" cy="972"/>
          </a:xfrm>
        </p:grpSpPr>
        <p:grpSp>
          <p:nvGrpSpPr>
            <p:cNvPr id="7" name="组合 18"/>
            <p:cNvGrpSpPr/>
            <p:nvPr/>
          </p:nvGrpSpPr>
          <p:grpSpPr bwMode="auto">
            <a:xfrm>
              <a:off x="5995" y="1153"/>
              <a:ext cx="2917" cy="945"/>
              <a:chOff x="2140714" y="693552"/>
              <a:chExt cx="1852671" cy="600397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140714" y="693552"/>
                <a:ext cx="1852671" cy="58035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174498" y="776480"/>
                <a:ext cx="1785105" cy="5174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2</a:t>
                </a: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9225" y="1126"/>
              <a:ext cx="3996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/>
                <a:t>重力的大小</a:t>
              </a:r>
              <a:endParaRPr lang="en-US" altLang="zh-CN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2570" y="3620249"/>
            <a:ext cx="8459153" cy="7372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21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    大量的生活经验告诉我们，质量不同的物体所受的重力不同。举</a:t>
            </a:r>
            <a:r>
              <a:rPr lang="zh-CN" altLang="en-US" sz="2100" b="1" strike="noStrike" noProof="1" smtClean="0">
                <a:solidFill>
                  <a:srgbClr val="000000"/>
                </a:solidFill>
                <a:latin typeface="宋体" panose="02010600030101010101" pitchFamily="2" charset="-122"/>
              </a:rPr>
              <a:t>起它们</a:t>
            </a:r>
            <a:r>
              <a:rPr lang="zh-CN" altLang="en-US" sz="21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的感受也不同。</a:t>
            </a:r>
          </a:p>
        </p:txBody>
      </p:sp>
      <p:pic>
        <p:nvPicPr>
          <p:cNvPr id="4" name="图片 3" descr="a1975adagw1ey52wabzx9g20hs0btwz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51" y="1417741"/>
            <a:ext cx="3316536" cy="2202508"/>
          </a:xfrm>
          <a:prstGeom prst="rect">
            <a:avLst/>
          </a:prstGeom>
        </p:spPr>
      </p:pic>
      <p:pic>
        <p:nvPicPr>
          <p:cNvPr id="5" name="图片 4" descr="201608100915396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91" y="1647306"/>
            <a:ext cx="2847437" cy="191510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02918" y="973793"/>
            <a:ext cx="7660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重力的大小与什么因素有关呢？请观察以下现象。</a:t>
            </a:r>
          </a:p>
        </p:txBody>
      </p:sp>
      <p:sp>
        <p:nvSpPr>
          <p:cNvPr id="13" name="矩形 12"/>
          <p:cNvSpPr/>
          <p:nvPr/>
        </p:nvSpPr>
        <p:spPr>
          <a:xfrm>
            <a:off x="461393" y="4417983"/>
            <a:ext cx="81121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zh-CN" altLang="en-US" sz="2100" b="1" noProof="1">
                <a:solidFill>
                  <a:srgbClr val="FF0000"/>
                </a:solidFill>
                <a:latin typeface="宋体" panose="02010600030101010101" pitchFamily="2" charset="-122"/>
              </a:rPr>
              <a:t>我们如何找出地球附近的物体所受的重力跟它的质量之间的关系呢？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1004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456" y="1332878"/>
            <a:ext cx="1240487" cy="2580802"/>
          </a:xfrm>
          <a:prstGeom prst="rect">
            <a:avLst/>
          </a:prstGeom>
        </p:spPr>
      </p:pic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-2381" y="587088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实验：</a:t>
            </a:r>
            <a:r>
              <a:rPr lang="zh-CN" altLang="en-US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探究重力的大小跟质量的关系</a:t>
            </a:r>
            <a:endParaRPr lang="zh-CN" altLang="zh-CN" sz="2400" b="1" spc="100" dirty="0">
              <a:solidFill>
                <a:srgbClr val="FFFF00"/>
              </a:solidFill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13" name="TextBox 3"/>
          <p:cNvSpPr txBox="1"/>
          <p:nvPr/>
        </p:nvSpPr>
        <p:spPr>
          <a:xfrm>
            <a:off x="563678" y="1327111"/>
            <a:ext cx="2245519" cy="46166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实验器材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7667" y="1328401"/>
            <a:ext cx="171323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弹簧测力计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709131" y="1924128"/>
            <a:ext cx="6916461" cy="175432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把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已知质量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的钩码挂在弹簧测力计上，当钩码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静止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时，记下弹簧测力计的示数；改变钩码质量，重复上述实验并记录实验数据。</a:t>
            </a:r>
          </a:p>
        </p:txBody>
      </p:sp>
      <p:sp>
        <p:nvSpPr>
          <p:cNvPr id="21" name="TextBox 3"/>
          <p:cNvSpPr txBox="1"/>
          <p:nvPr/>
        </p:nvSpPr>
        <p:spPr>
          <a:xfrm>
            <a:off x="563677" y="2016407"/>
            <a:ext cx="2245519" cy="46166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实验方法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99909"/>
              </p:ext>
            </p:extLst>
          </p:nvPr>
        </p:nvGraphicFramePr>
        <p:xfrm>
          <a:off x="987104" y="3853402"/>
          <a:ext cx="6621712" cy="741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94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46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46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46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46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46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461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m/kg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重力</a:t>
                      </a:r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G/N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ldLvl="0"/>
      <p:bldP spid="5" grpId="0"/>
      <p:bldP spid="9" grpId="0"/>
      <p:bldP spid="21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0"/>
          <p:cNvSpPr txBox="1"/>
          <p:nvPr/>
        </p:nvSpPr>
        <p:spPr>
          <a:xfrm>
            <a:off x="4705361" y="2346140"/>
            <a:ext cx="398563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）物体受到的重力大小跟它的质量成</a:t>
            </a:r>
            <a:r>
              <a:rPr lang="zh-CN" altLang="en-US" sz="2400" b="1" u="sng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400" b="1" u="sng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</a:t>
            </a:r>
            <a:r>
              <a:rPr lang="zh-CN" altLang="en-US" sz="2400" b="1" u="sng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关系。</a:t>
            </a:r>
          </a:p>
        </p:txBody>
      </p:sp>
      <p:sp>
        <p:nvSpPr>
          <p:cNvPr id="16" name="Text Box 11"/>
          <p:cNvSpPr txBox="1"/>
          <p:nvPr/>
        </p:nvSpPr>
        <p:spPr>
          <a:xfrm>
            <a:off x="4704846" y="3560591"/>
            <a:ext cx="377539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altLang="zh-CN" sz="2400" b="1" dirty="0">
                <a:solidFill>
                  <a:srgbClr val="003300"/>
                </a:solidFill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）物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体所受的重力跟</a:t>
            </a: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质量的比约等于</a:t>
            </a:r>
            <a:r>
              <a:rPr lang="en-US" altLang="zh-CN" sz="2400" b="1" u="sng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</a:t>
            </a:r>
            <a:r>
              <a:rPr lang="zh-CN" altLang="en-US" sz="2400" b="1" u="sng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＿</a:t>
            </a:r>
            <a:r>
              <a:rPr lang="zh-CN" altLang="en-US" sz="2400" b="1" dirty="0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 Box 12"/>
          <p:cNvSpPr txBox="1"/>
          <p:nvPr/>
        </p:nvSpPr>
        <p:spPr>
          <a:xfrm>
            <a:off x="6800506" y="2980290"/>
            <a:ext cx="863204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100" b="1" dirty="0">
                <a:solidFill>
                  <a:srgbClr val="99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正比</a:t>
            </a:r>
          </a:p>
        </p:txBody>
      </p:sp>
      <p:sp>
        <p:nvSpPr>
          <p:cNvPr id="18" name="Text Box 13"/>
          <p:cNvSpPr txBox="1"/>
          <p:nvPr/>
        </p:nvSpPr>
        <p:spPr>
          <a:xfrm>
            <a:off x="6444318" y="4200592"/>
            <a:ext cx="1339454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100" b="1" dirty="0">
                <a:solidFill>
                  <a:srgbClr val="990000"/>
                </a:solidFill>
                <a:latin typeface="Times New Roman" panose="02020603050405020304" charset="0"/>
                <a:ea typeface="楷体_GB2312" panose="02010609030101010101" pitchFamily="49" charset="-122"/>
              </a:rPr>
              <a:t>　</a:t>
            </a:r>
            <a:r>
              <a:rPr lang="en-US" altLang="zh-CN" sz="2100" b="1" dirty="0">
                <a:solidFill>
                  <a:srgbClr val="990000"/>
                </a:solidFill>
                <a:latin typeface="Times New Roman" panose="02020603050405020304" charset="0"/>
                <a:ea typeface="楷体_GB2312" panose="02010609030101010101" pitchFamily="49" charset="-122"/>
              </a:rPr>
              <a:t>10 N/kg</a:t>
            </a: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1560921" y="2261393"/>
            <a:ext cx="2233930" cy="2062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30" name="组合 19520"/>
          <p:cNvGrpSpPr/>
          <p:nvPr/>
        </p:nvGrpSpPr>
        <p:grpSpPr>
          <a:xfrm>
            <a:off x="1059668" y="1687617"/>
            <a:ext cx="3645694" cy="3184922"/>
            <a:chOff x="385" y="1366"/>
            <a:chExt cx="3062" cy="2675"/>
          </a:xfrm>
        </p:grpSpPr>
        <p:grpSp>
          <p:nvGrpSpPr>
            <p:cNvPr id="9231" name="组合 19515"/>
            <p:cNvGrpSpPr/>
            <p:nvPr/>
          </p:nvGrpSpPr>
          <p:grpSpPr>
            <a:xfrm>
              <a:off x="517" y="1420"/>
              <a:ext cx="2611" cy="2428"/>
              <a:chOff x="583" y="1253"/>
              <a:chExt cx="2779" cy="2585"/>
            </a:xfrm>
          </p:grpSpPr>
          <p:sp>
            <p:nvSpPr>
              <p:cNvPr id="9232" name="直接连接符 19471"/>
              <p:cNvSpPr/>
              <p:nvPr/>
            </p:nvSpPr>
            <p:spPr>
              <a:xfrm flipV="1">
                <a:off x="583" y="1253"/>
                <a:ext cx="1" cy="2585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lg"/>
              </a:ln>
            </p:spPr>
          </p:sp>
          <p:sp>
            <p:nvSpPr>
              <p:cNvPr id="9233" name="直接连接符 19472"/>
              <p:cNvSpPr/>
              <p:nvPr/>
            </p:nvSpPr>
            <p:spPr>
              <a:xfrm rot="5400000" flipV="1">
                <a:off x="1973" y="2449"/>
                <a:ext cx="0" cy="2778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lg"/>
              </a:ln>
            </p:spPr>
          </p:sp>
          <p:grpSp>
            <p:nvGrpSpPr>
              <p:cNvPr id="9234" name="组合 19514"/>
              <p:cNvGrpSpPr/>
              <p:nvPr/>
            </p:nvGrpSpPr>
            <p:grpSpPr>
              <a:xfrm>
                <a:off x="583" y="1423"/>
                <a:ext cx="2580" cy="2268"/>
                <a:chOff x="583" y="1423"/>
                <a:chExt cx="2580" cy="2268"/>
              </a:xfrm>
            </p:grpSpPr>
            <p:sp>
              <p:nvSpPr>
                <p:cNvPr id="9235" name="直接连接符 19473"/>
                <p:cNvSpPr/>
                <p:nvPr/>
              </p:nvSpPr>
              <p:spPr>
                <a:xfrm>
                  <a:off x="583" y="1423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36" name="直接连接符 19474"/>
                <p:cNvSpPr/>
                <p:nvPr/>
              </p:nvSpPr>
              <p:spPr>
                <a:xfrm>
                  <a:off x="583" y="1565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37" name="直接连接符 19475"/>
                <p:cNvSpPr/>
                <p:nvPr/>
              </p:nvSpPr>
              <p:spPr>
                <a:xfrm>
                  <a:off x="583" y="1706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38" name="直接连接符 19476"/>
                <p:cNvSpPr/>
                <p:nvPr/>
              </p:nvSpPr>
              <p:spPr>
                <a:xfrm>
                  <a:off x="583" y="1848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39" name="直接连接符 19477"/>
                <p:cNvSpPr/>
                <p:nvPr/>
              </p:nvSpPr>
              <p:spPr>
                <a:xfrm>
                  <a:off x="583" y="1990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0" name="直接连接符 19478"/>
                <p:cNvSpPr/>
                <p:nvPr/>
              </p:nvSpPr>
              <p:spPr>
                <a:xfrm>
                  <a:off x="583" y="2132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1" name="直接连接符 19479"/>
                <p:cNvSpPr/>
                <p:nvPr/>
              </p:nvSpPr>
              <p:spPr>
                <a:xfrm>
                  <a:off x="583" y="2273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2" name="直接连接符 19480"/>
                <p:cNvSpPr/>
                <p:nvPr/>
              </p:nvSpPr>
              <p:spPr>
                <a:xfrm>
                  <a:off x="583" y="2415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3" name="直接连接符 19481"/>
                <p:cNvSpPr/>
                <p:nvPr/>
              </p:nvSpPr>
              <p:spPr>
                <a:xfrm>
                  <a:off x="583" y="2557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4" name="直接连接符 19482"/>
                <p:cNvSpPr/>
                <p:nvPr/>
              </p:nvSpPr>
              <p:spPr>
                <a:xfrm>
                  <a:off x="583" y="2699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5" name="直接连接符 19483"/>
                <p:cNvSpPr/>
                <p:nvPr/>
              </p:nvSpPr>
              <p:spPr>
                <a:xfrm>
                  <a:off x="583" y="2840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6" name="直接连接符 19484"/>
                <p:cNvSpPr/>
                <p:nvPr/>
              </p:nvSpPr>
              <p:spPr>
                <a:xfrm>
                  <a:off x="583" y="2982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7" name="直接连接符 19485"/>
                <p:cNvSpPr/>
                <p:nvPr/>
              </p:nvSpPr>
              <p:spPr>
                <a:xfrm>
                  <a:off x="583" y="3124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8" name="直接连接符 19487"/>
                <p:cNvSpPr/>
                <p:nvPr/>
              </p:nvSpPr>
              <p:spPr>
                <a:xfrm>
                  <a:off x="583" y="3266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49" name="直接连接符 19488"/>
                <p:cNvSpPr/>
                <p:nvPr/>
              </p:nvSpPr>
              <p:spPr>
                <a:xfrm>
                  <a:off x="583" y="3407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0" name="直接连接符 19489"/>
                <p:cNvSpPr/>
                <p:nvPr/>
              </p:nvSpPr>
              <p:spPr>
                <a:xfrm>
                  <a:off x="583" y="3549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1" name="直接连接符 19490"/>
                <p:cNvSpPr/>
                <p:nvPr/>
              </p:nvSpPr>
              <p:spPr>
                <a:xfrm>
                  <a:off x="583" y="3691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9252" name="组合 19511"/>
              <p:cNvGrpSpPr/>
              <p:nvPr/>
            </p:nvGrpSpPr>
            <p:grpSpPr>
              <a:xfrm>
                <a:off x="735" y="1423"/>
                <a:ext cx="2428" cy="2410"/>
                <a:chOff x="300" y="1536"/>
                <a:chExt cx="2268" cy="2297"/>
              </a:xfrm>
            </p:grpSpPr>
            <p:sp>
              <p:nvSpPr>
                <p:cNvPr id="9253" name="直接连接符 19493"/>
                <p:cNvSpPr/>
                <p:nvPr/>
              </p:nvSpPr>
              <p:spPr>
                <a:xfrm>
                  <a:off x="300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4" name="直接连接符 19494"/>
                <p:cNvSpPr/>
                <p:nvPr/>
              </p:nvSpPr>
              <p:spPr>
                <a:xfrm>
                  <a:off x="442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5" name="直接连接符 19495"/>
                <p:cNvSpPr/>
                <p:nvPr/>
              </p:nvSpPr>
              <p:spPr>
                <a:xfrm>
                  <a:off x="584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6" name="直接连接符 19496"/>
                <p:cNvSpPr/>
                <p:nvPr/>
              </p:nvSpPr>
              <p:spPr>
                <a:xfrm>
                  <a:off x="725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7" name="直接连接符 19497"/>
                <p:cNvSpPr/>
                <p:nvPr/>
              </p:nvSpPr>
              <p:spPr>
                <a:xfrm>
                  <a:off x="867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8" name="直接连接符 19498"/>
                <p:cNvSpPr/>
                <p:nvPr/>
              </p:nvSpPr>
              <p:spPr>
                <a:xfrm>
                  <a:off x="1009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59" name="直接连接符 19499"/>
                <p:cNvSpPr/>
                <p:nvPr/>
              </p:nvSpPr>
              <p:spPr>
                <a:xfrm>
                  <a:off x="1151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0" name="直接连接符 19500"/>
                <p:cNvSpPr/>
                <p:nvPr/>
              </p:nvSpPr>
              <p:spPr>
                <a:xfrm>
                  <a:off x="1293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1" name="直接连接符 19501"/>
                <p:cNvSpPr/>
                <p:nvPr/>
              </p:nvSpPr>
              <p:spPr>
                <a:xfrm>
                  <a:off x="1434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2" name="直接连接符 19502"/>
                <p:cNvSpPr/>
                <p:nvPr/>
              </p:nvSpPr>
              <p:spPr>
                <a:xfrm>
                  <a:off x="1576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3" name="直接连接符 19503"/>
                <p:cNvSpPr/>
                <p:nvPr/>
              </p:nvSpPr>
              <p:spPr>
                <a:xfrm>
                  <a:off x="1718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4" name="直接连接符 19504"/>
                <p:cNvSpPr/>
                <p:nvPr/>
              </p:nvSpPr>
              <p:spPr>
                <a:xfrm>
                  <a:off x="1860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5" name="直接连接符 19505"/>
                <p:cNvSpPr/>
                <p:nvPr/>
              </p:nvSpPr>
              <p:spPr>
                <a:xfrm>
                  <a:off x="2002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6" name="直接连接符 19506"/>
                <p:cNvSpPr/>
                <p:nvPr/>
              </p:nvSpPr>
              <p:spPr>
                <a:xfrm>
                  <a:off x="2143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7" name="直接连接符 19507"/>
                <p:cNvSpPr/>
                <p:nvPr/>
              </p:nvSpPr>
              <p:spPr>
                <a:xfrm>
                  <a:off x="2285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8" name="直接连接符 19508"/>
                <p:cNvSpPr/>
                <p:nvPr/>
              </p:nvSpPr>
              <p:spPr>
                <a:xfrm>
                  <a:off x="2426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269" name="直接连接符 19509"/>
                <p:cNvSpPr/>
                <p:nvPr/>
              </p:nvSpPr>
              <p:spPr>
                <a:xfrm>
                  <a:off x="2568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sp>
          <p:nvSpPr>
            <p:cNvPr id="9270" name="文本框 19516"/>
            <p:cNvSpPr txBox="1"/>
            <p:nvPr/>
          </p:nvSpPr>
          <p:spPr>
            <a:xfrm>
              <a:off x="2968" y="3653"/>
              <a:ext cx="479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350" b="1" i="1">
                  <a:latin typeface="Times New Roman" panose="02020603050405020304" charset="0"/>
                  <a:ea typeface="宋体" panose="02010600030101010101" pitchFamily="2" charset="-122"/>
                </a:rPr>
                <a:t>m</a:t>
              </a:r>
              <a:r>
                <a:rPr lang="en-US" altLang="zh-CN" sz="1350" b="1">
                  <a:latin typeface="Times New Roman" panose="02020603050405020304" charset="0"/>
                  <a:ea typeface="宋体" panose="02010600030101010101" pitchFamily="2" charset="-122"/>
                </a:rPr>
                <a:t>/kg</a:t>
              </a:r>
            </a:p>
          </p:txBody>
        </p:sp>
        <p:sp>
          <p:nvSpPr>
            <p:cNvPr id="9271" name="文本框 19517"/>
            <p:cNvSpPr txBox="1"/>
            <p:nvPr/>
          </p:nvSpPr>
          <p:spPr>
            <a:xfrm>
              <a:off x="518" y="1366"/>
              <a:ext cx="479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350" b="1" i="1">
                  <a:latin typeface="Times New Roman" panose="02020603050405020304" charset="0"/>
                  <a:ea typeface="宋体" panose="02010600030101010101" pitchFamily="2" charset="-122"/>
                </a:rPr>
                <a:t>G </a:t>
              </a:r>
              <a:r>
                <a:rPr lang="en-US" altLang="zh-CN" sz="1350" b="1">
                  <a:latin typeface="Times New Roman" panose="02020603050405020304" charset="0"/>
                  <a:ea typeface="宋体" panose="02010600030101010101" pitchFamily="2" charset="-122"/>
                </a:rPr>
                <a:t>/N</a:t>
              </a:r>
            </a:p>
          </p:txBody>
        </p:sp>
        <p:sp>
          <p:nvSpPr>
            <p:cNvPr id="9272" name="文本框 19518"/>
            <p:cNvSpPr txBox="1"/>
            <p:nvPr/>
          </p:nvSpPr>
          <p:spPr>
            <a:xfrm>
              <a:off x="385" y="3790"/>
              <a:ext cx="187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350" b="1">
                  <a:latin typeface="Times New Roman" panose="02020603050405020304" charset="0"/>
                  <a:ea typeface="宋体" panose="02010600030101010101" pitchFamily="2" charset="-122"/>
                </a:rPr>
                <a:t>0</a:t>
              </a: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1216751" y="4247673"/>
            <a:ext cx="438150" cy="38925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558044" y="512424"/>
            <a:ext cx="7830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以质量为横坐标、重力为纵坐标描点并连接这些点。观察并思考：物体所受重力跟它的质量有什么关系？</a:t>
            </a:r>
          </a:p>
        </p:txBody>
      </p:sp>
      <p:sp>
        <p:nvSpPr>
          <p:cNvPr id="72" name="TextBox 3"/>
          <p:cNvSpPr txBox="1"/>
          <p:nvPr/>
        </p:nvSpPr>
        <p:spPr>
          <a:xfrm>
            <a:off x="4420207" y="1780234"/>
            <a:ext cx="2245519" cy="46166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实验结论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72" grpId="0" bldLvl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68b66001-dd36-4d9b-90c2-de476410fff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heme/theme1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1565</Words>
  <Application>Microsoft Office PowerPoint</Application>
  <PresentationFormat>全屏显示(16:9)</PresentationFormat>
  <Paragraphs>242</Paragraphs>
  <Slides>34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40" baseType="lpstr">
      <vt:lpstr>《七彩课堂》课件模板（新）</vt:lpstr>
      <vt:lpstr>1_《七彩课堂》课件模板（新）</vt:lpstr>
      <vt:lpstr>自定义设计方案</vt:lpstr>
      <vt:lpstr>Equation</vt:lpstr>
      <vt:lpstr>Bitmap Image</vt:lpstr>
      <vt:lpstr>Flash.Movie</vt:lpstr>
      <vt:lpstr> 第七章  力  第3节  重力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50</cp:revision>
  <dcterms:created xsi:type="dcterms:W3CDTF">2018-03-01T02:03:00Z</dcterms:created>
  <dcterms:modified xsi:type="dcterms:W3CDTF">2021-03-09T00:18:01Z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  <property fmtid="{D5CDD505-2E9C-101B-9397-08002B2CF9AE}" pid="3" name="KSORubyTemplateID">
    <vt:lpwstr>13</vt:lpwstr>
  </property>
</Properties>
</file>