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60" r:id="rId1"/>
    <p:sldMasterId id="2147483673" r:id="rId2"/>
    <p:sldMasterId id="2147483683" r:id="rId3"/>
  </p:sldMasterIdLst>
  <p:notesMasterIdLst>
    <p:notesMasterId r:id="rId31"/>
  </p:notesMasterIdLst>
  <p:handoutMasterIdLst>
    <p:handoutMasterId r:id="rId32"/>
  </p:handoutMasterIdLst>
  <p:sldIdLst>
    <p:sldId id="256" r:id="rId4"/>
    <p:sldId id="258" r:id="rId5"/>
    <p:sldId id="342" r:id="rId6"/>
    <p:sldId id="289" r:id="rId7"/>
    <p:sldId id="261" r:id="rId8"/>
    <p:sldId id="430" r:id="rId9"/>
    <p:sldId id="290" r:id="rId10"/>
    <p:sldId id="372" r:id="rId11"/>
    <p:sldId id="308" r:id="rId12"/>
    <p:sldId id="311" r:id="rId13"/>
    <p:sldId id="475" r:id="rId14"/>
    <p:sldId id="433" r:id="rId15"/>
    <p:sldId id="434" r:id="rId16"/>
    <p:sldId id="257" r:id="rId17"/>
    <p:sldId id="474" r:id="rId18"/>
    <p:sldId id="315" r:id="rId19"/>
    <p:sldId id="316" r:id="rId20"/>
    <p:sldId id="283" r:id="rId21"/>
    <p:sldId id="334" r:id="rId22"/>
    <p:sldId id="320" r:id="rId23"/>
    <p:sldId id="319" r:id="rId24"/>
    <p:sldId id="284" r:id="rId25"/>
    <p:sldId id="462" r:id="rId26"/>
    <p:sldId id="464" r:id="rId27"/>
    <p:sldId id="465" r:id="rId28"/>
    <p:sldId id="469" r:id="rId29"/>
    <p:sldId id="472" r:id="rId30"/>
  </p:sldIdLst>
  <p:sldSz cx="9144000" cy="5143500" type="screen16x9"/>
  <p:notesSz cx="9947275" cy="6858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00"/>
    <a:srgbClr val="CC9900"/>
    <a:srgbClr val="FFFFFF"/>
    <a:srgbClr val="0FB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60" autoAdjust="0"/>
    <p:restoredTop sz="94660"/>
  </p:normalViewPr>
  <p:slideViewPr>
    <p:cSldViewPr snapToGrid="0">
      <p:cViewPr>
        <p:scale>
          <a:sx n="131" d="100"/>
          <a:sy n="131" d="100"/>
        </p:scale>
        <p:origin x="-384" y="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gs" Target="tags/tag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handoutMaster" Target="handoutMasters/handoutMaster1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0450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2021/3/9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744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954055816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/>
                </a:solidFill>
              </a:rPr>
              <a:pPr/>
              <a:t>2021/3/9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672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prstClr val="black"/>
                </a:solidFill>
              </a:rPr>
              <a:pPr/>
              <a:t>2021/3/9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2295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9A0DB2DC-4C9A-4742-B13C-FB6460FD3503}" type="slidenum"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41543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214808"/>
      </p:ext>
    </p:extLst>
  </p:cSld>
  <p:clrMapOvr>
    <a:masterClrMapping/>
  </p:clrMapOvr>
  <p:transition spd="slow" advTm="0">
    <p:fade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2021/3/9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53538827"/>
      </p:ext>
    </p:extLst>
  </p:cSld>
  <p:clrMapOvr>
    <a:masterClrMapping/>
  </p:clrMapOvr>
  <p:transition spd="slow">
    <p:random/>
  </p:transition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44869"/>
      </p:ext>
    </p:extLst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3663087"/>
      </p:ext>
    </p:extLst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5537759"/>
      </p:ext>
    </p:extLst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302012"/>
      </p:ext>
    </p:extLst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6901342"/>
      </p:ext>
    </p:extLst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2021/3/9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 defTabSz="685800"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defTabSz="685800"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 defTabSz="685800"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latin typeface=""/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</a:p>
        </p:txBody>
      </p:sp>
    </p:spTree>
    <p:extLst>
      <p:ext uri="{BB962C8B-B14F-4D97-AF65-F5344CB8AC3E}">
        <p14:creationId xmlns:p14="http://schemas.microsoft.com/office/powerpoint/2010/main" val="75423566"/>
      </p:ext>
    </p:extLst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16900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52271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50743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8244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  <p:extLst>
      <p:ext uri="{BB962C8B-B14F-4D97-AF65-F5344CB8AC3E}">
        <p14:creationId xmlns:p14="http://schemas.microsoft.com/office/powerpoint/2010/main" val="1522297307"/>
      </p:ext>
    </p:extLst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</a:p>
        </p:txBody>
      </p:sp>
    </p:spTree>
    <p:extLst>
      <p:ext uri="{BB962C8B-B14F-4D97-AF65-F5344CB8AC3E}">
        <p14:creationId xmlns:p14="http://schemas.microsoft.com/office/powerpoint/2010/main" val="1275935825"/>
      </p:ext>
    </p:extLst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</a:p>
        </p:txBody>
      </p:sp>
    </p:spTree>
    <p:extLst>
      <p:ext uri="{BB962C8B-B14F-4D97-AF65-F5344CB8AC3E}">
        <p14:creationId xmlns:p14="http://schemas.microsoft.com/office/powerpoint/2010/main" val="1572229655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</a:p>
        </p:txBody>
      </p:sp>
    </p:spTree>
    <p:extLst>
      <p:ext uri="{BB962C8B-B14F-4D97-AF65-F5344CB8AC3E}">
        <p14:creationId xmlns:p14="http://schemas.microsoft.com/office/powerpoint/2010/main" val="2087646086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</a:p>
        </p:txBody>
      </p:sp>
    </p:spTree>
    <p:extLst>
      <p:ext uri="{BB962C8B-B14F-4D97-AF65-F5344CB8AC3E}">
        <p14:creationId xmlns:p14="http://schemas.microsoft.com/office/powerpoint/2010/main" val="3925725168"/>
      </p:ext>
    </p:extLst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973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8025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767989" y="56590"/>
            <a:ext cx="1350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7.2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弹力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107347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6767989" y="56590"/>
            <a:ext cx="13500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685800"/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7.2 </a:t>
            </a:r>
            <a:r>
              <a: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</a:rPr>
              <a:t>弹力</a:t>
            </a:r>
            <a:r>
              <a:rPr lang="en-US" altLang="zh-CN" sz="2000" b="1" dirty="0">
                <a:solidFill>
                  <a:srgbClr val="F07474">
                    <a:lumMod val="50000"/>
                  </a:srgbClr>
                </a:solidFill>
                <a:latin typeface="宋体" pitchFamily="2" charset="-122"/>
                <a:ea typeface="宋体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393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694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1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microsoft.com/office/2007/relationships/hdphoto" Target="../media/hdphoto1.wdp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24377;&#31783;&#27979;&#21147;&#35745;&#26500;&#36896;.swf" TargetMode="External"/><Relationship Id="rId7" Type="http://schemas.openxmlformats.org/officeDocument/2006/relationships/image" Target="../media/image1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Relationship Id="rId6" Type="http://schemas.openxmlformats.org/officeDocument/2006/relationships/hyperlink" Target="&#24377;&#31783;&#27979;&#21147;&#35745;&#21407;&#29702;.swf" TargetMode="External"/><Relationship Id="rId5" Type="http://schemas.openxmlformats.org/officeDocument/2006/relationships/image" Target="../media/image6.gif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35270;&#39057;&#65306;&#29123;&#65281;&#20013;&#22269;&#36339;&#27700;&#26790;&#20043;&#38431;12&#26522;&#37329;&#29260;&#28151;&#21098;%20(1).mp4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"/><Relationship Id="rId2" Type="http://schemas.openxmlformats.org/officeDocument/2006/relationships/image" Target="../media/image30.tif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9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gif"/><Relationship Id="rId5" Type="http://schemas.openxmlformats.org/officeDocument/2006/relationships/image" Target="../media/image14.png"/><Relationship Id="rId4" Type="http://schemas.openxmlformats.org/officeDocument/2006/relationships/hyperlink" Target="&#24377;&#21147;.sw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ti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4400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85800" y="1542165"/>
            <a:ext cx="7772400" cy="221488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base">
              <a:lnSpc>
                <a:spcPct val="110000"/>
              </a:lnSpc>
              <a:buClrTx/>
              <a:buSzTx/>
              <a:buFontTx/>
            </a:pP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第七章  力</a:t>
            </a:r>
            <a:b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/>
            </a:r>
            <a:b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b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</a:t>
            </a:r>
            <a:r>
              <a:rPr lang="en-US" altLang="zh-CN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节  弹力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-1270" y="11731"/>
            <a:ext cx="9046845" cy="516890"/>
            <a:chOff x="93" y="29"/>
            <a:chExt cx="14247" cy="814"/>
          </a:xfrm>
        </p:grpSpPr>
        <p:pic>
          <p:nvPicPr>
            <p:cNvPr id="8" name="图片 3"/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2274" y="29"/>
              <a:ext cx="206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1"/>
            <p:cNvSpPr txBox="1"/>
            <p:nvPr/>
          </p:nvSpPr>
          <p:spPr>
            <a:xfrm>
              <a:off x="93" y="29"/>
              <a:ext cx="5258" cy="628"/>
            </a:xfrm>
            <a:prstGeom prst="rect">
              <a:avLst/>
            </a:prstGeom>
            <a:solidFill>
              <a:srgbClr val="0066CC"/>
            </a:solidFill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prstClr val="white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人教版 物理 八年级 下册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996293" y="1181215"/>
            <a:ext cx="2543700" cy="3633535"/>
            <a:chOff x="5996293" y="1181215"/>
            <a:chExt cx="2543700" cy="363353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6293" y="1181215"/>
              <a:ext cx="2543700" cy="3633535"/>
            </a:xfrm>
            <a:prstGeom prst="rect">
              <a:avLst/>
            </a:prstGeom>
          </p:spPr>
        </p:pic>
        <p:pic>
          <p:nvPicPr>
            <p:cNvPr id="9224" name="Picture 8" descr="http://flash.360edu.com/chuzhong/17/jujiaoxinkechen/jiaoxuesheji/images/tanhuangcheng.jpg">
              <a:hlinkClick r:id="rId3" action="ppaction://hlinkfile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59328" y="1465647"/>
              <a:ext cx="2386013" cy="306466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" name="Picture 2" descr="D:\图标图片\f3373a58f30e42a28f0f3dcc05381ad6.gif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214626" y="4207921"/>
              <a:ext cx="325367" cy="30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2318385" y="657199"/>
            <a:ext cx="3278982" cy="461010"/>
            <a:chOff x="6100" y="1059"/>
            <a:chExt cx="6885" cy="968"/>
          </a:xfrm>
        </p:grpSpPr>
        <p:grpSp>
          <p:nvGrpSpPr>
            <p:cNvPr id="2" name="组合 18"/>
            <p:cNvGrpSpPr/>
            <p:nvPr/>
          </p:nvGrpSpPr>
          <p:grpSpPr bwMode="auto">
            <a:xfrm>
              <a:off x="6100" y="1138"/>
              <a:ext cx="2897" cy="889"/>
              <a:chOff x="2208061" y="684067"/>
              <a:chExt cx="1840493" cy="564902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213658" y="684067"/>
                <a:ext cx="1834896" cy="564267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1350"/>
              </a:p>
            </p:txBody>
          </p:sp>
          <p:sp>
            <p:nvSpPr>
              <p:cNvPr id="3" name="矩形 1"/>
              <p:cNvSpPr>
                <a:spLocks noChangeArrowheads="1"/>
              </p:cNvSpPr>
              <p:nvPr/>
            </p:nvSpPr>
            <p:spPr bwMode="auto">
              <a:xfrm>
                <a:off x="2208061" y="731692"/>
                <a:ext cx="1785105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2</a:t>
                </a: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9336" y="1059"/>
              <a:ext cx="3649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弹簧测力计</a:t>
              </a:r>
            </a:p>
          </p:txBody>
        </p:sp>
      </p:grpSp>
      <p:sp>
        <p:nvSpPr>
          <p:cNvPr id="23554" name="TextBox 2"/>
          <p:cNvSpPr txBox="1"/>
          <p:nvPr/>
        </p:nvSpPr>
        <p:spPr>
          <a:xfrm>
            <a:off x="2533570" y="1349795"/>
            <a:ext cx="3168015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原理：</a:t>
            </a:r>
            <a:r>
              <a:rPr lang="zh-CN" altLang="en-US" sz="2400" b="1" dirty="0">
                <a:latin typeface="宋体" panose="02010600030101010101" pitchFamily="2" charset="-122"/>
                <a:ea typeface="仿宋" panose="02010609060101010101" charset="-122"/>
              </a:rPr>
              <a:t>在弹性限度内，弹簧受到的拉力越大，弹簧的伸长量就越长。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533570" y="3178296"/>
            <a:ext cx="3273902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构造：</a:t>
            </a:r>
            <a:r>
              <a:rPr lang="zh-CN" altLang="en-US" sz="2400" b="1" dirty="0">
                <a:latin typeface="宋体" panose="02010600030101010101" pitchFamily="2" charset="-122"/>
                <a:ea typeface="仿宋" panose="02010609060101010101" charset="-122"/>
              </a:rPr>
              <a:t>主要由刻度盘、弹簧、指针、挂钩等组成。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8946" y="1388226"/>
            <a:ext cx="2162041" cy="3088356"/>
            <a:chOff x="156059" y="1181216"/>
            <a:chExt cx="2162041" cy="3088356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059" y="1181216"/>
              <a:ext cx="2162041" cy="3088356"/>
            </a:xfrm>
            <a:prstGeom prst="rect">
              <a:avLst/>
            </a:prstGeom>
          </p:spPr>
        </p:pic>
        <p:pic>
          <p:nvPicPr>
            <p:cNvPr id="31" name="图片 30">
              <a:hlinkClick r:id="rId6" action="ppaction://hlinkfile"/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00702" y="1449877"/>
              <a:ext cx="1917398" cy="2551034"/>
            </a:xfrm>
            <a:prstGeom prst="rect">
              <a:avLst/>
            </a:prstGeom>
          </p:spPr>
        </p:pic>
        <p:pic>
          <p:nvPicPr>
            <p:cNvPr id="30" name="Picture 2" descr="D:\图标图片\f3373a58f30e42a28f0f3dcc05381ad6.gif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238018" y="3604865"/>
              <a:ext cx="325367" cy="30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resource\8x72\jpg\00604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915" y="919471"/>
            <a:ext cx="1672964" cy="3487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G:\resource\8x72\jpg\00604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125" y="959119"/>
            <a:ext cx="1298313" cy="340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G:\resource\8x72\jpg\006040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157" y="799702"/>
            <a:ext cx="1900635" cy="3806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754136" y="4552849"/>
            <a:ext cx="35397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物理实验室常用的弹簧测力计</a:t>
            </a:r>
          </a:p>
        </p:txBody>
      </p:sp>
    </p:spTree>
    <p:extLst>
      <p:ext uri="{BB962C8B-B14F-4D97-AF65-F5344CB8AC3E}">
        <p14:creationId xmlns:p14="http://schemas.microsoft.com/office/powerpoint/2010/main" val="203471629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矩形 12290"/>
          <p:cNvSpPr>
            <a:spLocks noChangeArrowheads="1"/>
          </p:cNvSpPr>
          <p:nvPr/>
        </p:nvSpPr>
        <p:spPr bwMode="auto">
          <a:xfrm>
            <a:off x="1111" y="656141"/>
            <a:ext cx="9141619" cy="519113"/>
          </a:xfrm>
          <a:prstGeom prst="rect">
            <a:avLst/>
          </a:prstGeom>
          <a:solidFill>
            <a:srgbClr val="333399"/>
          </a:solidFill>
          <a:ln w="9525">
            <a:noFill/>
            <a:miter lim="800000"/>
          </a:ln>
        </p:spPr>
        <p:txBody>
          <a:bodyPr lIns="91437" tIns="45717" rIns="91437" bIns="45717" anchor="ctr"/>
          <a:lstStyle/>
          <a:p>
            <a:pPr algn="ctr" defTabSz="121920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实验：练习使用弹簧测力计</a:t>
            </a:r>
            <a:endParaRPr lang="zh-CN" altLang="en-US" sz="2800" b="1" dirty="0">
              <a:solidFill>
                <a:srgbClr val="FFFF00"/>
              </a:solidFill>
              <a:latin typeface="Times New Roman" panose="02020603050405020304" charset="0"/>
              <a:ea typeface="宋体" panose="02010600030101010101" pitchFamily="2" charset="-122"/>
              <a:cs typeface="黑体" panose="02010600030101010101" pitchFamily="49" charset="-122"/>
              <a:sym typeface="+mn-ea"/>
            </a:endParaRPr>
          </a:p>
        </p:txBody>
      </p:sp>
      <p:sp>
        <p:nvSpPr>
          <p:cNvPr id="24578" name="TextBox 4"/>
          <p:cNvSpPr txBox="1"/>
          <p:nvPr/>
        </p:nvSpPr>
        <p:spPr>
          <a:xfrm>
            <a:off x="677351" y="1214491"/>
            <a:ext cx="5949434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认清弹簧测力计的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量程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分度值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被测量的力不要超过弹簧测力计的量程。 </a:t>
            </a:r>
          </a:p>
        </p:txBody>
      </p:sp>
      <p:sp>
        <p:nvSpPr>
          <p:cNvPr id="3" name="TextBox 5"/>
          <p:cNvSpPr txBox="1"/>
          <p:nvPr/>
        </p:nvSpPr>
        <p:spPr>
          <a:xfrm>
            <a:off x="1689923" y="2431468"/>
            <a:ext cx="3865880" cy="2306955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图中弹簧测力计的</a:t>
            </a:r>
          </a:p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量  程：</a:t>
            </a:r>
            <a:r>
              <a:rPr lang="zh-CN" altLang="en-US" sz="2400" b="1" u="sng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；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分度值：</a:t>
            </a:r>
            <a:r>
              <a:rPr lang="zh-CN" altLang="en-US" sz="2400" b="1" u="sng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；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测量值：</a:t>
            </a:r>
            <a:r>
              <a:rPr lang="zh-CN" altLang="en-US" sz="2400" b="1" u="sng" dirty="0">
                <a:solidFill>
                  <a:srgbClr val="000000"/>
                </a:solidFill>
                <a:latin typeface="宋体" panose="02010600030101010101" pitchFamily="2" charset="-122"/>
              </a:rPr>
              <a:t>              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24580" name="TextBox 6"/>
          <p:cNvSpPr txBox="1"/>
          <p:nvPr/>
        </p:nvSpPr>
        <p:spPr>
          <a:xfrm>
            <a:off x="3437401" y="3036865"/>
            <a:ext cx="10810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charset="0"/>
              </a:rPr>
              <a:t>   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</a:rPr>
              <a:t>5 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81954" y="3584947"/>
            <a:ext cx="869149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</a:rPr>
              <a:t>0.2 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81954" y="4156922"/>
            <a:ext cx="869149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</a:rPr>
              <a:t>2.6 N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pic>
        <p:nvPicPr>
          <p:cNvPr id="170" name="人补八01.EPS" descr="id:2147508684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2128" y="1493302"/>
            <a:ext cx="796314" cy="312528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457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3" grpId="0" animBg="1"/>
      <p:bldP spid="24580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40904" y="545285"/>
            <a:ext cx="7298422" cy="4278094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400"/>
              </a:spcBef>
              <a:spcAft>
                <a:spcPts val="400"/>
              </a:spcAft>
            </a:pP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弹簧测力计使用的注意事项</a:t>
            </a:r>
          </a:p>
          <a:p>
            <a:pPr fontAlgn="auto">
              <a:lnSpc>
                <a:spcPct val="150000"/>
              </a:lnSpc>
              <a:spcBef>
                <a:spcPts val="400"/>
              </a:spcBef>
              <a:spcAft>
                <a:spcPts val="40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        测量前，用手轻轻地来回拉动几次，避免指针、弹簧和外壳之间的</a:t>
            </a: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摩擦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而影响测量的</a:t>
            </a: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准确性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</a:p>
          <a:p>
            <a:pPr fontAlgn="auto">
              <a:lnSpc>
                <a:spcPct val="150000"/>
              </a:lnSpc>
              <a:spcBef>
                <a:spcPts val="400"/>
              </a:spcBef>
              <a:spcAft>
                <a:spcPts val="40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       测量时，要使弹簧测力计受力方向</a:t>
            </a: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沿弹簧的轴线方向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</a:p>
          <a:p>
            <a:pPr fontAlgn="auto">
              <a:lnSpc>
                <a:spcPct val="150000"/>
              </a:lnSpc>
              <a:spcBef>
                <a:spcPts val="400"/>
              </a:spcBef>
              <a:spcAft>
                <a:spcPts val="40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        读数时，应保持测力计处于</a:t>
            </a: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静止或匀速直线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运动状态。视线必须与</a:t>
            </a: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刻度面垂直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9" y="1196314"/>
            <a:ext cx="1247775" cy="1726883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2422959" y="501787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其他形式的测力计</a:t>
              </a:r>
            </a:p>
          </p:txBody>
        </p:sp>
      </p:grpSp>
      <p:pic>
        <p:nvPicPr>
          <p:cNvPr id="4098" name="Picture 2" descr="G:\resource\8x72\jpg\007040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416" y="1403437"/>
            <a:ext cx="2345224" cy="2660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G:\resource\8x72\jpg\007040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83" y="1403437"/>
            <a:ext cx="2453175" cy="2530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G:\resource\8x72\jpg\007040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434" y="1667364"/>
            <a:ext cx="1300551" cy="2396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7897" y="4064023"/>
            <a:ext cx="1988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/>
              <a:t>握力计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97613" y="4064023"/>
            <a:ext cx="1988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/>
              <a:t>弹簧秤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81467" y="4064023"/>
            <a:ext cx="19881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/>
              <a:t>托盘称</a:t>
            </a:r>
          </a:p>
        </p:txBody>
      </p: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266" y="1361202"/>
            <a:ext cx="2808075" cy="27204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439" y="846190"/>
            <a:ext cx="9031605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（枣庄中考）如图所示，一根弹簧，一端固定在竖直墙上，在弹性限度内用手水平向右拉伸弹簧的另一端，下列有关“弹簧形变产生的力”的描述正确的是（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A．弹簧对手的拉力    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B．手对弹簧的拉力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C．墙对弹簧的拉力    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D．以上说法都不正确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76484" y="2046657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A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95895" y="1451936"/>
            <a:ext cx="1044575" cy="50673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5" name="文本框 4"/>
          <p:cNvSpPr txBox="1"/>
          <p:nvPr/>
        </p:nvSpPr>
        <p:spPr>
          <a:xfrm>
            <a:off x="145415" y="2023479"/>
            <a:ext cx="1558290" cy="50673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6" name="云形标注 5"/>
          <p:cNvSpPr/>
          <p:nvPr/>
        </p:nvSpPr>
        <p:spPr>
          <a:xfrm>
            <a:off x="4945380" y="3371347"/>
            <a:ext cx="4113848" cy="1692116"/>
          </a:xfrm>
          <a:prstGeom prst="cloudCallout">
            <a:avLst>
              <a:gd name="adj1" fmla="val 15582"/>
              <a:gd name="adj2" fmla="val -1330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即弹簧对其他物体的弹力，施力物体为弹簧</a:t>
            </a:r>
          </a:p>
        </p:txBody>
      </p:sp>
      <p:grpSp>
        <p:nvGrpSpPr>
          <p:cNvPr id="15" name="组合 3"/>
          <p:cNvGrpSpPr/>
          <p:nvPr/>
        </p:nvGrpSpPr>
        <p:grpSpPr bwMode="auto">
          <a:xfrm>
            <a:off x="3371850" y="400555"/>
            <a:ext cx="1879997" cy="474345"/>
            <a:chOff x="497257" y="753279"/>
            <a:chExt cx="1881032" cy="475146"/>
          </a:xfrm>
        </p:grpSpPr>
        <p:grpSp>
          <p:nvGrpSpPr>
            <p:cNvPr id="1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4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697876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7136" y="929394"/>
            <a:ext cx="8796713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（2018•徐州）用橡皮筋、回形针、棉线、小瓶盖、牙膏盒、铁丝、钩码和刻度尺等，做一个如图所示的橡皮筋测力计。下列说法中错误的是（　　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A．刻度可以标在牙膏盒上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B．可以把回形针上端当作指针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C．可以利用钩码拉伸橡皮筋标注刻度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D．不同橡皮筋做的测力计量程都相同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934806" y="2137393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967" y="2137393"/>
            <a:ext cx="2492241" cy="2414479"/>
          </a:xfrm>
          <a:prstGeom prst="rect">
            <a:avLst/>
          </a:prstGeom>
        </p:spPr>
      </p:pic>
      <p:grpSp>
        <p:nvGrpSpPr>
          <p:cNvPr id="14" name="组合 3"/>
          <p:cNvGrpSpPr/>
          <p:nvPr/>
        </p:nvGrpSpPr>
        <p:grpSpPr bwMode="auto">
          <a:xfrm>
            <a:off x="3371850" y="400555"/>
            <a:ext cx="1879997" cy="474345"/>
            <a:chOff x="497257" y="753279"/>
            <a:chExt cx="1881032" cy="475146"/>
          </a:xfrm>
        </p:grpSpPr>
        <p:grpSp>
          <p:nvGrpSpPr>
            <p:cNvPr id="15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7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1006" y="1096803"/>
            <a:ext cx="8653937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（常德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中考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）如图所示，在弹簧测力计的两侧沿水平方向各加4N拉力并使其保持静止，此时弹簧测力计的示数为（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A．0N     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B．2N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C．4N     </a:t>
            </a:r>
            <a:endParaRPr lang="en-US" altLang="zh-CN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D．8N </a:t>
            </a:r>
          </a:p>
        </p:txBody>
      </p:sp>
      <p:pic>
        <p:nvPicPr>
          <p:cNvPr id="8" name="图片 7" descr="cea0ccad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0361" y="2804963"/>
            <a:ext cx="4785836" cy="9544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022822" y="1710114"/>
            <a:ext cx="3333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grpSp>
        <p:nvGrpSpPr>
          <p:cNvPr id="14" name="组合 3"/>
          <p:cNvGrpSpPr/>
          <p:nvPr/>
        </p:nvGrpSpPr>
        <p:grpSpPr bwMode="auto">
          <a:xfrm>
            <a:off x="3371850" y="450889"/>
            <a:ext cx="1879997" cy="474345"/>
            <a:chOff x="497257" y="753279"/>
            <a:chExt cx="1881032" cy="475146"/>
          </a:xfrm>
        </p:grpSpPr>
        <p:grpSp>
          <p:nvGrpSpPr>
            <p:cNvPr id="15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7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0402" y="1380029"/>
            <a:ext cx="6613525" cy="2554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一弹簧测力计如图所示，其刻度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（填“是”或“不是”）均匀的，量程为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N，分度值为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N，读数为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4689" y="2556321"/>
            <a:ext cx="796290" cy="7118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0～5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975565" y="2589597"/>
            <a:ext cx="569387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0.2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900150" y="1375019"/>
            <a:ext cx="545342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是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0889" y="3201710"/>
            <a:ext cx="569387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1.8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724" y="1203159"/>
            <a:ext cx="677887" cy="3030710"/>
          </a:xfrm>
          <a:prstGeom prst="rect">
            <a:avLst/>
          </a:prstGeom>
        </p:spPr>
      </p:pic>
      <p:grpSp>
        <p:nvGrpSpPr>
          <p:cNvPr id="15" name="组合 1"/>
          <p:cNvGrpSpPr>
            <a:grpSpLocks noChangeAspect="1"/>
          </p:cNvGrpSpPr>
          <p:nvPr/>
        </p:nvGrpSpPr>
        <p:grpSpPr>
          <a:xfrm>
            <a:off x="3219133" y="557380"/>
            <a:ext cx="2411412" cy="450850"/>
            <a:chOff x="3564387" y="597378"/>
            <a:chExt cx="2247990" cy="419195"/>
          </a:xfrm>
        </p:grpSpPr>
        <p:sp>
          <p:nvSpPr>
            <p:cNvPr id="16" name="缺角矩形 15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7" name="缺角矩形 16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4" name="缺角矩形 23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5" name="缺角矩形 24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6" name="缺角矩形 25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7" name="TextBox 15"/>
          <p:cNvSpPr txBox="1"/>
          <p:nvPr/>
        </p:nvSpPr>
        <p:spPr>
          <a:xfrm>
            <a:off x="3184208" y="514517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0518" y="976762"/>
            <a:ext cx="8441531" cy="33239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几位同学使用弹簧拉力器锻炼身体，每位同学都可以将弹簧拉力器拉开至两臂伸直，两臂伸直时对弹簧拉力器拉力最大的是（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A．几个同学都一样大           B．手臂长的同学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C．体重大的同学                   D．力气大的同学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65203" y="2282837"/>
            <a:ext cx="423514" cy="63812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84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B</a:t>
            </a:r>
          </a:p>
        </p:txBody>
      </p:sp>
      <p:grpSp>
        <p:nvGrpSpPr>
          <p:cNvPr id="5" name="组合 1"/>
          <p:cNvGrpSpPr>
            <a:grpSpLocks noChangeAspect="1"/>
          </p:cNvGrpSpPr>
          <p:nvPr/>
        </p:nvGrpSpPr>
        <p:grpSpPr>
          <a:xfrm>
            <a:off x="3219133" y="557380"/>
            <a:ext cx="2411412" cy="450850"/>
            <a:chOff x="3564387" y="597378"/>
            <a:chExt cx="2247990" cy="419195"/>
          </a:xfrm>
        </p:grpSpPr>
        <p:sp>
          <p:nvSpPr>
            <p:cNvPr id="6" name="缺角矩形 5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7" name="缺角矩形 6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8" name="缺角矩形 7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9" name="缺角矩形 8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0" name="缺角矩形 9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1" name="TextBox 15"/>
          <p:cNvSpPr txBox="1"/>
          <p:nvPr/>
        </p:nvSpPr>
        <p:spPr>
          <a:xfrm>
            <a:off x="3184208" y="514517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65407" y="3548821"/>
            <a:ext cx="7899083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思考：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跳板、跳台有什么特点？它们是怎样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对运动员产生力的作用呢？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29033" y="483195"/>
            <a:ext cx="4435458" cy="2943402"/>
            <a:chOff x="4029033" y="483195"/>
            <a:chExt cx="4435458" cy="294340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29034" y="483195"/>
              <a:ext cx="4435457" cy="2943402"/>
            </a:xfrm>
            <a:prstGeom prst="rect">
              <a:avLst/>
            </a:prstGeom>
          </p:spPr>
        </p:pic>
        <p:pic>
          <p:nvPicPr>
            <p:cNvPr id="2050" name="Picture 2" descr="C:\Users\Administrator\Desktop\视频形式\视频：燃！中国跳水梦之队12枚金牌混剪 (1).png">
              <a:hlinkClick r:id="rId3" action="ppaction://hlinkfile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9033" y="746619"/>
              <a:ext cx="4435457" cy="2416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D:\图标图片\f3373a58f30e42a28f0f3dcc05381ad6.gif"/>
            <p:cNvPicPr>
              <a:picLocks noChangeAspect="1" noChangeArrowheads="1" noCrop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8139124" y="2861995"/>
              <a:ext cx="325367" cy="30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矩形 2"/>
          <p:cNvSpPr/>
          <p:nvPr/>
        </p:nvSpPr>
        <p:spPr>
          <a:xfrm>
            <a:off x="455718" y="800734"/>
            <a:ext cx="33361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2019</a:t>
            </a:r>
            <a:r>
              <a:rPr lang="zh-CN" altLang="en-US" sz="2400" b="1" dirty="0">
                <a:latin typeface="Trebuchet MS" panose="020B0603020202020204" pitchFamily="34" charset="0"/>
                <a:ea typeface="楷体" panose="02010609060101010101" pitchFamily="49" charset="-122"/>
              </a:rPr>
              <a:t>年国际泳联世锦赛跳水比赛，中国跳水队获得</a:t>
            </a:r>
            <a:r>
              <a:rPr lang="en-US" altLang="zh-CN" sz="2400" b="1" dirty="0">
                <a:latin typeface="Trebuchet MS" panose="020B0603020202020204" pitchFamily="34" charset="0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Trebuchet MS" panose="020B0603020202020204" pitchFamily="34" charset="0"/>
                <a:ea typeface="楷体" panose="02010609060101010101" pitchFamily="49" charset="-122"/>
              </a:rPr>
              <a:t>枚金牌。我们一起欣赏下精彩瞬间。</a:t>
            </a: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0979" y="1272037"/>
            <a:ext cx="8782526" cy="33239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3. 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下列关于弹力的说法，正确的是（　　）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A．两个物体相互接触，一定有弹力的存在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B．两个没有相互接触的物体之间可能存在弹力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C．在直接接触且发生弹性形变的物体间才产生弹力 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 dirty="0" err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D．只要物体发生形变一定有弹力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78921" y="1243780"/>
            <a:ext cx="444352" cy="6612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grpSp>
        <p:nvGrpSpPr>
          <p:cNvPr id="4" name="组合 1"/>
          <p:cNvGrpSpPr>
            <a:grpSpLocks noChangeAspect="1"/>
          </p:cNvGrpSpPr>
          <p:nvPr/>
        </p:nvGrpSpPr>
        <p:grpSpPr>
          <a:xfrm>
            <a:off x="3219133" y="557380"/>
            <a:ext cx="2411412" cy="450850"/>
            <a:chOff x="3564387" y="597378"/>
            <a:chExt cx="2247990" cy="419195"/>
          </a:xfrm>
        </p:grpSpPr>
        <p:sp>
          <p:nvSpPr>
            <p:cNvPr id="5" name="缺角矩形 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6" name="缺角矩形 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8" name="缺角矩形 7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9" name="缺角矩形 8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0" name="缺角矩形 9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1" name="TextBox 15"/>
          <p:cNvSpPr txBox="1"/>
          <p:nvPr/>
        </p:nvSpPr>
        <p:spPr>
          <a:xfrm>
            <a:off x="3184208" y="514517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7650" y="1099878"/>
            <a:ext cx="86482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4.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关于弹力说法正确的是 （　　）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A．看不出有形变的物体间一定没有弹力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B．只要物体接触就一定有弹力产生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C．杆可以提供支撑力也可以提供拉力而且杆的弹力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一定沿着杆的方向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D．绳只能提供拉力，而且一定沿绳收缩的方向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63003" y="1219028"/>
            <a:ext cx="44435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grpSp>
        <p:nvGrpSpPr>
          <p:cNvPr id="4" name="组合 1"/>
          <p:cNvGrpSpPr>
            <a:grpSpLocks noChangeAspect="1"/>
          </p:cNvGrpSpPr>
          <p:nvPr/>
        </p:nvGrpSpPr>
        <p:grpSpPr>
          <a:xfrm>
            <a:off x="3219133" y="557380"/>
            <a:ext cx="2411412" cy="450850"/>
            <a:chOff x="3564387" y="597378"/>
            <a:chExt cx="2247990" cy="419195"/>
          </a:xfrm>
        </p:grpSpPr>
        <p:sp>
          <p:nvSpPr>
            <p:cNvPr id="5" name="缺角矩形 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6" name="缺角矩形 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8" name="缺角矩形 7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9" name="缺角矩形 8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0" name="缺角矩形 9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5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1" name="TextBox 15"/>
          <p:cNvSpPr txBox="1"/>
          <p:nvPr/>
        </p:nvSpPr>
        <p:spPr>
          <a:xfrm>
            <a:off x="3184208" y="514517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05740" y="955330"/>
            <a:ext cx="7309009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小明观察发现，弹簧测力计的刻度是均匀的，由此他猜想弹簧的伸长量与它受到的拉力成正比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为了验证猜想，小明决定进行实验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）要完成实验，除了需要如图甲中所示的一根两头带钩的弹簧、若干相同的钩码（每个钩码重力已知）、铁架台以外，还需要的测量仪器是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</a:t>
            </a:r>
            <a:r>
              <a:rPr 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进行实验后小明记录数据如表，表中数据明显错误的是第</a:t>
            </a:r>
            <a:r>
              <a:rPr 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次实验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</p:txBody>
      </p:sp>
      <p:graphicFrame>
        <p:nvGraphicFramePr>
          <p:cNvPr id="3" name="表格 2"/>
          <p:cNvGraphicFramePr/>
          <p:nvPr>
            <p:extLst>
              <p:ext uri="{D42A27DB-BD31-4B8C-83A1-F6EECF244321}">
                <p14:modId xmlns:p14="http://schemas.microsoft.com/office/powerpoint/2010/main" val="1931807205"/>
              </p:ext>
            </p:extLst>
          </p:nvPr>
        </p:nvGraphicFramePr>
        <p:xfrm>
          <a:off x="306551" y="3715676"/>
          <a:ext cx="8095685" cy="11493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63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784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784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7847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7847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7847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7847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7847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拉力</a:t>
                      </a:r>
                      <a:r>
                        <a:rPr lang="en-US" sz="2400" b="0" i="1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78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 err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弹簧伸长量</a:t>
                      </a:r>
                      <a:r>
                        <a:rPr lang="en-US" sz="2400" b="0" u="none" dirty="0" err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△</a:t>
                      </a:r>
                      <a:r>
                        <a:rPr lang="en-US" altLang="zh-CN" sz="2400" b="0" i="1" u="none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400" b="0" u="none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/cm</a:t>
                      </a:r>
                      <a:endParaRPr lang="en-US" altLang="en-US" sz="2400" b="0" u="none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0.4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0.8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1.7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1.6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2.0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2.4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8" name="图片 725"/>
          <p:cNvPicPr>
            <a:picLocks noChangeAspect="1"/>
          </p:cNvPicPr>
          <p:nvPr/>
        </p:nvPicPr>
        <p:blipFill>
          <a:blip r:embed="rId2"/>
          <a:srcRect l="5823" r="63522"/>
          <a:stretch>
            <a:fillRect/>
          </a:stretch>
        </p:blipFill>
        <p:spPr>
          <a:xfrm>
            <a:off x="7446169" y="871511"/>
            <a:ext cx="1360170" cy="284416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2785110" y="2783655"/>
            <a:ext cx="116300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刻度尺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00199" y="3140698"/>
            <a:ext cx="50339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</a:p>
        </p:txBody>
      </p:sp>
      <p:grpSp>
        <p:nvGrpSpPr>
          <p:cNvPr id="15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16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0016" y="1787164"/>
            <a:ext cx="5539331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）去除错误的一组数据，在如图乙中作出弹簧伸长量与所受拉力的关系图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像。</a:t>
            </a:r>
            <a:endParaRPr 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>
              <a:lnSpc>
                <a:spcPct val="150000"/>
              </a:lnSpc>
            </a:pP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）由图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像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可验证小明的猜想是</a:t>
            </a:r>
            <a:r>
              <a:rPr 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的（填</a:t>
            </a:r>
            <a:r>
              <a:rPr 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正确</a:t>
            </a:r>
            <a:r>
              <a:rPr 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</a:t>
            </a:r>
            <a:r>
              <a:rPr 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错误</a:t>
            </a:r>
            <a:r>
              <a:rPr 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</a:p>
        </p:txBody>
      </p:sp>
      <p:pic>
        <p:nvPicPr>
          <p:cNvPr id="27" name="图片 7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168" y="1787163"/>
            <a:ext cx="3180862" cy="3081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148" y="1873633"/>
            <a:ext cx="2950858" cy="285878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0496" y="4035223"/>
            <a:ext cx="8496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正确</a:t>
            </a:r>
          </a:p>
        </p:txBody>
      </p:sp>
      <p:graphicFrame>
        <p:nvGraphicFramePr>
          <p:cNvPr id="7" name="表格 6"/>
          <p:cNvGraphicFramePr/>
          <p:nvPr>
            <p:extLst>
              <p:ext uri="{D42A27DB-BD31-4B8C-83A1-F6EECF244321}">
                <p14:modId xmlns:p14="http://schemas.microsoft.com/office/powerpoint/2010/main" val="456334208"/>
              </p:ext>
            </p:extLst>
          </p:nvPr>
        </p:nvGraphicFramePr>
        <p:xfrm>
          <a:off x="549832" y="620138"/>
          <a:ext cx="8095685" cy="11493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63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784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784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7847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77847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7847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7847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778473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拉力</a:t>
                      </a:r>
                      <a:r>
                        <a:rPr lang="en-US" sz="2400" b="0" i="1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/N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78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 err="1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弹簧伸长量△</a:t>
                      </a:r>
                      <a:r>
                        <a:rPr lang="en-US" altLang="zh-CN" sz="2400" b="0" i="1" u="none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US" sz="2400" b="0" u="none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/</a:t>
                      </a:r>
                      <a:r>
                        <a:rPr lang="en-US" sz="2400" b="0" dirty="0"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cm</a:t>
                      </a:r>
                      <a:endParaRPr lang="en-US" altLang="en-US" sz="2400" b="0" dirty="0"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0.4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0.8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1.7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1.6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2.0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dirty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2.4</a:t>
                      </a:r>
                      <a:endParaRPr lang="en-US" altLang="en-US" sz="2400" b="0" dirty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48c6356d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1622" y="2430643"/>
            <a:ext cx="4634516" cy="24688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1457" y="950410"/>
            <a:ext cx="8713946" cy="18651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某实验小组的同学对A、B两根长度相同粗细不同的橡皮筋进行测力，将橡皮筋的一端固定，另一端悬挂钩码（图甲所示），记录橡皮筋受到的拉力大小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和橡皮筋伸长量△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，根据多组测量数据做出的图线如图乙所示。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62906" y="2707480"/>
            <a:ext cx="4158599" cy="18651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（1）当在两根橡皮筋上悬挂重力为8N的物体时，橡皮筋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的伸长量为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cm，橡皮筋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的伸长量为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cm。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97717" y="3580334"/>
            <a:ext cx="68897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16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64087" y="4004740"/>
            <a:ext cx="356235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8</a:t>
            </a:r>
          </a:p>
        </p:txBody>
      </p:sp>
      <p:grpSp>
        <p:nvGrpSpPr>
          <p:cNvPr id="8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10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能力提升题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E3C7371-3673-4388-86E5-5249918117F3}"/>
              </a:ext>
            </a:extLst>
          </p:cNvPr>
          <p:cNvSpPr txBox="1"/>
          <p:nvPr/>
        </p:nvSpPr>
        <p:spPr>
          <a:xfrm>
            <a:off x="8353557" y="4365145"/>
            <a:ext cx="813917" cy="414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zh-CN" altLang="en-US" sz="16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16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/cm</a:t>
            </a:r>
            <a:endParaRPr lang="zh-CN" altLang="en-US" sz="16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0820" y="1049899"/>
            <a:ext cx="8672195" cy="32316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（2）分别用这两根橡皮筋制成的测力计代替弹簧秤，则用橡皮筋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制成的测力计量程大，用橡皮筋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制成的测力计测量的精确程度高（均选填“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”或“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”）。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（3）将本实验中相同的两根橡皮筋并联起来代替弹簧秤，能够测量力的最大值为</a:t>
            </a:r>
            <a:r>
              <a:rPr lang="en-US" altLang="zh-CN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__________</a:t>
            </a:r>
            <a:r>
              <a:rPr lang="zh-CN" altLang="en-US" sz="27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N。</a:t>
            </a:r>
            <a:endParaRPr lang="zh-CN" altLang="en-US" sz="27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45343" y="1774481"/>
            <a:ext cx="415498" cy="5078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548853" y="1778885"/>
            <a:ext cx="434734" cy="5078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093845" y="3680434"/>
            <a:ext cx="790601" cy="507831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22.5</a:t>
            </a:r>
          </a:p>
        </p:txBody>
      </p:sp>
      <p:grpSp>
        <p:nvGrpSpPr>
          <p:cNvPr id="6" name="组合 1"/>
          <p:cNvGrpSpPr>
            <a:grpSpLocks noChangeAspect="1"/>
          </p:cNvGrpSpPr>
          <p:nvPr/>
        </p:nvGrpSpPr>
        <p:grpSpPr bwMode="auto">
          <a:xfrm>
            <a:off x="3216593" y="493052"/>
            <a:ext cx="2411016" cy="450056"/>
            <a:chOff x="3564387" y="597378"/>
            <a:chExt cx="2247990" cy="419195"/>
          </a:xfrm>
        </p:grpSpPr>
        <p:sp>
          <p:nvSpPr>
            <p:cNvPr id="9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1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182065" y="450189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7SL2.eps" descr="id:2147508647;FounderCES"/>
          <p:cNvPicPr>
            <a:picLocks noChangeAspect="1"/>
          </p:cNvPicPr>
          <p:nvPr/>
        </p:nvPicPr>
        <p:blipFill>
          <a:blip r:embed="rId2"/>
          <a:srcRect l="8731" r="8878"/>
          <a:stretch>
            <a:fillRect/>
          </a:stretch>
        </p:blipFill>
        <p:spPr>
          <a:xfrm>
            <a:off x="73343" y="896752"/>
            <a:ext cx="8996839" cy="3935254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6211" y="1176860"/>
            <a:ext cx="8635510" cy="3283208"/>
            <a:chOff x="508490" y="1176860"/>
            <a:chExt cx="8635510" cy="3283208"/>
          </a:xfrm>
        </p:grpSpPr>
        <p:sp>
          <p:nvSpPr>
            <p:cNvPr id="7" name="等腰三角形 6"/>
            <p:cNvSpPr/>
            <p:nvPr>
              <p:custDataLst>
                <p:tags r:id="rId1"/>
              </p:custDataLst>
            </p:nvPr>
          </p:nvSpPr>
          <p:spPr bwMode="auto">
            <a:xfrm rot="16200000">
              <a:off x="925343" y="1289720"/>
              <a:ext cx="3283208" cy="3057488"/>
            </a:xfrm>
            <a:prstGeom prst="triangle">
              <a:avLst/>
            </a:prstGeom>
            <a:solidFill>
              <a:srgbClr val="4276AA">
                <a:lumMod val="20000"/>
                <a:lumOff val="80000"/>
              </a:srgb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2"/>
              </p:custDataLst>
            </p:nvPr>
          </p:nvSpPr>
          <p:spPr bwMode="auto">
            <a:xfrm>
              <a:off x="508490" y="1946362"/>
              <a:ext cx="1744204" cy="1744205"/>
            </a:xfrm>
            <a:prstGeom prst="ellipse">
              <a:avLst/>
            </a:prstGeom>
            <a:solidFill>
              <a:srgbClr val="4276AA"/>
            </a:solidFill>
            <a:ln w="9525">
              <a:noFill/>
              <a:round/>
            </a:ln>
          </p:spPr>
          <p:txBody>
            <a:bodyPr vert="horz" wrap="square" lIns="67500" tIns="67500" rIns="67500" bIns="67500" anchor="ctr" anchorCtr="1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作业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zh-CN" sz="2400" b="1" spc="3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</a:p>
          </p:txBody>
        </p:sp>
        <p:sp>
          <p:nvSpPr>
            <p:cNvPr id="9" name="圆角矩形 8"/>
            <p:cNvSpPr/>
            <p:nvPr>
              <p:custDataLst>
                <p:tags r:id="rId3"/>
              </p:custDataLst>
            </p:nvPr>
          </p:nvSpPr>
          <p:spPr>
            <a:xfrm>
              <a:off x="4215821" y="2093443"/>
              <a:ext cx="101088" cy="531880"/>
            </a:xfrm>
            <a:prstGeom prst="roundRect">
              <a:avLst/>
            </a:prstGeom>
            <a:solidFill>
              <a:srgbClr val="178AA1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>
              <p:custDataLst>
                <p:tags r:id="rId4"/>
              </p:custDataLst>
            </p:nvPr>
          </p:nvSpPr>
          <p:spPr>
            <a:xfrm>
              <a:off x="4215821" y="3027429"/>
              <a:ext cx="101088" cy="531880"/>
            </a:xfrm>
            <a:prstGeom prst="roundRect">
              <a:avLst/>
            </a:prstGeom>
            <a:solidFill>
              <a:srgbClr val="40A693"/>
            </a:solidFill>
            <a:ln>
              <a:noFill/>
            </a:ln>
          </p:spPr>
          <p:style>
            <a:lnRef idx="2">
              <a:srgbClr val="4276AA">
                <a:shade val="50000"/>
              </a:srgbClr>
            </a:lnRef>
            <a:fillRef idx="1">
              <a:srgbClr val="4276AA"/>
            </a:fillRef>
            <a:effectRef idx="0">
              <a:srgbClr val="4276AA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sz="135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8"/>
            <p:cNvSpPr txBox="1"/>
            <p:nvPr>
              <p:custDataLst>
                <p:tags r:id="rId5"/>
              </p:custDataLst>
            </p:nvPr>
          </p:nvSpPr>
          <p:spPr bwMode="auto">
            <a:xfrm>
              <a:off x="4473893" y="1946407"/>
              <a:ext cx="1544955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178AA1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教材作业</a:t>
              </a:r>
            </a:p>
          </p:txBody>
        </p:sp>
        <p:sp>
          <p:nvSpPr>
            <p:cNvPr id="20" name="文本框 19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4316730" y="2383605"/>
              <a:ext cx="4827270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 完成课后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练习</a:t>
              </a:r>
            </a:p>
          </p:txBody>
        </p:sp>
        <p:sp>
          <p:nvSpPr>
            <p:cNvPr id="11" name="文本框 10"/>
            <p:cNvSpPr txBox="1"/>
            <p:nvPr>
              <p:custDataLst>
                <p:tags r:id="rId7"/>
              </p:custDataLst>
            </p:nvPr>
          </p:nvSpPr>
          <p:spPr bwMode="auto">
            <a:xfrm>
              <a:off x="4473893" y="2880334"/>
              <a:ext cx="1545431" cy="311944"/>
            </a:xfrm>
            <a:prstGeom prst="rect">
              <a:avLst/>
            </a:prstGeom>
            <a:noFill/>
          </p:spPr>
          <p:txBody>
            <a:bodyPr wrap="square" lIns="67500" tIns="67500" rIns="67500" bIns="0" anchor="b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100" b="1" spc="300" dirty="0">
                  <a:solidFill>
                    <a:srgbClr val="40A693">
                      <a:lumMod val="100000"/>
                    </a:srgb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自主安排</a:t>
              </a:r>
            </a:p>
          </p:txBody>
        </p:sp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 bwMode="auto">
            <a:xfrm>
              <a:off x="4473893" y="3182752"/>
              <a:ext cx="3659505" cy="376714"/>
            </a:xfrm>
            <a:prstGeom prst="rect">
              <a:avLst/>
            </a:prstGeom>
            <a:noFill/>
          </p:spPr>
          <p:txBody>
            <a:bodyPr wrap="square" lIns="67500" tIns="0" rIns="67500" bIns="35100" anchor="ctr" anchorCtr="0">
              <a:no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2100" b="1" spc="150" dirty="0">
                  <a:solidFill>
                    <a:srgbClr val="0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rPr>
                <a:t>配套练习册练习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517687" y="2815405"/>
            <a:ext cx="7552522" cy="15767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1.</a:t>
            </a:r>
            <a:r>
              <a:rPr lang="en-US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 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知道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弹力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及其产生的条件；认识</a:t>
            </a:r>
            <a:r>
              <a:rPr lang="zh-CN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弹簧测力计</a:t>
            </a:r>
            <a:r>
              <a:rPr lang="zh-CN" altLang="zh-CN" sz="280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的原理，会正确使用弹簧测力计测量力的大小。</a:t>
            </a: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193963" y="957395"/>
            <a:ext cx="7370445" cy="1647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2. 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通过弹簧测力计的制作，培养勤于动手、严谨细致和爱护仪器的良好品质。</a:t>
            </a: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 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69758" y="630370"/>
            <a:ext cx="8214995" cy="3888105"/>
            <a:chOff x="987" y="819"/>
            <a:chExt cx="12937" cy="6123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3027" y="4042"/>
              <a:ext cx="0" cy="2874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12993" y="4057"/>
              <a:ext cx="912" cy="7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 flipV="1">
              <a:off x="13924" y="819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66" name="组合 18"/>
          <p:cNvGrpSpPr/>
          <p:nvPr/>
        </p:nvGrpSpPr>
        <p:grpSpPr bwMode="auto">
          <a:xfrm>
            <a:off x="2909888" y="542422"/>
            <a:ext cx="1264444" cy="384969"/>
            <a:chOff x="2212975" y="684067"/>
            <a:chExt cx="1685925" cy="513291"/>
          </a:xfrm>
        </p:grpSpPr>
        <p:sp>
          <p:nvSpPr>
            <p:cNvPr id="20" name="圆角矩形 19"/>
            <p:cNvSpPr/>
            <p:nvPr/>
          </p:nvSpPr>
          <p:spPr>
            <a:xfrm>
              <a:off x="2212975" y="684067"/>
              <a:ext cx="1685925" cy="454024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350"/>
            </a:p>
          </p:txBody>
        </p:sp>
        <p:sp>
          <p:nvSpPr>
            <p:cNvPr id="40970" name="矩形 1"/>
            <p:cNvSpPr>
              <a:spLocks noChangeArrowheads="1"/>
            </p:cNvSpPr>
            <p:nvPr/>
          </p:nvSpPr>
          <p:spPr bwMode="auto">
            <a:xfrm>
              <a:off x="2278380" y="731692"/>
              <a:ext cx="1577340" cy="4656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100" dirty="0">
                  <a:solidFill>
                    <a:schemeClr val="bg1"/>
                  </a:solidFill>
                  <a:latin typeface="Times New Roman" panose="02020603050405020304" charset="0"/>
                  <a:ea typeface="黑体" panose="02010600030101010101" pitchFamily="49" charset="-122"/>
                </a:rPr>
                <a:t>知识点 </a:t>
              </a:r>
              <a:r>
                <a:rPr lang="en-US" sz="2100" b="1" dirty="0">
                  <a:solidFill>
                    <a:schemeClr val="bg1"/>
                  </a:solidFill>
                  <a:latin typeface="Times New Roman" panose="02020603050405020304" charset="0"/>
                  <a:ea typeface="黑体" panose="02010600030101010101" pitchFamily="49" charset="-122"/>
                </a:rPr>
                <a:t>1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793206" y="487654"/>
            <a:ext cx="2620328" cy="478155"/>
            <a:chOff x="5865" y="1023"/>
            <a:chExt cx="5502" cy="1004"/>
          </a:xfrm>
        </p:grpSpPr>
        <p:grpSp>
          <p:nvGrpSpPr>
            <p:cNvPr id="2" name="组合 18"/>
            <p:cNvGrpSpPr/>
            <p:nvPr/>
          </p:nvGrpSpPr>
          <p:grpSpPr bwMode="auto">
            <a:xfrm>
              <a:off x="5865" y="1138"/>
              <a:ext cx="3221" cy="889"/>
              <a:chOff x="2058087" y="684067"/>
              <a:chExt cx="2045684" cy="564902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2058087" y="684067"/>
                <a:ext cx="2045684" cy="564267"/>
              </a:xfrm>
              <a:prstGeom prst="round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 sz="2400" dirty="0"/>
              </a:p>
            </p:txBody>
          </p:sp>
          <p:sp>
            <p:nvSpPr>
              <p:cNvPr id="10" name="矩形 1"/>
              <p:cNvSpPr>
                <a:spLocks noChangeArrowheads="1"/>
              </p:cNvSpPr>
              <p:nvPr/>
            </p:nvSpPr>
            <p:spPr bwMode="auto">
              <a:xfrm>
                <a:off x="2174498" y="731692"/>
                <a:ext cx="1785105" cy="51727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知识点 </a:t>
                </a:r>
                <a:r>
                  <a:rPr 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黑体" panose="02010600030101010101" pitchFamily="49" charset="-122"/>
                  </a:rPr>
                  <a:t>1</a:t>
                </a: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9280" y="1023"/>
              <a:ext cx="2087" cy="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弹 力</a:t>
              </a:r>
            </a:p>
          </p:txBody>
        </p:sp>
      </p:grpSp>
      <p:pic>
        <p:nvPicPr>
          <p:cNvPr id="15" name="图片 14" descr="3f2ca831828a45b3bb0afabfa28939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77" y="1066932"/>
            <a:ext cx="2863215" cy="1777841"/>
          </a:xfrm>
          <a:prstGeom prst="rect">
            <a:avLst/>
          </a:prstGeom>
        </p:spPr>
      </p:pic>
      <p:sp>
        <p:nvSpPr>
          <p:cNvPr id="18" name="圆角矩形 17"/>
          <p:cNvSpPr/>
          <p:nvPr/>
        </p:nvSpPr>
        <p:spPr>
          <a:xfrm>
            <a:off x="7226060" y="904840"/>
            <a:ext cx="1614410" cy="696521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恢复到原来形状</a:t>
            </a:r>
          </a:p>
        </p:txBody>
      </p:sp>
      <p:pic>
        <p:nvPicPr>
          <p:cNvPr id="17" name="图片 16" descr="171902112715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365" y="3167512"/>
            <a:ext cx="2756059" cy="1806416"/>
          </a:xfrm>
          <a:prstGeom prst="rect">
            <a:avLst/>
          </a:prstGeom>
        </p:spPr>
      </p:pic>
      <p:pic>
        <p:nvPicPr>
          <p:cNvPr id="21" name="图片 20" descr="76e10bcafaf646d1bdff96dace2053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5650" y="3159892"/>
            <a:ext cx="2973229" cy="1813560"/>
          </a:xfrm>
          <a:prstGeom prst="rect">
            <a:avLst/>
          </a:prstGeom>
        </p:spPr>
      </p:pic>
      <p:sp>
        <p:nvSpPr>
          <p:cNvPr id="22" name="右箭头 21"/>
          <p:cNvSpPr/>
          <p:nvPr/>
        </p:nvSpPr>
        <p:spPr>
          <a:xfrm>
            <a:off x="6341269" y="1023752"/>
            <a:ext cx="831533" cy="459105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172959" y="3253740"/>
            <a:ext cx="1860921" cy="69659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没有恢复到原来形状</a:t>
            </a:r>
          </a:p>
        </p:txBody>
      </p:sp>
      <p:pic>
        <p:nvPicPr>
          <p:cNvPr id="26" name="图片 25" descr="ba33986f-642d-4050-8f35-bbf08d0cc5d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3744" y="1066932"/>
            <a:ext cx="2972753" cy="1778794"/>
          </a:xfrm>
          <a:prstGeom prst="rect">
            <a:avLst/>
          </a:prstGeom>
        </p:spPr>
      </p:pic>
      <p:sp>
        <p:nvSpPr>
          <p:cNvPr id="27" name="右箭头 26"/>
          <p:cNvSpPr/>
          <p:nvPr/>
        </p:nvSpPr>
        <p:spPr>
          <a:xfrm>
            <a:off x="6341110" y="3253740"/>
            <a:ext cx="759460" cy="42672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6169" y="2538862"/>
            <a:ext cx="6130328" cy="830997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用力分别压弹簧、拉橡皮筋、挤压橡皮泥、捏面团；松手后，物体的形变有什么不同吗？</a:t>
            </a:r>
          </a:p>
        </p:txBody>
      </p:sp>
      <p:sp>
        <p:nvSpPr>
          <p:cNvPr id="28" name="右箭头 27"/>
          <p:cNvSpPr/>
          <p:nvPr/>
        </p:nvSpPr>
        <p:spPr>
          <a:xfrm rot="5400000">
            <a:off x="7727633" y="1609699"/>
            <a:ext cx="403384" cy="387668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7496175" y="2005462"/>
            <a:ext cx="1011424" cy="45339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弹性</a:t>
            </a:r>
          </a:p>
        </p:txBody>
      </p:sp>
      <p:sp>
        <p:nvSpPr>
          <p:cNvPr id="30" name="右箭头 29"/>
          <p:cNvSpPr/>
          <p:nvPr/>
        </p:nvSpPr>
        <p:spPr>
          <a:xfrm rot="5400000">
            <a:off x="7764780" y="3961421"/>
            <a:ext cx="370523" cy="348615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7497128" y="4320990"/>
            <a:ext cx="1011424" cy="501968"/>
          </a:xfrm>
          <a:prstGeom prst="roundRect">
            <a:avLst/>
          </a:prstGeom>
          <a:solidFill>
            <a:schemeClr val="accent1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塑性</a:t>
            </a:r>
          </a:p>
        </p:txBody>
      </p:sp>
      <p:sp>
        <p:nvSpPr>
          <p:cNvPr id="32" name="TextBox 6"/>
          <p:cNvSpPr txBox="1"/>
          <p:nvPr/>
        </p:nvSpPr>
        <p:spPr>
          <a:xfrm>
            <a:off x="1759268" y="1726142"/>
            <a:ext cx="3278462" cy="461665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这种形变称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仿宋" panose="02010609060101010101" charset="-122"/>
                <a:ea typeface="仿宋" panose="02010609060101010101" charset="-122"/>
                <a:cs typeface="+mn-cs"/>
              </a:rPr>
              <a:t>弹性形变。</a:t>
            </a:r>
          </a:p>
        </p:txBody>
      </p:sp>
      <p:sp>
        <p:nvSpPr>
          <p:cNvPr id="16391" name="TextBox 7"/>
          <p:cNvSpPr txBox="1"/>
          <p:nvPr/>
        </p:nvSpPr>
        <p:spPr>
          <a:xfrm>
            <a:off x="1759585" y="3950335"/>
            <a:ext cx="3069590" cy="460375"/>
          </a:xfrm>
          <a:prstGeom prst="rect">
            <a:avLst/>
          </a:prstGeom>
          <a:solidFill>
            <a:srgbClr val="FFFFFF"/>
          </a:solidFill>
          <a:ln w="25400" cap="flat" cmpd="sng">
            <a:solidFill>
              <a:srgbClr val="4BACC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仿宋" panose="02010609060101010101" charset="-122"/>
              </a:rPr>
              <a:t>这种形变称</a:t>
            </a:r>
            <a:r>
              <a:rPr lang="zh-CN" altLang="en-US" sz="2400" b="1" dirty="0">
                <a:solidFill>
                  <a:srgbClr val="C00000"/>
                </a:solidFill>
                <a:latin typeface="宋体" panose="02010600030101010101" pitchFamily="2" charset="-122"/>
                <a:ea typeface="仿宋" panose="02010609060101010101" charset="-122"/>
              </a:rPr>
              <a:t>塑性形变。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4" grpId="0" bldLvl="0" animBg="1"/>
      <p:bldP spid="29" grpId="0" bldLvl="0" animBg="1"/>
      <p:bldP spid="31" grpId="0" bldLvl="0" animBg="1"/>
      <p:bldP spid="32" grpId="0" bldLvl="0" animBg="1"/>
      <p:bldP spid="1639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timg 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8" y="1315852"/>
            <a:ext cx="2756059" cy="2510790"/>
          </a:xfrm>
          <a:prstGeom prst="rect">
            <a:avLst/>
          </a:prstGeom>
        </p:spPr>
      </p:pic>
      <p:pic>
        <p:nvPicPr>
          <p:cNvPr id="6" name="图片 5" descr="3f2ca831828a45b3bb0afabfa289398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7045" y="1316805"/>
            <a:ext cx="2863215" cy="2510314"/>
          </a:xfrm>
          <a:prstGeom prst="rect">
            <a:avLst/>
          </a:prstGeom>
        </p:spPr>
      </p:pic>
      <p:pic>
        <p:nvPicPr>
          <p:cNvPr id="26" name="图片 25" descr="ba33986f-642d-4050-8f35-bbf08d0cc5d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5515" y="1315852"/>
            <a:ext cx="2972753" cy="2511266"/>
          </a:xfrm>
          <a:prstGeom prst="rect">
            <a:avLst/>
          </a:prstGeom>
        </p:spPr>
      </p:pic>
      <p:sp>
        <p:nvSpPr>
          <p:cNvPr id="9" name="TextBox 4"/>
          <p:cNvSpPr txBox="1"/>
          <p:nvPr/>
        </p:nvSpPr>
        <p:spPr>
          <a:xfrm>
            <a:off x="295275" y="4076912"/>
            <a:ext cx="8438527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    拉长弹簧、压弯弹簧、拉橡皮筋时，可以感受到它们对手有力的作用。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379513" y="542712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弹力的产生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078290" y="595618"/>
            <a:ext cx="7625593" cy="4009938"/>
          </a:xfrm>
          <a:prstGeom prst="roundRect">
            <a:avLst/>
          </a:prstGeom>
          <a:solidFill>
            <a:srgbClr val="006600"/>
          </a:solidFill>
          <a:ln>
            <a:solidFill>
              <a:srgbClr val="CC99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75" y="1161180"/>
            <a:ext cx="1247775" cy="1726883"/>
          </a:xfrm>
          <a:prstGeom prst="rect">
            <a:avLst/>
          </a:prstGeom>
        </p:spPr>
      </p:pic>
      <p:sp>
        <p:nvSpPr>
          <p:cNvPr id="3" name="TextBox 5"/>
          <p:cNvSpPr txBox="1"/>
          <p:nvPr/>
        </p:nvSpPr>
        <p:spPr>
          <a:xfrm>
            <a:off x="1633346" y="1131066"/>
            <a:ext cx="6372257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物体由于发生</a:t>
            </a: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弹性形变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而产生的力叫做</a:t>
            </a: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弹力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74441" name="文本框 274440"/>
          <p:cNvSpPr txBox="1"/>
          <p:nvPr/>
        </p:nvSpPr>
        <p:spPr>
          <a:xfrm>
            <a:off x="1573054" y="1846395"/>
            <a:ext cx="256079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弹力产生的条件</a:t>
            </a:r>
            <a:r>
              <a:rPr lang="en-US" altLang="zh-CN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:</a:t>
            </a:r>
          </a:p>
        </p:txBody>
      </p:sp>
      <p:sp>
        <p:nvSpPr>
          <p:cNvPr id="274442" name="文本框 274441"/>
          <p:cNvSpPr txBox="1"/>
          <p:nvPr/>
        </p:nvSpPr>
        <p:spPr>
          <a:xfrm>
            <a:off x="1441450" y="2393315"/>
            <a:ext cx="1955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(1)</a:t>
            </a: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相互接触。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  </a:t>
            </a:r>
          </a:p>
        </p:txBody>
      </p:sp>
      <p:sp>
        <p:nvSpPr>
          <p:cNvPr id="274443" name="文本框 274442"/>
          <p:cNvSpPr txBox="1"/>
          <p:nvPr/>
        </p:nvSpPr>
        <p:spPr>
          <a:xfrm>
            <a:off x="3582829" y="2393606"/>
            <a:ext cx="27222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(2)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发生</a:t>
            </a: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弹性形变。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</a:t>
            </a:r>
          </a:p>
        </p:txBody>
      </p:sp>
      <p:sp>
        <p:nvSpPr>
          <p:cNvPr id="274445" name="文本框 274444"/>
          <p:cNvSpPr txBox="1"/>
          <p:nvPr/>
        </p:nvSpPr>
        <p:spPr>
          <a:xfrm>
            <a:off x="1573054" y="3660431"/>
            <a:ext cx="6178374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常见的弹力</a:t>
            </a:r>
            <a:r>
              <a:rPr lang="en-US" altLang="zh-CN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: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压力、支持力、拉力、推力等。</a:t>
            </a:r>
          </a:p>
        </p:txBody>
      </p:sp>
      <p:sp>
        <p:nvSpPr>
          <p:cNvPr id="4" name="矩形 3"/>
          <p:cNvSpPr/>
          <p:nvPr/>
        </p:nvSpPr>
        <p:spPr>
          <a:xfrm>
            <a:off x="1572895" y="3065145"/>
            <a:ext cx="725232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弹力的方向：</a:t>
            </a: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总是指向形变物体恢复原状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的方向。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4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74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274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4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4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4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4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4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4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4441" grpId="0"/>
      <p:bldP spid="274442" grpId="0"/>
      <p:bldP spid="274443" grpId="0"/>
      <p:bldP spid="274445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244340" y="1659255"/>
            <a:ext cx="48552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弹力的大小跟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弹性形变大小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有关，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同一物体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弹性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形变越大，弹力越大。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形变消失，弹力随之消失</a:t>
            </a:r>
            <a:r>
              <a:rPr lang="zh-CN" altLang="en-US" sz="2400" b="1" dirty="0">
                <a:latin typeface="Times New Roman" panose="02020603050405020304" charset="0"/>
                <a:ea typeface="宋体" panose="02010600030101010101" pitchFamily="2" charset="-122"/>
              </a:rPr>
              <a:t>。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400" b="1" dirty="0"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422959" y="568288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弹力的大小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4990" y="1341031"/>
            <a:ext cx="3660799" cy="3088356"/>
            <a:chOff x="404990" y="1341031"/>
            <a:chExt cx="3660799" cy="308835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90" y="1341031"/>
              <a:ext cx="3660799" cy="3088356"/>
            </a:xfrm>
            <a:prstGeom prst="rect">
              <a:avLst/>
            </a:prstGeom>
          </p:spPr>
        </p:pic>
        <p:pic>
          <p:nvPicPr>
            <p:cNvPr id="7" name="图片 6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6629" y="1600117"/>
              <a:ext cx="2930971" cy="2533760"/>
            </a:xfrm>
            <a:prstGeom prst="rect">
              <a:avLst/>
            </a:prstGeom>
          </p:spPr>
        </p:pic>
        <p:pic>
          <p:nvPicPr>
            <p:cNvPr id="12" name="Picture 2" descr="D:\图标图片\f3373a58f30e42a28f0f3dcc05381ad6.gif"/>
            <p:cNvPicPr>
              <a:picLocks noChangeAspect="1" noChangeArrowheads="1" noCrop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3654306" y="3800079"/>
              <a:ext cx="325367" cy="301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067" y="1825106"/>
            <a:ext cx="5145185" cy="2958289"/>
          </a:xfrm>
          <a:prstGeom prst="rect">
            <a:avLst/>
          </a:prstGeom>
        </p:spPr>
      </p:pic>
      <p:sp>
        <p:nvSpPr>
          <p:cNvPr id="3075" name="Text Box 2"/>
          <p:cNvSpPr txBox="1"/>
          <p:nvPr/>
        </p:nvSpPr>
        <p:spPr>
          <a:xfrm>
            <a:off x="613025" y="1262602"/>
            <a:ext cx="8019247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物体的弹性有一定的限度，超过了这个限度就不能完全复原。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379513" y="551510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弹性限度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3"/>
          <p:cNvSpPr txBox="1"/>
          <p:nvPr/>
        </p:nvSpPr>
        <p:spPr>
          <a:xfrm>
            <a:off x="906384" y="1059467"/>
            <a:ext cx="7102316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分析书放在桌面或倾斜木板上时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书和木板间的弹力。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1655049" y="1731945"/>
            <a:ext cx="2749153" cy="1541860"/>
            <a:chOff x="-222" y="0"/>
            <a:chExt cx="2309" cy="1295"/>
          </a:xfrm>
        </p:grpSpPr>
        <p:sp>
          <p:nvSpPr>
            <p:cNvPr id="32814" name="Rectangle 5"/>
            <p:cNvSpPr/>
            <p:nvPr/>
          </p:nvSpPr>
          <p:spPr>
            <a:xfrm>
              <a:off x="227" y="590"/>
              <a:ext cx="1860" cy="91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grpSp>
          <p:nvGrpSpPr>
            <p:cNvPr id="32815" name="Group 6"/>
            <p:cNvGrpSpPr/>
            <p:nvPr/>
          </p:nvGrpSpPr>
          <p:grpSpPr>
            <a:xfrm>
              <a:off x="408" y="409"/>
              <a:ext cx="1497" cy="182"/>
              <a:chOff x="0" y="0"/>
              <a:chExt cx="1497" cy="182"/>
            </a:xfrm>
          </p:grpSpPr>
          <p:sp>
            <p:nvSpPr>
              <p:cNvPr id="32820" name="AutoShape 7"/>
              <p:cNvSpPr/>
              <p:nvPr/>
            </p:nvSpPr>
            <p:spPr>
              <a:xfrm>
                <a:off x="0" y="0"/>
                <a:ext cx="1497" cy="182"/>
              </a:xfrm>
              <a:prstGeom prst="flowChartOnlineStorage">
                <a:avLst/>
              </a:prstGeom>
              <a:solidFill>
                <a:schemeClr val="accent1"/>
              </a:solidFill>
              <a:ln w="9525" cap="flat" cmpd="sng">
                <a:solidFill>
                  <a:srgbClr val="FF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400" b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endParaRPr>
              </a:p>
            </p:txBody>
          </p:sp>
          <p:sp>
            <p:nvSpPr>
              <p:cNvPr id="32821" name="Line 8"/>
              <p:cNvSpPr/>
              <p:nvPr/>
            </p:nvSpPr>
            <p:spPr>
              <a:xfrm>
                <a:off x="908" y="46"/>
                <a:ext cx="362" cy="0"/>
              </a:xfrm>
              <a:prstGeom prst="line">
                <a:avLst/>
              </a:prstGeom>
              <a:ln w="9525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2822" name="Line 9"/>
              <p:cNvSpPr/>
              <p:nvPr/>
            </p:nvSpPr>
            <p:spPr>
              <a:xfrm>
                <a:off x="953" y="91"/>
                <a:ext cx="317" cy="0"/>
              </a:xfrm>
              <a:prstGeom prst="line">
                <a:avLst/>
              </a:prstGeom>
              <a:ln w="9525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2823" name="Line 10"/>
              <p:cNvSpPr/>
              <p:nvPr/>
            </p:nvSpPr>
            <p:spPr>
              <a:xfrm>
                <a:off x="862" y="136"/>
                <a:ext cx="409" cy="0"/>
              </a:xfrm>
              <a:prstGeom prst="line">
                <a:avLst/>
              </a:prstGeom>
              <a:ln w="9525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2816" name="Text Box 11"/>
            <p:cNvSpPr txBox="1"/>
            <p:nvPr/>
          </p:nvSpPr>
          <p:spPr>
            <a:xfrm>
              <a:off x="227" y="0"/>
              <a:ext cx="363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Times New Roman" panose="02020603050405020304" charset="0"/>
                  <a:ea typeface="楷体" panose="02010609060101010101" charset="-122"/>
                </a:rPr>
                <a:t>书</a:t>
              </a:r>
            </a:p>
          </p:txBody>
        </p:sp>
        <p:sp>
          <p:nvSpPr>
            <p:cNvPr id="32817" name="Line 12"/>
            <p:cNvSpPr/>
            <p:nvPr/>
          </p:nvSpPr>
          <p:spPr>
            <a:xfrm>
              <a:off x="499" y="273"/>
              <a:ext cx="227" cy="1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818" name="Text Box 13"/>
            <p:cNvSpPr txBox="1"/>
            <p:nvPr/>
          </p:nvSpPr>
          <p:spPr>
            <a:xfrm>
              <a:off x="-222" y="908"/>
              <a:ext cx="812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Times New Roman" panose="02020603050405020304" charset="0"/>
                  <a:ea typeface="楷体" panose="02010609060101010101" charset="-122"/>
                </a:rPr>
                <a:t>木板</a:t>
              </a:r>
            </a:p>
          </p:txBody>
        </p:sp>
        <p:sp>
          <p:nvSpPr>
            <p:cNvPr id="32819" name="Line 14"/>
            <p:cNvSpPr/>
            <p:nvPr/>
          </p:nvSpPr>
          <p:spPr>
            <a:xfrm flipV="1">
              <a:off x="499" y="635"/>
              <a:ext cx="318" cy="273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Group 15"/>
          <p:cNvGrpSpPr/>
          <p:nvPr/>
        </p:nvGrpSpPr>
        <p:grpSpPr>
          <a:xfrm>
            <a:off x="5802471" y="1585325"/>
            <a:ext cx="2108597" cy="1766890"/>
            <a:chOff x="0" y="0"/>
            <a:chExt cx="1771" cy="1484"/>
          </a:xfrm>
        </p:grpSpPr>
        <p:grpSp>
          <p:nvGrpSpPr>
            <p:cNvPr id="32791" name="Group 16"/>
            <p:cNvGrpSpPr/>
            <p:nvPr/>
          </p:nvGrpSpPr>
          <p:grpSpPr>
            <a:xfrm>
              <a:off x="182" y="0"/>
              <a:ext cx="1589" cy="1134"/>
              <a:chOff x="0" y="0"/>
              <a:chExt cx="1589" cy="1134"/>
            </a:xfrm>
          </p:grpSpPr>
          <p:grpSp>
            <p:nvGrpSpPr>
              <p:cNvPr id="32796" name="Group 17"/>
              <p:cNvGrpSpPr/>
              <p:nvPr/>
            </p:nvGrpSpPr>
            <p:grpSpPr>
              <a:xfrm>
                <a:off x="0" y="998"/>
                <a:ext cx="409" cy="136"/>
                <a:chOff x="0" y="0"/>
                <a:chExt cx="409" cy="136"/>
              </a:xfrm>
            </p:grpSpPr>
            <p:sp>
              <p:nvSpPr>
                <p:cNvPr id="32809" name="Line 18"/>
                <p:cNvSpPr/>
                <p:nvPr/>
              </p:nvSpPr>
              <p:spPr>
                <a:xfrm>
                  <a:off x="0" y="0"/>
                  <a:ext cx="409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810" name="Line 19"/>
                <p:cNvSpPr/>
                <p:nvPr/>
              </p:nvSpPr>
              <p:spPr>
                <a:xfrm flipH="1">
                  <a:off x="0" y="0"/>
                  <a:ext cx="46" cy="136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811" name="Line 20"/>
                <p:cNvSpPr/>
                <p:nvPr/>
              </p:nvSpPr>
              <p:spPr>
                <a:xfrm flipV="1">
                  <a:off x="92" y="0"/>
                  <a:ext cx="45" cy="136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812" name="Line 21"/>
                <p:cNvSpPr/>
                <p:nvPr/>
              </p:nvSpPr>
              <p:spPr>
                <a:xfrm flipH="1">
                  <a:off x="137" y="0"/>
                  <a:ext cx="46" cy="136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813" name="Line 22"/>
                <p:cNvSpPr/>
                <p:nvPr/>
              </p:nvSpPr>
              <p:spPr>
                <a:xfrm flipH="1">
                  <a:off x="227" y="0"/>
                  <a:ext cx="46" cy="136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32797" name="Group 23"/>
              <p:cNvGrpSpPr/>
              <p:nvPr/>
            </p:nvGrpSpPr>
            <p:grpSpPr>
              <a:xfrm>
                <a:off x="227" y="0"/>
                <a:ext cx="1362" cy="998"/>
                <a:chOff x="0" y="0"/>
                <a:chExt cx="1362" cy="998"/>
              </a:xfrm>
            </p:grpSpPr>
            <p:sp>
              <p:nvSpPr>
                <p:cNvPr id="32804" name="Line 24"/>
                <p:cNvSpPr/>
                <p:nvPr/>
              </p:nvSpPr>
              <p:spPr>
                <a:xfrm flipV="1">
                  <a:off x="1" y="0"/>
                  <a:ext cx="1315" cy="952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805" name="Line 25"/>
                <p:cNvSpPr/>
                <p:nvPr/>
              </p:nvSpPr>
              <p:spPr>
                <a:xfrm flipV="1">
                  <a:off x="46" y="45"/>
                  <a:ext cx="1315" cy="952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806" name="Line 26"/>
                <p:cNvSpPr/>
                <p:nvPr/>
              </p:nvSpPr>
              <p:spPr>
                <a:xfrm>
                  <a:off x="92" y="998"/>
                  <a:ext cx="0" cy="0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807" name="Line 27"/>
                <p:cNvSpPr/>
                <p:nvPr/>
              </p:nvSpPr>
              <p:spPr>
                <a:xfrm>
                  <a:off x="0" y="952"/>
                  <a:ext cx="46" cy="45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808" name="Line 28"/>
                <p:cNvSpPr/>
                <p:nvPr/>
              </p:nvSpPr>
              <p:spPr>
                <a:xfrm>
                  <a:off x="1316" y="0"/>
                  <a:ext cx="46" cy="45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32798" name="Group 29"/>
              <p:cNvGrpSpPr/>
              <p:nvPr/>
            </p:nvGrpSpPr>
            <p:grpSpPr>
              <a:xfrm>
                <a:off x="546" y="151"/>
                <a:ext cx="650" cy="514"/>
                <a:chOff x="1" y="15"/>
                <a:chExt cx="650" cy="514"/>
              </a:xfrm>
            </p:grpSpPr>
            <p:sp>
              <p:nvSpPr>
                <p:cNvPr id="32799" name="Line 30"/>
                <p:cNvSpPr/>
                <p:nvPr/>
              </p:nvSpPr>
              <p:spPr>
                <a:xfrm flipV="1">
                  <a:off x="107" y="106"/>
                  <a:ext cx="544" cy="408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800" name="未知"/>
                <p:cNvSpPr/>
                <p:nvPr/>
              </p:nvSpPr>
              <p:spPr>
                <a:xfrm>
                  <a:off x="1" y="423"/>
                  <a:ext cx="106" cy="106"/>
                </a:xfrm>
                <a:custGeom>
                  <a:avLst/>
                  <a:gdLst>
                    <a:gd name="txL" fmla="*/ 0 w 106"/>
                    <a:gd name="txT" fmla="*/ 0 h 106"/>
                    <a:gd name="txR" fmla="*/ 106 w 106"/>
                    <a:gd name="txB" fmla="*/ 106 h 106"/>
                  </a:gdLst>
                  <a:ahLst/>
                  <a:cxnLst>
                    <a:cxn ang="0">
                      <a:pos x="106" y="91"/>
                    </a:cxn>
                    <a:cxn ang="0">
                      <a:pos x="15" y="91"/>
                    </a:cxn>
                    <a:cxn ang="0">
                      <a:pos x="15" y="0"/>
                    </a:cxn>
                  </a:cxnLst>
                  <a:rect l="txL" t="txT" r="txR" b="txB"/>
                  <a:pathLst>
                    <a:path w="106" h="106">
                      <a:moveTo>
                        <a:pt x="106" y="91"/>
                      </a:moveTo>
                      <a:cubicBezTo>
                        <a:pt x="68" y="98"/>
                        <a:pt x="30" y="106"/>
                        <a:pt x="15" y="91"/>
                      </a:cubicBezTo>
                      <a:cubicBezTo>
                        <a:pt x="0" y="76"/>
                        <a:pt x="0" y="0"/>
                        <a:pt x="15" y="0"/>
                      </a:cubicBezTo>
                    </a:path>
                  </a:pathLst>
                </a:custGeom>
                <a:noFill/>
                <a:ln w="9525" cap="flat" cmpd="sng">
                  <a:solidFill>
                    <a:srgbClr val="FF00FF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sz="2400" b="1"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endParaRPr>
                </a:p>
              </p:txBody>
            </p:sp>
            <p:grpSp>
              <p:nvGrpSpPr>
                <p:cNvPr id="32801" name="Group 32"/>
                <p:cNvGrpSpPr/>
                <p:nvPr/>
              </p:nvGrpSpPr>
              <p:grpSpPr>
                <a:xfrm>
                  <a:off x="16" y="15"/>
                  <a:ext cx="635" cy="408"/>
                  <a:chOff x="0" y="15"/>
                  <a:chExt cx="635" cy="408"/>
                </a:xfrm>
              </p:grpSpPr>
              <p:sp>
                <p:nvSpPr>
                  <p:cNvPr id="32802" name="Line 33"/>
                  <p:cNvSpPr/>
                  <p:nvPr/>
                </p:nvSpPr>
                <p:spPr>
                  <a:xfrm flipV="1">
                    <a:off x="0" y="15"/>
                    <a:ext cx="544" cy="408"/>
                  </a:xfrm>
                  <a:prstGeom prst="line">
                    <a:avLst/>
                  </a:prstGeom>
                  <a:ln w="9525" cap="flat" cmpd="sng">
                    <a:solidFill>
                      <a:srgbClr val="FF00FF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2803" name="未知"/>
                  <p:cNvSpPr/>
                  <p:nvPr/>
                </p:nvSpPr>
                <p:spPr>
                  <a:xfrm>
                    <a:off x="529" y="15"/>
                    <a:ext cx="106" cy="106"/>
                  </a:xfrm>
                  <a:custGeom>
                    <a:avLst/>
                    <a:gdLst>
                      <a:gd name="txL" fmla="*/ 0 w 106"/>
                      <a:gd name="txT" fmla="*/ 0 h 106"/>
                      <a:gd name="txR" fmla="*/ 106 w 106"/>
                      <a:gd name="txB" fmla="*/ 106 h 106"/>
                    </a:gdLst>
                    <a:ahLst/>
                    <a:cxnLst>
                      <a:cxn ang="0">
                        <a:pos x="106" y="91"/>
                      </a:cxn>
                      <a:cxn ang="0">
                        <a:pos x="15" y="91"/>
                      </a:cxn>
                      <a:cxn ang="0">
                        <a:pos x="15" y="0"/>
                      </a:cxn>
                    </a:cxnLst>
                    <a:rect l="txL" t="txT" r="txR" b="txB"/>
                    <a:pathLst>
                      <a:path w="106" h="106">
                        <a:moveTo>
                          <a:pt x="106" y="91"/>
                        </a:moveTo>
                        <a:cubicBezTo>
                          <a:pt x="68" y="98"/>
                          <a:pt x="30" y="106"/>
                          <a:pt x="15" y="91"/>
                        </a:cubicBezTo>
                        <a:cubicBezTo>
                          <a:pt x="0" y="76"/>
                          <a:pt x="0" y="0"/>
                          <a:pt x="15" y="0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rgbClr val="FF00FF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sz="2400" b="1">
                      <a:latin typeface="Times New Roman" panose="02020603050405020304" charset="0"/>
                      <a:ea typeface="楷体" panose="02010609060101010101" charset="-122"/>
                      <a:cs typeface="Times New Roman" panose="02020603050405020304" charset="0"/>
                    </a:endParaRPr>
                  </a:p>
                </p:txBody>
              </p:sp>
            </p:grpSp>
          </p:grpSp>
        </p:grpSp>
        <p:sp>
          <p:nvSpPr>
            <p:cNvPr id="32792" name="Line 35"/>
            <p:cNvSpPr/>
            <p:nvPr/>
          </p:nvSpPr>
          <p:spPr>
            <a:xfrm>
              <a:off x="363" y="545"/>
              <a:ext cx="544" cy="0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93" name="Line 36"/>
            <p:cNvSpPr/>
            <p:nvPr/>
          </p:nvSpPr>
          <p:spPr>
            <a:xfrm>
              <a:off x="635" y="817"/>
              <a:ext cx="0" cy="408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94" name="Text Box 37"/>
            <p:cNvSpPr txBox="1"/>
            <p:nvPr/>
          </p:nvSpPr>
          <p:spPr>
            <a:xfrm>
              <a:off x="0" y="408"/>
              <a:ext cx="453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Times New Roman" panose="02020603050405020304" charset="0"/>
                  <a:ea typeface="楷体" panose="02010609060101010101" charset="-122"/>
                </a:rPr>
                <a:t>书</a:t>
              </a:r>
            </a:p>
          </p:txBody>
        </p:sp>
        <p:sp>
          <p:nvSpPr>
            <p:cNvPr id="32795" name="Text Box 38"/>
            <p:cNvSpPr txBox="1"/>
            <p:nvPr/>
          </p:nvSpPr>
          <p:spPr>
            <a:xfrm>
              <a:off x="297" y="1097"/>
              <a:ext cx="682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Times New Roman" panose="02020603050405020304" charset="0"/>
                  <a:ea typeface="楷体" panose="02010609060101010101" charset="-122"/>
                </a:rPr>
                <a:t>木板</a:t>
              </a:r>
            </a:p>
          </p:txBody>
        </p:sp>
      </p:grpSp>
      <p:grpSp>
        <p:nvGrpSpPr>
          <p:cNvPr id="10" name="Group 39"/>
          <p:cNvGrpSpPr/>
          <p:nvPr/>
        </p:nvGrpSpPr>
        <p:grpSpPr>
          <a:xfrm>
            <a:off x="3230722" y="2459580"/>
            <a:ext cx="782241" cy="734616"/>
            <a:chOff x="21" y="42"/>
            <a:chExt cx="657" cy="617"/>
          </a:xfrm>
        </p:grpSpPr>
        <p:sp>
          <p:nvSpPr>
            <p:cNvPr id="32788" name="Oval 40"/>
            <p:cNvSpPr/>
            <p:nvPr/>
          </p:nvSpPr>
          <p:spPr>
            <a:xfrm>
              <a:off x="21" y="42"/>
              <a:ext cx="48" cy="48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2789" name="Line 41"/>
            <p:cNvSpPr/>
            <p:nvPr/>
          </p:nvSpPr>
          <p:spPr>
            <a:xfrm>
              <a:off x="45" y="91"/>
              <a:ext cx="0" cy="363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2790" name="Text Box 42"/>
            <p:cNvSpPr txBox="1"/>
            <p:nvPr/>
          </p:nvSpPr>
          <p:spPr>
            <a:xfrm>
              <a:off x="90" y="272"/>
              <a:ext cx="588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i="1" dirty="0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F</a:t>
              </a:r>
              <a:r>
                <a:rPr lang="zh-CN" altLang="en-US" sz="2400" b="1" baseline="-25000" dirty="0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压</a:t>
              </a:r>
            </a:p>
          </p:txBody>
        </p:sp>
      </p:grpSp>
      <p:grpSp>
        <p:nvGrpSpPr>
          <p:cNvPr id="11" name="Group 43"/>
          <p:cNvGrpSpPr/>
          <p:nvPr/>
        </p:nvGrpSpPr>
        <p:grpSpPr>
          <a:xfrm rot="21320988">
            <a:off x="7118883" y="2106162"/>
            <a:ext cx="896541" cy="757238"/>
            <a:chOff x="11" y="24"/>
            <a:chExt cx="753" cy="636"/>
          </a:xfrm>
        </p:grpSpPr>
        <p:sp>
          <p:nvSpPr>
            <p:cNvPr id="32785" name="Oval 44"/>
            <p:cNvSpPr/>
            <p:nvPr/>
          </p:nvSpPr>
          <p:spPr>
            <a:xfrm>
              <a:off x="11" y="24"/>
              <a:ext cx="48" cy="48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2786" name="Text Box 45"/>
            <p:cNvSpPr txBox="1"/>
            <p:nvPr/>
          </p:nvSpPr>
          <p:spPr>
            <a:xfrm>
              <a:off x="245" y="273"/>
              <a:ext cx="519" cy="3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F</a:t>
              </a:r>
              <a:r>
                <a:rPr lang="zh-CN" altLang="en-US" sz="2400" b="1" baseline="-25000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压</a:t>
              </a:r>
            </a:p>
          </p:txBody>
        </p:sp>
        <p:sp>
          <p:nvSpPr>
            <p:cNvPr id="32787" name="Line 46"/>
            <p:cNvSpPr/>
            <p:nvPr/>
          </p:nvSpPr>
          <p:spPr>
            <a:xfrm>
              <a:off x="36" y="47"/>
              <a:ext cx="227" cy="318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12" name="Group 47"/>
          <p:cNvGrpSpPr/>
          <p:nvPr/>
        </p:nvGrpSpPr>
        <p:grpSpPr>
          <a:xfrm>
            <a:off x="3225651" y="1639954"/>
            <a:ext cx="962191" cy="801236"/>
            <a:chOff x="10" y="0"/>
            <a:chExt cx="1044" cy="590"/>
          </a:xfrm>
        </p:grpSpPr>
        <p:sp>
          <p:nvSpPr>
            <p:cNvPr id="32782" name="Oval 48"/>
            <p:cNvSpPr/>
            <p:nvPr/>
          </p:nvSpPr>
          <p:spPr>
            <a:xfrm>
              <a:off x="10" y="545"/>
              <a:ext cx="67" cy="45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sp>
          <p:nvSpPr>
            <p:cNvPr id="32783" name="Line 49"/>
            <p:cNvSpPr/>
            <p:nvPr/>
          </p:nvSpPr>
          <p:spPr>
            <a:xfrm flipV="1">
              <a:off x="45" y="91"/>
              <a:ext cx="0" cy="499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2784" name="Text Box 50"/>
            <p:cNvSpPr txBox="1"/>
            <p:nvPr/>
          </p:nvSpPr>
          <p:spPr>
            <a:xfrm>
              <a:off x="136" y="0"/>
              <a:ext cx="918" cy="3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i="1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F</a:t>
              </a:r>
              <a:r>
                <a:rPr lang="zh-CN" altLang="en-US" sz="2400" b="1" baseline="-25000">
                  <a:latin typeface="Times New Roman" panose="02020603050405020304" charset="0"/>
                  <a:ea typeface="楷体" panose="02010609060101010101" charset="-122"/>
                  <a:cs typeface="Times New Roman" panose="02020603050405020304" charset="0"/>
                </a:rPr>
                <a:t>支</a:t>
              </a:r>
            </a:p>
          </p:txBody>
        </p:sp>
      </p:grpSp>
      <p:grpSp>
        <p:nvGrpSpPr>
          <p:cNvPr id="13" name="Group 51"/>
          <p:cNvGrpSpPr/>
          <p:nvPr/>
        </p:nvGrpSpPr>
        <p:grpSpPr>
          <a:xfrm>
            <a:off x="6724435" y="1495823"/>
            <a:ext cx="647700" cy="635794"/>
            <a:chOff x="8" y="-80"/>
            <a:chExt cx="544" cy="534"/>
          </a:xfrm>
        </p:grpSpPr>
        <p:sp>
          <p:nvSpPr>
            <p:cNvPr id="32778" name="Oval 52"/>
            <p:cNvSpPr/>
            <p:nvPr/>
          </p:nvSpPr>
          <p:spPr>
            <a:xfrm>
              <a:off x="272" y="409"/>
              <a:ext cx="45" cy="45"/>
            </a:xfrm>
            <a:prstGeom prst="ellipse">
              <a:avLst/>
            </a:prstGeom>
            <a:solidFill>
              <a:srgbClr val="000000"/>
            </a:solidFill>
            <a:ln w="9525" cap="flat" cmpd="sng">
              <a:solidFill>
                <a:srgbClr val="FF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400" b="1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endParaRPr>
            </a:p>
          </p:txBody>
        </p:sp>
        <p:grpSp>
          <p:nvGrpSpPr>
            <p:cNvPr id="32779" name="Group 53"/>
            <p:cNvGrpSpPr/>
            <p:nvPr/>
          </p:nvGrpSpPr>
          <p:grpSpPr>
            <a:xfrm>
              <a:off x="8" y="-80"/>
              <a:ext cx="544" cy="516"/>
              <a:chOff x="8" y="-80"/>
              <a:chExt cx="544" cy="516"/>
            </a:xfrm>
          </p:grpSpPr>
          <p:sp>
            <p:nvSpPr>
              <p:cNvPr id="32780" name="Line 54"/>
              <p:cNvSpPr/>
              <p:nvPr/>
            </p:nvSpPr>
            <p:spPr>
              <a:xfrm flipH="1" flipV="1">
                <a:off x="71" y="162"/>
                <a:ext cx="228" cy="274"/>
              </a:xfrm>
              <a:prstGeom prst="line">
                <a:avLst/>
              </a:prstGeom>
              <a:ln w="9525" cap="flat" cmpd="sng">
                <a:solidFill>
                  <a:srgbClr val="FF00FF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32781" name="Text Box 55"/>
              <p:cNvSpPr txBox="1"/>
              <p:nvPr/>
            </p:nvSpPr>
            <p:spPr>
              <a:xfrm>
                <a:off x="8" y="-80"/>
                <a:ext cx="544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b="1" i="1"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rPr>
                  <a:t>F</a:t>
                </a:r>
                <a:r>
                  <a:rPr lang="zh-CN" altLang="en-US" sz="2400" b="1" baseline="-25000">
                    <a:latin typeface="Times New Roman" panose="02020603050405020304" charset="0"/>
                    <a:ea typeface="楷体" panose="02010609060101010101" charset="-122"/>
                    <a:cs typeface="Times New Roman" panose="02020603050405020304" charset="0"/>
                  </a:rPr>
                  <a:t>支</a:t>
                </a:r>
              </a:p>
            </p:txBody>
          </p:sp>
        </p:grpSp>
      </p:grpSp>
      <p:sp>
        <p:nvSpPr>
          <p:cNvPr id="16" name="Text Box 42"/>
          <p:cNvSpPr txBox="1"/>
          <p:nvPr/>
        </p:nvSpPr>
        <p:spPr>
          <a:xfrm>
            <a:off x="512037" y="3375116"/>
            <a:ext cx="64817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i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：是由于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书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发生了弹性形变而产生的弹力。</a:t>
            </a:r>
          </a:p>
        </p:txBody>
      </p:sp>
      <p:sp>
        <p:nvSpPr>
          <p:cNvPr id="17" name="Text Box 42"/>
          <p:cNvSpPr txBox="1"/>
          <p:nvPr/>
        </p:nvSpPr>
        <p:spPr>
          <a:xfrm>
            <a:off x="595503" y="4475835"/>
            <a:ext cx="64817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i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F</a:t>
            </a:r>
            <a:r>
              <a:rPr lang="zh-CN" altLang="en-US" sz="2400" b="1" baseline="-250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支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：是由于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木板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发生了弹性形变而产生的弹力。</a:t>
            </a:r>
          </a:p>
        </p:txBody>
      </p:sp>
      <p:sp>
        <p:nvSpPr>
          <p:cNvPr id="18" name="Text Box 42"/>
          <p:cNvSpPr txBox="1"/>
          <p:nvPr/>
        </p:nvSpPr>
        <p:spPr>
          <a:xfrm>
            <a:off x="1667940" y="3899225"/>
            <a:ext cx="1560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施力物体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224418" y="3376545"/>
            <a:ext cx="400050" cy="5067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20" name="文本框 19"/>
          <p:cNvSpPr txBox="1"/>
          <p:nvPr/>
        </p:nvSpPr>
        <p:spPr>
          <a:xfrm>
            <a:off x="2144994" y="4444269"/>
            <a:ext cx="656749" cy="5067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sz="2700" b="1"/>
          </a:p>
        </p:txBody>
      </p:sp>
      <p:sp>
        <p:nvSpPr>
          <p:cNvPr id="492558" name="Text Box 14"/>
          <p:cNvSpPr txBox="1"/>
          <p:nvPr/>
        </p:nvSpPr>
        <p:spPr>
          <a:xfrm>
            <a:off x="810055" y="1059467"/>
            <a:ext cx="7595713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175" cap="flat" cmpd="sng">
            <a:solidFill>
              <a:srgbClr val="FFCC00"/>
            </a:solidFill>
            <a:prstDash val="solid"/>
            <a:miter/>
            <a:headEnd type="none" w="med" len="med"/>
            <a:tailEnd type="none" w="lg" len="lg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弹力方向：过接触点垂直平面指向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受力物体。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426503" y="452322"/>
            <a:ext cx="3958508" cy="495548"/>
            <a:chOff x="2506980" y="579256"/>
            <a:chExt cx="3958508" cy="495548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矩形 39"/>
            <p:cNvSpPr/>
            <p:nvPr/>
          </p:nvSpPr>
          <p:spPr>
            <a:xfrm>
              <a:off x="2593872" y="579256"/>
              <a:ext cx="3871616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prstClr val="black"/>
                  </a:solidFill>
                  <a:latin typeface="黑体" panose="02010600030101010101" pitchFamily="49" charset="-122"/>
                  <a:ea typeface="黑体" panose="02010600030101010101" pitchFamily="49" charset="-122"/>
                  <a:cs typeface="Times New Roman" panose="02020603050405020304" charset="0"/>
                </a:rPr>
                <a:t>弹力方向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9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 bldLvl="0" animBg="1"/>
      <p:bldP spid="20" grpId="0" bldLvl="0" animBg="1"/>
      <p:bldP spid="49255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11669c01-0432-431a-8bc3-a996847fc118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1237</Words>
  <Application>Microsoft Office PowerPoint</Application>
  <PresentationFormat>全屏显示(16:9)</PresentationFormat>
  <Paragraphs>190</Paragraphs>
  <Slides>27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《七彩课堂》课件模板（新）</vt:lpstr>
      <vt:lpstr>1_《七彩课堂》课件模板（新）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39</cp:revision>
  <dcterms:created xsi:type="dcterms:W3CDTF">2018-03-01T02:03:00Z</dcterms:created>
  <dcterms:modified xsi:type="dcterms:W3CDTF">2021-03-09T00:17:35Z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  <property fmtid="{D5CDD505-2E9C-101B-9397-08002B2CF9AE}" pid="3" name="KSORubyTemplateID">
    <vt:lpwstr>13</vt:lpwstr>
  </property>
</Properties>
</file>