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fntdata" ContentType="application/x-fontdata"/>
  <Default Extension="gif" ContentType="image/gif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355" r:id="rId6"/>
    <p:sldId id="356" r:id="rId7"/>
    <p:sldId id="284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21" r:id="rId18"/>
    <p:sldId id="257" r:id="rId19"/>
    <p:sldId id="258" r:id="rId20"/>
    <p:sldId id="329" r:id="rId21"/>
    <p:sldId id="287" r:id="rId22"/>
    <p:sldId id="323" r:id="rId23"/>
    <p:sldId id="261" r:id="rId24"/>
    <p:sldId id="299" r:id="rId25"/>
    <p:sldId id="324" r:id="rId26"/>
    <p:sldId id="367" r:id="rId27"/>
    <p:sldId id="369" r:id="rId28"/>
    <p:sldId id="372" r:id="rId29"/>
    <p:sldId id="374" r:id="rId30"/>
    <p:sldId id="375" r:id="rId31"/>
    <p:sldId id="376" r:id="rId32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黑体" panose="02010609060101010101" pitchFamily="49" charset="-122"/>
      <p:regular r:id="rId39"/>
    </p:embeddedFont>
    <p:embeddedFont>
      <p:font typeface="楷体" panose="02010609060101010101" charset="-122"/>
      <p:regular r:id="rId40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52" y="126"/>
      </p:cViewPr>
      <p:guideLst>
        <p:guide orient="horz" pos="16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tags" Target="tags/tag36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38" Type="http://schemas.openxmlformats.org/officeDocument/2006/relationships/font" Target="fonts/font5.fntdata" /><Relationship Id="rId39" Type="http://schemas.openxmlformats.org/officeDocument/2006/relationships/font" Target="fonts/font6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7.fntdata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wmf" /><Relationship Id="rId2" Type="http://schemas.openxmlformats.org/officeDocument/2006/relationships/image" Target="../media/image25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097"/>
            <a:ext cx="2895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097"/>
            <a:ext cx="2133600" cy="27468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/>
            </a:fld>
            <a:endParaRPr lang="zh-CN" altLang="en-US" noProof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itchFamily="34" charset="0"/>
                <a:ea typeface="宋体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 panose="020b0503020204020204" pitchFamily="34" charset="-122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itchFamily="34" charset="0"/>
                <a:ea typeface="宋体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ags" Target="../tags/tag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gif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2.png" /><Relationship Id="rId4" Type="http://schemas.openxmlformats.org/officeDocument/2006/relationships/tags" Target="../tags/tag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3.jpeg" /><Relationship Id="rId4" Type="http://schemas.openxmlformats.org/officeDocument/2006/relationships/tags" Target="../tags/tag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4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25.wmf" /><Relationship Id="rId6" Type="http://schemas.openxmlformats.org/officeDocument/2006/relationships/vmlDrawing" Target="../drawings/vmlDrawing1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Relationship Id="rId3" Type="http://schemas.openxmlformats.org/officeDocument/2006/relationships/hyperlink" Target="&#28909;&#26426;&#30340;&#25928;&#29575;.swf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&#21033;&#29992;&#20869;&#33021;&#20570;&#21151;_&#39640;&#28165;.mp4" TargetMode="External" /><Relationship Id="rId4" Type="http://schemas.openxmlformats.org/officeDocument/2006/relationships/tags" Target="../tags/tag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28.wmf" /><Relationship Id="rId4" Type="http://schemas.openxmlformats.org/officeDocument/2006/relationships/vmlDrawing" Target="../drawings/vmlDrawing2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gif" /><Relationship Id="rId3" Type="http://schemas.openxmlformats.org/officeDocument/2006/relationships/image" Target="../media/image30.gi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24.xml" /><Relationship Id="rId11" Type="http://schemas.openxmlformats.org/officeDocument/2006/relationships/tags" Target="../tags/tag25.xml" /><Relationship Id="rId12" Type="http://schemas.openxmlformats.org/officeDocument/2006/relationships/tags" Target="../tags/tag26.xml" /><Relationship Id="rId13" Type="http://schemas.openxmlformats.org/officeDocument/2006/relationships/tags" Target="../tags/tag27.xml" /><Relationship Id="rId14" Type="http://schemas.openxmlformats.org/officeDocument/2006/relationships/tags" Target="../tags/tag28.xml" /><Relationship Id="rId15" Type="http://schemas.openxmlformats.org/officeDocument/2006/relationships/tags" Target="../tags/tag29.xml" /><Relationship Id="rId16" Type="http://schemas.openxmlformats.org/officeDocument/2006/relationships/tags" Target="../tags/tag30.xml" /><Relationship Id="rId17" Type="http://schemas.openxmlformats.org/officeDocument/2006/relationships/tags" Target="../tags/tag31.xml" /><Relationship Id="rId18" Type="http://schemas.openxmlformats.org/officeDocument/2006/relationships/tags" Target="../tags/tag32.xml" /><Relationship Id="rId19" Type="http://schemas.openxmlformats.org/officeDocument/2006/relationships/tags" Target="../tags/tag33.xml" /><Relationship Id="rId2" Type="http://schemas.openxmlformats.org/officeDocument/2006/relationships/tags" Target="../tags/tag16.xml" /><Relationship Id="rId20" Type="http://schemas.openxmlformats.org/officeDocument/2006/relationships/tags" Target="../tags/tag34.xml" /><Relationship Id="rId21" Type="http://schemas.openxmlformats.org/officeDocument/2006/relationships/tags" Target="../tags/tag35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tags" Target="../tags/tag21.xml" /><Relationship Id="rId8" Type="http://schemas.openxmlformats.org/officeDocument/2006/relationships/tags" Target="../tags/tag22.xml" /><Relationship Id="rId9" Type="http://schemas.openxmlformats.org/officeDocument/2006/relationships/tags" Target="../tags/tag2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pn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gif" /><Relationship Id="rId3" Type="http://schemas.openxmlformats.org/officeDocument/2006/relationships/image" Target="../media/image38.gif" /><Relationship Id="rId4" Type="http://schemas.openxmlformats.org/officeDocument/2006/relationships/image" Target="../media/image39.gi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gif" /><Relationship Id="rId3" Type="http://schemas.openxmlformats.org/officeDocument/2006/relationships/image" Target="../media/image41.gi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gif" /><Relationship Id="rId3" Type="http://schemas.openxmlformats.org/officeDocument/2006/relationships/image" Target="../media/image43.gi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Relationship Id="rId3" Type="http://schemas.openxmlformats.org/officeDocument/2006/relationships/hyperlink" Target="&#27704;&#21160;&#26426;&#30495;&#30340;&#19981;&#21487;&#33021;&#23454;&#29616;&#21527;%20&#19981;&#21487;&#24605;&#35758;&#30340;&#31185;&#23398;&#29616;&#35937;-_&#39640;&#28165;.mp4" TargetMode="External" /><Relationship Id="rId4" Type="http://schemas.openxmlformats.org/officeDocument/2006/relationships/image" Target="../media/image4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gif" /><Relationship Id="rId3" Type="http://schemas.openxmlformats.org/officeDocument/2006/relationships/image" Target="../media/image4.gif" /><Relationship Id="rId4" Type="http://schemas.openxmlformats.org/officeDocument/2006/relationships/image" Target="../media/image5.gif" /><Relationship Id="rId5" Type="http://schemas.openxmlformats.org/officeDocument/2006/relationships/image" Target="../media/image6.gif" /><Relationship Id="rId6" Type="http://schemas.openxmlformats.org/officeDocument/2006/relationships/tags" Target="../tags/tag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gif" /><Relationship Id="rId3" Type="http://schemas.openxmlformats.org/officeDocument/2006/relationships/image" Target="../media/image14.gif" /><Relationship Id="rId4" Type="http://schemas.openxmlformats.org/officeDocument/2006/relationships/image" Target="../media/image15.gif" /><Relationship Id="rId5" Type="http://schemas.openxmlformats.org/officeDocument/2006/relationships/image" Target="../media/image16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gi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8"/>
            <a:ext cx="9144000" cy="5124893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-19049" y="1889393"/>
            <a:ext cx="9182086" cy="981075"/>
          </a:xfrm>
          <a:prstGeom prst="rect">
            <a:avLst/>
          </a:prstGeom>
          <a:solidFill>
            <a:srgbClr val="E7E6E6">
              <a:alpha val="43137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50000"/>
              </a:lnSpc>
              <a:buClrTx/>
              <a:buSzTx/>
              <a:buFontTx/>
            </a:pPr>
            <a:r>
              <a:rPr lang="zh-CN" altLang="en-US" sz="383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第十四章 内能的利用</a:t>
            </a:r>
            <a:r>
              <a:rPr lang="zh-CN" altLang="en-US" sz="382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  </a:t>
            </a:r>
          </a:p>
        </p:txBody>
      </p:sp>
    </p:spTree>
    <p:custDataLst>
      <p:tags r:id="rId5"/>
    </p:custDataLst>
  </p:cSld>
  <p:clrMapOvr>
    <a:masterClrMapping/>
  </p:clrMapOvr>
  <p:transition spd="slow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8" name="Rectangle 9"/>
          <p:cNvSpPr/>
          <p:nvPr/>
        </p:nvSpPr>
        <p:spPr>
          <a:xfrm>
            <a:off x="2095500" y="368935"/>
            <a:ext cx="5191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101F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汽油机在四个冲程中的工作过程</a:t>
            </a:r>
          </a:p>
        </p:txBody>
      </p:sp>
      <p:grpSp>
        <p:nvGrpSpPr>
          <p:cNvPr id="13329" name="组合 13328"/>
          <p:cNvGrpSpPr/>
          <p:nvPr/>
        </p:nvGrpSpPr>
        <p:grpSpPr>
          <a:xfrm>
            <a:off x="5700395" y="890270"/>
            <a:ext cx="1831975" cy="2571115"/>
            <a:chOff x="4240" y="2208"/>
            <a:chExt cx="1337" cy="2039"/>
          </a:xfrm>
        </p:grpSpPr>
        <p:pic>
          <p:nvPicPr>
            <p:cNvPr id="13317" name="Picture 5" descr="14-1-4丙丁"/>
            <p:cNvPicPr>
              <a:picLocks noChangeAspect="1"/>
            </p:cNvPicPr>
            <p:nvPr/>
          </p:nvPicPr>
          <p:blipFill>
            <a:blip r:embed="rId2"/>
            <a:srcRect l="52048"/>
            <a:stretch>
              <a:fillRect/>
            </a:stretch>
          </p:blipFill>
          <p:spPr>
            <a:xfrm>
              <a:off x="4240" y="2208"/>
              <a:ext cx="1337" cy="203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3325" name="图片 13324" descr=")AVQFT}[$)C8`ZVNPEK6C{8"/>
            <p:cNvPicPr>
              <a:picLocks noChangeAspect="1"/>
            </p:cNvPicPr>
            <p:nvPr/>
          </p:nvPicPr>
          <p:blipFill>
            <a:blip r:embed="rId3">
              <a:lum bright="-24000" contrast="42000"/>
            </a:blip>
            <a:srcRect l="80696" r="-455"/>
            <a:stretch>
              <a:fillRect/>
            </a:stretch>
          </p:blipFill>
          <p:spPr>
            <a:xfrm>
              <a:off x="4354" y="2228"/>
              <a:ext cx="1044" cy="1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4963795" y="3646170"/>
            <a:ext cx="381952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进气门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关闭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，排气门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打开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，活塞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向上运动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，把废气排出汽缸。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15085" y="920750"/>
            <a:ext cx="2047875" cy="2500630"/>
            <a:chOff x="2789" y="2208"/>
            <a:chExt cx="1360" cy="2039"/>
          </a:xfrm>
        </p:grpSpPr>
        <p:pic>
          <p:nvPicPr>
            <p:cNvPr id="5" name="Picture 5" descr="14-1-4丙丁"/>
            <p:cNvPicPr>
              <a:picLocks noChangeAspect="1"/>
            </p:cNvPicPr>
            <p:nvPr/>
          </p:nvPicPr>
          <p:blipFill>
            <a:blip r:embed="rId2"/>
            <a:srcRect l="3264" r="47949"/>
            <a:stretch>
              <a:fillRect/>
            </a:stretch>
          </p:blipFill>
          <p:spPr>
            <a:xfrm>
              <a:off x="2789" y="2208"/>
              <a:ext cx="1360" cy="203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7" name="图片 6" descr=")AVQFT}[$)C8`ZVNPEK6C{8"/>
            <p:cNvPicPr>
              <a:picLocks noChangeAspect="1"/>
            </p:cNvPicPr>
            <p:nvPr/>
          </p:nvPicPr>
          <p:blipFill>
            <a:blip r:embed="rId3">
              <a:lum bright="-24000" contrast="42000"/>
            </a:blip>
            <a:srcRect l="53236" r="26590"/>
            <a:stretch>
              <a:fillRect/>
            </a:stretch>
          </p:blipFill>
          <p:spPr>
            <a:xfrm>
              <a:off x="2925" y="2228"/>
              <a:ext cx="1066" cy="1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/>
          <p:cNvSpPr txBox="1"/>
          <p:nvPr/>
        </p:nvSpPr>
        <p:spPr>
          <a:xfrm>
            <a:off x="218440" y="3472180"/>
            <a:ext cx="4624705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宋体" pitchFamily="2" charset="-122"/>
                <a:ea typeface="宋体" pitchFamily="2" charset="-122"/>
              </a:rPr>
              <a:t>在压缩冲程结束时，火花塞产生电火花，使燃料猛烈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燃烧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，产生高温高压气体，推动活塞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向下运动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，带动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曲轴转动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对外做功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  <p:bldP spid="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9" name="Rectangle 3"/>
          <p:cNvSpPr/>
          <p:nvPr/>
        </p:nvSpPr>
        <p:spPr>
          <a:xfrm>
            <a:off x="518160" y="554355"/>
            <a:ext cx="81229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101F1"/>
                </a:solidFill>
                <a:latin typeface="Times New Roman"/>
                <a:ea typeface="黑体" panose="02010609060101010101" pitchFamily="49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在四个冲程中，哪些冲程发生了能量的转化？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0240" y="3037205"/>
            <a:ext cx="832485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0101F1"/>
                </a:solidFill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rgbClr val="0101F1"/>
                </a:solidFill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．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哪个</a:t>
            </a:r>
            <a:r>
              <a:rPr lang="zh-CN" altLang="en-US" sz="2800" b="1">
                <a:latin typeface="Times New Roman"/>
                <a:ea typeface="楷体" panose="02010609060101010101" charset="-122"/>
                <a:cs typeface="Times New Roman" panose="02020603050405020304" charset="0"/>
                <a:sym typeface="+mn-ea"/>
              </a:rPr>
              <a:t>冲程使汽车获得动力？</a:t>
            </a:r>
          </a:p>
          <a:p>
            <a:pPr algn="l" fontAlgn="auto"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sym typeface="+mn-ea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做功冲程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sym typeface="+mn-ea"/>
              </a:rPr>
              <a:t>使汽车获得动力，</a:t>
            </a:r>
            <a:r>
              <a:rPr lang="zh-CN" altLang="en-US" sz="2800" b="1">
                <a:solidFill>
                  <a:schemeClr val="tx1"/>
                </a:solidFill>
                <a:ea typeface="宋体" pitchFamily="2" charset="-122"/>
                <a:sym typeface="+mn-ea"/>
              </a:rPr>
              <a:t>其他三个冲程依靠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  <a:sym typeface="+mn-ea"/>
              </a:rPr>
              <a:t>飞轮的惯性。</a:t>
            </a:r>
            <a:endParaRPr lang="zh-CN" altLang="en-US" sz="2800" b="1">
              <a:solidFill>
                <a:schemeClr val="tx1"/>
              </a:solidFill>
              <a:ea typeface="宋体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98015" y="1392052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Times New Roman"/>
                <a:ea typeface="宋体" pitchFamily="2" charset="-122"/>
                <a:sym typeface="+mn-ea"/>
              </a:rPr>
              <a:t>压缩冲程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8015" y="1981809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Times New Roman"/>
                <a:ea typeface="宋体" pitchFamily="2" charset="-122"/>
                <a:sym typeface="+mn-ea"/>
              </a:rPr>
              <a:t>做功冲程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1716" y="1350777"/>
            <a:ext cx="304292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机械能</a:t>
            </a:r>
            <a:r>
              <a:rPr lang="zh-CN" altLang="en-US" sz="2800" b="1">
                <a:latin typeface="Times New Roman"/>
                <a:ea typeface="宋体" pitchFamily="2" charset="-122"/>
                <a:sym typeface="+mn-ea"/>
              </a:rPr>
              <a:t>转化为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内能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41716" y="1914022"/>
            <a:ext cx="304292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内能</a:t>
            </a:r>
            <a:r>
              <a:rPr lang="zh-CN" altLang="en-US" sz="2800" b="1">
                <a:latin typeface="Times New Roman"/>
                <a:ea typeface="宋体" pitchFamily="2" charset="-122"/>
                <a:sym typeface="+mn-ea"/>
              </a:rPr>
              <a:t>转化为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机械能</a:t>
            </a:r>
          </a:p>
        </p:txBody>
      </p:sp>
      <p:sp>
        <p:nvSpPr>
          <p:cNvPr id="8" name="右箭头 7"/>
          <p:cNvSpPr/>
          <p:nvPr/>
        </p:nvSpPr>
        <p:spPr>
          <a:xfrm>
            <a:off x="3604895" y="1507490"/>
            <a:ext cx="1142365" cy="208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右箭头 8"/>
          <p:cNvSpPr/>
          <p:nvPr/>
        </p:nvSpPr>
        <p:spPr>
          <a:xfrm>
            <a:off x="3604895" y="2092325"/>
            <a:ext cx="1155700" cy="223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7" name="矩形 16386"/>
          <p:cNvSpPr/>
          <p:nvPr/>
        </p:nvSpPr>
        <p:spPr>
          <a:xfrm>
            <a:off x="180340" y="775970"/>
            <a:ext cx="8783320" cy="3449955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fontAlgn="auto" hangingPunct="0">
              <a:lnSpc>
                <a:spcPct val="130000"/>
              </a:lnSpc>
            </a:pPr>
            <a:r>
              <a:rPr lang="en-US" altLang="zh-CN" sz="2800" b="1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柴油机结构和汽油机相似，它们的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主要区别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是：柴油机通过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压缩空气直接点燃柴油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。柴油机的汽缸顶部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没有火花塞，而有一个喷油嘴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。</a:t>
            </a:r>
          </a:p>
          <a:p>
            <a:pPr algn="just" eaLnBrk="0" fontAlgn="auto" hangingPunct="0">
              <a:lnSpc>
                <a:spcPct val="130000"/>
              </a:lnSpc>
            </a:pPr>
            <a:r>
              <a:rPr lang="zh-CN" altLang="en-US" sz="2800" b="1">
                <a:latin typeface="宋体" pitchFamily="2" charset="-122"/>
                <a:ea typeface="宋体" pitchFamily="2" charset="-122"/>
              </a:rPr>
              <a:t>    吸入物质也只有空气，在压缩冲程结束时，压缩空气的温度已经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超过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柴油的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燃点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，此时从喷油嘴喷出的雾状柴油遇到热空气就立刻燃烧起来。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7" name="矩形 17416"/>
          <p:cNvSpPr/>
          <p:nvPr/>
        </p:nvSpPr>
        <p:spPr>
          <a:xfrm>
            <a:off x="2559368" y="369226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0101F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汽油机和柴油机的优缺点</a:t>
            </a:r>
          </a:p>
        </p:txBody>
      </p:sp>
      <p:cxnSp>
        <p:nvCxnSpPr>
          <p:cNvPr id="3" name="直线连接符 10"/>
          <p:cNvCxnSpPr/>
          <p:nvPr/>
        </p:nvCxnSpPr>
        <p:spPr>
          <a:xfrm>
            <a:off x="1588" y="4127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4888865" y="1143635"/>
            <a:ext cx="3482975" cy="25876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183505" y="1652270"/>
            <a:ext cx="3117215" cy="2134235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+mn-ea"/>
              </a:rPr>
              <a:t>柴油机比较笨重，主要用于载重汽车、拖拉机、火车轮船上。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160" y="3869690"/>
            <a:ext cx="806196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/>
                <a:ea typeface="宋体" pitchFamily="2" charset="-122"/>
                <a:sym typeface="+mn-ea"/>
              </a:rPr>
              <a:t>        </a:t>
            </a:r>
            <a:r>
              <a:rPr lang="zh-CN" altLang="en-US" sz="2400" b="1">
                <a:latin typeface="Times New Roman"/>
                <a:ea typeface="宋体" pitchFamily="2" charset="-122"/>
                <a:sym typeface="+mn-ea"/>
              </a:rPr>
              <a:t>柴油发动机与汽油发动机相比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热效率高</a:t>
            </a:r>
            <a:r>
              <a:rPr lang="en-US" altLang="zh-CN" sz="24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30%</a:t>
            </a:r>
            <a:r>
              <a:rPr lang="zh-CN" altLang="en-US" sz="2400" b="1">
                <a:latin typeface="Times New Roman"/>
                <a:ea typeface="宋体" pitchFamily="2" charset="-122"/>
                <a:sym typeface="+mn-ea"/>
              </a:rPr>
              <a:t>，因而从节约能源、降低燃料成本角度上讲，柴油发动机轿车的推广使用具有重大意义。</a:t>
            </a:r>
            <a:endParaRPr lang="zh-CN" altLang="en-US" sz="3600" b="1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856615" y="1143635"/>
            <a:ext cx="3861435" cy="2565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71550" y="1543685"/>
            <a:ext cx="3746500" cy="205676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+mn-ea"/>
              </a:rPr>
              <a:t>汽油机转速高，结构简单，质量轻，造价低廉，运转平稳，使用维修方便。汽油机在汽车上，特别是小型汽车上大量使用。 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5" name="矩形 5124"/>
          <p:cNvSpPr/>
          <p:nvPr/>
        </p:nvSpPr>
        <p:spPr>
          <a:xfrm>
            <a:off x="720725" y="942975"/>
            <a:ext cx="804672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不同燃料的放热本领相同吗？怎么比较它们谁的放热本领强呢？</a:t>
            </a: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705860" y="381000"/>
            <a:ext cx="20770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燃料的热值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3733" y="2067560"/>
            <a:ext cx="2767330" cy="29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4"/>
    </p:custDataLst>
  </p:cSld>
  <p:clrMapOvr>
    <a:masterClrMapping/>
  </p:clrMapOvr>
  <p:transition spd="slow">
    <p:rand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25755" y="548005"/>
            <a:ext cx="8662035" cy="16414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选取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相同质量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不同燃料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，点燃后，对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相同质量的水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进行加热，比较两杯水温度的升高多少，来确定燃料的放热本领。</a:t>
            </a:r>
          </a:p>
        </p:txBody>
      </p:sp>
      <p:pic>
        <p:nvPicPr>
          <p:cNvPr id="341" name="WL93.EPS" descr="id:2147505077;Founde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09" y="2189454"/>
            <a:ext cx="3600450" cy="236934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695825" y="2301875"/>
            <a:ext cx="3921125" cy="1938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thinThick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大量的实验事实证明，燃烧相同质量的不同燃料，放出的热量是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不同的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。</a:t>
            </a:r>
            <a:r>
              <a:rPr lang="en-US" altLang="zh-CN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我们用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热值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这个概念来表示燃料放出热量的本领。</a:t>
            </a:r>
            <a:endParaRPr lang="zh-CN" altLang="en-US" sz="2400" b="1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6145"/>
          <p:cNvSpPr/>
          <p:nvPr/>
        </p:nvSpPr>
        <p:spPr>
          <a:xfrm>
            <a:off x="364966" y="728160"/>
            <a:ext cx="8487728" cy="521970"/>
          </a:xfrm>
          <a:prstGeom prst="rect">
            <a:avLst/>
          </a:prstGeom>
          <a:noFill/>
          <a:ln w="22225" cap="rnd" cmpd="thickThin">
            <a:solidFill>
              <a:srgbClr val="7030A0"/>
            </a:solidFill>
            <a:round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800" b="1">
                <a:solidFill>
                  <a:srgbClr val="0229F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热值：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某种燃料</a:t>
            </a:r>
            <a:r>
              <a:rPr lang="zh-CN" altLang="en-US" sz="2800" b="1" u="wavyHeavy">
                <a:solidFill>
                  <a:srgbClr val="FF0000"/>
                </a:solidFill>
                <a:uFillTx/>
                <a:latin typeface="Times New Roman"/>
                <a:ea typeface="宋体" pitchFamily="2" charset="-122"/>
              </a:rPr>
              <a:t>完全燃烧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放出的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热量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与其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质量之比。</a:t>
            </a:r>
            <a:endParaRPr lang="zh-CN" altLang="en-US" sz="2800" b="1">
              <a:solidFill>
                <a:schemeClr val="tx1"/>
              </a:solidFill>
              <a:latin typeface="Times New Roman"/>
              <a:ea typeface="宋体" pitchFamily="2" charset="-122"/>
            </a:endParaRPr>
          </a:p>
        </p:txBody>
      </p:sp>
      <p:sp>
        <p:nvSpPr>
          <p:cNvPr id="6151" name="矩形 6150"/>
          <p:cNvSpPr/>
          <p:nvPr/>
        </p:nvSpPr>
        <p:spPr>
          <a:xfrm>
            <a:off x="227648" y="4015079"/>
            <a:ext cx="8763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800" b="1">
                <a:solidFill>
                  <a:srgbClr val="0229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物理意义：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热值在数值上等于</a:t>
            </a:r>
            <a:r>
              <a:rPr lang="en-US" altLang="zh-CN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1 kg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某种燃料完全燃烧放出的热量。</a:t>
            </a:r>
            <a:endParaRPr lang="zh-CN" altLang="en-US" sz="2800" b="1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6152" name="矩形 6151"/>
          <p:cNvSpPr/>
          <p:nvPr/>
        </p:nvSpPr>
        <p:spPr>
          <a:xfrm>
            <a:off x="329565" y="1448435"/>
            <a:ext cx="1646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800" b="1">
                <a:solidFill>
                  <a:srgbClr val="0229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定义式：</a:t>
            </a:r>
          </a:p>
        </p:txBody>
      </p:sp>
      <p:graphicFrame>
        <p:nvGraphicFramePr>
          <p:cNvPr id="4" name="对象 3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134235" y="1882775"/>
          <a:ext cx="1541780" cy="97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4235" y="1882775"/>
                        <a:ext cx="1541780" cy="976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398328" y="1614937"/>
            <a:ext cx="4729480" cy="15125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2800" b="1" i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q</a:t>
            </a:r>
            <a:r>
              <a:rPr lang="en-US" altLang="zh-CN" sz="2800" b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:  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燃料的热值</a:t>
            </a:r>
          </a:p>
          <a:p>
            <a:pPr fontAlgn="auto">
              <a:lnSpc>
                <a:spcPct val="110000"/>
              </a:lnSpc>
            </a:pPr>
            <a:r>
              <a:rPr lang="en-US" altLang="zh-CN" sz="2800" b="1" i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Q</a:t>
            </a:r>
            <a:r>
              <a:rPr lang="zh-CN" altLang="en-US" sz="2800" b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：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燃料完全燃烧放出的热量</a:t>
            </a:r>
          </a:p>
          <a:p>
            <a:pPr fontAlgn="auto">
              <a:lnSpc>
                <a:spcPct val="110000"/>
              </a:lnSpc>
            </a:pPr>
            <a:r>
              <a:rPr lang="en-US" altLang="zh-CN" sz="2800" b="1" i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800" b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:  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燃料的质量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770630" y="1849120"/>
            <a:ext cx="491490" cy="11207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648" y="3384682"/>
            <a:ext cx="584009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0229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热值单位：</a:t>
            </a:r>
            <a:r>
              <a:rPr lang="zh-CN" altLang="en-US" sz="2800" b="1">
                <a:solidFill>
                  <a:srgbClr val="CC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焦每千克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；符号：</a:t>
            </a:r>
            <a:r>
              <a:rPr lang="en-US" altLang="zh-CN" sz="2800" b="1">
                <a:solidFill>
                  <a:srgbClr val="CC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J/kg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36761" y="3384682"/>
            <a:ext cx="301625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气体燃料：</a:t>
            </a:r>
            <a:r>
              <a:rPr lang="en-US" altLang="zh-CN" sz="2800" b="1">
                <a:solidFill>
                  <a:srgbClr val="CC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J/m</a:t>
            </a:r>
            <a:r>
              <a:rPr lang="en-US" altLang="zh-CN" sz="2800" b="1" baseline="30000">
                <a:solidFill>
                  <a:srgbClr val="CC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graphicFrame>
        <p:nvGraphicFramePr>
          <p:cNvPr id="10" name="对象 9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018348" y="1934845"/>
          <a:ext cx="1418590" cy="87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8348" y="1934845"/>
                        <a:ext cx="1418590" cy="8724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398486" y="2605537"/>
            <a:ext cx="33197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>
                <a:solidFill>
                  <a:srgbClr val="0229F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m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：气体燃料的质量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1971" name="圆角矩形 211970"/>
          <p:cNvSpPr/>
          <p:nvPr/>
        </p:nvSpPr>
        <p:spPr>
          <a:xfrm>
            <a:off x="360998" y="1239652"/>
            <a:ext cx="8421529" cy="34647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  <a:effectLst>
            <a:outerShdw dist="56796" dir="3806096" algn="ctr" rotWithShape="0">
              <a:schemeClr val="bg2"/>
            </a:outerShdw>
          </a:effectLst>
        </p:spPr>
        <p:txBody>
          <a:bodyPr/>
          <a:lstStyle/>
          <a:p>
            <a:endParaRPr lang="zh-CN" altLang="en-US" sz="2400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211981" name="文本框 211980"/>
          <p:cNvSpPr txBox="1"/>
          <p:nvPr/>
        </p:nvSpPr>
        <p:spPr>
          <a:xfrm>
            <a:off x="2479040" y="518795"/>
            <a:ext cx="4862830" cy="521970"/>
          </a:xfrm>
          <a:prstGeom prst="rect">
            <a:avLst/>
          </a:prstGeom>
          <a:gradFill rotWithShape="1">
            <a:gsLst>
              <a:gs pos="0">
                <a:srgbClr val="72F69E"/>
              </a:gs>
              <a:gs pos="50000">
                <a:schemeClr val="bg1"/>
              </a:gs>
              <a:gs pos="100000">
                <a:srgbClr val="72F69E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</a:rPr>
              <a:t>观察热值表，你有什么收获？</a:t>
            </a:r>
          </a:p>
        </p:txBody>
      </p:sp>
      <p:grpSp>
        <p:nvGrpSpPr>
          <p:cNvPr id="2" name="组合 212019"/>
          <p:cNvGrpSpPr/>
          <p:nvPr/>
        </p:nvGrpSpPr>
        <p:grpSpPr>
          <a:xfrm>
            <a:off x="361950" y="1896401"/>
            <a:ext cx="8421053" cy="2621280"/>
            <a:chOff x="634" y="1547"/>
            <a:chExt cx="4447" cy="1866"/>
          </a:xfrm>
        </p:grpSpPr>
        <p:sp>
          <p:nvSpPr>
            <p:cNvPr id="211987" name="矩形 211986"/>
            <p:cNvSpPr/>
            <p:nvPr/>
          </p:nvSpPr>
          <p:spPr>
            <a:xfrm>
              <a:off x="3599" y="3105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88" name="矩形 211987"/>
            <p:cNvSpPr/>
            <p:nvPr/>
          </p:nvSpPr>
          <p:spPr>
            <a:xfrm>
              <a:off x="2116" y="3105"/>
              <a:ext cx="148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煤油 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4.6×10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89" name="矩形 211988"/>
            <p:cNvSpPr/>
            <p:nvPr/>
          </p:nvSpPr>
          <p:spPr>
            <a:xfrm>
              <a:off x="634" y="3105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木炭 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3.4×10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0" name="矩形 211989"/>
            <p:cNvSpPr/>
            <p:nvPr/>
          </p:nvSpPr>
          <p:spPr>
            <a:xfrm>
              <a:off x="3599" y="2797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endParaRPr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1" name="矩形 211990"/>
            <p:cNvSpPr/>
            <p:nvPr/>
          </p:nvSpPr>
          <p:spPr>
            <a:xfrm>
              <a:off x="2116" y="2797"/>
              <a:ext cx="148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汽油 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4.6×10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2" name="矩形 211991"/>
            <p:cNvSpPr/>
            <p:nvPr/>
          </p:nvSpPr>
          <p:spPr>
            <a:xfrm>
              <a:off x="634" y="2797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无烟煤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3.4×10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3" name="矩形 211992"/>
            <p:cNvSpPr/>
            <p:nvPr/>
          </p:nvSpPr>
          <p:spPr>
            <a:xfrm>
              <a:off x="3683" y="2489"/>
              <a:ext cx="137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氢气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1.4×10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8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4" name="矩形 211993"/>
            <p:cNvSpPr/>
            <p:nvPr/>
          </p:nvSpPr>
          <p:spPr>
            <a:xfrm>
              <a:off x="2116" y="2489"/>
              <a:ext cx="148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石油  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4.4×10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5" name="矩形 211994"/>
            <p:cNvSpPr/>
            <p:nvPr/>
          </p:nvSpPr>
          <p:spPr>
            <a:xfrm>
              <a:off x="634" y="2489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焦炭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3.0×10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6" name="矩形 211995"/>
            <p:cNvSpPr/>
            <p:nvPr/>
          </p:nvSpPr>
          <p:spPr>
            <a:xfrm>
              <a:off x="3599" y="2181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天然气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4.4×10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7" name="矩形 211996"/>
            <p:cNvSpPr/>
            <p:nvPr/>
          </p:nvSpPr>
          <p:spPr>
            <a:xfrm>
              <a:off x="2116" y="2181"/>
              <a:ext cx="148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柴油 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4.3×10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8" name="矩形 211997"/>
            <p:cNvSpPr/>
            <p:nvPr/>
          </p:nvSpPr>
          <p:spPr>
            <a:xfrm>
              <a:off x="634" y="2181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烟煤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2.9×10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1999" name="矩形 211998"/>
            <p:cNvSpPr/>
            <p:nvPr/>
          </p:nvSpPr>
          <p:spPr>
            <a:xfrm>
              <a:off x="3550" y="1873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煤气     </a:t>
              </a:r>
              <a:r>
                <a:rPr 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3.9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2000" name="矩形 211999"/>
            <p:cNvSpPr/>
            <p:nvPr/>
          </p:nvSpPr>
          <p:spPr>
            <a:xfrm>
              <a:off x="2116" y="1873"/>
              <a:ext cx="1483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酒精     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3.0×10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2001" name="矩形 212000"/>
            <p:cNvSpPr/>
            <p:nvPr/>
          </p:nvSpPr>
          <p:spPr>
            <a:xfrm>
              <a:off x="634" y="1873"/>
              <a:ext cx="148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干木柴     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1.2</a:t>
              </a:r>
              <a:r>
                <a:rPr lang="zh-CN" altLang="en-US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×</a:t>
              </a:r>
              <a:r>
                <a:rPr lang="en-US" altLang="zh-CN" sz="2400" b="1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10</a:t>
              </a:r>
              <a:r>
                <a:rPr lang="en-US" altLang="zh-CN" sz="2400" b="1" baseline="30000">
                  <a:solidFill>
                    <a:srgbClr val="003300"/>
                  </a:solidFill>
                  <a:latin typeface="+mn-lt"/>
                  <a:cs typeface="Times New Roman" panose="02020603050405020304" charset="0"/>
                </a:rPr>
                <a:t>7</a:t>
              </a:r>
              <a:endParaRPr lang="en-US" altLang="zh-CN" sz="2400" b="1">
                <a:solidFill>
                  <a:srgbClr val="003300"/>
                </a:solidFill>
                <a:latin typeface="+mn-lt"/>
                <a:cs typeface="Times New Roman" panose="02020603050405020304" charset="0"/>
              </a:endParaRPr>
            </a:p>
          </p:txBody>
        </p:sp>
        <p:sp>
          <p:nvSpPr>
            <p:cNvPr id="212002" name="矩形 212001"/>
            <p:cNvSpPr/>
            <p:nvPr/>
          </p:nvSpPr>
          <p:spPr>
            <a:xfrm>
              <a:off x="3599" y="1547"/>
              <a:ext cx="148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</a:rPr>
                <a:t>气</a:t>
              </a:r>
              <a:r>
                <a:rPr lang="zh-CN" altLang="en-US" sz="2400" b="1" smtClean="0">
                  <a:solidFill>
                    <a:srgbClr val="003300"/>
                  </a:solidFill>
                  <a:latin typeface="+mn-lt"/>
                </a:rPr>
                <a:t>体（</a:t>
              </a:r>
              <a:r>
                <a:rPr lang="en-US" altLang="zh-CN" sz="2400" b="1" smtClean="0">
                  <a:solidFill>
                    <a:srgbClr val="0229F0"/>
                  </a:solidFill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 J/m</a:t>
              </a:r>
              <a:r>
                <a:rPr lang="en-US" altLang="zh-CN" sz="2400" b="1" baseline="30000" smtClean="0">
                  <a:solidFill>
                    <a:srgbClr val="0229F0"/>
                  </a:solidFill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3 </a:t>
              </a:r>
              <a:r>
                <a:rPr lang="zh-CN" altLang="en-US" sz="2400" b="1" smtClean="0">
                  <a:solidFill>
                    <a:srgbClr val="003300"/>
                  </a:solidFill>
                  <a:latin typeface="+mn-lt"/>
                </a:rPr>
                <a:t>）</a:t>
              </a:r>
              <a:endParaRPr lang="zh-CN" altLang="en-US" sz="2400" b="1">
                <a:solidFill>
                  <a:srgbClr val="003300"/>
                </a:solidFill>
                <a:latin typeface="+mn-lt"/>
              </a:endParaRPr>
            </a:p>
          </p:txBody>
        </p:sp>
        <p:sp>
          <p:nvSpPr>
            <p:cNvPr id="212003" name="矩形 212002"/>
            <p:cNvSpPr/>
            <p:nvPr/>
          </p:nvSpPr>
          <p:spPr>
            <a:xfrm>
              <a:off x="2116" y="1547"/>
              <a:ext cx="148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</a:rPr>
                <a:t>液</a:t>
              </a:r>
              <a:r>
                <a:rPr lang="zh-CN" altLang="en-US" sz="2400" b="1" smtClean="0">
                  <a:solidFill>
                    <a:srgbClr val="003300"/>
                  </a:solidFill>
                  <a:latin typeface="+mn-lt"/>
                </a:rPr>
                <a:t>体（</a:t>
              </a:r>
              <a:r>
                <a:rPr lang="en-US" altLang="zh-CN" sz="2400" b="1" smtClean="0">
                  <a:solidFill>
                    <a:srgbClr val="0229F0"/>
                  </a:solidFill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 J/kg </a:t>
              </a:r>
              <a:r>
                <a:rPr lang="zh-CN" altLang="en-US" sz="2400" b="1" smtClean="0">
                  <a:solidFill>
                    <a:srgbClr val="003300"/>
                  </a:solidFill>
                  <a:latin typeface="+mn-lt"/>
                </a:rPr>
                <a:t>）</a:t>
              </a:r>
              <a:endParaRPr lang="zh-CN" altLang="en-US" sz="2400" b="1">
                <a:solidFill>
                  <a:srgbClr val="003300"/>
                </a:solidFill>
                <a:latin typeface="+mn-lt"/>
              </a:endParaRPr>
            </a:p>
          </p:txBody>
        </p:sp>
        <p:sp>
          <p:nvSpPr>
            <p:cNvPr id="212004" name="矩形 212003"/>
            <p:cNvSpPr/>
            <p:nvPr/>
          </p:nvSpPr>
          <p:spPr>
            <a:xfrm>
              <a:off x="634" y="1547"/>
              <a:ext cx="148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280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4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1800" b="0" i="0" u="none" kern="1200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>
                <a:buNone/>
              </a:pPr>
              <a:r>
                <a:rPr lang="zh-CN" altLang="en-US" sz="2400" b="1">
                  <a:solidFill>
                    <a:srgbClr val="003300"/>
                  </a:solidFill>
                  <a:latin typeface="+mn-lt"/>
                </a:rPr>
                <a:t>固</a:t>
              </a:r>
              <a:r>
                <a:rPr lang="zh-CN" altLang="en-US" sz="2400" b="1" smtClean="0">
                  <a:solidFill>
                    <a:srgbClr val="003300"/>
                  </a:solidFill>
                  <a:latin typeface="+mn-lt"/>
                </a:rPr>
                <a:t>体（</a:t>
              </a:r>
              <a:r>
                <a:rPr lang="en-US" altLang="zh-CN" sz="2400" b="1" smtClean="0">
                  <a:solidFill>
                    <a:srgbClr val="0229F0"/>
                  </a:solidFill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 J/kg </a:t>
              </a:r>
              <a:r>
                <a:rPr lang="zh-CN" altLang="en-US" sz="2400" b="1" smtClean="0">
                  <a:solidFill>
                    <a:srgbClr val="003300"/>
                  </a:solidFill>
                  <a:latin typeface="+mn-lt"/>
                </a:rPr>
                <a:t>）</a:t>
              </a:r>
              <a:endParaRPr lang="zh-CN" altLang="en-US" sz="2400" b="1">
                <a:solidFill>
                  <a:srgbClr val="003300"/>
                </a:solidFill>
                <a:latin typeface="+mn-lt"/>
              </a:endParaRPr>
            </a:p>
          </p:txBody>
        </p:sp>
        <p:sp>
          <p:nvSpPr>
            <p:cNvPr id="212005" name="直接连接符 212004"/>
            <p:cNvSpPr/>
            <p:nvPr/>
          </p:nvSpPr>
          <p:spPr>
            <a:xfrm>
              <a:off x="634" y="1547"/>
              <a:ext cx="4447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06" name="直接连接符 212005"/>
            <p:cNvSpPr/>
            <p:nvPr/>
          </p:nvSpPr>
          <p:spPr>
            <a:xfrm>
              <a:off x="634" y="1874"/>
              <a:ext cx="444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07" name="直接连接符 212006"/>
            <p:cNvSpPr/>
            <p:nvPr/>
          </p:nvSpPr>
          <p:spPr>
            <a:xfrm>
              <a:off x="634" y="2181"/>
              <a:ext cx="444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08" name="直接连接符 212007"/>
            <p:cNvSpPr/>
            <p:nvPr/>
          </p:nvSpPr>
          <p:spPr>
            <a:xfrm>
              <a:off x="634" y="2489"/>
              <a:ext cx="444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09" name="直接连接符 212008"/>
            <p:cNvSpPr/>
            <p:nvPr/>
          </p:nvSpPr>
          <p:spPr>
            <a:xfrm>
              <a:off x="634" y="2797"/>
              <a:ext cx="444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0" name="直接连接符 212009"/>
            <p:cNvSpPr/>
            <p:nvPr/>
          </p:nvSpPr>
          <p:spPr>
            <a:xfrm>
              <a:off x="634" y="3105"/>
              <a:ext cx="444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1" name="直接连接符 212010"/>
            <p:cNvSpPr/>
            <p:nvPr/>
          </p:nvSpPr>
          <p:spPr>
            <a:xfrm>
              <a:off x="634" y="3413"/>
              <a:ext cx="4447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2" name="直接连接符 212011"/>
            <p:cNvSpPr/>
            <p:nvPr/>
          </p:nvSpPr>
          <p:spPr>
            <a:xfrm flipH="1">
              <a:off x="634" y="1547"/>
              <a:ext cx="0" cy="1866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3" name="直接连接符 212012"/>
            <p:cNvSpPr/>
            <p:nvPr/>
          </p:nvSpPr>
          <p:spPr>
            <a:xfrm flipH="1">
              <a:off x="2116" y="1547"/>
              <a:ext cx="0" cy="1866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4" name="直接连接符 212013"/>
            <p:cNvSpPr/>
            <p:nvPr/>
          </p:nvSpPr>
          <p:spPr>
            <a:xfrm flipH="1">
              <a:off x="3599" y="1547"/>
              <a:ext cx="0" cy="1866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5" name="直接连接符 212014"/>
            <p:cNvSpPr/>
            <p:nvPr/>
          </p:nvSpPr>
          <p:spPr>
            <a:xfrm flipH="1">
              <a:off x="5081" y="1547"/>
              <a:ext cx="0" cy="1866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6" name="直接连接符 212015"/>
            <p:cNvSpPr/>
            <p:nvPr/>
          </p:nvSpPr>
          <p:spPr>
            <a:xfrm flipH="1">
              <a:off x="1246" y="1874"/>
              <a:ext cx="0" cy="15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7" name="直接连接符 212016"/>
            <p:cNvSpPr/>
            <p:nvPr/>
          </p:nvSpPr>
          <p:spPr>
            <a:xfrm flipH="1">
              <a:off x="2612" y="1874"/>
              <a:ext cx="0" cy="15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2018" name="直接连接符 212017"/>
            <p:cNvSpPr/>
            <p:nvPr/>
          </p:nvSpPr>
          <p:spPr>
            <a:xfrm flipH="1">
              <a:off x="4146" y="1874"/>
              <a:ext cx="0" cy="15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12019" name="文本框 212018"/>
          <p:cNvSpPr txBox="1"/>
          <p:nvPr/>
        </p:nvSpPr>
        <p:spPr>
          <a:xfrm>
            <a:off x="3274184" y="1290675"/>
            <a:ext cx="3024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0229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常用燃料的热</a:t>
            </a:r>
            <a:r>
              <a:rPr lang="zh-CN" altLang="en-US" sz="2800" b="1" smtClean="0">
                <a:solidFill>
                  <a:srgbClr val="0229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值</a:t>
            </a:r>
            <a:endParaRPr lang="zh-CN" altLang="en-US" sz="2800" b="1">
              <a:solidFill>
                <a:srgbClr val="0229F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5" name="图片 8194" descr="火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20" y="1969135"/>
            <a:ext cx="4524375" cy="3011805"/>
          </a:xfrm>
          <a:prstGeom prst="rect">
            <a:avLst/>
          </a:prstGeom>
          <a:noFill/>
          <a:ln w="254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4" name="矩形 8193"/>
          <p:cNvSpPr/>
          <p:nvPr/>
        </p:nvSpPr>
        <p:spPr>
          <a:xfrm>
            <a:off x="268605" y="1229995"/>
            <a:ext cx="83756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400" b="1">
                <a:solidFill>
                  <a:srgbClr val="0066CC"/>
                </a:solidFill>
                <a:latin typeface="Times New Roman"/>
                <a:ea typeface="宋体" pitchFamily="2" charset="-122"/>
              </a:rPr>
              <a:t>　　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从热量的角度分析，为什么发射火箭上天要用氢做燃料？</a:t>
            </a:r>
          </a:p>
        </p:txBody>
      </p:sp>
      <p:sp>
        <p:nvSpPr>
          <p:cNvPr id="30731" name="矩形 12290"/>
          <p:cNvSpPr>
            <a:spLocks noChangeArrowheads="1"/>
          </p:cNvSpPr>
          <p:nvPr/>
        </p:nvSpPr>
        <p:spPr bwMode="auto">
          <a:xfrm>
            <a:off x="2064" y="564806"/>
            <a:ext cx="9142810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有关燃料燃烧放热的计算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7" name="矩形 10246"/>
          <p:cNvSpPr/>
          <p:nvPr/>
        </p:nvSpPr>
        <p:spPr>
          <a:xfrm>
            <a:off x="517526" y="946150"/>
            <a:ext cx="842645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在内燃机中燃料是否能够完全燃烧？燃料燃烧释放的能量都到哪里去了？</a:t>
            </a: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4281170" y="553720"/>
            <a:ext cx="22955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热机的效率　</a:t>
            </a:r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86" y="2081140"/>
            <a:ext cx="4636289" cy="2707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380050" y="1966079"/>
            <a:ext cx="4570810" cy="1569660"/>
          </a:xfrm>
          <a:prstGeom prst="rect">
            <a:avLst/>
          </a:prstGeom>
          <a:ln w="444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该实验中，燃料燃烧时产</a:t>
            </a:r>
            <a:r>
              <a:rPr lang="zh-CN" altLang="en-US" sz="24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生的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热量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传给水和水蒸气；塞子受到水蒸气的压力而冲出去，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水蒸气的内能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转化为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塞子的动能</a:t>
            </a:r>
            <a:r>
              <a:rPr lang="zh-CN" altLang="en-US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9" name="下箭头 8"/>
          <p:cNvSpPr/>
          <p:nvPr/>
        </p:nvSpPr>
        <p:spPr>
          <a:xfrm>
            <a:off x="6488289" y="3683268"/>
            <a:ext cx="354330" cy="530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/>
              <a:ea typeface="宋体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12002" y="4248092"/>
            <a:ext cx="1906905" cy="50673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Times New Roman"/>
                <a:ea typeface="宋体" pitchFamily="2" charset="-122"/>
                <a:sym typeface="+mn-ea"/>
              </a:rPr>
              <a:t>蒸汽机原理</a:t>
            </a: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614420" y="412750"/>
            <a:ext cx="12230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anose="02010609060101010101" pitchFamily="49" charset="-122"/>
              </a:rPr>
              <a:t>热   机</a:t>
            </a:r>
          </a:p>
        </p:txBody>
      </p:sp>
      <p:sp>
        <p:nvSpPr>
          <p:cNvPr id="32772" name="矩形 12290"/>
          <p:cNvSpPr>
            <a:spLocks noChangeArrowheads="1"/>
          </p:cNvSpPr>
          <p:nvPr/>
        </p:nvSpPr>
        <p:spPr bwMode="auto">
          <a:xfrm>
            <a:off x="1746" y="1010656"/>
            <a:ext cx="9141619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探究实验 能量之间的转化 </a:t>
            </a:r>
          </a:p>
        </p:txBody>
      </p: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3" y="2058318"/>
            <a:ext cx="3185159" cy="2077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4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1"/>
      <p:bldP spid="10" grpId="2"/>
      <p:bldP spid="32772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3" name="矩形 10242"/>
          <p:cNvSpPr/>
          <p:nvPr/>
        </p:nvSpPr>
        <p:spPr>
          <a:xfrm>
            <a:off x="1016635" y="852170"/>
            <a:ext cx="7805420" cy="16414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1275">
            <a:solidFill>
              <a:srgbClr val="E9C998"/>
            </a:solidFill>
          </a:ln>
        </p:spPr>
        <p:txBody>
          <a:bodyPr wrap="square" anchor="ctr">
            <a:spAutoFit/>
          </a:bodyPr>
          <a:lstStyle/>
          <a:p>
            <a:pPr algn="just" eaLnBrk="0" fontAlgn="base" hangingPunct="0">
              <a:lnSpc>
                <a:spcPct val="180000"/>
              </a:lnSpc>
            </a:pPr>
            <a:r>
              <a:rPr lang="en-US" altLang="zh-CN" sz="2800" b="1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用来做</a:t>
            </a:r>
            <a:r>
              <a:rPr lang="zh-CN" altLang="en-US" sz="2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有用功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2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那部分能量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，与燃料</a:t>
            </a:r>
            <a:r>
              <a:rPr lang="zh-CN" altLang="en-US" sz="2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完全燃烧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放出的</a:t>
            </a:r>
            <a:r>
              <a:rPr lang="zh-CN" altLang="en-US" sz="2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能量之比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，叫做</a:t>
            </a:r>
            <a:r>
              <a:rPr lang="zh-CN" altLang="en-US" sz="2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热机的效率。</a:t>
            </a:r>
          </a:p>
        </p:txBody>
      </p:sp>
      <p:graphicFrame>
        <p:nvGraphicFramePr>
          <p:cNvPr id="3" name="对象 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032635" y="2824480"/>
          <a:ext cx="5891530" cy="164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2" progId="">
                  <p:embed/>
                </p:oleObj>
              </mc:Choice>
              <mc:Fallback>
                <p:oleObj name="Equation"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32635" y="2824480"/>
                        <a:ext cx="5891530" cy="1648460"/>
                      </a:xfrm>
                      <a:prstGeom prst="rect">
                        <a:avLst/>
                      </a:prstGeom>
                      <a:noFill/>
                      <a:ln w="53975" cmpd="tri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27609" y="597191"/>
            <a:ext cx="2374583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itchFamily="2" charset="-122"/>
                <a:ea typeface="宋体" pitchFamily="2" charset="-122"/>
              </a:rPr>
              <a:t>热机与环境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 descr="f14c979a6bad4c539a2087d8086756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8" y="1034865"/>
            <a:ext cx="4280535" cy="3975259"/>
          </a:xfrm>
          <a:prstGeom prst="rect">
            <a:avLst/>
          </a:prstGeom>
        </p:spPr>
      </p:pic>
      <p:pic>
        <p:nvPicPr>
          <p:cNvPr id="4" name="图片 3" descr="734364490693469ba4329a538da587c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99" y="1034865"/>
            <a:ext cx="4207669" cy="397525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矩形 78856"/>
          <p:cNvSpPr/>
          <p:nvPr/>
        </p:nvSpPr>
        <p:spPr>
          <a:xfrm>
            <a:off x="870585" y="1007796"/>
            <a:ext cx="8069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t"/>
            <a:r>
              <a:rPr lang="zh-CN" altLang="en-US" sz="2800" b="1">
                <a:latin typeface="Times New Roman"/>
                <a:ea typeface="楷体" panose="02010609060101010101" charset="-122"/>
              </a:rPr>
              <a:t>如何提高热机效率，节约能源，减少污染？</a:t>
            </a: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492250" y="3569386"/>
            <a:ext cx="7308215" cy="780415"/>
            <a:chOff x="2106938" y="4301882"/>
            <a:chExt cx="10226929" cy="1040879"/>
          </a:xfrm>
        </p:grpSpPr>
        <p:sp>
          <p:nvSpPr>
            <p:cNvPr id="3" name="圆角矩形 2"/>
            <p:cNvSpPr/>
            <p:nvPr>
              <p:custDataLst>
                <p:tags r:id="rId3"/>
              </p:custDataLst>
            </p:nvPr>
          </p:nvSpPr>
          <p:spPr>
            <a:xfrm rot="21439216">
              <a:off x="2106938" y="4301882"/>
              <a:ext cx="1028439" cy="1040879"/>
            </a:xfrm>
            <a:prstGeom prst="roundRect">
              <a:avLst>
                <a:gd name="adj" fmla="val 18567"/>
              </a:avLst>
            </a:prstGeom>
            <a:solidFill>
              <a:srgbClr val="B16B8E"/>
            </a:solidFill>
            <a:ln>
              <a:solidFill>
                <a:srgbClr val="B16B8E">
                  <a:lumMod val="75000"/>
                </a:srgbClr>
              </a:solidFill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sz="3600">
                  <a:solidFill>
                    <a:sysClr val="window" lastClr="FFFEFF"/>
                  </a:solidFill>
                  <a:sym typeface="Arial" pitchFamily="34" charset="0"/>
                </a:rPr>
                <a:t>1</a:t>
              </a:r>
              <a:endParaRPr lang="zh-CN" altLang="en-US" sz="3600">
                <a:solidFill>
                  <a:sysClr val="window" lastClr="FFFEFF"/>
                </a:solidFill>
                <a:sym typeface="Arial" pitchFamily="34" charset="0"/>
              </a:endParaRPr>
            </a:p>
          </p:txBody>
        </p:sp>
        <p:cxnSp>
          <p:nvCxnSpPr>
            <p:cNvPr id="21" name="直接箭头连接符 20"/>
            <p:cNvCxnSpPr/>
            <p:nvPr>
              <p:custDataLst>
                <p:tags r:id="rId4"/>
              </p:custDataLst>
            </p:nvPr>
          </p:nvCxnSpPr>
          <p:spPr>
            <a:xfrm>
              <a:off x="3134981" y="4794505"/>
              <a:ext cx="1236489" cy="0"/>
            </a:xfrm>
            <a:prstGeom prst="straightConnector1">
              <a:avLst/>
            </a:prstGeom>
            <a:ln>
              <a:solidFill>
                <a:sysClr val="window" lastClr="FFFEFF">
                  <a:lumMod val="75000"/>
                </a:sysClr>
              </a:solidFill>
              <a:tailEnd type="triangle"/>
            </a:ln>
          </p:spPr>
          <p:style>
            <a:lnRef idx="1">
              <a:srgbClr val="CE7932"/>
            </a:lnRef>
            <a:fillRef idx="0">
              <a:srgbClr val="CE7932"/>
            </a:fillRef>
            <a:effectRef idx="0">
              <a:srgbClr val="CE7932"/>
            </a:effectRef>
            <a:fontRef idx="minor">
              <a:srgbClr val="5F5F5F"/>
            </a:fontRef>
          </p:style>
        </p:cxnSp>
        <p:sp>
          <p:nvSpPr>
            <p:cNvPr id="22" name="标题 1"/>
            <p:cNvSpPr txBox="1"/>
            <p:nvPr>
              <p:custDataLst>
                <p:tags r:id="rId5"/>
              </p:custDataLst>
            </p:nvPr>
          </p:nvSpPr>
          <p:spPr>
            <a:xfrm>
              <a:off x="4459958" y="4369635"/>
              <a:ext cx="7873909" cy="414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zh-CN" altLang="en-US" sz="2800" b="1">
                  <a:latin typeface="Times New Roman"/>
                  <a:ea typeface="宋体" pitchFamily="2" charset="-122"/>
                  <a:cs typeface="Times New Roman" panose="02020603050405020304" charset="0"/>
                  <a:sym typeface="+mn-ea"/>
                </a:rPr>
                <a:t>提高燃料利用率，使燃料充分燃烧。</a:t>
              </a:r>
              <a:endPara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  <a:p>
              <a:endParaRPr lang="zh-CN" altLang="en-US" sz="2800">
                <a:solidFill>
                  <a:srgbClr val="B16B8E"/>
                </a:solidFill>
                <a:latin typeface="Calibri Light"/>
                <a:ea typeface="宋体" pitchFamily="2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1658292" y="2730034"/>
            <a:ext cx="7282815" cy="832099"/>
            <a:chOff x="2328742" y="3182353"/>
            <a:chExt cx="9710421" cy="1109466"/>
          </a:xfrm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 rot="21439216">
              <a:off x="2328742" y="3250940"/>
              <a:ext cx="1028439" cy="1040879"/>
            </a:xfrm>
            <a:prstGeom prst="roundRect">
              <a:avLst>
                <a:gd name="adj" fmla="val 18567"/>
              </a:avLst>
            </a:prstGeom>
            <a:solidFill>
              <a:srgbClr val="D24726"/>
            </a:solidFill>
            <a:ln>
              <a:solidFill>
                <a:srgbClr val="D24726">
                  <a:lumMod val="75000"/>
                </a:srgbClr>
              </a:solidFill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sz="3600">
                  <a:solidFill>
                    <a:sysClr val="window" lastClr="FFFEFF"/>
                  </a:solidFill>
                  <a:sym typeface="Arial" pitchFamily="34" charset="0"/>
                </a:rPr>
                <a:t>2</a:t>
              </a:r>
              <a:endParaRPr lang="zh-CN" altLang="en-US" sz="3600">
                <a:solidFill>
                  <a:sysClr val="window" lastClr="FFFEFF"/>
                </a:solidFill>
                <a:sym typeface="Arial" pitchFamily="34" charset="0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8"/>
              </p:custDataLst>
            </p:nvPr>
          </p:nvCxnSpPr>
          <p:spPr>
            <a:xfrm>
              <a:off x="3347209" y="3715628"/>
              <a:ext cx="1236489" cy="0"/>
            </a:xfrm>
            <a:prstGeom prst="straightConnector1">
              <a:avLst/>
            </a:prstGeom>
            <a:ln>
              <a:solidFill>
                <a:sysClr val="window" lastClr="FFFEFF">
                  <a:lumMod val="75000"/>
                </a:sysClr>
              </a:solidFill>
              <a:tailEnd type="triangle"/>
            </a:ln>
          </p:spPr>
          <p:style>
            <a:lnRef idx="1">
              <a:srgbClr val="CE7932"/>
            </a:lnRef>
            <a:fillRef idx="0">
              <a:srgbClr val="CE7932"/>
            </a:fillRef>
            <a:effectRef idx="0">
              <a:srgbClr val="CE7932"/>
            </a:effectRef>
            <a:fontRef idx="minor">
              <a:srgbClr val="5F5F5F"/>
            </a:fontRef>
          </p:style>
        </p:cxnSp>
        <p:sp>
          <p:nvSpPr>
            <p:cNvPr id="25" name="标题 1"/>
            <p:cNvSpPr txBox="1"/>
            <p:nvPr>
              <p:custDataLst>
                <p:tags r:id="rId9"/>
              </p:custDataLst>
            </p:nvPr>
          </p:nvSpPr>
          <p:spPr>
            <a:xfrm>
              <a:off x="4671469" y="3182353"/>
              <a:ext cx="7367694" cy="4148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zh-CN" altLang="en-US" sz="2800" b="1">
                  <a:latin typeface="Times New Roman"/>
                  <a:ea typeface="宋体" pitchFamily="2" charset="-122"/>
                  <a:cs typeface="Times New Roman" panose="02020603050405020304" charset="0"/>
                  <a:sym typeface="+mn-ea"/>
                </a:rPr>
                <a:t> 改进热机，减少各种能量损失；</a:t>
              </a:r>
              <a:endParaRPr lang="zh-CN" altLang="en-US" sz="2800" b="1">
                <a:solidFill>
                  <a:srgbClr val="D24726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0"/>
            </p:custDataLst>
          </p:nvPr>
        </p:nvGrpSpPr>
        <p:grpSpPr>
          <a:xfrm>
            <a:off x="1403350" y="1933625"/>
            <a:ext cx="5972175" cy="861061"/>
            <a:chOff x="1988496" y="2120223"/>
            <a:chExt cx="8244630" cy="1148441"/>
          </a:xfrm>
        </p:grpSpPr>
        <p:sp>
          <p:nvSpPr>
            <p:cNvPr id="10" name="圆角矩形 9"/>
            <p:cNvSpPr/>
            <p:nvPr>
              <p:custDataLst>
                <p:tags r:id="rId11"/>
              </p:custDataLst>
            </p:nvPr>
          </p:nvSpPr>
          <p:spPr>
            <a:xfrm rot="21116664">
              <a:off x="1988496" y="2227785"/>
              <a:ext cx="1028439" cy="1040879"/>
            </a:xfrm>
            <a:prstGeom prst="roundRect">
              <a:avLst>
                <a:gd name="adj" fmla="val 18567"/>
              </a:avLst>
            </a:prstGeom>
            <a:ln>
              <a:solidFill>
                <a:srgbClr val="CE7932">
                  <a:lumMod val="75000"/>
                </a:srgbClr>
              </a:solidFill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altLang="zh-CN" sz="4050">
                  <a:solidFill>
                    <a:sysClr val="window" lastClr="FFFEFF"/>
                  </a:solidFill>
                  <a:sym typeface="Arial" pitchFamily="34" charset="0"/>
                </a:rPr>
                <a:t>3</a:t>
              </a:r>
              <a:endParaRPr lang="zh-CN" altLang="en-US" sz="4050">
                <a:solidFill>
                  <a:sysClr val="window" lastClr="FFFEFF"/>
                </a:solidFill>
                <a:sym typeface="Arial" pitchFamily="34" charset="0"/>
              </a:endParaRPr>
            </a:p>
          </p:txBody>
        </p:sp>
        <p:cxnSp>
          <p:nvCxnSpPr>
            <p:cNvPr id="27" name="直接箭头连接符 26"/>
            <p:cNvCxnSpPr/>
            <p:nvPr>
              <p:custDataLst>
                <p:tags r:id="rId12"/>
              </p:custDataLst>
            </p:nvPr>
          </p:nvCxnSpPr>
          <p:spPr>
            <a:xfrm>
              <a:off x="2992334" y="2626107"/>
              <a:ext cx="1236489" cy="0"/>
            </a:xfrm>
            <a:prstGeom prst="straightConnector1">
              <a:avLst/>
            </a:prstGeom>
            <a:ln>
              <a:solidFill>
                <a:sysClr val="window" lastClr="FFFEFF">
                  <a:lumMod val="75000"/>
                </a:sysClr>
              </a:solidFill>
              <a:tailEnd type="triangle"/>
            </a:ln>
          </p:spPr>
          <p:style>
            <a:lnRef idx="1">
              <a:srgbClr val="CE7932"/>
            </a:lnRef>
            <a:fillRef idx="0">
              <a:srgbClr val="CE7932"/>
            </a:fillRef>
            <a:effectRef idx="0">
              <a:srgbClr val="CE7932"/>
            </a:effectRef>
            <a:fontRef idx="minor">
              <a:srgbClr val="5F5F5F"/>
            </a:fontRef>
          </p:style>
        </p:cxnSp>
        <p:sp>
          <p:nvSpPr>
            <p:cNvPr id="28" name="标题 1"/>
            <p:cNvSpPr txBox="1"/>
            <p:nvPr>
              <p:custDataLst>
                <p:tags r:id="rId13"/>
              </p:custDataLst>
            </p:nvPr>
          </p:nvSpPr>
          <p:spPr>
            <a:xfrm>
              <a:off x="4316804" y="2120223"/>
              <a:ext cx="5916322" cy="414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zh-CN" altLang="en-US" sz="2800" b="1">
                  <a:latin typeface="Times New Roman"/>
                  <a:ea typeface="宋体" pitchFamily="2" charset="-122"/>
                  <a:cs typeface="Times New Roman" panose="02020603050405020304" charset="0"/>
                  <a:sym typeface="+mn-ea"/>
                </a:rPr>
                <a:t>利用废气的能量；</a:t>
              </a:r>
              <a:endPara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endParaRPr>
            </a:p>
            <a:p>
              <a:endParaRPr lang="zh-CN" altLang="en-US" sz="2800">
                <a:solidFill>
                  <a:srgbClr val="CE7932"/>
                </a:solidFill>
                <a:latin typeface="Calibri Light"/>
                <a:ea typeface="宋体" pitchFamily="2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4"/>
            </p:custDataLst>
          </p:nvPr>
        </p:nvGrpSpPr>
        <p:grpSpPr>
          <a:xfrm>
            <a:off x="608013" y="2354675"/>
            <a:ext cx="1002315" cy="2015135"/>
            <a:chOff x="4180114" y="3172345"/>
            <a:chExt cx="357795" cy="719340"/>
          </a:xfrm>
          <a:solidFill>
            <a:sysClr val="window" lastClr="FFFEFF">
              <a:lumMod val="85000"/>
            </a:sysClr>
          </a:solidFill>
        </p:grpSpPr>
        <p:sp>
          <p:nvSpPr>
            <p:cNvPr id="5" name="圆角矩形 4"/>
            <p:cNvSpPr/>
            <p:nvPr>
              <p:custDataLst>
                <p:tags r:id="rId15"/>
              </p:custDataLst>
            </p:nvPr>
          </p:nvSpPr>
          <p:spPr>
            <a:xfrm>
              <a:off x="4180114" y="3335383"/>
              <a:ext cx="139337" cy="2699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>
                <a:sym typeface="Arial" pitchFamily="34" charset="0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6"/>
              </p:custDataLst>
            </p:nvPr>
          </p:nvSpPr>
          <p:spPr>
            <a:xfrm>
              <a:off x="4181679" y="3585685"/>
              <a:ext cx="60961" cy="306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 baseline="-25000">
                <a:sym typeface="Arial" pitchFamily="34" charset="0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7"/>
              </p:custDataLst>
            </p:nvPr>
          </p:nvSpPr>
          <p:spPr>
            <a:xfrm rot="20318280">
              <a:off x="4271798" y="3580756"/>
              <a:ext cx="60961" cy="91895"/>
            </a:xfrm>
            <a:prstGeom prst="roundRect">
              <a:avLst>
                <a:gd name="adj" fmla="val 29625"/>
              </a:avLst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zh-CN" altLang="en-US" sz="1350" baseline="-25000">
                <a:sym typeface="Arial" pitchFamily="34" charset="0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8"/>
              </p:custDataLst>
            </p:nvPr>
          </p:nvSpPr>
          <p:spPr>
            <a:xfrm>
              <a:off x="4281939" y="3637695"/>
              <a:ext cx="62517" cy="2516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 baseline="-25000">
                <a:sym typeface="Arial" pitchFamily="34" charset="0"/>
              </a:endParaRPr>
            </a:p>
          </p:txBody>
        </p:sp>
        <p:sp>
          <p:nvSpPr>
            <p:cNvPr id="16" name="圆角矩形 15"/>
            <p:cNvSpPr/>
            <p:nvPr>
              <p:custDataLst>
                <p:tags r:id="rId19"/>
              </p:custDataLst>
            </p:nvPr>
          </p:nvSpPr>
          <p:spPr>
            <a:xfrm rot="3224468">
              <a:off x="4320218" y="3161020"/>
              <a:ext cx="55514" cy="2638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 baseline="-25000">
                <a:sym typeface="Arial" pitchFamily="34" charset="0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20"/>
              </p:custDataLst>
            </p:nvPr>
          </p:nvSpPr>
          <p:spPr>
            <a:xfrm rot="3531662">
              <a:off x="4378204" y="3193316"/>
              <a:ext cx="55530" cy="2638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 baseline="-25000">
                <a:sym typeface="Arial" pitchFamily="34" charset="0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21"/>
              </p:custDataLst>
            </p:nvPr>
          </p:nvSpPr>
          <p:spPr>
            <a:xfrm>
              <a:off x="4180647" y="3172345"/>
              <a:ext cx="156221" cy="1562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CE7932">
                <a:shade val="50000"/>
              </a:srgbClr>
            </a:lnRef>
            <a:fillRef idx="1">
              <a:srgbClr val="CE7932"/>
            </a:fillRef>
            <a:effectRef idx="0">
              <a:srgbClr val="CE7932"/>
            </a:effectRef>
            <a:fontRef idx="minor">
              <a:sysClr val="window" lastClr="FFFE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>
                <a:sym typeface="Arial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8" name="组合 4097"/>
          <p:cNvGrpSpPr/>
          <p:nvPr/>
        </p:nvGrpSpPr>
        <p:grpSpPr>
          <a:xfrm>
            <a:off x="588645" y="1111065"/>
            <a:ext cx="2231231" cy="1959595"/>
            <a:chExt cx="2042" cy="1799"/>
          </a:xfrm>
        </p:grpSpPr>
        <p:sp>
          <p:nvSpPr>
            <p:cNvPr id="4099" name="矩形 4098"/>
            <p:cNvSpPr/>
            <p:nvPr/>
          </p:nvSpPr>
          <p:spPr>
            <a:xfrm>
              <a:off x="91" y="1376"/>
              <a:ext cx="1951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拉长的橡皮筋</a:t>
              </a:r>
            </a:p>
          </p:txBody>
        </p:sp>
        <p:pic>
          <p:nvPicPr>
            <p:cNvPr id="4100" name="图片 409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42" cy="1360"/>
            </a:xfrm>
            <a:prstGeom prst="rect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4103" name="矩形 4102"/>
          <p:cNvSpPr/>
          <p:nvPr/>
        </p:nvSpPr>
        <p:spPr>
          <a:xfrm>
            <a:off x="619125" y="516890"/>
            <a:ext cx="767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CC"/>
                </a:solidFill>
                <a:latin typeface="Times New Roman"/>
                <a:ea typeface="宋体" pitchFamily="2" charset="-122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你能说出下面物体都具有什么形式的能量吗？</a:t>
            </a:r>
          </a:p>
        </p:txBody>
      </p:sp>
      <p:grpSp>
        <p:nvGrpSpPr>
          <p:cNvPr id="4104" name="组合 4103"/>
          <p:cNvGrpSpPr/>
          <p:nvPr/>
        </p:nvGrpSpPr>
        <p:grpSpPr>
          <a:xfrm>
            <a:off x="3144203" y="1111541"/>
            <a:ext cx="2674863" cy="2013645"/>
            <a:chExt cx="2222" cy="1823"/>
          </a:xfrm>
        </p:grpSpPr>
        <p:pic>
          <p:nvPicPr>
            <p:cNvPr id="4105" name="图片 4104" descr="重力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41" cy="1357"/>
            </a:xfrm>
            <a:prstGeom prst="rect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106" name="矩形 4105"/>
            <p:cNvSpPr/>
            <p:nvPr/>
          </p:nvSpPr>
          <p:spPr>
            <a:xfrm>
              <a:off x="326" y="1406"/>
              <a:ext cx="1896" cy="4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山巅的危石</a:t>
              </a:r>
            </a:p>
          </p:txBody>
        </p:sp>
      </p:grpSp>
      <p:grpSp>
        <p:nvGrpSpPr>
          <p:cNvPr id="4108" name="组合 4107"/>
          <p:cNvGrpSpPr/>
          <p:nvPr/>
        </p:nvGrpSpPr>
        <p:grpSpPr>
          <a:xfrm>
            <a:off x="5956141" y="1098841"/>
            <a:ext cx="2511743" cy="2027700"/>
            <a:chExt cx="1950" cy="1819"/>
          </a:xfrm>
        </p:grpSpPr>
        <p:sp>
          <p:nvSpPr>
            <p:cNvPr id="4109" name="矩形 4108"/>
            <p:cNvSpPr/>
            <p:nvPr/>
          </p:nvSpPr>
          <p:spPr>
            <a:xfrm>
              <a:off x="182" y="1406"/>
              <a:ext cx="1631" cy="4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运动的足球</a:t>
              </a:r>
              <a:endParaRPr lang="zh-CN" altLang="en-US" sz="2400" b="1">
                <a:solidFill>
                  <a:schemeClr val="tx2"/>
                </a:solidFill>
                <a:latin typeface="Times New Roman"/>
                <a:ea typeface="宋体" pitchFamily="2" charset="-122"/>
              </a:endParaRPr>
            </a:p>
          </p:txBody>
        </p:sp>
        <p:pic>
          <p:nvPicPr>
            <p:cNvPr id="4110" name="图片 4109" descr="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50" cy="1416"/>
            </a:xfrm>
            <a:prstGeom prst="rect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4111" name="组合 4110"/>
          <p:cNvGrpSpPr/>
          <p:nvPr/>
        </p:nvGrpSpPr>
        <p:grpSpPr>
          <a:xfrm>
            <a:off x="435055" y="3071496"/>
            <a:ext cx="3051572" cy="1954259"/>
            <a:chOff x="-105" y="47"/>
            <a:chExt cx="2563" cy="1716"/>
          </a:xfrm>
        </p:grpSpPr>
        <p:sp>
          <p:nvSpPr>
            <p:cNvPr id="4112" name="矩形 4111"/>
            <p:cNvSpPr/>
            <p:nvPr/>
          </p:nvSpPr>
          <p:spPr>
            <a:xfrm>
              <a:off x="-105" y="1359"/>
              <a:ext cx="256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西藏羊八井地热池</a:t>
              </a:r>
            </a:p>
          </p:txBody>
        </p:sp>
        <p:pic>
          <p:nvPicPr>
            <p:cNvPr id="4113" name="图片 41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" y="47"/>
              <a:ext cx="1934" cy="1301"/>
            </a:xfrm>
            <a:prstGeom prst="rect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4114" name="组合 4113"/>
          <p:cNvGrpSpPr/>
          <p:nvPr/>
        </p:nvGrpSpPr>
        <p:grpSpPr>
          <a:xfrm>
            <a:off x="3188018" y="3071310"/>
            <a:ext cx="2654618" cy="1953211"/>
            <a:chExt cx="2359" cy="1542"/>
          </a:xfrm>
        </p:grpSpPr>
        <p:pic>
          <p:nvPicPr>
            <p:cNvPr id="4115" name="图片 4114" descr="14-3-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359" cy="1179"/>
            </a:xfrm>
            <a:prstGeom prst="rect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116" name="矩形 4115"/>
            <p:cNvSpPr/>
            <p:nvPr/>
          </p:nvSpPr>
          <p:spPr>
            <a:xfrm>
              <a:off x="408" y="1179"/>
              <a:ext cx="1224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>
                  <a:solidFill>
                    <a:schemeClr val="tx2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   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  物</a:t>
              </a:r>
            </a:p>
          </p:txBody>
        </p:sp>
      </p:grpSp>
      <p:grpSp>
        <p:nvGrpSpPr>
          <p:cNvPr id="4117" name="组合 4116"/>
          <p:cNvGrpSpPr/>
          <p:nvPr/>
        </p:nvGrpSpPr>
        <p:grpSpPr>
          <a:xfrm>
            <a:off x="6016943" y="3071310"/>
            <a:ext cx="2236470" cy="1948467"/>
            <a:chExt cx="2222" cy="1722"/>
          </a:xfrm>
        </p:grpSpPr>
        <p:pic>
          <p:nvPicPr>
            <p:cNvPr id="4118" name="图片 4117" descr="光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222" cy="1315"/>
            </a:xfrm>
            <a:prstGeom prst="rect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119" name="矩形 4118"/>
            <p:cNvSpPr/>
            <p:nvPr/>
          </p:nvSpPr>
          <p:spPr>
            <a:xfrm>
              <a:off x="299" y="1315"/>
              <a:ext cx="1494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>
                  <a:solidFill>
                    <a:schemeClr val="tx2"/>
                  </a:solidFill>
                  <a:latin typeface="Times New Roman"/>
                  <a:ea typeface="宋体" pitchFamily="2" charset="-122"/>
                  <a:cs typeface="Times New Roman" panose="02020603050405020304" charset="0"/>
                </a:rPr>
                <a:t>   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太阳光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88645" y="1111065"/>
            <a:ext cx="1618774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弹性势能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70860" y="1019149"/>
            <a:ext cx="1618774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重力势能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66301" y="1039151"/>
            <a:ext cx="119634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动能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4045" y="3044825"/>
            <a:ext cx="117284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内能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31820" y="3044825"/>
            <a:ext cx="155829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化学能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66460" y="3044825"/>
            <a:ext cx="134493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太阳能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6" grpId="4"/>
      <p:bldP spid="7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文本框 6146"/>
          <p:cNvSpPr txBox="1"/>
          <p:nvPr/>
        </p:nvSpPr>
        <p:spPr>
          <a:xfrm>
            <a:off x="432911" y="3942847"/>
            <a:ext cx="2416493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机械能转化为内能 </a:t>
            </a:r>
          </a:p>
        </p:txBody>
      </p:sp>
      <p:sp>
        <p:nvSpPr>
          <p:cNvPr id="6149" name="矩形 6148"/>
          <p:cNvSpPr/>
          <p:nvPr/>
        </p:nvSpPr>
        <p:spPr>
          <a:xfrm>
            <a:off x="6418898" y="3942610"/>
            <a:ext cx="2351926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1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电能转化为机械能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25" y="957580"/>
            <a:ext cx="1967865" cy="1967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409" y="1156309"/>
            <a:ext cx="2164191" cy="17845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156" y="2941294"/>
            <a:ext cx="140716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钻木取火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48125" y="2941294"/>
            <a:ext cx="140716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木柴燃烧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3246" y="2941294"/>
            <a:ext cx="140716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风扇通电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50908" y="3942847"/>
            <a:ext cx="2416493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化学能转化为内能 </a:t>
            </a:r>
          </a:p>
        </p:txBody>
      </p:sp>
      <p:sp>
        <p:nvSpPr>
          <p:cNvPr id="13" name="下箭头 12"/>
          <p:cNvSpPr/>
          <p:nvPr/>
        </p:nvSpPr>
        <p:spPr>
          <a:xfrm>
            <a:off x="1316355" y="3378967"/>
            <a:ext cx="469106" cy="63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下箭头 13"/>
          <p:cNvSpPr/>
          <p:nvPr/>
        </p:nvSpPr>
        <p:spPr>
          <a:xfrm>
            <a:off x="4424363" y="3378967"/>
            <a:ext cx="469106" cy="63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下箭头 14"/>
          <p:cNvSpPr/>
          <p:nvPr/>
        </p:nvSpPr>
        <p:spPr>
          <a:xfrm>
            <a:off x="7366635" y="3378967"/>
            <a:ext cx="469106" cy="63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3251200" y="440055"/>
            <a:ext cx="26422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sym typeface="+mn-ea"/>
              </a:rPr>
              <a:t>能量的转化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黑体" panose="02010609060101010101" pitchFamily="49" charset="-122"/>
            </a:endParaRPr>
          </a:p>
        </p:txBody>
      </p:sp>
      <p:pic>
        <p:nvPicPr>
          <p:cNvPr id="25" name="图片 24" descr="3c815c06841f48029adc3ce84be8f5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86" y="1140910"/>
            <a:ext cx="2636996" cy="178403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1"/>
      <p:bldP spid="1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14ffa97db5d941ccbb55799f2b2eb5d1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60" y="1083919"/>
            <a:ext cx="2665095" cy="1711166"/>
          </a:xfrm>
          <a:prstGeom prst="rect">
            <a:avLst/>
          </a:prstGeom>
        </p:spPr>
      </p:pic>
      <p:pic>
        <p:nvPicPr>
          <p:cNvPr id="2" name="图片 1" descr="b8f0e9b9c3f74fa387436c5eef7ab69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14" y="1083284"/>
            <a:ext cx="2899886" cy="1711643"/>
          </a:xfrm>
          <a:prstGeom prst="rect">
            <a:avLst/>
          </a:prstGeom>
        </p:spPr>
      </p:pic>
      <p:sp>
        <p:nvSpPr>
          <p:cNvPr id="6147" name="文本框 6146"/>
          <p:cNvSpPr txBox="1"/>
          <p:nvPr/>
        </p:nvSpPr>
        <p:spPr>
          <a:xfrm>
            <a:off x="1178243" y="4044765"/>
            <a:ext cx="2416493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电能转化为化学能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14488" y="2922244"/>
            <a:ext cx="140716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手机充电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85009" y="2922244"/>
            <a:ext cx="1138238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核电站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70183" y="4044765"/>
            <a:ext cx="2416493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核能转化为电能 </a:t>
            </a:r>
          </a:p>
        </p:txBody>
      </p:sp>
      <p:sp>
        <p:nvSpPr>
          <p:cNvPr id="13" name="下箭头 12"/>
          <p:cNvSpPr/>
          <p:nvPr/>
        </p:nvSpPr>
        <p:spPr>
          <a:xfrm>
            <a:off x="2061686" y="3323722"/>
            <a:ext cx="469106" cy="78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下箭头 13"/>
          <p:cNvSpPr/>
          <p:nvPr/>
        </p:nvSpPr>
        <p:spPr>
          <a:xfrm>
            <a:off x="6119813" y="3323722"/>
            <a:ext cx="469106" cy="78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4db82e70af37aebca6ec9&amp;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57286"/>
            <a:ext cx="3456146" cy="2508885"/>
          </a:xfrm>
          <a:prstGeom prst="rect">
            <a:avLst/>
          </a:prstGeom>
        </p:spPr>
      </p:pic>
      <p:pic>
        <p:nvPicPr>
          <p:cNvPr id="26628" name="Picture 15" descr="D:\论文和试题\物理教案\九年级 能量的转化和守恒\200461173739274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4" y="1324901"/>
            <a:ext cx="3579971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 flipH="1">
            <a:off x="8542020" y="1283944"/>
            <a:ext cx="359569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弹性小球越跳越低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75293" y="1357286"/>
            <a:ext cx="830997" cy="254174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1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停止用力</a:t>
            </a:r>
            <a:r>
              <a:rPr lang="zh-CN" altLang="en-US" sz="21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endParaRPr lang="en-US" altLang="zh-CN" sz="2100" b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/>
            <a:r>
              <a:rPr lang="zh-CN" altLang="en-US" sz="21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秋千</a:t>
            </a:r>
            <a:r>
              <a:rPr lang="zh-CN" altLang="en-US" sz="21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会越摆越低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0994" y="4066672"/>
            <a:ext cx="8482013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在秋千和小球的运动中，看似能量减小了，其实是在运动过程中，有一部分机械能转化成了内能。</a:t>
            </a: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2503170" y="617220"/>
            <a:ext cx="1487805" cy="38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ysClr val="window" lastClr="FFFEFF"/>
                </a:solidFill>
                <a:latin typeface="Times New Roman"/>
                <a:ea typeface="黑体" panose="02010609060101010101" pitchFamily="49" charset="-122"/>
              </a:rPr>
              <a:t>知识点 </a:t>
            </a:r>
            <a:r>
              <a:rPr lang="en-US" altLang="zh-CN" sz="2400">
                <a:solidFill>
                  <a:sysClr val="window" lastClr="FFFEFF"/>
                </a:solidFill>
                <a:latin typeface="Times New Roman"/>
                <a:ea typeface="黑体" panose="02010609060101010101" pitchFamily="49" charset="-122"/>
              </a:rPr>
              <a:t>2</a:t>
            </a:r>
            <a:endParaRPr lang="en-US" altLang="zh-CN" sz="2400" b="1">
              <a:solidFill>
                <a:sysClr val="window" lastClr="FFFEFF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3442970" y="461010"/>
            <a:ext cx="26422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sym typeface="+mn-ea"/>
              </a:rPr>
              <a:t>能量守恒定律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3" name="Rectangle 3"/>
          <p:cNvSpPr/>
          <p:nvPr/>
        </p:nvSpPr>
        <p:spPr>
          <a:xfrm>
            <a:off x="463868" y="698791"/>
            <a:ext cx="8215789" cy="181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ri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zh-CN" altLang="en-US" sz="2800" b="1">
                <a:solidFill>
                  <a:srgbClr val="0229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能量守恒定律：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能量既不会凭空消灭，也不会凭空产生，它只会从一种形式转化为其他形式，或者从一个物体转移到其他物体，而在转化和转移的过程中，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能量的总量保持不变</a:t>
            </a:r>
            <a:r>
              <a:rPr lang="zh-CN" altLang="en-US" sz="2800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。 </a:t>
            </a:r>
          </a:p>
        </p:txBody>
      </p:sp>
      <p:sp>
        <p:nvSpPr>
          <p:cNvPr id="35844" name="Text Box 4"/>
          <p:cNvSpPr txBox="1"/>
          <p:nvPr/>
        </p:nvSpPr>
        <p:spPr>
          <a:xfrm>
            <a:off x="464344" y="2582042"/>
            <a:ext cx="8065294" cy="1252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根据能量守恒定律，在分析自然现象时，如果发现某种形式的能量减少，一定能找到另一种形式的能量增加。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464185" y="4044315"/>
            <a:ext cx="85775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能量守恒定律是自然界最普遍、最重要的基本定律之一。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下箭头标注 8"/>
          <p:cNvSpPr/>
          <p:nvPr/>
        </p:nvSpPr>
        <p:spPr>
          <a:xfrm>
            <a:off x="1082675" y="575310"/>
            <a:ext cx="7139305" cy="9442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不能实现的永动机</a:t>
            </a:r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67" y="1959896"/>
            <a:ext cx="3695266" cy="2660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2319000" y="11404600"/>
            <a:ext cx="355600" cy="3175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 descr="72f14ce508d4495ebd72da83ce178b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3293745"/>
            <a:ext cx="3064510" cy="17373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4173" y="437806"/>
            <a:ext cx="8414861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/>
                <a:ea typeface="宋体" pitchFamily="2" charset="-122"/>
                <a:cs typeface="Times New Roman" panose="02020603050405020304" charset="0"/>
              </a:rPr>
              <a:t>      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人们发现内能可以做功，并制造了各种利用内能做功的机械</a:t>
            </a:r>
            <a:r>
              <a:rPr lang="en-US" altLang="zh-CN" sz="2800" b="1">
                <a:latin typeface="Times New Roman"/>
                <a:ea typeface="宋体" pitchFamily="2" charset="-122"/>
                <a:cs typeface="Times New Roman" panose="02020603050405020304" charset="0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热机</a:t>
            </a:r>
            <a:r>
              <a:rPr lang="zh-CN" altLang="en-US" sz="2800" b="1"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</a:rPr>
              <a:t>                  </a:t>
            </a: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" y="1390465"/>
            <a:ext cx="2915126" cy="1795463"/>
          </a:xfrm>
          <a:prstGeom prst="rect">
            <a:avLst/>
          </a:prstGeom>
        </p:spPr>
      </p:pic>
      <p:pic>
        <p:nvPicPr>
          <p:cNvPr id="7" name="图片 6" descr="494a0d12c56740e1bb2206d9faae24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266" y="1012005"/>
            <a:ext cx="2934176" cy="2201228"/>
          </a:xfrm>
          <a:prstGeom prst="rect">
            <a:avLst/>
          </a:prstGeom>
        </p:spPr>
      </p:pic>
      <p:pic>
        <p:nvPicPr>
          <p:cNvPr id="9" name="图片 8" descr="13592T232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159" y="3071945"/>
            <a:ext cx="2928461" cy="19592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6881" y="1781307"/>
            <a:ext cx="480536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蒸汽机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6881" y="3544702"/>
            <a:ext cx="574358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内燃机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19123" y="1605730"/>
            <a:ext cx="507683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汽轮机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72145" y="3236410"/>
            <a:ext cx="402431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喷气发动机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81976" y="1979427"/>
            <a:ext cx="561975" cy="21685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Times New Roman"/>
                <a:ea typeface="宋体" pitchFamily="2" charset="-122"/>
                <a:cs typeface="Times New Roman" panose="02020603050405020304" charset="0"/>
                <a:sym typeface="+mn-ea"/>
              </a:rPr>
              <a:t>热机的种类</a:t>
            </a:r>
          </a:p>
        </p:txBody>
      </p:sp>
      <p:sp>
        <p:nvSpPr>
          <p:cNvPr id="8" name="左箭头 7"/>
          <p:cNvSpPr/>
          <p:nvPr/>
        </p:nvSpPr>
        <p:spPr>
          <a:xfrm rot="19860000">
            <a:off x="3746659" y="3436752"/>
            <a:ext cx="651986" cy="240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/>
          </a:p>
        </p:txBody>
      </p:sp>
      <p:sp>
        <p:nvSpPr>
          <p:cNvPr id="19" name="左箭头 18"/>
          <p:cNvSpPr/>
          <p:nvPr/>
        </p:nvSpPr>
        <p:spPr>
          <a:xfrm rot="12000000">
            <a:off x="4813935" y="3398176"/>
            <a:ext cx="651986" cy="240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/>
          </a:p>
        </p:txBody>
      </p:sp>
      <p:sp>
        <p:nvSpPr>
          <p:cNvPr id="20" name="左箭头 19"/>
          <p:cNvSpPr/>
          <p:nvPr/>
        </p:nvSpPr>
        <p:spPr>
          <a:xfrm rot="1320000">
            <a:off x="3794284" y="2334710"/>
            <a:ext cx="651986" cy="240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/>
          </a:p>
        </p:txBody>
      </p:sp>
      <p:sp>
        <p:nvSpPr>
          <p:cNvPr id="21" name="左箭头 20"/>
          <p:cNvSpPr/>
          <p:nvPr/>
        </p:nvSpPr>
        <p:spPr>
          <a:xfrm rot="9480000">
            <a:off x="4813935" y="2289942"/>
            <a:ext cx="651986" cy="240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/>
          </a:p>
        </p:txBody>
      </p:sp>
    </p:spTree>
    <p:custDataLst>
      <p:tags r:id="rId6"/>
    </p:custDataLst>
  </p:cSld>
  <p:clrMapOvr>
    <a:masterClrMapping/>
  </p:clrMapOvr>
  <p:transition spd="slow">
    <p:rand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9" name="矩形 4098"/>
          <p:cNvSpPr/>
          <p:nvPr/>
        </p:nvSpPr>
        <p:spPr>
          <a:xfrm>
            <a:off x="1745933" y="1009068"/>
            <a:ext cx="978694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柴薪</a:t>
            </a:r>
          </a:p>
        </p:txBody>
      </p:sp>
      <p:sp>
        <p:nvSpPr>
          <p:cNvPr id="4100" name="矩形 4099"/>
          <p:cNvSpPr/>
          <p:nvPr/>
        </p:nvSpPr>
        <p:spPr>
          <a:xfrm>
            <a:off x="2209800" y="2999872"/>
            <a:ext cx="944166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煤炭</a:t>
            </a:r>
          </a:p>
        </p:txBody>
      </p:sp>
      <p:pic>
        <p:nvPicPr>
          <p:cNvPr id="4102" name="图片 4101" descr="煤球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3445166"/>
            <a:ext cx="3240405" cy="1541621"/>
          </a:xfrm>
          <a:prstGeom prst="rect">
            <a:avLst/>
          </a:prstGeom>
          <a:noFill/>
          <a:ln w="1905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4103" name="矩形 4102"/>
          <p:cNvSpPr/>
          <p:nvPr/>
        </p:nvSpPr>
        <p:spPr>
          <a:xfrm>
            <a:off x="6167517" y="1039548"/>
            <a:ext cx="101203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石油</a:t>
            </a:r>
          </a:p>
        </p:txBody>
      </p:sp>
      <p:pic>
        <p:nvPicPr>
          <p:cNvPr id="4105" name="图片 4104" descr="篝火正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3" y="1411896"/>
            <a:ext cx="3239929" cy="1588294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06" name="图片 4105" descr="石油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520" y="1400175"/>
            <a:ext cx="3062605" cy="1499235"/>
          </a:xfrm>
          <a:prstGeom prst="rect">
            <a:avLst/>
          </a:prstGeom>
          <a:noFill/>
          <a:ln w="254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4108" name="矩形 4107"/>
          <p:cNvSpPr/>
          <p:nvPr/>
        </p:nvSpPr>
        <p:spPr>
          <a:xfrm>
            <a:off x="6238637" y="2999872"/>
            <a:ext cx="124896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天然气</a:t>
            </a:r>
          </a:p>
        </p:txBody>
      </p:sp>
      <p:pic>
        <p:nvPicPr>
          <p:cNvPr id="4110" name="图片 4109" descr="u=754260340,3211829652&amp;fm=21&amp;gp=0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16" y="3445642"/>
            <a:ext cx="3636645" cy="1533049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4112" name="矩形 4"/>
          <p:cNvSpPr/>
          <p:nvPr/>
        </p:nvSpPr>
        <p:spPr>
          <a:xfrm>
            <a:off x="2660650" y="409575"/>
            <a:ext cx="382206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zh-CN" altLang="en-US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从哪里可以获得内能？</a:t>
            </a:r>
            <a:r>
              <a:rPr lang="zh-CN" alt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　</a:t>
            </a:r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线连接符 10"/>
          <p:cNvCxnSpPr/>
          <p:nvPr/>
        </p:nvCxnSpPr>
        <p:spPr>
          <a:xfrm>
            <a:off x="-8572" y="409575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11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861800" y="115189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1"/>
      <p:bldP spid="4103" grpId="2"/>
      <p:bldP spid="410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27" name="矩形 9226"/>
          <p:cNvSpPr/>
          <p:nvPr/>
        </p:nvSpPr>
        <p:spPr>
          <a:xfrm>
            <a:off x="391795" y="639445"/>
            <a:ext cx="85109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内燃机：</a:t>
            </a:r>
            <a:r>
              <a:rPr lang="zh-CN" altLang="en-US" sz="2800" b="1">
                <a:latin typeface="Times New Roman"/>
                <a:ea typeface="宋体" pitchFamily="2" charset="-122"/>
              </a:rPr>
              <a:t>燃料直接在发动机汽缸内燃烧产生动力的热机。</a:t>
            </a:r>
          </a:p>
        </p:txBody>
      </p:sp>
      <p:pic>
        <p:nvPicPr>
          <p:cNvPr id="12310" name="Picture 6" descr="14-1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20" y="1183005"/>
            <a:ext cx="3303905" cy="3364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106805" y="4456430"/>
            <a:ext cx="63239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一种内燃机的剖面图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9217"/>
          <p:cNvSpPr/>
          <p:nvPr/>
        </p:nvSpPr>
        <p:spPr>
          <a:xfrm>
            <a:off x="1157605" y="619125"/>
            <a:ext cx="6493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atin typeface="Times New Roman"/>
                <a:ea typeface="宋体" pitchFamily="2" charset="-122"/>
              </a:rPr>
              <a:t>内燃机分为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汽油机</a:t>
            </a:r>
            <a:r>
              <a:rPr lang="zh-CN" altLang="en-US" sz="2800" b="1">
                <a:latin typeface="Times New Roman"/>
                <a:ea typeface="宋体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柴油机</a:t>
            </a:r>
            <a:r>
              <a:rPr lang="zh-CN" altLang="en-US" sz="2800" b="1">
                <a:latin typeface="Times New Roman"/>
                <a:ea typeface="宋体" pitchFamily="2" charset="-122"/>
              </a:rPr>
              <a:t>两大类。</a:t>
            </a:r>
          </a:p>
        </p:txBody>
      </p:sp>
      <p:sp>
        <p:nvSpPr>
          <p:cNvPr id="9219" name="矩形 9218"/>
          <p:cNvSpPr/>
          <p:nvPr/>
        </p:nvSpPr>
        <p:spPr>
          <a:xfrm>
            <a:off x="449580" y="2739205"/>
            <a:ext cx="448722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</a:rPr>
              <a:t>使用汽油作为燃料的叫</a:t>
            </a:r>
            <a:r>
              <a:rPr lang="zh-CN" altLang="en-US" sz="2400" b="1">
                <a:solidFill>
                  <a:srgbClr val="CC0000"/>
                </a:solidFill>
                <a:latin typeface="Times New Roman"/>
                <a:ea typeface="宋体" pitchFamily="2" charset="-122"/>
              </a:rPr>
              <a:t>汽油机</a:t>
            </a:r>
            <a:r>
              <a:rPr lang="zh-CN" altLang="en-US" sz="2400" b="1">
                <a:latin typeface="Times New Roman"/>
                <a:ea typeface="宋体" pitchFamily="2" charset="-122"/>
              </a:rPr>
              <a:t>。</a:t>
            </a:r>
          </a:p>
        </p:txBody>
      </p:sp>
      <p:sp>
        <p:nvSpPr>
          <p:cNvPr id="9223" name="矩形 9222"/>
          <p:cNvSpPr/>
          <p:nvPr/>
        </p:nvSpPr>
        <p:spPr>
          <a:xfrm>
            <a:off x="4739164" y="2739205"/>
            <a:ext cx="426100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/>
                <a:ea typeface="宋体" pitchFamily="2" charset="-122"/>
              </a:rPr>
              <a:t>使用柴油作为燃料的叫</a:t>
            </a:r>
            <a:r>
              <a:rPr lang="zh-CN" altLang="en-US" sz="2400" b="1">
                <a:solidFill>
                  <a:srgbClr val="CC0000"/>
                </a:solidFill>
                <a:latin typeface="Times New Roman"/>
                <a:ea typeface="宋体" pitchFamily="2" charset="-122"/>
              </a:rPr>
              <a:t>柴油机</a:t>
            </a:r>
            <a:r>
              <a:rPr lang="zh-CN" altLang="en-US" sz="2400" b="1">
                <a:latin typeface="Times New Roman"/>
                <a:ea typeface="宋体" pitchFamily="2" charset="-122"/>
              </a:rPr>
              <a:t>。</a:t>
            </a: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" y="1241875"/>
            <a:ext cx="4092893" cy="1497330"/>
          </a:xfrm>
          <a:prstGeom prst="rect">
            <a:avLst/>
          </a:prstGeom>
        </p:spPr>
      </p:pic>
      <p:pic>
        <p:nvPicPr>
          <p:cNvPr id="5" name="图片 4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41" y="3130682"/>
            <a:ext cx="3911918" cy="1618298"/>
          </a:xfrm>
          <a:prstGeom prst="rect">
            <a:avLst/>
          </a:prstGeom>
        </p:spPr>
      </p:pic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241" y="1242986"/>
            <a:ext cx="3911918" cy="1496854"/>
          </a:xfrm>
          <a:prstGeom prst="rect">
            <a:avLst/>
          </a:prstGeom>
        </p:spPr>
      </p:pic>
      <p:pic>
        <p:nvPicPr>
          <p:cNvPr id="4" name="图片 3" descr="timg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" y="3130682"/>
            <a:ext cx="4092893" cy="161829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>
          <a:xfrm>
            <a:off x="2099310" y="333375"/>
            <a:ext cx="6308090" cy="76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+mj-ea"/>
                <a:cs typeface="+mj-cs"/>
              </a:rPr>
              <a:t>汽油机的构造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itchFamily="2" charset="-122"/>
              <a:ea typeface="+mj-ea"/>
              <a:cs typeface="+mj-cs"/>
            </a:endParaRPr>
          </a:p>
        </p:txBody>
      </p:sp>
      <p:pic>
        <p:nvPicPr>
          <p:cNvPr id="3" name="Picture 8" descr="构造(汽)"/>
          <p:cNvPicPr>
            <a:picLocks noChangeAspect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495" y="953770"/>
            <a:ext cx="3440430" cy="3996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7"/>
          <p:cNvSpPr txBox="1"/>
          <p:nvPr/>
        </p:nvSpPr>
        <p:spPr>
          <a:xfrm>
            <a:off x="3235960" y="724535"/>
            <a:ext cx="1515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火花塞</a:t>
            </a:r>
          </a:p>
        </p:txBody>
      </p:sp>
      <p:sp>
        <p:nvSpPr>
          <p:cNvPr id="12" name="Text Box 18"/>
          <p:cNvSpPr txBox="1"/>
          <p:nvPr/>
        </p:nvSpPr>
        <p:spPr>
          <a:xfrm>
            <a:off x="5364480" y="638810"/>
            <a:ext cx="14427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气缸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1957070" y="1672590"/>
            <a:ext cx="16675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进气门</a:t>
            </a:r>
          </a:p>
        </p:txBody>
      </p:sp>
      <p:sp>
        <p:nvSpPr>
          <p:cNvPr id="16" name="Text Box 22"/>
          <p:cNvSpPr txBox="1"/>
          <p:nvPr/>
        </p:nvSpPr>
        <p:spPr>
          <a:xfrm>
            <a:off x="6254750" y="1823085"/>
            <a:ext cx="1860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/>
                <a:ea typeface="宋体" pitchFamily="2" charset="-122"/>
              </a:rPr>
              <a:t>排气门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13" grpId="2"/>
      <p:bldP spid="1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a1ksuq53956773395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4" y="750432"/>
            <a:ext cx="4285774" cy="37076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1750" y="587375"/>
            <a:ext cx="3698240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汽油机工作时，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活塞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在汽缸内做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往复运动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，从汽缸的一端运动到另一端的过程，叫作一个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冲程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    汽油机一个工作循环有四个冲程：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吸气冲程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压缩冲程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做功冲程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排气冲程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8" name="Rectangle 9"/>
          <p:cNvSpPr/>
          <p:nvPr/>
        </p:nvSpPr>
        <p:spPr>
          <a:xfrm>
            <a:off x="2074545" y="437515"/>
            <a:ext cx="5191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101F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汽油机在四个冲程中的工作过程</a:t>
            </a:r>
          </a:p>
        </p:txBody>
      </p:sp>
      <p:grpSp>
        <p:nvGrpSpPr>
          <p:cNvPr id="13326" name="组合 13325"/>
          <p:cNvGrpSpPr/>
          <p:nvPr/>
        </p:nvGrpSpPr>
        <p:grpSpPr>
          <a:xfrm>
            <a:off x="1219835" y="1176020"/>
            <a:ext cx="2120265" cy="2431415"/>
            <a:chOff x="2788" y="164"/>
            <a:chExt cx="1361" cy="1980"/>
          </a:xfrm>
        </p:grpSpPr>
        <p:pic>
          <p:nvPicPr>
            <p:cNvPr id="13316" name="Picture 8" descr="14-1-4甲乙"/>
            <p:cNvPicPr>
              <a:picLocks noChangeAspect="1"/>
            </p:cNvPicPr>
            <p:nvPr/>
          </p:nvPicPr>
          <p:blipFill>
            <a:blip r:embed="rId2"/>
            <a:srcRect r="50879"/>
            <a:stretch>
              <a:fillRect/>
            </a:stretch>
          </p:blipFill>
          <p:spPr>
            <a:xfrm>
              <a:off x="2788" y="164"/>
              <a:ext cx="1361" cy="198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3322" name="图片 13321" descr=")AVQFT}[$)C8`ZVNPEK6C{8"/>
            <p:cNvPicPr>
              <a:picLocks noChangeAspect="1"/>
            </p:cNvPicPr>
            <p:nvPr/>
          </p:nvPicPr>
          <p:blipFill>
            <a:blip r:embed="rId3">
              <a:lum bright="-18000" contrast="30000"/>
            </a:blip>
            <a:srcRect r="81113"/>
            <a:stretch>
              <a:fillRect/>
            </a:stretch>
          </p:blipFill>
          <p:spPr>
            <a:xfrm>
              <a:off x="2993" y="164"/>
              <a:ext cx="998" cy="17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27" name="组合 13326"/>
          <p:cNvGrpSpPr/>
          <p:nvPr/>
        </p:nvGrpSpPr>
        <p:grpSpPr>
          <a:xfrm>
            <a:off x="5172075" y="1176020"/>
            <a:ext cx="2224405" cy="2470150"/>
            <a:chOff x="4239" y="164"/>
            <a:chExt cx="1363" cy="1980"/>
          </a:xfrm>
        </p:grpSpPr>
        <p:pic>
          <p:nvPicPr>
            <p:cNvPr id="13319" name="Picture 8" descr="14-1-4甲乙"/>
            <p:cNvPicPr>
              <a:picLocks noChangeAspect="1"/>
            </p:cNvPicPr>
            <p:nvPr/>
          </p:nvPicPr>
          <p:blipFill>
            <a:blip r:embed="rId2"/>
            <a:srcRect l="50804"/>
            <a:stretch>
              <a:fillRect/>
            </a:stretch>
          </p:blipFill>
          <p:spPr>
            <a:xfrm>
              <a:off x="4239" y="164"/>
              <a:ext cx="1363" cy="198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3323" name="图片 13322" descr=")AVQFT}[$)C8`ZVNPEK6C{8"/>
            <p:cNvPicPr>
              <a:picLocks noChangeAspect="1"/>
            </p:cNvPicPr>
            <p:nvPr/>
          </p:nvPicPr>
          <p:blipFill>
            <a:blip r:embed="rId3">
              <a:lum bright="-18000" contrast="30000"/>
            </a:blip>
            <a:srcRect l="26192" r="53198"/>
            <a:stretch>
              <a:fillRect/>
            </a:stretch>
          </p:blipFill>
          <p:spPr>
            <a:xfrm>
              <a:off x="4377" y="164"/>
              <a:ext cx="1089" cy="1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518160" y="3768090"/>
            <a:ext cx="381952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进气门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打开，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排气门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关闭，活塞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向下运动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，汽油和空气混合物进入汽缸。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85005" y="3768090"/>
            <a:ext cx="381952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进气门和排气门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都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关闭，活塞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向上运动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，燃料混合物被压缩。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4" grpId="1"/>
      <p:bldP spid="6" grpId="2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.xml><?xml version="1.0" encoding="utf-8"?>
<p:tagLst xmlns:p="http://schemas.openxmlformats.org/presentationml/2006/main">
  <p:tag name="KSO_WM_BEAUTIFY_FLAG" val="#wm#"/>
  <p:tag name="KSO_WM_DIAGRAM_GROUP_CODE" val="r1-1"/>
  <p:tag name="KSO_WM_TAG_VERSION" val="1.0"/>
  <p:tag name="KSO_WM_TEMPLATE_CATEGORY" val="diagram"/>
  <p:tag name="KSO_WM_TEMPLATE_INDEX" val="20170817"/>
  <p:tag name="KSO_WM_UNIT_DIAGRAM_CONTRAST_TITLE_CNT" val="1"/>
  <p:tag name="KSO_WM_UNIT_DIAGRAM_DIMENSION_TITLE_CNT" val="2"/>
  <p:tag name="KSO_WM_UNIT_DIAGRAM_SCHEMECOLOR_ID" val="6"/>
  <p:tag name="KSO_WM_UNIT_ID" val="diagram20170817_1*r_i*1_9"/>
  <p:tag name="KSO_WM_UNIT_INDEX" val="1_9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r_i"/>
</p:tagLst>
</file>

<file path=ppt/tags/tag11.xml><?xml version="1.0" encoding="utf-8"?>
<p:tagLst xmlns:p="http://schemas.openxmlformats.org/presentationml/2006/main">
  <p:tag name="KSO_WM_BEAUTIFY_FLAG" val="#wm#"/>
  <p:tag name="KSO_WM_DIAGRAM_GROUP_CODE" val="r1-1"/>
  <p:tag name="KSO_WM_TAG_VERSION" val="1.0"/>
  <p:tag name="KSO_WM_TEMPLATE_CATEGORY" val="diagram"/>
  <p:tag name="KSO_WM_TEMPLATE_INDEX" val="20170817"/>
  <p:tag name="KSO_WM_UNIT_CLEAR" val="0"/>
  <p:tag name="KSO_WM_UNIT_COMPATIBLE" val="0"/>
  <p:tag name="KSO_WM_UNIT_DIAGRAM_CONTRAST_TITLE_CNT" val="1"/>
  <p:tag name="KSO_WM_UNIT_DIAGRAM_DIMENSION_TITLE_CNT" val="2"/>
  <p:tag name="KSO_WM_UNIT_DIAGRAM_SCHEMECOLOR_ID" val="6"/>
  <p:tag name="KSO_WM_UNIT_HIGHLIGHT" val="0"/>
  <p:tag name="KSO_WM_UNIT_ID" val="diagram20170817_1*r_v*1_2"/>
  <p:tag name="KSO_WM_UNIT_INDEX" val="1_2"/>
  <p:tag name="KSO_WM_UNIT_LAYERLEVEL" val="1_1"/>
  <p:tag name="KSO_WM_UNIT_PRESET_TEXT_INDEX" val="5"/>
  <p:tag name="KSO_WM_UNIT_PRESET_TEXT_LEN" val="232"/>
  <p:tag name="KSO_WM_UNIT_TEXT_FILL_FORE_SCHEMECOLOR_INDEX" val="14"/>
  <p:tag name="KSO_WM_UNIT_TEXT_FILL_TYPE" val="1"/>
  <p:tag name="KSO_WM_UNIT_TYPE" val="r_v"/>
  <p:tag name="KSO_WM_UNIT_VALUE" val="126"/>
</p:tagLst>
</file>

<file path=ppt/tags/tag12.xml><?xml version="1.0" encoding="utf-8"?>
<p:tagLst xmlns:p="http://schemas.openxmlformats.org/presentationml/2006/main">
  <p:tag name="KSO_WM_BEAUTIFY_FLAG" val="#wm#"/>
  <p:tag name="KSO_WM_DIAGRAM_GROUP_CODE" val="r1-1"/>
  <p:tag name="KSO_WM_TAG_VERSION" val="1.0"/>
  <p:tag name="KSO_WM_TEMPLATE_CATEGORY" val="diagram"/>
  <p:tag name="KSO_WM_TEMPLATE_INDEX" val="20170817"/>
  <p:tag name="KSO_WM_UNIT_DIAGRAM_CONTRAST_TITLE_CNT" val="1"/>
  <p:tag name="KSO_WM_UNIT_DIAGRAM_DIMENSION_TITLE_CNT" val="2"/>
  <p:tag name="KSO_WM_UNIT_DIAGRAM_SCHEMECOLOR_ID" val="6"/>
  <p:tag name="KSO_WM_UNIT_ID" val="diagram20170817_1*r_i*1_1"/>
  <p:tag name="KSO_WM_UNIT_INDEX" val="1_1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r_i"/>
</p:tagLst>
</file>

<file path=ppt/tags/tag13.xml><?xml version="1.0" encoding="utf-8"?>
<p:tagLst xmlns:p="http://schemas.openxmlformats.org/presentationml/2006/main">
  <p:tag name="KSO_WM_BEAUTIFY_FLAG" val="#wm#"/>
  <p:tag name="KSO_WM_DIAGRAM_GROUP_CODE" val="r1-1"/>
  <p:tag name="KSO_WM_TAG_VERSION" val="1.0"/>
  <p:tag name="KSO_WM_TEMPLATE_CATEGORY" val="diagram"/>
  <p:tag name="KSO_WM_TEMPLATE_INDEX" val="20170817"/>
  <p:tag name="KSO_WM_UNIT_CLEAR" val="0"/>
  <p:tag name="KSO_WM_UNIT_COMPATIBLE" val="0"/>
  <p:tag name="KSO_WM_UNIT_DIAGRAM_CONTRAST_TITLE_CNT" val="1"/>
  <p:tag name="KSO_WM_UNIT_DIAGRAM_DIMENSION_TITLE_CNT" val="2"/>
  <p:tag name="KSO_WM_UNIT_DIAGRAM_SCHEMECOLOR_ID" val="6"/>
  <p:tag name="KSO_WM_UNIT_HIGHLIGHT" val="0"/>
  <p:tag name="KSO_WM_UNIT_ID" val="diagram20170817_1*r_v*1_1"/>
  <p:tag name="KSO_WM_UNIT_INDEX" val="1_1"/>
  <p:tag name="KSO_WM_UNIT_LAYERLEVEL" val="1_1"/>
  <p:tag name="KSO_WM_UNIT_PRESET_TEXT_INDEX" val="5"/>
  <p:tag name="KSO_WM_UNIT_PRESET_TEXT_LEN" val="232"/>
  <p:tag name="KSO_WM_UNIT_TEXT_FILL_FORE_SCHEMECOLOR_INDEX" val="14"/>
  <p:tag name="KSO_WM_UNIT_TEXT_FILL_TYPE" val="1"/>
  <p:tag name="KSO_WM_UNIT_TYPE" val="r_v"/>
  <p:tag name="KSO_WM_UNIT_VALUE" val="126"/>
</p:tagLst>
</file>

<file path=ppt/tags/tag1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193"/>
  <p:tag name="KSO_WM_UNIT_ID" val="diagram160193_3*i*0"/>
  <p:tag name="KSO_WM_UNIT_INDEX" val="0"/>
  <p:tag name="KSO_WM_UNIT_TYPE" val="i"/>
</p:tagLst>
</file>

<file path=ppt/tags/tag1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7"/>
  <p:tag name="KSO_WM_UNIT_FILL_TYPE" val="1"/>
  <p:tag name="KSO_WM_UNIT_ID" val="diagram160193_3*m_i*1_1"/>
  <p:tag name="KSO_WM_UNIT_INDEX" val="1_1"/>
  <p:tag name="KSO_WM_UNIT_LAYERLEVEL" val="1_1"/>
  <p:tag name="KSO_WM_UNIT_LINE_FILL_TYPE" val="2"/>
  <p:tag name="KSO_WM_UNIT_LINE_FORE_SCHEMECOLOR_INDEX" val="7"/>
  <p:tag name="KSO_WM_UNIT_TEXT_FILL_FORE_SCHEMECOLOR_INDEX" val="14"/>
  <p:tag name="KSO_WM_UNIT_TEXT_FILL_TYPE" val="1"/>
  <p:tag name="KSO_WM_UNIT_TYPE" val="m_i"/>
</p:tagLst>
</file>

<file path=ppt/tags/tag1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ID" val="diagram160193_3*m_i*1_2"/>
  <p:tag name="KSO_WM_UNIT_INDEX" val="1_2"/>
  <p:tag name="KSO_WM_UNIT_LAYERLEVEL" val="1_1"/>
  <p:tag name="KSO_WM_UNIT_LINE_FILL_TYPE" val="2"/>
  <p:tag name="KSO_WM_UNIT_LINE_FORE_SCHEMECOLOR_INDEX" val="14"/>
  <p:tag name="KSO_WM_UNIT_TYPE" val="m_i"/>
</p:tagLst>
</file>

<file path=ppt/tags/tag1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COMPATIBLE" val="0"/>
  <p:tag name="KSO_WM_UNIT_HIGHLIGHT" val="0"/>
  <p:tag name="KSO_WM_UNIT_ID" val="diagram160193_3*m_h_a*1_1_1"/>
  <p:tag name="KSO_WM_UNIT_INDEX" val="1_1_1"/>
  <p:tag name="KSO_WM_UNIT_LAYERLEVEL" val="1_1_1"/>
  <p:tag name="KSO_WM_UNIT_PRESET_TEXT_INDEX" val="3"/>
  <p:tag name="KSO_WM_UNIT_PRESET_TEXT_LEN" val="18"/>
  <p:tag name="KSO_WM_UNIT_TEXT_FILL_FORE_SCHEMECOLOR_INDEX" val="7"/>
  <p:tag name="KSO_WM_UNIT_TEXT_FILL_TYPE" val="1"/>
  <p:tag name="KSO_WM_UNIT_TYPE" val="m_h_a"/>
  <p:tag name="KSO_WM_UNIT_VALUE" val="10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193"/>
  <p:tag name="KSO_WM_UNIT_ID" val="diagram160193_3*i*9"/>
  <p:tag name="KSO_WM_UNIT_INDEX" val="9"/>
  <p:tag name="KSO_WM_UNIT_TYPE" val="i"/>
</p:tagLst>
</file>

<file path=ppt/tags/tag2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6"/>
  <p:tag name="KSO_WM_UNIT_FILL_TYPE" val="1"/>
  <p:tag name="KSO_WM_UNIT_ID" val="diagram160193_3*m_i*1_3"/>
  <p:tag name="KSO_WM_UNIT_INDEX" val="1_3"/>
  <p:tag name="KSO_WM_UNIT_LAYERLEVEL" val="1_1"/>
  <p:tag name="KSO_WM_UNIT_LINE_FILL_TYPE" val="2"/>
  <p:tag name="KSO_WM_UNIT_LINE_FORE_SCHEMECOLOR_INDEX" val="6"/>
  <p:tag name="KSO_WM_UNIT_TEXT_FILL_FORE_SCHEMECOLOR_INDEX" val="14"/>
  <p:tag name="KSO_WM_UNIT_TEXT_FILL_TYPE" val="1"/>
  <p:tag name="KSO_WM_UNIT_TYPE" val="m_i"/>
</p:tagLst>
</file>

<file path=ppt/tags/tag2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ID" val="diagram160193_3*m_i*1_4"/>
  <p:tag name="KSO_WM_UNIT_INDEX" val="1_4"/>
  <p:tag name="KSO_WM_UNIT_LAYERLEVEL" val="1_1"/>
  <p:tag name="KSO_WM_UNIT_LINE_FILL_TYPE" val="2"/>
  <p:tag name="KSO_WM_UNIT_LINE_FORE_SCHEMECOLOR_INDEX" val="14"/>
  <p:tag name="KSO_WM_UNIT_TYPE" val="m_i"/>
</p:tagLst>
</file>

<file path=ppt/tags/tag2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COMPATIBLE" val="0"/>
  <p:tag name="KSO_WM_UNIT_HIGHLIGHT" val="0"/>
  <p:tag name="KSO_WM_UNIT_ID" val="diagram160193_3*m_h_a*1_2_1"/>
  <p:tag name="KSO_WM_UNIT_INDEX" val="1_2_1"/>
  <p:tag name="KSO_WM_UNIT_LAYERLEVEL" val="1_1_1"/>
  <p:tag name="KSO_WM_UNIT_PRESET_TEXT_INDEX" val="3"/>
  <p:tag name="KSO_WM_UNIT_PRESET_TEXT_LEN" val="18"/>
  <p:tag name="KSO_WM_UNIT_TEXT_FILL_FORE_SCHEMECOLOR_INDEX" val="6"/>
  <p:tag name="KSO_WM_UNIT_TEXT_FILL_TYPE" val="1"/>
  <p:tag name="KSO_WM_UNIT_TYPE" val="m_h_a"/>
  <p:tag name="KSO_WM_UNIT_VALUE" val="10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193"/>
  <p:tag name="KSO_WM_UNIT_ID" val="diagram160193_3*i*18"/>
  <p:tag name="KSO_WM_UNIT_INDEX" val="18"/>
  <p:tag name="KSO_WM_UNIT_TYPE" val="i"/>
</p:tagLst>
</file>

<file path=ppt/tags/tag2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5"/>
  <p:tag name="KSO_WM_UNIT_FILL_TYPE" val="1"/>
  <p:tag name="KSO_WM_UNIT_ID" val="diagram160193_3*m_i*1_5"/>
  <p:tag name="KSO_WM_UNIT_INDEX" val="1_5"/>
  <p:tag name="KSO_WM_UNIT_LAYERLEVEL" val="1_1"/>
  <p:tag name="KSO_WM_UNIT_LINE_FILL_TYPE" val="2"/>
  <p:tag name="KSO_WM_UNIT_LINE_FORE_SCHEMECOLOR_INDEX" val="5"/>
  <p:tag name="KSO_WM_UNIT_TEXT_FILL_FORE_SCHEMECOLOR_INDEX" val="14"/>
  <p:tag name="KSO_WM_UNIT_TEXT_FILL_TYPE" val="1"/>
  <p:tag name="KSO_WM_UNIT_TYPE" val="m_i"/>
</p:tagLst>
</file>

<file path=ppt/tags/tag2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ID" val="diagram160193_3*m_i*1_6"/>
  <p:tag name="KSO_WM_UNIT_INDEX" val="1_6"/>
  <p:tag name="KSO_WM_UNIT_LAYERLEVEL" val="1_1"/>
  <p:tag name="KSO_WM_UNIT_LINE_FILL_TYPE" val="2"/>
  <p:tag name="KSO_WM_UNIT_LINE_FORE_SCHEMECOLOR_INDEX" val="14"/>
  <p:tag name="KSO_WM_UNIT_TYPE" val="m_i"/>
</p:tagLst>
</file>

<file path=ppt/tags/tag2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COMPATIBLE" val="0"/>
  <p:tag name="KSO_WM_UNIT_HIGHLIGHT" val="0"/>
  <p:tag name="KSO_WM_UNIT_ID" val="diagram160193_3*m_h_a*1_3_1"/>
  <p:tag name="KSO_WM_UNIT_INDEX" val="1_3_1"/>
  <p:tag name="KSO_WM_UNIT_LAYERLEVEL" val="1_1_1"/>
  <p:tag name="KSO_WM_UNIT_PRESET_TEXT_INDEX" val="3"/>
  <p:tag name="KSO_WM_UNIT_PRESET_TEXT_LEN" val="18"/>
  <p:tag name="KSO_WM_UNIT_TEXT_FILL_FORE_SCHEMECOLOR_INDEX" val="5"/>
  <p:tag name="KSO_WM_UNIT_TEXT_FILL_TYPE" val="1"/>
  <p:tag name="KSO_WM_UNIT_TYPE" val="m_h_a"/>
  <p:tag name="KSO_WM_UNIT_VALUE" val="10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193"/>
  <p:tag name="KSO_WM_UNIT_ID" val="diagram160193_3*i*27"/>
  <p:tag name="KSO_WM_UNIT_INDEX" val="27"/>
  <p:tag name="KSO_WM_UNIT_TYPE" val="i"/>
</p:tagLst>
</file>

<file path=ppt/tags/tag2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7"/>
  <p:tag name="KSO_WM_UNIT_INDEX" val="1_7"/>
  <p:tag name="KSO_WM_UNIT_LAYERLEVEL" val="1_1"/>
  <p:tag name="KSO_WM_UNIT_TEXT_FILL_FORE_SCHEMECOLOR_INDEX" val="2"/>
  <p:tag name="KSO_WM_UNIT_TEXT_FILL_TYPE" val="1"/>
  <p:tag name="KSO_WM_UNIT_TYPE" val="m_i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8"/>
  <p:tag name="KSO_WM_UNIT_INDEX" val="1_8"/>
  <p:tag name="KSO_WM_UNIT_LAYERLEVEL" val="1_1"/>
  <p:tag name="KSO_WM_UNIT_TEXT_FILL_FORE_SCHEMECOLOR_INDEX" val="2"/>
  <p:tag name="KSO_WM_UNIT_TEXT_FILL_TYPE" val="1"/>
  <p:tag name="KSO_WM_UNIT_TYPE" val="m_i"/>
</p:tagLst>
</file>

<file path=ppt/tags/tag3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9"/>
  <p:tag name="KSO_WM_UNIT_INDEX" val="1_9"/>
  <p:tag name="KSO_WM_UNIT_LAYERLEVEL" val="1_1"/>
  <p:tag name="KSO_WM_UNIT_TEXT_FILL_FORE_SCHEMECOLOR_INDEX" val="2"/>
  <p:tag name="KSO_WM_UNIT_TEXT_FILL_TYPE" val="1"/>
  <p:tag name="KSO_WM_UNIT_TYPE" val="m_i"/>
</p:tagLst>
</file>

<file path=ppt/tags/tag3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10"/>
  <p:tag name="KSO_WM_UNIT_INDEX" val="1_10"/>
  <p:tag name="KSO_WM_UNIT_LAYERLEVEL" val="1_1"/>
  <p:tag name="KSO_WM_UNIT_TEXT_FILL_FORE_SCHEMECOLOR_INDEX" val="2"/>
  <p:tag name="KSO_WM_UNIT_TEXT_FILL_TYPE" val="1"/>
  <p:tag name="KSO_WM_UNIT_TYPE" val="m_i"/>
</p:tagLst>
</file>

<file path=ppt/tags/tag3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11"/>
  <p:tag name="KSO_WM_UNIT_INDEX" val="1_11"/>
  <p:tag name="KSO_WM_UNIT_LAYERLEVEL" val="1_1"/>
  <p:tag name="KSO_WM_UNIT_TEXT_FILL_FORE_SCHEMECOLOR_INDEX" val="2"/>
  <p:tag name="KSO_WM_UNIT_TEXT_FILL_TYPE" val="1"/>
  <p:tag name="KSO_WM_UNIT_TYPE" val="m_i"/>
</p:tagLst>
</file>

<file path=ppt/tags/tag3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12"/>
  <p:tag name="KSO_WM_UNIT_INDEX" val="1_12"/>
  <p:tag name="KSO_WM_UNIT_LAYERLEVEL" val="1_1"/>
  <p:tag name="KSO_WM_UNIT_TEXT_FILL_FORE_SCHEMECOLOR_INDEX" val="2"/>
  <p:tag name="KSO_WM_UNIT_TEXT_FILL_TYPE" val="1"/>
  <p:tag name="KSO_WM_UNIT_TYPE" val="m_i"/>
</p:tagLst>
</file>

<file path=ppt/tags/tag3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93"/>
  <p:tag name="KSO_WM_UNIT_CLEAR" val="1"/>
  <p:tag name="KSO_WM_UNIT_FILL_FORE_SCHEMECOLOR_INDEX" val="14"/>
  <p:tag name="KSO_WM_UNIT_FILL_TYPE" val="1"/>
  <p:tag name="KSO_WM_UNIT_ID" val="diagram160193_3*m_i*1_13"/>
  <p:tag name="KSO_WM_UNIT_INDEX" val="1_13"/>
  <p:tag name="KSO_WM_UNIT_LAYERLEVEL" val="1_1"/>
  <p:tag name="KSO_WM_UNIT_TEXT_FILL_FORE_SCHEMECOLOR_INDEX" val="2"/>
  <p:tag name="KSO_WM_UNIT_TEXT_FILL_TYPE" val="1"/>
  <p:tag name="KSO_WM_UNIT_TYPE" val="m_i"/>
</p:tagLst>
</file>

<file path=ppt/tags/tag36.xml><?xml version="1.0" encoding="utf-8"?>
<p:tagLst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  <p:tag name="KSO_WM_DOC_GUID" val="{6aefec50-0e29-406f-a305-40662efd81c7}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D" val="custom20184553_1*a*1"/>
  <p:tag name="KSO_WM_UNIT_INDEX" val="1"/>
  <p:tag name="KSO_WM_UNIT_ISCONTENTSTITLE" val="0"/>
  <p:tag name="KSO_WM_UNIT_LAYERLEVEL" val="1"/>
  <p:tag name="KSO_WM_UNIT_PRESET_TEXT" val="空白演示"/>
  <p:tag name="KSO_WM_UNIT_TYPE" val="a"/>
  <p:tag name="KSO_WM_UNIT_VALUE" val="10"/>
</p:tagLst>
</file>

<file path=ppt/tags/tag7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MODEL_TYPE" val="cover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自定义 159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125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2020-12-14T15:00:39Z</cp:lastPrinted>
  <dcterms:created xsi:type="dcterms:W3CDTF">2020-12-14T15:00:39Z</dcterms:created>
  <dcterms:modified xsi:type="dcterms:W3CDTF">2020-12-14T07:00:51Z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