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gif" ContentType="image/gif"/>
  <Default Extension="png" ContentType="image/png"/>
  <Default Extension="wdp" ContentType="image/vnd.ms-photo"/>
  <Default Extension="tiff" ContentType="image/tiff"/>
  <Default Extension="wmf" ContentType="image/x-wm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0.5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61" r:id="rId3"/>
    <p:sldMasterId id="2147483671" r:id="rId4"/>
  </p:sldMasterIdLst>
  <p:notesMasterIdLst>
    <p:notesMasterId r:id="rId5"/>
  </p:notesMasterIdLst>
  <p:handoutMasterIdLst>
    <p:handoutMasterId r:id="rId6"/>
  </p:handoutMasterIdLst>
  <p:sldIdLst>
    <p:sldId id="256" r:id="rId7"/>
    <p:sldId id="344" r:id="rId8"/>
    <p:sldId id="266" r:id="rId9"/>
    <p:sldId id="290" r:id="rId10"/>
    <p:sldId id="311" r:id="rId11"/>
    <p:sldId id="378" r:id="rId12"/>
    <p:sldId id="444" r:id="rId13"/>
    <p:sldId id="308" r:id="rId14"/>
    <p:sldId id="445" r:id="rId15"/>
    <p:sldId id="407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1" r:id="rId41"/>
  </p:sldIdLst>
  <p:sldSz cx="9144000" cy="5143500" type="screen16x9"/>
  <p:notesSz cx="9947275" cy="6858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fill>
          <a:solidFill>
            <a:schemeClr val="tx1">
              <a:alpha val="20000"/>
            </a:schemeClr>
          </a:solidFill>
        </a:fill>
      </a:tcStyle>
    </a:band1H>
    <a:band1V>
      <a:tcStyle>
        <a:fill>
          <a:solidFill>
            <a:schemeClr val="tx1">
              <a:alpha val="2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4654" autoAdjust="0"/>
  </p:normalViewPr>
  <p:slideViewPr>
    <p:cSldViewPr snapToGrid="0">
      <p:cViewPr>
        <p:scale>
          <a:sx n="100" d="100"/>
          <a:sy n="100" d="100"/>
        </p:scale>
        <p:origin x="-864" y="-294"/>
      </p:cViewPr>
      <p:guideLst>
        <p:guide orient="horz" pos="1620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tags" Target="tags/tag9.xml" /><Relationship Id="rId43" Type="http://schemas.openxmlformats.org/officeDocument/2006/relationships/presProps" Target="presProps.xml" /><Relationship Id="rId44" Type="http://schemas.openxmlformats.org/officeDocument/2006/relationships/viewProps" Target="viewProps.xml" /><Relationship Id="rId45" Type="http://schemas.openxmlformats.org/officeDocument/2006/relationships/theme" Target="theme/theme1.xml" /><Relationship Id="rId46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0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1.wmf" /><Relationship Id="rId2" Type="http://schemas.openxmlformats.org/officeDocument/2006/relationships/image" Target="../media/image42.wmf" /><Relationship Id="rId3" Type="http://schemas.openxmlformats.org/officeDocument/2006/relationships/image" Target="../media/image43.wmf" /><Relationship Id="rId4" Type="http://schemas.openxmlformats.org/officeDocument/2006/relationships/image" Target="../media/image44.wmf" /><Relationship Id="rId5" Type="http://schemas.openxmlformats.org/officeDocument/2006/relationships/image" Target="../media/image45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bl">
  <p:cSld name="1_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/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slideLayout" Target="../slideLayouts/slideLayout23.xml" /><Relationship Id="rId3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microsoft.com/office/2007/relationships/hdphoto" Target="../media/image2.wdp" /><Relationship Id="rId5" Type="http://schemas.openxmlformats.org/officeDocument/2006/relationships/tags" Target="../tags/tag7.xml" /><Relationship Id="rId6" Type="http://schemas.openxmlformats.org/officeDocument/2006/relationships/tags" Target="../tags/tag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3.gif" /><Relationship Id="rId3" Type="http://schemas.openxmlformats.org/officeDocument/2006/relationships/image" Target="../media/image14.gif" /><Relationship Id="rId4" Type="http://schemas.openxmlformats.org/officeDocument/2006/relationships/image" Target="../media/image12.gif" /><Relationship Id="rId5" Type="http://schemas.openxmlformats.org/officeDocument/2006/relationships/image" Target="../media/image15.gif" /><Relationship Id="rId6" Type="http://schemas.openxmlformats.org/officeDocument/2006/relationships/image" Target="../media/image16.gif" /><Relationship Id="rId7" Type="http://schemas.openxmlformats.org/officeDocument/2006/relationships/image" Target="../media/image17.gif" /><Relationship Id="rId8" Type="http://schemas.openxmlformats.org/officeDocument/2006/relationships/image" Target="../media/image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8.gif" /><Relationship Id="rId3" Type="http://schemas.openxmlformats.org/officeDocument/2006/relationships/image" Target="../media/image8.gif" /><Relationship Id="rId4" Type="http://schemas.openxmlformats.org/officeDocument/2006/relationships/image" Target="../media/image19.gif" /><Relationship Id="rId5" Type="http://schemas.openxmlformats.org/officeDocument/2006/relationships/image" Target="../media/image20.gif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1.gif" /><Relationship Id="rId3" Type="http://schemas.openxmlformats.org/officeDocument/2006/relationships/image" Target="../media/image18.gif" /><Relationship Id="rId4" Type="http://schemas.openxmlformats.org/officeDocument/2006/relationships/image" Target="../media/image20.gif" /><Relationship Id="rId5" Type="http://schemas.openxmlformats.org/officeDocument/2006/relationships/image" Target="../media/image6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png" /><Relationship Id="rId3" Type="http://schemas.openxmlformats.org/officeDocument/2006/relationships/image" Target="../media/image23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Relationship Id="rId3" Type="http://schemas.openxmlformats.org/officeDocument/2006/relationships/image" Target="../media/image2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5.tiff" /><Relationship Id="rId3" Type="http://schemas.openxmlformats.org/officeDocument/2006/relationships/image" Target="../media/image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6.tiff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7.jpeg" /><Relationship Id="rId3" Type="http://schemas.openxmlformats.org/officeDocument/2006/relationships/image" Target="../media/image28.jpeg" /><Relationship Id="rId4" Type="http://schemas.openxmlformats.org/officeDocument/2006/relationships/hyperlink" Target="&#24377;&#31783;&#27979;&#21147;&#35745;&#26500;&#36896;.swf" TargetMode="External" /><Relationship Id="rId5" Type="http://schemas.openxmlformats.org/officeDocument/2006/relationships/image" Target="../media/image29.png" /><Relationship Id="rId6" Type="http://schemas.openxmlformats.org/officeDocument/2006/relationships/hyperlink" Target="&#24377;&#31783;&#27979;&#21147;&#35745;&#21407;&#29702;.swf" TargetMode="Ex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0.jpeg" /><Relationship Id="rId3" Type="http://schemas.openxmlformats.org/officeDocument/2006/relationships/image" Target="../media/image31.jpeg" /><Relationship Id="rId4" Type="http://schemas.openxmlformats.org/officeDocument/2006/relationships/image" Target="../media/image32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Relationship Id="rId3" Type="http://schemas.openxmlformats.org/officeDocument/2006/relationships/image" Target="../media/image34.jpeg" /><Relationship Id="rId4" Type="http://schemas.openxmlformats.org/officeDocument/2006/relationships/image" Target="../media/image35.jpeg" /><Relationship Id="rId5" Type="http://schemas.openxmlformats.org/officeDocument/2006/relationships/image" Target="../media/image36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gif" /><Relationship Id="rId3" Type="http://schemas.openxmlformats.org/officeDocument/2006/relationships/image" Target="../media/image38.gif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9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2.png" /><Relationship Id="rId3" Type="http://schemas.openxmlformats.org/officeDocument/2006/relationships/oleObject" Target="../embeddings/oleObject1.bin" TargetMode="Internal" /><Relationship Id="rId4" Type="http://schemas.openxmlformats.org/officeDocument/2006/relationships/image" Target="../media/image40.wmf" /><Relationship Id="rId5" Type="http://schemas.openxmlformats.org/officeDocument/2006/relationships/vmlDrawing" Target="../drawings/vmlDrawing1.v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oleObject" Target="../embeddings/oleObject6.bin" TargetMode="Internal" /><Relationship Id="rId11" Type="http://schemas.openxmlformats.org/officeDocument/2006/relationships/image" Target="../media/image44.wmf" /><Relationship Id="rId12" Type="http://schemas.openxmlformats.org/officeDocument/2006/relationships/oleObject" Target="../embeddings/oleObject7.bin" TargetMode="Internal" /><Relationship Id="rId13" Type="http://schemas.openxmlformats.org/officeDocument/2006/relationships/image" Target="../media/image45.wmf" /><Relationship Id="rId14" Type="http://schemas.openxmlformats.org/officeDocument/2006/relationships/oleObject" Target="../embeddings/oleObject8.bin" TargetMode="Internal" /><Relationship Id="rId15" Type="http://schemas.openxmlformats.org/officeDocument/2006/relationships/vmlDrawing" Target="../drawings/vmlDrawing2.vml" /><Relationship Id="rId2" Type="http://schemas.openxmlformats.org/officeDocument/2006/relationships/oleObject" Target="../embeddings/oleObject2.bin" TargetMode="Internal" /><Relationship Id="rId3" Type="http://schemas.openxmlformats.org/officeDocument/2006/relationships/image" Target="../media/image41.wmf" /><Relationship Id="rId4" Type="http://schemas.openxmlformats.org/officeDocument/2006/relationships/hyperlink" Target="&#8220;&#19979;&#8221;&#22312;&#21738;&#20799;.swf" TargetMode="External" /><Relationship Id="rId5" Type="http://schemas.openxmlformats.org/officeDocument/2006/relationships/oleObject" Target="../embeddings/oleObject3.bin" TargetMode="Internal" /><Relationship Id="rId6" Type="http://schemas.openxmlformats.org/officeDocument/2006/relationships/image" Target="../media/image42.wmf" /><Relationship Id="rId7" Type="http://schemas.openxmlformats.org/officeDocument/2006/relationships/oleObject" Target="../embeddings/oleObject4.bin" TargetMode="Internal" /><Relationship Id="rId8" Type="http://schemas.openxmlformats.org/officeDocument/2006/relationships/image" Target="../media/image43.wmf" /><Relationship Id="rId9" Type="http://schemas.openxmlformats.org/officeDocument/2006/relationships/oleObject" Target="../embeddings/oleObject5.bin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slide" Target="slide1.xml" TargetMode="Internal" /><Relationship Id="rId3" Type="http://schemas.openxmlformats.org/officeDocument/2006/relationships/image" Target="../media/image46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.png" /><Relationship Id="rId3" Type="http://schemas.openxmlformats.org/officeDocument/2006/relationships/image" Target="../media/image4.png" /><Relationship Id="rId4" Type="http://schemas.openxmlformats.org/officeDocument/2006/relationships/image" Target="../media/image5.png" /><Relationship Id="rId5" Type="http://schemas.openxmlformats.org/officeDocument/2006/relationships/image" Target="../media/image6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hyperlink" Target="&#37325;&#21147;&#26041;&#21521;&#30340;&#24212;&#29992;&#65288;&#20108;&#65289;.swf" TargetMode="External" /><Relationship Id="rId3" Type="http://schemas.openxmlformats.org/officeDocument/2006/relationships/image" Target="../media/image47.png" /><Relationship Id="rId4" Type="http://schemas.openxmlformats.org/officeDocument/2006/relationships/hyperlink" Target="&#27700;&#24179;&#20202;.swf" TargetMode="External" /><Relationship Id="rId5" Type="http://schemas.openxmlformats.org/officeDocument/2006/relationships/image" Target="../media/image6.png" /><Relationship Id="rId6" Type="http://schemas.openxmlformats.org/officeDocument/2006/relationships/image" Target="../media/image48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9.tiff" /><Relationship Id="rId3" Type="http://schemas.openxmlformats.org/officeDocument/2006/relationships/image" Target="../media/image50.tiff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1.png" /><Relationship Id="rId3" Type="http://schemas.openxmlformats.org/officeDocument/2006/relationships/image" Target="../media/image52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3.tiff" /><Relationship Id="rId3" Type="http://schemas.openxmlformats.org/officeDocument/2006/relationships/hyperlink" Target="&#30830;&#23450;&#19981;&#35268;&#21017;&#24418;&#29366;&#29289;&#20307;&#37325;&#24515;&#26041;&#27861;.swf" TargetMode="Externa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hyperlink" Target="&#37325;&#24515;&#19982;&#31283;&#23450;&#31243;&#24230;.wmv" TargetMode="External" /><Relationship Id="rId3" Type="http://schemas.openxmlformats.org/officeDocument/2006/relationships/image" Target="../media/image54.gif" /><Relationship Id="rId4" Type="http://schemas.openxmlformats.org/officeDocument/2006/relationships/image" Target="../media/image55.jpeg" /><Relationship Id="rId5" Type="http://schemas.openxmlformats.org/officeDocument/2006/relationships/hyperlink" Target="&#19981;&#20498;&#32705;&#19981;&#20498;&#21407;&#29702;.swf" TargetMode="Externa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6.png" /><Relationship Id="rId3" Type="http://schemas.openxmlformats.org/officeDocument/2006/relationships/image" Target="../media/image57.png" /><Relationship Id="rId4" Type="http://schemas.openxmlformats.org/officeDocument/2006/relationships/image" Target="../media/image58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gif" /><Relationship Id="rId3" Type="http://schemas.openxmlformats.org/officeDocument/2006/relationships/image" Target="../media/image8.gif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9.gif" /><Relationship Id="rId3" Type="http://schemas.openxmlformats.org/officeDocument/2006/relationships/image" Target="../media/image10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1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1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2.gif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" y="-900"/>
            <a:ext cx="9144000" cy="5144400"/>
          </a:xfrm>
          <a:prstGeom prst="rect">
            <a:avLst/>
          </a:prstGeom>
          <a:ln>
            <a:solidFill>
              <a:srgbClr val="0066CC"/>
            </a:solidFill>
          </a:ln>
        </p:spPr>
      </p:pic>
      <p:sp>
        <p:nvSpPr>
          <p:cNvPr id="9" name="标题 5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133052" y="1254751"/>
            <a:ext cx="6816513" cy="221488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第七章  力</a:t>
            </a:r>
            <a:br>
              <a:rPr lang="zh-CN" altLang="en-US" sz="4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zh-CN" altLang="en-US" sz="4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descr="u=3846764049,4024110383&amp;fm=26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11" y="1342046"/>
            <a:ext cx="2353151" cy="1421130"/>
          </a:xfrm>
          <a:prstGeom prst="rect">
            <a:avLst/>
          </a:prstGeom>
        </p:spPr>
      </p:pic>
      <p:pic>
        <p:nvPicPr>
          <p:cNvPr id="5" name="图片 4" descr="timg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99" y="1342046"/>
            <a:ext cx="2353151" cy="1424940"/>
          </a:xfrm>
          <a:prstGeom prst="rect">
            <a:avLst/>
          </a:prstGeom>
        </p:spPr>
      </p:pic>
      <p:pic>
        <p:nvPicPr>
          <p:cNvPr id="6" name="图片 5" descr="timg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8" y="3175578"/>
            <a:ext cx="2352675" cy="1421130"/>
          </a:xfrm>
          <a:prstGeom prst="rect">
            <a:avLst/>
          </a:prstGeom>
        </p:spPr>
      </p:pic>
      <p:pic>
        <p:nvPicPr>
          <p:cNvPr id="7" name="图片 6" descr="timg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775" y="3124619"/>
            <a:ext cx="2353151" cy="1472089"/>
          </a:xfrm>
          <a:prstGeom prst="rect">
            <a:avLst/>
          </a:prstGeom>
        </p:spPr>
      </p:pic>
      <p:pic>
        <p:nvPicPr>
          <p:cNvPr id="8" name="图片 7" descr="timg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388" y="1342046"/>
            <a:ext cx="2338864" cy="1424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864" y="3235435"/>
            <a:ext cx="2338864" cy="13014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41559" y="2724124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地面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86238" y="2724124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撑杆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587139" y="2738009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燃气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41559" y="4540034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86238" y="4596708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地面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388543" y="4540034"/>
            <a:ext cx="9286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623267" y="402119"/>
            <a:ext cx="3958508" cy="495548"/>
            <a:chOff x="2506980" y="579256"/>
            <a:chExt cx="3958508" cy="49554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力的相互性的应用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145162" y="897667"/>
            <a:ext cx="7813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图中人或物体前进的施力物体分别是什么？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1"/>
      <p:bldP spid="13" grpId="2"/>
      <p:bldP spid="14" grpId="3"/>
      <p:bldP spid="19" grpId="4"/>
      <p:bldP spid="20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文本框 12"/>
          <p:cNvSpPr txBox="1"/>
          <p:nvPr/>
        </p:nvSpPr>
        <p:spPr>
          <a:xfrm>
            <a:off x="3333750" y="216535"/>
            <a:ext cx="99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弹 力</a:t>
            </a:r>
          </a:p>
        </p:txBody>
      </p:sp>
      <p:pic>
        <p:nvPicPr>
          <p:cNvPr id="15" name="图片 14" descr="3f2ca831828a45b3bb0afabfa28939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" y="1066932"/>
            <a:ext cx="2863215" cy="1777841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7226060" y="904840"/>
            <a:ext cx="1614410" cy="69652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恢复到原来形状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 descr="17190211271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" y="3167512"/>
            <a:ext cx="2756059" cy="1806416"/>
          </a:xfrm>
          <a:prstGeom prst="rect">
            <a:avLst/>
          </a:prstGeom>
        </p:spPr>
      </p:pic>
      <p:pic>
        <p:nvPicPr>
          <p:cNvPr id="21" name="图片 20" descr="76e10bcafaf646d1bdff96dace2053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3159892"/>
            <a:ext cx="2973229" cy="1813560"/>
          </a:xfrm>
          <a:prstGeom prst="rect">
            <a:avLst/>
          </a:prstGeom>
        </p:spPr>
      </p:pic>
      <p:sp>
        <p:nvSpPr>
          <p:cNvPr id="22" name="右箭头 21"/>
          <p:cNvSpPr/>
          <p:nvPr/>
        </p:nvSpPr>
        <p:spPr>
          <a:xfrm>
            <a:off x="6341269" y="1023752"/>
            <a:ext cx="831533" cy="45910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172959" y="3253740"/>
            <a:ext cx="1860921" cy="6965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没有恢复到原来形状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6" name="图片 25" descr="ba33986f-642d-4050-8f35-bbf08d0cc5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44" y="1066932"/>
            <a:ext cx="2972753" cy="1778794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6341110" y="3253740"/>
            <a:ext cx="759460" cy="4267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8" name="右箭头 27"/>
          <p:cNvSpPr/>
          <p:nvPr/>
        </p:nvSpPr>
        <p:spPr>
          <a:xfrm rot="5400000">
            <a:off x="7727633" y="1609699"/>
            <a:ext cx="403384" cy="38766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496175" y="2005462"/>
            <a:ext cx="1011424" cy="4533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弹性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右箭头 29"/>
          <p:cNvSpPr/>
          <p:nvPr/>
        </p:nvSpPr>
        <p:spPr>
          <a:xfrm rot="5400000">
            <a:off x="7764780" y="3961421"/>
            <a:ext cx="370523" cy="34861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497128" y="4320990"/>
            <a:ext cx="1011424" cy="50196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塑性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1759268" y="1726142"/>
            <a:ext cx="3278462" cy="46166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这种形变称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弹性形变。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16391" name="TextBox 7"/>
          <p:cNvSpPr txBox="1"/>
          <p:nvPr/>
        </p:nvSpPr>
        <p:spPr>
          <a:xfrm>
            <a:off x="1759585" y="3950335"/>
            <a:ext cx="3069590" cy="46037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仿宋" panose="02010609060101010101" charset="-122"/>
              </a:rPr>
              <a:t>这种形变称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仿宋" panose="02010609060101010101" charset="-122"/>
              </a:rPr>
              <a:t>塑性形变。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1"/>
      <p:bldP spid="31" grpId="2"/>
      <p:bldP spid="32" grpId="3"/>
      <p:bldP spid="16391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8" y="1315852"/>
            <a:ext cx="2756059" cy="2510790"/>
          </a:xfrm>
          <a:prstGeom prst="rect">
            <a:avLst/>
          </a:prstGeom>
        </p:spPr>
      </p:pic>
      <p:pic>
        <p:nvPicPr>
          <p:cNvPr id="6" name="图片 5" descr="3f2ca831828a45b3bb0afabfa28939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045" y="1316805"/>
            <a:ext cx="2863215" cy="2510314"/>
          </a:xfrm>
          <a:prstGeom prst="rect">
            <a:avLst/>
          </a:prstGeom>
        </p:spPr>
      </p:pic>
      <p:pic>
        <p:nvPicPr>
          <p:cNvPr id="26" name="图片 25" descr="ba33986f-642d-4050-8f35-bbf08d0cc5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515" y="1315852"/>
            <a:ext cx="2972753" cy="2511266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295275" y="4076912"/>
            <a:ext cx="8438527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   拉长弹簧、压缩弹簧、拉橡皮筋时，可以感受到它们对手有力的作用。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宋体" pitchFamily="2" charset="-122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379513" y="54271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弹力的产生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圆角矩形 5"/>
          <p:cNvSpPr/>
          <p:nvPr/>
        </p:nvSpPr>
        <p:spPr>
          <a:xfrm>
            <a:off x="1078290" y="595618"/>
            <a:ext cx="7625593" cy="4009938"/>
          </a:xfrm>
          <a:prstGeom prst="roundRect">
            <a:avLst/>
          </a:prstGeom>
          <a:solidFill>
            <a:srgbClr val="006600"/>
          </a:solidFill>
          <a:ln>
            <a:solidFill>
              <a:srgbClr val="CC99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1161180"/>
            <a:ext cx="1247775" cy="1726883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1633346" y="1131066"/>
            <a:ext cx="6372257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物体由于发生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弹性形变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而产生的力叫做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弹力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74441" name="文本框 274440"/>
          <p:cNvSpPr txBox="1"/>
          <p:nvPr/>
        </p:nvSpPr>
        <p:spPr>
          <a:xfrm>
            <a:off x="1573054" y="1846395"/>
            <a:ext cx="256079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弹力产生的条件</a:t>
            </a:r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:</a:t>
            </a:r>
          </a:p>
        </p:txBody>
      </p:sp>
      <p:sp>
        <p:nvSpPr>
          <p:cNvPr id="274442" name="文本框 274441"/>
          <p:cNvSpPr txBox="1"/>
          <p:nvPr/>
        </p:nvSpPr>
        <p:spPr>
          <a:xfrm>
            <a:off x="1441450" y="2393315"/>
            <a:ext cx="1955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(1)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相互接触。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  </a:t>
            </a:r>
          </a:p>
        </p:txBody>
      </p:sp>
      <p:sp>
        <p:nvSpPr>
          <p:cNvPr id="274443" name="文本框 274442"/>
          <p:cNvSpPr txBox="1"/>
          <p:nvPr/>
        </p:nvSpPr>
        <p:spPr>
          <a:xfrm>
            <a:off x="1411764" y="3026701"/>
            <a:ext cx="2722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(2)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发生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弹性形变。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</a:p>
        </p:txBody>
      </p:sp>
      <p:sp>
        <p:nvSpPr>
          <p:cNvPr id="274445" name="文本框 274444"/>
          <p:cNvSpPr txBox="1"/>
          <p:nvPr/>
        </p:nvSpPr>
        <p:spPr>
          <a:xfrm>
            <a:off x="1573054" y="3660431"/>
            <a:ext cx="617837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常见的弹力</a:t>
            </a:r>
            <a:r>
              <a:rPr lang="en-US" altLang="zh-CN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: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压力、支持力、拉力、推力等。</a:t>
            </a:r>
          </a:p>
        </p:txBody>
      </p:sp>
      <p:pic>
        <p:nvPicPr>
          <p:cNvPr id="11" name="Picture 3" descr="8-1-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77155" y="1846580"/>
            <a:ext cx="1805940" cy="133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4441" grpId="1"/>
      <p:bldP spid="274442" grpId="2"/>
      <p:bldP spid="274443" grpId="3"/>
      <p:bldP spid="274445" grpId="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矩形 8"/>
          <p:cNvSpPr/>
          <p:nvPr/>
        </p:nvSpPr>
        <p:spPr>
          <a:xfrm>
            <a:off x="4244340" y="1659255"/>
            <a:ext cx="48552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弹力的大小跟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弹性形变大小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有关，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同一物体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弹性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形变越大，弹力越大。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形变消失，弹力随之消失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400" b="1">
              <a:latin typeface="Times New Roman" pitchFamily="18" charset="0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422959" y="568288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弹力的大小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190625"/>
            <a:ext cx="2184400" cy="347345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122" y="2053706"/>
            <a:ext cx="5145185" cy="2958289"/>
          </a:xfrm>
          <a:prstGeom prst="rect">
            <a:avLst/>
          </a:prstGeom>
        </p:spPr>
      </p:pic>
      <p:sp>
        <p:nvSpPr>
          <p:cNvPr id="3075" name="Text Box 2"/>
          <p:cNvSpPr txBox="1"/>
          <p:nvPr/>
        </p:nvSpPr>
        <p:spPr>
          <a:xfrm>
            <a:off x="613025" y="1262602"/>
            <a:ext cx="8019247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    物体的弹性有一定的限度，超过了这个限度就不能完全复原。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79513" y="551510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弹性限度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1" name="Text Box 3"/>
          <p:cNvSpPr txBox="1"/>
          <p:nvPr/>
        </p:nvSpPr>
        <p:spPr>
          <a:xfrm>
            <a:off x="906384" y="1059467"/>
            <a:ext cx="710231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分析书放在桌面或倾斜木板上时</a:t>
            </a:r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书和木板间的弹力。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1655049" y="1731945"/>
            <a:ext cx="2749153" cy="1541860"/>
            <a:chOff x="-222" y="0"/>
            <a:chExt cx="2309" cy="1295"/>
          </a:xfrm>
        </p:grpSpPr>
        <p:sp>
          <p:nvSpPr>
            <p:cNvPr id="32814" name="Rectangle 5"/>
            <p:cNvSpPr/>
            <p:nvPr/>
          </p:nvSpPr>
          <p:spPr>
            <a:xfrm>
              <a:off x="227" y="590"/>
              <a:ext cx="1860" cy="91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grpSp>
          <p:nvGrpSpPr>
            <p:cNvPr id="32815" name="Group 6"/>
            <p:cNvGrpSpPr/>
            <p:nvPr/>
          </p:nvGrpSpPr>
          <p:grpSpPr>
            <a:xfrm>
              <a:off x="408" y="409"/>
              <a:ext cx="1497" cy="182"/>
              <a:chExt cx="1497" cy="182"/>
            </a:xfrm>
          </p:grpSpPr>
          <p:sp>
            <p:nvSpPr>
              <p:cNvPr id="32820" name="AutoShape 7"/>
              <p:cNvSpPr/>
              <p:nvPr/>
            </p:nvSpPr>
            <p:spPr>
              <a:xfrm>
                <a:off x="0" y="0"/>
                <a:ext cx="1497" cy="182"/>
              </a:xfrm>
              <a:prstGeom prst="flowChartOnlineStorage">
                <a:avLst/>
              </a:prstGeom>
              <a:solidFill>
                <a:schemeClr val="accent1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21" name="Line 8"/>
              <p:cNvSpPr/>
              <p:nvPr/>
            </p:nvSpPr>
            <p:spPr>
              <a:xfrm>
                <a:off x="908" y="46"/>
                <a:ext cx="362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2822" name="Line 9"/>
              <p:cNvSpPr/>
              <p:nvPr/>
            </p:nvSpPr>
            <p:spPr>
              <a:xfrm>
                <a:off x="953" y="91"/>
                <a:ext cx="317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32823" name="Line 10"/>
              <p:cNvSpPr/>
              <p:nvPr/>
            </p:nvSpPr>
            <p:spPr>
              <a:xfrm>
                <a:off x="862" y="136"/>
                <a:ext cx="409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32816" name="Text Box 11"/>
            <p:cNvSpPr txBox="1"/>
            <p:nvPr/>
          </p:nvSpPr>
          <p:spPr>
            <a:xfrm>
              <a:off x="227" y="0"/>
              <a:ext cx="36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817" name="Line 12"/>
            <p:cNvSpPr/>
            <p:nvPr/>
          </p:nvSpPr>
          <p:spPr>
            <a:xfrm>
              <a:off x="499" y="273"/>
              <a:ext cx="227" cy="1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818" name="Text Box 13"/>
            <p:cNvSpPr txBox="1"/>
            <p:nvPr/>
          </p:nvSpPr>
          <p:spPr>
            <a:xfrm>
              <a:off x="-222" y="908"/>
              <a:ext cx="81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  <p:sp>
          <p:nvSpPr>
            <p:cNvPr id="32819" name="Line 14"/>
            <p:cNvSpPr/>
            <p:nvPr/>
          </p:nvSpPr>
          <p:spPr>
            <a:xfrm flipV="1">
              <a:off x="499" y="635"/>
              <a:ext cx="318" cy="27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9" name="Group 15"/>
          <p:cNvGrpSpPr/>
          <p:nvPr/>
        </p:nvGrpSpPr>
        <p:grpSpPr>
          <a:xfrm>
            <a:off x="5802471" y="1585325"/>
            <a:ext cx="2108597" cy="1766890"/>
            <a:chExt cx="1771" cy="1484"/>
          </a:xfrm>
        </p:grpSpPr>
        <p:grpSp>
          <p:nvGrpSpPr>
            <p:cNvPr id="32791" name="Group 16"/>
            <p:cNvGrpSpPr/>
            <p:nvPr/>
          </p:nvGrpSpPr>
          <p:grpSpPr>
            <a:xfrm>
              <a:off x="182" y="0"/>
              <a:ext cx="1589" cy="1134"/>
              <a:chExt cx="1589" cy="1134"/>
            </a:xfrm>
          </p:grpSpPr>
          <p:grpSp>
            <p:nvGrpSpPr>
              <p:cNvPr id="32796" name="Group 17"/>
              <p:cNvGrpSpPr/>
              <p:nvPr/>
            </p:nvGrpSpPr>
            <p:grpSpPr>
              <a:xfrm>
                <a:off x="0" y="998"/>
                <a:ext cx="409" cy="136"/>
                <a:chExt cx="409" cy="136"/>
              </a:xfrm>
            </p:grpSpPr>
            <p:sp>
              <p:nvSpPr>
                <p:cNvPr id="32809" name="Line 18"/>
                <p:cNvSpPr/>
                <p:nvPr/>
              </p:nvSpPr>
              <p:spPr>
                <a:xfrm>
                  <a:off x="0" y="0"/>
                  <a:ext cx="409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10" name="Line 19"/>
                <p:cNvSpPr/>
                <p:nvPr/>
              </p:nvSpPr>
              <p:spPr>
                <a:xfrm flipH="1">
                  <a:off x="0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11" name="Line 20"/>
                <p:cNvSpPr/>
                <p:nvPr/>
              </p:nvSpPr>
              <p:spPr>
                <a:xfrm flipV="1">
                  <a:off x="92" y="0"/>
                  <a:ext cx="45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12" name="Line 21"/>
                <p:cNvSpPr/>
                <p:nvPr/>
              </p:nvSpPr>
              <p:spPr>
                <a:xfrm flipH="1">
                  <a:off x="13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13" name="Line 22"/>
                <p:cNvSpPr/>
                <p:nvPr/>
              </p:nvSpPr>
              <p:spPr>
                <a:xfrm flipH="1">
                  <a:off x="22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32797" name="Group 23"/>
              <p:cNvGrpSpPr/>
              <p:nvPr/>
            </p:nvGrpSpPr>
            <p:grpSpPr>
              <a:xfrm>
                <a:off x="227" y="0"/>
                <a:ext cx="1362" cy="998"/>
                <a:chExt cx="1362" cy="998"/>
              </a:xfrm>
            </p:grpSpPr>
            <p:sp>
              <p:nvSpPr>
                <p:cNvPr id="32804" name="Line 24"/>
                <p:cNvSpPr/>
                <p:nvPr/>
              </p:nvSpPr>
              <p:spPr>
                <a:xfrm flipV="1">
                  <a:off x="1" y="0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05" name="Line 25"/>
                <p:cNvSpPr/>
                <p:nvPr/>
              </p:nvSpPr>
              <p:spPr>
                <a:xfrm flipV="1">
                  <a:off x="46" y="45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06" name="Line 26"/>
                <p:cNvSpPr/>
                <p:nvPr/>
              </p:nvSpPr>
              <p:spPr>
                <a:xfrm flipH="1">
                  <a:off x="92" y="998"/>
                  <a:ext cx="0" cy="0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07" name="Line 27"/>
                <p:cNvSpPr/>
                <p:nvPr/>
              </p:nvSpPr>
              <p:spPr>
                <a:xfrm>
                  <a:off x="0" y="952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08" name="Line 28"/>
                <p:cNvSpPr/>
                <p:nvPr/>
              </p:nvSpPr>
              <p:spPr>
                <a:xfrm>
                  <a:off x="1316" y="0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32798" name="Group 29"/>
              <p:cNvGrpSpPr/>
              <p:nvPr/>
            </p:nvGrpSpPr>
            <p:grpSpPr>
              <a:xfrm>
                <a:off x="546" y="151"/>
                <a:ext cx="650" cy="514"/>
                <a:chOff x="1" y="15"/>
                <a:chExt cx="650" cy="514"/>
              </a:xfrm>
            </p:grpSpPr>
            <p:sp>
              <p:nvSpPr>
                <p:cNvPr id="32799" name="Line 30"/>
                <p:cNvSpPr/>
                <p:nvPr/>
              </p:nvSpPr>
              <p:spPr>
                <a:xfrm flipV="1">
                  <a:off x="107" y="106"/>
                  <a:ext cx="544" cy="408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32800" name="未知"/>
                <p:cNvSpPr/>
                <p:nvPr/>
              </p:nvSpPr>
              <p:spPr>
                <a:xfrm>
                  <a:off x="1" y="423"/>
                  <a:ext cx="106" cy="106"/>
                </a:xfrm>
                <a:custGeom>
                  <a:gdLst>
                    <a:gd name="txL" fmla="*/ 0 w 106"/>
                    <a:gd name="txT" fmla="*/ 0 h 106"/>
                    <a:gd name="txR" fmla="*/ 106 w 106"/>
                    <a:gd name="txB" fmla="*/ 106 h 106"/>
                  </a:gdLst>
                  <a:cxnLst>
                    <a:cxn ang="0">
                      <a:pos x="106" y="91"/>
                    </a:cxn>
                    <a:cxn ang="0">
                      <a:pos x="15" y="91"/>
                    </a:cxn>
                    <a:cxn ang="0">
                      <a:pos x="15" y="0"/>
                    </a:cxn>
                  </a:cxnLst>
                  <a:rect l="txL" t="txT" r="txR" b="txB"/>
                  <a:pathLst>
                    <a:path w="105" h="105">
                      <a:moveTo>
                        <a:pt x="106" y="91"/>
                      </a:moveTo>
                      <a:cubicBezTo>
                        <a:pt x="68" y="98"/>
                        <a:pt x="30" y="106"/>
                        <a:pt x="15" y="91"/>
                      </a:cubicBezTo>
                      <a:cubicBezTo>
                        <a:pt x="0" y="76"/>
                        <a:pt x="0" y="0"/>
                        <a:pt x="15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FF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2801" name="Group 32"/>
                <p:cNvGrpSpPr/>
                <p:nvPr/>
              </p:nvGrpSpPr>
              <p:grpSpPr>
                <a:xfrm>
                  <a:off x="16" y="15"/>
                  <a:ext cx="635" cy="408"/>
                  <a:chOff x="0" y="15"/>
                  <a:chExt cx="635" cy="408"/>
                </a:xfrm>
              </p:grpSpPr>
              <p:sp>
                <p:nvSpPr>
                  <p:cNvPr id="32802" name="Line 33"/>
                  <p:cNvSpPr/>
                  <p:nvPr/>
                </p:nvSpPr>
                <p:spPr>
                  <a:xfrm flipV="1">
                    <a:off x="0" y="15"/>
                    <a:ext cx="544" cy="408"/>
                  </a:xfrm>
                  <a:prstGeom prst="line">
                    <a:avLst/>
                  </a:prstGeom>
                  <a:ln w="9525" cap="flat" cmpd="sng">
                    <a:solidFill>
                      <a:srgbClr val="FF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32803" name="未知"/>
                  <p:cNvSpPr/>
                  <p:nvPr/>
                </p:nvSpPr>
                <p:spPr>
                  <a:xfrm>
                    <a:off x="529" y="15"/>
                    <a:ext cx="106" cy="106"/>
                  </a:xfrm>
                  <a:custGeom>
                    <a:gdLst>
                      <a:gd name="txL" fmla="*/ 0 w 106"/>
                      <a:gd name="txT" fmla="*/ 0 h 106"/>
                      <a:gd name="txR" fmla="*/ 106 w 106"/>
                      <a:gd name="txB" fmla="*/ 106 h 106"/>
                    </a:gdLst>
                    <a:cxnLst>
                      <a:cxn ang="0">
                        <a:pos x="106" y="91"/>
                      </a:cxn>
                      <a:cxn ang="0">
                        <a:pos x="15" y="91"/>
                      </a:cxn>
                      <a:cxn ang="0">
                        <a:pos x="15" y="0"/>
                      </a:cxn>
                    </a:cxnLst>
                    <a:rect l="txL" t="txT" r="txR" b="txB"/>
                    <a:pathLst>
                      <a:path w="105" h="105">
                        <a:moveTo>
                          <a:pt x="106" y="91"/>
                        </a:moveTo>
                        <a:cubicBezTo>
                          <a:pt x="68" y="98"/>
                          <a:pt x="30" y="106"/>
                          <a:pt x="15" y="91"/>
                        </a:cubicBezTo>
                        <a:cubicBezTo>
                          <a:pt x="0" y="76"/>
                          <a:pt x="0" y="0"/>
                          <a:pt x="15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FF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32792" name="Line 35"/>
            <p:cNvSpPr/>
            <p:nvPr/>
          </p:nvSpPr>
          <p:spPr>
            <a:xfrm>
              <a:off x="363" y="545"/>
              <a:ext cx="544" cy="0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3" name="Line 36"/>
            <p:cNvSpPr/>
            <p:nvPr/>
          </p:nvSpPr>
          <p:spPr>
            <a:xfrm flipH="1">
              <a:off x="635" y="817"/>
              <a:ext cx="0" cy="40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2794" name="Text Box 37"/>
            <p:cNvSpPr txBox="1"/>
            <p:nvPr/>
          </p:nvSpPr>
          <p:spPr>
            <a:xfrm>
              <a:off x="0" y="408"/>
              <a:ext cx="45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795" name="Text Box 38"/>
            <p:cNvSpPr txBox="1"/>
            <p:nvPr/>
          </p:nvSpPr>
          <p:spPr>
            <a:xfrm>
              <a:off x="297" y="1097"/>
              <a:ext cx="68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</p:grpSp>
      <p:grpSp>
        <p:nvGrpSpPr>
          <p:cNvPr id="10" name="Group 39"/>
          <p:cNvGrpSpPr/>
          <p:nvPr/>
        </p:nvGrpSpPr>
        <p:grpSpPr>
          <a:xfrm>
            <a:off x="3230722" y="2459580"/>
            <a:ext cx="782241" cy="734616"/>
            <a:chOff x="21" y="42"/>
            <a:chExt cx="657" cy="617"/>
          </a:xfrm>
        </p:grpSpPr>
        <p:sp>
          <p:nvSpPr>
            <p:cNvPr id="32788" name="Oval 40"/>
            <p:cNvSpPr/>
            <p:nvPr/>
          </p:nvSpPr>
          <p:spPr>
            <a:xfrm>
              <a:off x="21" y="42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9" name="Line 41"/>
            <p:cNvSpPr/>
            <p:nvPr/>
          </p:nvSpPr>
          <p:spPr>
            <a:xfrm flipH="1">
              <a:off x="45" y="91"/>
              <a:ext cx="0" cy="36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2790" name="Text Box 42"/>
            <p:cNvSpPr txBox="1"/>
            <p:nvPr/>
          </p:nvSpPr>
          <p:spPr>
            <a:xfrm>
              <a:off x="90" y="272"/>
              <a:ext cx="58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 rot="21320988">
            <a:off x="7118883" y="2106162"/>
            <a:ext cx="896541" cy="757238"/>
            <a:chOff x="11" y="24"/>
            <a:chExt cx="753" cy="636"/>
          </a:xfrm>
        </p:grpSpPr>
        <p:sp>
          <p:nvSpPr>
            <p:cNvPr id="32785" name="Oval 44"/>
            <p:cNvSpPr/>
            <p:nvPr/>
          </p:nvSpPr>
          <p:spPr>
            <a:xfrm>
              <a:off x="11" y="24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6" name="Text Box 45"/>
            <p:cNvSpPr txBox="1"/>
            <p:nvPr/>
          </p:nvSpPr>
          <p:spPr>
            <a:xfrm>
              <a:off x="245" y="273"/>
              <a:ext cx="51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  <p:sp>
          <p:nvSpPr>
            <p:cNvPr id="32787" name="Line 46"/>
            <p:cNvSpPr/>
            <p:nvPr/>
          </p:nvSpPr>
          <p:spPr>
            <a:xfrm>
              <a:off x="36" y="47"/>
              <a:ext cx="227" cy="31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12" name="Group 47"/>
          <p:cNvGrpSpPr/>
          <p:nvPr/>
        </p:nvGrpSpPr>
        <p:grpSpPr>
          <a:xfrm>
            <a:off x="3225800" y="1686560"/>
            <a:ext cx="940435" cy="741680"/>
            <a:chOff x="10" y="0"/>
            <a:chExt cx="1044" cy="590"/>
          </a:xfrm>
        </p:grpSpPr>
        <p:sp>
          <p:nvSpPr>
            <p:cNvPr id="32782" name="Oval 48"/>
            <p:cNvSpPr/>
            <p:nvPr/>
          </p:nvSpPr>
          <p:spPr>
            <a:xfrm>
              <a:off x="10" y="545"/>
              <a:ext cx="67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3" name="Line 49"/>
            <p:cNvSpPr/>
            <p:nvPr/>
          </p:nvSpPr>
          <p:spPr>
            <a:xfrm flipH="1" flipV="1">
              <a:off x="45" y="91"/>
              <a:ext cx="0" cy="499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2784" name="Text Box 50"/>
            <p:cNvSpPr txBox="1"/>
            <p:nvPr/>
          </p:nvSpPr>
          <p:spPr>
            <a:xfrm>
              <a:off x="136" y="0"/>
              <a:ext cx="918" cy="3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支</a:t>
              </a:r>
            </a:p>
          </p:txBody>
        </p:sp>
      </p:grpSp>
      <p:grpSp>
        <p:nvGrpSpPr>
          <p:cNvPr id="13" name="Group 51"/>
          <p:cNvGrpSpPr/>
          <p:nvPr/>
        </p:nvGrpSpPr>
        <p:grpSpPr>
          <a:xfrm>
            <a:off x="6724435" y="1495823"/>
            <a:ext cx="647700" cy="635794"/>
            <a:chOff x="8" y="-80"/>
            <a:chExt cx="544" cy="534"/>
          </a:xfrm>
        </p:grpSpPr>
        <p:sp>
          <p:nvSpPr>
            <p:cNvPr id="32778" name="Oval 52"/>
            <p:cNvSpPr/>
            <p:nvPr/>
          </p:nvSpPr>
          <p:spPr>
            <a:xfrm>
              <a:off x="272" y="409"/>
              <a:ext cx="45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779" name="Group 53"/>
            <p:cNvGrpSpPr/>
            <p:nvPr/>
          </p:nvGrpSpPr>
          <p:grpSpPr>
            <a:xfrm>
              <a:off x="8" y="-80"/>
              <a:ext cx="544" cy="516"/>
              <a:chOff x="8" y="-80"/>
              <a:chExt cx="544" cy="516"/>
            </a:xfrm>
          </p:grpSpPr>
          <p:sp>
            <p:nvSpPr>
              <p:cNvPr id="32780" name="Line 54"/>
              <p:cNvSpPr/>
              <p:nvPr/>
            </p:nvSpPr>
            <p:spPr>
              <a:xfrm flipH="1" flipV="1">
                <a:off x="71" y="162"/>
                <a:ext cx="228" cy="274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2781" name="Text Box 55"/>
              <p:cNvSpPr txBox="1"/>
              <p:nvPr/>
            </p:nvSpPr>
            <p:spPr>
              <a:xfrm>
                <a:off x="8" y="-80"/>
                <a:ext cx="544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F</a:t>
                </a:r>
                <a:r>
                  <a:rPr lang="zh-CN" altLang="en-US" sz="2400" b="1" baseline="-25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支</a:t>
                </a:r>
              </a:p>
            </p:txBody>
          </p:sp>
        </p:grpSp>
      </p:grpSp>
      <p:sp>
        <p:nvSpPr>
          <p:cNvPr id="16" name="Text Box 42"/>
          <p:cNvSpPr txBox="1"/>
          <p:nvPr/>
        </p:nvSpPr>
        <p:spPr>
          <a:xfrm>
            <a:off x="512037" y="3375116"/>
            <a:ext cx="648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压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书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7" name="Text Box 42"/>
          <p:cNvSpPr txBox="1"/>
          <p:nvPr/>
        </p:nvSpPr>
        <p:spPr>
          <a:xfrm>
            <a:off x="595503" y="4475835"/>
            <a:ext cx="648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木板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8" name="Text Box 42"/>
          <p:cNvSpPr txBox="1"/>
          <p:nvPr/>
        </p:nvSpPr>
        <p:spPr>
          <a:xfrm>
            <a:off x="1667940" y="3899225"/>
            <a:ext cx="15601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施力物体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24418" y="3376545"/>
            <a:ext cx="400050" cy="50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0" name="文本框 19"/>
          <p:cNvSpPr txBox="1"/>
          <p:nvPr/>
        </p:nvSpPr>
        <p:spPr>
          <a:xfrm>
            <a:off x="2144994" y="4444269"/>
            <a:ext cx="656749" cy="50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492558" name="Text Box 14"/>
          <p:cNvSpPr txBox="1"/>
          <p:nvPr/>
        </p:nvSpPr>
        <p:spPr>
          <a:xfrm>
            <a:off x="810055" y="1059467"/>
            <a:ext cx="7595713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>
            <a:solidFill>
              <a:srgbClr val="FFCC00"/>
            </a:solidFill>
            <a:prstDash val="solid"/>
            <a:miter/>
            <a:headEnd type="none" w="med" len="med"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压力和支持力的方向：垂直接触面指向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受力物体。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26503" y="45232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弹力方向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1"/>
      <p:bldP spid="18" grpId="2"/>
      <p:bldP spid="19" grpId="3"/>
      <p:bldP spid="20" grpId="4"/>
      <p:bldP spid="492558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64" y="1846204"/>
            <a:ext cx="2749627" cy="266383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 flipV="1">
            <a:off x="3895473" y="2423488"/>
            <a:ext cx="6577" cy="1092436"/>
          </a:xfrm>
          <a:prstGeom prst="straightConnector1">
            <a:avLst/>
          </a:prstGeom>
          <a:ln w="34925" cmpd="sng">
            <a:solidFill>
              <a:srgbClr val="FF0000"/>
            </a:solidFill>
            <a:prstDash val="solid"/>
            <a:headEnd type="oval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105352" y="2471551"/>
            <a:ext cx="513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1000" b="1" i="1">
                <a:solidFill>
                  <a:srgbClr val="FF0000"/>
                </a:solidFill>
                <a:latin typeface="Times New Roman" panose="02020603050405020304" pitchFamily="18" charset="0"/>
                <a:ea typeface="仿宋" panose="02010609060101010101" charset="-122"/>
                <a:cs typeface="Times New Roman" panose="02020603050405020304" pitchFamily="18" charset="0"/>
                <a:sym typeface="+mn-ea"/>
              </a:rPr>
              <a:t>拉</a:t>
            </a:r>
          </a:p>
        </p:txBody>
      </p:sp>
      <p:sp>
        <p:nvSpPr>
          <p:cNvPr id="492558" name="Text Box 14"/>
          <p:cNvSpPr txBox="1"/>
          <p:nvPr/>
        </p:nvSpPr>
        <p:spPr>
          <a:xfrm>
            <a:off x="810055" y="1059467"/>
            <a:ext cx="7595713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>
            <a:solidFill>
              <a:srgbClr val="FFCC00"/>
            </a:solidFill>
            <a:prstDash val="solid"/>
            <a:miter/>
            <a:headEnd type="none" w="med" len="med"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绳子拉力的方向：沿着绳子收缩的方向</a:t>
            </a:r>
            <a:endParaRPr lang="zh-CN" altLang="en-US" sz="2400" b="1">
              <a:solidFill>
                <a:srgbClr val="FF0000"/>
              </a:solidFill>
              <a:latin typeface="宋体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255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/>
        </p:nvGrpSpPr>
        <p:grpSpPr>
          <a:xfrm>
            <a:off x="5996293" y="1181215"/>
            <a:ext cx="2543700" cy="3633535"/>
            <a:chOff x="5996293" y="1181215"/>
            <a:chExt cx="2543700" cy="363353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293" y="1181215"/>
              <a:ext cx="2543700" cy="3633535"/>
            </a:xfrm>
            <a:prstGeom prst="rect">
              <a:avLst/>
            </a:prstGeom>
          </p:spPr>
        </p:pic>
        <p:pic>
          <p:nvPicPr>
            <p:cNvPr id="9224" name="Picture 8" descr="http://flash.360edu.com/chuzhong/17/jujiaoxinkechen/jiaoxuesheji/images/tanhuangcheng.jp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9328" y="1465647"/>
              <a:ext cx="2386013" cy="306466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3859530" y="657225"/>
            <a:ext cx="17379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弹簧测力计</a:t>
            </a:r>
          </a:p>
        </p:txBody>
      </p:sp>
      <p:sp>
        <p:nvSpPr>
          <p:cNvPr id="23554" name="TextBox 2"/>
          <p:cNvSpPr txBox="1"/>
          <p:nvPr/>
        </p:nvSpPr>
        <p:spPr>
          <a:xfrm>
            <a:off x="2533570" y="1349795"/>
            <a:ext cx="316801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原理：</a:t>
            </a:r>
            <a:r>
              <a:rPr lang="zh-CN" altLang="en-US" sz="2400" b="1">
                <a:latin typeface="宋体" panose="02010600030101010101" pitchFamily="2" charset="-122"/>
                <a:ea typeface="仿宋" panose="02010609060101010101" charset="-122"/>
              </a:rPr>
              <a:t>在弹性限度内，弹簧受到的拉力越大，弹簧的伸长量就越长。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33570" y="3178296"/>
            <a:ext cx="3273902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构造：</a:t>
            </a:r>
            <a:r>
              <a:rPr lang="zh-CN" altLang="en-US" sz="2400" b="1">
                <a:latin typeface="宋体" panose="02010600030101010101" pitchFamily="2" charset="-122"/>
                <a:ea typeface="仿宋" panose="02010609060101010101" charset="-122"/>
              </a:rPr>
              <a:t>主要由刻度盘、弹簧、指针、挂钩等组成。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8946" y="1388226"/>
            <a:ext cx="2162041" cy="3088356"/>
            <a:chOff x="156059" y="1181216"/>
            <a:chExt cx="2162041" cy="308835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9" y="1181216"/>
              <a:ext cx="2162041" cy="3088356"/>
            </a:xfrm>
            <a:prstGeom prst="rect">
              <a:avLst/>
            </a:prstGeom>
          </p:spPr>
        </p:pic>
        <p:pic>
          <p:nvPicPr>
            <p:cNvPr id="31" name="图片 30">
              <a:hlinkClick r:id="rId6" action="ppaction://hlinkfile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702" y="1449877"/>
              <a:ext cx="1917398" cy="255103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74" name="Picture 2" descr="G:\resource\8x72\jpg\0060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8915" y="919471"/>
            <a:ext cx="1672964" cy="34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resource\8x72\jpg\00604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25" y="959119"/>
            <a:ext cx="1298313" cy="340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resource\8x72\jpg\00604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157" y="799702"/>
            <a:ext cx="1900635" cy="38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754136" y="4552849"/>
            <a:ext cx="3539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物理实验室常用的弹簧测力计</a:t>
            </a:r>
          </a:p>
        </p:txBody>
      </p:sp>
    </p:spTree>
  </p:cSld>
  <p:clrMapOvr>
    <a:masterClrMapping/>
  </p:clrMapOvr>
  <p:transition spd="slow">
    <p:random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0481" name="矩形 1"/>
          <p:cNvSpPr/>
          <p:nvPr/>
        </p:nvSpPr>
        <p:spPr>
          <a:xfrm>
            <a:off x="5182076" y="566657"/>
            <a:ext cx="3155633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人      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推   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车</a:t>
            </a:r>
            <a:endParaRPr lang="en-US" altLang="zh-CN" sz="2400" b="1">
              <a:solidFill>
                <a:schemeClr val="tx1"/>
              </a:solidFill>
              <a:latin typeface="Times New Roman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双手   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 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弹簧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人      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提 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水桶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人      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举 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杠铃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推土机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推   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土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磁铁     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吸引     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铁钉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384845" y="575046"/>
            <a:ext cx="750094" cy="2518410"/>
            <a:chOff x="6215074" y="1071546"/>
            <a:chExt cx="1000132" cy="3357904"/>
          </a:xfrm>
        </p:grpSpPr>
        <p:sp>
          <p:nvSpPr>
            <p:cNvPr id="8" name="圆角矩形 7"/>
            <p:cNvSpPr/>
            <p:nvPr/>
          </p:nvSpPr>
          <p:spPr>
            <a:xfrm>
              <a:off x="6215074" y="1071546"/>
              <a:ext cx="1000132" cy="292927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下箭头 8"/>
            <p:cNvSpPr/>
            <p:nvPr/>
          </p:nvSpPr>
          <p:spPr>
            <a:xfrm>
              <a:off x="6575756" y="4000822"/>
              <a:ext cx="357190" cy="4286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61280" y="3093460"/>
            <a:ext cx="80342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作用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182076" y="575284"/>
            <a:ext cx="1071563" cy="21969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245668" y="575284"/>
            <a:ext cx="1092041" cy="21793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下箭头 15"/>
          <p:cNvSpPr/>
          <p:nvPr/>
        </p:nvSpPr>
        <p:spPr>
          <a:xfrm>
            <a:off x="5538788" y="2811277"/>
            <a:ext cx="321469" cy="748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7630954" y="2754604"/>
            <a:ext cx="321469" cy="805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41" y="3654725"/>
            <a:ext cx="1422184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施力物体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9024" y="3654725"/>
            <a:ext cx="1422184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受力物体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5591" y="638444"/>
            <a:ext cx="393409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力是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物体对物体的作用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sp>
        <p:nvSpPr>
          <p:cNvPr id="59398" name="文本框 59397"/>
          <p:cNvSpPr txBox="1"/>
          <p:nvPr/>
        </p:nvSpPr>
        <p:spPr>
          <a:xfrm>
            <a:off x="285590" y="1458989"/>
            <a:ext cx="466438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一个物体受到了力，一定有别的物体对它施力。施力物体与受力物体总是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同时存在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的。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2426" y="3092880"/>
            <a:ext cx="437915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力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不能脱离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物体而存在。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85763" y="4115955"/>
            <a:ext cx="704326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相互作用的两个物体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可以接触，也可以不接触。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  <p:cond evt="onBegin" delay="0">
                          <p:tn val="48"/>
                        </p:cond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  <p:cond evt="onBegin" delay="0">
                          <p:tn val="54"/>
                        </p:cond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11" grpId="1"/>
      <p:bldP spid="12" grpId="2"/>
      <p:bldP spid="16" grpId="3"/>
      <p:bldP spid="17" grpId="4"/>
      <p:bldP spid="2" grpId="5"/>
      <p:bldP spid="59398" grpId="6"/>
      <p:bldP spid="3" grpId="7"/>
      <p:bldP spid="14" grpId="8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65614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7" rIns="91437" bIns="45717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实验：练习使用弹簧测力计</a:t>
            </a:r>
            <a:endParaRPr lang="zh-CN" altLang="en-US" sz="2800" b="1">
              <a:solidFill>
                <a:srgbClr val="FFFF00"/>
              </a:solidFill>
              <a:latin typeface="Times New Roman" pitchFamily="18" charset="0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578" name="TextBox 4"/>
          <p:cNvSpPr txBox="1"/>
          <p:nvPr/>
        </p:nvSpPr>
        <p:spPr>
          <a:xfrm>
            <a:off x="677351" y="1214491"/>
            <a:ext cx="594943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认清弹簧测力计的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量程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分度值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>
              <a:latin typeface="宋体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被测量的力不要超过弹簧测力计的量程。 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1689923" y="2431468"/>
            <a:ext cx="3865880" cy="230695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图中弹簧测力计的</a:t>
            </a:r>
          </a:p>
          <a:p>
            <a:pPr lvl="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量  程：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2400" b="1">
              <a:solidFill>
                <a:srgbClr val="000000"/>
              </a:solidFill>
              <a:latin typeface="宋体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分度值：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24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测量值：</a:t>
            </a:r>
            <a:r>
              <a:rPr lang="zh-CN" altLang="en-US" sz="24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4580" name="TextBox 6"/>
          <p:cNvSpPr txBox="1"/>
          <p:nvPr/>
        </p:nvSpPr>
        <p:spPr>
          <a:xfrm>
            <a:off x="3469786" y="3113700"/>
            <a:ext cx="1081088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     N</a:t>
            </a:r>
            <a:endParaRPr lang="zh-CN" alt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1954" y="3584947"/>
            <a:ext cx="86914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0.2 N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1954" y="4156922"/>
            <a:ext cx="869149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2.6 N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0" name="人补八01.EPS" descr="id:2147508684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128" y="1493302"/>
            <a:ext cx="796314" cy="31252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77224" y="2873186"/>
            <a:ext cx="7962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0～5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3" grpId="1"/>
      <p:bldP spid="24580" grpId="2"/>
      <p:bldP spid="8" grpId="3"/>
      <p:bldP spid="9" grpId="4"/>
      <p:bldP spid="2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1140904" y="545285"/>
            <a:ext cx="7298422" cy="4278094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弹簧测力计使用的注意事项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测量前，用手轻轻地来回拉动几次，避免指针、弹簧和外壳之间的</a:t>
            </a: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摩擦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而影响测量的</a:t>
            </a: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准确性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测量时，要使弹簧测力计受力方向</a:t>
            </a: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沿弹簧的轴线方向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读数时，应保持测力计处于</a:t>
            </a: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静止或匀速直线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运动状态。视线必须与</a:t>
            </a:r>
            <a:r>
              <a:rPr lang="zh-CN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刻度面垂直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" y="1196314"/>
            <a:ext cx="1247775" cy="172688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8" name="组合 37"/>
          <p:cNvGrpSpPr/>
          <p:nvPr/>
        </p:nvGrpSpPr>
        <p:grpSpPr>
          <a:xfrm>
            <a:off x="2422959" y="50178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其他形式的测力计</a:t>
              </a:r>
            </a:p>
          </p:txBody>
        </p:sp>
      </p:grpSp>
      <p:pic>
        <p:nvPicPr>
          <p:cNvPr id="4098" name="Picture 2" descr="G:\resource\8x72\jpg\00704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3416" y="1403437"/>
            <a:ext cx="2345224" cy="26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resource\8x72\jpg\00704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683" y="1403437"/>
            <a:ext cx="2453175" cy="25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resource\8x72\jpg\00704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1434" y="1667364"/>
            <a:ext cx="1300551" cy="23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897" y="4064023"/>
            <a:ext cx="198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握力计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7613" y="4064023"/>
            <a:ext cx="198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弹簧秤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1467" y="4064023"/>
            <a:ext cx="1988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/>
              <a:t>托盘称</a:t>
            </a:r>
          </a:p>
        </p:txBody>
      </p:sp>
    </p:spTree>
  </p:cSld>
  <p:clrMapOvr>
    <a:masterClrMapping/>
  </p:clrMapOvr>
  <p:transition spd="slow">
    <p:random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文本框 12"/>
          <p:cNvSpPr txBox="1"/>
          <p:nvPr/>
        </p:nvSpPr>
        <p:spPr>
          <a:xfrm>
            <a:off x="3128645" y="440690"/>
            <a:ext cx="1981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重 力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1796747" y="3138209"/>
            <a:ext cx="5736567" cy="4603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地球附近的所有物体都受到重力的作用。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charset="-122"/>
              <a:ea typeface="仿宋" panose="02010609060101010101" charset="-122"/>
              <a:cs typeface="+mn-cs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197168" y="1044311"/>
            <a:ext cx="8754428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抛出去的物体最终会落向地面，这是因为地球对它附近的物体有吸引作用。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38445" y="2117941"/>
            <a:ext cx="8754428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由于地球的吸引而使物体受到的力叫做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，用字母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26" name="上箭头标注 25"/>
          <p:cNvSpPr/>
          <p:nvPr/>
        </p:nvSpPr>
        <p:spPr>
          <a:xfrm>
            <a:off x="1435974" y="3741490"/>
            <a:ext cx="1508607" cy="700332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施力物体</a:t>
            </a:r>
          </a:p>
        </p:txBody>
      </p:sp>
      <p:sp>
        <p:nvSpPr>
          <p:cNvPr id="27" name="上箭头标注 26"/>
          <p:cNvSpPr/>
          <p:nvPr/>
        </p:nvSpPr>
        <p:spPr>
          <a:xfrm>
            <a:off x="3634786" y="3724928"/>
            <a:ext cx="1410176" cy="677466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受力物体</a:t>
            </a:r>
          </a:p>
        </p:txBody>
      </p:sp>
      <p:sp>
        <p:nvSpPr>
          <p:cNvPr id="3" name="椭圆 2"/>
          <p:cNvSpPr/>
          <p:nvPr/>
        </p:nvSpPr>
        <p:spPr>
          <a:xfrm>
            <a:off x="1796747" y="3028426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46343" y="3011864"/>
            <a:ext cx="787062" cy="71306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1"/>
      <p:bldP spid="15" grpId="2"/>
      <p:bldP spid="26" grpId="3"/>
      <p:bldP spid="27" grpId="4"/>
      <p:bldP spid="3" grpId="5"/>
      <p:bldP spid="32" grpId="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文本框 10"/>
          <p:cNvSpPr txBox="1"/>
          <p:nvPr/>
        </p:nvSpPr>
        <p:spPr>
          <a:xfrm>
            <a:off x="3337560" y="335280"/>
            <a:ext cx="1903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重力的大小</a:t>
            </a:r>
            <a:endParaRPr lang="en-US" altLang="zh-CN"/>
          </a:p>
        </p:txBody>
      </p:sp>
      <p:sp>
        <p:nvSpPr>
          <p:cNvPr id="2" name="TextBox 1"/>
          <p:cNvSpPr txBox="1"/>
          <p:nvPr/>
        </p:nvSpPr>
        <p:spPr>
          <a:xfrm>
            <a:off x="332570" y="3620249"/>
            <a:ext cx="8459153" cy="73723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    大量的生活经验告诉我们，质量不同的物体所受的重力不同。举</a:t>
            </a:r>
            <a:r>
              <a:rPr lang="zh-CN" altLang="en-US" sz="2100" b="1" strike="noStrike" noProof="1" smtClean="0">
                <a:solidFill>
                  <a:srgbClr val="000000"/>
                </a:solidFill>
                <a:latin typeface="宋体" panose="02010600030101010101" pitchFamily="2" charset="-122"/>
              </a:rPr>
              <a:t>起它们</a:t>
            </a:r>
            <a:r>
              <a:rPr lang="zh-CN" altLang="en-US" sz="2100" b="1" strike="noStrike" noProof="1">
                <a:solidFill>
                  <a:srgbClr val="000000"/>
                </a:solidFill>
                <a:latin typeface="宋体" panose="02010600030101010101" pitchFamily="2" charset="-122"/>
              </a:rPr>
              <a:t>的感受也不同。</a:t>
            </a:r>
          </a:p>
        </p:txBody>
      </p:sp>
      <p:pic>
        <p:nvPicPr>
          <p:cNvPr id="4" name="图片 3" descr="a1975adagw1ey52wabzx9g20hs0btwz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51" y="1417741"/>
            <a:ext cx="3316536" cy="2202508"/>
          </a:xfrm>
          <a:prstGeom prst="rect">
            <a:avLst/>
          </a:prstGeom>
        </p:spPr>
      </p:pic>
      <p:pic>
        <p:nvPicPr>
          <p:cNvPr id="5" name="图片 4" descr="201608100915396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391" y="1647306"/>
            <a:ext cx="2847437" cy="19151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2918" y="973793"/>
            <a:ext cx="766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重力的大小与什么因素有关呢？请观察以下现象。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61393" y="4417983"/>
            <a:ext cx="811215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zh-CN" altLang="en-US" sz="2100" b="1" noProof="1">
                <a:solidFill>
                  <a:srgbClr val="FF0000"/>
                </a:solidFill>
                <a:latin typeface="宋体" panose="02010600030101010101" pitchFamily="2" charset="-122"/>
              </a:rPr>
              <a:t>我们如何找出地球附近的物体所受的重力跟它的质量之间的关系呢？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 descr="010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456" y="1332878"/>
            <a:ext cx="1240487" cy="2580802"/>
          </a:xfrm>
          <a:prstGeom prst="rect">
            <a:avLst/>
          </a:prstGeom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2381" y="587088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实验：</a:t>
            </a:r>
            <a:r>
              <a:rPr lang="zh-CN" altLang="en-US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探究重力的大小跟质量的关系</a:t>
            </a:r>
            <a:endParaRPr lang="zh-CN" altLang="zh-CN" sz="2400" b="1" spc="100">
              <a:solidFill>
                <a:srgbClr val="FFFF00"/>
              </a:solidFill>
              <a:uFillTx/>
              <a:latin typeface="黑体" pitchFamily="49" charset="-122"/>
              <a:ea typeface="黑体" panose="02010609060101010101" pitchFamily="49" charset="-122"/>
            </a:endParaRPr>
          </a:p>
        </p:txBody>
      </p:sp>
      <p:sp>
        <p:nvSpPr>
          <p:cNvPr id="17413" name="TextBox 3"/>
          <p:cNvSpPr txBox="1"/>
          <p:nvPr/>
        </p:nvSpPr>
        <p:spPr>
          <a:xfrm>
            <a:off x="563678" y="1327111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>
              <a:solidFill>
                <a:srgbClr val="0000FF"/>
              </a:solidFill>
              <a:latin typeface="黑体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7667" y="1328401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弹簧测力计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09131" y="1924128"/>
            <a:ext cx="691646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       把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已知质量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的钩码挂在弹簧测力计上，当钩码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静止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时，记下弹簧测力计的示数；改变钩码质量，重复上述实验并记录实验数据。</a:t>
            </a:r>
          </a:p>
        </p:txBody>
      </p:sp>
      <p:sp>
        <p:nvSpPr>
          <p:cNvPr id="21" name="TextBox 3"/>
          <p:cNvSpPr txBox="1"/>
          <p:nvPr/>
        </p:nvSpPr>
        <p:spPr>
          <a:xfrm>
            <a:off x="563677" y="2016407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87104" y="3853402"/>
          <a:ext cx="6621712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94034"/>
                <a:gridCol w="904613"/>
                <a:gridCol w="904613"/>
                <a:gridCol w="904613"/>
                <a:gridCol w="904613"/>
                <a:gridCol w="904613"/>
                <a:gridCol w="904613"/>
              </a:tblGrid>
              <a:tr h="370840">
                <a:tc>
                  <a:txBody>
                    <a:bodyPr vert="horz" wrap="square"/>
                    <a:lstStyle/>
                    <a:p>
                      <a:r>
                        <a:rPr lang="zh-CN" alt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m/kg</a:t>
                      </a:r>
                      <a:endParaRPr lang="zh-CN" altLang="en-US" sz="1800"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 vert="horz" wrap="square"/>
                    <a:lstStyle/>
                    <a:p>
                      <a:r>
                        <a:rPr lang="zh-CN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altLang="zh-CN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G/N</a:t>
                      </a:r>
                      <a:endParaRPr lang="zh-CN" altLang="en-US" sz="1800" b="1"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5" grpId="1"/>
      <p:bldP spid="9" grpId="2"/>
      <p:bldP spid="21" grpId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Text Box 10"/>
          <p:cNvSpPr txBox="1"/>
          <p:nvPr/>
        </p:nvSpPr>
        <p:spPr>
          <a:xfrm>
            <a:off x="4705361" y="2346140"/>
            <a:ext cx="398563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）物体受到的重力大小跟它的质量成</a:t>
            </a:r>
            <a:r>
              <a:rPr lang="zh-CN" altLang="en-US" sz="24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24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zh-CN" altLang="en-US" sz="24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关系。</a:t>
            </a:r>
          </a:p>
        </p:txBody>
      </p:sp>
      <p:sp>
        <p:nvSpPr>
          <p:cNvPr id="16" name="Text Box 11"/>
          <p:cNvSpPr txBox="1"/>
          <p:nvPr/>
        </p:nvSpPr>
        <p:spPr>
          <a:xfrm>
            <a:off x="4704846" y="3560591"/>
            <a:ext cx="377539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24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体所受的重力跟</a:t>
            </a: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质量的比约等于</a:t>
            </a:r>
            <a:r>
              <a:rPr lang="en-US" altLang="zh-CN" sz="24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en-US" sz="24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＿</a:t>
            </a:r>
            <a:r>
              <a:rPr lang="zh-CN" altLang="en-US" sz="24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/>
          <p:nvPr/>
        </p:nvSpPr>
        <p:spPr>
          <a:xfrm>
            <a:off x="6800506" y="2980290"/>
            <a:ext cx="86320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正比</a:t>
            </a:r>
          </a:p>
        </p:txBody>
      </p:sp>
      <p:sp>
        <p:nvSpPr>
          <p:cNvPr id="18" name="Text Box 13"/>
          <p:cNvSpPr txBox="1"/>
          <p:nvPr/>
        </p:nvSpPr>
        <p:spPr>
          <a:xfrm>
            <a:off x="6444318" y="4200592"/>
            <a:ext cx="1339454" cy="414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100" b="1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　</a:t>
            </a:r>
            <a:r>
              <a:rPr lang="en-US" altLang="zh-CN" sz="2100" b="1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10 N/kg</a:t>
            </a:r>
          </a:p>
        </p:txBody>
      </p:sp>
      <p:cxnSp>
        <p:nvCxnSpPr>
          <p:cNvPr id="19" name="直接连接符 18"/>
          <p:cNvCxnSpPr/>
          <p:nvPr/>
        </p:nvCxnSpPr>
        <p:spPr>
          <a:xfrm flipV="1">
            <a:off x="1560921" y="2261393"/>
            <a:ext cx="2233930" cy="2062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0" name="组合 19520"/>
          <p:cNvGrpSpPr/>
          <p:nvPr/>
        </p:nvGrpSpPr>
        <p:grpSpPr>
          <a:xfrm>
            <a:off x="1059668" y="1687617"/>
            <a:ext cx="3645694" cy="3184922"/>
            <a:chOff x="385" y="1366"/>
            <a:chExt cx="3062" cy="2675"/>
          </a:xfrm>
        </p:grpSpPr>
        <p:grpSp>
          <p:nvGrpSpPr>
            <p:cNvPr id="9231" name="组合 19515"/>
            <p:cNvGrpSpPr/>
            <p:nvPr/>
          </p:nvGrpSpPr>
          <p:grpSpPr>
            <a:xfrm>
              <a:off x="517" y="1420"/>
              <a:ext cx="2611" cy="2428"/>
              <a:chOff x="583" y="1253"/>
              <a:chExt cx="2779" cy="2585"/>
            </a:xfrm>
          </p:grpSpPr>
          <p:sp>
            <p:nvSpPr>
              <p:cNvPr id="9232" name="直接连接符 19471"/>
              <p:cNvSpPr/>
              <p:nvPr/>
            </p:nvSpPr>
            <p:spPr>
              <a:xfrm flipV="1">
                <a:off x="583" y="1253"/>
                <a:ext cx="1" cy="258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  <p:txBody>
              <a:bodyPr/>
              <a:lstStyle/>
              <a:p/>
            </p:txBody>
          </p:sp>
          <p:sp>
            <p:nvSpPr>
              <p:cNvPr id="9233" name="直接连接符 19472"/>
              <p:cNvSpPr/>
              <p:nvPr/>
            </p:nvSpPr>
            <p:spPr>
              <a:xfrm rot="5400000" flipH="1" flipV="1">
                <a:off x="1973" y="2449"/>
                <a:ext cx="0" cy="2778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  <p:txBody>
              <a:bodyPr/>
              <a:lstStyle/>
              <a:p/>
            </p:txBody>
          </p:sp>
          <p:grpSp>
            <p:nvGrpSpPr>
              <p:cNvPr id="9234" name="组合 19514"/>
              <p:cNvGrpSpPr/>
              <p:nvPr/>
            </p:nvGrpSpPr>
            <p:grpSpPr>
              <a:xfrm>
                <a:off x="583" y="1423"/>
                <a:ext cx="2580" cy="2268"/>
                <a:chOff x="583" y="1423"/>
                <a:chExt cx="2580" cy="2268"/>
              </a:xfrm>
            </p:grpSpPr>
            <p:sp>
              <p:nvSpPr>
                <p:cNvPr id="9235" name="直接连接符 19473"/>
                <p:cNvSpPr/>
                <p:nvPr/>
              </p:nvSpPr>
              <p:spPr>
                <a:xfrm>
                  <a:off x="583" y="142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36" name="直接连接符 19474"/>
                <p:cNvSpPr/>
                <p:nvPr/>
              </p:nvSpPr>
              <p:spPr>
                <a:xfrm>
                  <a:off x="583" y="156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37" name="直接连接符 19475"/>
                <p:cNvSpPr/>
                <p:nvPr/>
              </p:nvSpPr>
              <p:spPr>
                <a:xfrm>
                  <a:off x="583" y="170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38" name="直接连接符 19476"/>
                <p:cNvSpPr/>
                <p:nvPr/>
              </p:nvSpPr>
              <p:spPr>
                <a:xfrm>
                  <a:off x="583" y="1848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39" name="直接连接符 19477"/>
                <p:cNvSpPr/>
                <p:nvPr/>
              </p:nvSpPr>
              <p:spPr>
                <a:xfrm>
                  <a:off x="583" y="199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0" name="直接连接符 19478"/>
                <p:cNvSpPr/>
                <p:nvPr/>
              </p:nvSpPr>
              <p:spPr>
                <a:xfrm>
                  <a:off x="583" y="213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1" name="直接连接符 19479"/>
                <p:cNvSpPr/>
                <p:nvPr/>
              </p:nvSpPr>
              <p:spPr>
                <a:xfrm>
                  <a:off x="583" y="227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2" name="直接连接符 19480"/>
                <p:cNvSpPr/>
                <p:nvPr/>
              </p:nvSpPr>
              <p:spPr>
                <a:xfrm>
                  <a:off x="583" y="241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3" name="直接连接符 19481"/>
                <p:cNvSpPr/>
                <p:nvPr/>
              </p:nvSpPr>
              <p:spPr>
                <a:xfrm>
                  <a:off x="583" y="255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4" name="直接连接符 19482"/>
                <p:cNvSpPr/>
                <p:nvPr/>
              </p:nvSpPr>
              <p:spPr>
                <a:xfrm>
                  <a:off x="583" y="269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5" name="直接连接符 19483"/>
                <p:cNvSpPr/>
                <p:nvPr/>
              </p:nvSpPr>
              <p:spPr>
                <a:xfrm>
                  <a:off x="583" y="284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6" name="直接连接符 19484"/>
                <p:cNvSpPr/>
                <p:nvPr/>
              </p:nvSpPr>
              <p:spPr>
                <a:xfrm>
                  <a:off x="583" y="298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7" name="直接连接符 19485"/>
                <p:cNvSpPr/>
                <p:nvPr/>
              </p:nvSpPr>
              <p:spPr>
                <a:xfrm>
                  <a:off x="583" y="3124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8" name="直接连接符 19487"/>
                <p:cNvSpPr/>
                <p:nvPr/>
              </p:nvSpPr>
              <p:spPr>
                <a:xfrm>
                  <a:off x="583" y="326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49" name="直接连接符 19488"/>
                <p:cNvSpPr/>
                <p:nvPr/>
              </p:nvSpPr>
              <p:spPr>
                <a:xfrm>
                  <a:off x="583" y="340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0" name="直接连接符 19489"/>
                <p:cNvSpPr/>
                <p:nvPr/>
              </p:nvSpPr>
              <p:spPr>
                <a:xfrm>
                  <a:off x="583" y="354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1" name="直接连接符 19490"/>
                <p:cNvSpPr/>
                <p:nvPr/>
              </p:nvSpPr>
              <p:spPr>
                <a:xfrm>
                  <a:off x="583" y="3691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grpSp>
            <p:nvGrpSpPr>
              <p:cNvPr id="9252" name="组合 19511"/>
              <p:cNvGrpSpPr/>
              <p:nvPr/>
            </p:nvGrpSpPr>
            <p:grpSpPr>
              <a:xfrm>
                <a:off x="735" y="1423"/>
                <a:ext cx="2428" cy="2410"/>
                <a:chOff x="300" y="1536"/>
                <a:chExt cx="2268" cy="2297"/>
              </a:xfrm>
            </p:grpSpPr>
            <p:sp>
              <p:nvSpPr>
                <p:cNvPr id="9253" name="直接连接符 19493"/>
                <p:cNvSpPr/>
                <p:nvPr/>
              </p:nvSpPr>
              <p:spPr>
                <a:xfrm flipH="1">
                  <a:off x="30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4" name="直接连接符 19494"/>
                <p:cNvSpPr/>
                <p:nvPr/>
              </p:nvSpPr>
              <p:spPr>
                <a:xfrm flipH="1">
                  <a:off x="44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5" name="直接连接符 19495"/>
                <p:cNvSpPr/>
                <p:nvPr/>
              </p:nvSpPr>
              <p:spPr>
                <a:xfrm flipH="1">
                  <a:off x="58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6" name="直接连接符 19496"/>
                <p:cNvSpPr/>
                <p:nvPr/>
              </p:nvSpPr>
              <p:spPr>
                <a:xfrm flipH="1">
                  <a:off x="72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7" name="直接连接符 19497"/>
                <p:cNvSpPr/>
                <p:nvPr/>
              </p:nvSpPr>
              <p:spPr>
                <a:xfrm flipH="1">
                  <a:off x="867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8" name="直接连接符 19498"/>
                <p:cNvSpPr/>
                <p:nvPr/>
              </p:nvSpPr>
              <p:spPr>
                <a:xfrm flipH="1">
                  <a:off x="1009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59" name="直接连接符 19499"/>
                <p:cNvSpPr/>
                <p:nvPr/>
              </p:nvSpPr>
              <p:spPr>
                <a:xfrm flipH="1">
                  <a:off x="1151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0" name="直接连接符 19500"/>
                <p:cNvSpPr/>
                <p:nvPr/>
              </p:nvSpPr>
              <p:spPr>
                <a:xfrm flipH="1">
                  <a:off x="129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1" name="直接连接符 19501"/>
                <p:cNvSpPr/>
                <p:nvPr/>
              </p:nvSpPr>
              <p:spPr>
                <a:xfrm flipH="1">
                  <a:off x="143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2" name="直接连接符 19502"/>
                <p:cNvSpPr/>
                <p:nvPr/>
              </p:nvSpPr>
              <p:spPr>
                <a:xfrm flipH="1">
                  <a:off x="157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3" name="直接连接符 19503"/>
                <p:cNvSpPr/>
                <p:nvPr/>
              </p:nvSpPr>
              <p:spPr>
                <a:xfrm flipH="1">
                  <a:off x="171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4" name="直接连接符 19504"/>
                <p:cNvSpPr/>
                <p:nvPr/>
              </p:nvSpPr>
              <p:spPr>
                <a:xfrm flipH="1">
                  <a:off x="186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5" name="直接连接符 19505"/>
                <p:cNvSpPr/>
                <p:nvPr/>
              </p:nvSpPr>
              <p:spPr>
                <a:xfrm flipH="1">
                  <a:off x="200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6" name="直接连接符 19506"/>
                <p:cNvSpPr/>
                <p:nvPr/>
              </p:nvSpPr>
              <p:spPr>
                <a:xfrm flipH="1">
                  <a:off x="214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7" name="直接连接符 19507"/>
                <p:cNvSpPr/>
                <p:nvPr/>
              </p:nvSpPr>
              <p:spPr>
                <a:xfrm flipH="1">
                  <a:off x="228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8" name="直接连接符 19508"/>
                <p:cNvSpPr/>
                <p:nvPr/>
              </p:nvSpPr>
              <p:spPr>
                <a:xfrm flipH="1">
                  <a:off x="242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9269" name="直接连接符 19509"/>
                <p:cNvSpPr/>
                <p:nvPr/>
              </p:nvSpPr>
              <p:spPr>
                <a:xfrm flipH="1">
                  <a:off x="256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</p:grpSp>
        <p:sp>
          <p:nvSpPr>
            <p:cNvPr id="9270" name="文本框 19516"/>
            <p:cNvSpPr txBox="1"/>
            <p:nvPr/>
          </p:nvSpPr>
          <p:spPr>
            <a:xfrm>
              <a:off x="2968" y="3653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m</a:t>
              </a: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/kg</a:t>
              </a:r>
            </a:p>
          </p:txBody>
        </p:sp>
        <p:sp>
          <p:nvSpPr>
            <p:cNvPr id="9271" name="文本框 19517"/>
            <p:cNvSpPr txBox="1"/>
            <p:nvPr/>
          </p:nvSpPr>
          <p:spPr>
            <a:xfrm>
              <a:off x="518" y="1366"/>
              <a:ext cx="47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 </a:t>
              </a: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/N</a:t>
              </a:r>
            </a:p>
          </p:txBody>
        </p:sp>
        <p:sp>
          <p:nvSpPr>
            <p:cNvPr id="9272" name="文本框 19518"/>
            <p:cNvSpPr txBox="1"/>
            <p:nvPr/>
          </p:nvSpPr>
          <p:spPr>
            <a:xfrm>
              <a:off x="385" y="3790"/>
              <a:ext cx="187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35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</p:grpSp>
      <p:cxnSp>
        <p:nvCxnSpPr>
          <p:cNvPr id="4" name="直接连接符 3"/>
          <p:cNvCxnSpPr/>
          <p:nvPr/>
        </p:nvCxnSpPr>
        <p:spPr>
          <a:xfrm flipV="1">
            <a:off x="1216751" y="4247673"/>
            <a:ext cx="438150" cy="38925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58044" y="512424"/>
            <a:ext cx="7830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以质量为横坐标、重力为纵坐标描点并连接这些点。观察并思考：物体所受重力跟它的质量有什么关系？</a:t>
            </a:r>
          </a:p>
        </p:txBody>
      </p:sp>
      <p:sp>
        <p:nvSpPr>
          <p:cNvPr id="72" name="TextBox 3"/>
          <p:cNvSpPr txBox="1"/>
          <p:nvPr/>
        </p:nvSpPr>
        <p:spPr>
          <a:xfrm>
            <a:off x="4420207" y="1780234"/>
            <a:ext cx="2245519" cy="46166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实验结论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1"/>
      <p:bldP spid="17" grpId="2"/>
      <p:bldP spid="18" grpId="3"/>
      <p:bldP spid="72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圆角矩形 4"/>
          <p:cNvSpPr/>
          <p:nvPr/>
        </p:nvSpPr>
        <p:spPr>
          <a:xfrm>
            <a:off x="932849" y="830510"/>
            <a:ext cx="7704897" cy="3525431"/>
          </a:xfrm>
          <a:prstGeom prst="roundRect">
            <a:avLst/>
          </a:prstGeom>
          <a:solidFill>
            <a:srgbClr val="006600"/>
          </a:solidFill>
          <a:ln>
            <a:solidFill>
              <a:srgbClr val="9966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" y="1549347"/>
            <a:ext cx="1273969" cy="1763078"/>
          </a:xfrm>
          <a:prstGeom prst="rect">
            <a:avLst/>
          </a:prstGeom>
        </p:spPr>
      </p:pic>
      <p:sp>
        <p:nvSpPr>
          <p:cNvPr id="2" name="Text Box 8"/>
          <p:cNvSpPr txBox="1"/>
          <p:nvPr/>
        </p:nvSpPr>
        <p:spPr>
          <a:xfrm>
            <a:off x="1078706" y="2897002"/>
            <a:ext cx="75590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24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 9.8 N/kg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。它表示</a:t>
            </a:r>
            <a:r>
              <a:rPr lang="zh-CN" altLang="en-US" sz="2400" b="1" u="sng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质量为</a:t>
            </a:r>
            <a:r>
              <a:rPr lang="en-US" altLang="zh-CN" sz="2400" b="1" u="sng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 kg</a:t>
            </a:r>
            <a:r>
              <a:rPr lang="zh-CN" altLang="en-US" sz="2400" b="1" u="sng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的物体所受到的重力是</a:t>
            </a:r>
            <a:r>
              <a:rPr lang="en-US" altLang="zh-CN" sz="2400" b="1" u="sng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9.8 N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。为计算方便在粗略计算时可取</a:t>
            </a:r>
            <a:r>
              <a:rPr lang="en-US" altLang="zh-CN" sz="2400" b="1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=10 N/kg</a:t>
            </a:r>
            <a:r>
              <a:rPr lang="zh-CN" altLang="en-US" sz="24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Rectangle 9"/>
          <p:cNvSpPr/>
          <p:nvPr/>
        </p:nvSpPr>
        <p:spPr>
          <a:xfrm>
            <a:off x="1253967" y="1150767"/>
            <a:ext cx="5992416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charset="-122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．物体所受的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重力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与物体的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质量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成</a:t>
            </a:r>
            <a:r>
              <a:rPr lang="zh-CN" altLang="en-US" sz="24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正比</a:t>
            </a: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。</a:t>
            </a: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1744910" y="1837478"/>
          <a:ext cx="1192693" cy="93061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Equation" r:id="rId3" progId="Equation.DSMT4">
                  <p:embed/>
                </p:oleObj>
              </mc:Choice>
              <mc:Fallback>
                <p:oleObj name="Equation" r:id="rId3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4910" y="1837478"/>
                        <a:ext cx="1192693" cy="93061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3"/>
          <p:cNvSpPr txBox="1"/>
          <p:nvPr/>
        </p:nvSpPr>
        <p:spPr>
          <a:xfrm>
            <a:off x="1184910" y="2069756"/>
            <a:ext cx="6413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．</a:t>
            </a:r>
          </a:p>
        </p:txBody>
      </p:sp>
      <p:sp>
        <p:nvSpPr>
          <p:cNvPr id="28" name="Text Box 8"/>
          <p:cNvSpPr txBox="1"/>
          <p:nvPr/>
        </p:nvSpPr>
        <p:spPr>
          <a:xfrm>
            <a:off x="3049667" y="2069756"/>
            <a:ext cx="5715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565621" y="2046578"/>
            <a:ext cx="12196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7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7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grpSp>
        <p:nvGrpSpPr>
          <p:cNvPr id="26630" name="组合 26629"/>
          <p:cNvGrpSpPr/>
          <p:nvPr/>
        </p:nvGrpSpPr>
        <p:grpSpPr>
          <a:xfrm>
            <a:off x="4937284" y="1837478"/>
            <a:ext cx="1197469" cy="1082278"/>
            <a:chExt cx="1003" cy="909"/>
          </a:xfrm>
        </p:grpSpPr>
        <p:sp>
          <p:nvSpPr>
            <p:cNvPr id="26631" name="文本框 26630"/>
            <p:cNvSpPr txBox="1"/>
            <p:nvPr/>
          </p:nvSpPr>
          <p:spPr>
            <a:xfrm>
              <a:off x="0" y="0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——</a:t>
              </a:r>
            </a:p>
          </p:txBody>
        </p:sp>
        <p:sp>
          <p:nvSpPr>
            <p:cNvPr id="26632" name="文本框 26631"/>
            <p:cNvSpPr txBox="1"/>
            <p:nvPr/>
          </p:nvSpPr>
          <p:spPr>
            <a:xfrm>
              <a:off x="0" y="522"/>
              <a:ext cx="100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——</a:t>
              </a:r>
            </a:p>
          </p:txBody>
        </p:sp>
      </p:grpSp>
      <p:sp>
        <p:nvSpPr>
          <p:cNvPr id="26633" name="矩形 26632"/>
          <p:cNvSpPr/>
          <p:nvPr/>
        </p:nvSpPr>
        <p:spPr>
          <a:xfrm>
            <a:off x="5908834" y="183020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牛顿（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6634" name="矩形 26633"/>
          <p:cNvSpPr/>
          <p:nvPr/>
        </p:nvSpPr>
        <p:spPr>
          <a:xfrm>
            <a:off x="5908834" y="2458852"/>
            <a:ext cx="27722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千克（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kg</a:t>
            </a:r>
            <a:r>
              <a:rPr lang="zh-C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/>
      <p:bldP spid="27" grpId="2"/>
      <p:bldP spid="28" grpId="3"/>
      <p:bldP spid="29" grpId="4"/>
      <p:bldP spid="26633" grpId="5"/>
      <p:bldP spid="26634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5" name="对象 24"/>
          <p:cNvGraphicFramePr>
            <a:graphicFrameLocks noChangeAspect="1"/>
          </p:cNvGraphicFramePr>
          <p:nvPr/>
        </p:nvGraphicFramePr>
        <p:xfrm>
          <a:off x="4156710" y="633994"/>
          <a:ext cx="2591753" cy="287369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2" progId="Paint.Picture">
                  <p:embed/>
                </p:oleObj>
              </mc:Choice>
              <mc:Fallback>
                <p:oleObj r:id="rId2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4156710" y="633994"/>
                        <a:ext cx="2591753" cy="2873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1651159" y="583512"/>
          <a:ext cx="2087404" cy="29241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r:id="rId5" progId="Paint.Picture">
                  <p:embed/>
                </p:oleObj>
              </mc:Choice>
              <mc:Fallback>
                <p:oleObj r:id="rId5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1651159" y="583512"/>
                        <a:ext cx="2087404" cy="292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对象 18436"/>
          <p:cNvGraphicFramePr>
            <a:graphicFrameLocks noChangeAspect="1"/>
          </p:cNvGraphicFramePr>
          <p:nvPr/>
        </p:nvGraphicFramePr>
        <p:xfrm>
          <a:off x="3100388" y="1857481"/>
          <a:ext cx="638175" cy="107275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r:id="rId7" progId="Flash.Movie">
                  <p:embed/>
                </p:oleObj>
              </mc:Choice>
              <mc:Fallback>
                <p:oleObj r:id="rId7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>
                        <a:lum bright="-18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3100388" y="185748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对象 18437"/>
          <p:cNvGraphicFramePr>
            <a:graphicFrameLocks noChangeAspect="1"/>
          </p:cNvGraphicFramePr>
          <p:nvPr/>
        </p:nvGraphicFramePr>
        <p:xfrm>
          <a:off x="6662738" y="1857481"/>
          <a:ext cx="638175" cy="107275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9" progId="Flash.Movie">
                  <p:embed/>
                </p:oleObj>
              </mc:Choice>
              <mc:Fallback>
                <p:oleObj r:id="rId9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>
                        <a:lum bright="-18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6662738" y="1857481"/>
                        <a:ext cx="638175" cy="107275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对象 18438"/>
          <p:cNvGraphicFramePr>
            <a:graphicFrameLocks noChangeAspect="1"/>
          </p:cNvGraphicFramePr>
          <p:nvPr/>
        </p:nvGraphicFramePr>
        <p:xfrm>
          <a:off x="1473994" y="2889514"/>
          <a:ext cx="7002780" cy="408146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10" progId="Flash.Movie">
                  <p:embed/>
                </p:oleObj>
              </mc:Choice>
              <mc:Fallback>
                <p:oleObj r:id="rId1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3994" y="2889514"/>
                        <a:ext cx="7002780" cy="40814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对象 18440"/>
          <p:cNvGraphicFramePr>
            <a:graphicFrameLocks noChangeAspect="1"/>
          </p:cNvGraphicFramePr>
          <p:nvPr/>
        </p:nvGraphicFramePr>
        <p:xfrm>
          <a:off x="3027998" y="1587447"/>
          <a:ext cx="164306" cy="1613059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12" progId="Flash.Movie">
                  <p:embed/>
                </p:oleObj>
              </mc:Choice>
              <mc:Fallback>
                <p:oleObj r:id="rId12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27998" y="1587447"/>
                        <a:ext cx="164306" cy="161305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对象 18441"/>
          <p:cNvGraphicFramePr>
            <a:graphicFrameLocks noChangeAspect="1"/>
          </p:cNvGraphicFramePr>
          <p:nvPr/>
        </p:nvGraphicFramePr>
        <p:xfrm>
          <a:off x="6584156" y="1651741"/>
          <a:ext cx="164306" cy="1549241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r:id="rId14" progId="Flash.Movie">
                  <p:embed/>
                </p:oleObj>
              </mc:Choice>
              <mc:Fallback>
                <p:oleObj r:id="rId14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84156" y="1651741"/>
                        <a:ext cx="164306" cy="1549241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9" name="矩形 18448"/>
          <p:cNvSpPr/>
          <p:nvPr/>
        </p:nvSpPr>
        <p:spPr>
          <a:xfrm>
            <a:off x="386239" y="3643601"/>
            <a:ext cx="8619173" cy="1421928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   通过观察发现，无论铁架台是否倾斜，重物静止时悬线总是处于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的方向，即和水平面垂直。这个方向就是重力的方向，所以重力的方向总是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295650" y="390525"/>
            <a:ext cx="1981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 </a:t>
            </a:r>
            <a:r>
              <a:rPr lang="zh-CN" altLang="en-US"/>
              <a:t>重力的方向</a:t>
            </a:r>
            <a:endParaRPr lang="en-US" altLang="zh-CN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458" name="文本框 19457">
            <a:hlinkClick r:id="rId2" action="ppaction://hlinksldjump"/>
          </p:cNvPr>
          <p:cNvSpPr txBox="1"/>
          <p:nvPr/>
        </p:nvSpPr>
        <p:spPr>
          <a:xfrm>
            <a:off x="507105" y="624609"/>
            <a:ext cx="8847294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重力的方向总是竖直向下的，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</a:rPr>
              <a:t>那“下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”到底是指什么方向呢？</a:t>
            </a:r>
          </a:p>
        </p:txBody>
      </p:sp>
      <p:sp>
        <p:nvSpPr>
          <p:cNvPr id="19460" name="文本框 19459">
            <a:hlinkClick r:id="rId2" action="ppaction://hlinksldjump"/>
          </p:cNvPr>
          <p:cNvSpPr txBox="1"/>
          <p:nvPr/>
        </p:nvSpPr>
        <p:spPr>
          <a:xfrm>
            <a:off x="6858925" y="1305047"/>
            <a:ext cx="56197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重力的方向指向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地心</a:t>
            </a:r>
          </a:p>
        </p:txBody>
      </p:sp>
      <p:pic>
        <p:nvPicPr>
          <p:cNvPr id="19459" name="图片 194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60" y="1213175"/>
            <a:ext cx="2813110" cy="3329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" name="TextBox 19"/>
          <p:cNvSpPr txBox="1"/>
          <p:nvPr/>
        </p:nvSpPr>
        <p:spPr>
          <a:xfrm>
            <a:off x="886300" y="1280964"/>
            <a:ext cx="620363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力用符号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表示，单位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牛顿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，简称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，符号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3223888" y="3677525"/>
            <a:ext cx="2451656" cy="1015663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一名中学生站在水平地面上，对地面的压力大约是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500N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6249799" y="3831413"/>
            <a:ext cx="2550254" cy="707886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拿起一瓶水，手对水瓶的力大约是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5N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541" y="2004646"/>
            <a:ext cx="2065763" cy="164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33" y="2049111"/>
            <a:ext cx="2106883" cy="1551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0"/>
          <p:cNvSpPr txBox="1"/>
          <p:nvPr/>
        </p:nvSpPr>
        <p:spPr>
          <a:xfrm>
            <a:off x="635655" y="3711838"/>
            <a:ext cx="2130305" cy="707886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托起两个鸡蛋所用的力大约是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</a:t>
            </a:r>
            <a:r>
              <a:rPr lang="zh-C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14" y="2097247"/>
            <a:ext cx="1919589" cy="1455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组合 13"/>
          <p:cNvGrpSpPr/>
          <p:nvPr/>
        </p:nvGrpSpPr>
        <p:grpSpPr>
          <a:xfrm>
            <a:off x="3168968" y="519632"/>
            <a:ext cx="2501990" cy="495548"/>
            <a:chOff x="2506980" y="579256"/>
            <a:chExt cx="3958508" cy="495548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矩形 70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力的大小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1"/>
      <p:bldP spid="4" grpId="2"/>
      <p:bldP spid="30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>
            <a:hlinkClick r:id="rId2" action="ppaction://hlinkfile"/>
          </p:cNvPr>
          <p:cNvSpPr txBox="1"/>
          <p:nvPr/>
        </p:nvSpPr>
        <p:spPr>
          <a:xfrm>
            <a:off x="1238623" y="4327697"/>
            <a:ext cx="263144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检查墙面是否竖直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3853" t="52480" r="60427" b="3289"/>
          <a:stretch>
            <a:fillRect/>
          </a:stretch>
        </p:blipFill>
        <p:spPr>
          <a:xfrm>
            <a:off x="5439701" y="1278587"/>
            <a:ext cx="2948305" cy="2927350"/>
          </a:xfrm>
          <a:prstGeom prst="rect">
            <a:avLst/>
          </a:prstGeom>
        </p:spPr>
      </p:pic>
      <p:sp>
        <p:nvSpPr>
          <p:cNvPr id="16" name="文本框 15">
            <a:hlinkClick r:id="rId4" action="ppaction://hlinkfile"/>
          </p:cNvPr>
          <p:cNvSpPr txBox="1"/>
          <p:nvPr/>
        </p:nvSpPr>
        <p:spPr>
          <a:xfrm>
            <a:off x="5598133" y="4352864"/>
            <a:ext cx="263144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检查台面是否水平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2968850" y="516484"/>
            <a:ext cx="3104812" cy="524442"/>
            <a:chOff x="2506980" y="579256"/>
            <a:chExt cx="3958508" cy="495548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/>
          </p:nvSpPr>
          <p:spPr>
            <a:xfrm>
              <a:off x="2593872" y="579256"/>
              <a:ext cx="3871616" cy="436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重力方向的应用</a:t>
              </a:r>
            </a:p>
          </p:txBody>
        </p:sp>
      </p:grpSp>
      <p:pic>
        <p:nvPicPr>
          <p:cNvPr id="7170" name="Picture 2" descr="G:\resource\8x73\jpg\01104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354" y="1337310"/>
            <a:ext cx="4001978" cy="26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3615690" y="466725"/>
            <a:ext cx="1272540" cy="461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重 心</a:t>
            </a:r>
            <a:endParaRPr lang="en-US" altLang="zh-CN" sz="2400" b="1">
              <a:latin typeface="黑体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63053" y="1164051"/>
            <a:ext cx="1748589" cy="3349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组合 38"/>
          <p:cNvGrpSpPr/>
          <p:nvPr/>
        </p:nvGrpSpPr>
        <p:grpSpPr>
          <a:xfrm>
            <a:off x="1542574" y="2974202"/>
            <a:ext cx="984647" cy="1266825"/>
            <a:chOff x="1697993" y="3230683"/>
            <a:chExt cx="1314256" cy="1689759"/>
          </a:xfrm>
        </p:grpSpPr>
        <p:cxnSp>
          <p:nvCxnSpPr>
            <p:cNvPr id="18" name="直接箭头连接符 17"/>
            <p:cNvCxnSpPr/>
            <p:nvPr/>
          </p:nvCxnSpPr>
          <p:spPr>
            <a:xfrm rot="5400000">
              <a:off x="1511285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1699036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 rot="5400000">
              <a:off x="1886787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rot="5400000">
              <a:off x="1886787" y="426227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rot="5400000">
              <a:off x="1699036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 rot="5400000">
              <a:off x="1886787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rot="5400000">
              <a:off x="2072451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rot="5400000">
              <a:off x="2074538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rot="5400000">
              <a:off x="2074538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rot="5400000">
              <a:off x="2260202" y="341739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rot="5400000">
              <a:off x="2260202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 rot="5400000">
              <a:off x="2260202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/>
          </p:nvCxnSpPr>
          <p:spPr>
            <a:xfrm rot="5400000">
              <a:off x="2260202" y="473164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rot="5400000">
              <a:off x="2447953" y="351126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rot="5400000">
              <a:off x="2447953" y="3980643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rot="5400000">
              <a:off x="2447953" y="445002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/>
          </p:nvCxnSpPr>
          <p:spPr>
            <a:xfrm rot="5400000">
              <a:off x="2635704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5400000">
              <a:off x="2635704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rot="5400000">
              <a:off x="2637791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rot="5400000">
              <a:off x="2823454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rot="5400000">
              <a:off x="2823454" y="379289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接箭头连接符 39"/>
          <p:cNvCxnSpPr/>
          <p:nvPr/>
        </p:nvCxnSpPr>
        <p:spPr>
          <a:xfrm rot="5400000" flipH="1" flipV="1">
            <a:off x="1518881" y="2338527"/>
            <a:ext cx="1126331" cy="119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/>
          <p:nvPr/>
        </p:nvSpPr>
        <p:spPr>
          <a:xfrm>
            <a:off x="2332616" y="1391243"/>
            <a:ext cx="386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楷体" panose="02010609060101010101" charset="-122"/>
              </a:rPr>
              <a:t>F</a:t>
            </a:r>
            <a:endParaRPr lang="zh-CN" altLang="en-US" sz="2400" b="1" i="1">
              <a:latin typeface="Times New Roman" pitchFamily="18" charset="0"/>
              <a:ea typeface="楷体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745149" y="1360965"/>
            <a:ext cx="1591483" cy="3211446"/>
            <a:chOff x="6882318" y="1126913"/>
            <a:chExt cx="1674098" cy="3437057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r="23111"/>
            <a:stretch>
              <a:fillRect/>
            </a:stretch>
          </p:blipFill>
          <p:spPr bwMode="auto">
            <a:xfrm>
              <a:off x="6882318" y="1126913"/>
              <a:ext cx="1674098" cy="3049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4" name="直接箭头连接符 43"/>
            <p:cNvCxnSpPr/>
            <p:nvPr/>
          </p:nvCxnSpPr>
          <p:spPr>
            <a:xfrm rot="5400000">
              <a:off x="7063893" y="3834636"/>
              <a:ext cx="1142214" cy="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rot="5400000" flipH="1" flipV="1">
              <a:off x="7071536" y="2142322"/>
              <a:ext cx="1143008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0" name="TextBox 32"/>
            <p:cNvSpPr txBox="1"/>
            <p:nvPr/>
          </p:nvSpPr>
          <p:spPr>
            <a:xfrm>
              <a:off x="7787369" y="1357062"/>
              <a:ext cx="406122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endParaRPr lang="zh-CN" altLang="en-US" sz="2400" b="1" i="1">
                <a:latin typeface="Times New Roman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391" name="TextBox 33"/>
            <p:cNvSpPr txBox="1"/>
            <p:nvPr/>
          </p:nvSpPr>
          <p:spPr>
            <a:xfrm>
              <a:off x="7715981" y="4071253"/>
              <a:ext cx="424157" cy="4927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rgbClr val="99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zh-CN" altLang="en-US" sz="2400" b="1" i="1">
                <a:solidFill>
                  <a:srgbClr val="990000"/>
                </a:solidFill>
                <a:latin typeface="Times New Roman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36"/>
          <p:cNvSpPr txBox="1"/>
          <p:nvPr/>
        </p:nvSpPr>
        <p:spPr>
          <a:xfrm>
            <a:off x="3213887" y="1668211"/>
            <a:ext cx="117355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/>
              <a:t>地球吸引物体的每一个部分。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17621" y="1690296"/>
            <a:ext cx="2434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作用效果上就好像重力作用在某一点上。这个点叫做物体的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重心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1"/>
      <p:bldP spid="10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85" y="2672821"/>
            <a:ext cx="1778794" cy="1778794"/>
          </a:xfrm>
          <a:prstGeom prst="rect">
            <a:avLst/>
          </a:prstGeom>
        </p:spPr>
      </p:pic>
      <p:sp>
        <p:nvSpPr>
          <p:cNvPr id="8" name="Text Box 10"/>
          <p:cNvSpPr txBox="1"/>
          <p:nvPr/>
        </p:nvSpPr>
        <p:spPr>
          <a:xfrm>
            <a:off x="989171" y="2272639"/>
            <a:ext cx="7720653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99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质地均匀、外形规则</a:t>
            </a:r>
            <a:r>
              <a:rPr lang="zh-CN" altLang="en-US" sz="2400" b="1">
                <a:latin typeface="Tahoma" panose="020b0604030504040204" pitchFamily="34" charset="0"/>
                <a:ea typeface="宋体" panose="02010600030101010101" pitchFamily="2" charset="-122"/>
              </a:rPr>
              <a:t>的物体，其重心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在它的</a:t>
            </a:r>
            <a:r>
              <a:rPr lang="zh-CN" altLang="en-US" sz="2400" b="1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几何中心</a:t>
            </a:r>
            <a:r>
              <a:rPr lang="zh-CN" altLang="en-US" sz="2400" b="1">
                <a:latin typeface="Calibri" panose="020f0502020204030204" pitchFamily="34" charset="0"/>
                <a:ea typeface="宋体" panose="02010600030101010101" pitchFamily="2" charset="-122"/>
              </a:rPr>
              <a:t>上。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1262063" y="2912374"/>
            <a:ext cx="1257300" cy="1257300"/>
            <a:chOff x="816" y="2352"/>
            <a:chExt cx="1056" cy="1056"/>
          </a:xfrm>
        </p:grpSpPr>
        <p:sp>
          <p:nvSpPr>
            <p:cNvPr id="9219" name="Oval 10"/>
            <p:cNvSpPr/>
            <p:nvPr/>
          </p:nvSpPr>
          <p:spPr>
            <a:xfrm>
              <a:off x="816" y="2352"/>
              <a:ext cx="1056" cy="10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16000">
                  <a:srgbClr val="1F1F1F">
                    <a:alpha val="100000"/>
                  </a:srgbClr>
                </a:gs>
                <a:gs pos="17999">
                  <a:srgbClr val="FFFFFF">
                    <a:alpha val="100000"/>
                  </a:srgbClr>
                </a:gs>
                <a:gs pos="42000">
                  <a:srgbClr val="636363">
                    <a:alpha val="100000"/>
                  </a:srgbClr>
                </a:gs>
                <a:gs pos="53000">
                  <a:srgbClr val="CFCFCF">
                    <a:alpha val="100000"/>
                  </a:srgbClr>
                </a:gs>
                <a:gs pos="66000">
                  <a:srgbClr val="CFCFCF">
                    <a:alpha val="100000"/>
                  </a:srgbClr>
                </a:gs>
                <a:gs pos="75999">
                  <a:srgbClr val="1F1F1F">
                    <a:alpha val="100000"/>
                  </a:srgbClr>
                </a:gs>
                <a:gs pos="78999">
                  <a:srgbClr val="FFFFFF">
                    <a:alpha val="100000"/>
                  </a:srgbClr>
                </a:gs>
                <a:gs pos="100000">
                  <a:srgbClr val="7F7F7F">
                    <a:alpha val="100000"/>
                  </a:srgb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0" name="Oval 9"/>
            <p:cNvSpPr/>
            <p:nvPr/>
          </p:nvSpPr>
          <p:spPr>
            <a:xfrm>
              <a:off x="864" y="2400"/>
              <a:ext cx="960" cy="96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39" name="Oval 15"/>
          <p:cNvSpPr/>
          <p:nvPr/>
        </p:nvSpPr>
        <p:spPr>
          <a:xfrm>
            <a:off x="1862138" y="3512449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3827621" y="3026674"/>
            <a:ext cx="1257300" cy="1028700"/>
            <a:chOff x="2400" y="2064"/>
            <a:chExt cx="1056" cy="864"/>
          </a:xfrm>
        </p:grpSpPr>
        <p:sp>
          <p:nvSpPr>
            <p:cNvPr id="9222" name="Rectangle 12"/>
            <p:cNvSpPr/>
            <p:nvPr/>
          </p:nvSpPr>
          <p:spPr>
            <a:xfrm>
              <a:off x="2400" y="2064"/>
              <a:ext cx="1056" cy="864"/>
            </a:xfrm>
            <a:prstGeom prst="rect">
              <a:avLst/>
            </a:prstGeom>
            <a:gradFill rotWithShape="1">
              <a:gsLst>
                <a:gs pos="0">
                  <a:srgbClr val="CBCBCB">
                    <a:alpha val="100000"/>
                  </a:srgbClr>
                </a:gs>
                <a:gs pos="13000">
                  <a:srgbClr val="5F5F5F">
                    <a:alpha val="100000"/>
                  </a:srgbClr>
                </a:gs>
                <a:gs pos="21001">
                  <a:srgbClr val="5F5F5F">
                    <a:alpha val="100000"/>
                  </a:srgbClr>
                </a:gs>
                <a:gs pos="63000">
                  <a:srgbClr val="FFFFFF">
                    <a:alpha val="100000"/>
                  </a:srgbClr>
                </a:gs>
                <a:gs pos="67000">
                  <a:srgbClr val="B2B2B2">
                    <a:alpha val="100000"/>
                  </a:srgbClr>
                </a:gs>
                <a:gs pos="69000">
                  <a:srgbClr val="292929">
                    <a:alpha val="100000"/>
                  </a:srgbClr>
                </a:gs>
                <a:gs pos="82001">
                  <a:srgbClr val="777777">
                    <a:alpha val="100000"/>
                  </a:srgbClr>
                </a:gs>
                <a:gs pos="100000">
                  <a:srgbClr val="EAEAEA">
                    <a:alpha val="100000"/>
                  </a:srgbClr>
                </a:gs>
              </a:gsLst>
              <a:lin ang="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3" name="Rectangle 13"/>
            <p:cNvSpPr/>
            <p:nvPr/>
          </p:nvSpPr>
          <p:spPr>
            <a:xfrm>
              <a:off x="2496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40" name="Oval 16"/>
          <p:cNvSpPr/>
          <p:nvPr/>
        </p:nvSpPr>
        <p:spPr>
          <a:xfrm>
            <a:off x="4427696" y="3522927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Text Box 8"/>
          <p:cNvSpPr txBox="1"/>
          <p:nvPr/>
        </p:nvSpPr>
        <p:spPr>
          <a:xfrm>
            <a:off x="1831181" y="4514480"/>
            <a:ext cx="406574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物体的重心可以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不在物体上。</a:t>
            </a:r>
            <a:endParaRPr lang="en-US" altLang="zh-CN" sz="2400" b="1">
              <a:solidFill>
                <a:srgbClr val="0000FF"/>
              </a:solidFill>
              <a:latin typeface="宋体" pitchFamily="2" charset="-122"/>
              <a:ea typeface="宋体" panose="02010600030101010101" pitchFamily="2" charset="-122"/>
              <a:cs typeface="楷体"/>
            </a:endParaRPr>
          </a:p>
        </p:txBody>
      </p:sp>
      <p:sp>
        <p:nvSpPr>
          <p:cNvPr id="18" name="Oval 16"/>
          <p:cNvSpPr/>
          <p:nvPr/>
        </p:nvSpPr>
        <p:spPr>
          <a:xfrm>
            <a:off x="6722745" y="3446727"/>
            <a:ext cx="57150" cy="5715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831181" y="3493162"/>
            <a:ext cx="525304" cy="1096570"/>
            <a:chOff x="16997" y="2278"/>
            <a:chExt cx="1103" cy="2302"/>
          </a:xfrm>
          <a:noFill/>
        </p:grpSpPr>
        <p:sp>
          <p:nvSpPr>
            <p:cNvPr id="21507" name="椭圆 21506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1514" name="直接连接符 21513"/>
            <p:cNvSpPr/>
            <p:nvPr/>
          </p:nvSpPr>
          <p:spPr>
            <a:xfrm flipH="1">
              <a:off x="17122" y="2438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9" name="文本框 18"/>
            <p:cNvSpPr txBox="1"/>
            <p:nvPr/>
          </p:nvSpPr>
          <p:spPr>
            <a:xfrm>
              <a:off x="17222" y="3614"/>
              <a:ext cx="878" cy="9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402931" y="3503877"/>
            <a:ext cx="573881" cy="1069181"/>
            <a:chOff x="16997" y="2278"/>
            <a:chExt cx="1205" cy="2245"/>
          </a:xfrm>
          <a:noFill/>
        </p:grpSpPr>
        <p:sp>
          <p:nvSpPr>
            <p:cNvPr id="22" name="椭圆 21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3" name="直接连接符 22"/>
            <p:cNvSpPr/>
            <p:nvPr/>
          </p:nvSpPr>
          <p:spPr>
            <a:xfrm flipH="1">
              <a:off x="17109" y="2380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24" name="文本框 23"/>
            <p:cNvSpPr txBox="1"/>
            <p:nvPr/>
          </p:nvSpPr>
          <p:spPr>
            <a:xfrm>
              <a:off x="17324" y="3556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97028" y="3398626"/>
            <a:ext cx="525304" cy="1115854"/>
            <a:chOff x="16997" y="2278"/>
            <a:chExt cx="1103" cy="2343"/>
          </a:xfrm>
          <a:noFill/>
        </p:grpSpPr>
        <p:sp>
          <p:nvSpPr>
            <p:cNvPr id="26" name="椭圆 25"/>
            <p:cNvSpPr/>
            <p:nvPr/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27" name="直接连接符 26"/>
            <p:cNvSpPr/>
            <p:nvPr/>
          </p:nvSpPr>
          <p:spPr>
            <a:xfrm flipH="1">
              <a:off x="17110" y="2379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28" name="文本框 27"/>
            <p:cNvSpPr txBox="1"/>
            <p:nvPr/>
          </p:nvSpPr>
          <p:spPr>
            <a:xfrm>
              <a:off x="17222" y="3654"/>
              <a:ext cx="878" cy="9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pic>
        <p:nvPicPr>
          <p:cNvPr id="8194" name="Picture 2" descr="G:\resource\8x73\jpg\01204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631" y="574771"/>
            <a:ext cx="4628067" cy="16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639" grpId="1"/>
      <p:bldP spid="26640" grpId="2"/>
      <p:bldP spid="26632" grpId="3"/>
      <p:bldP spid="18" grpId="4"/>
      <p:bldP spid="18" grpId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3010" name="文本框 43009"/>
          <p:cNvSpPr txBox="1"/>
          <p:nvPr/>
        </p:nvSpPr>
        <p:spPr>
          <a:xfrm>
            <a:off x="724234" y="711613"/>
            <a:ext cx="759237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质量不均匀、外形不规则物体重心：可以用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悬挂法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确定。</a:t>
            </a:r>
          </a:p>
        </p:txBody>
      </p:sp>
      <p:pic>
        <p:nvPicPr>
          <p:cNvPr id="43012" name="图片 43011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593" y="1304600"/>
            <a:ext cx="6360849" cy="32190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74496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100" b="1" spc="100">
                <a:solidFill>
                  <a:srgbClr val="FFFF00"/>
                </a:solidFill>
                <a:uFillTx/>
                <a:latin typeface="Times New Roman" panose="02020603050405020304" pitchFamily="18" charset="0"/>
              </a:rPr>
              <a:t>      </a:t>
            </a:r>
            <a:r>
              <a:rPr lang="zh-CN" altLang="en-US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拓展</a:t>
            </a:r>
            <a:r>
              <a:rPr lang="zh-CN" altLang="zh-CN" sz="2400" b="1" spc="10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探究：重心与稳度</a:t>
            </a:r>
          </a:p>
        </p:txBody>
      </p:sp>
      <p:sp>
        <p:nvSpPr>
          <p:cNvPr id="8195" name="文本框 8194">
            <a:hlinkClick r:id="rId2" action="ppaction://hlinkfile"/>
          </p:cNvPr>
          <p:cNvSpPr txBox="1"/>
          <p:nvPr/>
        </p:nvSpPr>
        <p:spPr>
          <a:xfrm>
            <a:off x="1590913" y="1529144"/>
            <a:ext cx="17068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重心与稳度</a:t>
            </a:r>
          </a:p>
        </p:txBody>
      </p:sp>
      <p:pic>
        <p:nvPicPr>
          <p:cNvPr id="2" name="图片 1" descr="u=427347426,1844376415&amp;fm=214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1" y="2326904"/>
            <a:ext cx="3367564" cy="18983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2059092"/>
            <a:ext cx="2433955" cy="2433955"/>
          </a:xfrm>
          <a:prstGeom prst="rect">
            <a:avLst/>
          </a:prstGeom>
        </p:spPr>
      </p:pic>
      <p:sp>
        <p:nvSpPr>
          <p:cNvPr id="3" name="文本框 2">
            <a:hlinkClick r:id="rId5" action="ppaction://hlinkfile"/>
          </p:cNvPr>
          <p:cNvSpPr txBox="1"/>
          <p:nvPr/>
        </p:nvSpPr>
        <p:spPr>
          <a:xfrm>
            <a:off x="5175185" y="1507138"/>
            <a:ext cx="3080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不倒翁</a:t>
            </a:r>
          </a:p>
          <a:p>
            <a:pPr algn="ctr"/>
            <a:endParaRPr lang="zh-CN" altLang="en-US" sz="800">
              <a:solidFill>
                <a:srgbClr val="0066FF"/>
              </a:solidFill>
              <a:latin typeface="黑体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259" y="812385"/>
            <a:ext cx="4218963" cy="323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3506597" y="841043"/>
            <a:ext cx="5321205" cy="1754326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2400" b="1" strike="noStrike" noProof="1">
                <a:latin typeface="Times New Roman" panose="02020603050405020304" pitchFamily="18" charset="0"/>
              </a:rPr>
              <a:t>        宇宙间任何两个物体，大到天体，小到灰尘之间，都存在互相吸引的力，这就是</a:t>
            </a:r>
            <a:r>
              <a:rPr lang="zh-CN" altLang="en-US" sz="2400" b="1" strike="noStrike" noProof="1">
                <a:solidFill>
                  <a:srgbClr val="0000FF"/>
                </a:solidFill>
                <a:latin typeface="Times New Roman" panose="02020603050405020304" pitchFamily="18" charset="0"/>
              </a:rPr>
              <a:t>万有引力</a:t>
            </a:r>
            <a:r>
              <a:rPr lang="zh-CN" altLang="en-US" sz="2400" b="1" strike="noStrike" noProof="1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7197" y="2776101"/>
            <a:ext cx="5006605" cy="1200329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重力正是源自地球对它附近物体的万有引力。</a:t>
            </a:r>
          </a:p>
        </p:txBody>
      </p:sp>
      <p:sp>
        <p:nvSpPr>
          <p:cNvPr id="11" name="文本框 8"/>
          <p:cNvSpPr txBox="1"/>
          <p:nvPr/>
        </p:nvSpPr>
        <p:spPr>
          <a:xfrm>
            <a:off x="3442335" y="467360"/>
            <a:ext cx="1960245" cy="461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重力的由来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7" name="New picture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1468100" y="10426700"/>
            <a:ext cx="457200" cy="292100"/>
          </a:xfrm>
          <a:prstGeom prst="cube">
            <a:avLst/>
          </a:prstGeom>
        </p:spPr>
      </p:pic>
      <p:pic>
        <p:nvPicPr>
          <p:cNvPr id="6148" name="New picture" hidden="1"/>
          <p:cNvPicPr/>
          <p:nvPr/>
        </p:nvPicPr>
        <p:blipFill>
          <a:blip r:embed="rId4"/>
          <a:stretch>
            <a:fillRect/>
          </a:stretch>
        </p:blipFill>
        <p:spPr>
          <a:xfrm>
            <a:off x="12357100" y="10718800"/>
            <a:ext cx="279400" cy="469900"/>
          </a:xfrm>
          <a:prstGeom prst="cube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4" name="图片 13" descr="u=2831631911,3723361433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705" y="914400"/>
            <a:ext cx="4371975" cy="1905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200400" y="225425"/>
            <a:ext cx="2263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力的作用效果</a:t>
            </a:r>
          </a:p>
        </p:txBody>
      </p:sp>
      <p:pic>
        <p:nvPicPr>
          <p:cNvPr id="20" name="图片 19" descr="17190211271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41" y="983797"/>
            <a:ext cx="2990850" cy="1881664"/>
          </a:xfrm>
          <a:prstGeom prst="rect">
            <a:avLst/>
          </a:prstGeom>
        </p:spPr>
      </p:pic>
      <p:sp>
        <p:nvSpPr>
          <p:cNvPr id="23" name="爆炸形 2 22"/>
          <p:cNvSpPr/>
          <p:nvPr/>
        </p:nvSpPr>
        <p:spPr>
          <a:xfrm>
            <a:off x="1960346" y="2649398"/>
            <a:ext cx="5421965" cy="249410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力可以使</a:t>
            </a:r>
            <a:r>
              <a:rPr lang="zh-CN" altLang="en-US" sz="28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物体发生形变。</a:t>
            </a:r>
            <a:endParaRPr lang="zh-CN" altLang="en-US" sz="2800" b="1">
              <a:solidFill>
                <a:srgbClr val="FFFF00"/>
              </a:solidFill>
              <a:latin typeface="宋体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 descr="2013102514_f680c88fd08243aef29f4Yyh0kJkVnz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411" y="623705"/>
            <a:ext cx="2964906" cy="1919168"/>
          </a:xfrm>
          <a:prstGeom prst="rect">
            <a:avLst/>
          </a:prstGeom>
        </p:spPr>
      </p:pic>
      <p:sp>
        <p:nvSpPr>
          <p:cNvPr id="30" name="TextBox 20"/>
          <p:cNvSpPr txBox="1"/>
          <p:nvPr/>
        </p:nvSpPr>
        <p:spPr>
          <a:xfrm>
            <a:off x="963478" y="2488523"/>
            <a:ext cx="264795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cs typeface="楷体" panose="02010609060101010101" charset="-122"/>
              </a:rPr>
              <a:t>物体由静止变成运动</a:t>
            </a:r>
          </a:p>
        </p:txBody>
      </p:sp>
      <p:sp>
        <p:nvSpPr>
          <p:cNvPr id="9" name="TextBox 20"/>
          <p:cNvSpPr txBox="1"/>
          <p:nvPr/>
        </p:nvSpPr>
        <p:spPr>
          <a:xfrm>
            <a:off x="4839411" y="2521476"/>
            <a:ext cx="303339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baseline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r>
              <a:rPr lang="zh-CN" altLang="en-US"/>
              <a:t>物体由</a:t>
            </a:r>
            <a:r>
              <a:rPr lang="zh-CN" altLang="en-US">
                <a:sym typeface="+mn-ea"/>
              </a:rPr>
              <a:t>运动</a:t>
            </a:r>
            <a:r>
              <a:rPr lang="zh-CN" altLang="en-US"/>
              <a:t>变成</a:t>
            </a:r>
            <a:r>
              <a:rPr lang="zh-CN" altLang="en-US">
                <a:sym typeface="+mn-ea"/>
              </a:rPr>
              <a:t>静止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46" y="623704"/>
            <a:ext cx="3264170" cy="1897772"/>
          </a:xfrm>
          <a:prstGeom prst="rect">
            <a:avLst/>
          </a:prstGeom>
        </p:spPr>
      </p:pic>
      <p:sp>
        <p:nvSpPr>
          <p:cNvPr id="21" name="双波形 20"/>
          <p:cNvSpPr/>
          <p:nvPr/>
        </p:nvSpPr>
        <p:spPr>
          <a:xfrm>
            <a:off x="3071913" y="3039036"/>
            <a:ext cx="2835593" cy="1306535"/>
          </a:xfrm>
          <a:prstGeom prst="double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力可以改变物体的运动状态。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1"/>
      <p:bldP spid="2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文本框 12"/>
          <p:cNvSpPr txBox="1"/>
          <p:nvPr/>
        </p:nvSpPr>
        <p:spPr>
          <a:xfrm>
            <a:off x="2652395" y="246380"/>
            <a:ext cx="3559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力的三要素和力的示意图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70822" y="817711"/>
            <a:ext cx="6824007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力的三要素：</a:t>
            </a:r>
            <a:endParaRPr lang="en-US" altLang="zh-CN" sz="2800" b="1">
              <a:solidFill>
                <a:schemeClr val="tx1"/>
              </a:solidFill>
              <a:latin typeface="宋体" pitchFamily="2" charset="-122"/>
              <a:ea typeface="宋体" panose="02010600030101010101" pitchFamily="2" charset="-122"/>
              <a:cs typeface="楷体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力的大小、方向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作用点。</a:t>
            </a:r>
            <a:endParaRPr lang="en-US" altLang="zh-CN" sz="2800" b="1">
              <a:solidFill>
                <a:srgbClr val="FF0000"/>
              </a:solidFill>
              <a:latin typeface="宋体" pitchFamily="2" charset="-122"/>
              <a:ea typeface="宋体" panose="02010600030101010101" pitchFamily="2" charset="-122"/>
              <a:cs typeface="楷体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它们会影响力的作用效果。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80" y="2256155"/>
            <a:ext cx="4754245" cy="2806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682" name="图片 286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2" y="1248276"/>
            <a:ext cx="5028007" cy="2967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矩形标注 4"/>
          <p:cNvSpPr/>
          <p:nvPr/>
        </p:nvSpPr>
        <p:spPr>
          <a:xfrm>
            <a:off x="2419350" y="4299717"/>
            <a:ext cx="6380321" cy="539591"/>
          </a:xfrm>
          <a:prstGeom prst="wedgeRectCallout">
            <a:avLst>
              <a:gd name="adj1" fmla="val -38764"/>
              <a:gd name="adj2" fmla="val -313296"/>
            </a:avLst>
          </a:prstGeom>
          <a:solidFill>
            <a:schemeClr val="accent1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r>
              <a:rPr lang="zh-CN" altLang="en-US" sz="2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沿力的方向画一条线段，用箭头表示力的方向。</a:t>
            </a:r>
          </a:p>
        </p:txBody>
      </p:sp>
      <p:sp>
        <p:nvSpPr>
          <p:cNvPr id="28678" name="圆角矩形标注 5"/>
          <p:cNvSpPr/>
          <p:nvPr/>
        </p:nvSpPr>
        <p:spPr>
          <a:xfrm>
            <a:off x="5937793" y="595381"/>
            <a:ext cx="2945670" cy="825832"/>
          </a:xfrm>
          <a:prstGeom prst="wedgeRoundRectCallout">
            <a:avLst>
              <a:gd name="adj1" fmla="val -87338"/>
              <a:gd name="adj2" fmla="val 165192"/>
              <a:gd name="adj3" fmla="val 16667"/>
            </a:avLst>
          </a:prstGeom>
          <a:solidFill>
            <a:schemeClr val="accent2"/>
          </a:solidFill>
          <a:ln w="381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zh-CN" altLang="en-US" sz="2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标出力的符号（大小和单位）。</a:t>
            </a:r>
          </a:p>
        </p:txBody>
      </p:sp>
      <p:sp>
        <p:nvSpPr>
          <p:cNvPr id="4" name="矩形标注 3"/>
          <p:cNvSpPr/>
          <p:nvPr/>
        </p:nvSpPr>
        <p:spPr>
          <a:xfrm>
            <a:off x="409283" y="725888"/>
            <a:ext cx="3458043" cy="695325"/>
          </a:xfrm>
          <a:prstGeom prst="wedgeRectCallout">
            <a:avLst>
              <a:gd name="adj1" fmla="val 27094"/>
              <a:gd name="adj2" fmla="val 254964"/>
            </a:avLst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起点表示力的作用点。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1"/>
      <p:bldP spid="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" name="文本框 34"/>
          <p:cNvSpPr txBox="1"/>
          <p:nvPr/>
        </p:nvSpPr>
        <p:spPr>
          <a:xfrm>
            <a:off x="2471420" y="455295"/>
            <a:ext cx="3559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/>
              <a:t> </a:t>
            </a:r>
            <a:r>
              <a:rPr lang="zh-CN" altLang="en-US"/>
              <a:t>力的作用是相互的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1010346" y="1722180"/>
            <a:ext cx="1407160" cy="4603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施力物体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/>
              <a:ea typeface="楷体"/>
              <a:cs typeface="+mn-cs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247545" y="2633077"/>
            <a:ext cx="2783263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4"/>
          <p:cNvSpPr txBox="1"/>
          <p:nvPr/>
        </p:nvSpPr>
        <p:spPr>
          <a:xfrm>
            <a:off x="3957992" y="1722180"/>
            <a:ext cx="1101090" cy="4603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作用力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6455861" y="1744064"/>
            <a:ext cx="1407160" cy="4603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受力物体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3247545" y="2894382"/>
            <a:ext cx="2836694" cy="1191"/>
          </a:xfrm>
          <a:prstGeom prst="straightConnector1">
            <a:avLst/>
          </a:prstGeom>
          <a:ln w="41275">
            <a:solidFill>
              <a:schemeClr val="dk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9"/>
          <p:cNvSpPr txBox="1"/>
          <p:nvPr/>
        </p:nvSpPr>
        <p:spPr>
          <a:xfrm>
            <a:off x="3804957" y="3355215"/>
            <a:ext cx="1407160" cy="4603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反作用力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1" name="圆柱形 20"/>
          <p:cNvSpPr/>
          <p:nvPr/>
        </p:nvSpPr>
        <p:spPr>
          <a:xfrm>
            <a:off x="927402" y="2386091"/>
            <a:ext cx="1573047" cy="750094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24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24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</a:t>
            </a:r>
          </a:p>
        </p:txBody>
      </p:sp>
      <p:sp>
        <p:nvSpPr>
          <p:cNvPr id="22" name="圆柱形 21"/>
          <p:cNvSpPr/>
          <p:nvPr/>
        </p:nvSpPr>
        <p:spPr>
          <a:xfrm>
            <a:off x="6388941" y="2386091"/>
            <a:ext cx="1656483" cy="750094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24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 sz="2400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物体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1010346" y="3355215"/>
            <a:ext cx="1407160" cy="4603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受力物体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6513602" y="3311421"/>
            <a:ext cx="1407160" cy="4603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施力物体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61266" y="3694959"/>
            <a:ext cx="775472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一对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相互作用力总是等大，反向，共线，异体，而且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同时产生，同时消失。</a:t>
            </a:r>
            <a:endParaRPr lang="zh-CN" altLang="en-US" sz="2800" b="1">
              <a:latin typeface="宋体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53" y="126943"/>
            <a:ext cx="2352675" cy="142113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1"/>
      <p:bldP spid="2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1" name="文本框 20"/>
          <p:cNvSpPr txBox="1"/>
          <p:nvPr/>
        </p:nvSpPr>
        <p:spPr>
          <a:xfrm>
            <a:off x="746661" y="757042"/>
            <a:ext cx="591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物体间力的作用是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相互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的；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13336" y="2752619"/>
            <a:ext cx="7754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相互作用的一对力总是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同时产生，同时消失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；两力大小总是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相等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的，方向是</a:t>
            </a: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相反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75533" y="1787128"/>
            <a:ext cx="7081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施力物体同时也是受力物体；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1"/>
      <p:bldP spid="27" grpId="2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8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169</Paragraphs>
  <Slides>35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微软雅黑</vt:lpstr>
      <vt:lpstr>Impact</vt:lpstr>
      <vt:lpstr>宋体</vt:lpstr>
      <vt:lpstr>Calibri</vt:lpstr>
      <vt:lpstr>Calibri Light</vt:lpstr>
      <vt:lpstr>Times New Roman</vt:lpstr>
      <vt:lpstr>Wingdings</vt:lpstr>
      <vt:lpstr>黑体</vt:lpstr>
      <vt:lpstr>楷体</vt:lpstr>
      <vt:lpstr>仿宋</vt:lpstr>
      <vt:lpstr>楷体_GB2312</vt:lpstr>
      <vt:lpstr>Tahoma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20.0500</AppVersion>
  <TotalTime>0</TotalTime>
  <Application>Aspose.Slides for .NET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2020-12-14T13:59:59Z</cp:lastPrinted>
  <dcterms:created xsi:type="dcterms:W3CDTF">2020-12-14T13:59:59Z</dcterms:created>
  <dcterms:modified xsi:type="dcterms:W3CDTF">2021-01-08T11:45:47Z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