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8" r:id="rId1"/>
    <p:sldMasterId id="2147483926" r:id="rId2"/>
    <p:sldMasterId id="2147483955" r:id="rId3"/>
    <p:sldMasterId id="2147483979" r:id="rId4"/>
  </p:sldMasterIdLst>
  <p:notesMasterIdLst>
    <p:notesMasterId r:id="rId5"/>
  </p:notesMasterIdLst>
  <p:sldIdLst>
    <p:sldId id="256" r:id="rId6"/>
    <p:sldId id="350" r:id="rId7"/>
    <p:sldId id="351" r:id="rId8"/>
    <p:sldId id="381" r:id="rId9"/>
    <p:sldId id="382" r:id="rId10"/>
    <p:sldId id="418" r:id="rId11"/>
    <p:sldId id="354" r:id="rId12"/>
    <p:sldId id="383" r:id="rId13"/>
    <p:sldId id="413" r:id="rId14"/>
    <p:sldId id="414" r:id="rId15"/>
    <p:sldId id="384" r:id="rId16"/>
    <p:sldId id="419" r:id="rId17"/>
    <p:sldId id="353" r:id="rId18"/>
    <p:sldId id="410" r:id="rId19"/>
    <p:sldId id="415" r:id="rId20"/>
    <p:sldId id="416" r:id="rId21"/>
    <p:sldId id="417" r:id="rId22"/>
    <p:sldId id="398" r:id="rId23"/>
    <p:sldId id="399" r:id="rId24"/>
    <p:sldId id="400" r:id="rId25"/>
    <p:sldId id="406" r:id="rId26"/>
    <p:sldId id="408" r:id="rId27"/>
    <p:sldId id="411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29" autoAdjust="0"/>
  </p:normalViewPr>
  <p:slideViewPr>
    <p:cSldViewPr snapToGrid="0">
      <p:cViewPr varScale="1">
        <p:scale>
          <a:sx n="97" d="100"/>
          <a:sy n="97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tags" Target="tags/tag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8FDD-6573-4463-976A-6E23E12B7E6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D8531-5E9F-400E-AE58-B19DC6BF8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4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8531-5E9F-400E-AE58-B19DC6BF82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9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8531-5E9F-400E-AE58-B19DC6BF82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1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8531-5E9F-400E-AE58-B19DC6BF829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1078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16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178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130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277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749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764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550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98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94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2095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383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061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57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5982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8094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8828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3792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1543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071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392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114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062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5845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0162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4262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2909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36027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104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7615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789725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85061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245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67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8589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96921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94527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30863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67397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016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1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86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884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564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671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0.png" /><Relationship Id="rId4" Type="http://schemas.microsoft.com/office/2007/relationships/hdphoto" Target="../media/image21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microsoft.com/office/2007/relationships/hdphoto" Target="../media/image23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microsoft.com/office/2007/relationships/hdphoto" Target="../media/image2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Relationship Id="rId5" Type="http://schemas.microsoft.com/office/2007/relationships/hdphoto" Target="../media/image8.wdp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Relationship Id="rId5" Type="http://schemas.microsoft.com/office/2007/relationships/hdphoto" Target="../media/image12.wdp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AA25377-C399-4B87-B6F6-0D02302DE820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DF8AC0D-047C-4F3E-AC57-35A7F376015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AD1BF38-7DA7-4597-8F90-FC0D3521DDA0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ECE4058-4641-4FD4-8872-2C2659B92D8E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FCE86AD-26E4-46CE-92F4-8A4F120200B1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EC1BC71-29D9-4549-9CEF-168F7E3C371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BDD749B-8556-40CE-A392-5F49EDA15F0E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2123EEB-E013-4895-B0A3-5A345A25D825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689208D-92DB-4A9C-B110-DD1E958A4169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9B41255-EFBB-489A-8697-A5BEE876B2E5}"/>
              </a:ext>
            </a:extLst>
          </p:cNvPr>
          <p:cNvSpPr txBox="1"/>
          <p:nvPr/>
        </p:nvSpPr>
        <p:spPr>
          <a:xfrm>
            <a:off x="4288591" y="3315365"/>
            <a:ext cx="3928531" cy="707886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八  年  级（下）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8B2CFC-6D9B-46F2-AB10-869AB1D892C5}"/>
              </a:ext>
            </a:extLst>
          </p:cNvPr>
          <p:cNvSpPr txBox="1"/>
          <p:nvPr/>
        </p:nvSpPr>
        <p:spPr>
          <a:xfrm>
            <a:off x="3582942" y="4519310"/>
            <a:ext cx="591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7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200">
                <a:latin typeface="微软雅黑" panose="020b0503020204020204" pitchFamily="34" charset="-122"/>
                <a:ea typeface="微软雅黑" panose="020b0503020204020204" pitchFamily="34" charset="-122"/>
              </a:rPr>
              <a:t>节  浮 力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23F554-473A-45A0-AFC4-1A8F276F26BC}"/>
              </a:ext>
            </a:extLst>
          </p:cNvPr>
          <p:cNvGrpSpPr/>
          <p:nvPr/>
        </p:nvGrpSpPr>
        <p:grpSpPr>
          <a:xfrm>
            <a:off x="288000" y="288000"/>
            <a:ext cx="3786402" cy="861161"/>
            <a:chOff x="157017" y="164075"/>
            <a:chExt cx="3018619" cy="86116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2060AE7-A6BA-4A12-B546-13A6C6AE3BDD}"/>
                </a:ext>
              </a:extLst>
            </p:cNvPr>
            <p:cNvSpPr/>
            <p:nvPr/>
          </p:nvSpPr>
          <p:spPr>
            <a:xfrm>
              <a:off x="157017" y="164075"/>
              <a:ext cx="3018619" cy="861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C7E417F-162E-427E-AF1F-72A6E71AB8A0}"/>
                </a:ext>
              </a:extLst>
            </p:cNvPr>
            <p:cNvSpPr txBox="1"/>
            <p:nvPr/>
          </p:nvSpPr>
          <p:spPr>
            <a:xfrm>
              <a:off x="256108" y="229530"/>
              <a:ext cx="2820435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0000" rtlCol="0">
              <a:spAutoFit/>
            </a:bodyPr>
            <a:lstStyle/>
            <a:p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十 章   浮力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194D586-E904-48DF-B0FF-057B46EDFC02}"/>
              </a:ext>
            </a:extLst>
          </p:cNvPr>
          <p:cNvSpPr/>
          <p:nvPr/>
        </p:nvSpPr>
        <p:spPr>
          <a:xfrm>
            <a:off x="2305666" y="1508997"/>
            <a:ext cx="7689868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432000" tIns="45720" rIns="91440" bIns="45720">
            <a:spAutoFit/>
          </a:bodyPr>
          <a:lstStyle/>
          <a:p>
            <a:pPr algn="ctr"/>
            <a:r>
              <a:rPr lang="zh-CN" altLang="en-US" sz="6600">
                <a:latin typeface="隶书" panose="02010509060101010101" pitchFamily="49" charset="-122"/>
                <a:ea typeface="隶书" panose="02010509060101010101" pitchFamily="49" charset="-122"/>
              </a:rPr>
              <a:t>初中物理（人教版）</a:t>
            </a:r>
            <a:endParaRPr lang="zh-CN" altLang="en-US" sz="6600"/>
          </a:p>
        </p:txBody>
      </p:sp>
    </p:spTree>
    <p:extLst>
      <p:ext uri="{BB962C8B-B14F-4D97-AF65-F5344CB8AC3E}">
        <p14:creationId xmlns:p14="http://schemas.microsoft.com/office/powerpoint/2010/main" val="913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C8CE691-FC65-46B5-93FF-AB4304D7EBB8}"/>
              </a:ext>
            </a:extLst>
          </p:cNvPr>
          <p:cNvSpPr txBox="1"/>
          <p:nvPr/>
        </p:nvSpPr>
        <p:spPr>
          <a:xfrm>
            <a:off x="1620000" y="1260000"/>
            <a:ext cx="571534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观察与实验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：浮力产生的原因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7CD1978-F918-4EA7-BB02-D9B19E91D216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9131C78-6A5C-40DA-8248-600DDD344C6F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7776E13C-7AF6-40D5-A738-4C0B9C44F180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086E579B-953C-44A9-81ED-5E0F63BE080C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348EC8B-6582-4394-B3BD-6C5EFE9B59DA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015BAD1E-46CF-4A65-B4F8-24156370D46E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6CEC6848-B0FB-4C69-A990-11D55AECDF25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D2E8BF1-36FB-4FBA-A95F-9DC28AC8442B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1B9EC19F-EE7F-4B7B-8CBC-E8AF7F69CA08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6608E57-D2D0-4833-89B1-8797F2CD1671}"/>
              </a:ext>
            </a:extLst>
          </p:cNvPr>
          <p:cNvSpPr txBox="1"/>
          <p:nvPr/>
        </p:nvSpPr>
        <p:spPr>
          <a:xfrm>
            <a:off x="5814000" y="2321708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物体下表面：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FB52A876-9D2F-423C-B2F0-743474EB4A6B}"/>
              </a:ext>
            </a:extLst>
          </p:cNvPr>
          <p:cNvSpPr txBox="1"/>
          <p:nvPr/>
        </p:nvSpPr>
        <p:spPr>
          <a:xfrm>
            <a:off x="912801" y="5725940"/>
            <a:ext cx="106597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结论：浮力是由于液体对物体向上和向下的压力差产生的。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6E235-8F2C-4863-82B3-6CD40C833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41" y="2854081"/>
            <a:ext cx="3705970" cy="304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138F66F-0CAF-4A9F-930C-C3F4A5077E06}"/>
              </a:ext>
            </a:extLst>
          </p:cNvPr>
          <p:cNvSpPr txBox="1"/>
          <p:nvPr/>
        </p:nvSpPr>
        <p:spPr>
          <a:xfrm>
            <a:off x="1620000" y="1916381"/>
            <a:ext cx="3738581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F=PS= </a:t>
            </a:r>
            <a:r>
              <a:rPr lang="en-US" altLang="zh-CN" sz="4000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40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en-US" altLang="zh-CN" sz="400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ghS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BC4419-DBA7-4F2B-A46C-142A9E6D9736}"/>
              </a:ext>
            </a:extLst>
          </p:cNvPr>
          <p:cNvSpPr txBox="1"/>
          <p:nvPr/>
        </p:nvSpPr>
        <p:spPr>
          <a:xfrm>
            <a:off x="5814000" y="2938040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=P</a:t>
            </a:r>
            <a:r>
              <a:rPr lang="en-US" altLang="zh-CN" sz="32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S= </a:t>
            </a:r>
            <a:r>
              <a:rPr lang="en-US" altLang="zh-CN" sz="3200" i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32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</a:t>
            </a:r>
            <a:r>
              <a:rPr lang="en-US" altLang="zh-CN" sz="32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F92429B-740E-42EC-BF62-8CD83950EE44}"/>
              </a:ext>
            </a:extLst>
          </p:cNvPr>
          <p:cNvSpPr txBox="1"/>
          <p:nvPr/>
        </p:nvSpPr>
        <p:spPr>
          <a:xfrm>
            <a:off x="5814000" y="3567989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物体上表面：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2DF53A-E0FE-4709-B486-E995B6EE3DD0}"/>
              </a:ext>
            </a:extLst>
          </p:cNvPr>
          <p:cNvSpPr txBox="1"/>
          <p:nvPr/>
        </p:nvSpPr>
        <p:spPr>
          <a:xfrm>
            <a:off x="5814000" y="4206764"/>
            <a:ext cx="43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aseline="-25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32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=P</a:t>
            </a:r>
            <a:r>
              <a:rPr lang="en-US" altLang="zh-CN" sz="3200" baseline="-25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S= </a:t>
            </a:r>
            <a:r>
              <a:rPr lang="en-US" altLang="zh-CN" sz="3200" i="1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3200" baseline="-25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32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</a:t>
            </a:r>
            <a:r>
              <a:rPr lang="en-US" altLang="zh-CN" sz="3200" baseline="-250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20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F9F169-3FC7-4126-BC05-AE42C850769E}"/>
              </a:ext>
            </a:extLst>
          </p:cNvPr>
          <p:cNvSpPr txBox="1"/>
          <p:nvPr/>
        </p:nvSpPr>
        <p:spPr>
          <a:xfrm>
            <a:off x="5933396" y="5013225"/>
            <a:ext cx="303987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aseline="-25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>
                <a:solidFill>
                  <a:srgbClr val="FF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3200" baseline="-25000">
                <a:solidFill>
                  <a:srgbClr val="FF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</a:p>
        </p:txBody>
      </p:sp>
    </p:spTree>
    <p:extLst>
      <p:ext uri="{BB962C8B-B14F-4D97-AF65-F5344CB8AC3E}">
        <p14:creationId xmlns:p14="http://schemas.microsoft.com/office/powerpoint/2010/main" val="52565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9" grpId="0"/>
      <p:bldP spid="135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B7959B-2410-4EAA-A2D7-A77EAE852497}"/>
              </a:ext>
            </a:extLst>
          </p:cNvPr>
          <p:cNvSpPr txBox="1"/>
          <p:nvPr/>
        </p:nvSpPr>
        <p:spPr>
          <a:xfrm>
            <a:off x="1620000" y="1260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、浮力的定义：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801CAF51-F7D5-4CAC-86F3-C41CC45F7C9B}"/>
              </a:ext>
            </a:extLst>
          </p:cNvPr>
          <p:cNvSpPr txBox="1"/>
          <p:nvPr/>
        </p:nvSpPr>
        <p:spPr>
          <a:xfrm>
            <a:off x="1620000" y="1764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浸在液体（或气体）中的物体受到液体（或气体）对它向上托的力，这个力叫做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浮力。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72E5208-83FA-4CE2-80D6-510FF926340B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51D6971-AA46-4742-A966-F2F0571C8044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E23BD27-690D-4C9C-8865-9C96799478BD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519AF3E8-2FF5-42D3-AE09-C547E0A027D7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7D09B829-C808-4794-BC75-A49C6B8F6006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CC66336-6E38-4CA3-91DC-302FDD036E26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0F79B13-EB33-4DE8-9E53-5B4E9E7E8186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5C2610A-1845-43E3-B5BA-9D005C6A0563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5D605BF-E161-4868-81CE-0304FF9086E6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9087B3-1381-4CEB-98F4-3C376A2B0DBC}"/>
              </a:ext>
            </a:extLst>
          </p:cNvPr>
          <p:cNvGrpSpPr/>
          <p:nvPr/>
        </p:nvGrpSpPr>
        <p:grpSpPr>
          <a:xfrm>
            <a:off x="1584646" y="3276000"/>
            <a:ext cx="3915587" cy="1214696"/>
            <a:chOff x="1784774" y="3312582"/>
            <a:chExt cx="3915587" cy="1214696"/>
          </a:xfrm>
        </p:grpSpPr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B0515F8F-650D-4553-B846-C1E4DC8C39CE}"/>
                </a:ext>
              </a:extLst>
            </p:cNvPr>
            <p:cNvSpPr txBox="1"/>
            <p:nvPr/>
          </p:nvSpPr>
          <p:spPr>
            <a:xfrm>
              <a:off x="1784774" y="3559537"/>
              <a:ext cx="1090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浸在</a:t>
              </a:r>
            </a:p>
          </p:txBody>
        </p:sp>
        <p:sp>
          <p:nvSpPr>
            <p:cNvPr id="6" name="左大括号 5">
              <a:extLst>
                <a:ext uri="{FF2B5EF4-FFF2-40B4-BE49-F238E27FC236}">
                  <a16:creationId xmlns:a16="http://schemas.microsoft.com/office/drawing/2014/main" id="{A1422312-A93B-4466-8C29-53447F84F627}"/>
                </a:ext>
              </a:extLst>
            </p:cNvPr>
            <p:cNvSpPr/>
            <p:nvPr/>
          </p:nvSpPr>
          <p:spPr>
            <a:xfrm>
              <a:off x="2847796" y="3479701"/>
              <a:ext cx="368787" cy="815757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EF021AE6-75FB-4BF8-A2EF-429E7452B0EA}"/>
                </a:ext>
              </a:extLst>
            </p:cNvPr>
            <p:cNvSpPr txBox="1"/>
            <p:nvPr/>
          </p:nvSpPr>
          <p:spPr>
            <a:xfrm>
              <a:off x="3422494" y="3312582"/>
              <a:ext cx="2277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部分浸入</a:t>
              </a: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5D19F4F0-6384-4F2F-AA45-56227746B873}"/>
                </a:ext>
              </a:extLst>
            </p:cNvPr>
            <p:cNvSpPr txBox="1"/>
            <p:nvPr/>
          </p:nvSpPr>
          <p:spPr>
            <a:xfrm>
              <a:off x="3354117" y="3942503"/>
              <a:ext cx="2276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完全浸没</a:t>
              </a:r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DD49E98F-7A3F-4540-A8C7-36035B6E827E}"/>
              </a:ext>
            </a:extLst>
          </p:cNvPr>
          <p:cNvSpPr txBox="1"/>
          <p:nvPr/>
        </p:nvSpPr>
        <p:spPr>
          <a:xfrm>
            <a:off x="1620000" y="4680000"/>
            <a:ext cx="89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、浮力的方向：总是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竖直向上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25A48C9-0585-49C3-B77D-639F09460EDA}"/>
              </a:ext>
            </a:extLst>
          </p:cNvPr>
          <p:cNvSpPr txBox="1"/>
          <p:nvPr/>
        </p:nvSpPr>
        <p:spPr>
          <a:xfrm>
            <a:off x="1584646" y="5493523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、浮力的施力物体：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</a:t>
            </a:r>
          </a:p>
        </p:txBody>
      </p:sp>
    </p:spTree>
    <p:extLst>
      <p:ext uri="{BB962C8B-B14F-4D97-AF65-F5344CB8AC3E}">
        <p14:creationId xmlns:p14="http://schemas.microsoft.com/office/powerpoint/2010/main" val="271283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3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72E5208-83FA-4CE2-80D6-510FF926340B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51D6971-AA46-4742-A966-F2F0571C8044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E23BD27-690D-4C9C-8865-9C96799478BD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519AF3E8-2FF5-42D3-AE09-C547E0A027D7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7D09B829-C808-4794-BC75-A49C6B8F6006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CC66336-6E38-4CA3-91DC-302FDD036E26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0F79B13-EB33-4DE8-9E53-5B4E9E7E8186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5C2610A-1845-43E3-B5BA-9D005C6A0563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5D605BF-E161-4868-81CE-0304FF9086E6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DD49E98F-7A3F-4540-A8C7-36035B6E827E}"/>
              </a:ext>
            </a:extLst>
          </p:cNvPr>
          <p:cNvSpPr txBox="1"/>
          <p:nvPr/>
        </p:nvSpPr>
        <p:spPr>
          <a:xfrm>
            <a:off x="1620000" y="1260000"/>
            <a:ext cx="89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、求浮力大小的方法：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772410A-CB1F-475D-9A87-01D993F68CD4}"/>
              </a:ext>
            </a:extLst>
          </p:cNvPr>
          <p:cNvGrpSpPr/>
          <p:nvPr/>
        </p:nvGrpSpPr>
        <p:grpSpPr>
          <a:xfrm>
            <a:off x="1356861" y="1844775"/>
            <a:ext cx="8974432" cy="2601546"/>
            <a:chOff x="1740319" y="3034012"/>
            <a:chExt cx="8974432" cy="260154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D49FF58-3964-44A8-9EF6-4D4BC176ACFE}"/>
                </a:ext>
              </a:extLst>
            </p:cNvPr>
            <p:cNvSpPr txBox="1"/>
            <p:nvPr/>
          </p:nvSpPr>
          <p:spPr>
            <a:xfrm>
              <a:off x="1740319" y="3034012"/>
              <a:ext cx="8974432" cy="2601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）先测出物体的重力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）当物体放在液体中静止时，读出弹簧测力计 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的示数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G’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）由力的平衡知识求出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浮力：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浮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=G    G’</a:t>
              </a: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36679082-3710-4079-A304-6C8297BAFC7E}"/>
                </a:ext>
              </a:extLst>
            </p:cNvPr>
            <p:cNvCxnSpPr/>
            <p:nvPr/>
          </p:nvCxnSpPr>
          <p:spPr>
            <a:xfrm>
              <a:off x="8062453" y="5358581"/>
              <a:ext cx="28513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9C74244-164D-4028-8D25-93D9397AFE66}"/>
              </a:ext>
            </a:extLst>
          </p:cNvPr>
          <p:cNvSpPr txBox="1"/>
          <p:nvPr/>
        </p:nvSpPr>
        <p:spPr>
          <a:xfrm>
            <a:off x="1620000" y="4623637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、浮力产生的原因：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2A63EFB-834B-4E63-86C7-842E20750352}"/>
              </a:ext>
            </a:extLst>
          </p:cNvPr>
          <p:cNvSpPr txBox="1"/>
          <p:nvPr/>
        </p:nvSpPr>
        <p:spPr>
          <a:xfrm>
            <a:off x="1620000" y="5385523"/>
            <a:ext cx="9297551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浮力是由于液体对物体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向上和向下的压力差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产生的</a:t>
            </a:r>
          </a:p>
        </p:txBody>
      </p:sp>
    </p:spTree>
    <p:extLst>
      <p:ext uri="{BB962C8B-B14F-4D97-AF65-F5344CB8AC3E}">
        <p14:creationId xmlns:p14="http://schemas.microsoft.com/office/powerpoint/2010/main" val="3894889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63E7491B-92F5-44BD-9C9E-CA4F247C11A1}"/>
              </a:ext>
            </a:extLst>
          </p:cNvPr>
          <p:cNvSpPr txBox="1"/>
          <p:nvPr/>
        </p:nvSpPr>
        <p:spPr>
          <a:xfrm>
            <a:off x="1620000" y="1260000"/>
            <a:ext cx="9000000" cy="126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把饮料罐用手按入水桶，饮料罐进入水中越深，手的感觉有什么变化？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097CE5-63A0-462E-94BC-4F7B06F5D1FB}"/>
              </a:ext>
            </a:extLst>
          </p:cNvPr>
          <p:cNvSpPr txBox="1"/>
          <p:nvPr/>
        </p:nvSpPr>
        <p:spPr>
          <a:xfrm>
            <a:off x="288000" y="288000"/>
            <a:ext cx="59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二、决定浮力大小的因素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F5B0CF-4430-4D5F-B526-942820C82CBB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CDFDC25-8B31-47EB-8E22-B82DD9E2064F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AF650E8-7172-469A-B439-274793E59D2E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4CE166-6CD0-4CA8-988F-0E666B4479C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FEFA616-C5A0-493B-AB11-8E3DC8719EA3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9646436-43F0-4641-B2DF-D166653E614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7C4018F-FDC1-4AEE-8415-CE4E541D49D8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F6F673D-1300-4D3E-8EDC-C88983CD1750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B823D82-5D33-401C-B31D-5F9D6232A776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CA93DD6-CD70-4FD3-903E-7837AEC06EED}"/>
              </a:ext>
            </a:extLst>
          </p:cNvPr>
          <p:cNvGrpSpPr/>
          <p:nvPr/>
        </p:nvGrpSpPr>
        <p:grpSpPr>
          <a:xfrm>
            <a:off x="5767909" y="2421586"/>
            <a:ext cx="5380510" cy="578807"/>
            <a:chOff x="6324495" y="1803683"/>
            <a:chExt cx="4266701" cy="578807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A03651A-2E03-404D-BF5D-CCD7670BB992}"/>
                </a:ext>
              </a:extLst>
            </p:cNvPr>
            <p:cNvSpPr txBox="1"/>
            <p:nvPr/>
          </p:nvSpPr>
          <p:spPr>
            <a:xfrm>
              <a:off x="6908062" y="1803683"/>
              <a:ext cx="3683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浮力的大小和什么因素有关？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B60F667-21E5-42AA-8A4B-40C734E59054}"/>
                </a:ext>
              </a:extLst>
            </p:cNvPr>
            <p:cNvSpPr/>
            <p:nvPr/>
          </p:nvSpPr>
          <p:spPr>
            <a:xfrm>
              <a:off x="6324495" y="1806490"/>
              <a:ext cx="456763" cy="576000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问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72AA2EB-D427-4F0D-8C95-DF9F09F1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8" y="2793324"/>
            <a:ext cx="3282658" cy="307376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323B878B-1233-47AA-9132-C9038685ED22}"/>
              </a:ext>
            </a:extLst>
          </p:cNvPr>
          <p:cNvSpPr txBox="1"/>
          <p:nvPr/>
        </p:nvSpPr>
        <p:spPr>
          <a:xfrm>
            <a:off x="5738777" y="3109003"/>
            <a:ext cx="1152435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猜想：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D4085F-07A0-4076-81B4-BB484BE983CA}"/>
              </a:ext>
            </a:extLst>
          </p:cNvPr>
          <p:cNvSpPr txBox="1"/>
          <p:nvPr/>
        </p:nvSpPr>
        <p:spPr>
          <a:xfrm>
            <a:off x="5753070" y="4759134"/>
            <a:ext cx="5596448" cy="11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、浮力的大小跟物体浸没在液体中的深度有关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68652BF-B704-4340-A9D1-41D7898A30B6}"/>
              </a:ext>
            </a:extLst>
          </p:cNvPr>
          <p:cNvSpPr txBox="1"/>
          <p:nvPr/>
        </p:nvSpPr>
        <p:spPr>
          <a:xfrm>
            <a:off x="5738777" y="3723596"/>
            <a:ext cx="5813778" cy="11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、浮力的大小跟物体浸在液体中的体积有关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0909951-2456-42BC-8864-CA0EF8E8DA90}"/>
              </a:ext>
            </a:extLst>
          </p:cNvPr>
          <p:cNvSpPr txBox="1"/>
          <p:nvPr/>
        </p:nvSpPr>
        <p:spPr>
          <a:xfrm>
            <a:off x="5738777" y="5822970"/>
            <a:ext cx="576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、浮力大小跟液体的密度有关</a:t>
            </a:r>
          </a:p>
        </p:txBody>
      </p:sp>
    </p:spTree>
    <p:extLst>
      <p:ext uri="{BB962C8B-B14F-4D97-AF65-F5344CB8AC3E}">
        <p14:creationId xmlns:p14="http://schemas.microsoft.com/office/powerpoint/2010/main" val="344336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92D122-91EF-4978-ACE2-23661F3305AA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7B12A-CADD-4078-9155-B1715B34A5E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3B2263-3615-4CC6-8AD3-D057AC51630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C2493A-E0B9-42B6-B38D-7841DF4A465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4978BD2-BBF1-4E6F-831E-A034F8C6171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F7B62D8-72E1-42A4-87DF-BD8CE6404735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F8D9987-6562-41B5-868D-5B0CA20441A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2D0712-49E5-4047-8999-40B5E15D4AF4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EE694DB-021A-4416-AF60-FC3359C2BF7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61B5FF5-FD37-4321-8DCC-4892D0BFF7FF}"/>
              </a:ext>
            </a:extLst>
          </p:cNvPr>
          <p:cNvSpPr txBox="1"/>
          <p:nvPr/>
        </p:nvSpPr>
        <p:spPr>
          <a:xfrm>
            <a:off x="288000" y="288000"/>
            <a:ext cx="59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二、决定浮力大小的因素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93CB85B-A115-45DA-A007-3181CEB398C1}"/>
              </a:ext>
            </a:extLst>
          </p:cNvPr>
          <p:cNvSpPr txBox="1"/>
          <p:nvPr/>
        </p:nvSpPr>
        <p:spPr>
          <a:xfrm>
            <a:off x="1620000" y="1260000"/>
            <a:ext cx="1206099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5438568-E585-421D-9588-2C3289B1FBCB}"/>
              </a:ext>
            </a:extLst>
          </p:cNvPr>
          <p:cNvSpPr txBox="1"/>
          <p:nvPr/>
        </p:nvSpPr>
        <p:spPr>
          <a:xfrm>
            <a:off x="2997758" y="1260000"/>
            <a:ext cx="644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探究浮力的大小跟哪些因素有关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F06B8E8-2583-4D7F-A074-1C2C10BC3265}"/>
              </a:ext>
            </a:extLst>
          </p:cNvPr>
          <p:cNvSpPr txBox="1"/>
          <p:nvPr/>
        </p:nvSpPr>
        <p:spPr>
          <a:xfrm>
            <a:off x="1592000" y="2057412"/>
            <a:ext cx="171663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实验器材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3466AAC-323B-414D-8089-7E739DE85B8C}"/>
              </a:ext>
            </a:extLst>
          </p:cNvPr>
          <p:cNvSpPr txBox="1"/>
          <p:nvPr/>
        </p:nvSpPr>
        <p:spPr>
          <a:xfrm>
            <a:off x="8061487" y="2551506"/>
            <a:ext cx="175839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实验方法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D18B37-F2C2-45DF-AB46-3AFB32E356AF}"/>
              </a:ext>
            </a:extLst>
          </p:cNvPr>
          <p:cNvSpPr txBox="1"/>
          <p:nvPr/>
        </p:nvSpPr>
        <p:spPr>
          <a:xfrm>
            <a:off x="8776568" y="3210369"/>
            <a:ext cx="481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控制变量法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797B71-5389-4C6E-AB2F-8E97D4F7F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5" y="2908579"/>
            <a:ext cx="5666293" cy="26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92D122-91EF-4978-ACE2-23661F3305AA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7B12A-CADD-4078-9155-B1715B34A5E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3B2263-3615-4CC6-8AD3-D057AC51630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C2493A-E0B9-42B6-B38D-7841DF4A465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4978BD2-BBF1-4E6F-831E-A034F8C6171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F7B62D8-72E1-42A4-87DF-BD8CE6404735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F8D9987-6562-41B5-868D-5B0CA20441A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2D0712-49E5-4047-8999-40B5E15D4AF4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EE694DB-021A-4416-AF60-FC3359C2BF7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61B5FF5-FD37-4321-8DCC-4892D0BFF7FF}"/>
              </a:ext>
            </a:extLst>
          </p:cNvPr>
          <p:cNvSpPr txBox="1"/>
          <p:nvPr/>
        </p:nvSpPr>
        <p:spPr>
          <a:xfrm>
            <a:off x="288000" y="288000"/>
            <a:ext cx="59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二、决定浮力大小的因素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93CB85B-A115-45DA-A007-3181CEB398C1}"/>
              </a:ext>
            </a:extLst>
          </p:cNvPr>
          <p:cNvSpPr txBox="1"/>
          <p:nvPr/>
        </p:nvSpPr>
        <p:spPr>
          <a:xfrm>
            <a:off x="1620000" y="1260000"/>
            <a:ext cx="1206099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5438568-E585-421D-9588-2C3289B1FBCB}"/>
              </a:ext>
            </a:extLst>
          </p:cNvPr>
          <p:cNvSpPr txBox="1"/>
          <p:nvPr/>
        </p:nvSpPr>
        <p:spPr>
          <a:xfrm>
            <a:off x="2997758" y="1260000"/>
            <a:ext cx="644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探究浮力的大小跟哪些因素有关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D18E521-D87C-4285-B2B4-6909F300C905}"/>
              </a:ext>
            </a:extLst>
          </p:cNvPr>
          <p:cNvSpPr txBox="1"/>
          <p:nvPr/>
        </p:nvSpPr>
        <p:spPr>
          <a:xfrm>
            <a:off x="1807024" y="4313158"/>
            <a:ext cx="9000000" cy="1120371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、对比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知：浸在液体中的物体所受的浮力与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物体浸在液体中的体积有关。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C0D1F5-EAB6-4DB6-8FBA-44AB46E4C2B1}"/>
              </a:ext>
            </a:extLst>
          </p:cNvPr>
          <p:cNvGrpSpPr/>
          <p:nvPr/>
        </p:nvGrpSpPr>
        <p:grpSpPr>
          <a:xfrm>
            <a:off x="1620000" y="1864790"/>
            <a:ext cx="5272374" cy="2414304"/>
            <a:chOff x="2003457" y="1782912"/>
            <a:chExt cx="5728739" cy="376683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5797731-5540-4AAC-B628-CCAEC5B0970F}"/>
                </a:ext>
              </a:extLst>
            </p:cNvPr>
            <p:cNvGrpSpPr/>
            <p:nvPr/>
          </p:nvGrpSpPr>
          <p:grpSpPr>
            <a:xfrm>
              <a:off x="2003457" y="1782912"/>
              <a:ext cx="5728739" cy="3487408"/>
              <a:chOff x="1620000" y="1862288"/>
              <a:chExt cx="5744004" cy="3851917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C99271A-911B-4873-AF34-6403B9DA2898}"/>
                  </a:ext>
                </a:extLst>
              </p:cNvPr>
              <p:cNvGrpSpPr/>
              <p:nvPr/>
            </p:nvGrpSpPr>
            <p:grpSpPr>
              <a:xfrm>
                <a:off x="1620000" y="1862288"/>
                <a:ext cx="5744004" cy="3851917"/>
                <a:chOff x="1620000" y="1862288"/>
                <a:chExt cx="5744004" cy="3851917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8689B6E6-91E8-4FB4-A8EE-5931C54AC4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3391" y="1862288"/>
                  <a:ext cx="5182326" cy="3851917"/>
                </a:xfrm>
                <a:prstGeom prst="rect">
                  <a:avLst/>
                </a:prstGeom>
              </p:spPr>
            </p:pic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610983E-3F7E-4396-AE09-A0346F75F6FD}"/>
                    </a:ext>
                  </a:extLst>
                </p:cNvPr>
                <p:cNvSpPr txBox="1"/>
                <p:nvPr/>
              </p:nvSpPr>
              <p:spPr>
                <a:xfrm>
                  <a:off x="3959824" y="3089976"/>
                  <a:ext cx="907548" cy="4730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rIns="72000" rtlCol="0">
                  <a:spAutoFit/>
                </a:bodyPr>
                <a:lstStyle/>
                <a:p>
                  <a:r>
                    <a:rPr lang="en-US" altLang="zh-CN" sz="12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F1=2.8N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1912BD9-E894-4D9D-B686-122AFF661DE2}"/>
                    </a:ext>
                  </a:extLst>
                </p:cNvPr>
                <p:cNvSpPr txBox="1"/>
                <p:nvPr/>
              </p:nvSpPr>
              <p:spPr>
                <a:xfrm>
                  <a:off x="1620000" y="3399842"/>
                  <a:ext cx="907549" cy="4730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G=4.4N</a:t>
                  </a: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B214BF80-896B-4FC3-9DFF-5AC00FF4BDFA}"/>
                    </a:ext>
                  </a:extLst>
                </p:cNvPr>
                <p:cNvSpPr txBox="1"/>
                <p:nvPr/>
              </p:nvSpPr>
              <p:spPr>
                <a:xfrm>
                  <a:off x="5182999" y="2910901"/>
                  <a:ext cx="7200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zh-CN" sz="12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F2=1.3N</a:t>
                  </a: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E1838D97-E893-46B2-99DE-6B50A8EB7164}"/>
                    </a:ext>
                  </a:extLst>
                </p:cNvPr>
                <p:cNvSpPr txBox="1"/>
                <p:nvPr/>
              </p:nvSpPr>
              <p:spPr>
                <a:xfrm>
                  <a:off x="6644004" y="2772401"/>
                  <a:ext cx="7200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en-US" altLang="zh-CN" sz="12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F3=1.3N</a:t>
                  </a:r>
                </a:p>
              </p:txBody>
            </p:sp>
          </p:grp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58AF2B7-8177-41F1-87DB-FE00E7C39ED7}"/>
                  </a:ext>
                </a:extLst>
              </p:cNvPr>
              <p:cNvSpPr txBox="1"/>
              <p:nvPr/>
            </p:nvSpPr>
            <p:spPr>
              <a:xfrm>
                <a:off x="3490272" y="4924333"/>
                <a:ext cx="498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348CFFD-4C72-4407-AC57-6C9CDBB98D89}"/>
                  </a:ext>
                </a:extLst>
              </p:cNvPr>
              <p:cNvSpPr txBox="1"/>
              <p:nvPr/>
            </p:nvSpPr>
            <p:spPr>
              <a:xfrm>
                <a:off x="5812392" y="4351725"/>
                <a:ext cx="498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AE4C6B-DC89-46DD-A8FA-FA4675C22D7E}"/>
                  </a:ext>
                </a:extLst>
              </p:cNvPr>
              <p:cNvSpPr txBox="1"/>
              <p:nvPr/>
            </p:nvSpPr>
            <p:spPr>
              <a:xfrm>
                <a:off x="4476666" y="4710590"/>
                <a:ext cx="498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04EE52A-04AB-4333-87F2-0D3E20C8B788}"/>
                </a:ext>
              </a:extLst>
            </p:cNvPr>
            <p:cNvSpPr txBox="1"/>
            <p:nvPr/>
          </p:nvSpPr>
          <p:spPr>
            <a:xfrm>
              <a:off x="3866806" y="5149641"/>
              <a:ext cx="49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355A6FF-2274-43D7-8209-B5E9F38719BF}"/>
                </a:ext>
              </a:extLst>
            </p:cNvPr>
            <p:cNvSpPr txBox="1"/>
            <p:nvPr/>
          </p:nvSpPr>
          <p:spPr>
            <a:xfrm>
              <a:off x="5290094" y="4917440"/>
              <a:ext cx="49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8E8CCF2-05A6-40FA-8930-A8935ECCB467}"/>
                </a:ext>
              </a:extLst>
            </p:cNvPr>
            <p:cNvSpPr txBox="1"/>
            <p:nvPr/>
          </p:nvSpPr>
          <p:spPr>
            <a:xfrm>
              <a:off x="6603083" y="4712768"/>
              <a:ext cx="49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AFF67569-7664-440E-9A6D-146736E22FBD}"/>
              </a:ext>
            </a:extLst>
          </p:cNvPr>
          <p:cNvSpPr txBox="1"/>
          <p:nvPr/>
        </p:nvSpPr>
        <p:spPr>
          <a:xfrm>
            <a:off x="1855580" y="5462063"/>
            <a:ext cx="9000000" cy="112037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、对比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知：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在液体中的物体所受的浮力与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物体在液体中的深度无关。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57DE6B9-6340-4FC5-8581-B5D020E8787F}"/>
              </a:ext>
            </a:extLst>
          </p:cNvPr>
          <p:cNvSpPr txBox="1"/>
          <p:nvPr/>
        </p:nvSpPr>
        <p:spPr>
          <a:xfrm>
            <a:off x="7295435" y="1793902"/>
            <a:ext cx="3572912" cy="235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将弹簧测力计下方的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放入水中，按左图操作，观察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在水中不同深度静止时，弹簧测力计的读数。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09671E5-4696-421B-AC65-1F3A2EE7A2AD}"/>
              </a:ext>
            </a:extLst>
          </p:cNvPr>
          <p:cNvGrpSpPr/>
          <p:nvPr/>
        </p:nvGrpSpPr>
        <p:grpSpPr>
          <a:xfrm>
            <a:off x="893355" y="4419524"/>
            <a:ext cx="684009" cy="1945793"/>
            <a:chOff x="932786" y="4905345"/>
            <a:chExt cx="900000" cy="900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BC1C539E-2D7D-4FA2-8D55-948AE66A1B29}"/>
                </a:ext>
              </a:extLst>
            </p:cNvPr>
            <p:cNvSpPr/>
            <p:nvPr/>
          </p:nvSpPr>
          <p:spPr>
            <a:xfrm>
              <a:off x="932786" y="4905345"/>
              <a:ext cx="900000" cy="900000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179D3CE-1BB9-4396-88C7-E634B30B1569}"/>
                </a:ext>
              </a:extLst>
            </p:cNvPr>
            <p:cNvSpPr txBox="1"/>
            <p:nvPr/>
          </p:nvSpPr>
          <p:spPr>
            <a:xfrm>
              <a:off x="996815" y="5141563"/>
              <a:ext cx="748974" cy="441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7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92D122-91EF-4978-ACE2-23661F3305AA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7B12A-CADD-4078-9155-B1715B34A5E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3B2263-3615-4CC6-8AD3-D057AC51630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C2493A-E0B9-42B6-B38D-7841DF4A465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4978BD2-BBF1-4E6F-831E-A034F8C6171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F7B62D8-72E1-42A4-87DF-BD8CE6404735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F8D9987-6562-41B5-868D-5B0CA20441A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2D0712-49E5-4047-8999-40B5E15D4AF4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EE694DB-021A-4416-AF60-FC3359C2BF7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61B5FF5-FD37-4321-8DCC-4892D0BFF7FF}"/>
              </a:ext>
            </a:extLst>
          </p:cNvPr>
          <p:cNvSpPr txBox="1"/>
          <p:nvPr/>
        </p:nvSpPr>
        <p:spPr>
          <a:xfrm>
            <a:off x="288000" y="288000"/>
            <a:ext cx="59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二、决定浮力大小的因素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93CB85B-A115-45DA-A007-3181CEB398C1}"/>
              </a:ext>
            </a:extLst>
          </p:cNvPr>
          <p:cNvSpPr txBox="1"/>
          <p:nvPr/>
        </p:nvSpPr>
        <p:spPr>
          <a:xfrm>
            <a:off x="1620000" y="1260000"/>
            <a:ext cx="1206099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5438568-E585-421D-9588-2C3289B1FBCB}"/>
              </a:ext>
            </a:extLst>
          </p:cNvPr>
          <p:cNvSpPr txBox="1"/>
          <p:nvPr/>
        </p:nvSpPr>
        <p:spPr>
          <a:xfrm>
            <a:off x="2997758" y="1260000"/>
            <a:ext cx="644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探究浮力的大小跟哪些因素有关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FF67569-7664-440E-9A6D-146736E22FBD}"/>
              </a:ext>
            </a:extLst>
          </p:cNvPr>
          <p:cNvSpPr txBox="1"/>
          <p:nvPr/>
        </p:nvSpPr>
        <p:spPr>
          <a:xfrm>
            <a:off x="2116635" y="4892454"/>
            <a:ext cx="6957707" cy="148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浸在液体中的物体所受的浮力与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液体密度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与有关。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57DE6B9-6340-4FC5-8581-B5D020E8787F}"/>
              </a:ext>
            </a:extLst>
          </p:cNvPr>
          <p:cNvSpPr txBox="1"/>
          <p:nvPr/>
        </p:nvSpPr>
        <p:spPr>
          <a:xfrm>
            <a:off x="7121932" y="2147167"/>
            <a:ext cx="3327399" cy="235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将弹簧测力计下方的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浸没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在不同密度的液体中，按左图操作，观察圆柱体静止时，弹簧测力计的读数。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54D358D-DC8A-49F5-935C-FA7C33DE277D}"/>
              </a:ext>
            </a:extLst>
          </p:cNvPr>
          <p:cNvGrpSpPr/>
          <p:nvPr/>
        </p:nvGrpSpPr>
        <p:grpSpPr>
          <a:xfrm>
            <a:off x="1864640" y="2159618"/>
            <a:ext cx="4863415" cy="2405179"/>
            <a:chOff x="2354465" y="1909917"/>
            <a:chExt cx="4655935" cy="313184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76A8350-E50D-4360-B422-7116C3821A30}"/>
                </a:ext>
              </a:extLst>
            </p:cNvPr>
            <p:cNvGrpSpPr/>
            <p:nvPr/>
          </p:nvGrpSpPr>
          <p:grpSpPr>
            <a:xfrm>
              <a:off x="2354465" y="1909917"/>
              <a:ext cx="4655935" cy="2967345"/>
              <a:chOff x="2354465" y="1909917"/>
              <a:chExt cx="4655935" cy="296734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A98A1F4-7ABB-4F14-B0A0-AE256D0EF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265" y="1909917"/>
                <a:ext cx="4597135" cy="2937859"/>
              </a:xfrm>
              <a:prstGeom prst="rect">
                <a:avLst/>
              </a:prstGeom>
            </p:spPr>
          </p:pic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120B7C5-75C7-4757-8903-D70325DEFEAC}"/>
                  </a:ext>
                </a:extLst>
              </p:cNvPr>
              <p:cNvSpPr txBox="1"/>
              <p:nvPr/>
            </p:nvSpPr>
            <p:spPr>
              <a:xfrm>
                <a:off x="2354465" y="3187900"/>
                <a:ext cx="779072" cy="360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G=4.4N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A2E8D0B-69ED-4394-A4A0-7E98B4844D92}"/>
                  </a:ext>
                </a:extLst>
              </p:cNvPr>
              <p:cNvSpPr txBox="1"/>
              <p:nvPr/>
            </p:nvSpPr>
            <p:spPr>
              <a:xfrm>
                <a:off x="4828688" y="2544954"/>
                <a:ext cx="762777" cy="360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72000" rtlCol="0">
                <a:spAutoFit/>
              </a:bodyPr>
              <a:lstStyle/>
              <a:p>
                <a:r>
                  <a:rPr lang="en-US" altLang="zh-CN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F1=1.6N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7F556E3-D4E6-47E6-9CA1-56CD7BDA200D}"/>
                  </a:ext>
                </a:extLst>
              </p:cNvPr>
              <p:cNvSpPr txBox="1"/>
              <p:nvPr/>
            </p:nvSpPr>
            <p:spPr>
              <a:xfrm>
                <a:off x="6027910" y="2684540"/>
                <a:ext cx="970328" cy="442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72000" rtlCol="0">
                <a:spAutoFit/>
              </a:bodyPr>
              <a:lstStyle/>
              <a:p>
                <a:r>
                  <a:rPr lang="en-US" altLang="zh-CN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F2=2.2N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397F1AC-E9F3-48D0-AB15-45FFB2E509FC}"/>
                  </a:ext>
                </a:extLst>
              </p:cNvPr>
              <p:cNvSpPr txBox="1"/>
              <p:nvPr/>
            </p:nvSpPr>
            <p:spPr>
              <a:xfrm>
                <a:off x="5780948" y="3612767"/>
                <a:ext cx="12294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72000" rtlCol="0">
                <a:spAutoFit/>
              </a:bodyPr>
              <a:lstStyle/>
              <a:p>
                <a:r>
                  <a:rPr lang="en-US" altLang="zh-CN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浮水＞</a:t>
                </a:r>
                <a:r>
                  <a:rPr lang="en-US" altLang="zh-CN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en-US" sz="1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浮酒精</a:t>
                </a:r>
                <a:endParaRPr lang="en-US" altLang="zh-CN" sz="1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5021DC5-A498-4A76-A33E-142B5DAE9331}"/>
                  </a:ext>
                </a:extLst>
              </p:cNvPr>
              <p:cNvSpPr txBox="1"/>
              <p:nvPr/>
            </p:nvSpPr>
            <p:spPr>
              <a:xfrm>
                <a:off x="4214844" y="4515014"/>
                <a:ext cx="496988" cy="36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</a:t>
                </a: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2DB94F4-5CA7-4944-B94D-8B1DFE6AA9B0}"/>
                </a:ext>
              </a:extLst>
            </p:cNvPr>
            <p:cNvSpPr txBox="1"/>
            <p:nvPr/>
          </p:nvSpPr>
          <p:spPr>
            <a:xfrm>
              <a:off x="5366265" y="4520770"/>
              <a:ext cx="1039146" cy="52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酒精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1143238-0272-438B-B965-6A606EAFA664}"/>
              </a:ext>
            </a:extLst>
          </p:cNvPr>
          <p:cNvGrpSpPr/>
          <p:nvPr/>
        </p:nvGrpSpPr>
        <p:grpSpPr>
          <a:xfrm>
            <a:off x="901701" y="4883166"/>
            <a:ext cx="920000" cy="1482650"/>
            <a:chOff x="932786" y="4905345"/>
            <a:chExt cx="1210510" cy="900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C6FC721-72B1-44DF-B3EC-5920BC2607D8}"/>
                </a:ext>
              </a:extLst>
            </p:cNvPr>
            <p:cNvSpPr/>
            <p:nvPr/>
          </p:nvSpPr>
          <p:spPr>
            <a:xfrm>
              <a:off x="932786" y="4905345"/>
              <a:ext cx="1210510" cy="900000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9DC3AA9-A196-4003-9E00-2C19609B8AEE}"/>
                </a:ext>
              </a:extLst>
            </p:cNvPr>
            <p:cNvSpPr txBox="1"/>
            <p:nvPr/>
          </p:nvSpPr>
          <p:spPr>
            <a:xfrm>
              <a:off x="1163554" y="5096808"/>
              <a:ext cx="748974" cy="441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81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92D122-91EF-4978-ACE2-23661F3305AA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B7B12A-CADD-4078-9155-B1715B34A5E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D3B2263-3615-4CC6-8AD3-D057AC51630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C2493A-E0B9-42B6-B38D-7841DF4A465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4978BD2-BBF1-4E6F-831E-A034F8C6171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F7B62D8-72E1-42A4-87DF-BD8CE6404735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F8D9987-6562-41B5-868D-5B0CA20441A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2D0712-49E5-4047-8999-40B5E15D4AF4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EE694DB-021A-4416-AF60-FC3359C2BF7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E61B5FF5-FD37-4321-8DCC-4892D0BFF7FF}"/>
              </a:ext>
            </a:extLst>
          </p:cNvPr>
          <p:cNvSpPr txBox="1"/>
          <p:nvPr/>
        </p:nvSpPr>
        <p:spPr>
          <a:xfrm>
            <a:off x="288000" y="288000"/>
            <a:ext cx="59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二、决定浮力大小的因素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F038B43-1DF3-4A6B-BE16-FBA74ED5631D}"/>
              </a:ext>
            </a:extLst>
          </p:cNvPr>
          <p:cNvSpPr txBox="1"/>
          <p:nvPr/>
        </p:nvSpPr>
        <p:spPr>
          <a:xfrm>
            <a:off x="1620000" y="3961623"/>
            <a:ext cx="9000000" cy="2429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bIns="25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物体在液体中所受浮力的大小，跟它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浸在液体中的体积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有关、跟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液体密度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有关。物体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浸在液体中的体积越大、液体的密度越大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浮力就越大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50CB8EF-2EDA-4633-9891-7D79A2F98B9B}"/>
              </a:ext>
            </a:extLst>
          </p:cNvPr>
          <p:cNvSpPr txBox="1"/>
          <p:nvPr/>
        </p:nvSpPr>
        <p:spPr>
          <a:xfrm>
            <a:off x="1620000" y="3215192"/>
            <a:ext cx="2485045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实验结果表明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43A3B30-CFF1-4F3E-AC23-00F624BE6A2B}"/>
              </a:ext>
            </a:extLst>
          </p:cNvPr>
          <p:cNvSpPr txBox="1"/>
          <p:nvPr/>
        </p:nvSpPr>
        <p:spPr>
          <a:xfrm>
            <a:off x="1620000" y="1260000"/>
            <a:ext cx="1783026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046F4D9-0546-4676-B380-EBABF89731CF}"/>
              </a:ext>
            </a:extLst>
          </p:cNvPr>
          <p:cNvSpPr txBox="1"/>
          <p:nvPr/>
        </p:nvSpPr>
        <p:spPr>
          <a:xfrm>
            <a:off x="1596600" y="1934293"/>
            <a:ext cx="90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、使用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体积相等的铁块与铝块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可以检验哪一个猜想？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FE5FD6C-AD8A-4B60-92E5-D9DE7ECFC47A}"/>
              </a:ext>
            </a:extLst>
          </p:cNvPr>
          <p:cNvSpPr txBox="1"/>
          <p:nvPr/>
        </p:nvSpPr>
        <p:spPr>
          <a:xfrm>
            <a:off x="1596600" y="2499996"/>
            <a:ext cx="90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、使用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体积不等的铁块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又可以检验哪一个猜想？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92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EC0CC2CD-A595-4ACC-86A9-D8F0216B22CA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本节小结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2D48AFA-9148-402B-A442-E678224E31AF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6057DA9-A6FB-499B-9296-E103A0483A0F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5E4CF44-1B21-4739-AC25-5661B430B04B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01A37FC-C515-49D0-A90C-18FD68D01F9D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5C20448-9F13-4DB3-92B4-97C045FA6E8D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BABA215-33EF-4081-9C62-495B53999EB9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CAF6F67-6261-40E4-A46B-EF0291501248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DCE9455-C2E0-4F53-85DB-EF59D034ABCD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82C4D69-1391-4128-B308-1095C148F54F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六边形 9">
            <a:extLst>
              <a:ext uri="{FF2B5EF4-FFF2-40B4-BE49-F238E27FC236}">
                <a16:creationId xmlns:a16="http://schemas.microsoft.com/office/drawing/2014/main" id="{3E0CD2FB-D493-4B31-AB5B-42701F558C60}"/>
              </a:ext>
            </a:extLst>
          </p:cNvPr>
          <p:cNvSpPr/>
          <p:nvPr/>
        </p:nvSpPr>
        <p:spPr>
          <a:xfrm>
            <a:off x="1184834" y="2160000"/>
            <a:ext cx="2628000" cy="2628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浮力的概念，浮力的测量</a:t>
            </a:r>
          </a:p>
          <a:p>
            <a:pPr algn="ctr"/>
            <a:endParaRPr lang="zh-CN" altLang="en-US"/>
          </a:p>
        </p:txBody>
      </p:sp>
      <p:sp>
        <p:nvSpPr>
          <p:cNvPr id="47" name="六边形 46">
            <a:extLst>
              <a:ext uri="{FF2B5EF4-FFF2-40B4-BE49-F238E27FC236}">
                <a16:creationId xmlns:a16="http://schemas.microsoft.com/office/drawing/2014/main" id="{4DC91799-468F-44D3-BC31-941B74BFA491}"/>
              </a:ext>
            </a:extLst>
          </p:cNvPr>
          <p:cNvSpPr/>
          <p:nvPr/>
        </p:nvSpPr>
        <p:spPr>
          <a:xfrm>
            <a:off x="4763668" y="2160000"/>
            <a:ext cx="2628000" cy="2628000"/>
          </a:xfrm>
          <a:prstGeom prst="hexagon">
            <a:avLst/>
          </a:prstGeom>
          <a:solidFill>
            <a:srgbClr val="FF66CC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浮力的产生原因</a:t>
            </a:r>
            <a:endParaRPr lang="zh-CN" altLang="en-US"/>
          </a:p>
        </p:txBody>
      </p:sp>
      <p:sp>
        <p:nvSpPr>
          <p:cNvPr id="48" name="六边形 47">
            <a:extLst>
              <a:ext uri="{FF2B5EF4-FFF2-40B4-BE49-F238E27FC236}">
                <a16:creationId xmlns:a16="http://schemas.microsoft.com/office/drawing/2014/main" id="{01C4E441-16F5-40D9-B614-D6FEC88DB2F0}"/>
              </a:ext>
            </a:extLst>
          </p:cNvPr>
          <p:cNvSpPr/>
          <p:nvPr/>
        </p:nvSpPr>
        <p:spPr>
          <a:xfrm>
            <a:off x="8342502" y="2160000"/>
            <a:ext cx="2628000" cy="2628000"/>
          </a:xfrm>
          <a:prstGeom prst="hexagon">
            <a:avLst/>
          </a:prstGeom>
          <a:solidFill>
            <a:srgbClr val="00B0F0"/>
          </a:solidFill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影响浮力大小的因素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18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C9AC16E-F544-44C7-A60E-DF573BF2B10E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巩固练习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4EF2D5-089F-42FB-9EB5-383C5E8107AC}"/>
              </a:ext>
            </a:extLst>
          </p:cNvPr>
          <p:cNvSpPr txBox="1"/>
          <p:nvPr/>
        </p:nvSpPr>
        <p:spPr>
          <a:xfrm>
            <a:off x="1620000" y="1260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、关于浮力，下列说法中正确的是（        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BBF8DB-8558-4470-8190-9B7599127BE4}"/>
              </a:ext>
            </a:extLst>
          </p:cNvPr>
          <p:cNvSpPr txBox="1"/>
          <p:nvPr/>
        </p:nvSpPr>
        <p:spPr>
          <a:xfrm>
            <a:off x="8683129" y="1314000"/>
            <a:ext cx="48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6D1266-C4A4-420F-B212-34A5AD0EB5F5}"/>
              </a:ext>
            </a:extLst>
          </p:cNvPr>
          <p:cNvSpPr txBox="1"/>
          <p:nvPr/>
        </p:nvSpPr>
        <p:spPr>
          <a:xfrm>
            <a:off x="1620000" y="2160000"/>
            <a:ext cx="9000000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、只有浮在液体表面上的物体才受到浮力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、一切浸入液体中的物体都受到液体对它施加的竖直向上的浮力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、只要下沉的物体就不会受到浮力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、浮力的方向不一定都是向上的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44BC6C-DA3B-40B4-A63D-E5FB98C8574B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A225765-7B50-4F11-B335-F99A1089D764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724ED65-0674-4D76-9286-84FD50258790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72B377F-6BDB-4952-9218-CD9ADC0D79E6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032FC41-5FEA-4DAC-844E-975235B2F60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250689A-AF66-4C95-A3CF-802990381BEB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41B8B28-A736-4A94-A996-BEDEC45C576C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47897AE-DC65-4B96-8343-4B18130B6623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7DC0E5F-37C5-425D-9114-675C3049055A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235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46EDCB8C-68CF-41EC-B0F7-29E209F71975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学习目标</a:t>
            </a:r>
            <a:endParaRPr lang="zh-CN" altLang="en-US" sz="3000">
              <a:solidFill>
                <a:schemeClr val="tx1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6B3A031-A496-4BEF-9956-EA8B921BE9D5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4A80674-9621-4E7F-8FFB-E2D47A6C410E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322B3DF-99C0-45C3-92F6-0B851F27E97D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B25B075-0966-4CCD-B599-D90922BBBF97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8EB6308-5EF9-482B-86FC-2029CE7B8373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F1799B7-1E59-409E-8221-2D6679EE2D94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DCB21E8-30E7-4F91-B785-5E70EFF12F2D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53664D-1FC9-475B-9DB5-526730DF834E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6A4554-0AE4-4D7D-9B8B-7F1D79EE455C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BC9E9001-0FA0-4F49-9537-61631DF79AA0}"/>
              </a:ext>
            </a:extLst>
          </p:cNvPr>
          <p:cNvSpPr txBox="1"/>
          <p:nvPr/>
        </p:nvSpPr>
        <p:spPr>
          <a:xfrm>
            <a:off x="1620000" y="1800711"/>
            <a:ext cx="6120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0000" tIns="180000" bIns="180000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、知道浮力的概念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B501F3A-5FF1-45EE-B8D6-794D5EEFFA61}"/>
              </a:ext>
            </a:extLst>
          </p:cNvPr>
          <p:cNvSpPr txBox="1"/>
          <p:nvPr/>
        </p:nvSpPr>
        <p:spPr>
          <a:xfrm>
            <a:off x="1620000" y="4523604"/>
            <a:ext cx="6120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0000" tIns="180000" bIns="180000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、知道决定浮力大小的因素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A225877-E7DA-4210-9BD3-436129CF0BB6}"/>
              </a:ext>
            </a:extLst>
          </p:cNvPr>
          <p:cNvGrpSpPr/>
          <p:nvPr/>
        </p:nvGrpSpPr>
        <p:grpSpPr>
          <a:xfrm>
            <a:off x="8273103" y="1825248"/>
            <a:ext cx="2938309" cy="3826302"/>
            <a:chOff x="7587110" y="1980932"/>
            <a:chExt cx="2938309" cy="2984955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82CDB2B-9025-4706-A3F9-3215D031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110" y="1980932"/>
              <a:ext cx="2938309" cy="2942829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84AB51B-CB71-40E6-8909-56B002BC8FBC}"/>
                </a:ext>
              </a:extLst>
            </p:cNvPr>
            <p:cNvSpPr txBox="1"/>
            <p:nvPr/>
          </p:nvSpPr>
          <p:spPr>
            <a:xfrm>
              <a:off x="9926322" y="2288231"/>
              <a:ext cx="40059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相信大家能掌握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37EC26DB-1D5C-4814-9749-BE899DAFCD22}"/>
              </a:ext>
            </a:extLst>
          </p:cNvPr>
          <p:cNvSpPr txBox="1"/>
          <p:nvPr/>
        </p:nvSpPr>
        <p:spPr>
          <a:xfrm>
            <a:off x="1620000" y="3111648"/>
            <a:ext cx="6120000" cy="86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0000" tIns="180000" bIns="180000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、知道浮力产生的原因</a:t>
            </a:r>
          </a:p>
        </p:txBody>
      </p:sp>
    </p:spTree>
    <p:extLst>
      <p:ext uri="{BB962C8B-B14F-4D97-AF65-F5344CB8AC3E}">
        <p14:creationId xmlns:p14="http://schemas.microsoft.com/office/powerpoint/2010/main" val="270465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C9AC16E-F544-44C7-A60E-DF573BF2B10E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巩固练习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4EF2D5-089F-42FB-9EB5-383C5E8107AC}"/>
              </a:ext>
            </a:extLst>
          </p:cNvPr>
          <p:cNvSpPr txBox="1"/>
          <p:nvPr/>
        </p:nvSpPr>
        <p:spPr>
          <a:xfrm>
            <a:off x="1620000" y="1260000"/>
            <a:ext cx="9000000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、把体积相同的铁块和铝块浸没在水中，则（        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BBF8DB-8558-4470-8190-9B7599127BE4}"/>
              </a:ext>
            </a:extLst>
          </p:cNvPr>
          <p:cNvSpPr txBox="1"/>
          <p:nvPr/>
        </p:nvSpPr>
        <p:spPr>
          <a:xfrm>
            <a:off x="2387999" y="2157875"/>
            <a:ext cx="48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6D1266-C4A4-420F-B212-34A5AD0EB5F5}"/>
              </a:ext>
            </a:extLst>
          </p:cNvPr>
          <p:cNvSpPr txBox="1"/>
          <p:nvPr/>
        </p:nvSpPr>
        <p:spPr>
          <a:xfrm>
            <a:off x="1620000" y="2916000"/>
            <a:ext cx="7832437" cy="29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、铁块受到的浮力大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、铝块受到的浮力大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、铁块与铝块受到的浮力一样大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、无法比较浮力大小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56FCEB3-D92B-4872-8832-3A1FA87EDA0C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68A7D78-D2B7-4366-A071-A7FA4B1DCA45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DBEC9DB-AD5E-4E4E-AC7C-0C4FB1EA520E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A4B41A5-2EC1-4A23-9728-FA9962674813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D71BB1E-DB44-4DAB-A5BA-E7BABD15AFF9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08DFA28-241C-45C2-A3E9-DDDC1EAC2CB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D23E1A1-57D0-4A77-9472-69B091865230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8F0ACD9-C2AE-4CA1-9517-76DAEF012678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419DCB0-B898-4A69-8B95-594EC14C441F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0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C9AC16E-F544-44C7-A60E-DF573BF2B10E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巩固练习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4EF2D5-089F-42FB-9EB5-383C5E8107AC}"/>
              </a:ext>
            </a:extLst>
          </p:cNvPr>
          <p:cNvSpPr txBox="1"/>
          <p:nvPr/>
        </p:nvSpPr>
        <p:spPr>
          <a:xfrm>
            <a:off x="1620000" y="1260000"/>
            <a:ext cx="9000000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、潜水艇潜在水下航行，当它下潜的深度增加时，比较它所受到的压力和浮力的关系（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BBF8DB-8558-4470-8190-9B7599127BE4}"/>
              </a:ext>
            </a:extLst>
          </p:cNvPr>
          <p:cNvSpPr txBox="1"/>
          <p:nvPr/>
        </p:nvSpPr>
        <p:spPr>
          <a:xfrm>
            <a:off x="8471296" y="2025664"/>
            <a:ext cx="48952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6D1266-C4A4-420F-B212-34A5AD0EB5F5}"/>
              </a:ext>
            </a:extLst>
          </p:cNvPr>
          <p:cNvSpPr txBox="1"/>
          <p:nvPr/>
        </p:nvSpPr>
        <p:spPr>
          <a:xfrm>
            <a:off x="1620000" y="2916000"/>
            <a:ext cx="7832437" cy="29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、压力越大，浮力越大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、压力越大，浮力不变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、压力不变，浮力增加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、压力不变，浮力不变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6F5434D-2803-43C2-B641-593A5993F5F9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4FCC530-2761-4361-8879-5DAE4F671211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66735DA-832A-43D0-8E9F-2DDDA77D255D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09FDB7D-60B0-4245-BBE1-907553C24249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0EE888-34F3-4E59-BB09-49D498F63551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D5B4319-E390-4DBB-A1F4-2CBDD90E9B5D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D898BAF-94E8-438A-BCAA-A2EDFD8E754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C289198-3F6D-4F14-BBE0-1F6401997CAC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B2B245E-14C6-42F6-B43A-381D7B8A3C8D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31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C9AC16E-F544-44C7-A60E-DF573BF2B10E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巩固练习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4EF2D5-089F-42FB-9EB5-383C5E8107AC}"/>
              </a:ext>
            </a:extLst>
          </p:cNvPr>
          <p:cNvSpPr txBox="1"/>
          <p:nvPr/>
        </p:nvSpPr>
        <p:spPr>
          <a:xfrm>
            <a:off x="1620000" y="1260000"/>
            <a:ext cx="5218412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、甲、乙、丙、丁是四个体积、形状相同而材料不同的球，把它们投入水中静止后的情况如图所示。它们中所受浮力最小的是（        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BBF8DB-8558-4470-8190-9B7599127BE4}"/>
              </a:ext>
            </a:extLst>
          </p:cNvPr>
          <p:cNvSpPr txBox="1"/>
          <p:nvPr/>
        </p:nvSpPr>
        <p:spPr>
          <a:xfrm>
            <a:off x="5553072" y="4324861"/>
            <a:ext cx="48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50010B1-DC64-4D4D-AD9A-04878E0D5779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97C7FD3-DAF9-4B69-B2ED-296BAE4C6A96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77BADB4-1039-4362-9E16-DF190E5EF3EB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A50F651-B04F-4059-9031-AF0CB4915419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4231A56-368D-430F-BEA0-91AE015598FC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EDAC5D6-D4C9-4EB5-81D6-540FB246F5A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81DA160-16D4-4707-B3D5-BEA541DBC035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CBF3367-635B-4BB2-89DF-12ED9F6E6167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57FCD14-D91D-40A6-A6CC-1073350D8BEC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66339B1B-6C0F-40E8-A27F-73D6215B929F}"/>
              </a:ext>
            </a:extLst>
          </p:cNvPr>
          <p:cNvSpPr txBox="1"/>
          <p:nvPr/>
        </p:nvSpPr>
        <p:spPr>
          <a:xfrm>
            <a:off x="1620000" y="5351398"/>
            <a:ext cx="87333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、甲         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、乙           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、丙            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、丁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4F63EE-81CE-40DB-B1A0-A31F6DA83F1B}"/>
              </a:ext>
            </a:extLst>
          </p:cNvPr>
          <p:cNvGrpSpPr/>
          <p:nvPr/>
        </p:nvGrpSpPr>
        <p:grpSpPr>
          <a:xfrm>
            <a:off x="6706206" y="841998"/>
            <a:ext cx="4870138" cy="4116643"/>
            <a:chOff x="6293250" y="1003805"/>
            <a:chExt cx="5083595" cy="412026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BB4E3EF-50BD-447F-B55A-677F7624D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250" y="1003805"/>
              <a:ext cx="5083595" cy="4120265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8A95BD1-AA9D-4A08-88D6-C2DEA0721244}"/>
                </a:ext>
              </a:extLst>
            </p:cNvPr>
            <p:cNvSpPr/>
            <p:nvPr/>
          </p:nvSpPr>
          <p:spPr>
            <a:xfrm>
              <a:off x="6892412" y="1725133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甲</a:t>
              </a: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97909F5-7ACE-45D2-8676-65AC996B958A}"/>
                </a:ext>
              </a:extLst>
            </p:cNvPr>
            <p:cNvSpPr/>
            <p:nvPr/>
          </p:nvSpPr>
          <p:spPr>
            <a:xfrm>
              <a:off x="7625250" y="1894529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乙</a:t>
              </a: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9440079-7737-4362-8DED-95A1056AF406}"/>
                </a:ext>
              </a:extLst>
            </p:cNvPr>
            <p:cNvSpPr/>
            <p:nvPr/>
          </p:nvSpPr>
          <p:spPr>
            <a:xfrm>
              <a:off x="8830465" y="2757937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丙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9005A23-B56F-484C-853E-25A29FB24C9C}"/>
                </a:ext>
              </a:extLst>
            </p:cNvPr>
            <p:cNvSpPr/>
            <p:nvPr/>
          </p:nvSpPr>
          <p:spPr>
            <a:xfrm>
              <a:off x="9900000" y="3993934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6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A62BE53C-7E2E-4555-9BF0-2C867C522481}"/>
              </a:ext>
            </a:extLst>
          </p:cNvPr>
          <p:cNvSpPr/>
          <p:nvPr/>
        </p:nvSpPr>
        <p:spPr>
          <a:xfrm>
            <a:off x="1584000" y="2468681"/>
            <a:ext cx="912073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>
              <a:schemeClr val="accent1">
                <a:alpha val="40000"/>
              </a:schemeClr>
            </a:glow>
            <a:outerShdw dist="63500" sx="1000" sy="1000" algn="ctr" rotWithShape="0">
              <a:srgbClr val="000000">
                <a:alpha val="99000"/>
              </a:srgbClr>
            </a:outerShdw>
            <a:reflection blurRad="12700" endPos="0" dist="50800" dir="5400000" sy="-100000" algn="bl" rotWithShape="0"/>
            <a:softEdge rad="12700"/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播放结束 谢谢观赏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D8E1241-085A-4906-A00D-9C2042C48CE6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F62AA2A-41DA-410E-8163-F0637570475C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174C48E-6B4B-44A0-83B5-72E3177E037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C8E6AB1-5FA6-4718-BB4E-721BA9146A10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C747C3-6939-42BE-94AD-8B6F68946205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9E1399F-EAB7-46C7-A89A-DAFB69D1392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0A28747-8CA2-410C-9823-A1CE6256F326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C69BBFD-985B-457B-A965-663B3F8D1CDD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CAF02AB-E53D-424C-8DAB-2D9DA390977D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772900" y="12128500"/>
            <a:ext cx="406400" cy="4445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081991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EC0CC2CD-A595-4ACC-86A9-D8F0216B22CA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本节知识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B733373-6725-48AE-B1EF-62EA3E014D6C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833B5FB-223B-4E2E-9532-F964AE68ADEB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0C4F2BF-9140-4D4D-AE14-538C950E1483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8AABF63-0A63-49F8-A622-DBF94829D7DA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55C24FC-F1B8-4BEB-9B90-79846FBF1F1F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5C16BE5-8216-4061-A057-BB57DB70F7A3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295A6B0-89FA-43CF-950B-4B561693EC28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D42EFD4-8F75-4332-9ECB-5906518E4078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0211A10-2E9B-4D58-8663-826CA09B7060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8794B73-F998-41A5-9538-6CFC4B599FA8}"/>
              </a:ext>
            </a:extLst>
          </p:cNvPr>
          <p:cNvGrpSpPr/>
          <p:nvPr/>
        </p:nvGrpSpPr>
        <p:grpSpPr>
          <a:xfrm>
            <a:off x="1487621" y="1858228"/>
            <a:ext cx="9109957" cy="3760342"/>
            <a:chOff x="1805002" y="2231331"/>
            <a:chExt cx="9109957" cy="3760342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80F7887-4501-46D8-9CF5-36A42DA270CD}"/>
                </a:ext>
              </a:extLst>
            </p:cNvPr>
            <p:cNvGrpSpPr/>
            <p:nvPr/>
          </p:nvGrpSpPr>
          <p:grpSpPr>
            <a:xfrm>
              <a:off x="1805002" y="2231331"/>
              <a:ext cx="8066586" cy="3760342"/>
              <a:chOff x="2355608" y="2242762"/>
              <a:chExt cx="8066586" cy="376034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FEF75A5-6F67-4E9C-B43C-5EF3E986D392}"/>
                  </a:ext>
                </a:extLst>
              </p:cNvPr>
              <p:cNvGrpSpPr/>
              <p:nvPr/>
            </p:nvGrpSpPr>
            <p:grpSpPr>
              <a:xfrm>
                <a:off x="3354627" y="2242762"/>
                <a:ext cx="7067567" cy="3760342"/>
                <a:chOff x="3924000" y="343658"/>
                <a:chExt cx="7067567" cy="3760342"/>
              </a:xfrm>
            </p:grpSpPr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1A146AC0-9BA4-469C-B562-ADD4A0D98EA7}"/>
                    </a:ext>
                  </a:extLst>
                </p:cNvPr>
                <p:cNvGrpSpPr/>
                <p:nvPr/>
              </p:nvGrpSpPr>
              <p:grpSpPr>
                <a:xfrm>
                  <a:off x="3925441" y="343658"/>
                  <a:ext cx="7066126" cy="972000"/>
                  <a:chOff x="3227644" y="739834"/>
                  <a:chExt cx="8963299" cy="972000"/>
                </a:xfrm>
              </p:grpSpPr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54FA87A-44EC-4543-8D18-26393651944E}"/>
                      </a:ext>
                    </a:extLst>
                  </p:cNvPr>
                  <p:cNvSpPr/>
                  <p:nvPr/>
                </p:nvSpPr>
                <p:spPr>
                  <a:xfrm>
                    <a:off x="4673087" y="739834"/>
                    <a:ext cx="7517856" cy="9720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6000" tIns="36000" rIns="216000" bIns="72000" rtlCol="0" anchor="ctr"/>
                  <a:lstStyle/>
                  <a:p>
                    <a:pPr algn="ctr"/>
                    <a:r>
                      <a:rPr lang="zh-CN" altLang="en-US" sz="4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浮    力</a:t>
                    </a:r>
                  </a:p>
                </p:txBody>
              </p:sp>
              <p:sp>
                <p:nvSpPr>
                  <p:cNvPr id="39" name="椭圆 38">
                    <a:extLst>
                      <a:ext uri="{FF2B5EF4-FFF2-40B4-BE49-F238E27FC236}">
                        <a16:creationId xmlns:a16="http://schemas.microsoft.com/office/drawing/2014/main" id="{7428B81E-6A74-4D86-A14C-9CE4F5F89A3F}"/>
                      </a:ext>
                    </a:extLst>
                  </p:cNvPr>
                  <p:cNvSpPr/>
                  <p:nvPr/>
                </p:nvSpPr>
                <p:spPr>
                  <a:xfrm>
                    <a:off x="3227644" y="739834"/>
                    <a:ext cx="1232971" cy="972000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5875">
                    <a:solidFill>
                      <a:schemeClr val="bg1"/>
                    </a:solidFill>
                  </a:ln>
                  <a:effectLst>
                    <a:outerShdw blurRad="63500" dist="254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4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一</a:t>
                    </a:r>
                  </a:p>
                </p:txBody>
              </p:sp>
            </p:grpSp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994E1E28-8321-4855-8AF9-E9611B96ECE9}"/>
                    </a:ext>
                  </a:extLst>
                </p:cNvPr>
                <p:cNvGrpSpPr/>
                <p:nvPr/>
              </p:nvGrpSpPr>
              <p:grpSpPr>
                <a:xfrm>
                  <a:off x="3924000" y="3132000"/>
                  <a:ext cx="7067565" cy="972000"/>
                  <a:chOff x="4083164" y="1749514"/>
                  <a:chExt cx="7210210" cy="972000"/>
                </a:xfrm>
              </p:grpSpPr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9126AB63-20C6-42DF-A9F3-8178B55192AE}"/>
                      </a:ext>
                    </a:extLst>
                  </p:cNvPr>
                  <p:cNvSpPr/>
                  <p:nvPr/>
                </p:nvSpPr>
                <p:spPr>
                  <a:xfrm>
                    <a:off x="5247131" y="1749514"/>
                    <a:ext cx="6046243" cy="972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 w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16000" tIns="36000" rIns="216000" bIns="72000" rtlCol="0" anchor="ctr"/>
                  <a:lstStyle/>
                  <a:p>
                    <a:pPr algn="ctr"/>
                    <a:r>
                      <a:rPr lang="zh-CN" altLang="en-US" sz="4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决定浮力大小的因素</a:t>
                    </a:r>
                  </a:p>
                </p:txBody>
              </p:sp>
              <p:sp>
                <p:nvSpPr>
                  <p:cNvPr id="37" name="椭圆 36">
                    <a:extLst>
                      <a:ext uri="{FF2B5EF4-FFF2-40B4-BE49-F238E27FC236}">
                        <a16:creationId xmlns:a16="http://schemas.microsoft.com/office/drawing/2014/main" id="{D46B10D8-2CB1-4713-A07E-FB1307F6B3A2}"/>
                      </a:ext>
                    </a:extLst>
                  </p:cNvPr>
                  <p:cNvSpPr/>
                  <p:nvPr/>
                </p:nvSpPr>
                <p:spPr>
                  <a:xfrm>
                    <a:off x="4083164" y="1749514"/>
                    <a:ext cx="991618" cy="972000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5875">
                    <a:solidFill>
                      <a:schemeClr val="bg1"/>
                    </a:solidFill>
                  </a:ln>
                  <a:effectLst>
                    <a:outerShdw blurRad="63500" dist="254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4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二</a:t>
                    </a:r>
                  </a:p>
                </p:txBody>
              </p:sp>
            </p:grpSp>
          </p:grpSp>
          <p:sp>
            <p:nvSpPr>
              <p:cNvPr id="33" name="箭头: 左弧形 32">
                <a:extLst>
                  <a:ext uri="{FF2B5EF4-FFF2-40B4-BE49-F238E27FC236}">
                    <a16:creationId xmlns:a16="http://schemas.microsoft.com/office/drawing/2014/main" id="{DFEF28DE-5ECC-40B6-B1C4-C5289E011510}"/>
                  </a:ext>
                </a:extLst>
              </p:cNvPr>
              <p:cNvSpPr/>
              <p:nvPr/>
            </p:nvSpPr>
            <p:spPr>
              <a:xfrm>
                <a:off x="2355608" y="2716665"/>
                <a:ext cx="928219" cy="2969392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箭头: 左弧形 30">
              <a:extLst>
                <a:ext uri="{FF2B5EF4-FFF2-40B4-BE49-F238E27FC236}">
                  <a16:creationId xmlns:a16="http://schemas.microsoft.com/office/drawing/2014/main" id="{CADADBE4-64E8-4BB9-96F3-D5AAE335C3F8}"/>
                </a:ext>
              </a:extLst>
            </p:cNvPr>
            <p:cNvSpPr/>
            <p:nvPr/>
          </p:nvSpPr>
          <p:spPr>
            <a:xfrm flipH="1" flipV="1">
              <a:off x="9986740" y="2717331"/>
              <a:ext cx="928219" cy="2969392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05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8837B05-E664-48AC-BB45-7C7E625D7AA8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课前导入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7EB4A22-6BBD-4B7C-95A2-28D7E0EB7DA6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E513E22-12E2-439C-8C88-9CB5FB4AA4CA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A8B3901-C125-420E-9D7B-7E27D077D888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CD3CB8B-D993-4F58-A923-44E655CCE35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1EC8180-001F-433C-B848-01ACA68CD2AF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4B25388-9FE8-4928-AEAF-D74C32241DDB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DF6D72F-58C7-4D9E-B126-959A40082C54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F5824A5-FA53-4484-94DD-E2C4E2DCEC6F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BB6380D-8B7D-4886-B6E1-511C84E49D93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FB4D7AE-A223-4973-86F4-B03FAD47CC3D}"/>
              </a:ext>
            </a:extLst>
          </p:cNvPr>
          <p:cNvSpPr txBox="1"/>
          <p:nvPr/>
        </p:nvSpPr>
        <p:spPr>
          <a:xfrm>
            <a:off x="1620000" y="1260000"/>
            <a:ext cx="5759576" cy="374346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传说大约两千年前，罗马统帅狄杜进军耶路撒冷，攻到死海岸边，下令处死俘虏来的奴隶。奴隶们被投入死海，并没有沉到水里淹死，却被海浪送回了岸边。狄杜勃然大怒，再次下令将奴隶扔进海里，但是奴隶们依旧安然无恙。狄杜大惊失色，以为奴隶们受神灵保佑，屡淹不死，只好下令将他们全部释放。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65F78EF1-2A56-40E9-9A1C-1851EBAB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99" y="3543253"/>
            <a:ext cx="3670278" cy="19418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484B308-3D60-44D1-AE9A-21459C81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99" y="1260000"/>
            <a:ext cx="3670278" cy="194182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2516DA1-DFEC-4EBD-9489-C8483B769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99" y="5057461"/>
            <a:ext cx="947729" cy="121972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8309C16F-1FC2-4D95-8D9E-F4764BBEFA44}"/>
              </a:ext>
            </a:extLst>
          </p:cNvPr>
          <p:cNvSpPr txBox="1"/>
          <p:nvPr/>
        </p:nvSpPr>
        <p:spPr>
          <a:xfrm>
            <a:off x="2423728" y="5477628"/>
            <a:ext cx="480797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为什么他们不会下沉呢？</a:t>
            </a:r>
          </a:p>
        </p:txBody>
      </p:sp>
    </p:spTree>
    <p:extLst>
      <p:ext uri="{BB962C8B-B14F-4D97-AF65-F5344CB8AC3E}">
        <p14:creationId xmlns:p14="http://schemas.microsoft.com/office/powerpoint/2010/main" val="3564359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C3B57B88-52BF-4847-9358-CDD54357D48F}"/>
              </a:ext>
            </a:extLst>
          </p:cNvPr>
          <p:cNvSpPr txBox="1"/>
          <p:nvPr/>
        </p:nvSpPr>
        <p:spPr>
          <a:xfrm>
            <a:off x="288000" y="288000"/>
            <a:ext cx="179366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华文行楷" panose="02010800040101010101" pitchFamily="2" charset="-122"/>
                <a:ea typeface="华文行楷" panose="02010800040101010101" pitchFamily="2" charset="-122"/>
              </a:rPr>
              <a:t>课前导入</a:t>
            </a:r>
            <a:endParaRPr lang="zh-CN" altLang="en-US" sz="30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D9CE363-7126-4FCB-A065-CB0B89BED485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C802C0D-0144-4A2E-B4C6-AA909E034D77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622B460-4231-4F07-847E-8704FDFF50A1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28DF36A-8C49-43BE-9F7E-982209C0A54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70CF5B0-61EB-4C31-8EFF-485E0F346D18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3A140B4-1C48-4AE7-BB9E-EE7CA80A65D1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7CE21B9-ED04-4C7F-BB58-1B9373C7C743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5549ED9-0A2B-4132-A33D-67CD177BA5CE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0DD628D-091B-47ED-A551-AD7CB5B4F34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DFCE4E6-9EDE-43AA-A398-AA77BD63420E}"/>
              </a:ext>
            </a:extLst>
          </p:cNvPr>
          <p:cNvGrpSpPr/>
          <p:nvPr/>
        </p:nvGrpSpPr>
        <p:grpSpPr>
          <a:xfrm>
            <a:off x="2317796" y="1463447"/>
            <a:ext cx="7449608" cy="3429569"/>
            <a:chOff x="2910384" y="1346309"/>
            <a:chExt cx="7449608" cy="342956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7593358-2F33-40EE-9FDC-D588EFBA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648" y="1346309"/>
              <a:ext cx="2156752" cy="137444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C6EDF92-7DE6-4B05-BF37-F166B94AB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212" y="2152928"/>
              <a:ext cx="2156752" cy="187433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E9346F4-C22D-4DEA-BE4A-8FC49FD9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384" y="3391392"/>
              <a:ext cx="2088144" cy="1375898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2C48467-905A-451A-B223-EBC14AFD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240" y="3391392"/>
              <a:ext cx="2156752" cy="1384486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A5FE94A5-4301-4A6B-B92D-AE1A66F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384" y="1346310"/>
              <a:ext cx="2088144" cy="1374443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98461B88-750C-428C-A9D1-DC1715B02D34}"/>
              </a:ext>
            </a:extLst>
          </p:cNvPr>
          <p:cNvSpPr txBox="1"/>
          <p:nvPr/>
        </p:nvSpPr>
        <p:spPr>
          <a:xfrm>
            <a:off x="2465519" y="5257361"/>
            <a:ext cx="753801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rPr>
              <a:t>是什么力量将它们托起来的？</a:t>
            </a:r>
          </a:p>
        </p:txBody>
      </p:sp>
    </p:spTree>
    <p:extLst>
      <p:ext uri="{BB962C8B-B14F-4D97-AF65-F5344CB8AC3E}">
        <p14:creationId xmlns:p14="http://schemas.microsoft.com/office/powerpoint/2010/main" val="328424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D9CE363-7126-4FCB-A065-CB0B89BED485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C802C0D-0144-4A2E-B4C6-AA909E034D77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622B460-4231-4F07-847E-8704FDFF50A1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28DF36A-8C49-43BE-9F7E-982209C0A54F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70CF5B0-61EB-4C31-8EFF-485E0F346D18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3A140B4-1C48-4AE7-BB9E-EE7CA80A65D1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7CE21B9-ED04-4C7F-BB58-1B9373C7C743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5549ED9-0A2B-4132-A33D-67CD177BA5CE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0DD628D-091B-47ED-A551-AD7CB5B4F344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568E8E-1802-4D13-82CC-52DFD7CF5819}"/>
              </a:ext>
            </a:extLst>
          </p:cNvPr>
          <p:cNvGrpSpPr/>
          <p:nvPr/>
        </p:nvGrpSpPr>
        <p:grpSpPr>
          <a:xfrm>
            <a:off x="5228144" y="971543"/>
            <a:ext cx="5720152" cy="3541195"/>
            <a:chOff x="2317796" y="1020973"/>
            <a:chExt cx="7449608" cy="437108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DFCE4E6-9EDE-43AA-A398-AA77BD63420E}"/>
                </a:ext>
              </a:extLst>
            </p:cNvPr>
            <p:cNvGrpSpPr/>
            <p:nvPr/>
          </p:nvGrpSpPr>
          <p:grpSpPr>
            <a:xfrm>
              <a:off x="2317796" y="1463447"/>
              <a:ext cx="7449608" cy="3429569"/>
              <a:chOff x="2910384" y="1346309"/>
              <a:chExt cx="7449608" cy="342956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B7593358-2F33-40EE-9FDC-D588EFBAC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648" y="1346309"/>
                <a:ext cx="2156752" cy="137444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C6EDF92-7DE6-4B05-BF37-F166B94AB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7212" y="2152928"/>
                <a:ext cx="2156752" cy="187433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0E9346F4-C22D-4DEA-BE4A-8FC49FD9E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0384" y="3391392"/>
                <a:ext cx="2088144" cy="1375898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72C48467-905A-451A-B223-EBC14AFD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3240" y="3391392"/>
                <a:ext cx="2156752" cy="1384486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A5FE94A5-4301-4A6B-B92D-AE1A66FDC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0384" y="1346310"/>
                <a:ext cx="2088144" cy="1374443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6232A6-F44B-4B0A-AC30-8FEC7D355DE7}"/>
                </a:ext>
              </a:extLst>
            </p:cNvPr>
            <p:cNvGrpSpPr/>
            <p:nvPr/>
          </p:nvGrpSpPr>
          <p:grpSpPr>
            <a:xfrm>
              <a:off x="3430304" y="1217489"/>
              <a:ext cx="523667" cy="1660705"/>
              <a:chOff x="3038977" y="2036164"/>
              <a:chExt cx="523667" cy="1660705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F93C21B-8DCD-41E0-AD48-7F23BCC93F87}"/>
                  </a:ext>
                </a:extLst>
              </p:cNvPr>
              <p:cNvSpPr txBox="1"/>
              <p:nvPr/>
            </p:nvSpPr>
            <p:spPr>
              <a:xfrm>
                <a:off x="3145208" y="2036164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流程图: 接点 39">
                <a:extLst>
                  <a:ext uri="{FF2B5EF4-FFF2-40B4-BE49-F238E27FC236}">
                    <a16:creationId xmlns:a16="http://schemas.microsoft.com/office/drawing/2014/main" id="{69C7B0F7-8639-49B8-9117-32D75294E603}"/>
                  </a:ext>
                </a:extLst>
              </p:cNvPr>
              <p:cNvSpPr/>
              <p:nvPr/>
            </p:nvSpPr>
            <p:spPr>
              <a:xfrm>
                <a:off x="3038977" y="2788447"/>
                <a:ext cx="108000" cy="108000"/>
              </a:xfrm>
              <a:prstGeom prst="flowChartConnector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                                                                                                                                                    </a:t>
                </a:r>
                <a:endParaRPr lang="zh-CN" altLang="en-US"/>
              </a:p>
            </p:txBody>
          </p: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C4F16005-60A7-482E-A0E6-BA685AF600F3}"/>
                  </a:ext>
                </a:extLst>
              </p:cNvPr>
              <p:cNvCxnSpPr/>
              <p:nvPr/>
            </p:nvCxnSpPr>
            <p:spPr>
              <a:xfrm flipH="1" flipV="1">
                <a:off x="3107326" y="2036164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C4A3ED4B-215D-4559-ADB1-66E8A06E2016}"/>
                  </a:ext>
                </a:extLst>
              </p:cNvPr>
              <p:cNvCxnSpPr/>
              <p:nvPr/>
            </p:nvCxnSpPr>
            <p:spPr>
              <a:xfrm flipH="1">
                <a:off x="3107326" y="2894969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0149FEC-2586-4076-81A0-904229CFE906}"/>
                  </a:ext>
                </a:extLst>
              </p:cNvPr>
              <p:cNvSpPr txBox="1"/>
              <p:nvPr/>
            </p:nvSpPr>
            <p:spPr>
              <a:xfrm>
                <a:off x="3165878" y="3296759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6BECCDB-3B10-4CD1-A097-443DB4B9AF49}"/>
                </a:ext>
              </a:extLst>
            </p:cNvPr>
            <p:cNvGrpSpPr/>
            <p:nvPr/>
          </p:nvGrpSpPr>
          <p:grpSpPr>
            <a:xfrm>
              <a:off x="3168470" y="3460916"/>
              <a:ext cx="523667" cy="1660705"/>
              <a:chOff x="3038977" y="2036164"/>
              <a:chExt cx="523667" cy="1660705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22C446B-2244-4417-9DFE-E0995332852E}"/>
                  </a:ext>
                </a:extLst>
              </p:cNvPr>
              <p:cNvSpPr txBox="1"/>
              <p:nvPr/>
            </p:nvSpPr>
            <p:spPr>
              <a:xfrm>
                <a:off x="3145208" y="2036164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流程图: 接点 51">
                <a:extLst>
                  <a:ext uri="{FF2B5EF4-FFF2-40B4-BE49-F238E27FC236}">
                    <a16:creationId xmlns:a16="http://schemas.microsoft.com/office/drawing/2014/main" id="{FD36DD7B-AC1B-46D4-A1AC-52F79EEBC3AD}"/>
                  </a:ext>
                </a:extLst>
              </p:cNvPr>
              <p:cNvSpPr/>
              <p:nvPr/>
            </p:nvSpPr>
            <p:spPr>
              <a:xfrm>
                <a:off x="3038977" y="2788447"/>
                <a:ext cx="108000" cy="108000"/>
              </a:xfrm>
              <a:prstGeom prst="flowChartConnector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                                                                                                                                                    </a:t>
                </a:r>
                <a:endParaRPr lang="zh-CN" altLang="en-US"/>
              </a:p>
            </p:txBody>
          </p: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76285A00-D1AE-4FD7-B8D6-CAD39C6AF84C}"/>
                  </a:ext>
                </a:extLst>
              </p:cNvPr>
              <p:cNvCxnSpPr/>
              <p:nvPr/>
            </p:nvCxnSpPr>
            <p:spPr>
              <a:xfrm flipH="1" flipV="1">
                <a:off x="3107326" y="2036164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271BFD77-91A1-45FD-8549-8A56E91E48B1}"/>
                  </a:ext>
                </a:extLst>
              </p:cNvPr>
              <p:cNvCxnSpPr/>
              <p:nvPr/>
            </p:nvCxnSpPr>
            <p:spPr>
              <a:xfrm flipH="1">
                <a:off x="3107326" y="2894969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8847689-0F81-4EE0-A2D0-A0FD64B777E3}"/>
                  </a:ext>
                </a:extLst>
              </p:cNvPr>
              <p:cNvSpPr txBox="1"/>
              <p:nvPr/>
            </p:nvSpPr>
            <p:spPr>
              <a:xfrm>
                <a:off x="3165878" y="3296759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66EE2EAF-4DDC-423F-8722-A3DC0CBF10E1}"/>
                </a:ext>
              </a:extLst>
            </p:cNvPr>
            <p:cNvGrpSpPr/>
            <p:nvPr/>
          </p:nvGrpSpPr>
          <p:grpSpPr>
            <a:xfrm>
              <a:off x="8851795" y="1020973"/>
              <a:ext cx="523667" cy="1660705"/>
              <a:chOff x="3038977" y="2036164"/>
              <a:chExt cx="523667" cy="1660705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C629864-08C4-4812-A5A1-362C0893F84D}"/>
                  </a:ext>
                </a:extLst>
              </p:cNvPr>
              <p:cNvSpPr txBox="1"/>
              <p:nvPr/>
            </p:nvSpPr>
            <p:spPr>
              <a:xfrm>
                <a:off x="3145208" y="2036164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流程图: 接点 57">
                <a:extLst>
                  <a:ext uri="{FF2B5EF4-FFF2-40B4-BE49-F238E27FC236}">
                    <a16:creationId xmlns:a16="http://schemas.microsoft.com/office/drawing/2014/main" id="{12EF0DCF-19E8-43B5-8476-1355596CB3AD}"/>
                  </a:ext>
                </a:extLst>
              </p:cNvPr>
              <p:cNvSpPr/>
              <p:nvPr/>
            </p:nvSpPr>
            <p:spPr>
              <a:xfrm>
                <a:off x="3038977" y="2788447"/>
                <a:ext cx="108000" cy="108000"/>
              </a:xfrm>
              <a:prstGeom prst="flowChartConnector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                                                                                                                                                    </a:t>
                </a:r>
                <a:endParaRPr lang="zh-CN" altLang="en-US"/>
              </a:p>
            </p:txBody>
          </p: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9A923655-586A-4859-A292-D34B14390C94}"/>
                  </a:ext>
                </a:extLst>
              </p:cNvPr>
              <p:cNvCxnSpPr/>
              <p:nvPr/>
            </p:nvCxnSpPr>
            <p:spPr>
              <a:xfrm flipH="1" flipV="1">
                <a:off x="3107326" y="2036164"/>
                <a:ext cx="0" cy="741182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A0793599-1963-4359-B29E-7E4E4C94D6CF}"/>
                  </a:ext>
                </a:extLst>
              </p:cNvPr>
              <p:cNvCxnSpPr/>
              <p:nvPr/>
            </p:nvCxnSpPr>
            <p:spPr>
              <a:xfrm flipH="1">
                <a:off x="3107326" y="2894969"/>
                <a:ext cx="0" cy="741182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AE1DF03F-110F-43DB-82DA-4BC725EBE1EF}"/>
                  </a:ext>
                </a:extLst>
              </p:cNvPr>
              <p:cNvSpPr txBox="1"/>
              <p:nvPr/>
            </p:nvSpPr>
            <p:spPr>
              <a:xfrm>
                <a:off x="3165878" y="3296759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E02CB71-0994-4C2A-9C37-15D0440F93D4}"/>
                </a:ext>
              </a:extLst>
            </p:cNvPr>
            <p:cNvGrpSpPr/>
            <p:nvPr/>
          </p:nvGrpSpPr>
          <p:grpSpPr>
            <a:xfrm>
              <a:off x="5934525" y="2384006"/>
              <a:ext cx="523667" cy="1660705"/>
              <a:chOff x="3038977" y="2036164"/>
              <a:chExt cx="523667" cy="1660705"/>
            </a:xfrm>
          </p:grpSpPr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F9BC6559-5A02-4E71-BB4C-E2958E8E972F}"/>
                  </a:ext>
                </a:extLst>
              </p:cNvPr>
              <p:cNvSpPr txBox="1"/>
              <p:nvPr/>
            </p:nvSpPr>
            <p:spPr>
              <a:xfrm>
                <a:off x="3145208" y="2036164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流程图: 接点 63">
                <a:extLst>
                  <a:ext uri="{FF2B5EF4-FFF2-40B4-BE49-F238E27FC236}">
                    <a16:creationId xmlns:a16="http://schemas.microsoft.com/office/drawing/2014/main" id="{F40F5F43-DF33-48AD-ABB8-8653C55C2388}"/>
                  </a:ext>
                </a:extLst>
              </p:cNvPr>
              <p:cNvSpPr/>
              <p:nvPr/>
            </p:nvSpPr>
            <p:spPr>
              <a:xfrm>
                <a:off x="3038977" y="2788447"/>
                <a:ext cx="108000" cy="108000"/>
              </a:xfrm>
              <a:prstGeom prst="flowChartConnector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                                                                                                                                                    </a:t>
                </a:r>
                <a:endParaRPr lang="zh-CN" altLang="en-US"/>
              </a:p>
            </p:txBody>
          </p: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2D164806-11E1-4204-AF5F-F5BFE70D077F}"/>
                  </a:ext>
                </a:extLst>
              </p:cNvPr>
              <p:cNvCxnSpPr/>
              <p:nvPr/>
            </p:nvCxnSpPr>
            <p:spPr>
              <a:xfrm flipH="1" flipV="1">
                <a:off x="3107326" y="2036164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F88C24F2-E2A3-4440-8088-417E21594239}"/>
                  </a:ext>
                </a:extLst>
              </p:cNvPr>
              <p:cNvCxnSpPr/>
              <p:nvPr/>
            </p:nvCxnSpPr>
            <p:spPr>
              <a:xfrm flipH="1">
                <a:off x="3107326" y="2894969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C3BC204-25F7-4F94-B1ED-F813CC732BAF}"/>
                  </a:ext>
                </a:extLst>
              </p:cNvPr>
              <p:cNvSpPr txBox="1"/>
              <p:nvPr/>
            </p:nvSpPr>
            <p:spPr>
              <a:xfrm>
                <a:off x="3165878" y="3296759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1102233-1F37-4E28-BAAE-F7650FD84B9A}"/>
                </a:ext>
              </a:extLst>
            </p:cNvPr>
            <p:cNvGrpSpPr/>
            <p:nvPr/>
          </p:nvGrpSpPr>
          <p:grpSpPr>
            <a:xfrm>
              <a:off x="8993425" y="3731348"/>
              <a:ext cx="523667" cy="1660705"/>
              <a:chOff x="3038977" y="2036164"/>
              <a:chExt cx="523667" cy="1660705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4BA9EA43-82FB-4B5A-9E32-A2457875A404}"/>
                  </a:ext>
                </a:extLst>
              </p:cNvPr>
              <p:cNvSpPr txBox="1"/>
              <p:nvPr/>
            </p:nvSpPr>
            <p:spPr>
              <a:xfrm>
                <a:off x="3145208" y="2036164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流程图: 接点 69">
                <a:extLst>
                  <a:ext uri="{FF2B5EF4-FFF2-40B4-BE49-F238E27FC236}">
                    <a16:creationId xmlns:a16="http://schemas.microsoft.com/office/drawing/2014/main" id="{E9CFB798-6386-4066-8273-01483799CC57}"/>
                  </a:ext>
                </a:extLst>
              </p:cNvPr>
              <p:cNvSpPr/>
              <p:nvPr/>
            </p:nvSpPr>
            <p:spPr>
              <a:xfrm>
                <a:off x="3038977" y="2788447"/>
                <a:ext cx="108000" cy="108000"/>
              </a:xfrm>
              <a:prstGeom prst="flowChartConnector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                                                                                                                                                       </a:t>
                </a:r>
                <a:endParaRPr lang="zh-CN" altLang="en-US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68FA3751-942F-469B-ADCF-ABC7DD88CD3E}"/>
                  </a:ext>
                </a:extLst>
              </p:cNvPr>
              <p:cNvCxnSpPr/>
              <p:nvPr/>
            </p:nvCxnSpPr>
            <p:spPr>
              <a:xfrm flipH="1" flipV="1">
                <a:off x="3107326" y="2036164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D5F2E406-0630-4ACD-828F-447956F62C26}"/>
                  </a:ext>
                </a:extLst>
              </p:cNvPr>
              <p:cNvCxnSpPr/>
              <p:nvPr/>
            </p:nvCxnSpPr>
            <p:spPr>
              <a:xfrm flipH="1">
                <a:off x="3107326" y="2894969"/>
                <a:ext cx="0" cy="741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6B3023FB-BA7C-4B9A-ADAF-701FCD0A0FDE}"/>
                  </a:ext>
                </a:extLst>
              </p:cNvPr>
              <p:cNvSpPr txBox="1"/>
              <p:nvPr/>
            </p:nvSpPr>
            <p:spPr>
              <a:xfrm>
                <a:off x="3165878" y="3296759"/>
                <a:ext cx="396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71ACE715-EF60-4551-956B-1E59E246A216}"/>
              </a:ext>
            </a:extLst>
          </p:cNvPr>
          <p:cNvSpPr txBox="1"/>
          <p:nvPr/>
        </p:nvSpPr>
        <p:spPr>
          <a:xfrm>
            <a:off x="1620000" y="1260000"/>
            <a:ext cx="3202095" cy="222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二力平衡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，对它们分别进行受力分析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69DC7C3-288E-46D5-A101-6BAE1E790872}"/>
              </a:ext>
            </a:extLst>
          </p:cNvPr>
          <p:cNvSpPr txBox="1"/>
          <p:nvPr/>
        </p:nvSpPr>
        <p:spPr>
          <a:xfrm>
            <a:off x="1620000" y="4745659"/>
            <a:ext cx="9000000" cy="148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浸在液体（或气体）中的物体，受到液体（或气体）向上的力，这个力叫做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浮力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BCA3112-D7DA-43D4-94C8-E7890714A68D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</p:spTree>
    <p:extLst>
      <p:ext uri="{BB962C8B-B14F-4D97-AF65-F5344CB8AC3E}">
        <p14:creationId xmlns:p14="http://schemas.microsoft.com/office/powerpoint/2010/main" val="210465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B7959B-2410-4EAA-A2D7-A77EAE852497}"/>
              </a:ext>
            </a:extLst>
          </p:cNvPr>
          <p:cNvSpPr txBox="1"/>
          <p:nvPr/>
        </p:nvSpPr>
        <p:spPr>
          <a:xfrm>
            <a:off x="1620000" y="5580526"/>
            <a:ext cx="769109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“浸没”指物体完全处在液体下方。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9AF39BC-1759-422A-8614-F7D532105FBE}"/>
              </a:ext>
            </a:extLst>
          </p:cNvPr>
          <p:cNvSpPr txBox="1"/>
          <p:nvPr/>
        </p:nvSpPr>
        <p:spPr>
          <a:xfrm>
            <a:off x="1620000" y="1260000"/>
            <a:ext cx="9000000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想一想：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漂浮在水面的物体受到浮力，</a:t>
            </a:r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浸没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在水中的物体也受到浮力吗？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30B856E-CD7E-4FF4-9DC7-A8FCD98C7CEB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75066907-C28B-43B3-B2C2-F2B1CD4AE9F2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02FB654-7DD5-43C4-B187-5635F4CAFD16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1899B88E-EB68-4642-9BDC-3E3D52B089B3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3B67FE4-11C7-4097-9A54-09BCC431A302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15E0685-9CD4-4E02-8534-A80165554CA1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A5E7D9E-091B-48ED-A4EF-0E9F390E7F0F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CE8F32E-4A55-489F-85D8-E8CAC63EC0EE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B6FBB00-7983-474B-95A1-1F2C00735CB8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4D3E00A-5546-41C4-A8B6-AE73C0865706}"/>
              </a:ext>
            </a:extLst>
          </p:cNvPr>
          <p:cNvGrpSpPr/>
          <p:nvPr/>
        </p:nvGrpSpPr>
        <p:grpSpPr>
          <a:xfrm>
            <a:off x="2160485" y="2864724"/>
            <a:ext cx="3092555" cy="2459752"/>
            <a:chOff x="2160485" y="2864724"/>
            <a:chExt cx="3092555" cy="24597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F5FEF1B-614C-4121-B252-D2C80761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485" y="2864724"/>
              <a:ext cx="3092555" cy="2059642"/>
            </a:xfrm>
            <a:prstGeom prst="rect">
              <a:avLst/>
            </a:prstGeom>
          </p:spPr>
        </p:pic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FFDA107B-1D40-42FA-8435-29A0CB6B6901}"/>
                </a:ext>
              </a:extLst>
            </p:cNvPr>
            <p:cNvSpPr txBox="1"/>
            <p:nvPr/>
          </p:nvSpPr>
          <p:spPr>
            <a:xfrm>
              <a:off x="2856947" y="4924366"/>
              <a:ext cx="1732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落水的苹果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214C075-E44F-44C1-862D-35119D25C613}"/>
              </a:ext>
            </a:extLst>
          </p:cNvPr>
          <p:cNvGrpSpPr/>
          <p:nvPr/>
        </p:nvGrpSpPr>
        <p:grpSpPr>
          <a:xfrm>
            <a:off x="6592240" y="2949320"/>
            <a:ext cx="3092554" cy="2466367"/>
            <a:chOff x="6592240" y="2949320"/>
            <a:chExt cx="3092554" cy="246636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43B2F48-D346-4C52-8453-417E679D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240" y="2949320"/>
              <a:ext cx="3092554" cy="2059642"/>
            </a:xfrm>
            <a:prstGeom prst="rect">
              <a:avLst/>
            </a:prstGeom>
          </p:spPr>
        </p:pic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202E9B3-998E-4964-BDEB-5C1A3F7FA567}"/>
                </a:ext>
              </a:extLst>
            </p:cNvPr>
            <p:cNvSpPr txBox="1"/>
            <p:nvPr/>
          </p:nvSpPr>
          <p:spPr>
            <a:xfrm>
              <a:off x="7408073" y="5015577"/>
              <a:ext cx="1732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水下潜水器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108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C8CE691-FC65-46B5-93FF-AB4304D7EBB8}"/>
              </a:ext>
            </a:extLst>
          </p:cNvPr>
          <p:cNvSpPr txBox="1"/>
          <p:nvPr/>
        </p:nvSpPr>
        <p:spPr>
          <a:xfrm>
            <a:off x="1620000" y="1260000"/>
            <a:ext cx="65757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观察与实验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：测量浮力大小的方法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7CD1978-F918-4EA7-BB02-D9B19E91D216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9131C78-6A5C-40DA-8248-600DDD344C6F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7776E13C-7AF6-40D5-A738-4C0B9C44F180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086E579B-953C-44A9-81ED-5E0F63BE080C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348EC8B-6582-4394-B3BD-6C5EFE9B59DA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015BAD1E-46CF-4A65-B4F8-24156370D46E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6CEC6848-B0FB-4C69-A990-11D55AECDF25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D2E8BF1-36FB-4FBA-A95F-9DC28AC8442B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1B9EC19F-EE7F-4B7B-8CBC-E8AF7F69CA08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6608E57-D2D0-4833-89B1-8797F2CD1671}"/>
              </a:ext>
            </a:extLst>
          </p:cNvPr>
          <p:cNvSpPr txBox="1"/>
          <p:nvPr/>
        </p:nvSpPr>
        <p:spPr>
          <a:xfrm>
            <a:off x="5932797" y="2445434"/>
            <a:ext cx="489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物体所受的重力为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CA61C050-8294-428B-AD29-E1F4B2928914}"/>
              </a:ext>
            </a:extLst>
          </p:cNvPr>
          <p:cNvSpPr txBox="1"/>
          <p:nvPr/>
        </p:nvSpPr>
        <p:spPr>
          <a:xfrm>
            <a:off x="5932797" y="4130404"/>
            <a:ext cx="551120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物体在水中所受的力减小了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0.2N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7FE0E3-52C0-4992-B05F-6B7DC626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108889"/>
            <a:ext cx="3636191" cy="2959107"/>
          </a:xfrm>
          <a:prstGeom prst="rect">
            <a:avLst/>
          </a:prstGeom>
        </p:spPr>
      </p:pic>
      <p:sp>
        <p:nvSpPr>
          <p:cNvPr id="134" name="文本框 133">
            <a:extLst>
              <a:ext uri="{FF2B5EF4-FFF2-40B4-BE49-F238E27FC236}">
                <a16:creationId xmlns:a16="http://schemas.microsoft.com/office/drawing/2014/main" id="{8BE183D0-05E1-44B5-AD86-6FA4F1A8F080}"/>
              </a:ext>
            </a:extLst>
          </p:cNvPr>
          <p:cNvSpPr txBox="1"/>
          <p:nvPr/>
        </p:nvSpPr>
        <p:spPr>
          <a:xfrm>
            <a:off x="5932797" y="3363669"/>
            <a:ext cx="467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物体在水中受到的力为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FB52A876-9D2F-423C-B2F0-743474EB4A6B}"/>
              </a:ext>
            </a:extLst>
          </p:cNvPr>
          <p:cNvSpPr txBox="1"/>
          <p:nvPr/>
        </p:nvSpPr>
        <p:spPr>
          <a:xfrm>
            <a:off x="1620000" y="5379916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结论：浸没在液体中的物体也受到浮力的作用。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02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9" grpId="0"/>
      <p:bldP spid="131" grpId="0"/>
      <p:bldP spid="134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CA13460-D20B-4401-8C97-8193BAD8EDBB}"/>
              </a:ext>
            </a:extLst>
          </p:cNvPr>
          <p:cNvSpPr txBox="1"/>
          <p:nvPr/>
        </p:nvSpPr>
        <p:spPr>
          <a:xfrm>
            <a:off x="288001" y="288000"/>
            <a:ext cx="2317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一、浮力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0C8CE691-FC65-46B5-93FF-AB4304D7EBB8}"/>
              </a:ext>
            </a:extLst>
          </p:cNvPr>
          <p:cNvSpPr txBox="1"/>
          <p:nvPr/>
        </p:nvSpPr>
        <p:spPr>
          <a:xfrm>
            <a:off x="1620000" y="1260000"/>
            <a:ext cx="49449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观察与实验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：浮力的方向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7CD1978-F918-4EA7-BB02-D9B19E91D216}"/>
              </a:ext>
            </a:extLst>
          </p:cNvPr>
          <p:cNvGrpSpPr/>
          <p:nvPr/>
        </p:nvGrpSpPr>
        <p:grpSpPr>
          <a:xfrm>
            <a:off x="0" y="0"/>
            <a:ext cx="12192000" cy="6869083"/>
            <a:chExt cx="12192000" cy="6869083"/>
          </a:xfrm>
          <a:gradFill flip="none" rotWithShape="1">
            <a:gsLst>
              <a:gs pos="0">
                <a:srgbClr val="FF66FF"/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1"/>
          </a:gradFill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9131C78-6A5C-40DA-8248-600DDD344C6F}"/>
                </a:ext>
              </a:extLst>
            </p:cNvPr>
            <p:cNvSpPr/>
            <p:nvPr/>
          </p:nvSpPr>
          <p:spPr>
            <a:xfrm>
              <a:off x="0" y="720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7776E13C-7AF6-40D5-A738-4C0B9C44F180}"/>
                </a:ext>
              </a:extLst>
            </p:cNvPr>
            <p:cNvSpPr/>
            <p:nvPr/>
          </p:nvSpPr>
          <p:spPr>
            <a:xfrm>
              <a:off x="0" y="6742800"/>
              <a:ext cx="12192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086E579B-953C-44A9-81ED-5E0F63BE080C}"/>
                </a:ext>
              </a:extLst>
            </p:cNvPr>
            <p:cNvSpPr/>
            <p:nvPr/>
          </p:nvSpPr>
          <p:spPr>
            <a:xfrm>
              <a:off x="64800" y="1800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348EC8B-6582-4394-B3BD-6C5EFE9B59DA}"/>
                </a:ext>
              </a:extLst>
            </p:cNvPr>
            <p:cNvSpPr/>
            <p:nvPr/>
          </p:nvSpPr>
          <p:spPr>
            <a:xfrm>
              <a:off x="66000" y="6634800"/>
              <a:ext cx="12060000" cy="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015BAD1E-46CF-4A65-B4F8-24156370D46E}"/>
                </a:ext>
              </a:extLst>
            </p:cNvPr>
            <p:cNvSpPr/>
            <p:nvPr/>
          </p:nvSpPr>
          <p:spPr>
            <a:xfrm>
              <a:off x="720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6CEC6848-B0FB-4C69-A990-11D55AECDF25}"/>
                </a:ext>
              </a:extLst>
            </p:cNvPr>
            <p:cNvSpPr/>
            <p:nvPr/>
          </p:nvSpPr>
          <p:spPr>
            <a:xfrm>
              <a:off x="12067200" y="0"/>
              <a:ext cx="54000" cy="686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D2E8BF1-36FB-4FBA-A95F-9DC28AC8442B}"/>
                </a:ext>
              </a:extLst>
            </p:cNvPr>
            <p:cNvSpPr/>
            <p:nvPr/>
          </p:nvSpPr>
          <p:spPr>
            <a:xfrm>
              <a:off x="1800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1B9EC19F-EE7F-4B7B-8CBC-E8AF7F69CA08}"/>
                </a:ext>
              </a:extLst>
            </p:cNvPr>
            <p:cNvSpPr/>
            <p:nvPr/>
          </p:nvSpPr>
          <p:spPr>
            <a:xfrm>
              <a:off x="11959200" y="64800"/>
              <a:ext cx="54000" cy="67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6608E57-D2D0-4833-89B1-8797F2CD1671}"/>
              </a:ext>
            </a:extLst>
          </p:cNvPr>
          <p:cNvSpPr txBox="1"/>
          <p:nvPr/>
        </p:nvSpPr>
        <p:spPr>
          <a:xfrm>
            <a:off x="7873855" y="2069245"/>
            <a:ext cx="2265958" cy="29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被拉直的毛线与重垂线的方向都是平行的。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FB52A876-9D2F-423C-B2F0-743474EB4A6B}"/>
              </a:ext>
            </a:extLst>
          </p:cNvPr>
          <p:cNvSpPr txBox="1"/>
          <p:nvPr/>
        </p:nvSpPr>
        <p:spPr>
          <a:xfrm>
            <a:off x="1594800" y="5466779"/>
            <a:ext cx="90000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结论：浮力的方向总是竖直向上的。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D3210F-C2A9-407D-A75D-8FF9B8A95C1A}"/>
              </a:ext>
            </a:extLst>
          </p:cNvPr>
          <p:cNvGrpSpPr/>
          <p:nvPr/>
        </p:nvGrpSpPr>
        <p:grpSpPr>
          <a:xfrm>
            <a:off x="1620000" y="2109600"/>
            <a:ext cx="4976988" cy="3091089"/>
            <a:chOff x="1236202" y="2076859"/>
            <a:chExt cx="4976988" cy="309108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521A61D-4F2B-47BF-823D-468009E9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202" y="2076859"/>
              <a:ext cx="4976988" cy="3091089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9178C73-B14B-4C11-8A4A-59B800CD60D4}"/>
                </a:ext>
              </a:extLst>
            </p:cNvPr>
            <p:cNvSpPr txBox="1"/>
            <p:nvPr/>
          </p:nvSpPr>
          <p:spPr>
            <a:xfrm>
              <a:off x="1668389" y="2239205"/>
              <a:ext cx="245065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被拉直的毛线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90961F-3372-4410-98E0-B91D6357140B}"/>
                </a:ext>
              </a:extLst>
            </p:cNvPr>
            <p:cNvSpPr txBox="1"/>
            <p:nvPr/>
          </p:nvSpPr>
          <p:spPr>
            <a:xfrm>
              <a:off x="4057246" y="2196379"/>
              <a:ext cx="118599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重垂线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88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9" grpId="0"/>
      <p:bldP spid="135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162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 Light</vt:lpstr>
      <vt:lpstr>Calibri</vt:lpstr>
      <vt:lpstr>Wingdings 2</vt:lpstr>
      <vt:lpstr>等线 Light</vt:lpstr>
      <vt:lpstr>等线</vt:lpstr>
      <vt:lpstr>微软雅黑</vt:lpstr>
      <vt:lpstr>隶书</vt:lpstr>
      <vt:lpstr>华文行楷</vt:lpstr>
      <vt:lpstr>Yu Gothic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20.0500</AppVersion>
  <TotalTime>0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2021-02-23T22:26:44Z</cp:lastPrinted>
  <dcterms:created xsi:type="dcterms:W3CDTF">2021-02-23T22:26:44Z</dcterms:created>
  <dcterms:modified xsi:type="dcterms:W3CDTF">2021-02-26T00:26:12Z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