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28" r:id="rId1"/>
    <p:sldMasterId id="2147483926" r:id="rId2"/>
    <p:sldMasterId id="2147483955" r:id="rId3"/>
    <p:sldMasterId id="2147484128" r:id="rId4"/>
  </p:sldMasterIdLst>
  <p:notesMasterIdLst>
    <p:notesMasterId r:id="rId5"/>
  </p:notesMasterIdLst>
  <p:sldIdLst>
    <p:sldId id="256" r:id="rId6"/>
    <p:sldId id="304" r:id="rId7"/>
    <p:sldId id="306" r:id="rId8"/>
    <p:sldId id="307" r:id="rId9"/>
    <p:sldId id="308" r:id="rId10"/>
    <p:sldId id="328" r:id="rId11"/>
    <p:sldId id="330" r:id="rId12"/>
    <p:sldId id="335" r:id="rId13"/>
    <p:sldId id="336" r:id="rId14"/>
    <p:sldId id="334" r:id="rId15"/>
    <p:sldId id="349" r:id="rId16"/>
    <p:sldId id="337" r:id="rId17"/>
    <p:sldId id="329" r:id="rId18"/>
    <p:sldId id="331" r:id="rId19"/>
    <p:sldId id="338" r:id="rId20"/>
    <p:sldId id="339" r:id="rId21"/>
    <p:sldId id="340" r:id="rId22"/>
    <p:sldId id="341" r:id="rId23"/>
    <p:sldId id="342" r:id="rId24"/>
    <p:sldId id="332" r:id="rId25"/>
    <p:sldId id="345" r:id="rId26"/>
    <p:sldId id="346" r:id="rId27"/>
    <p:sldId id="347" r:id="rId28"/>
    <p:sldId id="344" r:id="rId29"/>
    <p:sldId id="333" r:id="rId30"/>
    <p:sldId id="348" r:id="rId31"/>
    <p:sldId id="343" r:id="rId32"/>
    <p:sldId id="324" r:id="rId33"/>
    <p:sldId id="299" r:id="rId34"/>
    <p:sldId id="319" r:id="rId35"/>
    <p:sldId id="320" r:id="rId36"/>
    <p:sldId id="321" r:id="rId37"/>
    <p:sldId id="322" r:id="rId38"/>
    <p:sldId id="323" r:id="rId39"/>
    <p:sldId id="303" r:id="rId40"/>
  </p:sldIdLst>
  <p:sldSz cx="12192000" cy="6858000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29" autoAdjust="0"/>
  </p:normalViewPr>
  <p:slideViewPr>
    <p:cSldViewPr snapToGrid="0">
      <p:cViewPr varScale="1">
        <p:scale>
          <a:sx n="97" d="100"/>
          <a:sy n="97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slideMaster" Target="slideMasters/slideMaster4.xml" /><Relationship Id="rId40" Type="http://schemas.openxmlformats.org/officeDocument/2006/relationships/slide" Target="slides/slide35.xml" /><Relationship Id="rId41" Type="http://schemas.openxmlformats.org/officeDocument/2006/relationships/tags" Target="tags/tag1.xml" /><Relationship Id="rId42" Type="http://schemas.openxmlformats.org/officeDocument/2006/relationships/presProps" Target="presProps.xml" /><Relationship Id="rId43" Type="http://schemas.openxmlformats.org/officeDocument/2006/relationships/viewProps" Target="viewProps.xml" /><Relationship Id="rId44" Type="http://schemas.openxmlformats.org/officeDocument/2006/relationships/theme" Target="theme/theme1.xml" /><Relationship Id="rId45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B8FDD-6573-4463-976A-6E23E12B7E60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D8531-5E9F-400E-AE58-B19DC6BF82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84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D8531-5E9F-400E-AE58-B19DC6BF829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84882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016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21781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1308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22777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7495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87646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55507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898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948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12095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23836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80612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64574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5982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48094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08828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93792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71543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607167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392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4114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80627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58453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00162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04262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29099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360274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313046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069135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089529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417793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496772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77248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8589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490224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40939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48979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287357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8640373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499755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8514624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171349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14106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90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7215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186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8840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05646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0671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slideLayout" Target="../slideLayouts/slideLayout45.xml" /><Relationship Id="rId13" Type="http://schemas.openxmlformats.org/officeDocument/2006/relationships/slideLayout" Target="../slideLayouts/slideLayout46.xml" /><Relationship Id="rId14" Type="http://schemas.openxmlformats.org/officeDocument/2006/relationships/slideLayout" Target="../slideLayouts/slideLayout47.xml" /><Relationship Id="rId15" Type="http://schemas.openxmlformats.org/officeDocument/2006/relationships/slideLayout" Target="../slideLayouts/slideLayout48.xml" /><Relationship Id="rId16" Type="http://schemas.openxmlformats.org/officeDocument/2006/relationships/slideLayout" Target="../slideLayouts/slideLayout49.xml" /><Relationship Id="rId17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69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13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2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9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9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20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notesSlide" Target="../notesSlides/notesSlide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21.jpeg" /><Relationship Id="rId3" Type="http://schemas.openxmlformats.org/officeDocument/2006/relationships/image" Target="../media/image2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23.jpeg" /><Relationship Id="rId3" Type="http://schemas.openxmlformats.org/officeDocument/2006/relationships/image" Target="../media/image24.pn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Relationship Id="rId7" Type="http://schemas.openxmlformats.org/officeDocument/2006/relationships/image" Target="../media/image2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31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Relationship Id="rId4" Type="http://schemas.openxmlformats.org/officeDocument/2006/relationships/image" Target="../media/image34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.png" /><Relationship Id="rId3" Type="http://schemas.microsoft.com/office/2007/relationships/hdphoto" Target="../media/image2.wdp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37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38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39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40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4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3.pn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110C1ED-F9E8-4524-9F3F-6953584AC1E4}"/>
              </a:ext>
            </a:extLst>
          </p:cNvPr>
          <p:cNvSpPr txBox="1"/>
          <p:nvPr/>
        </p:nvSpPr>
        <p:spPr>
          <a:xfrm>
            <a:off x="3455926" y="3223834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隶书" panose="02010509060101010101" pitchFamily="49" charset="-122"/>
                <a:ea typeface="隶书" panose="02010509060101010101" pitchFamily="49" charset="-122"/>
              </a:rPr>
              <a:t>第八章</a:t>
            </a:r>
            <a:r>
              <a:rPr lang="zh-CN" altLang="en-US" sz="720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6000">
                <a:latin typeface="隶书" panose="02010509060101010101" pitchFamily="49" charset="-122"/>
                <a:ea typeface="隶书" panose="02010509060101010101" pitchFamily="49" charset="-122"/>
              </a:rPr>
              <a:t>运动和力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E365F57-D929-460B-9446-821F9737A6B0}"/>
              </a:ext>
            </a:extLst>
          </p:cNvPr>
          <p:cNvSpPr txBox="1"/>
          <p:nvPr/>
        </p:nvSpPr>
        <p:spPr>
          <a:xfrm>
            <a:off x="4274182" y="2187394"/>
            <a:ext cx="5458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隶书" panose="02010509060101010101" pitchFamily="49" charset="-122"/>
                <a:ea typeface="隶书" panose="02010509060101010101" pitchFamily="49" charset="-122"/>
              </a:rPr>
              <a:t>八   年  级（下）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0D005FF-AFC4-47B3-9A00-6B826F591613}"/>
              </a:ext>
            </a:extLst>
          </p:cNvPr>
          <p:cNvSpPr/>
          <p:nvPr/>
        </p:nvSpPr>
        <p:spPr>
          <a:xfrm>
            <a:off x="2248073" y="809496"/>
            <a:ext cx="90033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0" cap="none" spc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初中物理</a:t>
            </a:r>
            <a:r>
              <a:rPr lang="zh-CN" altLang="en-US" sz="6600" b="0" cap="none" spc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（人教版）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82A014-640D-4845-A8EC-EBD1D137DCAF}"/>
              </a:ext>
            </a:extLst>
          </p:cNvPr>
          <p:cNvSpPr txBox="1"/>
          <p:nvPr/>
        </p:nvSpPr>
        <p:spPr>
          <a:xfrm>
            <a:off x="4274182" y="4610968"/>
            <a:ext cx="5559750" cy="102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>
                <a:latin typeface="隶书" panose="02010509060101010101" pitchFamily="49" charset="-122"/>
                <a:ea typeface="隶书" panose="02010509060101010101" pitchFamily="49" charset="-122"/>
              </a:rPr>
              <a:t>第 </a:t>
            </a:r>
            <a:r>
              <a:rPr lang="en-US" altLang="zh-CN" sz="4800">
                <a:latin typeface="隶书" panose="02010509060101010101" pitchFamily="49" charset="-122"/>
                <a:ea typeface="隶书" panose="02010509060101010101" pitchFamily="49" charset="-122"/>
              </a:rPr>
              <a:t>3 </a:t>
            </a:r>
            <a:r>
              <a:rPr lang="zh-CN" altLang="en-US" sz="4800">
                <a:latin typeface="隶书" panose="02010509060101010101" pitchFamily="49" charset="-122"/>
                <a:ea typeface="隶书" panose="02010509060101010101" pitchFamily="49" charset="-122"/>
              </a:rPr>
              <a:t>节  摩擦力</a:t>
            </a:r>
            <a:endParaRPr lang="en-US" altLang="zh-CN" sz="480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37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1980000" y="1080000"/>
            <a:ext cx="5104290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、摩擦力的分类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一、摩擦力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0A5666-37C2-438E-9130-07DE3DEC2032}"/>
              </a:ext>
            </a:extLst>
          </p:cNvPr>
          <p:cNvSpPr txBox="1"/>
          <p:nvPr/>
        </p:nvSpPr>
        <p:spPr>
          <a:xfrm>
            <a:off x="1980000" y="3306706"/>
            <a:ext cx="9000000" cy="1482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）滚动摩擦力：一个物体在另一个物体上滚动时产生的摩擦力。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96EAF56-9487-49CD-AB4A-5B51FEE16418}"/>
              </a:ext>
            </a:extLst>
          </p:cNvPr>
          <p:cNvSpPr txBox="1"/>
          <p:nvPr/>
        </p:nvSpPr>
        <p:spPr>
          <a:xfrm>
            <a:off x="1980000" y="1823986"/>
            <a:ext cx="9000000" cy="1482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）滑动摩擦力：一个物体在另一个物体表面上滑动时产生的摩擦力。</a:t>
            </a:r>
            <a:endParaRPr lang="en-US" altLang="zh-CN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250142-200B-43F8-B697-CBFB7588A332}"/>
              </a:ext>
            </a:extLst>
          </p:cNvPr>
          <p:cNvSpPr txBox="1"/>
          <p:nvPr/>
        </p:nvSpPr>
        <p:spPr>
          <a:xfrm>
            <a:off x="1980000" y="5015244"/>
            <a:ext cx="9000000" cy="1482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）静摩擦力：相对静止的两个物体之间的摩擦力。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0492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1980000" y="1080000"/>
            <a:ext cx="6790374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你会对下面的摩擦现象进行分类吗？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一、摩擦力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0A5666-37C2-438E-9130-07DE3DEC2032}"/>
              </a:ext>
            </a:extLst>
          </p:cNvPr>
          <p:cNvSpPr txBox="1"/>
          <p:nvPr/>
        </p:nvSpPr>
        <p:spPr>
          <a:xfrm>
            <a:off x="1980000" y="2740691"/>
            <a:ext cx="9000000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、自行车运动与地面之间的摩擦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96EAF56-9487-49CD-AB4A-5B51FEE16418}"/>
              </a:ext>
            </a:extLst>
          </p:cNvPr>
          <p:cNvSpPr txBox="1"/>
          <p:nvPr/>
        </p:nvSpPr>
        <p:spPr>
          <a:xfrm>
            <a:off x="1980000" y="1823986"/>
            <a:ext cx="9000000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、圆珠笔写字时，笔尖与纸面之间的摩擦</a:t>
            </a:r>
            <a:endParaRPr lang="en-US" altLang="zh-CN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250142-200B-43F8-B697-CBFB7588A332}"/>
              </a:ext>
            </a:extLst>
          </p:cNvPr>
          <p:cNvSpPr txBox="1"/>
          <p:nvPr/>
        </p:nvSpPr>
        <p:spPr>
          <a:xfrm>
            <a:off x="1980000" y="3657396"/>
            <a:ext cx="9000000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、擦黑板时擦板与黑板之间的摩擦力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F5B698D-40B8-46FA-A44D-758D4BD98A5F}"/>
              </a:ext>
            </a:extLst>
          </p:cNvPr>
          <p:cNvSpPr txBox="1"/>
          <p:nvPr/>
        </p:nvSpPr>
        <p:spPr>
          <a:xfrm>
            <a:off x="1980000" y="4574101"/>
            <a:ext cx="9000000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、正常步行时，鞋底与地面之间的摩擦力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2CAA86F-8A57-46CE-9AC1-4EDE00AA7EEA}"/>
              </a:ext>
            </a:extLst>
          </p:cNvPr>
          <p:cNvSpPr txBox="1"/>
          <p:nvPr/>
        </p:nvSpPr>
        <p:spPr>
          <a:xfrm>
            <a:off x="9822424" y="2083844"/>
            <a:ext cx="147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滚动摩擦力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E9BEA9-E1DA-4861-B05F-99B0D644FC7D}"/>
              </a:ext>
            </a:extLst>
          </p:cNvPr>
          <p:cNvSpPr txBox="1"/>
          <p:nvPr/>
        </p:nvSpPr>
        <p:spPr>
          <a:xfrm>
            <a:off x="9822424" y="2853466"/>
            <a:ext cx="147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滚动摩擦力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17B87A3-3B8C-49E7-BEFB-26914A47FACA}"/>
              </a:ext>
            </a:extLst>
          </p:cNvPr>
          <p:cNvSpPr txBox="1"/>
          <p:nvPr/>
        </p:nvSpPr>
        <p:spPr>
          <a:xfrm>
            <a:off x="9822424" y="3829334"/>
            <a:ext cx="147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滑动摩擦力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6A6CAF2-BA9F-4448-84EE-58FBE53646EE}"/>
              </a:ext>
            </a:extLst>
          </p:cNvPr>
          <p:cNvSpPr txBox="1"/>
          <p:nvPr/>
        </p:nvSpPr>
        <p:spPr>
          <a:xfrm>
            <a:off x="9822424" y="4746039"/>
            <a:ext cx="1295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静摩擦力</a:t>
            </a:r>
          </a:p>
        </p:txBody>
      </p:sp>
    </p:spTree>
    <p:extLst>
      <p:ext uri="{BB962C8B-B14F-4D97-AF65-F5344CB8AC3E}">
        <p14:creationId xmlns:p14="http://schemas.microsoft.com/office/powerpoint/2010/main" val="3784525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7" grpId="0"/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3317188" y="885068"/>
            <a:ext cx="7380310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滑动摩擦力的大小跟哪些因素有关呢？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一、摩擦力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A9EBADC-C9D0-41D5-AD9A-E364147D1C0F}"/>
              </a:ext>
            </a:extLst>
          </p:cNvPr>
          <p:cNvSpPr txBox="1"/>
          <p:nvPr/>
        </p:nvSpPr>
        <p:spPr>
          <a:xfrm>
            <a:off x="1980000" y="1999700"/>
            <a:ext cx="648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）滑动摩擦力的大小与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接触面的粗糙程度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是否有关？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7AC84C-DA35-44E1-B1A7-A592DD34EB2B}"/>
              </a:ext>
            </a:extLst>
          </p:cNvPr>
          <p:cNvSpPr txBox="1"/>
          <p:nvPr/>
        </p:nvSpPr>
        <p:spPr>
          <a:xfrm>
            <a:off x="1980000" y="4969407"/>
            <a:ext cx="648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）滑动摩擦力的大小与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接触面大小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是否有关？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15F028-C2B2-415A-84DA-92DAB1155CA1}"/>
              </a:ext>
            </a:extLst>
          </p:cNvPr>
          <p:cNvSpPr txBox="1"/>
          <p:nvPr/>
        </p:nvSpPr>
        <p:spPr>
          <a:xfrm>
            <a:off x="1980000" y="3484553"/>
            <a:ext cx="648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）滑动摩擦力的大小与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接触面所受压力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是否有关？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D39895C-512B-4C33-B408-80C12E3FB387}"/>
              </a:ext>
            </a:extLst>
          </p:cNvPr>
          <p:cNvGrpSpPr/>
          <p:nvPr/>
        </p:nvGrpSpPr>
        <p:grpSpPr>
          <a:xfrm>
            <a:off x="8799871" y="2202426"/>
            <a:ext cx="3018503" cy="4075865"/>
            <a:chOff x="8084992" y="2017548"/>
            <a:chExt cx="3095625" cy="309086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2ED48FF-381C-4595-8BDD-87EDFC611B4C}"/>
                </a:ext>
              </a:extLst>
            </p:cNvPr>
            <p:cNvGrpSpPr/>
            <p:nvPr/>
          </p:nvGrpSpPr>
          <p:grpSpPr>
            <a:xfrm>
              <a:off x="8084992" y="2017548"/>
              <a:ext cx="3095625" cy="3090863"/>
              <a:chOff x="8084992" y="2076998"/>
              <a:chExt cx="3095625" cy="3090863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FDE15F9F-84B8-4079-B9AF-E4F0DD5D5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4992" y="2076998"/>
                <a:ext cx="3095625" cy="3090863"/>
              </a:xfrm>
              <a:prstGeom prst="rect">
                <a:avLst/>
              </a:prstGeom>
            </p:spPr>
          </p:pic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4B88DA15-058B-407F-A3D8-72C169D35A95}"/>
                  </a:ext>
                </a:extLst>
              </p:cNvPr>
              <p:cNvSpPr/>
              <p:nvPr/>
            </p:nvSpPr>
            <p:spPr>
              <a:xfrm>
                <a:off x="8414328" y="2228448"/>
                <a:ext cx="415636" cy="145298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6D2A9706-7210-41F4-B54B-7E33C7930AE2}"/>
                  </a:ext>
                </a:extLst>
              </p:cNvPr>
              <p:cNvSpPr/>
              <p:nvPr/>
            </p:nvSpPr>
            <p:spPr>
              <a:xfrm>
                <a:off x="8622146" y="2446064"/>
                <a:ext cx="323272" cy="12931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FCB61CDA-C914-452E-B92A-7F2457242B57}"/>
                </a:ext>
              </a:extLst>
            </p:cNvPr>
            <p:cNvSpPr/>
            <p:nvPr/>
          </p:nvSpPr>
          <p:spPr>
            <a:xfrm>
              <a:off x="8871526" y="2568504"/>
              <a:ext cx="216000" cy="720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B1DE31D-E774-4F85-8A1B-AAD1D92646C2}"/>
              </a:ext>
            </a:extLst>
          </p:cNvPr>
          <p:cNvSpPr txBox="1"/>
          <p:nvPr/>
        </p:nvSpPr>
        <p:spPr>
          <a:xfrm>
            <a:off x="1980000" y="1080000"/>
            <a:ext cx="120819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猜 想</a:t>
            </a:r>
          </a:p>
        </p:txBody>
      </p:sp>
    </p:spTree>
    <p:extLst>
      <p:ext uri="{BB962C8B-B14F-4D97-AF65-F5344CB8AC3E}">
        <p14:creationId xmlns:p14="http://schemas.microsoft.com/office/powerpoint/2010/main" val="2998112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4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3543855" y="871408"/>
            <a:ext cx="6219999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研究影响滑动摩擦力大小的因素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一、摩擦力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98DAEAA-D16C-4CED-BE26-8B623D1E9F64}"/>
              </a:ext>
            </a:extLst>
          </p:cNvPr>
          <p:cNvSpPr txBox="1"/>
          <p:nvPr/>
        </p:nvSpPr>
        <p:spPr>
          <a:xfrm>
            <a:off x="1980000" y="3168000"/>
            <a:ext cx="4133426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实验原理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：二力平衡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FFAC0F2-E61A-4219-B6C7-1AED84C28399}"/>
              </a:ext>
            </a:extLst>
          </p:cNvPr>
          <p:cNvSpPr txBox="1"/>
          <p:nvPr/>
        </p:nvSpPr>
        <p:spPr>
          <a:xfrm>
            <a:off x="1980000" y="1080000"/>
            <a:ext cx="1206099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实 验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6328073-68BA-4519-84B8-5527F2EA1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55" y="1667195"/>
            <a:ext cx="6220000" cy="137250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F8658A6-1FCF-430E-84E8-197FE30F351C}"/>
              </a:ext>
            </a:extLst>
          </p:cNvPr>
          <p:cNvSpPr txBox="1"/>
          <p:nvPr/>
        </p:nvSpPr>
        <p:spPr>
          <a:xfrm>
            <a:off x="1980000" y="3924000"/>
            <a:ext cx="900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实验器材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：木块、弹簧测力计、棉布、木板、砝码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72820E-7580-47A8-9FFF-7148D4E1F332}"/>
              </a:ext>
            </a:extLst>
          </p:cNvPr>
          <p:cNvSpPr txBox="1"/>
          <p:nvPr/>
        </p:nvSpPr>
        <p:spPr>
          <a:xfrm>
            <a:off x="1979999" y="4680000"/>
            <a:ext cx="9000000" cy="1954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实验步骤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：将木板放在水平桌面上，再将一个木块放在木板上，用弹簧测力计水平拉动木块做匀速直线运动，记下弹簧测力计的示数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/>
          </a:p>
        </p:txBody>
      </p:sp>
    </p:spTree>
    <p:extLst>
      <p:ext uri="{BB962C8B-B14F-4D97-AF65-F5344CB8AC3E}">
        <p14:creationId xmlns:p14="http://schemas.microsoft.com/office/powerpoint/2010/main" val="3536851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2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612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二、摩擦力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0A5666-37C2-438E-9130-07DE3DEC2032}"/>
              </a:ext>
            </a:extLst>
          </p:cNvPr>
          <p:cNvSpPr txBox="1"/>
          <p:nvPr/>
        </p:nvSpPr>
        <p:spPr>
          <a:xfrm>
            <a:off x="3280691" y="922925"/>
            <a:ext cx="720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探究滑动摩擦力的大小与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接触面的粗糙程度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是否有关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30B662-44B6-4D46-971F-800ED1234071}"/>
              </a:ext>
            </a:extLst>
          </p:cNvPr>
          <p:cNvSpPr txBox="1"/>
          <p:nvPr/>
        </p:nvSpPr>
        <p:spPr>
          <a:xfrm>
            <a:off x="1980000" y="1080000"/>
            <a:ext cx="124296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实 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CA02332-4227-490F-B5CC-84BC46A4B931}"/>
              </a:ext>
            </a:extLst>
          </p:cNvPr>
          <p:cNvGrpSpPr/>
          <p:nvPr/>
        </p:nvGrpSpPr>
        <p:grpSpPr>
          <a:xfrm>
            <a:off x="4211532" y="2287513"/>
            <a:ext cx="5168900" cy="1379919"/>
            <a:chOff x="4211532" y="2287513"/>
            <a:chExt cx="5168900" cy="142124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F4F6F5C-7013-436E-B285-DB5447DAB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532" y="2287513"/>
              <a:ext cx="5168900" cy="1421245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4EAD38B-49C0-4490-80B0-7204413723DA}"/>
                </a:ext>
              </a:extLst>
            </p:cNvPr>
            <p:cNvSpPr txBox="1"/>
            <p:nvPr/>
          </p:nvSpPr>
          <p:spPr>
            <a:xfrm>
              <a:off x="4211532" y="2377464"/>
              <a:ext cx="700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木板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DD04E65-F499-415D-AF56-A2CF6D7654F7}"/>
                </a:ext>
              </a:extLst>
            </p:cNvPr>
            <p:cNvSpPr txBox="1"/>
            <p:nvPr/>
          </p:nvSpPr>
          <p:spPr>
            <a:xfrm>
              <a:off x="4211532" y="3138489"/>
              <a:ext cx="700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棉布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A357B68-BABB-416C-9571-4D1D1D4A53A6}"/>
              </a:ext>
            </a:extLst>
          </p:cNvPr>
          <p:cNvSpPr txBox="1"/>
          <p:nvPr/>
        </p:nvSpPr>
        <p:spPr>
          <a:xfrm>
            <a:off x="1980000" y="3778069"/>
            <a:ext cx="900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实验步骤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：在木板上铺上一层棉布，用弹簧测力计水平拉动木块做匀速直线运动，记下弹簧测力计的示数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BD8711-1C7D-4689-88CE-394FD58D5EA2}"/>
              </a:ext>
            </a:extLst>
          </p:cNvPr>
          <p:cNvSpPr txBox="1"/>
          <p:nvPr/>
        </p:nvSpPr>
        <p:spPr>
          <a:xfrm>
            <a:off x="1980000" y="5241504"/>
            <a:ext cx="900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实验结论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：对比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，可得滑动摩擦力的大小与接触面的粗糙程度有关。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83201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612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二、摩擦力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0A5666-37C2-438E-9130-07DE3DEC2032}"/>
              </a:ext>
            </a:extLst>
          </p:cNvPr>
          <p:cNvSpPr txBox="1"/>
          <p:nvPr/>
        </p:nvSpPr>
        <p:spPr>
          <a:xfrm>
            <a:off x="3280691" y="921600"/>
            <a:ext cx="720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探究滑动摩擦力的大小与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接触面所受压力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是否有关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30B662-44B6-4D46-971F-800ED1234071}"/>
              </a:ext>
            </a:extLst>
          </p:cNvPr>
          <p:cNvSpPr txBox="1"/>
          <p:nvPr/>
        </p:nvSpPr>
        <p:spPr>
          <a:xfrm>
            <a:off x="1980000" y="1080000"/>
            <a:ext cx="130352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实 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5267245-5A29-4B16-9311-E47EE3C31A9B}"/>
              </a:ext>
            </a:extLst>
          </p:cNvPr>
          <p:cNvGrpSpPr/>
          <p:nvPr/>
        </p:nvGrpSpPr>
        <p:grpSpPr>
          <a:xfrm>
            <a:off x="4212000" y="2286000"/>
            <a:ext cx="5748435" cy="1368000"/>
            <a:chOff x="4212000" y="2286000"/>
            <a:chExt cx="5748435" cy="13680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0B7CBF1-3D63-4C2E-AB44-C9D7C926B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000" y="2286000"/>
              <a:ext cx="5748435" cy="1368000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83949FF-6A8A-4134-92C1-1CE03B9A847F}"/>
                </a:ext>
              </a:extLst>
            </p:cNvPr>
            <p:cNvGrpSpPr/>
            <p:nvPr/>
          </p:nvGrpSpPr>
          <p:grpSpPr>
            <a:xfrm>
              <a:off x="4212003" y="2426532"/>
              <a:ext cx="797634" cy="1154488"/>
              <a:chOff x="4770939" y="1992563"/>
              <a:chExt cx="700254" cy="977677"/>
            </a:xfrm>
          </p:grpSpPr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14EAD38B-49C0-4490-80B0-7204413723DA}"/>
                  </a:ext>
                </a:extLst>
              </p:cNvPr>
              <p:cNvSpPr txBox="1"/>
              <p:nvPr/>
            </p:nvSpPr>
            <p:spPr>
              <a:xfrm>
                <a:off x="4770939" y="1992563"/>
                <a:ext cx="7002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木板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DD04E65-F499-415D-AF56-A2CF6D7654F7}"/>
                  </a:ext>
                </a:extLst>
              </p:cNvPr>
              <p:cNvSpPr txBox="1"/>
              <p:nvPr/>
            </p:nvSpPr>
            <p:spPr>
              <a:xfrm>
                <a:off x="4770939" y="2570130"/>
                <a:ext cx="7002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木板</a:t>
                </a:r>
              </a:p>
            </p:txBody>
          </p:sp>
        </p:grp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A357B68-BABB-416C-9571-4D1D1D4A53A6}"/>
              </a:ext>
            </a:extLst>
          </p:cNvPr>
          <p:cNvSpPr txBox="1"/>
          <p:nvPr/>
        </p:nvSpPr>
        <p:spPr>
          <a:xfrm>
            <a:off x="1980000" y="3852000"/>
            <a:ext cx="900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实验步骤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：将一个砝码放在木块上，用弹簧测力计水平拉动木块做匀速直线运动，记下弹簧测力计的示数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BD8711-1C7D-4689-88CE-394FD58D5EA2}"/>
              </a:ext>
            </a:extLst>
          </p:cNvPr>
          <p:cNvSpPr txBox="1"/>
          <p:nvPr/>
        </p:nvSpPr>
        <p:spPr>
          <a:xfrm>
            <a:off x="1980000" y="5256000"/>
            <a:ext cx="900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实验结论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：对比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F3,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可得滑动摩擦力的大小与接触面所受压力的大小有关。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9695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612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二、摩擦力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0A5666-37C2-438E-9130-07DE3DEC2032}"/>
              </a:ext>
            </a:extLst>
          </p:cNvPr>
          <p:cNvSpPr txBox="1"/>
          <p:nvPr/>
        </p:nvSpPr>
        <p:spPr>
          <a:xfrm>
            <a:off x="3279599" y="926999"/>
            <a:ext cx="7368735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探究滑动摩擦力的大小与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接触面大小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是否有关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930B662-44B6-4D46-971F-800ED1234071}"/>
              </a:ext>
            </a:extLst>
          </p:cNvPr>
          <p:cNvSpPr txBox="1"/>
          <p:nvPr/>
        </p:nvSpPr>
        <p:spPr>
          <a:xfrm>
            <a:off x="1980000" y="1080000"/>
            <a:ext cx="130352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实 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43CB75B-DC9B-40EB-B6A2-57FA37C1CD3C}"/>
              </a:ext>
            </a:extLst>
          </p:cNvPr>
          <p:cNvGrpSpPr/>
          <p:nvPr/>
        </p:nvGrpSpPr>
        <p:grpSpPr>
          <a:xfrm>
            <a:off x="4366547" y="1728044"/>
            <a:ext cx="3174795" cy="1951564"/>
            <a:chOff x="4366547" y="1728044"/>
            <a:chExt cx="3174795" cy="195156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65DE0AE-D270-49B8-9A30-42C8FE560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067" y="1735608"/>
              <a:ext cx="3042275" cy="1944000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4EAD38B-49C0-4490-80B0-7204413723DA}"/>
                </a:ext>
              </a:extLst>
            </p:cNvPr>
            <p:cNvSpPr txBox="1"/>
            <p:nvPr/>
          </p:nvSpPr>
          <p:spPr>
            <a:xfrm>
              <a:off x="4366547" y="1728044"/>
              <a:ext cx="700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木板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FDD04E65-F499-415D-AF56-A2CF6D7654F7}"/>
                </a:ext>
              </a:extLst>
            </p:cNvPr>
            <p:cNvSpPr txBox="1"/>
            <p:nvPr/>
          </p:nvSpPr>
          <p:spPr>
            <a:xfrm>
              <a:off x="4366547" y="2855561"/>
              <a:ext cx="7002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木板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1A357B68-BABB-416C-9571-4D1D1D4A53A6}"/>
              </a:ext>
            </a:extLst>
          </p:cNvPr>
          <p:cNvSpPr txBox="1"/>
          <p:nvPr/>
        </p:nvSpPr>
        <p:spPr>
          <a:xfrm>
            <a:off x="1980000" y="3757220"/>
            <a:ext cx="900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实验步骤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：将木块侧放在木板上，用弹簧测力计水平拉动木块做匀速直线运动，记下弹簧测力计的示数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F4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BD8711-1C7D-4689-88CE-394FD58D5EA2}"/>
              </a:ext>
            </a:extLst>
          </p:cNvPr>
          <p:cNvSpPr txBox="1"/>
          <p:nvPr/>
        </p:nvSpPr>
        <p:spPr>
          <a:xfrm>
            <a:off x="1980000" y="5221329"/>
            <a:ext cx="900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实验结论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：对比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F4,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可得滑动摩擦力的大小与接触面大小无关。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7552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1980000" y="1080000"/>
            <a:ext cx="7579637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、影响摩擦力大小的因素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一、摩擦力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B370077-5DC7-4B85-BD24-2F6302DE9675}"/>
              </a:ext>
            </a:extLst>
          </p:cNvPr>
          <p:cNvSpPr txBox="1"/>
          <p:nvPr/>
        </p:nvSpPr>
        <p:spPr>
          <a:xfrm>
            <a:off x="1979998" y="1946350"/>
            <a:ext cx="9000000" cy="1482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滑动摩擦力的大小与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接触面的粗糙程度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有关，还跟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接触面所受的压力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有关（与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接触面大小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无关）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7016408-D6E7-4345-9FCF-8B1F9717B18D}"/>
              </a:ext>
            </a:extLst>
          </p:cNvPr>
          <p:cNvSpPr txBox="1"/>
          <p:nvPr/>
        </p:nvSpPr>
        <p:spPr>
          <a:xfrm>
            <a:off x="1979998" y="3624849"/>
            <a:ext cx="900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）当接触面所受的压力相同时，接触面越粗糙，滑动摩擦力越大。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B916E26-8AD5-434C-A3BB-F19445B0445E}"/>
              </a:ext>
            </a:extLst>
          </p:cNvPr>
          <p:cNvSpPr txBox="1"/>
          <p:nvPr/>
        </p:nvSpPr>
        <p:spPr>
          <a:xfrm>
            <a:off x="1979998" y="5118559"/>
            <a:ext cx="900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）当接触面的粗糙程度相同时，接触面受到的压力越大，滑动摩擦力越大。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8587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1980000" y="1080000"/>
            <a:ext cx="7579637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、最大静摩擦力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一、摩擦力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7016408-D6E7-4345-9FCF-8B1F9717B18D}"/>
              </a:ext>
            </a:extLst>
          </p:cNvPr>
          <p:cNvSpPr txBox="1"/>
          <p:nvPr/>
        </p:nvSpPr>
        <p:spPr>
          <a:xfrm>
            <a:off x="1980000" y="3375894"/>
            <a:ext cx="9000000" cy="19552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当外力的大小达到一定数值时，物体处于将要滑动但又未开始滑动的临界状态。此时，只要外力再大一点，物体就开始滑动。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B916E26-8AD5-434C-A3BB-F19445B0445E}"/>
              </a:ext>
            </a:extLst>
          </p:cNvPr>
          <p:cNvSpPr txBox="1"/>
          <p:nvPr/>
        </p:nvSpPr>
        <p:spPr>
          <a:xfrm>
            <a:off x="1980000" y="5408781"/>
            <a:ext cx="900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当物体处于平衡的临界状态时，摩擦力达到最大值，即为最大静滑动摩擦力，简称最大静摩擦力。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8D8012B-E325-4BC8-A88C-5C5BDC56B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6" y="1859340"/>
            <a:ext cx="3393931" cy="14507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99DEB4D-5D2E-4058-9FEE-2EFB9243A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559" y="1871660"/>
            <a:ext cx="3186545" cy="14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64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612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二、摩擦力的利用与防止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0A5666-37C2-438E-9130-07DE3DEC2032}"/>
              </a:ext>
            </a:extLst>
          </p:cNvPr>
          <p:cNvSpPr txBox="1"/>
          <p:nvPr/>
        </p:nvSpPr>
        <p:spPr>
          <a:xfrm>
            <a:off x="1980000" y="1080000"/>
            <a:ext cx="7719891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摩擦力让人欢喜让人忧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7FAE39-2F98-4A77-AE75-B33BA52CB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033" y="4376281"/>
            <a:ext cx="1770160" cy="180336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51C6769-B64C-4F0F-B99E-F7371834D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49" y="1944541"/>
            <a:ext cx="2523284" cy="201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BD84F7-2F4B-4F94-9925-AFA39DE0F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895" y="2056398"/>
            <a:ext cx="1723298" cy="190614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0976B37-FA53-499F-B33E-7AD162CB2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4376282"/>
            <a:ext cx="2431335" cy="180336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797A76-7568-4F9D-9F11-82A5606A61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623" y="4376281"/>
            <a:ext cx="2870569" cy="1803361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E2521C1-A0E8-4DF9-B5B2-928BA7AFE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56" y="2042668"/>
            <a:ext cx="2744121" cy="19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50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93521EE-5323-40DC-8356-679C1EB4FE16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1AA2299-BD4D-4E75-8FCF-2B42C77B67FE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学习目标</a:t>
              </a:r>
              <a:endParaRPr lang="zh-CN" altLang="en-US" sz="3000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4C9E28F4-6197-4D58-83B1-2F5460E8410B}"/>
              </a:ext>
            </a:extLst>
          </p:cNvPr>
          <p:cNvSpPr txBox="1"/>
          <p:nvPr/>
        </p:nvSpPr>
        <p:spPr>
          <a:xfrm>
            <a:off x="1979999" y="2052000"/>
            <a:ext cx="922371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、知道摩擦力的产生条件，会判断摩擦力的方向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884B690-C95C-4878-9B7B-29CE855C47DD}"/>
              </a:ext>
            </a:extLst>
          </p:cNvPr>
          <p:cNvSpPr txBox="1"/>
          <p:nvPr/>
        </p:nvSpPr>
        <p:spPr>
          <a:xfrm>
            <a:off x="1979996" y="2772000"/>
            <a:ext cx="743185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、知道影响滑动摩擦力的因素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73FFDE-2185-4AB2-864D-6995BFEA1A70}"/>
              </a:ext>
            </a:extLst>
          </p:cNvPr>
          <p:cNvSpPr txBox="1"/>
          <p:nvPr/>
        </p:nvSpPr>
        <p:spPr>
          <a:xfrm>
            <a:off x="1979996" y="3492000"/>
            <a:ext cx="743185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、了解什么是最大静摩擦力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42030B6-72CB-48AE-82E8-A29B3D71776D}"/>
              </a:ext>
            </a:extLst>
          </p:cNvPr>
          <p:cNvSpPr txBox="1"/>
          <p:nvPr/>
        </p:nvSpPr>
        <p:spPr>
          <a:xfrm>
            <a:off x="1979996" y="4212000"/>
            <a:ext cx="9081579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、了解摩擦力的利用与防止，并知道增大有益摩擦和减小有害摩擦的方法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2F133F2-96B3-4E02-B248-005C5B06E7CE}"/>
              </a:ext>
            </a:extLst>
          </p:cNvPr>
          <p:cNvSpPr txBox="1"/>
          <p:nvPr/>
        </p:nvSpPr>
        <p:spPr>
          <a:xfrm>
            <a:off x="1980000" y="1332000"/>
            <a:ext cx="922371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、知道摩擦力及摩擦力的分类</a:t>
            </a:r>
          </a:p>
        </p:txBody>
      </p:sp>
    </p:spTree>
    <p:extLst>
      <p:ext uri="{BB962C8B-B14F-4D97-AF65-F5344CB8AC3E}">
        <p14:creationId xmlns:p14="http://schemas.microsoft.com/office/powerpoint/2010/main" val="1436754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1980000" y="1080000"/>
            <a:ext cx="9000000" cy="1482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许多情况下摩擦力是有益的，人们常常设法增大它。例如：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612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二、摩擦力的利用与防止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1529D9-F6CB-4166-BBC9-3244FF67E30A}"/>
              </a:ext>
            </a:extLst>
          </p:cNvPr>
          <p:cNvSpPr txBox="1"/>
          <p:nvPr/>
        </p:nvSpPr>
        <p:spPr>
          <a:xfrm>
            <a:off x="1980000" y="2687675"/>
            <a:ext cx="6082452" cy="1482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人跑步时要利用鞋底与地面间的摩擦力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ABD3574-B99A-4C2A-A02D-3C1CAA77A91C}"/>
              </a:ext>
            </a:extLst>
          </p:cNvPr>
          <p:cNvSpPr txBox="1"/>
          <p:nvPr/>
        </p:nvSpPr>
        <p:spPr>
          <a:xfrm>
            <a:off x="1980000" y="4727125"/>
            <a:ext cx="5903241" cy="1482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冬天，汽车的车轮上防滑链，增大其与地面的摩擦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FDF08C37-DC3D-499D-9FD9-CD44B38E3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562" y="2562650"/>
            <a:ext cx="2243444" cy="19251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CED27F-2FAE-425F-AFE1-B4A8A494B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562" y="4727125"/>
            <a:ext cx="2402957" cy="14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16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612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二、摩擦力的利用与防止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1F653F3-D789-416B-AEA4-1C8E1F618D61}"/>
              </a:ext>
            </a:extLst>
          </p:cNvPr>
          <p:cNvSpPr txBox="1"/>
          <p:nvPr/>
        </p:nvSpPr>
        <p:spPr>
          <a:xfrm>
            <a:off x="1980000" y="2440037"/>
            <a:ext cx="4662505" cy="29599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机器工作时，运动的部件见要产生摩擦。这种摩擦不但白白消耗动力，而且使机器磨损。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CE9220-550E-4780-9BA5-A76BB0358268}"/>
              </a:ext>
            </a:extLst>
          </p:cNvPr>
          <p:cNvSpPr txBox="1"/>
          <p:nvPr/>
        </p:nvSpPr>
        <p:spPr>
          <a:xfrm>
            <a:off x="1980000" y="1080000"/>
            <a:ext cx="8955854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摩擦力在很多情况下又是有害的。例如：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48C09B-E74F-421E-8C1D-29948F808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1" y="2532343"/>
            <a:ext cx="4178709" cy="295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67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1980000" y="1692000"/>
            <a:ext cx="9000000" cy="1482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下列三幅图中，哪些是要增大摩擦的，哪些是要减小摩擦的？通过什么方法增加或减小摩擦？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612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二、摩擦力的利用与防止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D6C0387-34B0-465C-8588-F0D43B32D7A2}"/>
              </a:ext>
            </a:extLst>
          </p:cNvPr>
          <p:cNvSpPr txBox="1"/>
          <p:nvPr/>
        </p:nvSpPr>
        <p:spPr>
          <a:xfrm>
            <a:off x="1980000" y="1080000"/>
            <a:ext cx="196214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想想议议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ABB84F3-72DA-4EE5-9654-BF747EF840D1}"/>
              </a:ext>
            </a:extLst>
          </p:cNvPr>
          <p:cNvGrpSpPr/>
          <p:nvPr/>
        </p:nvGrpSpPr>
        <p:grpSpPr>
          <a:xfrm>
            <a:off x="2052721" y="3320845"/>
            <a:ext cx="2799642" cy="3302513"/>
            <a:chOff x="2283635" y="3429000"/>
            <a:chExt cx="3163436" cy="3302513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54FB3BF-FBCF-4314-A46A-6D5DF301B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635" y="3429000"/>
              <a:ext cx="3163436" cy="2779293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FDE8208-1E1F-4923-8E9D-AADB6D200DA5}"/>
                </a:ext>
              </a:extLst>
            </p:cNvPr>
            <p:cNvSpPr txBox="1"/>
            <p:nvPr/>
          </p:nvSpPr>
          <p:spPr>
            <a:xfrm>
              <a:off x="3503722" y="6208293"/>
              <a:ext cx="7232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甲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1B7ABE2-ECC6-4994-8002-7738664FCAE9}"/>
              </a:ext>
            </a:extLst>
          </p:cNvPr>
          <p:cNvGrpSpPr/>
          <p:nvPr/>
        </p:nvGrpSpPr>
        <p:grpSpPr>
          <a:xfrm>
            <a:off x="8531679" y="3320845"/>
            <a:ext cx="2448321" cy="3301942"/>
            <a:chOff x="8762594" y="3429000"/>
            <a:chExt cx="2448321" cy="3301942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CC60D75-F44D-4932-9296-111B3B71D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62594" y="3429000"/>
              <a:ext cx="2448321" cy="2779293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7EE7C48-6073-4DF3-AF79-D0151867BB35}"/>
                </a:ext>
              </a:extLst>
            </p:cNvPr>
            <p:cNvSpPr txBox="1"/>
            <p:nvPr/>
          </p:nvSpPr>
          <p:spPr>
            <a:xfrm>
              <a:off x="9755696" y="6207722"/>
              <a:ext cx="462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丙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E70819F-1993-44F5-9142-A78F4FBA5D07}"/>
              </a:ext>
            </a:extLst>
          </p:cNvPr>
          <p:cNvGrpSpPr/>
          <p:nvPr/>
        </p:nvGrpSpPr>
        <p:grpSpPr>
          <a:xfrm>
            <a:off x="5422633" y="3320846"/>
            <a:ext cx="2576052" cy="3302512"/>
            <a:chOff x="5653548" y="3429001"/>
            <a:chExt cx="2576052" cy="330251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0253827E-44B4-4619-83FB-313B0AAAA776}"/>
                </a:ext>
              </a:extLst>
            </p:cNvPr>
            <p:cNvSpPr txBox="1"/>
            <p:nvPr/>
          </p:nvSpPr>
          <p:spPr>
            <a:xfrm>
              <a:off x="6764070" y="6208293"/>
              <a:ext cx="4621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乙</a:t>
              </a: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780B4CE-EACB-433E-999A-47880861E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3548" y="3429001"/>
              <a:ext cx="2576052" cy="2779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282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1980000" y="1080000"/>
            <a:ext cx="9000000" cy="20882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）图甲：让自行车更快的停下来，可以用力捏闸，通过增大压力的方式，使前面的轮子与刹车前叉之间的摩擦增大。</a:t>
            </a:r>
            <a:endParaRPr lang="en-US" alt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612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二、摩擦力的利用与防止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1529D9-F6CB-4166-BBC9-3244FF67E30A}"/>
              </a:ext>
            </a:extLst>
          </p:cNvPr>
          <p:cNvSpPr txBox="1"/>
          <p:nvPr/>
        </p:nvSpPr>
        <p:spPr>
          <a:xfrm>
            <a:off x="1980000" y="3301314"/>
            <a:ext cx="9000000" cy="144187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）图乙：体操运动员上器械前，会在手上涂上防滑粉，可以增加手与吊环之间的粗糙程度来增加摩擦。</a:t>
            </a:r>
            <a:endParaRPr lang="en-US" alt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A557698-F0C4-427B-8B34-5DD992C9ADF4}"/>
              </a:ext>
            </a:extLst>
          </p:cNvPr>
          <p:cNvSpPr txBox="1"/>
          <p:nvPr/>
        </p:nvSpPr>
        <p:spPr>
          <a:xfrm>
            <a:off x="1980000" y="4896000"/>
            <a:ext cx="9000000" cy="13957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000">
                <a:latin typeface="微软雅黑" panose="020b0503020204020204" pitchFamily="34" charset="-122"/>
                <a:ea typeface="微软雅黑" panose="020b0503020204020204" pitchFamily="34" charset="-122"/>
              </a:rPr>
              <a:t>）图丙：在冰壶运动中，运动员是通过改变接触面的粗糙程度来减小摩擦。</a:t>
            </a:r>
            <a:endParaRPr lang="en-US" alt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5079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612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二、摩擦力的利用与防止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1529D9-F6CB-4166-BBC9-3244FF67E30A}"/>
              </a:ext>
            </a:extLst>
          </p:cNvPr>
          <p:cNvSpPr txBox="1"/>
          <p:nvPr/>
        </p:nvSpPr>
        <p:spPr>
          <a:xfrm>
            <a:off x="1980000" y="1080000"/>
            <a:ext cx="5438885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增大有益摩擦力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的方法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FEAFB2-D827-4C7D-B4F6-E9E5A1A68D4F}"/>
              </a:ext>
            </a:extLst>
          </p:cNvPr>
          <p:cNvSpPr txBox="1"/>
          <p:nvPr/>
        </p:nvSpPr>
        <p:spPr>
          <a:xfrm>
            <a:off x="1980000" y="5123558"/>
            <a:ext cx="9000000" cy="1482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）变滚动为滑动。如：汽车及时刹车时车轮只滑不滚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ABD3574-B99A-4C2A-A02D-3C1CAA77A91C}"/>
              </a:ext>
            </a:extLst>
          </p:cNvPr>
          <p:cNvSpPr txBox="1"/>
          <p:nvPr/>
        </p:nvSpPr>
        <p:spPr>
          <a:xfrm>
            <a:off x="1980000" y="3515883"/>
            <a:ext cx="9000000" cy="1482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）增大压力。如：骑自行车捏闸的力越大，摩擦力越大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A557698-F0C4-427B-8B34-5DD992C9ADF4}"/>
              </a:ext>
            </a:extLst>
          </p:cNvPr>
          <p:cNvSpPr txBox="1"/>
          <p:nvPr/>
        </p:nvSpPr>
        <p:spPr>
          <a:xfrm>
            <a:off x="1980000" y="1946350"/>
            <a:ext cx="9000000" cy="1482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）增大接触面的粗糙程度。如：汽车轮胎刻上花纹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7636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612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二、摩擦力的利用与防止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0A5666-37C2-438E-9130-07DE3DEC2032}"/>
              </a:ext>
            </a:extLst>
          </p:cNvPr>
          <p:cNvSpPr txBox="1"/>
          <p:nvPr/>
        </p:nvSpPr>
        <p:spPr>
          <a:xfrm>
            <a:off x="1980000" y="1080000"/>
            <a:ext cx="8955854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减小有害摩擦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的方法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38A4101-3082-476F-82E5-C85116A47D7D}"/>
              </a:ext>
            </a:extLst>
          </p:cNvPr>
          <p:cNvSpPr txBox="1"/>
          <p:nvPr/>
        </p:nvSpPr>
        <p:spPr>
          <a:xfrm>
            <a:off x="1980000" y="2779104"/>
            <a:ext cx="9000000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）减小压力。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C2F150-21E5-40BC-BEFC-9D82B6ED8852}"/>
              </a:ext>
            </a:extLst>
          </p:cNvPr>
          <p:cNvSpPr txBox="1"/>
          <p:nvPr/>
        </p:nvSpPr>
        <p:spPr>
          <a:xfrm>
            <a:off x="1980000" y="3645204"/>
            <a:ext cx="9000000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）变滑动为滚动。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788D0F-E3AC-4AD2-A8F3-D86F61424C92}"/>
              </a:ext>
            </a:extLst>
          </p:cNvPr>
          <p:cNvSpPr txBox="1"/>
          <p:nvPr/>
        </p:nvSpPr>
        <p:spPr>
          <a:xfrm>
            <a:off x="1980000" y="1950291"/>
            <a:ext cx="9000000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）减小接触面的粗糙程度。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1F653F3-D789-416B-AEA4-1C8E1F618D61}"/>
              </a:ext>
            </a:extLst>
          </p:cNvPr>
          <p:cNvSpPr txBox="1"/>
          <p:nvPr/>
        </p:nvSpPr>
        <p:spPr>
          <a:xfrm>
            <a:off x="1980000" y="4551677"/>
            <a:ext cx="9000000" cy="1482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）使接触面分离。如：气垫船、磁悬浮列车、加润滑油。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4861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612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二、摩擦力的利用与防止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2553AAA-0F58-4205-9D3F-08E648D23B4C}"/>
              </a:ext>
            </a:extLst>
          </p:cNvPr>
          <p:cNvGrpSpPr/>
          <p:nvPr/>
        </p:nvGrpSpPr>
        <p:grpSpPr>
          <a:xfrm>
            <a:off x="2633395" y="3612972"/>
            <a:ext cx="8400243" cy="2857500"/>
            <a:chOff x="2741549" y="3527044"/>
            <a:chExt cx="8400243" cy="2857500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FA05FCB-016A-40CE-AF0D-12CD6CF50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458" y="3527044"/>
              <a:ext cx="7710334" cy="2857500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70C4224-B5A2-4EB8-9FC5-D6498B6AE412}"/>
                </a:ext>
              </a:extLst>
            </p:cNvPr>
            <p:cNvSpPr txBox="1"/>
            <p:nvPr/>
          </p:nvSpPr>
          <p:spPr>
            <a:xfrm>
              <a:off x="2741549" y="4172227"/>
              <a:ext cx="6472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气垫船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C7F8181-740A-49E1-87FA-DE044FFA7821}"/>
              </a:ext>
            </a:extLst>
          </p:cNvPr>
          <p:cNvGrpSpPr/>
          <p:nvPr/>
        </p:nvGrpSpPr>
        <p:grpSpPr>
          <a:xfrm>
            <a:off x="2020947" y="1042740"/>
            <a:ext cx="7496678" cy="2307378"/>
            <a:chOff x="1991451" y="937650"/>
            <a:chExt cx="7496678" cy="260196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99C3119-C620-4CA9-9DBC-9C7F399E0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451" y="937650"/>
              <a:ext cx="6129382" cy="2601963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9644ED6-4DC6-46AA-9A65-C185EDBC815D}"/>
                </a:ext>
              </a:extLst>
            </p:cNvPr>
            <p:cNvSpPr txBox="1"/>
            <p:nvPr/>
          </p:nvSpPr>
          <p:spPr>
            <a:xfrm>
              <a:off x="8279489" y="1383894"/>
              <a:ext cx="1208640" cy="156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磁悬浮列 </a:t>
              </a:r>
              <a:endPara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015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6129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二、摩擦力的利用与防止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DC2F150-21E5-40BC-BEFC-9D82B6ED8852}"/>
              </a:ext>
            </a:extLst>
          </p:cNvPr>
          <p:cNvSpPr txBox="1"/>
          <p:nvPr/>
        </p:nvSpPr>
        <p:spPr>
          <a:xfrm>
            <a:off x="1980000" y="1800000"/>
            <a:ext cx="900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、车轮上装有滚动轴承；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1F653F3-D789-416B-AEA4-1C8E1F618D61}"/>
              </a:ext>
            </a:extLst>
          </p:cNvPr>
          <p:cNvSpPr txBox="1"/>
          <p:nvPr/>
        </p:nvSpPr>
        <p:spPr>
          <a:xfrm>
            <a:off x="1980000" y="2520000"/>
            <a:ext cx="900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、手表上调节指针的旋钮有凹凸不平的条纹；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0CE9220-550E-4780-9BA5-A76BB0358268}"/>
              </a:ext>
            </a:extLst>
          </p:cNvPr>
          <p:cNvSpPr txBox="1"/>
          <p:nvPr/>
        </p:nvSpPr>
        <p:spPr>
          <a:xfrm>
            <a:off x="1980000" y="1080000"/>
            <a:ext cx="8955854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下列哪些是为了增大摩擦，哪些是为了减小摩擦？</a:t>
            </a:r>
            <a:endParaRPr lang="en-US" altLang="zh-CN" sz="280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9CC10A-A129-4A67-A498-CC145438ED46}"/>
              </a:ext>
            </a:extLst>
          </p:cNvPr>
          <p:cNvSpPr txBox="1"/>
          <p:nvPr/>
        </p:nvSpPr>
        <p:spPr>
          <a:xfrm>
            <a:off x="1980000" y="3240000"/>
            <a:ext cx="900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、北方下雪，常在道路上撒些灰渣；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B768FBD-C7F7-4B98-8291-F611DCBCA098}"/>
              </a:ext>
            </a:extLst>
          </p:cNvPr>
          <p:cNvSpPr txBox="1"/>
          <p:nvPr/>
        </p:nvSpPr>
        <p:spPr>
          <a:xfrm>
            <a:off x="1980000" y="3960000"/>
            <a:ext cx="900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、移动较重的货箱时，在货箱下面垫几根圆木；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291CA3B-CDF9-4F8D-8A0E-D269DC728CEB}"/>
              </a:ext>
            </a:extLst>
          </p:cNvPr>
          <p:cNvSpPr txBox="1"/>
          <p:nvPr/>
        </p:nvSpPr>
        <p:spPr>
          <a:xfrm>
            <a:off x="1980000" y="4680000"/>
            <a:ext cx="900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、为把玻璃得更干净，要用更大的力压抹布；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EF41433-D8E6-41BE-8785-93B194E11F5E}"/>
              </a:ext>
            </a:extLst>
          </p:cNvPr>
          <p:cNvSpPr txBox="1"/>
          <p:nvPr/>
        </p:nvSpPr>
        <p:spPr>
          <a:xfrm>
            <a:off x="1995275" y="5400000"/>
            <a:ext cx="900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、磁悬浮列车利用超导体的磁悬浮原理，使车轮和钢轨之间产生排斥力，使列车悬空运行。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58F9B7A-B193-4BB4-9497-3CB3442322EA}"/>
              </a:ext>
            </a:extLst>
          </p:cNvPr>
          <p:cNvSpPr txBox="1"/>
          <p:nvPr/>
        </p:nvSpPr>
        <p:spPr>
          <a:xfrm>
            <a:off x="9505159" y="6098409"/>
            <a:ext cx="147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减小摩擦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3ECB954-3E0F-49A8-B5E1-0AF5D03AA19B}"/>
              </a:ext>
            </a:extLst>
          </p:cNvPr>
          <p:cNvSpPr txBox="1"/>
          <p:nvPr/>
        </p:nvSpPr>
        <p:spPr>
          <a:xfrm>
            <a:off x="9355391" y="2729204"/>
            <a:ext cx="147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增大摩擦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8629507-9BCE-4288-86BA-7B1CBF8F329D}"/>
              </a:ext>
            </a:extLst>
          </p:cNvPr>
          <p:cNvSpPr txBox="1"/>
          <p:nvPr/>
        </p:nvSpPr>
        <p:spPr>
          <a:xfrm>
            <a:off x="9355390" y="3371222"/>
            <a:ext cx="147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增大摩擦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AC10029-C45B-4EEB-8F92-344CD74B5AAC}"/>
              </a:ext>
            </a:extLst>
          </p:cNvPr>
          <p:cNvSpPr txBox="1"/>
          <p:nvPr/>
        </p:nvSpPr>
        <p:spPr>
          <a:xfrm>
            <a:off x="9524920" y="4173504"/>
            <a:ext cx="147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减小摩擦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AD66778-98AD-4775-8A32-04B2FB2DF20E}"/>
              </a:ext>
            </a:extLst>
          </p:cNvPr>
          <p:cNvSpPr txBox="1"/>
          <p:nvPr/>
        </p:nvSpPr>
        <p:spPr>
          <a:xfrm>
            <a:off x="9520434" y="4811222"/>
            <a:ext cx="147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增大摩擦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AE899AD-98EA-4F50-BF35-AEC8163506A3}"/>
              </a:ext>
            </a:extLst>
          </p:cNvPr>
          <p:cNvSpPr txBox="1"/>
          <p:nvPr/>
        </p:nvSpPr>
        <p:spPr>
          <a:xfrm>
            <a:off x="9355392" y="2083622"/>
            <a:ext cx="147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减小摩擦</a:t>
            </a:r>
          </a:p>
        </p:txBody>
      </p:sp>
    </p:spTree>
    <p:extLst>
      <p:ext uri="{BB962C8B-B14F-4D97-AF65-F5344CB8AC3E}">
        <p14:creationId xmlns:p14="http://schemas.microsoft.com/office/powerpoint/2010/main" val="1250992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93521EE-5323-40DC-8356-679C1EB4FE16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1AA2299-BD4D-4E75-8FCF-2B42C77B67FE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知识小结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6F0DEA8-8CB2-4469-8D87-9B9A4BBC6208}"/>
              </a:ext>
            </a:extLst>
          </p:cNvPr>
          <p:cNvGrpSpPr/>
          <p:nvPr/>
        </p:nvGrpSpPr>
        <p:grpSpPr>
          <a:xfrm>
            <a:off x="1980000" y="888999"/>
            <a:ext cx="8319931" cy="4351756"/>
            <a:chOff x="1632773" y="648000"/>
            <a:chExt cx="8319931" cy="4351756"/>
          </a:xfrm>
        </p:grpSpPr>
        <p:sp>
          <p:nvSpPr>
            <p:cNvPr id="11" name="AutoShape 39">
              <a:extLst>
                <a:ext uri="{FF2B5EF4-FFF2-40B4-BE49-F238E27FC236}">
                  <a16:creationId xmlns:a16="http://schemas.microsoft.com/office/drawing/2014/main" id="{CE182808-516D-4237-AE6D-6C0DD753EAA8}"/>
                </a:ext>
              </a:extLst>
            </p:cNvPr>
            <p:cNvSpPr/>
            <p:nvPr/>
          </p:nvSpPr>
          <p:spPr>
            <a:xfrm>
              <a:off x="2344158" y="2299146"/>
              <a:ext cx="363374" cy="2295350"/>
            </a:xfrm>
            <a:prstGeom prst="leftBrace">
              <a:avLst>
                <a:gd name="adj1" fmla="val 112500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</a:ln>
          </p:spPr>
          <p:txBody>
            <a:bodyPr wrap="none" anchor="ctr" anchorCtr="0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1800"/>
            </a:p>
          </p:txBody>
        </p:sp>
        <p:sp>
          <p:nvSpPr>
            <p:cNvPr id="12" name="Text Box 65">
              <a:extLst>
                <a:ext uri="{FF2B5EF4-FFF2-40B4-BE49-F238E27FC236}">
                  <a16:creationId xmlns:a16="http://schemas.microsoft.com/office/drawing/2014/main" id="{BE5DE554-EA70-4C2F-9F67-060737D431DA}"/>
                </a:ext>
              </a:extLst>
            </p:cNvPr>
            <p:cNvSpPr/>
            <p:nvPr/>
          </p:nvSpPr>
          <p:spPr>
            <a:xfrm>
              <a:off x="1632773" y="2661991"/>
              <a:ext cx="610917" cy="15696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摩擦力</a:t>
              </a:r>
            </a:p>
          </p:txBody>
        </p:sp>
        <p:sp>
          <p:nvSpPr>
            <p:cNvPr id="13" name="Text Box 66">
              <a:extLst>
                <a:ext uri="{FF2B5EF4-FFF2-40B4-BE49-F238E27FC236}">
                  <a16:creationId xmlns:a16="http://schemas.microsoft.com/office/drawing/2014/main" id="{BD02F6B1-1662-41F4-AA3A-4553D90E87CC}"/>
                </a:ext>
              </a:extLst>
            </p:cNvPr>
            <p:cNvSpPr/>
            <p:nvPr/>
          </p:nvSpPr>
          <p:spPr>
            <a:xfrm>
              <a:off x="2808000" y="1958832"/>
              <a:ext cx="1719891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一、摩擦力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4D09DFA-4360-45D3-981D-12F5047B5A2A}"/>
                </a:ext>
              </a:extLst>
            </p:cNvPr>
            <p:cNvSpPr txBox="1"/>
            <p:nvPr/>
          </p:nvSpPr>
          <p:spPr>
            <a:xfrm>
              <a:off x="5040000" y="648000"/>
              <a:ext cx="1252645" cy="488724"/>
            </a:xfrm>
            <a:prstGeom prst="rect">
              <a:avLst/>
            </a:prstGeom>
            <a:noFill/>
          </p:spPr>
          <p:txBody>
            <a:bodyPr wrap="square" lIns="72000" tIns="0" rIns="7200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、定义</a:t>
              </a:r>
              <a:endParaRPr lang="en-US" altLang="zh-CN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 Box 66">
              <a:extLst>
                <a:ext uri="{FF2B5EF4-FFF2-40B4-BE49-F238E27FC236}">
                  <a16:creationId xmlns:a16="http://schemas.microsoft.com/office/drawing/2014/main" id="{C1118759-C549-4574-A300-BD3B69B181CC}"/>
                </a:ext>
              </a:extLst>
            </p:cNvPr>
            <p:cNvSpPr/>
            <p:nvPr/>
          </p:nvSpPr>
          <p:spPr>
            <a:xfrm>
              <a:off x="2767844" y="4363663"/>
              <a:ext cx="3686346" cy="46166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二、摩擦力的利用与防止</a:t>
              </a:r>
            </a:p>
          </p:txBody>
        </p:sp>
        <p:sp>
          <p:nvSpPr>
            <p:cNvPr id="19" name="AutoShape 40">
              <a:extLst>
                <a:ext uri="{FF2B5EF4-FFF2-40B4-BE49-F238E27FC236}">
                  <a16:creationId xmlns:a16="http://schemas.microsoft.com/office/drawing/2014/main" id="{A94C0C7A-84F4-43DC-8A28-4CECD3E70181}"/>
                </a:ext>
              </a:extLst>
            </p:cNvPr>
            <p:cNvSpPr/>
            <p:nvPr/>
          </p:nvSpPr>
          <p:spPr>
            <a:xfrm>
              <a:off x="4596669" y="903355"/>
              <a:ext cx="393655" cy="2677885"/>
            </a:xfrm>
            <a:prstGeom prst="leftBrace">
              <a:avLst>
                <a:gd name="adj1" fmla="val 19757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</a:ln>
          </p:spPr>
          <p:txBody>
            <a:bodyPr wrap="none" anchor="ctr" anchorCtr="0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2200"/>
            </a:p>
          </p:txBody>
        </p:sp>
        <p:sp>
          <p:nvSpPr>
            <p:cNvPr id="20" name="AutoShape 40">
              <a:extLst>
                <a:ext uri="{FF2B5EF4-FFF2-40B4-BE49-F238E27FC236}">
                  <a16:creationId xmlns:a16="http://schemas.microsoft.com/office/drawing/2014/main" id="{C81853FE-DA7C-4F05-BF2E-0E31033F9740}"/>
                </a:ext>
              </a:extLst>
            </p:cNvPr>
            <p:cNvSpPr/>
            <p:nvPr/>
          </p:nvSpPr>
          <p:spPr>
            <a:xfrm>
              <a:off x="6565271" y="4231651"/>
              <a:ext cx="229414" cy="676849"/>
            </a:xfrm>
            <a:prstGeom prst="leftBrace">
              <a:avLst>
                <a:gd name="adj1" fmla="val 19757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</a:ln>
          </p:spPr>
          <p:txBody>
            <a:bodyPr wrap="none" anchor="ctr" anchorCtr="0">
              <a:no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zh-CN" altLang="zh-CN" sz="2200"/>
            </a:p>
          </p:txBody>
        </p:sp>
        <p:sp>
          <p:nvSpPr>
            <p:cNvPr id="21" name="Text Box 69">
              <a:extLst>
                <a:ext uri="{FF2B5EF4-FFF2-40B4-BE49-F238E27FC236}">
                  <a16:creationId xmlns:a16="http://schemas.microsoft.com/office/drawing/2014/main" id="{7E704F14-81FC-4E44-822C-4A9AAEE56842}"/>
                </a:ext>
              </a:extLst>
            </p:cNvPr>
            <p:cNvSpPr/>
            <p:nvPr/>
          </p:nvSpPr>
          <p:spPr>
            <a:xfrm>
              <a:off x="5040000" y="1728000"/>
              <a:ext cx="1372843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72000" rIns="72000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、方向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C3432B8-B783-4812-B913-5E20BA1CA7C3}"/>
                </a:ext>
              </a:extLst>
            </p:cNvPr>
            <p:cNvSpPr txBox="1"/>
            <p:nvPr/>
          </p:nvSpPr>
          <p:spPr>
            <a:xfrm>
              <a:off x="6905766" y="4511032"/>
              <a:ext cx="3046938" cy="48872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减小有害摩擦的方法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13D98F6-0037-4CC3-8245-F36DA3F6FAFC}"/>
                </a:ext>
              </a:extLst>
            </p:cNvPr>
            <p:cNvSpPr txBox="1"/>
            <p:nvPr/>
          </p:nvSpPr>
          <p:spPr>
            <a:xfrm>
              <a:off x="6905766" y="4022308"/>
              <a:ext cx="2871428" cy="48872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增大摩擦力的方法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 Box 69">
              <a:extLst>
                <a:ext uri="{FF2B5EF4-FFF2-40B4-BE49-F238E27FC236}">
                  <a16:creationId xmlns:a16="http://schemas.microsoft.com/office/drawing/2014/main" id="{07E8090A-EC7F-484D-8165-2F31DE2A7ABE}"/>
                </a:ext>
              </a:extLst>
            </p:cNvPr>
            <p:cNvSpPr/>
            <p:nvPr/>
          </p:nvSpPr>
          <p:spPr>
            <a:xfrm>
              <a:off x="5040000" y="1188000"/>
              <a:ext cx="2055350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72000" rIns="72000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eaLnBrk="1" hangingPunct="1">
                <a:spcBef>
                  <a:spcPct val="50000"/>
                </a:spcBef>
                <a:buNone/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、产生条件</a:t>
              </a:r>
            </a:p>
          </p:txBody>
        </p:sp>
        <p:sp>
          <p:nvSpPr>
            <p:cNvPr id="27" name="Text Box 69">
              <a:extLst>
                <a:ext uri="{FF2B5EF4-FFF2-40B4-BE49-F238E27FC236}">
                  <a16:creationId xmlns:a16="http://schemas.microsoft.com/office/drawing/2014/main" id="{0BA9DC7B-A3D0-49CE-A078-723E0E620147}"/>
                </a:ext>
              </a:extLst>
            </p:cNvPr>
            <p:cNvSpPr/>
            <p:nvPr/>
          </p:nvSpPr>
          <p:spPr>
            <a:xfrm>
              <a:off x="5040001" y="3348000"/>
              <a:ext cx="2532274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、最大静摩擦力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 Box 69">
              <a:extLst>
                <a:ext uri="{FF2B5EF4-FFF2-40B4-BE49-F238E27FC236}">
                  <a16:creationId xmlns:a16="http://schemas.microsoft.com/office/drawing/2014/main" id="{6D94CFBA-D8D7-4D9C-A64E-8052ADA74185}"/>
                </a:ext>
              </a:extLst>
            </p:cNvPr>
            <p:cNvSpPr/>
            <p:nvPr/>
          </p:nvSpPr>
          <p:spPr>
            <a:xfrm>
              <a:off x="5040000" y="2268000"/>
              <a:ext cx="2532274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72000" rIns="72000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>
                <a:buNone/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、摩擦力的分类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 Box 69">
              <a:extLst>
                <a:ext uri="{FF2B5EF4-FFF2-40B4-BE49-F238E27FC236}">
                  <a16:creationId xmlns:a16="http://schemas.microsoft.com/office/drawing/2014/main" id="{486222AA-5A22-42FB-BD96-743060902B94}"/>
                </a:ext>
              </a:extLst>
            </p:cNvPr>
            <p:cNvSpPr/>
            <p:nvPr/>
          </p:nvSpPr>
          <p:spPr>
            <a:xfrm>
              <a:off x="5039999" y="2808000"/>
              <a:ext cx="4513857" cy="46166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lIns="72000" rIns="72000">
              <a:spAutoFit/>
            </a:bodyPr>
            <a:lstStyle>
              <a:lvl1pPr marL="342900" indent="-3429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3200" b="0" i="0" u="none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8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defRPr kumimoji="0" lang="zh-CN" altLang="en-US" sz="24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–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defTabSz="914400" rtl="0" eaLnBrk="0" fontAlgn="base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»"/>
                <a:defRPr kumimoji="0" lang="zh-CN" altLang="en-US" sz="2000" b="0" i="0" u="none" baseline="0"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lang="zh-CN" altLang="en-US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lvl="0" indent="0">
                <a:buNone/>
              </a:pPr>
              <a:r>
                <a:rPr lang="en-US" altLang="zh-CN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、影响滑动摩擦力大小的因素</a:t>
              </a:r>
              <a:endPara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73666275-6A4F-41D8-9024-5F22E2F0AD69}"/>
              </a:ext>
            </a:extLst>
          </p:cNvPr>
          <p:cNvSpPr txBox="1"/>
          <p:nvPr/>
        </p:nvSpPr>
        <p:spPr>
          <a:xfrm>
            <a:off x="1980000" y="5375494"/>
            <a:ext cx="900000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本节重点：滑动摩擦力</a:t>
            </a:r>
            <a:endParaRPr lang="en-US" altLang="zh-CN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难点：摩擦力的受力分析</a:t>
            </a:r>
          </a:p>
        </p:txBody>
      </p:sp>
    </p:spTree>
    <p:extLst>
      <p:ext uri="{BB962C8B-B14F-4D97-AF65-F5344CB8AC3E}">
        <p14:creationId xmlns:p14="http://schemas.microsoft.com/office/powerpoint/2010/main" val="3385374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70D915-A5B6-410C-B456-D9EA6E23BE0A}"/>
              </a:ext>
            </a:extLst>
          </p:cNvPr>
          <p:cNvSpPr txBox="1"/>
          <p:nvPr/>
        </p:nvSpPr>
        <p:spPr>
          <a:xfrm>
            <a:off x="1980000" y="1080000"/>
            <a:ext cx="9000000" cy="219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、用弹簧测力计沿水平方向拉一个重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5N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的木块，在水平面上匀速直线运动时，弹簧测力计的示数为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1.2N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，保持其他条件不变，当拉力增大为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1.8N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时，下列判断正确的是（    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8D4D04-69DE-419C-B072-9AFF88CE51A9}"/>
              </a:ext>
            </a:extLst>
          </p:cNvPr>
          <p:cNvSpPr txBox="1"/>
          <p:nvPr/>
        </p:nvSpPr>
        <p:spPr>
          <a:xfrm>
            <a:off x="3434242" y="2754369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21874F-75CE-4F1F-9C5A-DB8C743956AE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BFA0D603-10D8-4797-9404-8717F72739C1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C14E3B-1846-45C0-8473-F9ED9E5E4292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巩固练习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2D8CAF5-2307-41AA-AE33-39C77521BB15}"/>
              </a:ext>
            </a:extLst>
          </p:cNvPr>
          <p:cNvSpPr txBox="1"/>
          <p:nvPr/>
        </p:nvSpPr>
        <p:spPr>
          <a:xfrm>
            <a:off x="1980000" y="3579500"/>
            <a:ext cx="7847491" cy="260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木块受到的摩擦力为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1.8N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木块受到的摩擦力为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1.2N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木块保持匀速直线运动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木块的速度逐渐减小</a:t>
            </a:r>
          </a:p>
        </p:txBody>
      </p:sp>
    </p:spTree>
    <p:extLst>
      <p:ext uri="{BB962C8B-B14F-4D97-AF65-F5344CB8AC3E}">
        <p14:creationId xmlns:p14="http://schemas.microsoft.com/office/powerpoint/2010/main" val="2705115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93521EE-5323-40DC-8356-679C1EB4FE16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1AA2299-BD4D-4E75-8FCF-2B42C77B67FE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课前导入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DBDFEAB9-C710-4B1D-A3E0-FF5228842F52}"/>
              </a:ext>
            </a:extLst>
          </p:cNvPr>
          <p:cNvSpPr txBox="1"/>
          <p:nvPr/>
        </p:nvSpPr>
        <p:spPr>
          <a:xfrm>
            <a:off x="2100074" y="2432805"/>
            <a:ext cx="4744071" cy="369864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同学们，自己将手掌压在课桌上，用不同的力向下压，并慢慢地拖动。你是否感到桌面对手掌有阻碍作用？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D9EB5B-86E3-426F-822F-7FFACB2855B3}"/>
              </a:ext>
            </a:extLst>
          </p:cNvPr>
          <p:cNvSpPr txBox="1"/>
          <p:nvPr/>
        </p:nvSpPr>
        <p:spPr>
          <a:xfrm>
            <a:off x="1980000" y="1332000"/>
            <a:ext cx="1557527" cy="7970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0" bIns="14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小游戏：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B235F9C-0B68-4A0B-88A2-0790CE166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4" y="2300748"/>
            <a:ext cx="4436638" cy="383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4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70D915-A5B6-410C-B456-D9EA6E23BE0A}"/>
              </a:ext>
            </a:extLst>
          </p:cNvPr>
          <p:cNvSpPr txBox="1"/>
          <p:nvPr/>
        </p:nvSpPr>
        <p:spPr>
          <a:xfrm>
            <a:off x="1980000" y="1080000"/>
            <a:ext cx="9000000" cy="16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、自行车在我国是很普遍的代步工具，从自行车的结构和使用上来看，它涉及了许多物理知识，对其认识错误的是（    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8D4D04-69DE-419C-B072-9AFF88CE51A9}"/>
              </a:ext>
            </a:extLst>
          </p:cNvPr>
          <p:cNvSpPr txBox="1"/>
          <p:nvPr/>
        </p:nvSpPr>
        <p:spPr>
          <a:xfrm>
            <a:off x="3369169" y="2197768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21874F-75CE-4F1F-9C5A-DB8C743956AE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BFA0D603-10D8-4797-9404-8717F72739C1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C14E3B-1846-45C0-8473-F9ED9E5E4292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巩固练习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0CCBFDB-15AB-4F6C-87C8-6C607DFE4567}"/>
              </a:ext>
            </a:extLst>
          </p:cNvPr>
          <p:cNvSpPr txBox="1"/>
          <p:nvPr/>
        </p:nvSpPr>
        <p:spPr>
          <a:xfrm>
            <a:off x="1980000" y="2963792"/>
            <a:ext cx="9000000" cy="32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在路上行驶时自行车和地面的摩擦力越小越好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自行车的刹车闸是一个省力杠杆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在车外胎、把手塑料套、脚蹬上都刻有花纹是为了增大摩擦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车的前轴、中轴及后轴均采用滚动轴承以减小摩擦</a:t>
            </a:r>
          </a:p>
        </p:txBody>
      </p:sp>
    </p:spTree>
    <p:extLst>
      <p:ext uri="{BB962C8B-B14F-4D97-AF65-F5344CB8AC3E}">
        <p14:creationId xmlns:p14="http://schemas.microsoft.com/office/powerpoint/2010/main" val="816118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70D915-A5B6-410C-B456-D9EA6E23BE0A}"/>
              </a:ext>
            </a:extLst>
          </p:cNvPr>
          <p:cNvSpPr txBox="1"/>
          <p:nvPr/>
        </p:nvSpPr>
        <p:spPr>
          <a:xfrm>
            <a:off x="1980000" y="1080000"/>
            <a:ext cx="9000000" cy="273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、如图所示，小明将弹簧测力计一端固定，另一端勾住长方体木块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，木块下端是一长木板，实验时，他以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F=12N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的拉力拉着长木板沿水平地面匀速向左运动时，弹簧测力计的示数为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5N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，则木块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受到木板的摩擦力大小和方向分别为（    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8D4D04-69DE-419C-B072-9AFF88CE51A9}"/>
              </a:ext>
            </a:extLst>
          </p:cNvPr>
          <p:cNvSpPr txBox="1"/>
          <p:nvPr/>
        </p:nvSpPr>
        <p:spPr>
          <a:xfrm>
            <a:off x="5139307" y="3292978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21874F-75CE-4F1F-9C5A-DB8C743956AE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BFA0D603-10D8-4797-9404-8717F72739C1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C14E3B-1846-45C0-8473-F9ED9E5E4292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巩固练习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0CCBFDB-15AB-4F6C-87C8-6C607DFE4567}"/>
              </a:ext>
            </a:extLst>
          </p:cNvPr>
          <p:cNvSpPr txBox="1"/>
          <p:nvPr/>
        </p:nvSpPr>
        <p:spPr>
          <a:xfrm>
            <a:off x="1980000" y="4852522"/>
            <a:ext cx="900000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A.12N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，水平向左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B.12N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，水平向左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C.5N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，水平向左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D.5N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，水平向右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7E56DE-110D-4270-8979-8A8EF496E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178" y="3472980"/>
            <a:ext cx="4136976" cy="93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41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70D915-A5B6-410C-B456-D9EA6E23BE0A}"/>
              </a:ext>
            </a:extLst>
          </p:cNvPr>
          <p:cNvSpPr txBox="1"/>
          <p:nvPr/>
        </p:nvSpPr>
        <p:spPr>
          <a:xfrm>
            <a:off x="1980000" y="1152000"/>
            <a:ext cx="9000000" cy="219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、如图，水平面上叠放着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两个物体，在水平方向力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作用下，两者以共同速度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V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向右做匀速直线运动，已知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F1=3N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F2=2N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，那么物体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的上、下表面所受摩擦力的大小分别为（    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8D4D04-69DE-419C-B072-9AFF88CE51A9}"/>
              </a:ext>
            </a:extLst>
          </p:cNvPr>
          <p:cNvSpPr txBox="1"/>
          <p:nvPr/>
        </p:nvSpPr>
        <p:spPr>
          <a:xfrm>
            <a:off x="6235236" y="2847524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21874F-75CE-4F1F-9C5A-DB8C743956AE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BFA0D603-10D8-4797-9404-8717F72739C1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C14E3B-1846-45C0-8473-F9ED9E5E4292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巩固练习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0CCBFDB-15AB-4F6C-87C8-6C607DFE4567}"/>
              </a:ext>
            </a:extLst>
          </p:cNvPr>
          <p:cNvSpPr txBox="1"/>
          <p:nvPr/>
        </p:nvSpPr>
        <p:spPr>
          <a:xfrm>
            <a:off x="1980000" y="3612590"/>
            <a:ext cx="2739485" cy="260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 3N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1N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 2N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1N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 2N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3N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 3N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2N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FC6D96D-086F-4C15-B9E3-FC859B491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85" y="3915119"/>
            <a:ext cx="5238142" cy="190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8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70D915-A5B6-410C-B456-D9EA6E23BE0A}"/>
              </a:ext>
            </a:extLst>
          </p:cNvPr>
          <p:cNvSpPr txBox="1"/>
          <p:nvPr/>
        </p:nvSpPr>
        <p:spPr>
          <a:xfrm>
            <a:off x="1980000" y="1080000"/>
            <a:ext cx="9000000" cy="2736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、如图所示，用水平拉力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拉上表面粗糙程度各处相同的物体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，使其在水平地面上匀速直线运动，当物体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静止不动时，与水平绳相连的弹簧测力计的示数不变。关于该状态，下列说法正确的是（不计绳和弹簧测力计重）（    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8D4D04-69DE-419C-B072-9AFF88CE51A9}"/>
              </a:ext>
            </a:extLst>
          </p:cNvPr>
          <p:cNvSpPr txBox="1"/>
          <p:nvPr/>
        </p:nvSpPr>
        <p:spPr>
          <a:xfrm>
            <a:off x="2622384" y="3292978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21874F-75CE-4F1F-9C5A-DB8C743956AE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BFA0D603-10D8-4797-9404-8717F72739C1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C14E3B-1846-45C0-8473-F9ED9E5E4292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巩固练习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0CCBFDB-15AB-4F6C-87C8-6C607DFE4567}"/>
              </a:ext>
            </a:extLst>
          </p:cNvPr>
          <p:cNvSpPr txBox="1"/>
          <p:nvPr/>
        </p:nvSpPr>
        <p:spPr>
          <a:xfrm>
            <a:off x="1980000" y="3921453"/>
            <a:ext cx="9277935" cy="260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的摩擦力为静摩擦力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 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的摩擦力方向水平向右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弹簧测力计的示数等于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所受摩擦力与水平拉力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的合力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弹簧测力计对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的拉力小于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的摩擦力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BDC92E7-6B2C-46E3-871F-0D51FCC2D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68" y="3429000"/>
            <a:ext cx="3399442" cy="124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29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70D915-A5B6-410C-B456-D9EA6E23BE0A}"/>
              </a:ext>
            </a:extLst>
          </p:cNvPr>
          <p:cNvSpPr txBox="1"/>
          <p:nvPr/>
        </p:nvSpPr>
        <p:spPr>
          <a:xfrm>
            <a:off x="1980000" y="1152000"/>
            <a:ext cx="9000000" cy="165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、如图所示，物块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叠放在固定的斜面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上，若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一起沿斜面匀速下滑（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保持相对静止），设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间的摩擦力为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间的摩擦力为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，则（    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8D4D04-69DE-419C-B072-9AFF88CE51A9}"/>
              </a:ext>
            </a:extLst>
          </p:cNvPr>
          <p:cNvSpPr txBox="1"/>
          <p:nvPr/>
        </p:nvSpPr>
        <p:spPr>
          <a:xfrm>
            <a:off x="9567329" y="2287760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21874F-75CE-4F1F-9C5A-DB8C743956AE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BFA0D603-10D8-4797-9404-8717F72739C1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C14E3B-1846-45C0-8473-F9ED9E5E4292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巩固练习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0CCBFDB-15AB-4F6C-87C8-6C607DFE4567}"/>
              </a:ext>
            </a:extLst>
          </p:cNvPr>
          <p:cNvSpPr txBox="1"/>
          <p:nvPr/>
        </p:nvSpPr>
        <p:spPr>
          <a:xfrm>
            <a:off x="1980000" y="3104454"/>
            <a:ext cx="4116000" cy="260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 F1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≠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F2=0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≠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F2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≠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F1=0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F2=0 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 F1=0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F2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≠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0 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C6DC49-9B53-474E-8E5A-8CDCD10FC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0" y="3402712"/>
            <a:ext cx="4315819" cy="230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38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F3216E8-CF97-4110-A749-97365597A751}"/>
              </a:ext>
            </a:extLst>
          </p:cNvPr>
          <p:cNvSpPr/>
          <p:nvPr/>
        </p:nvSpPr>
        <p:spPr>
          <a:xfrm>
            <a:off x="2068372" y="2376208"/>
            <a:ext cx="912073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CN" alt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播放结束 谢谢观赏</a:t>
            </a:r>
          </a:p>
        </p:txBody>
      </p:sp>
      <p:pic>
        <p:nvPicPr>
          <p:cNvPr id="15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8800" y="10807700"/>
            <a:ext cx="304800" cy="3175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3527680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93521EE-5323-40DC-8356-679C1EB4FE16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1AA2299-BD4D-4E75-8FCF-2B42C77B67FE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课前导入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2D7B9CF-631A-4B55-A813-1E032EAA4AB0}"/>
              </a:ext>
            </a:extLst>
          </p:cNvPr>
          <p:cNvSpPr txBox="1"/>
          <p:nvPr/>
        </p:nvSpPr>
        <p:spPr>
          <a:xfrm>
            <a:off x="1980000" y="1476519"/>
            <a:ext cx="9866693" cy="97853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4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D9EB5B-86E3-426F-822F-7FFACB2855B3}"/>
              </a:ext>
            </a:extLst>
          </p:cNvPr>
          <p:cNvSpPr txBox="1"/>
          <p:nvPr/>
        </p:nvSpPr>
        <p:spPr>
          <a:xfrm>
            <a:off x="1980000" y="2199435"/>
            <a:ext cx="5238288" cy="143648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下雨天，汽车为什么要减速慢行？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02CE28-E2F1-4E67-B261-19304F5E7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84" y="1759124"/>
            <a:ext cx="3463637" cy="208525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76672B1-B6D2-4881-A518-3C9F151D83B9}"/>
              </a:ext>
            </a:extLst>
          </p:cNvPr>
          <p:cNvGrpSpPr/>
          <p:nvPr/>
        </p:nvGrpSpPr>
        <p:grpSpPr>
          <a:xfrm>
            <a:off x="7303248" y="4126984"/>
            <a:ext cx="4038573" cy="1976561"/>
            <a:chOff x="7218288" y="3993156"/>
            <a:chExt cx="4038573" cy="197656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09DDC12-14A5-40EE-BEC0-5B13FDB87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8288" y="3994844"/>
              <a:ext cx="1974873" cy="1974873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63EAF48C-E45E-458D-AEB6-619222A3D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8370" y="3993156"/>
              <a:ext cx="2048491" cy="1974873"/>
            </a:xfrm>
            <a:prstGeom prst="rect">
              <a:avLst/>
            </a:prstGeom>
          </p:spPr>
        </p:pic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06900EF3-8F8B-4108-B465-B79DC5252F6A}"/>
              </a:ext>
            </a:extLst>
          </p:cNvPr>
          <p:cNvSpPr txBox="1"/>
          <p:nvPr/>
        </p:nvSpPr>
        <p:spPr>
          <a:xfrm>
            <a:off x="1980000" y="3609188"/>
            <a:ext cx="4843282" cy="2913811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对比这两双鞋底的不同，并说说：我们平时穿的鞋为什么鞋底有花纹？滑冰鞋的鞋底为什么是冰刀？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AAA5438-81FB-417A-86F8-84E7FEAD8B83}"/>
              </a:ext>
            </a:extLst>
          </p:cNvPr>
          <p:cNvSpPr txBox="1"/>
          <p:nvPr/>
        </p:nvSpPr>
        <p:spPr>
          <a:xfrm>
            <a:off x="1980000" y="1332000"/>
            <a:ext cx="1557527" cy="7970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0" bIns="14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想一想：</a:t>
            </a:r>
          </a:p>
        </p:txBody>
      </p:sp>
    </p:spTree>
    <p:extLst>
      <p:ext uri="{BB962C8B-B14F-4D97-AF65-F5344CB8AC3E}">
        <p14:creationId xmlns:p14="http://schemas.microsoft.com/office/powerpoint/2010/main" val="1146398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1980000" y="1080000"/>
            <a:ext cx="9000000" cy="29599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、定义：两个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相互接触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的物体，当它们做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相对运动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有相对运动趋势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时，就会在接触面上产生一种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阻碍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相对运动或相对运动趋势的力，这种力就叫做摩擦力。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3107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一、摩擦力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C0A5666-37C2-438E-9130-07DE3DEC2032}"/>
              </a:ext>
            </a:extLst>
          </p:cNvPr>
          <p:cNvSpPr txBox="1"/>
          <p:nvPr/>
        </p:nvSpPr>
        <p:spPr>
          <a:xfrm>
            <a:off x="1980000" y="4228530"/>
            <a:ext cx="9000000" cy="2221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、产生条件：（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接触面粗糙（不光滑）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相互接触、挤压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有相对运动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相对运动趋势</a:t>
            </a:r>
            <a:endParaRPr lang="en-US" altLang="zh-CN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0810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1980000" y="1080000"/>
            <a:ext cx="9000000" cy="1482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、方向：跟接触面相切，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与相对运动或相对运动趋势的方向相反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一、摩擦力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6D7467A-F8FC-4954-9081-6A157C4B7404}"/>
              </a:ext>
            </a:extLst>
          </p:cNvPr>
          <p:cNvGrpSpPr/>
          <p:nvPr/>
        </p:nvGrpSpPr>
        <p:grpSpPr>
          <a:xfrm>
            <a:off x="2679043" y="2727101"/>
            <a:ext cx="6804416" cy="3595041"/>
            <a:chOff x="2693854" y="2786094"/>
            <a:chExt cx="6804416" cy="320177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62ED88F-584A-48FB-AFD7-6AF53F80B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3460" y="2786094"/>
              <a:ext cx="3073080" cy="2847828"/>
            </a:xfrm>
            <a:prstGeom prst="rect">
              <a:avLst/>
            </a:prstGeom>
          </p:spPr>
        </p:pic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16126B3F-51CE-4133-8024-1F7A01B1CF03}"/>
                </a:ext>
              </a:extLst>
            </p:cNvPr>
            <p:cNvCxnSpPr/>
            <p:nvPr/>
          </p:nvCxnSpPr>
          <p:spPr>
            <a:xfrm flipH="1">
              <a:off x="3717672" y="4449776"/>
              <a:ext cx="180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1FED9D20-43DF-4EE8-B3F7-C947ED837299}"/>
                </a:ext>
              </a:extLst>
            </p:cNvPr>
            <p:cNvCxnSpPr/>
            <p:nvPr/>
          </p:nvCxnSpPr>
          <p:spPr>
            <a:xfrm>
              <a:off x="5594811" y="5437340"/>
              <a:ext cx="180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31FABBE-364A-49AE-ABD5-74FC5E8A0F23}"/>
                </a:ext>
              </a:extLst>
            </p:cNvPr>
            <p:cNvSpPr txBox="1"/>
            <p:nvPr/>
          </p:nvSpPr>
          <p:spPr>
            <a:xfrm>
              <a:off x="2693854" y="3626682"/>
              <a:ext cx="2089601" cy="630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箱子相对地面的运动趋势方向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10DD3DA-393F-48C4-A37C-42093E8D988B}"/>
                </a:ext>
              </a:extLst>
            </p:cNvPr>
            <p:cNvSpPr txBox="1"/>
            <p:nvPr/>
          </p:nvSpPr>
          <p:spPr>
            <a:xfrm>
              <a:off x="7603950" y="5279979"/>
              <a:ext cx="1894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箱子受到地面的摩擦力方向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261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1980000" y="1080000"/>
            <a:ext cx="7442614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观察下面的三组图片，说说有什么不同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一、摩擦力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144E46C-0F6D-45D6-A7D5-8B38AF63A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27" y="3299248"/>
            <a:ext cx="2462088" cy="246208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544B75-7B57-4C70-8128-BCD4F56D2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36" y="3299248"/>
            <a:ext cx="2462086" cy="2462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C69F8C0-C9EC-47B2-A4E4-89A8E07BBE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43" y="3298936"/>
            <a:ext cx="2462087" cy="246240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73476873-6FAD-4302-9F4D-82011CD83CBC}"/>
              </a:ext>
            </a:extLst>
          </p:cNvPr>
          <p:cNvSpPr txBox="1"/>
          <p:nvPr/>
        </p:nvSpPr>
        <p:spPr>
          <a:xfrm>
            <a:off x="1754306" y="2124100"/>
            <a:ext cx="3387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）第一组图</a:t>
            </a:r>
          </a:p>
        </p:txBody>
      </p:sp>
    </p:spTree>
    <p:extLst>
      <p:ext uri="{BB962C8B-B14F-4D97-AF65-F5344CB8AC3E}">
        <p14:creationId xmlns:p14="http://schemas.microsoft.com/office/powerpoint/2010/main" val="2554799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一、摩擦力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156B591-A8BB-41C7-99F5-0E38C9C9B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91" y="2658337"/>
            <a:ext cx="2462401" cy="28289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55B963A-C728-4DFD-9BF1-7D10A05A5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161" y="2658337"/>
            <a:ext cx="2462400" cy="282895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DA46EEA-2A40-404A-898E-9CEF72445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231" y="2610073"/>
            <a:ext cx="2462400" cy="2925487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727D3F1-E756-4028-A983-3C103D2C6CAA}"/>
              </a:ext>
            </a:extLst>
          </p:cNvPr>
          <p:cNvSpPr txBox="1"/>
          <p:nvPr/>
        </p:nvSpPr>
        <p:spPr>
          <a:xfrm>
            <a:off x="1980000" y="1468370"/>
            <a:ext cx="342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）第二组图</a:t>
            </a:r>
          </a:p>
        </p:txBody>
      </p:sp>
    </p:spTree>
    <p:extLst>
      <p:ext uri="{BB962C8B-B14F-4D97-AF65-F5344CB8AC3E}">
        <p14:creationId xmlns:p14="http://schemas.microsoft.com/office/powerpoint/2010/main" val="3166383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一、摩擦力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727D3F1-E756-4028-A983-3C103D2C6CAA}"/>
              </a:ext>
            </a:extLst>
          </p:cNvPr>
          <p:cNvSpPr txBox="1"/>
          <p:nvPr/>
        </p:nvSpPr>
        <p:spPr>
          <a:xfrm>
            <a:off x="1980000" y="1468800"/>
            <a:ext cx="3088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）第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组图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F4F911-A072-45CB-82C7-9471AA02F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00" y="2656800"/>
            <a:ext cx="2503488" cy="2829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CA7D5E-83FA-4821-83B6-DA29377B9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841" y="2620877"/>
            <a:ext cx="2454603" cy="291222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461BB1F-51EE-4FC6-BCBE-CEC72C35C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149" y="2620877"/>
            <a:ext cx="2462400" cy="291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50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r="http://schemas.openxmlformats.org/officeDocument/2006/relationships"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丝状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193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 Light</vt:lpstr>
      <vt:lpstr>Calibri</vt:lpstr>
      <vt:lpstr>Wingdings 2</vt:lpstr>
      <vt:lpstr>Wingdings 3</vt:lpstr>
      <vt:lpstr>Century Gothic</vt:lpstr>
      <vt:lpstr>等线 Light</vt:lpstr>
      <vt:lpstr>等线</vt:lpstr>
      <vt:lpstr>隶书</vt:lpstr>
      <vt:lpstr>微软雅黑</vt:lpstr>
      <vt:lpstr>华文行楷</vt:lpstr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20.0500</AppVersion>
  <TotalTime>0</TotalTime>
  <Application>Aspose.Slides for .NET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2021-01-18T17:03:20Z</cp:lastPrinted>
  <dcterms:created xsi:type="dcterms:W3CDTF">2021-01-18T17:03:20Z</dcterms:created>
  <dcterms:modified xsi:type="dcterms:W3CDTF">2021-01-19T11:33:00Z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