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0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28" r:id="rId1"/>
    <p:sldMasterId id="2147483926" r:id="rId2"/>
    <p:sldMasterId id="2147483955" r:id="rId3"/>
    <p:sldMasterId id="2147484111" r:id="rId4"/>
  </p:sldMasterIdLst>
  <p:sldIdLst>
    <p:sldId id="256" r:id="rId5"/>
    <p:sldId id="304" r:id="rId6"/>
    <p:sldId id="305" r:id="rId7"/>
    <p:sldId id="306" r:id="rId8"/>
    <p:sldId id="307" r:id="rId9"/>
    <p:sldId id="308" r:id="rId10"/>
    <p:sldId id="325" r:id="rId11"/>
    <p:sldId id="309" r:id="rId12"/>
    <p:sldId id="310" r:id="rId13"/>
    <p:sldId id="311" r:id="rId14"/>
    <p:sldId id="326" r:id="rId15"/>
    <p:sldId id="312" r:id="rId16"/>
    <p:sldId id="313" r:id="rId17"/>
    <p:sldId id="327" r:id="rId18"/>
    <p:sldId id="314" r:id="rId19"/>
    <p:sldId id="315" r:id="rId20"/>
    <p:sldId id="316" r:id="rId21"/>
    <p:sldId id="317" r:id="rId22"/>
    <p:sldId id="324" r:id="rId23"/>
    <p:sldId id="318" r:id="rId24"/>
    <p:sldId id="299" r:id="rId25"/>
    <p:sldId id="319" r:id="rId26"/>
    <p:sldId id="320" r:id="rId27"/>
    <p:sldId id="321" r:id="rId28"/>
    <p:sldId id="322" r:id="rId29"/>
    <p:sldId id="323" r:id="rId30"/>
    <p:sldId id="303" r:id="rId31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slide" Target="slides/slide25.xml" /><Relationship Id="rId3" Type="http://schemas.openxmlformats.org/officeDocument/2006/relationships/slideMaster" Target="slideMasters/slideMaster3.xml" /><Relationship Id="rId30" Type="http://schemas.openxmlformats.org/officeDocument/2006/relationships/slide" Target="slides/slide26.xml" /><Relationship Id="rId31" Type="http://schemas.openxmlformats.org/officeDocument/2006/relationships/slide" Target="slides/slide27.xml" /><Relationship Id="rId32" Type="http://schemas.openxmlformats.org/officeDocument/2006/relationships/tags" Target="tags/tag1.xml" /><Relationship Id="rId33" Type="http://schemas.openxmlformats.org/officeDocument/2006/relationships/presProps" Target="presProps.xml" /><Relationship Id="rId34" Type="http://schemas.openxmlformats.org/officeDocument/2006/relationships/viewProps" Target="viewProps.xml" /><Relationship Id="rId35" Type="http://schemas.openxmlformats.org/officeDocument/2006/relationships/theme" Target="theme/theme1.xml" /><Relationship Id="rId36" Type="http://schemas.openxmlformats.org/officeDocument/2006/relationships/tableStyles" Target="tableStyles.xml" /><Relationship Id="rId4" Type="http://schemas.openxmlformats.org/officeDocument/2006/relationships/slideMaster" Target="slideMasters/slideMaster4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3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4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8016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217813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13088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622777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674952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876462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555079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3898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9489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120950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23836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806122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1645745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085982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480947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9088284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5937921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8715438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3607167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33920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41146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80627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58453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6001626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042621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429099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0360274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548609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6686803"/>
      </p:ext>
    </p:extLst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8260682"/>
      </p:ext>
    </p:extLst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48501"/>
      </p:ext>
    </p:extLst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368274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996316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698589"/>
      </p:ext>
    </p:extLst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194655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509005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098226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365122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89005782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444815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5689607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291116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997601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/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67590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472153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061865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884006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005646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0671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Relationship Id="rId10" Type="http://schemas.openxmlformats.org/officeDocument/2006/relationships/slideLayout" Target="../slideLayouts/slideLayout32.xml" /><Relationship Id="rId11" Type="http://schemas.openxmlformats.org/officeDocument/2006/relationships/slideLayout" Target="../slideLayouts/slideLayout33.xml" /><Relationship Id="rId12" Type="http://schemas.openxmlformats.org/officeDocument/2006/relationships/theme" Target="../theme/theme3.xml" /><Relationship Id="rId2" Type="http://schemas.openxmlformats.org/officeDocument/2006/relationships/slideLayout" Target="../slideLayouts/slideLayout24.xml" /><Relationship Id="rId3" Type="http://schemas.openxmlformats.org/officeDocument/2006/relationships/slideLayout" Target="../slideLayouts/slideLayout25.xml" /><Relationship Id="rId4" Type="http://schemas.openxmlformats.org/officeDocument/2006/relationships/slideLayout" Target="../slideLayouts/slideLayout26.xml" /><Relationship Id="rId5" Type="http://schemas.openxmlformats.org/officeDocument/2006/relationships/slideLayout" Target="../slideLayouts/slideLayout27.xml" /><Relationship Id="rId6" Type="http://schemas.openxmlformats.org/officeDocument/2006/relationships/slideLayout" Target="../slideLayouts/slideLayout28.xml" /><Relationship Id="rId7" Type="http://schemas.openxmlformats.org/officeDocument/2006/relationships/slideLayout" Target="../slideLayouts/slideLayout29.xml" /><Relationship Id="rId8" Type="http://schemas.openxmlformats.org/officeDocument/2006/relationships/slideLayout" Target="../slideLayouts/slideLayout30.xml" /><Relationship Id="rId9" Type="http://schemas.openxmlformats.org/officeDocument/2006/relationships/slideLayout" Target="../slideLayouts/slideLayout31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10" Type="http://schemas.openxmlformats.org/officeDocument/2006/relationships/slideLayout" Target="../slideLayouts/slideLayout43.xml" /><Relationship Id="rId11" Type="http://schemas.openxmlformats.org/officeDocument/2006/relationships/slideLayout" Target="../slideLayouts/slideLayout44.xml" /><Relationship Id="rId12" Type="http://schemas.openxmlformats.org/officeDocument/2006/relationships/slideLayout" Target="../slideLayouts/slideLayout45.xml" /><Relationship Id="rId13" Type="http://schemas.openxmlformats.org/officeDocument/2006/relationships/slideLayout" Target="../slideLayouts/slideLayout46.xml" /><Relationship Id="rId14" Type="http://schemas.openxmlformats.org/officeDocument/2006/relationships/slideLayout" Target="../slideLayouts/slideLayout47.xml" /><Relationship Id="rId15" Type="http://schemas.openxmlformats.org/officeDocument/2006/relationships/slideLayout" Target="../slideLayouts/slideLayout48.xml" /><Relationship Id="rId16" Type="http://schemas.openxmlformats.org/officeDocument/2006/relationships/slideLayout" Target="../slideLayouts/slideLayout49.xml" /><Relationship Id="rId17" Type="http://schemas.openxmlformats.org/officeDocument/2006/relationships/theme" Target="../theme/theme4.xml" /><Relationship Id="rId2" Type="http://schemas.openxmlformats.org/officeDocument/2006/relationships/slideLayout" Target="../slideLayouts/slideLayout35.xml" /><Relationship Id="rId3" Type="http://schemas.openxmlformats.org/officeDocument/2006/relationships/slideLayout" Target="../slideLayouts/slideLayout36.xml" /><Relationship Id="rId4" Type="http://schemas.openxmlformats.org/officeDocument/2006/relationships/slideLayout" Target="../slideLayouts/slideLayout37.xml" /><Relationship Id="rId5" Type="http://schemas.openxmlformats.org/officeDocument/2006/relationships/slideLayout" Target="../slideLayouts/slideLayout38.xml" /><Relationship Id="rId6" Type="http://schemas.openxmlformats.org/officeDocument/2006/relationships/slideLayout" Target="../slideLayouts/slideLayout39.xml" /><Relationship Id="rId7" Type="http://schemas.openxmlformats.org/officeDocument/2006/relationships/slideLayout" Target="../slideLayouts/slideLayout40.xml" /><Relationship Id="rId8" Type="http://schemas.openxmlformats.org/officeDocument/2006/relationships/slideLayout" Target="../slideLayouts/slideLayout41.xml" /><Relationship Id="rId9" Type="http://schemas.openxmlformats.org/officeDocument/2006/relationships/slideLayout" Target="../slideLayouts/slideLayout4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69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13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877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rect l="0" t="0" r="r" b="b"/>
              <a:pathLst>
                <a:path w="140" h="502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rect l="0" t="0" r="r" b="b"/>
              <a:pathLst>
                <a:path w="41" h="221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/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rect l="0" t="0" r="r" b="b"/>
              <a:pathLst>
                <a:path w="90" h="206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rect l="0" t="0" r="r" b="b"/>
              <a:pathLst>
                <a:path w="25" h="52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rect l="0" t="0" r="r" b="b"/>
              <a:pathLst>
                <a:path w="28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rect l="0" t="0" r="r" b="b"/>
              <a:pathLst>
                <a:path w="44" h="110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/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70FEF-3E19-49BE-BDB9-40FF1EE98D27}" type="datetimeFigureOut">
              <a:rPr lang="zh-CN" altLang="en-US" smtClean="0"/>
              <a:t>2021/1/13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C0E514-672C-451D-80B7-CBF3EE4249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3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1.png" /><Relationship Id="rId3" Type="http://schemas.microsoft.com/office/2007/relationships/hdphoto" Target="../media/image12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3.png" /><Relationship Id="rId3" Type="http://schemas.microsoft.com/office/2007/relationships/hdphoto" Target="../media/image14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5.png" /><Relationship Id="rId3" Type="http://schemas.microsoft.com/office/2007/relationships/hdphoto" Target="../media/image16.wdp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7.png" /><Relationship Id="rId3" Type="http://schemas.microsoft.com/office/2007/relationships/hdphoto" Target="../media/image18.wdp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9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20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2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2.png" /><Relationship Id="rId3" Type="http://schemas.microsoft.com/office/2007/relationships/hdphoto" Target="../media/image3.wdp" /><Relationship Id="rId4" Type="http://schemas.openxmlformats.org/officeDocument/2006/relationships/image" Target="../media/image4.png" /><Relationship Id="rId5" Type="http://schemas.microsoft.com/office/2007/relationships/hdphoto" Target="../media/image5.wdp" /><Relationship Id="rId6" Type="http://schemas.openxmlformats.org/officeDocument/2006/relationships/image" Target="../media/image6.png" /><Relationship Id="rId7" Type="http://schemas.microsoft.com/office/2007/relationships/hdphoto" Target="../media/image7.wdp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8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image" Target="../media/image9.png" /><Relationship Id="rId3" Type="http://schemas.microsoft.com/office/2007/relationships/hdphoto" Target="../media/image10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2110C1ED-F9E8-4524-9F3F-6953584AC1E4}"/>
              </a:ext>
            </a:extLst>
          </p:cNvPr>
          <p:cNvSpPr txBox="1"/>
          <p:nvPr/>
        </p:nvSpPr>
        <p:spPr>
          <a:xfrm>
            <a:off x="3455926" y="3223834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隶书" panose="02010509060101010101" pitchFamily="49" charset="-122"/>
                <a:ea typeface="隶书" panose="02010509060101010101" pitchFamily="49" charset="-122"/>
              </a:rPr>
              <a:t>第八章</a:t>
            </a:r>
            <a:r>
              <a:rPr lang="zh-CN" altLang="en-US" sz="7200">
                <a:latin typeface="隶书" panose="02010509060101010101" pitchFamily="49" charset="-122"/>
                <a:ea typeface="隶书" panose="02010509060101010101" pitchFamily="49" charset="-122"/>
              </a:rPr>
              <a:t> </a:t>
            </a:r>
            <a:r>
              <a:rPr lang="zh-CN" altLang="en-US" sz="6000">
                <a:latin typeface="隶书" panose="02010509060101010101" pitchFamily="49" charset="-122"/>
                <a:ea typeface="隶书" panose="02010509060101010101" pitchFamily="49" charset="-122"/>
              </a:rPr>
              <a:t>运动和力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E365F57-D929-460B-9446-821F9737A6B0}"/>
              </a:ext>
            </a:extLst>
          </p:cNvPr>
          <p:cNvSpPr txBox="1"/>
          <p:nvPr/>
        </p:nvSpPr>
        <p:spPr>
          <a:xfrm>
            <a:off x="4274182" y="2187394"/>
            <a:ext cx="54589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latin typeface="隶书" panose="02010509060101010101" pitchFamily="49" charset="-122"/>
                <a:ea typeface="隶书" panose="02010509060101010101" pitchFamily="49" charset="-122"/>
              </a:rPr>
              <a:t>八   年  级（下）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F0D005FF-AFC4-47B3-9A00-6B826F591613}"/>
              </a:ext>
            </a:extLst>
          </p:cNvPr>
          <p:cNvSpPr/>
          <p:nvPr/>
        </p:nvSpPr>
        <p:spPr>
          <a:xfrm>
            <a:off x="2248073" y="809496"/>
            <a:ext cx="90033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7200" b="0" cap="none" spc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初中物理</a:t>
            </a:r>
            <a:r>
              <a:rPr lang="zh-CN" altLang="en-US" sz="6600" b="0" cap="none" spc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隶书" panose="02010509060101010101" pitchFamily="49" charset="-122"/>
                <a:ea typeface="隶书" panose="02010509060101010101" pitchFamily="49" charset="-122"/>
              </a:rPr>
              <a:t>（人教版）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382A014-640D-4845-A8EC-EBD1D137DCAF}"/>
              </a:ext>
            </a:extLst>
          </p:cNvPr>
          <p:cNvSpPr txBox="1"/>
          <p:nvPr/>
        </p:nvSpPr>
        <p:spPr>
          <a:xfrm>
            <a:off x="3788436" y="4527841"/>
            <a:ext cx="7933257" cy="102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>
                <a:latin typeface="隶书" panose="02010509060101010101" pitchFamily="49" charset="-122"/>
                <a:ea typeface="隶书" panose="02010509060101010101" pitchFamily="49" charset="-122"/>
              </a:rPr>
              <a:t>第 </a:t>
            </a:r>
            <a:r>
              <a:rPr lang="en-US" altLang="zh-CN" sz="4800">
                <a:latin typeface="隶书" panose="02010509060101010101" pitchFamily="49" charset="-122"/>
                <a:ea typeface="隶书" panose="02010509060101010101" pitchFamily="49" charset="-122"/>
              </a:rPr>
              <a:t>2 </a:t>
            </a:r>
            <a:r>
              <a:rPr lang="zh-CN" altLang="en-US" sz="4800">
                <a:latin typeface="隶书" panose="02010509060101010101" pitchFamily="49" charset="-122"/>
                <a:ea typeface="隶书" panose="02010509060101010101" pitchFamily="49" charset="-122"/>
              </a:rPr>
              <a:t>节  二力平衡</a:t>
            </a:r>
            <a:endParaRPr lang="en-US" altLang="zh-CN" sz="4800">
              <a:latin typeface="隶书" pitchFamily="49" charset="-122"/>
              <a:ea typeface="隶书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3773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BDFEAB9-C710-4B1D-A3E0-FF5228842F52}"/>
              </a:ext>
            </a:extLst>
          </p:cNvPr>
          <p:cNvSpPr txBox="1"/>
          <p:nvPr/>
        </p:nvSpPr>
        <p:spPr>
          <a:xfrm>
            <a:off x="1979999" y="2340000"/>
            <a:ext cx="864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保持两托盘里的砝码重量相等，把小车向水平桌面的</a:t>
            </a:r>
            <a:r>
              <a:rPr lang="zh-CN" altLang="en-US" sz="28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南边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稍微移动后释放，观察实验现象？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683F0A-9033-4492-AEA2-6D0B18DB4431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二、二力平衡的条件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C98AD9-A7A0-49B9-A1CB-B78496C023C8}"/>
              </a:ext>
            </a:extLst>
          </p:cNvPr>
          <p:cNvGrpSpPr/>
          <p:nvPr/>
        </p:nvGrpSpPr>
        <p:grpSpPr>
          <a:xfrm>
            <a:off x="1979998" y="1429987"/>
            <a:ext cx="9075929" cy="674394"/>
            <a:chOff x="1979998" y="1102704"/>
            <a:chExt cx="9075929" cy="67439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06BBEBE-2230-48A4-AACE-175E26B1F377}"/>
                </a:ext>
              </a:extLst>
            </p:cNvPr>
            <p:cNvSpPr txBox="1"/>
            <p:nvPr/>
          </p:nvSpPr>
          <p:spPr>
            <a:xfrm>
              <a:off x="4279855" y="1102704"/>
              <a:ext cx="6776072" cy="662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探究平衡力的方向是怎样的？</a:t>
              </a:r>
              <a:endPara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644C97DC-16FC-4391-8BFA-9933644C2C01}"/>
                </a:ext>
              </a:extLst>
            </p:cNvPr>
            <p:cNvSpPr txBox="1"/>
            <p:nvPr/>
          </p:nvSpPr>
          <p:spPr>
            <a:xfrm>
              <a:off x="1979998" y="1253878"/>
              <a:ext cx="1899275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实验过程</a:t>
              </a:r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832217B-972B-4504-A15E-84CF25CB0BF8}"/>
              </a:ext>
            </a:extLst>
          </p:cNvPr>
          <p:cNvSpPr txBox="1"/>
          <p:nvPr/>
        </p:nvSpPr>
        <p:spPr>
          <a:xfrm>
            <a:off x="1979999" y="3664495"/>
            <a:ext cx="864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实验现象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：小车将向</a:t>
            </a:r>
            <a:r>
              <a:rPr lang="zh-CN" altLang="en-US" sz="280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北边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运动，待小车静止时，两个的力方向相反。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6D69417-CB22-46DB-96C2-C8544006AAFF}"/>
              </a:ext>
            </a:extLst>
          </p:cNvPr>
          <p:cNvSpPr txBox="1"/>
          <p:nvPr/>
        </p:nvSpPr>
        <p:spPr>
          <a:xfrm>
            <a:off x="1979999" y="5096736"/>
            <a:ext cx="864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：二力平衡时两力的方向相反。</a:t>
            </a:r>
          </a:p>
        </p:txBody>
      </p:sp>
    </p:spTree>
    <p:extLst>
      <p:ext uri="{BB962C8B-B14F-4D97-AF65-F5344CB8AC3E}">
        <p14:creationId xmlns:p14="http://schemas.microsoft.com/office/powerpoint/2010/main" val="3691137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BDFEAB9-C710-4B1D-A3E0-FF5228842F52}"/>
              </a:ext>
            </a:extLst>
          </p:cNvPr>
          <p:cNvSpPr txBox="1"/>
          <p:nvPr/>
        </p:nvSpPr>
        <p:spPr>
          <a:xfrm>
            <a:off x="1979999" y="2340000"/>
            <a:ext cx="864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保持两托盘里的砝码重量相等，把小车在水平桌面上扭动一个角度后释放，观察实验现象？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683F0A-9033-4492-AEA2-6D0B18DB4431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二、二力平衡的条件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C98AD9-A7A0-49B9-A1CB-B78496C023C8}"/>
              </a:ext>
            </a:extLst>
          </p:cNvPr>
          <p:cNvGrpSpPr/>
          <p:nvPr/>
        </p:nvGrpSpPr>
        <p:grpSpPr>
          <a:xfrm>
            <a:off x="1979998" y="1429987"/>
            <a:ext cx="9075929" cy="674394"/>
            <a:chOff x="1979998" y="1102704"/>
            <a:chExt cx="9075929" cy="67439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06BBEBE-2230-48A4-AACE-175E26B1F377}"/>
                </a:ext>
              </a:extLst>
            </p:cNvPr>
            <p:cNvSpPr txBox="1"/>
            <p:nvPr/>
          </p:nvSpPr>
          <p:spPr>
            <a:xfrm>
              <a:off x="4279855" y="1102704"/>
              <a:ext cx="6776072" cy="662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探究平衡力是否在同一直线上？</a:t>
              </a:r>
              <a:endPara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644C97DC-16FC-4391-8BFA-9933644C2C01}"/>
                </a:ext>
              </a:extLst>
            </p:cNvPr>
            <p:cNvSpPr txBox="1"/>
            <p:nvPr/>
          </p:nvSpPr>
          <p:spPr>
            <a:xfrm>
              <a:off x="1979998" y="1253878"/>
              <a:ext cx="1899275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实验过程</a:t>
              </a:r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832217B-972B-4504-A15E-84CF25CB0BF8}"/>
              </a:ext>
            </a:extLst>
          </p:cNvPr>
          <p:cNvSpPr txBox="1"/>
          <p:nvPr/>
        </p:nvSpPr>
        <p:spPr>
          <a:xfrm>
            <a:off x="1979999" y="3664495"/>
            <a:ext cx="864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实验现象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：小车会转动，待小车静止时，两边的细线处于同一直线。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6D69417-CB22-46DB-96C2-C8544006AAFF}"/>
              </a:ext>
            </a:extLst>
          </p:cNvPr>
          <p:cNvSpPr txBox="1"/>
          <p:nvPr/>
        </p:nvSpPr>
        <p:spPr>
          <a:xfrm>
            <a:off x="1979999" y="5096736"/>
            <a:ext cx="864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：二力平衡两力需在同一直线上。</a:t>
            </a:r>
          </a:p>
        </p:txBody>
      </p:sp>
    </p:spTree>
    <p:extLst>
      <p:ext uri="{BB962C8B-B14F-4D97-AF65-F5344CB8AC3E}">
        <p14:creationId xmlns:p14="http://schemas.microsoft.com/office/powerpoint/2010/main" val="3283898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BDFEAB9-C710-4B1D-A3E0-FF5228842F52}"/>
              </a:ext>
            </a:extLst>
          </p:cNvPr>
          <p:cNvSpPr txBox="1"/>
          <p:nvPr/>
        </p:nvSpPr>
        <p:spPr>
          <a:xfrm>
            <a:off x="1979999" y="2340000"/>
            <a:ext cx="864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保持两托盘里的砝码重量相等，把小车换成卡片，并将卡片平均分成两半，观察卡片是否保持静止？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683F0A-9033-4492-AEA2-6D0B18DB4431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二、二力平衡的条件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C98AD9-A7A0-49B9-A1CB-B78496C023C8}"/>
              </a:ext>
            </a:extLst>
          </p:cNvPr>
          <p:cNvGrpSpPr/>
          <p:nvPr/>
        </p:nvGrpSpPr>
        <p:grpSpPr>
          <a:xfrm>
            <a:off x="1979998" y="1429987"/>
            <a:ext cx="8640001" cy="674394"/>
            <a:chOff x="1979998" y="1102704"/>
            <a:chExt cx="8640001" cy="674394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06BBEBE-2230-48A4-AACE-175E26B1F377}"/>
                </a:ext>
              </a:extLst>
            </p:cNvPr>
            <p:cNvSpPr txBox="1"/>
            <p:nvPr/>
          </p:nvSpPr>
          <p:spPr>
            <a:xfrm>
              <a:off x="4279855" y="1102704"/>
              <a:ext cx="6340144" cy="662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探究平衡力是否作用在同一物体上？</a:t>
              </a:r>
              <a:endPara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644C97DC-16FC-4391-8BFA-9933644C2C01}"/>
                </a:ext>
              </a:extLst>
            </p:cNvPr>
            <p:cNvSpPr txBox="1"/>
            <p:nvPr/>
          </p:nvSpPr>
          <p:spPr>
            <a:xfrm>
              <a:off x="1979998" y="1253878"/>
              <a:ext cx="1899275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实验过程</a:t>
              </a:r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832217B-972B-4504-A15E-84CF25CB0BF8}"/>
              </a:ext>
            </a:extLst>
          </p:cNvPr>
          <p:cNvSpPr txBox="1"/>
          <p:nvPr/>
        </p:nvSpPr>
        <p:spPr>
          <a:xfrm>
            <a:off x="1979999" y="3969295"/>
            <a:ext cx="864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实验现象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：卡片不能保持静止。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6D69417-CB22-46DB-96C2-C8544006AAFF}"/>
              </a:ext>
            </a:extLst>
          </p:cNvPr>
          <p:cNvSpPr txBox="1"/>
          <p:nvPr/>
        </p:nvSpPr>
        <p:spPr>
          <a:xfrm>
            <a:off x="1979999" y="5096736"/>
            <a:ext cx="864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：二力平衡两力需作用在同一物体上。</a:t>
            </a:r>
          </a:p>
        </p:txBody>
      </p:sp>
    </p:spTree>
    <p:extLst>
      <p:ext uri="{BB962C8B-B14F-4D97-AF65-F5344CB8AC3E}">
        <p14:creationId xmlns:p14="http://schemas.microsoft.com/office/powerpoint/2010/main" val="8605226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BDFEAB9-C710-4B1D-A3E0-FF5228842F52}"/>
              </a:ext>
            </a:extLst>
          </p:cNvPr>
          <p:cNvSpPr txBox="1"/>
          <p:nvPr/>
        </p:nvSpPr>
        <p:spPr>
          <a:xfrm>
            <a:off x="1980000" y="1134707"/>
            <a:ext cx="2628946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、二力平衡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683F0A-9033-4492-AEA2-6D0B18DB4431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二、二力平衡的条件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32217B-972B-4504-A15E-84CF25CB0BF8}"/>
              </a:ext>
            </a:extLst>
          </p:cNvPr>
          <p:cNvSpPr txBox="1"/>
          <p:nvPr/>
        </p:nvSpPr>
        <p:spPr>
          <a:xfrm>
            <a:off x="1980000" y="1837818"/>
            <a:ext cx="864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物体在两个力的作用下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保持静止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或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匀速直线运动状态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，我们就说这两个力平衡。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929FAE-7D18-4391-984A-BB9551C3FB22}"/>
              </a:ext>
            </a:extLst>
          </p:cNvPr>
          <p:cNvSpPr txBox="1"/>
          <p:nvPr/>
        </p:nvSpPr>
        <p:spPr>
          <a:xfrm>
            <a:off x="1980000" y="3997768"/>
            <a:ext cx="864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作用在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同一物体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上的两个力，如果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大小相等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方向相反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，并且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在同一条直线上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，这两个力就彼此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F751678-DA94-41AA-820E-AC9007BAEBEC}"/>
              </a:ext>
            </a:extLst>
          </p:cNvPr>
          <p:cNvSpPr txBox="1"/>
          <p:nvPr/>
        </p:nvSpPr>
        <p:spPr>
          <a:xfrm>
            <a:off x="1980000" y="3240958"/>
            <a:ext cx="3940510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二力平衡的条件</a:t>
            </a:r>
          </a:p>
        </p:txBody>
      </p:sp>
    </p:spTree>
    <p:extLst>
      <p:ext uri="{BB962C8B-B14F-4D97-AF65-F5344CB8AC3E}">
        <p14:creationId xmlns:p14="http://schemas.microsoft.com/office/powerpoint/2010/main" val="4167002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BDFEAB9-C710-4B1D-A3E0-FF5228842F52}"/>
              </a:ext>
            </a:extLst>
          </p:cNvPr>
          <p:cNvSpPr txBox="1"/>
          <p:nvPr/>
        </p:nvSpPr>
        <p:spPr>
          <a:xfrm>
            <a:off x="1980000" y="1134707"/>
            <a:ext cx="4864146" cy="743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、二力平衡的条件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概括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683F0A-9033-4492-AEA2-6D0B18DB4431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二、二力平衡的条件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32217B-972B-4504-A15E-84CF25CB0BF8}"/>
              </a:ext>
            </a:extLst>
          </p:cNvPr>
          <p:cNvSpPr txBox="1"/>
          <p:nvPr/>
        </p:nvSpPr>
        <p:spPr>
          <a:xfrm>
            <a:off x="1980000" y="1878693"/>
            <a:ext cx="8820000" cy="260154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同体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：作用在同一物体上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等大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：大小相等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反向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：方向相反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共线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：在同一直线上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E929FAE-7D18-4391-984A-BB9551C3FB22}"/>
              </a:ext>
            </a:extLst>
          </p:cNvPr>
          <p:cNvSpPr txBox="1"/>
          <p:nvPr/>
        </p:nvSpPr>
        <p:spPr>
          <a:xfrm>
            <a:off x="1980000" y="4662558"/>
            <a:ext cx="8820000" cy="19552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：①二力平衡时要求四个条件同时具备，缺一不可；②判断二力是否平衡，既可用二力平衡条件来判断，也可根据物体是否处于平衡状态来确定。</a:t>
            </a:r>
          </a:p>
        </p:txBody>
      </p:sp>
    </p:spTree>
    <p:extLst>
      <p:ext uri="{BB962C8B-B14F-4D97-AF65-F5344CB8AC3E}">
        <p14:creationId xmlns:p14="http://schemas.microsoft.com/office/powerpoint/2010/main" val="2144121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BDFEAB9-C710-4B1D-A3E0-FF5228842F52}"/>
              </a:ext>
            </a:extLst>
          </p:cNvPr>
          <p:cNvSpPr txBox="1"/>
          <p:nvPr/>
        </p:nvSpPr>
        <p:spPr>
          <a:xfrm>
            <a:off x="1980000" y="1134707"/>
            <a:ext cx="8826547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举出一些生活中在两个力的作用下保持平衡状态的现象。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683F0A-9033-4492-AEA2-6D0B18DB4431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三、二力平衡的应用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0BD3A5B7-800B-4FEF-BD25-54E38F8D1C72}"/>
              </a:ext>
            </a:extLst>
          </p:cNvPr>
          <p:cNvGrpSpPr/>
          <p:nvPr/>
        </p:nvGrpSpPr>
        <p:grpSpPr>
          <a:xfrm>
            <a:off x="6878336" y="2152082"/>
            <a:ext cx="3927763" cy="4280896"/>
            <a:chOff x="6224181" y="2113601"/>
            <a:chExt cx="3927763" cy="428089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DB87219-C11E-41ED-9304-D6936510E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4181" y="2113601"/>
              <a:ext cx="3927763" cy="3890029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AB37D87-C10A-46CA-B8DC-58009BE37D01}"/>
                </a:ext>
              </a:extLst>
            </p:cNvPr>
            <p:cNvSpPr txBox="1"/>
            <p:nvPr/>
          </p:nvSpPr>
          <p:spPr>
            <a:xfrm>
              <a:off x="7481455" y="5994387"/>
              <a:ext cx="15517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悬挂的吊灯</a:t>
              </a:r>
            </a:p>
          </p:txBody>
        </p:sp>
      </p:grpSp>
      <p:sp>
        <p:nvSpPr>
          <p:cNvPr id="6" name="流程图: 接点 5">
            <a:extLst>
              <a:ext uri="{FF2B5EF4-FFF2-40B4-BE49-F238E27FC236}">
                <a16:creationId xmlns:a16="http://schemas.microsoft.com/office/drawing/2014/main" id="{3E5D8E6F-38A0-41F2-AFF6-46D4806A3D33}"/>
              </a:ext>
            </a:extLst>
          </p:cNvPr>
          <p:cNvSpPr/>
          <p:nvPr/>
        </p:nvSpPr>
        <p:spPr>
          <a:xfrm>
            <a:off x="8843164" y="4511044"/>
            <a:ext cx="72000" cy="72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E7F06CB-1784-43E3-BFBF-D6EFC65DE8BF}"/>
              </a:ext>
            </a:extLst>
          </p:cNvPr>
          <p:cNvCxnSpPr/>
          <p:nvPr/>
        </p:nvCxnSpPr>
        <p:spPr>
          <a:xfrm flipH="1">
            <a:off x="8879164" y="4610044"/>
            <a:ext cx="0" cy="916291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E565BB9-09D2-434B-8669-C12ED8DD65F6}"/>
              </a:ext>
            </a:extLst>
          </p:cNvPr>
          <p:cNvCxnSpPr/>
          <p:nvPr/>
        </p:nvCxnSpPr>
        <p:spPr>
          <a:xfrm flipV="1">
            <a:off x="8879164" y="3566044"/>
            <a:ext cx="12435" cy="91800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E9818073-47B7-4258-8A94-03B5032C2B49}"/>
              </a:ext>
            </a:extLst>
          </p:cNvPr>
          <p:cNvSpPr txBox="1"/>
          <p:nvPr/>
        </p:nvSpPr>
        <p:spPr>
          <a:xfrm>
            <a:off x="9030417" y="3573876"/>
            <a:ext cx="103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433F6AA-1CC2-4E62-8980-9F3BB04BB2EA}"/>
              </a:ext>
            </a:extLst>
          </p:cNvPr>
          <p:cNvSpPr txBox="1"/>
          <p:nvPr/>
        </p:nvSpPr>
        <p:spPr>
          <a:xfrm>
            <a:off x="9017983" y="5174656"/>
            <a:ext cx="103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重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9E7AD5-D590-47B3-B2F2-A848F983381F}"/>
              </a:ext>
            </a:extLst>
          </p:cNvPr>
          <p:cNvSpPr txBox="1"/>
          <p:nvPr/>
        </p:nvSpPr>
        <p:spPr>
          <a:xfrm>
            <a:off x="2876071" y="2214679"/>
            <a:ext cx="3798792" cy="29599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吊灯受到竖直向下的重力和线对它向上的拉力，处于二力平衡。</a:t>
            </a:r>
          </a:p>
        </p:txBody>
      </p:sp>
    </p:spTree>
    <p:extLst>
      <p:ext uri="{BB962C8B-B14F-4D97-AF65-F5344CB8AC3E}">
        <p14:creationId xmlns:p14="http://schemas.microsoft.com/office/powerpoint/2010/main" val="3909636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04075395-EC0D-430E-A9B0-0CCFBC5FB5A9}"/>
              </a:ext>
            </a:extLst>
          </p:cNvPr>
          <p:cNvGrpSpPr/>
          <p:nvPr/>
        </p:nvGrpSpPr>
        <p:grpSpPr>
          <a:xfrm>
            <a:off x="7170462" y="2287959"/>
            <a:ext cx="3481506" cy="4433386"/>
            <a:chOff x="7139709" y="2020021"/>
            <a:chExt cx="3481506" cy="4433386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D9FFB03C-B0FC-47E0-B606-C5BBDE5EC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709" y="2020021"/>
              <a:ext cx="3481506" cy="4038136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D7AF82C-FEB6-4CAE-8AA9-02283CD839C1}"/>
                </a:ext>
              </a:extLst>
            </p:cNvPr>
            <p:cNvSpPr txBox="1"/>
            <p:nvPr/>
          </p:nvSpPr>
          <p:spPr>
            <a:xfrm>
              <a:off x="8185829" y="6053297"/>
              <a:ext cx="18318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桌子上的花瓶</a:t>
              </a: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3C683F0A-9033-4492-AEA2-6D0B18DB4431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三、二力平衡的应用</a:t>
            </a:r>
          </a:p>
        </p:txBody>
      </p:sp>
      <p:sp>
        <p:nvSpPr>
          <p:cNvPr id="6" name="流程图: 接点 5">
            <a:extLst>
              <a:ext uri="{FF2B5EF4-FFF2-40B4-BE49-F238E27FC236}">
                <a16:creationId xmlns:a16="http://schemas.microsoft.com/office/drawing/2014/main" id="{3E5D8E6F-38A0-41F2-AFF6-46D4806A3D33}"/>
              </a:ext>
            </a:extLst>
          </p:cNvPr>
          <p:cNvSpPr/>
          <p:nvPr/>
        </p:nvSpPr>
        <p:spPr>
          <a:xfrm>
            <a:off x="8911215" y="4205862"/>
            <a:ext cx="72000" cy="72000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E7F06CB-1784-43E3-BFBF-D6EFC65DE8BF}"/>
              </a:ext>
            </a:extLst>
          </p:cNvPr>
          <p:cNvCxnSpPr/>
          <p:nvPr/>
        </p:nvCxnSpPr>
        <p:spPr>
          <a:xfrm flipH="1">
            <a:off x="8950791" y="4302000"/>
            <a:ext cx="0" cy="91629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E565BB9-09D2-434B-8669-C12ED8DD65F6}"/>
              </a:ext>
            </a:extLst>
          </p:cNvPr>
          <p:cNvCxnSpPr/>
          <p:nvPr/>
        </p:nvCxnSpPr>
        <p:spPr>
          <a:xfrm flipV="1">
            <a:off x="8947215" y="3248630"/>
            <a:ext cx="12435" cy="918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E9818073-47B7-4258-8A94-03B5032C2B49}"/>
              </a:ext>
            </a:extLst>
          </p:cNvPr>
          <p:cNvSpPr txBox="1"/>
          <p:nvPr/>
        </p:nvSpPr>
        <p:spPr>
          <a:xfrm>
            <a:off x="8983215" y="3248630"/>
            <a:ext cx="103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433F6AA-1CC2-4E62-8980-9F3BB04BB2EA}"/>
              </a:ext>
            </a:extLst>
          </p:cNvPr>
          <p:cNvSpPr txBox="1"/>
          <p:nvPr/>
        </p:nvSpPr>
        <p:spPr>
          <a:xfrm>
            <a:off x="8799195" y="5073249"/>
            <a:ext cx="103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9E7AD5-D590-47B3-B2F2-A848F983381F}"/>
              </a:ext>
            </a:extLst>
          </p:cNvPr>
          <p:cNvSpPr txBox="1"/>
          <p:nvPr/>
        </p:nvSpPr>
        <p:spPr>
          <a:xfrm>
            <a:off x="2897162" y="2030251"/>
            <a:ext cx="3958837" cy="29599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花瓶受到竖直向下的重力和桌子对它向上的支持力，处于二力平衡。</a:t>
            </a:r>
          </a:p>
        </p:txBody>
      </p:sp>
    </p:spTree>
    <p:extLst>
      <p:ext uri="{BB962C8B-B14F-4D97-AF65-F5344CB8AC3E}">
        <p14:creationId xmlns:p14="http://schemas.microsoft.com/office/powerpoint/2010/main" val="2003055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E060C98F-DE40-4A7E-AAEA-EBD7AD577C74}"/>
              </a:ext>
            </a:extLst>
          </p:cNvPr>
          <p:cNvGrpSpPr/>
          <p:nvPr/>
        </p:nvGrpSpPr>
        <p:grpSpPr>
          <a:xfrm>
            <a:off x="7084290" y="1955162"/>
            <a:ext cx="3823855" cy="4603701"/>
            <a:chOff x="3643267" y="2020021"/>
            <a:chExt cx="3346172" cy="4603701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D7AF82C-FEB6-4CAE-8AA9-02283CD839C1}"/>
                </a:ext>
              </a:extLst>
            </p:cNvPr>
            <p:cNvSpPr txBox="1"/>
            <p:nvPr/>
          </p:nvSpPr>
          <p:spPr>
            <a:xfrm>
              <a:off x="4354504" y="6223612"/>
              <a:ext cx="2390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匀速上升的热气球</a:t>
              </a:r>
            </a:p>
          </p:txBody>
        </p:sp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09CC41C-87AB-49C0-8709-A574518154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3267" y="2020021"/>
              <a:ext cx="3346172" cy="4203591"/>
            </a:xfrm>
            <a:prstGeom prst="rect">
              <a:avLst/>
            </a:prstGeom>
          </p:spPr>
        </p:pic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3C683F0A-9033-4492-AEA2-6D0B18DB4431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三、二力平衡的应用</a:t>
            </a:r>
          </a:p>
        </p:txBody>
      </p:sp>
      <p:sp>
        <p:nvSpPr>
          <p:cNvPr id="6" name="流程图: 接点 5">
            <a:extLst>
              <a:ext uri="{FF2B5EF4-FFF2-40B4-BE49-F238E27FC236}">
                <a16:creationId xmlns:a16="http://schemas.microsoft.com/office/drawing/2014/main" id="{3E5D8E6F-38A0-41F2-AFF6-46D4806A3D33}"/>
              </a:ext>
            </a:extLst>
          </p:cNvPr>
          <p:cNvSpPr/>
          <p:nvPr/>
        </p:nvSpPr>
        <p:spPr>
          <a:xfrm>
            <a:off x="8976815" y="4142339"/>
            <a:ext cx="72000" cy="72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E7F06CB-1784-43E3-BFBF-D6EFC65DE8BF}"/>
              </a:ext>
            </a:extLst>
          </p:cNvPr>
          <p:cNvCxnSpPr/>
          <p:nvPr/>
        </p:nvCxnSpPr>
        <p:spPr>
          <a:xfrm flipH="1">
            <a:off x="9005279" y="4246010"/>
            <a:ext cx="0" cy="1800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E565BB9-09D2-434B-8669-C12ED8DD65F6}"/>
              </a:ext>
            </a:extLst>
          </p:cNvPr>
          <p:cNvCxnSpPr/>
          <p:nvPr/>
        </p:nvCxnSpPr>
        <p:spPr>
          <a:xfrm flipV="1">
            <a:off x="9028089" y="2310668"/>
            <a:ext cx="12435" cy="1800000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E9818073-47B7-4258-8A94-03B5032C2B49}"/>
              </a:ext>
            </a:extLst>
          </p:cNvPr>
          <p:cNvSpPr txBox="1"/>
          <p:nvPr/>
        </p:nvSpPr>
        <p:spPr>
          <a:xfrm>
            <a:off x="9028089" y="1958321"/>
            <a:ext cx="103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浮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433F6AA-1CC2-4E62-8980-9F3BB04BB2EA}"/>
              </a:ext>
            </a:extLst>
          </p:cNvPr>
          <p:cNvSpPr txBox="1"/>
          <p:nvPr/>
        </p:nvSpPr>
        <p:spPr>
          <a:xfrm>
            <a:off x="9138155" y="5522790"/>
            <a:ext cx="103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4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9E7AD5-D590-47B3-B2F2-A848F983381F}"/>
              </a:ext>
            </a:extLst>
          </p:cNvPr>
          <p:cNvSpPr txBox="1"/>
          <p:nvPr/>
        </p:nvSpPr>
        <p:spPr>
          <a:xfrm>
            <a:off x="2728290" y="1824149"/>
            <a:ext cx="3755637" cy="36986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匀速上升的热气球受到竖直向下的重力和空气对它向上的浮力，处于二力平衡。</a:t>
            </a:r>
          </a:p>
        </p:txBody>
      </p:sp>
    </p:spTree>
    <p:extLst>
      <p:ext uri="{BB962C8B-B14F-4D97-AF65-F5344CB8AC3E}">
        <p14:creationId xmlns:p14="http://schemas.microsoft.com/office/powerpoint/2010/main" val="1579717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F4B81C9-C5FD-4385-89AA-AA8B5544D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39" y="1707351"/>
            <a:ext cx="4530557" cy="363911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C683F0A-9033-4492-AEA2-6D0B18DB4431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二、二力平衡的应用</a:t>
            </a:r>
          </a:p>
        </p:txBody>
      </p:sp>
      <p:sp>
        <p:nvSpPr>
          <p:cNvPr id="6" name="流程图: 接点 5">
            <a:extLst>
              <a:ext uri="{FF2B5EF4-FFF2-40B4-BE49-F238E27FC236}">
                <a16:creationId xmlns:a16="http://schemas.microsoft.com/office/drawing/2014/main" id="{3E5D8E6F-38A0-41F2-AFF6-46D4806A3D33}"/>
              </a:ext>
            </a:extLst>
          </p:cNvPr>
          <p:cNvSpPr/>
          <p:nvPr/>
        </p:nvSpPr>
        <p:spPr>
          <a:xfrm>
            <a:off x="9244669" y="3662048"/>
            <a:ext cx="72000" cy="72000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FE7F06CB-1784-43E3-BFBF-D6EFC65DE8BF}"/>
              </a:ext>
            </a:extLst>
          </p:cNvPr>
          <p:cNvCxnSpPr/>
          <p:nvPr/>
        </p:nvCxnSpPr>
        <p:spPr>
          <a:xfrm flipH="1">
            <a:off x="9273133" y="3765719"/>
            <a:ext cx="0" cy="126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BE565BB9-09D2-434B-8669-C12ED8DD65F6}"/>
              </a:ext>
            </a:extLst>
          </p:cNvPr>
          <p:cNvCxnSpPr/>
          <p:nvPr/>
        </p:nvCxnSpPr>
        <p:spPr>
          <a:xfrm flipV="1">
            <a:off x="9280669" y="2370377"/>
            <a:ext cx="12435" cy="12600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E9818073-47B7-4258-8A94-03B5032C2B49}"/>
              </a:ext>
            </a:extLst>
          </p:cNvPr>
          <p:cNvSpPr txBox="1"/>
          <p:nvPr/>
        </p:nvSpPr>
        <p:spPr>
          <a:xfrm>
            <a:off x="9406008" y="2123956"/>
            <a:ext cx="103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支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B9E7AD5-D590-47B3-B2F2-A848F983381F}"/>
              </a:ext>
            </a:extLst>
          </p:cNvPr>
          <p:cNvSpPr txBox="1"/>
          <p:nvPr/>
        </p:nvSpPr>
        <p:spPr>
          <a:xfrm>
            <a:off x="2341021" y="1364744"/>
            <a:ext cx="4456939" cy="51759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匀速行驶的汽车受到竖直向下的重力和地面对它向上的支持力，是一对平衡力；汽车的牵引力和地面对它的摩擦力又是另一对平衡力。二力平衡。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3138E14-B38E-4E2D-B8B4-F4C34A889929}"/>
              </a:ext>
            </a:extLst>
          </p:cNvPr>
          <p:cNvSpPr txBox="1"/>
          <p:nvPr/>
        </p:nvSpPr>
        <p:spPr>
          <a:xfrm>
            <a:off x="8030433" y="5457225"/>
            <a:ext cx="27313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匀速行驶的汽车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9FCEAC8-0842-46B2-8FE5-3B99B58E49FA}"/>
              </a:ext>
            </a:extLst>
          </p:cNvPr>
          <p:cNvSpPr txBox="1"/>
          <p:nvPr/>
        </p:nvSpPr>
        <p:spPr>
          <a:xfrm>
            <a:off x="9396131" y="4719782"/>
            <a:ext cx="103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</a:t>
            </a: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D534102A-5F37-41F8-9647-DEB17B1A0E32}"/>
              </a:ext>
            </a:extLst>
          </p:cNvPr>
          <p:cNvCxnSpPr/>
          <p:nvPr/>
        </p:nvCxnSpPr>
        <p:spPr>
          <a:xfrm>
            <a:off x="9339854" y="3698048"/>
            <a:ext cx="1440000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351E815D-BCDC-4350-B99B-6CE3D58D450A}"/>
              </a:ext>
            </a:extLst>
          </p:cNvPr>
          <p:cNvCxnSpPr/>
          <p:nvPr/>
        </p:nvCxnSpPr>
        <p:spPr>
          <a:xfrm flipH="1">
            <a:off x="7773854" y="3698048"/>
            <a:ext cx="1440000" cy="0"/>
          </a:xfrm>
          <a:prstGeom prst="straightConnector1">
            <a:avLst/>
          </a:prstGeom>
          <a:ln w="508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BD710577-857E-4234-B2E9-D31930F950CA}"/>
              </a:ext>
            </a:extLst>
          </p:cNvPr>
          <p:cNvSpPr txBox="1"/>
          <p:nvPr/>
        </p:nvSpPr>
        <p:spPr>
          <a:xfrm>
            <a:off x="7058823" y="3472438"/>
            <a:ext cx="1034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牵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5DD9E1F-0D5C-4EB2-8EEC-D7C7E8573E2F}"/>
              </a:ext>
            </a:extLst>
          </p:cNvPr>
          <p:cNvSpPr txBox="1"/>
          <p:nvPr/>
        </p:nvSpPr>
        <p:spPr>
          <a:xfrm>
            <a:off x="10803039" y="3424729"/>
            <a:ext cx="1034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endParaRPr lang="zh-CN" altLang="en-US" sz="32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3258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1" grpId="0"/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93521EE-5323-40DC-8356-679C1EB4FE16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1AA2299-BD4D-4E75-8FCF-2B42C77B67FE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知识补充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EC76B04-2EED-466A-BF77-D1A4DD8D41BE}"/>
              </a:ext>
            </a:extLst>
          </p:cNvPr>
          <p:cNvSpPr txBox="1"/>
          <p:nvPr/>
        </p:nvSpPr>
        <p:spPr>
          <a:xfrm>
            <a:off x="3408218" y="1087345"/>
            <a:ext cx="608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区分平衡力和相互作用力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（重点）</a:t>
            </a:r>
          </a:p>
        </p:txBody>
      </p:sp>
      <p:graphicFrame>
        <p:nvGraphicFramePr>
          <p:cNvPr id="4" name="表格 5">
            <a:extLst>
              <a:ext uri="{FF2B5EF4-FFF2-40B4-BE49-F238E27FC236}">
                <a16:creationId xmlns:a16="http://schemas.microsoft.com/office/drawing/2014/main" id="{4D3B1780-F008-43CB-B892-D36A015C7B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181829"/>
              </p:ext>
            </p:extLst>
          </p:nvPr>
        </p:nvGraphicFramePr>
        <p:xfrm>
          <a:off x="2613891" y="2016000"/>
          <a:ext cx="7675418" cy="42339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189">
                  <a:extLst>
                    <a:ext uri="{9D8B030D-6E8A-4147-A177-3AD203B41FA5}">
                      <a16:colId xmlns:a16="http://schemas.microsoft.com/office/drawing/2014/main" val="2994848288"/>
                    </a:ext>
                  </a:extLst>
                </a:gridCol>
                <a:gridCol w="1011047">
                  <a:extLst>
                    <a:ext uri="{9D8B030D-6E8A-4147-A177-3AD203B41FA5}">
                      <a16:colId xmlns:a16="http://schemas.microsoft.com/office/drawing/2014/main" val="3453748965"/>
                    </a:ext>
                  </a:extLst>
                </a:gridCol>
                <a:gridCol w="3001818">
                  <a:extLst>
                    <a:ext uri="{9D8B030D-6E8A-4147-A177-3AD203B41FA5}">
                      <a16:colId xmlns:a16="http://schemas.microsoft.com/office/drawing/2014/main" val="4155442359"/>
                    </a:ext>
                  </a:extLst>
                </a:gridCol>
                <a:gridCol w="3140364">
                  <a:extLst>
                    <a:ext uri="{9D8B030D-6E8A-4147-A177-3AD203B41FA5}">
                      <a16:colId xmlns:a16="http://schemas.microsoft.com/office/drawing/2014/main" val="1501862256"/>
                    </a:ext>
                  </a:extLst>
                </a:gridCol>
              </a:tblGrid>
              <a:tr h="572240">
                <a:tc gridSpan="2">
                  <a:txBody>
                    <a:bodyPr vert="horz" wrap="square"/>
                    <a:lstStyle/>
                    <a:p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 vert="horz" wrap="square"/>
                    <a:lstStyle/>
                    <a:p>
                      <a:endParaRPr lang="zh-CN" altLang="en-US" sz="20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8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一对相互作用力</a:t>
                      </a:r>
                    </a:p>
                  </a:txBody>
                  <a:tcPr marT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800" b="1" cap="none" spc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一对平衡力</a:t>
                      </a:r>
                    </a:p>
                  </a:txBody>
                  <a:tcPr marT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83929"/>
                  </a:ext>
                </a:extLst>
              </a:tr>
              <a:tr h="528223">
                <a:tc rowSpan="2">
                  <a:txBody>
                    <a:bodyPr vert="horz" wrap="square"/>
                    <a:lstStyle/>
                    <a:p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相同点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大小</a:t>
                      </a:r>
                    </a:p>
                  </a:txBody>
                  <a:tcPr marL="252000" marT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相等</a:t>
                      </a:r>
                    </a:p>
                  </a:txBody>
                  <a:tcPr marT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相等</a:t>
                      </a:r>
                    </a:p>
                  </a:txBody>
                  <a:tcPr marT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898129"/>
                  </a:ext>
                </a:extLst>
              </a:tr>
              <a:tr h="581045"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方向</a:t>
                      </a:r>
                    </a:p>
                  </a:txBody>
                  <a:tcPr marL="252000" marT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相反，且在同一直线上</a:t>
                      </a:r>
                    </a:p>
                  </a:txBody>
                  <a:tcPr marT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相反，且在同一直线上</a:t>
                      </a:r>
                    </a:p>
                  </a:txBody>
                  <a:tcPr marT="144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69722"/>
                  </a:ext>
                </a:extLst>
              </a:tr>
              <a:tr h="0">
                <a:tc rowSpan="3">
                  <a:txBody>
                    <a:bodyPr vert="horz" wrap="square"/>
                    <a:lstStyle/>
                    <a:p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区别</a:t>
                      </a:r>
                    </a:p>
                  </a:txBody>
                  <a:tcPr marT="79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作用</a:t>
                      </a:r>
                      <a:endParaRPr lang="en-US" altLang="zh-CN" sz="200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对象</a:t>
                      </a:r>
                    </a:p>
                  </a:txBody>
                  <a:tcPr marL="25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分别作用在两个物体上</a:t>
                      </a:r>
                    </a:p>
                  </a:txBody>
                  <a:tcPr marR="36000" marT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共同作用在同一个物体上</a:t>
                      </a:r>
                    </a:p>
                  </a:txBody>
                  <a:tcPr marR="36000" marT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74577"/>
                  </a:ext>
                </a:extLst>
              </a:tr>
              <a:tr h="711408"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作用</a:t>
                      </a:r>
                      <a:endParaRPr lang="en-US" altLang="zh-CN" sz="2000">
                        <a:solidFill>
                          <a:srgbClr val="0070C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252000" marR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同时产生，同时消失</a:t>
                      </a:r>
                    </a:p>
                  </a:txBody>
                  <a:tcPr marT="21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两个力的产生、消失没有时间关系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298200"/>
                  </a:ext>
                </a:extLst>
              </a:tr>
              <a:tr h="1095750">
                <a:tc vMerge="1">
                  <a:txBody>
                    <a:bodyPr vert="horz" wrap="square"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力的作用效果</a:t>
                      </a:r>
                    </a:p>
                  </a:txBody>
                  <a:tcPr marR="108000" marT="216000" marB="180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相互作用的两个力分别作用在不同的物体上，一般产生不同的效果</a:t>
                      </a:r>
                    </a:p>
                  </a:txBody>
                  <a:tcPr marT="108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l"/>
                      <a:r>
                        <a:rPr lang="zh-CN" altLang="en-US" sz="2000">
                          <a:solidFill>
                            <a:srgbClr val="0070C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两个力共同作用在同一个物体上，使物体保持平衡</a:t>
                      </a:r>
                    </a:p>
                  </a:txBody>
                  <a:tcPr marT="252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803811"/>
                  </a:ext>
                </a:extLst>
              </a:tr>
            </a:tbl>
          </a:graphicData>
        </a:graphic>
      </p:graphicFrame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E7E8FCA-2190-4EA3-A329-88E5B3F1585A}"/>
              </a:ext>
            </a:extLst>
          </p:cNvPr>
          <p:cNvCxnSpPr/>
          <p:nvPr/>
        </p:nvCxnSpPr>
        <p:spPr>
          <a:xfrm>
            <a:off x="2613891" y="2016000"/>
            <a:ext cx="1514764" cy="56094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5374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93521EE-5323-40DC-8356-679C1EB4FE16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1AA2299-BD4D-4E75-8FCF-2B42C77B67FE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学习目标</a:t>
              </a:r>
              <a:endParaRPr lang="zh-CN" altLang="en-US" sz="3000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EC76B04-2EED-466A-BF77-D1A4DD8D41BE}"/>
              </a:ext>
            </a:extLst>
          </p:cNvPr>
          <p:cNvSpPr txBox="1"/>
          <p:nvPr/>
        </p:nvSpPr>
        <p:spPr>
          <a:xfrm>
            <a:off x="1980000" y="1801091"/>
            <a:ext cx="6206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、知道二力平衡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C9E28F4-6197-4D58-83B1-2F5460E8410B}"/>
              </a:ext>
            </a:extLst>
          </p:cNvPr>
          <p:cNvSpPr txBox="1"/>
          <p:nvPr/>
        </p:nvSpPr>
        <p:spPr>
          <a:xfrm>
            <a:off x="1979999" y="2646218"/>
            <a:ext cx="9223710" cy="1830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、理解二力平衡的条件，会应用二力平衡的知识解决简单的实际问题。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884B690-C95C-4878-9B7B-29CE855C47DD}"/>
              </a:ext>
            </a:extLst>
          </p:cNvPr>
          <p:cNvSpPr txBox="1"/>
          <p:nvPr/>
        </p:nvSpPr>
        <p:spPr>
          <a:xfrm>
            <a:off x="1979999" y="4922286"/>
            <a:ext cx="7431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、区分平衡力和相互作用力</a:t>
            </a:r>
          </a:p>
        </p:txBody>
      </p:sp>
    </p:spTree>
    <p:extLst>
      <p:ext uri="{BB962C8B-B14F-4D97-AF65-F5344CB8AC3E}">
        <p14:creationId xmlns:p14="http://schemas.microsoft.com/office/powerpoint/2010/main" val="1436754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93521EE-5323-40DC-8356-679C1EB4FE16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1AA2299-BD4D-4E75-8FCF-2B42C77B67FE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本节小结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EC76B04-2EED-466A-BF77-D1A4DD8D41BE}"/>
              </a:ext>
            </a:extLst>
          </p:cNvPr>
          <p:cNvSpPr txBox="1"/>
          <p:nvPr/>
        </p:nvSpPr>
        <p:spPr>
          <a:xfrm>
            <a:off x="1979999" y="1415001"/>
            <a:ext cx="620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、平衡力和平衡状态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C9E28F4-6197-4D58-83B1-2F5460E8410B}"/>
              </a:ext>
            </a:extLst>
          </p:cNvPr>
          <p:cNvSpPr txBox="1"/>
          <p:nvPr/>
        </p:nvSpPr>
        <p:spPr>
          <a:xfrm>
            <a:off x="1979999" y="3689823"/>
            <a:ext cx="86400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、二力平衡的条件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161809F-9B1D-4652-9972-EDEAC1F5C393}"/>
              </a:ext>
            </a:extLst>
          </p:cNvPr>
          <p:cNvSpPr/>
          <p:nvPr/>
        </p:nvSpPr>
        <p:spPr>
          <a:xfrm>
            <a:off x="1980000" y="2553854"/>
            <a:ext cx="1727200" cy="5818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平衡状态</a:t>
            </a:r>
          </a:p>
        </p:txBody>
      </p: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6DEBE977-D03E-4C57-B0B5-1A45DC2E82DB}"/>
              </a:ext>
            </a:extLst>
          </p:cNvPr>
          <p:cNvCxnSpPr/>
          <p:nvPr/>
        </p:nvCxnSpPr>
        <p:spPr>
          <a:xfrm>
            <a:off x="3777673" y="2872550"/>
            <a:ext cx="683491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左大括号 7">
            <a:extLst>
              <a:ext uri="{FF2B5EF4-FFF2-40B4-BE49-F238E27FC236}">
                <a16:creationId xmlns:a16="http://schemas.microsoft.com/office/drawing/2014/main" id="{03DC21C5-957C-4A5F-BB08-913B174C506D}"/>
              </a:ext>
            </a:extLst>
          </p:cNvPr>
          <p:cNvSpPr/>
          <p:nvPr/>
        </p:nvSpPr>
        <p:spPr>
          <a:xfrm>
            <a:off x="4554032" y="2363391"/>
            <a:ext cx="147782" cy="999836"/>
          </a:xfrm>
          <a:prstGeom prst="leftBrac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AF7B709-C78D-4FA7-8D29-6907C15028AB}"/>
              </a:ext>
            </a:extLst>
          </p:cNvPr>
          <p:cNvSpPr/>
          <p:nvPr/>
        </p:nvSpPr>
        <p:spPr>
          <a:xfrm>
            <a:off x="4900747" y="2175287"/>
            <a:ext cx="1727200" cy="5818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静止状态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4F12079-17C0-4E66-A5CB-18D0B47220B4}"/>
              </a:ext>
            </a:extLst>
          </p:cNvPr>
          <p:cNvSpPr/>
          <p:nvPr/>
        </p:nvSpPr>
        <p:spPr>
          <a:xfrm>
            <a:off x="4900747" y="2964852"/>
            <a:ext cx="3196985" cy="58189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匀速直线运动状态</a:t>
            </a:r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397D870-F4C3-4B6F-B9E8-91A5C4D7EA32}"/>
              </a:ext>
            </a:extLst>
          </p:cNvPr>
          <p:cNvCxnSpPr/>
          <p:nvPr/>
        </p:nvCxnSpPr>
        <p:spPr>
          <a:xfrm>
            <a:off x="8186835" y="2844799"/>
            <a:ext cx="763201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67042016-A62E-4285-98F8-CE2070E54A3C}"/>
              </a:ext>
            </a:extLst>
          </p:cNvPr>
          <p:cNvSpPr/>
          <p:nvPr/>
        </p:nvSpPr>
        <p:spPr>
          <a:xfrm>
            <a:off x="9043255" y="2553854"/>
            <a:ext cx="1727200" cy="583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受力平衡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5BEAA40-D511-41A6-878C-A11244FDD962}"/>
              </a:ext>
            </a:extLst>
          </p:cNvPr>
          <p:cNvSpPr txBox="1"/>
          <p:nvPr/>
        </p:nvSpPr>
        <p:spPr>
          <a:xfrm>
            <a:off x="1979999" y="4614585"/>
            <a:ext cx="864000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同体、等大、反向、共线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的两个力的合力为零。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DE70F1D-A7BA-459D-9F57-85694928F583}"/>
              </a:ext>
            </a:extLst>
          </p:cNvPr>
          <p:cNvSpPr txBox="1"/>
          <p:nvPr/>
        </p:nvSpPr>
        <p:spPr>
          <a:xfrm>
            <a:off x="1980000" y="5457915"/>
            <a:ext cx="8640000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、注意区分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平衡力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与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相互作用力</a:t>
            </a:r>
          </a:p>
        </p:txBody>
      </p:sp>
    </p:spTree>
    <p:extLst>
      <p:ext uri="{BB962C8B-B14F-4D97-AF65-F5344CB8AC3E}">
        <p14:creationId xmlns:p14="http://schemas.microsoft.com/office/powerpoint/2010/main" val="3739909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" grpId="0"/>
      <p:bldP spid="8" grpId="0"/>
      <p:bldP spid="11" grpId="0"/>
      <p:bldP spid="12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70D915-A5B6-410C-B456-D9EA6E23BE0A}"/>
              </a:ext>
            </a:extLst>
          </p:cNvPr>
          <p:cNvSpPr txBox="1"/>
          <p:nvPr/>
        </p:nvSpPr>
        <p:spPr>
          <a:xfrm>
            <a:off x="1969199" y="1440000"/>
            <a:ext cx="9049783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、下列图中，作用在物体上的力属于平衡力的是图（    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8D4D04-69DE-419C-B072-9AFF88CE51A9}"/>
              </a:ext>
            </a:extLst>
          </p:cNvPr>
          <p:cNvSpPr txBox="1"/>
          <p:nvPr/>
        </p:nvSpPr>
        <p:spPr>
          <a:xfrm>
            <a:off x="2578836" y="2257229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21874F-75CE-4F1F-9C5A-DB8C743956AE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BFA0D603-10D8-4797-9404-8717F72739C1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C14E3B-1846-45C0-8473-F9ED9E5E4292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巩固练习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AF447971-A8FE-4034-84C7-E2D13C19BB16}"/>
              </a:ext>
            </a:extLst>
          </p:cNvPr>
          <p:cNvGrpSpPr/>
          <p:nvPr/>
        </p:nvGrpSpPr>
        <p:grpSpPr>
          <a:xfrm>
            <a:off x="2613556" y="2857645"/>
            <a:ext cx="2998836" cy="1544919"/>
            <a:chOff x="2672291" y="3228109"/>
            <a:chExt cx="2998836" cy="1544919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8828B680-C7E7-4EDA-86D1-22B1205B3BD8}"/>
                </a:ext>
              </a:extLst>
            </p:cNvPr>
            <p:cNvGrpSpPr/>
            <p:nvPr/>
          </p:nvGrpSpPr>
          <p:grpSpPr>
            <a:xfrm>
              <a:off x="2672291" y="3228109"/>
              <a:ext cx="2998836" cy="911665"/>
              <a:chOff x="2672291" y="3228109"/>
              <a:chExt cx="2998836" cy="911665"/>
            </a:xfrm>
          </p:grpSpPr>
          <p:sp>
            <p:nvSpPr>
              <p:cNvPr id="6" name="流程图: 过程 5">
                <a:extLst>
                  <a:ext uri="{FF2B5EF4-FFF2-40B4-BE49-F238E27FC236}">
                    <a16:creationId xmlns:a16="http://schemas.microsoft.com/office/drawing/2014/main" id="{44CDC6B3-6A63-4D1A-BA88-982B71DE87E9}"/>
                  </a:ext>
                </a:extLst>
              </p:cNvPr>
              <p:cNvSpPr/>
              <p:nvPr/>
            </p:nvSpPr>
            <p:spPr>
              <a:xfrm>
                <a:off x="3556000" y="3228109"/>
                <a:ext cx="900000" cy="900000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流程图: 接点 11">
                <a:extLst>
                  <a:ext uri="{FF2B5EF4-FFF2-40B4-BE49-F238E27FC236}">
                    <a16:creationId xmlns:a16="http://schemas.microsoft.com/office/drawing/2014/main" id="{92549851-CFAD-438C-A7E2-65A8B1DB21DC}"/>
                  </a:ext>
                </a:extLst>
              </p:cNvPr>
              <p:cNvSpPr/>
              <p:nvPr/>
            </p:nvSpPr>
            <p:spPr>
              <a:xfrm>
                <a:off x="3971636" y="3611418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" name="直接箭头连接符 15">
                <a:extLst>
                  <a:ext uri="{FF2B5EF4-FFF2-40B4-BE49-F238E27FC236}">
                    <a16:creationId xmlns:a16="http://schemas.microsoft.com/office/drawing/2014/main" id="{B6F20DBA-744C-45EC-9BD6-0273EF925F20}"/>
                  </a:ext>
                </a:extLst>
              </p:cNvPr>
              <p:cNvCxnSpPr/>
              <p:nvPr/>
            </p:nvCxnSpPr>
            <p:spPr>
              <a:xfrm>
                <a:off x="4068000" y="3636000"/>
                <a:ext cx="90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>
                <a:extLst>
                  <a:ext uri="{FF2B5EF4-FFF2-40B4-BE49-F238E27FC236}">
                    <a16:creationId xmlns:a16="http://schemas.microsoft.com/office/drawing/2014/main" id="{DD80079D-6366-4BFD-B7BA-2AE7A58A7C53}"/>
                  </a:ext>
                </a:extLst>
              </p:cNvPr>
              <p:cNvCxnSpPr/>
              <p:nvPr/>
            </p:nvCxnSpPr>
            <p:spPr>
              <a:xfrm flipH="1" flipV="1">
                <a:off x="3068364" y="3636000"/>
                <a:ext cx="900000" cy="105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4C5D4D9-C86C-4B88-A6B5-49100CF19571}"/>
                  </a:ext>
                </a:extLst>
              </p:cNvPr>
              <p:cNvSpPr txBox="1"/>
              <p:nvPr/>
            </p:nvSpPr>
            <p:spPr>
              <a:xfrm>
                <a:off x="5043055" y="3636000"/>
                <a:ext cx="62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3N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7B253BBC-AB16-4EFC-8A19-89BE419FBC30}"/>
                  </a:ext>
                </a:extLst>
              </p:cNvPr>
              <p:cNvSpPr txBox="1"/>
              <p:nvPr/>
            </p:nvSpPr>
            <p:spPr>
              <a:xfrm>
                <a:off x="2672291" y="3678109"/>
                <a:ext cx="62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3N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30F4150-476A-48AF-871D-37C1D3EC21F3}"/>
                </a:ext>
              </a:extLst>
            </p:cNvPr>
            <p:cNvSpPr txBox="1"/>
            <p:nvPr/>
          </p:nvSpPr>
          <p:spPr>
            <a:xfrm>
              <a:off x="3808108" y="4249808"/>
              <a:ext cx="471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ACB8A58F-4736-4C2C-8DB6-8D35E443CB56}"/>
              </a:ext>
            </a:extLst>
          </p:cNvPr>
          <p:cNvGrpSpPr/>
          <p:nvPr/>
        </p:nvGrpSpPr>
        <p:grpSpPr>
          <a:xfrm>
            <a:off x="6538317" y="2804573"/>
            <a:ext cx="2866514" cy="1544919"/>
            <a:chOff x="2804613" y="3228109"/>
            <a:chExt cx="2866514" cy="1544919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48903124-5824-45D1-8A6F-F1755C1940DC}"/>
                </a:ext>
              </a:extLst>
            </p:cNvPr>
            <p:cNvGrpSpPr/>
            <p:nvPr/>
          </p:nvGrpSpPr>
          <p:grpSpPr>
            <a:xfrm>
              <a:off x="2804613" y="3228109"/>
              <a:ext cx="2866514" cy="1361665"/>
              <a:chOff x="2804613" y="3228109"/>
              <a:chExt cx="2866514" cy="1361665"/>
            </a:xfrm>
          </p:grpSpPr>
          <p:sp>
            <p:nvSpPr>
              <p:cNvPr id="28" name="流程图: 过程 27">
                <a:extLst>
                  <a:ext uri="{FF2B5EF4-FFF2-40B4-BE49-F238E27FC236}">
                    <a16:creationId xmlns:a16="http://schemas.microsoft.com/office/drawing/2014/main" id="{4EFFB693-7F5E-4AD1-AD56-F253EE28C85E}"/>
                  </a:ext>
                </a:extLst>
              </p:cNvPr>
              <p:cNvSpPr/>
              <p:nvPr/>
            </p:nvSpPr>
            <p:spPr>
              <a:xfrm>
                <a:off x="3556000" y="3228109"/>
                <a:ext cx="900000" cy="900000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流程图: 接点 28">
                <a:extLst>
                  <a:ext uri="{FF2B5EF4-FFF2-40B4-BE49-F238E27FC236}">
                    <a16:creationId xmlns:a16="http://schemas.microsoft.com/office/drawing/2014/main" id="{33E3237E-A3F2-4A09-9D37-76CB17E36784}"/>
                  </a:ext>
                </a:extLst>
              </p:cNvPr>
              <p:cNvSpPr/>
              <p:nvPr/>
            </p:nvSpPr>
            <p:spPr>
              <a:xfrm>
                <a:off x="3971636" y="3611418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0" name="直接箭头连接符 29">
                <a:extLst>
                  <a:ext uri="{FF2B5EF4-FFF2-40B4-BE49-F238E27FC236}">
                    <a16:creationId xmlns:a16="http://schemas.microsoft.com/office/drawing/2014/main" id="{2485B10E-A3FE-4C0C-90AB-4A6B3075BF52}"/>
                  </a:ext>
                </a:extLst>
              </p:cNvPr>
              <p:cNvCxnSpPr/>
              <p:nvPr/>
            </p:nvCxnSpPr>
            <p:spPr>
              <a:xfrm>
                <a:off x="4068000" y="3636000"/>
                <a:ext cx="90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箭头连接符 30">
                <a:extLst>
                  <a:ext uri="{FF2B5EF4-FFF2-40B4-BE49-F238E27FC236}">
                    <a16:creationId xmlns:a16="http://schemas.microsoft.com/office/drawing/2014/main" id="{7855CE71-2001-4D06-9C01-C326801947E4}"/>
                  </a:ext>
                </a:extLst>
              </p:cNvPr>
              <p:cNvCxnSpPr/>
              <p:nvPr/>
            </p:nvCxnSpPr>
            <p:spPr>
              <a:xfrm flipH="1">
                <a:off x="3202046" y="3647418"/>
                <a:ext cx="783690" cy="50387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D0C81027-5C2E-4200-B113-DED7A9AC9E0A}"/>
                  </a:ext>
                </a:extLst>
              </p:cNvPr>
              <p:cNvSpPr txBox="1"/>
              <p:nvPr/>
            </p:nvSpPr>
            <p:spPr>
              <a:xfrm>
                <a:off x="5043055" y="3636000"/>
                <a:ext cx="62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3N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02829C45-C18A-433F-92EF-935813B2D2BA}"/>
                  </a:ext>
                </a:extLst>
              </p:cNvPr>
              <p:cNvSpPr txBox="1"/>
              <p:nvPr/>
            </p:nvSpPr>
            <p:spPr>
              <a:xfrm>
                <a:off x="2804613" y="4128109"/>
                <a:ext cx="62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3N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2DEC249F-C8B2-41B0-9BA0-F18BCDC238E5}"/>
                </a:ext>
              </a:extLst>
            </p:cNvPr>
            <p:cNvSpPr txBox="1"/>
            <p:nvPr/>
          </p:nvSpPr>
          <p:spPr>
            <a:xfrm>
              <a:off x="3808108" y="4249808"/>
              <a:ext cx="471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9817998-53C0-4875-80F6-29D57C48E8B2}"/>
              </a:ext>
            </a:extLst>
          </p:cNvPr>
          <p:cNvGrpSpPr/>
          <p:nvPr/>
        </p:nvGrpSpPr>
        <p:grpSpPr>
          <a:xfrm>
            <a:off x="2940378" y="4568582"/>
            <a:ext cx="2044859" cy="2139549"/>
            <a:chOff x="2988005" y="2688056"/>
            <a:chExt cx="2044859" cy="2139549"/>
          </a:xfrm>
        </p:grpSpPr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6593A686-E2DA-4F96-ABFE-8F506C0E46F6}"/>
                </a:ext>
              </a:extLst>
            </p:cNvPr>
            <p:cNvGrpSpPr/>
            <p:nvPr/>
          </p:nvGrpSpPr>
          <p:grpSpPr>
            <a:xfrm>
              <a:off x="2988005" y="2688056"/>
              <a:ext cx="2044859" cy="1949328"/>
              <a:chOff x="2988005" y="2688056"/>
              <a:chExt cx="2044859" cy="1949328"/>
            </a:xfrm>
          </p:grpSpPr>
          <p:sp>
            <p:nvSpPr>
              <p:cNvPr id="39" name="流程图: 过程 38">
                <a:extLst>
                  <a:ext uri="{FF2B5EF4-FFF2-40B4-BE49-F238E27FC236}">
                    <a16:creationId xmlns:a16="http://schemas.microsoft.com/office/drawing/2014/main" id="{B4BEC463-660C-4238-8680-A4C670845329}"/>
                  </a:ext>
                </a:extLst>
              </p:cNvPr>
              <p:cNvSpPr/>
              <p:nvPr/>
            </p:nvSpPr>
            <p:spPr>
              <a:xfrm>
                <a:off x="3556000" y="3228109"/>
                <a:ext cx="900000" cy="900000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流程图: 接点 39">
                <a:extLst>
                  <a:ext uri="{FF2B5EF4-FFF2-40B4-BE49-F238E27FC236}">
                    <a16:creationId xmlns:a16="http://schemas.microsoft.com/office/drawing/2014/main" id="{332C43AD-7930-49CE-8C36-168BA8F4C7FD}"/>
                  </a:ext>
                </a:extLst>
              </p:cNvPr>
              <p:cNvSpPr/>
              <p:nvPr/>
            </p:nvSpPr>
            <p:spPr>
              <a:xfrm>
                <a:off x="3971636" y="3611418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2A4D7A63-F62D-493E-A688-7428A0AEC6B6}"/>
                  </a:ext>
                </a:extLst>
              </p:cNvPr>
              <p:cNvCxnSpPr/>
              <p:nvPr/>
            </p:nvCxnSpPr>
            <p:spPr>
              <a:xfrm flipH="1">
                <a:off x="4286507" y="3678109"/>
                <a:ext cx="15850" cy="90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箭头连接符 41">
                <a:extLst>
                  <a:ext uri="{FF2B5EF4-FFF2-40B4-BE49-F238E27FC236}">
                    <a16:creationId xmlns:a16="http://schemas.microsoft.com/office/drawing/2014/main" id="{5C6FF654-C71D-47C8-8035-BD13AE666E42}"/>
                  </a:ext>
                </a:extLst>
              </p:cNvPr>
              <p:cNvCxnSpPr/>
              <p:nvPr/>
            </p:nvCxnSpPr>
            <p:spPr>
              <a:xfrm flipH="1" flipV="1">
                <a:off x="3704613" y="2688056"/>
                <a:ext cx="0" cy="90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93553BA9-C53B-4B43-A053-D40E7E397B83}"/>
                  </a:ext>
                </a:extLst>
              </p:cNvPr>
              <p:cNvSpPr txBox="1"/>
              <p:nvPr/>
            </p:nvSpPr>
            <p:spPr>
              <a:xfrm>
                <a:off x="4404792" y="4175719"/>
                <a:ext cx="62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3N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6601362B-375F-479E-B993-747724323038}"/>
                  </a:ext>
                </a:extLst>
              </p:cNvPr>
              <p:cNvSpPr txBox="1"/>
              <p:nvPr/>
            </p:nvSpPr>
            <p:spPr>
              <a:xfrm>
                <a:off x="2988005" y="2688056"/>
                <a:ext cx="62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3N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801C57F1-808C-4A4B-8FB1-B30B3B665BFD}"/>
                </a:ext>
              </a:extLst>
            </p:cNvPr>
            <p:cNvSpPr txBox="1"/>
            <p:nvPr/>
          </p:nvSpPr>
          <p:spPr>
            <a:xfrm>
              <a:off x="3481153" y="4304385"/>
              <a:ext cx="471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96C2827F-038B-444E-9FE4-1C4C8A677C71}"/>
              </a:ext>
            </a:extLst>
          </p:cNvPr>
          <p:cNvGrpSpPr/>
          <p:nvPr/>
        </p:nvGrpSpPr>
        <p:grpSpPr>
          <a:xfrm>
            <a:off x="6523865" y="5166881"/>
            <a:ext cx="2998836" cy="1544919"/>
            <a:chOff x="6523865" y="5166881"/>
            <a:chExt cx="2998836" cy="1544919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FDC7620D-0223-4D70-A27D-8A7BD93813FA}"/>
                </a:ext>
              </a:extLst>
            </p:cNvPr>
            <p:cNvSpPr txBox="1"/>
            <p:nvPr/>
          </p:nvSpPr>
          <p:spPr>
            <a:xfrm>
              <a:off x="7659682" y="6188580"/>
              <a:ext cx="4710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BAD77932-00DD-4328-B2CE-A02AFCA3F6A8}"/>
                </a:ext>
              </a:extLst>
            </p:cNvPr>
            <p:cNvGrpSpPr/>
            <p:nvPr/>
          </p:nvGrpSpPr>
          <p:grpSpPr>
            <a:xfrm>
              <a:off x="6523865" y="5166881"/>
              <a:ext cx="2998836" cy="911665"/>
              <a:chOff x="6523865" y="5166881"/>
              <a:chExt cx="2998836" cy="911665"/>
            </a:xfrm>
          </p:grpSpPr>
          <p:sp>
            <p:nvSpPr>
              <p:cNvPr id="67" name="流程图: 过程 66">
                <a:extLst>
                  <a:ext uri="{FF2B5EF4-FFF2-40B4-BE49-F238E27FC236}">
                    <a16:creationId xmlns:a16="http://schemas.microsoft.com/office/drawing/2014/main" id="{046B378E-C7EE-45A8-8470-4582EACF4862}"/>
                  </a:ext>
                </a:extLst>
              </p:cNvPr>
              <p:cNvSpPr/>
              <p:nvPr/>
            </p:nvSpPr>
            <p:spPr>
              <a:xfrm>
                <a:off x="7962919" y="5166881"/>
                <a:ext cx="432000" cy="900000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" name="流程图: 过程 60">
                <a:extLst>
                  <a:ext uri="{FF2B5EF4-FFF2-40B4-BE49-F238E27FC236}">
                    <a16:creationId xmlns:a16="http://schemas.microsoft.com/office/drawing/2014/main" id="{E6CB58ED-6BB2-438D-AE35-B501AC6BD975}"/>
                  </a:ext>
                </a:extLst>
              </p:cNvPr>
              <p:cNvSpPr/>
              <p:nvPr/>
            </p:nvSpPr>
            <p:spPr>
              <a:xfrm>
                <a:off x="7407574" y="5166881"/>
                <a:ext cx="432000" cy="900000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" name="流程图: 接点 61">
                <a:extLst>
                  <a:ext uri="{FF2B5EF4-FFF2-40B4-BE49-F238E27FC236}">
                    <a16:creationId xmlns:a16="http://schemas.microsoft.com/office/drawing/2014/main" id="{C85590E9-7106-408D-B3DB-9EAA75EFCAFA}"/>
                  </a:ext>
                </a:extLst>
              </p:cNvPr>
              <p:cNvSpPr/>
              <p:nvPr/>
            </p:nvSpPr>
            <p:spPr>
              <a:xfrm>
                <a:off x="7611820" y="5533216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" name="直接箭头连接符 62">
                <a:extLst>
                  <a:ext uri="{FF2B5EF4-FFF2-40B4-BE49-F238E27FC236}">
                    <a16:creationId xmlns:a16="http://schemas.microsoft.com/office/drawing/2014/main" id="{0BC37C60-645B-42A7-829C-D877E5A80F53}"/>
                  </a:ext>
                </a:extLst>
              </p:cNvPr>
              <p:cNvCxnSpPr/>
              <p:nvPr/>
            </p:nvCxnSpPr>
            <p:spPr>
              <a:xfrm>
                <a:off x="8250787" y="5574772"/>
                <a:ext cx="900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箭头连接符 63">
                <a:extLst>
                  <a:ext uri="{FF2B5EF4-FFF2-40B4-BE49-F238E27FC236}">
                    <a16:creationId xmlns:a16="http://schemas.microsoft.com/office/drawing/2014/main" id="{A06DE4DC-1CBA-42A8-BEA8-D810B4DD5C0B}"/>
                  </a:ext>
                </a:extLst>
              </p:cNvPr>
              <p:cNvCxnSpPr/>
              <p:nvPr/>
            </p:nvCxnSpPr>
            <p:spPr>
              <a:xfrm flipH="1" flipV="1">
                <a:off x="6701937" y="5555435"/>
                <a:ext cx="900000" cy="105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410A89BE-C66C-40F6-9AEA-D8D0F02CE435}"/>
                  </a:ext>
                </a:extLst>
              </p:cNvPr>
              <p:cNvSpPr txBox="1"/>
              <p:nvPr/>
            </p:nvSpPr>
            <p:spPr>
              <a:xfrm>
                <a:off x="8894629" y="5574772"/>
                <a:ext cx="62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3N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C0FF502E-B51F-4537-99FF-CF0C143AEDA7}"/>
                  </a:ext>
                </a:extLst>
              </p:cNvPr>
              <p:cNvSpPr txBox="1"/>
              <p:nvPr/>
            </p:nvSpPr>
            <p:spPr>
              <a:xfrm>
                <a:off x="6523865" y="5616881"/>
                <a:ext cx="62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3N</a:t>
                </a: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流程图: 接点 67">
                <a:extLst>
                  <a:ext uri="{FF2B5EF4-FFF2-40B4-BE49-F238E27FC236}">
                    <a16:creationId xmlns:a16="http://schemas.microsoft.com/office/drawing/2014/main" id="{8048225B-E4DC-46EF-A9FF-EB4E0D1C506F}"/>
                  </a:ext>
                </a:extLst>
              </p:cNvPr>
              <p:cNvSpPr/>
              <p:nvPr/>
            </p:nvSpPr>
            <p:spPr>
              <a:xfrm>
                <a:off x="8172000" y="5544000"/>
                <a:ext cx="72000" cy="72000"/>
              </a:xfrm>
              <a:prstGeom prst="flowChartConnector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5115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70D915-A5B6-410C-B456-D9EA6E23BE0A}"/>
              </a:ext>
            </a:extLst>
          </p:cNvPr>
          <p:cNvSpPr txBox="1"/>
          <p:nvPr/>
        </p:nvSpPr>
        <p:spPr>
          <a:xfrm>
            <a:off x="1980000" y="1440000"/>
            <a:ext cx="900000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、一同学用水平方向的力推停放在水平地面上的汽车，没有推动。此时（    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8D4D04-69DE-419C-B072-9AFF88CE51A9}"/>
              </a:ext>
            </a:extLst>
          </p:cNvPr>
          <p:cNvSpPr txBox="1"/>
          <p:nvPr/>
        </p:nvSpPr>
        <p:spPr>
          <a:xfrm>
            <a:off x="5109477" y="2225664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21874F-75CE-4F1F-9C5A-DB8C743956AE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BFA0D603-10D8-4797-9404-8717F72739C1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C14E3B-1846-45C0-8473-F9ED9E5E4292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巩固练习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0CCBFDB-15AB-4F6C-87C8-6C607DFE4567}"/>
              </a:ext>
            </a:extLst>
          </p:cNvPr>
          <p:cNvSpPr txBox="1"/>
          <p:nvPr/>
        </p:nvSpPr>
        <p:spPr>
          <a:xfrm>
            <a:off x="1980000" y="2861745"/>
            <a:ext cx="7847491" cy="3409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人推车的力与车受的重力是一对平衡力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人推车的力与车对人的作用力是一对平衡力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人推车的力的大小“小于”地面对车的摩擦力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人推车的力的大小“等于”地面对车的摩擦力</a:t>
            </a:r>
          </a:p>
        </p:txBody>
      </p:sp>
    </p:spTree>
    <p:extLst>
      <p:ext uri="{BB962C8B-B14F-4D97-AF65-F5344CB8AC3E}">
        <p14:creationId xmlns:p14="http://schemas.microsoft.com/office/powerpoint/2010/main" val="816118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70D915-A5B6-410C-B456-D9EA6E23BE0A}"/>
              </a:ext>
            </a:extLst>
          </p:cNvPr>
          <p:cNvSpPr txBox="1"/>
          <p:nvPr/>
        </p:nvSpPr>
        <p:spPr>
          <a:xfrm>
            <a:off x="1980000" y="1440000"/>
            <a:ext cx="9000000" cy="662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、关于平衡力，下列说法正确的是（    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8D4D04-69DE-419C-B072-9AFF88CE51A9}"/>
              </a:ext>
            </a:extLst>
          </p:cNvPr>
          <p:cNvSpPr txBox="1"/>
          <p:nvPr/>
        </p:nvSpPr>
        <p:spPr>
          <a:xfrm>
            <a:off x="7861913" y="1579334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21874F-75CE-4F1F-9C5A-DB8C743956AE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BFA0D603-10D8-4797-9404-8717F72739C1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C14E3B-1846-45C0-8473-F9ED9E5E4292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巩固练习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0CCBFDB-15AB-4F6C-87C8-6C607DFE4567}"/>
              </a:ext>
            </a:extLst>
          </p:cNvPr>
          <p:cNvSpPr txBox="1"/>
          <p:nvPr/>
        </p:nvSpPr>
        <p:spPr>
          <a:xfrm>
            <a:off x="1980000" y="2317462"/>
            <a:ext cx="9000000" cy="4540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物体在平衡力作用下一定保持静止状态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作用在物体上的两个力，三要素完全相同，这两个力一定是平衡力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物体受到的重力和拉力的作用，这两个力方向相反，它们一定是平衡力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运动的物体在平衡力作用下，一定保持匀速直线运动状态</a:t>
            </a:r>
          </a:p>
        </p:txBody>
      </p:sp>
    </p:spTree>
    <p:extLst>
      <p:ext uri="{BB962C8B-B14F-4D97-AF65-F5344CB8AC3E}">
        <p14:creationId xmlns:p14="http://schemas.microsoft.com/office/powerpoint/2010/main" val="32102417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70D915-A5B6-410C-B456-D9EA6E23BE0A}"/>
              </a:ext>
            </a:extLst>
          </p:cNvPr>
          <p:cNvSpPr txBox="1"/>
          <p:nvPr/>
        </p:nvSpPr>
        <p:spPr>
          <a:xfrm>
            <a:off x="1980000" y="1152000"/>
            <a:ext cx="9000000" cy="195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、如题所示，放在水平桌面上的物体的质量为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5kg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，用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10N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的水平拉力使物体向右做匀速直线运动，下列的说法哪种正确（    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8D4D04-69DE-419C-B072-9AFF88CE51A9}"/>
              </a:ext>
            </a:extLst>
          </p:cNvPr>
          <p:cNvSpPr txBox="1"/>
          <p:nvPr/>
        </p:nvSpPr>
        <p:spPr>
          <a:xfrm>
            <a:off x="4416750" y="2583995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21874F-75CE-4F1F-9C5A-DB8C743956AE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BFA0D603-10D8-4797-9404-8717F72739C1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C14E3B-1846-45C0-8473-F9ED9E5E4292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巩固练习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0CCBFDB-15AB-4F6C-87C8-6C607DFE4567}"/>
              </a:ext>
            </a:extLst>
          </p:cNvPr>
          <p:cNvSpPr txBox="1"/>
          <p:nvPr/>
        </p:nvSpPr>
        <p:spPr>
          <a:xfrm>
            <a:off x="1980000" y="3483000"/>
            <a:ext cx="5492218" cy="2601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物体受到向左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49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牛的摩擦力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物体受到向左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牛的摩擦力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物体受到向右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牛的摩擦力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物体受到的摩擦力等于零</a:t>
            </a: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814FD28-EA43-45A3-B4B2-834AFB2D68CE}"/>
              </a:ext>
            </a:extLst>
          </p:cNvPr>
          <p:cNvGrpSpPr/>
          <p:nvPr/>
        </p:nvGrpSpPr>
        <p:grpSpPr>
          <a:xfrm>
            <a:off x="7629237" y="3968548"/>
            <a:ext cx="3177309" cy="923037"/>
            <a:chOff x="7943273" y="2544919"/>
            <a:chExt cx="3177309" cy="923037"/>
          </a:xfrm>
        </p:grpSpPr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AEE84287-B68B-4868-A498-79697BE51368}"/>
                </a:ext>
              </a:extLst>
            </p:cNvPr>
            <p:cNvSpPr/>
            <p:nvPr/>
          </p:nvSpPr>
          <p:spPr>
            <a:xfrm>
              <a:off x="8650873" y="2559963"/>
              <a:ext cx="1106327" cy="8809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:a16="http://schemas.microsoft.com/office/drawing/2014/main" id="{3F13058E-D7D3-423C-B214-1521E0DDDEA2}"/>
                </a:ext>
              </a:extLst>
            </p:cNvPr>
            <p:cNvCxnSpPr/>
            <p:nvPr/>
          </p:nvCxnSpPr>
          <p:spPr>
            <a:xfrm flipV="1">
              <a:off x="7943273" y="3456000"/>
              <a:ext cx="3177309" cy="1195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>
              <a:extLst>
                <a:ext uri="{FF2B5EF4-FFF2-40B4-BE49-F238E27FC236}">
                  <a16:creationId xmlns:a16="http://schemas.microsoft.com/office/drawing/2014/main" id="{D20D0D41-58DB-4503-B9D3-F63D890A8018}"/>
                </a:ext>
              </a:extLst>
            </p:cNvPr>
            <p:cNvCxnSpPr/>
            <p:nvPr/>
          </p:nvCxnSpPr>
          <p:spPr>
            <a:xfrm>
              <a:off x="9766437" y="3000459"/>
              <a:ext cx="131276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869F0223-62C6-48BA-B2DB-DDE9F2A025C2}"/>
                </a:ext>
              </a:extLst>
            </p:cNvPr>
            <p:cNvSpPr txBox="1"/>
            <p:nvPr/>
          </p:nvSpPr>
          <p:spPr>
            <a:xfrm>
              <a:off x="9869654" y="2544919"/>
              <a:ext cx="11063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F=10N</a:t>
              </a:r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648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70D915-A5B6-410C-B456-D9EA6E23BE0A}"/>
              </a:ext>
            </a:extLst>
          </p:cNvPr>
          <p:cNvSpPr txBox="1"/>
          <p:nvPr/>
        </p:nvSpPr>
        <p:spPr>
          <a:xfrm>
            <a:off x="1980000" y="1152000"/>
            <a:ext cx="900000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、如图所示，直升飞机悬停在空中，不计浮力，下列说法正确的是（    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8D4D04-69DE-419C-B072-9AFF88CE51A9}"/>
              </a:ext>
            </a:extLst>
          </p:cNvPr>
          <p:cNvSpPr txBox="1"/>
          <p:nvPr/>
        </p:nvSpPr>
        <p:spPr>
          <a:xfrm>
            <a:off x="4370509" y="1937664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21874F-75CE-4F1F-9C5A-DB8C743956AE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BFA0D603-10D8-4797-9404-8717F72739C1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C14E3B-1846-45C0-8473-F9ED9E5E4292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巩固练习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0CCBFDB-15AB-4F6C-87C8-6C607DFE4567}"/>
              </a:ext>
            </a:extLst>
          </p:cNvPr>
          <p:cNvSpPr txBox="1"/>
          <p:nvPr/>
        </p:nvSpPr>
        <p:spPr>
          <a:xfrm>
            <a:off x="1980000" y="2628791"/>
            <a:ext cx="7154764" cy="389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螺旋桨对空气的作用力与直升飞机所受重力是一对相互作用力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螺旋桨对空气的作用力与空气对螺旋桨的作用力是一对平衡力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悬停在空中的直升飞机对地球没有作用力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直升飞机所受向上的力的施力物体是空气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6EB1029-0122-4C52-9414-55D38DB76AE3}"/>
              </a:ext>
            </a:extLst>
          </p:cNvPr>
          <p:cNvGrpSpPr/>
          <p:nvPr/>
        </p:nvGrpSpPr>
        <p:grpSpPr>
          <a:xfrm>
            <a:off x="9134764" y="2628791"/>
            <a:ext cx="2715491" cy="1844792"/>
            <a:chOff x="7472217" y="3078451"/>
            <a:chExt cx="4114445" cy="184479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42EA8EE-9D0A-4A56-949E-6C1674814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72218" y="3078451"/>
              <a:ext cx="3834550" cy="1492280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795E116A-3D45-40A0-9F03-B589CE49F785}"/>
                </a:ext>
              </a:extLst>
            </p:cNvPr>
            <p:cNvSpPr txBox="1"/>
            <p:nvPr/>
          </p:nvSpPr>
          <p:spPr>
            <a:xfrm>
              <a:off x="7472217" y="4553911"/>
              <a:ext cx="41144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悬停在空中</a:t>
              </a:r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rPr>
                <a:t>的直升飞机</a:t>
              </a:r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1529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8570D915-A5B6-410C-B456-D9EA6E23BE0A}"/>
              </a:ext>
            </a:extLst>
          </p:cNvPr>
          <p:cNvSpPr txBox="1"/>
          <p:nvPr/>
        </p:nvSpPr>
        <p:spPr>
          <a:xfrm>
            <a:off x="1980000" y="1152000"/>
            <a:ext cx="9000000" cy="1308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、用弹簧测力计拉着木块在水平面上做匀速运动，保持弹簧测力计示数稳定，则（        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8D4D04-69DE-419C-B072-9AFF88CE51A9}"/>
              </a:ext>
            </a:extLst>
          </p:cNvPr>
          <p:cNvSpPr txBox="1"/>
          <p:nvPr/>
        </p:nvSpPr>
        <p:spPr>
          <a:xfrm>
            <a:off x="6480000" y="1937664"/>
            <a:ext cx="48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endParaRPr lang="zh-CN" altLang="en-US" sz="28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621874F-75CE-4F1F-9C5A-DB8C743956AE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" name="云形 8">
              <a:extLst>
                <a:ext uri="{FF2B5EF4-FFF2-40B4-BE49-F238E27FC236}">
                  <a16:creationId xmlns:a16="http://schemas.microsoft.com/office/drawing/2014/main" id="{BFA0D603-10D8-4797-9404-8717F72739C1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4C14E3B-1846-45C0-8473-F9ED9E5E4292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巩固练习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10CCBFDB-15AB-4F6C-87C8-6C607DFE4567}"/>
              </a:ext>
            </a:extLst>
          </p:cNvPr>
          <p:cNvSpPr txBox="1"/>
          <p:nvPr/>
        </p:nvSpPr>
        <p:spPr>
          <a:xfrm>
            <a:off x="1980000" y="3384000"/>
            <a:ext cx="9205236" cy="3247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A.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木块受到的拉力大于摩擦力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B.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木块相对于弹簧测力计是运动的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C.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木块受到的重力和水平面对木块的支持力是一对平衡力</a:t>
            </a:r>
            <a:endParaRPr lang="en-US" altLang="zh-CN" sz="28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rPr>
              <a:t>D.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在木块上放一钩码后，继续拉动木块匀速运动，弹簧测力计示数变大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22847236-8816-491F-8D7D-E916D4C4A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528" y="2036198"/>
            <a:ext cx="3777673" cy="130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389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F3216E8-CF97-4110-A749-97365597A751}"/>
              </a:ext>
            </a:extLst>
          </p:cNvPr>
          <p:cNvSpPr/>
          <p:nvPr/>
        </p:nvSpPr>
        <p:spPr>
          <a:xfrm>
            <a:off x="2068372" y="2376208"/>
            <a:ext cx="890500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zh-CN" altLang="en-US" sz="8000">
                <a:ln w="0"/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播放结束 谢谢观赏</a:t>
            </a:r>
          </a:p>
        </p:txBody>
      </p:sp>
      <p:pic>
        <p:nvPicPr>
          <p:cNvPr id="15" name="New picture" hidden="1"/>
          <p:cNvPicPr/>
          <p:nvPr/>
        </p:nvPicPr>
        <p:blipFill>
          <a:blip r:embed="rId2"/>
          <a:stretch>
            <a:fillRect/>
          </a:stretch>
        </p:blipFill>
        <p:spPr>
          <a:xfrm>
            <a:off x="11468100" y="12077700"/>
            <a:ext cx="381000" cy="4445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135276801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93521EE-5323-40DC-8356-679C1EB4FE16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1AA2299-BD4D-4E75-8FCF-2B42C77B67FE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温故知新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6EC76B04-2EED-466A-BF77-D1A4DD8D41BE}"/>
              </a:ext>
            </a:extLst>
          </p:cNvPr>
          <p:cNvSpPr txBox="1"/>
          <p:nvPr/>
        </p:nvSpPr>
        <p:spPr>
          <a:xfrm>
            <a:off x="1859925" y="2873127"/>
            <a:ext cx="7939857" cy="2753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一切物体在没有受到力的作用时，总保持静止状态或匀速直线运动状态。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BDFEAB9-C710-4B1D-A3E0-FF5228842F52}"/>
              </a:ext>
            </a:extLst>
          </p:cNvPr>
          <p:cNvSpPr txBox="1"/>
          <p:nvPr/>
        </p:nvSpPr>
        <p:spPr>
          <a:xfrm>
            <a:off x="1980000" y="1709525"/>
            <a:ext cx="8069164" cy="988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>
                <a:latin typeface="微软雅黑" panose="020b0503020204020204" pitchFamily="34" charset="-122"/>
                <a:ea typeface="微软雅黑" panose="020b0503020204020204" pitchFamily="34" charset="-122"/>
              </a:rPr>
              <a:t>牛顿第一定律</a:t>
            </a:r>
            <a:r>
              <a:rPr lang="zh-CN" altLang="en-US" sz="4400">
                <a:latin typeface="微软雅黑" panose="020b0503020204020204" pitchFamily="34" charset="-122"/>
                <a:ea typeface="微软雅黑" panose="020b0503020204020204" pitchFamily="34" charset="-122"/>
              </a:rPr>
              <a:t>的内容</a:t>
            </a:r>
            <a:endParaRPr lang="zh-CN" altLang="en-US" sz="4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9791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93521EE-5323-40DC-8356-679C1EB4FE16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1AA2299-BD4D-4E75-8FCF-2B42C77B67FE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课前导入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DBDFEAB9-C710-4B1D-A3E0-FF5228842F52}"/>
              </a:ext>
            </a:extLst>
          </p:cNvPr>
          <p:cNvSpPr txBox="1"/>
          <p:nvPr/>
        </p:nvSpPr>
        <p:spPr>
          <a:xfrm>
            <a:off x="1980000" y="3329607"/>
            <a:ext cx="6077526" cy="2221314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在受力的情况下，物体有时也会保持静止或匀速直线运动状态。为什么？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2D7B9CF-631A-4B55-A813-1E032EAA4AB0}"/>
              </a:ext>
            </a:extLst>
          </p:cNvPr>
          <p:cNvSpPr txBox="1"/>
          <p:nvPr/>
        </p:nvSpPr>
        <p:spPr>
          <a:xfrm>
            <a:off x="1915344" y="1490664"/>
            <a:ext cx="9866693" cy="97853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4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D9EB5B-86E3-426F-822F-7FFACB2855B3}"/>
              </a:ext>
            </a:extLst>
          </p:cNvPr>
          <p:cNvSpPr txBox="1"/>
          <p:nvPr/>
        </p:nvSpPr>
        <p:spPr>
          <a:xfrm>
            <a:off x="1980000" y="1440000"/>
            <a:ext cx="8512509" cy="143648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我们周围的物体都受到力的作用，不受力的物体是不存在的。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8509D96-E646-4F01-A346-248D4D0788D3}"/>
              </a:ext>
            </a:extLst>
          </p:cNvPr>
          <p:cNvGrpSpPr/>
          <p:nvPr/>
        </p:nvGrpSpPr>
        <p:grpSpPr>
          <a:xfrm>
            <a:off x="8230802" y="2623127"/>
            <a:ext cx="3389746" cy="3603715"/>
            <a:chOff x="8591020" y="1659372"/>
            <a:chExt cx="3389746" cy="4223945"/>
          </a:xfrm>
        </p:grpSpPr>
        <p:sp>
          <p:nvSpPr>
            <p:cNvPr id="2" name="思想气泡: 云 1">
              <a:extLst>
                <a:ext uri="{FF2B5EF4-FFF2-40B4-BE49-F238E27FC236}">
                  <a16:creationId xmlns:a16="http://schemas.microsoft.com/office/drawing/2014/main" id="{244B5D40-42D4-47ED-899A-14C9C2788343}"/>
                </a:ext>
              </a:extLst>
            </p:cNvPr>
            <p:cNvSpPr/>
            <p:nvPr/>
          </p:nvSpPr>
          <p:spPr>
            <a:xfrm>
              <a:off x="8591020" y="1659372"/>
              <a:ext cx="3389746" cy="1769628"/>
            </a:xfrm>
            <a:prstGeom prst="cloudCallout">
              <a:avLst>
                <a:gd name="adj1" fmla="val -60888"/>
                <a:gd name="adj2" fmla="val 6469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开动脑筋，想一想</a:t>
              </a:r>
            </a:p>
          </p:txBody>
        </p: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CDCE5E78-912E-43E5-B115-83997CA4C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6504" y="3698286"/>
              <a:ext cx="1708743" cy="21850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54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E93521EE-5323-40DC-8356-679C1EB4FE16}"/>
              </a:ext>
            </a:extLst>
          </p:cNvPr>
          <p:cNvGrpSpPr/>
          <p:nvPr/>
        </p:nvGrpSpPr>
        <p:grpSpPr>
          <a:xfrm>
            <a:off x="216000" y="72000"/>
            <a:ext cx="2484000" cy="1080000"/>
            <a:chOff x="91072" y="77354"/>
            <a:chExt cx="2484000" cy="108000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云形 4">
              <a:extLst>
                <a:ext uri="{FF2B5EF4-FFF2-40B4-BE49-F238E27FC236}">
                  <a16:creationId xmlns:a16="http://schemas.microsoft.com/office/drawing/2014/main" id="{B893E8DC-2E65-43B4-8C15-F6E00A65FA2F}"/>
                </a:ext>
              </a:extLst>
            </p:cNvPr>
            <p:cNvSpPr/>
            <p:nvPr/>
          </p:nvSpPr>
          <p:spPr>
            <a:xfrm>
              <a:off x="91072" y="77354"/>
              <a:ext cx="2484000" cy="1080000"/>
            </a:xfrm>
            <a:prstGeom prst="cloud">
              <a:avLst/>
            </a:prstGeom>
            <a:grp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24000"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41AA2299-BD4D-4E75-8FCF-2B42C77B67FE}"/>
                </a:ext>
              </a:extLst>
            </p:cNvPr>
            <p:cNvSpPr txBox="1"/>
            <p:nvPr/>
          </p:nvSpPr>
          <p:spPr>
            <a:xfrm>
              <a:off x="436238" y="340355"/>
              <a:ext cx="1793668" cy="55399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3000">
                  <a:latin typeface="华文行楷" panose="02010800040101010101" pitchFamily="2" charset="-122"/>
                  <a:ea typeface="华文行楷" panose="02010800040101010101" pitchFamily="2" charset="-122"/>
                </a:rPr>
                <a:t>课前导入</a:t>
              </a:r>
              <a:endParaRPr lang="zh-CN" altLang="en-US" sz="3000">
                <a:solidFill>
                  <a:schemeClr val="tx1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2D7B9CF-631A-4B55-A813-1E032EAA4AB0}"/>
              </a:ext>
            </a:extLst>
          </p:cNvPr>
          <p:cNvSpPr txBox="1"/>
          <p:nvPr/>
        </p:nvSpPr>
        <p:spPr>
          <a:xfrm>
            <a:off x="1980000" y="1476519"/>
            <a:ext cx="9866693" cy="978533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44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ED9EB5B-86E3-426F-822F-7FFACB2855B3}"/>
              </a:ext>
            </a:extLst>
          </p:cNvPr>
          <p:cNvSpPr txBox="1"/>
          <p:nvPr/>
        </p:nvSpPr>
        <p:spPr>
          <a:xfrm>
            <a:off x="1980000" y="1440000"/>
            <a:ext cx="4116000" cy="2175147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下列物体为什么会保持静止或匀速直线运动状态？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22CA5618-63C0-4B86-AD3F-8007DA2BC86D}"/>
              </a:ext>
            </a:extLst>
          </p:cNvPr>
          <p:cNvGrpSpPr/>
          <p:nvPr/>
        </p:nvGrpSpPr>
        <p:grpSpPr>
          <a:xfrm>
            <a:off x="6593079" y="3765926"/>
            <a:ext cx="2838938" cy="2751678"/>
            <a:chOff x="8205451" y="1633466"/>
            <a:chExt cx="2838938" cy="2751678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120538B-5798-4ACD-B271-8626090F2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451" y="1633466"/>
              <a:ext cx="2838938" cy="2351568"/>
            </a:xfrm>
            <a:prstGeom prst="rect">
              <a:avLst/>
            </a:prstGeom>
          </p:spPr>
        </p:pic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327BC89-C8B5-4756-9641-C96A7E209F5B}"/>
                </a:ext>
              </a:extLst>
            </p:cNvPr>
            <p:cNvSpPr txBox="1"/>
            <p:nvPr/>
          </p:nvSpPr>
          <p:spPr>
            <a:xfrm>
              <a:off x="8855840" y="3985034"/>
              <a:ext cx="19067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桌面上的花瓶</a:t>
              </a: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E708EF9C-4159-4E76-83DE-D1B6CE3E7EF7}"/>
              </a:ext>
            </a:extLst>
          </p:cNvPr>
          <p:cNvGrpSpPr/>
          <p:nvPr/>
        </p:nvGrpSpPr>
        <p:grpSpPr>
          <a:xfrm>
            <a:off x="2700000" y="3765927"/>
            <a:ext cx="2552614" cy="2751677"/>
            <a:chOff x="2800891" y="3557843"/>
            <a:chExt cx="2036081" cy="27516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0F7F6239-72A4-4519-BB66-65934DC3E5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891" y="3557843"/>
              <a:ext cx="2036081" cy="2351568"/>
            </a:xfrm>
            <a:prstGeom prst="rect">
              <a:avLst/>
            </a:prstGeom>
          </p:spPr>
        </p:pic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B570B70-85C2-42EA-B4C4-0525D5ACF09D}"/>
                </a:ext>
              </a:extLst>
            </p:cNvPr>
            <p:cNvSpPr txBox="1"/>
            <p:nvPr/>
          </p:nvSpPr>
          <p:spPr>
            <a:xfrm>
              <a:off x="3284568" y="5909410"/>
              <a:ext cx="12464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悬挂的吊灯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439EFDF-F84A-4684-A130-9AEBCA7A9453}"/>
              </a:ext>
            </a:extLst>
          </p:cNvPr>
          <p:cNvGrpSpPr/>
          <p:nvPr/>
        </p:nvGrpSpPr>
        <p:grpSpPr>
          <a:xfrm>
            <a:off x="6593079" y="1440000"/>
            <a:ext cx="2838938" cy="2240214"/>
            <a:chOff x="6595456" y="4096497"/>
            <a:chExt cx="2838938" cy="2240214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AE80060-FB2A-4BAB-9AFA-E65366C783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5456" y="4096497"/>
              <a:ext cx="2838938" cy="1797777"/>
            </a:xfrm>
            <a:prstGeom prst="rect">
              <a:avLst/>
            </a:prstGeom>
          </p:spPr>
        </p:pic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5F345A6-75E3-48EC-B359-18D7E07F235B}"/>
                </a:ext>
              </a:extLst>
            </p:cNvPr>
            <p:cNvSpPr txBox="1"/>
            <p:nvPr/>
          </p:nvSpPr>
          <p:spPr>
            <a:xfrm>
              <a:off x="7031940" y="5936601"/>
              <a:ext cx="21206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>
                  <a:latin typeface="微软雅黑" panose="020b0503020204020204" pitchFamily="34" charset="-122"/>
                  <a:ea typeface="微软雅黑" panose="020b0503020204020204" pitchFamily="34" charset="-122"/>
                </a:rPr>
                <a:t>迅速行驶的汽车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6398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BDFEAB9-C710-4B1D-A3E0-FF5228842F52}"/>
              </a:ext>
            </a:extLst>
          </p:cNvPr>
          <p:cNvSpPr txBox="1"/>
          <p:nvPr/>
        </p:nvSpPr>
        <p:spPr>
          <a:xfrm>
            <a:off x="1980000" y="1207686"/>
            <a:ext cx="8640000" cy="29599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、物体受到几个力作用时，如果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保持静止或匀速直线运动状态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，我们就说这几个力相互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平衡，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这几个力就叫做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平衡力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。这个物体所处的状态就叫做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平衡状态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1980000" y="4272457"/>
            <a:ext cx="6077526" cy="22213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平衡状态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：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1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pitchFamily="2" charset="2"/>
              </a:rPr>
              <a:t>）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静止状态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）匀速直线运动状态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一、平衡力和平衡状态</a:t>
            </a:r>
          </a:p>
        </p:txBody>
      </p:sp>
    </p:spTree>
    <p:extLst>
      <p:ext uri="{BB962C8B-B14F-4D97-AF65-F5344CB8AC3E}">
        <p14:creationId xmlns:p14="http://schemas.microsoft.com/office/powerpoint/2010/main" val="15508107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BDFEAB9-C710-4B1D-A3E0-FF5228842F52}"/>
              </a:ext>
            </a:extLst>
          </p:cNvPr>
          <p:cNvSpPr txBox="1"/>
          <p:nvPr/>
        </p:nvSpPr>
        <p:spPr>
          <a:xfrm>
            <a:off x="1980001" y="1428827"/>
            <a:ext cx="1686835" cy="71562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tIns="0" bIns="1440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想想议议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06BBEBE-2230-48A4-AACE-175E26B1F377}"/>
              </a:ext>
            </a:extLst>
          </p:cNvPr>
          <p:cNvSpPr txBox="1"/>
          <p:nvPr/>
        </p:nvSpPr>
        <p:spPr>
          <a:xfrm>
            <a:off x="1980000" y="2600675"/>
            <a:ext cx="4097528" cy="29599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latin typeface="微软雅黑" panose="020b0503020204020204" pitchFamily="34" charset="-122"/>
                <a:ea typeface="微软雅黑" panose="020b0503020204020204" pitchFamily="34" charset="-122"/>
              </a:rPr>
              <a:t>物体受到两个力的作用时，要满足什么样的条件才能保持平衡呢？</a:t>
            </a:r>
            <a:endParaRPr lang="en-US" altLang="zh-CN" sz="3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37C17E-AE1C-4556-878F-B4141C5FB1F7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二、二力平衡的条件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2E48CC7-6428-4AF7-90E7-0A6AF9AADD32}"/>
              </a:ext>
            </a:extLst>
          </p:cNvPr>
          <p:cNvGrpSpPr/>
          <p:nvPr/>
        </p:nvGrpSpPr>
        <p:grpSpPr>
          <a:xfrm>
            <a:off x="6751784" y="2600637"/>
            <a:ext cx="4304143" cy="2960015"/>
            <a:chOff x="6991930" y="2600637"/>
            <a:chExt cx="4304143" cy="296001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B9C0D75B-3F8F-4523-8825-3002FD0BA7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1930" y="2720858"/>
              <a:ext cx="3306615" cy="2719610"/>
            </a:xfrm>
            <a:prstGeom prst="rect">
              <a:avLst/>
            </a:prstGeom>
          </p:spPr>
        </p:pic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C8AC84B-4D00-4E6F-9EF2-70852DCC576D}"/>
                </a:ext>
              </a:extLst>
            </p:cNvPr>
            <p:cNvGrpSpPr/>
            <p:nvPr/>
          </p:nvGrpSpPr>
          <p:grpSpPr>
            <a:xfrm>
              <a:off x="10612582" y="2600637"/>
              <a:ext cx="72000" cy="2960015"/>
              <a:chOff x="10769600" y="2295985"/>
              <a:chExt cx="72000" cy="2960015"/>
            </a:xfrm>
          </p:grpSpPr>
          <p:sp>
            <p:nvSpPr>
              <p:cNvPr id="6" name="流程图: 接点 5">
                <a:extLst>
                  <a:ext uri="{FF2B5EF4-FFF2-40B4-BE49-F238E27FC236}">
                    <a16:creationId xmlns:a16="http://schemas.microsoft.com/office/drawing/2014/main" id="{4DEFD050-DF9E-4381-88F0-0F8FDE17CD7D}"/>
                  </a:ext>
                </a:extLst>
              </p:cNvPr>
              <p:cNvSpPr/>
              <p:nvPr/>
            </p:nvSpPr>
            <p:spPr>
              <a:xfrm>
                <a:off x="10769600" y="3744000"/>
                <a:ext cx="72000" cy="72000"/>
              </a:xfrm>
              <a:prstGeom prst="flowChartConnector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1" name="直接箭头连接符 10">
                <a:extLst>
                  <a:ext uri="{FF2B5EF4-FFF2-40B4-BE49-F238E27FC236}">
                    <a16:creationId xmlns:a16="http://schemas.microsoft.com/office/drawing/2014/main" id="{E192CF5B-69D2-4366-9B96-2B6E7C20ED7B}"/>
                  </a:ext>
                </a:extLst>
              </p:cNvPr>
              <p:cNvCxnSpPr/>
              <p:nvPr/>
            </p:nvCxnSpPr>
            <p:spPr>
              <a:xfrm flipH="1">
                <a:off x="10802764" y="3816000"/>
                <a:ext cx="0" cy="1440000"/>
              </a:xfrm>
              <a:prstGeom prst="straightConnector1">
                <a:avLst/>
              </a:prstGeom>
              <a:ln w="5080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CD1BECCA-0CF5-446E-8DF9-0FC4C1299AF3}"/>
                  </a:ext>
                </a:extLst>
              </p:cNvPr>
              <p:cNvCxnSpPr/>
              <p:nvPr/>
            </p:nvCxnSpPr>
            <p:spPr>
              <a:xfrm flipH="1" flipV="1">
                <a:off x="10802764" y="2295985"/>
                <a:ext cx="0" cy="1440000"/>
              </a:xfrm>
              <a:prstGeom prst="straightConnector1">
                <a:avLst/>
              </a:prstGeom>
              <a:ln w="508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8FE0BE59-1D06-4279-A783-1901E8A4F85F}"/>
                </a:ext>
              </a:extLst>
            </p:cNvPr>
            <p:cNvSpPr txBox="1"/>
            <p:nvPr/>
          </p:nvSpPr>
          <p:spPr>
            <a:xfrm>
              <a:off x="10843491" y="2600675"/>
              <a:ext cx="452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F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EC07CD23-65FC-4A49-8883-EFA3A5E198EF}"/>
                </a:ext>
              </a:extLst>
            </p:cNvPr>
            <p:cNvSpPr txBox="1"/>
            <p:nvPr/>
          </p:nvSpPr>
          <p:spPr>
            <a:xfrm>
              <a:off x="10843491" y="5037432"/>
              <a:ext cx="4525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G</a:t>
              </a:r>
              <a:endPara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82142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BDFEAB9-C710-4B1D-A3E0-FF5228842F52}"/>
              </a:ext>
            </a:extLst>
          </p:cNvPr>
          <p:cNvSpPr txBox="1"/>
          <p:nvPr/>
        </p:nvSpPr>
        <p:spPr>
          <a:xfrm>
            <a:off x="1980000" y="1932611"/>
            <a:ext cx="9000000" cy="13088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实验原理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：物体在两个力的作用下保持静止或匀速直线运动状态，那么这两个力相互平衡。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683F0A-9033-4492-AEA2-6D0B18DB4431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二、二力平衡的条件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FC98AD9-A7A0-49B9-A1CB-B78496C023C8}"/>
              </a:ext>
            </a:extLst>
          </p:cNvPr>
          <p:cNvGrpSpPr/>
          <p:nvPr/>
        </p:nvGrpSpPr>
        <p:grpSpPr>
          <a:xfrm>
            <a:off x="1980000" y="1148091"/>
            <a:ext cx="6425091" cy="743986"/>
            <a:chOff x="1980000" y="1148091"/>
            <a:chExt cx="6425091" cy="74398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606BBEBE-2230-48A4-AACE-175E26B1F377}"/>
                </a:ext>
              </a:extLst>
            </p:cNvPr>
            <p:cNvSpPr txBox="1"/>
            <p:nvPr/>
          </p:nvSpPr>
          <p:spPr>
            <a:xfrm>
              <a:off x="3633310" y="1148091"/>
              <a:ext cx="4771781" cy="74398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探究二力平衡的条件</a:t>
              </a:r>
              <a:endParaRPr lang="en-US" altLang="zh-CN" sz="32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644C97DC-16FC-4391-8BFA-9933644C2C01}"/>
                </a:ext>
              </a:extLst>
            </p:cNvPr>
            <p:cNvSpPr txBox="1"/>
            <p:nvPr/>
          </p:nvSpPr>
          <p:spPr>
            <a:xfrm>
              <a:off x="1980000" y="1253878"/>
              <a:ext cx="1243492" cy="584775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320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 验</a:t>
              </a: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6832217B-972B-4504-A15E-84CF25CB0BF8}"/>
              </a:ext>
            </a:extLst>
          </p:cNvPr>
          <p:cNvSpPr txBox="1"/>
          <p:nvPr/>
        </p:nvSpPr>
        <p:spPr>
          <a:xfrm>
            <a:off x="1980000" y="5752798"/>
            <a:ext cx="864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实验器材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：钩码、细线、小车、滑轮、卡片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EAD3BB1-7180-47EE-A25C-9833B5A5AE12}"/>
              </a:ext>
            </a:extLst>
          </p:cNvPr>
          <p:cNvGrpSpPr/>
          <p:nvPr/>
        </p:nvGrpSpPr>
        <p:grpSpPr>
          <a:xfrm>
            <a:off x="3475143" y="3231834"/>
            <a:ext cx="6082174" cy="2404074"/>
            <a:chOff x="3475143" y="3231834"/>
            <a:chExt cx="6082174" cy="2404074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64257058-B1FB-44BA-BD6A-B00D107109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340381" y="1737626"/>
              <a:ext cx="2191212" cy="5605351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414348C-95EE-4632-9482-D0850AA8C8A3}"/>
                </a:ext>
              </a:extLst>
            </p:cNvPr>
            <p:cNvSpPr txBox="1"/>
            <p:nvPr/>
          </p:nvSpPr>
          <p:spPr>
            <a:xfrm>
              <a:off x="6373091" y="4488873"/>
              <a:ext cx="637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南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98E2DB9-07D4-4220-9D8A-7BB6DEE183C7}"/>
                </a:ext>
              </a:extLst>
            </p:cNvPr>
            <p:cNvSpPr txBox="1"/>
            <p:nvPr/>
          </p:nvSpPr>
          <p:spPr>
            <a:xfrm>
              <a:off x="3475143" y="3746235"/>
              <a:ext cx="637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西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E08FCDD-0864-4DEB-A21C-8FB9CE5D79A3}"/>
                </a:ext>
              </a:extLst>
            </p:cNvPr>
            <p:cNvSpPr txBox="1"/>
            <p:nvPr/>
          </p:nvSpPr>
          <p:spPr>
            <a:xfrm>
              <a:off x="6373090" y="3231834"/>
              <a:ext cx="637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北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F538B7BD-E268-44E9-89EC-434DD9B03344}"/>
                </a:ext>
              </a:extLst>
            </p:cNvPr>
            <p:cNvSpPr txBox="1"/>
            <p:nvPr/>
          </p:nvSpPr>
          <p:spPr>
            <a:xfrm>
              <a:off x="8920008" y="3717479"/>
              <a:ext cx="6373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>
                  <a:solidFill>
                    <a:srgbClr val="00B0F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东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5549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BDFEAB9-C710-4B1D-A3E0-FF5228842F52}"/>
              </a:ext>
            </a:extLst>
          </p:cNvPr>
          <p:cNvSpPr txBox="1"/>
          <p:nvPr/>
        </p:nvSpPr>
        <p:spPr>
          <a:xfrm>
            <a:off x="1979999" y="2340000"/>
            <a:ext cx="864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使两托盘里的砝码重量相等，此时小车处于静止状态。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C683F0A-9033-4492-AEA2-6D0B18DB4431}"/>
              </a:ext>
            </a:extLst>
          </p:cNvPr>
          <p:cNvSpPr txBox="1"/>
          <p:nvPr/>
        </p:nvSpPr>
        <p:spPr>
          <a:xfrm>
            <a:off x="216000" y="72000"/>
            <a:ext cx="5449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rgbClr val="0070C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二、二力平衡的条件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832217B-972B-4504-A15E-84CF25CB0BF8}"/>
              </a:ext>
            </a:extLst>
          </p:cNvPr>
          <p:cNvSpPr txBox="1"/>
          <p:nvPr/>
        </p:nvSpPr>
        <p:spPr>
          <a:xfrm>
            <a:off x="2007708" y="5255386"/>
            <a:ext cx="864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：二力平衡时两个力的大小相等。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46D69417-CB22-46DB-96C2-C8544006AAFF}"/>
              </a:ext>
            </a:extLst>
          </p:cNvPr>
          <p:cNvSpPr txBox="1"/>
          <p:nvPr/>
        </p:nvSpPr>
        <p:spPr>
          <a:xfrm>
            <a:off x="2007708" y="3240000"/>
            <a:ext cx="864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改变一侧的砝码数量，观察小车是否还保持静止状态？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A5E2254-60C1-403B-AD19-8888D6AC2C52}"/>
              </a:ext>
            </a:extLst>
          </p:cNvPr>
          <p:cNvGrpSpPr/>
          <p:nvPr/>
        </p:nvGrpSpPr>
        <p:grpSpPr>
          <a:xfrm>
            <a:off x="1980000" y="1440596"/>
            <a:ext cx="7016220" cy="674394"/>
            <a:chOff x="1979998" y="1102704"/>
            <a:chExt cx="7016220" cy="67439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0F8556F-8DE5-42AA-9944-0073BC042DD8}"/>
                </a:ext>
              </a:extLst>
            </p:cNvPr>
            <p:cNvSpPr txBox="1"/>
            <p:nvPr/>
          </p:nvSpPr>
          <p:spPr>
            <a:xfrm>
              <a:off x="4279855" y="1102704"/>
              <a:ext cx="4716363" cy="6625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>
                  <a:latin typeface="微软雅黑" panose="020b0503020204020204" pitchFamily="34" charset="-122"/>
                  <a:ea typeface="微软雅黑" panose="020b0503020204020204" pitchFamily="34" charset="-122"/>
                </a:rPr>
                <a:t>探究平衡力大小是否相等？</a:t>
              </a:r>
              <a:endPara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0ABBD92-FE64-4567-B71F-5E7DD5A84AA8}"/>
                </a:ext>
              </a:extLst>
            </p:cNvPr>
            <p:cNvSpPr txBox="1"/>
            <p:nvPr/>
          </p:nvSpPr>
          <p:spPr>
            <a:xfrm>
              <a:off x="1979998" y="1253878"/>
              <a:ext cx="1899275" cy="52322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实验过程</a:t>
              </a:r>
              <a:r>
                <a:rPr lang="en-US" altLang="zh-CN" sz="280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F8AEFB77-77B6-45C1-92D0-18AFB3E5844E}"/>
              </a:ext>
            </a:extLst>
          </p:cNvPr>
          <p:cNvSpPr txBox="1"/>
          <p:nvPr/>
        </p:nvSpPr>
        <p:spPr>
          <a:xfrm>
            <a:off x="2007708" y="4231391"/>
            <a:ext cx="8640000" cy="6625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实验现象</a:t>
            </a:r>
            <a:r>
              <a:rPr lang="zh-CN" altLang="en-US" sz="2800">
                <a:latin typeface="微软雅黑" panose="020b0503020204020204" pitchFamily="34" charset="-122"/>
                <a:ea typeface="微软雅黑" panose="020b0503020204020204" pitchFamily="34" charset="-122"/>
              </a:rPr>
              <a:t>：小车无法保持静止，会向一侧运动。</a:t>
            </a:r>
          </a:p>
        </p:txBody>
      </p:sp>
    </p:spTree>
    <p:extLst>
      <p:ext uri="{BB962C8B-B14F-4D97-AF65-F5344CB8AC3E}">
        <p14:creationId xmlns:p14="http://schemas.microsoft.com/office/powerpoint/2010/main" val="2032309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1" grpId="0"/>
      <p:bldP spid="21" grpId="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r="http://schemas.openxmlformats.org/officeDocument/2006/relationships"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丝状">
      <a:maj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Arial"/>
        <a:cs typeface="Arial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乳白玻璃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163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 Light</vt:lpstr>
      <vt:lpstr>Calibri</vt:lpstr>
      <vt:lpstr>Wingdings 2</vt:lpstr>
      <vt:lpstr>Wingdings 3</vt:lpstr>
      <vt:lpstr>Century Gothic</vt:lpstr>
      <vt:lpstr>隶书</vt:lpstr>
      <vt:lpstr>微软雅黑</vt:lpstr>
      <vt:lpstr>华文行楷</vt:lpstr>
      <vt:lpstr>Wingdings</vt:lpstr>
      <vt:lpstr>HDOfficeLightV0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20.0500</AppVersion>
  <TotalTime>0</TotalTime>
  <Application>Aspose.Slides for .NET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2021-01-18T17:04:10Z</cp:lastPrinted>
  <dcterms:created xsi:type="dcterms:W3CDTF">2021-01-18T17:04:10Z</dcterms:created>
  <dcterms:modified xsi:type="dcterms:W3CDTF">2021-01-19T11:33:02Z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