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926" r:id="rId2"/>
    <p:sldMasterId id="2147483955" r:id="rId3"/>
    <p:sldMasterId id="2147484077" r:id="rId4"/>
  </p:sldMasterIdLst>
  <p:sldIdLst>
    <p:sldId id="256" r:id="rId5"/>
    <p:sldId id="281" r:id="rId6"/>
    <p:sldId id="306" r:id="rId7"/>
    <p:sldId id="282" r:id="rId8"/>
    <p:sldId id="305" r:id="rId9"/>
    <p:sldId id="307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7" r:id="rId19"/>
    <p:sldId id="292" r:id="rId20"/>
    <p:sldId id="293" r:id="rId21"/>
    <p:sldId id="294" r:id="rId22"/>
    <p:sldId id="310" r:id="rId23"/>
    <p:sldId id="312" r:id="rId24"/>
    <p:sldId id="309" r:id="rId25"/>
    <p:sldId id="296" r:id="rId26"/>
    <p:sldId id="311" r:id="rId27"/>
    <p:sldId id="298" r:id="rId28"/>
    <p:sldId id="304" r:id="rId29"/>
    <p:sldId id="308" r:id="rId30"/>
    <p:sldId id="299" r:id="rId31"/>
    <p:sldId id="300" r:id="rId32"/>
    <p:sldId id="301" r:id="rId33"/>
    <p:sldId id="302" r:id="rId34"/>
    <p:sldId id="303" r:id="rId35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016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2178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130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2277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749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764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550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89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94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1209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2383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8061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6457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598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4809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0882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379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7154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071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39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11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8062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5845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016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0426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290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3602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1378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2554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2645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9035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3252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5363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858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38638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95873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59173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3065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28826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7442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1373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74062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05051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0969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21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18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8840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564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067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69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3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110C1ED-F9E8-4524-9F3F-6953584AC1E4}"/>
              </a:ext>
            </a:extLst>
          </p:cNvPr>
          <p:cNvSpPr txBox="1"/>
          <p:nvPr/>
        </p:nvSpPr>
        <p:spPr>
          <a:xfrm>
            <a:off x="2052000" y="330696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隶书" panose="02010509060101010101" pitchFamily="49" charset="-122"/>
                <a:ea typeface="隶书" panose="02010509060101010101" pitchFamily="49" charset="-122"/>
              </a:rPr>
              <a:t>第八章</a:t>
            </a:r>
            <a:r>
              <a:rPr lang="zh-CN" altLang="en-US" sz="720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6000">
                <a:latin typeface="隶书" panose="02010509060101010101" pitchFamily="49" charset="-122"/>
                <a:ea typeface="隶书" panose="02010509060101010101" pitchFamily="49" charset="-122"/>
              </a:rPr>
              <a:t>运动和力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E365F57-D929-460B-9446-821F9737A6B0}"/>
              </a:ext>
            </a:extLst>
          </p:cNvPr>
          <p:cNvSpPr txBox="1"/>
          <p:nvPr/>
        </p:nvSpPr>
        <p:spPr>
          <a:xfrm>
            <a:off x="2214473" y="2297966"/>
            <a:ext cx="545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隶书" panose="02010509060101010101" pitchFamily="49" charset="-122"/>
                <a:ea typeface="隶书" panose="02010509060101010101" pitchFamily="49" charset="-122"/>
              </a:rPr>
              <a:t>八   年  级（下）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D005FF-AFC4-47B3-9A00-6B826F591613}"/>
              </a:ext>
            </a:extLst>
          </p:cNvPr>
          <p:cNvSpPr/>
          <p:nvPr/>
        </p:nvSpPr>
        <p:spPr>
          <a:xfrm>
            <a:off x="1620000" y="871028"/>
            <a:ext cx="90033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0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初中物理</a:t>
            </a:r>
            <a:r>
              <a:rPr lang="zh-CN" altLang="en-US" sz="6600" b="0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（人教版）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382A014-640D-4845-A8EC-EBD1D137DCAF}"/>
              </a:ext>
            </a:extLst>
          </p:cNvPr>
          <p:cNvSpPr txBox="1"/>
          <p:nvPr/>
        </p:nvSpPr>
        <p:spPr>
          <a:xfrm>
            <a:off x="2052000" y="4947800"/>
            <a:ext cx="7933257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>
                <a:latin typeface="隶书" panose="02010509060101010101" pitchFamily="49" charset="-122"/>
                <a:ea typeface="隶书" panose="02010509060101010101" pitchFamily="49" charset="-122"/>
              </a:rPr>
              <a:t>第 </a:t>
            </a:r>
            <a:r>
              <a:rPr lang="en-US" altLang="zh-CN" sz="4400">
                <a:latin typeface="隶书" panose="02010509060101010101" pitchFamily="49" charset="-122"/>
                <a:ea typeface="隶书" panose="02010509060101010101" pitchFamily="49" charset="-122"/>
              </a:rPr>
              <a:t>1 </a:t>
            </a:r>
            <a:r>
              <a:rPr lang="zh-CN" altLang="en-US" sz="4400">
                <a:latin typeface="隶书" panose="02010509060101010101" pitchFamily="49" charset="-122"/>
                <a:ea typeface="隶书" panose="02010509060101010101" pitchFamily="49" charset="-122"/>
              </a:rPr>
              <a:t>节  牛顿第一定律</a:t>
            </a:r>
            <a:endParaRPr lang="en-US" altLang="zh-CN" sz="44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EF4E88D-D5F1-4EC8-8349-BFAE2F34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84" y="2297966"/>
            <a:ext cx="2900218" cy="382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37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4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180000"/>
            <a:ext cx="638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一、阻力对物体运动的影响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43091" y="4974192"/>
            <a:ext cx="9000000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实验注意事项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）小车每次下滑的位置相同；（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）小车从静止开始下滑；（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）若小车滑出水平面会导致无法记录位置，因此小车下滑初始位置不宜太高。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65EA3CC-230F-41B0-B0D5-06298DCC025D}"/>
              </a:ext>
            </a:extLst>
          </p:cNvPr>
          <p:cNvSpPr txBox="1"/>
          <p:nvPr/>
        </p:nvSpPr>
        <p:spPr>
          <a:xfrm>
            <a:off x="1969200" y="3742249"/>
            <a:ext cx="90000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支持面越光滑，小车受到的阻力越小，速度减小得越慢，小车运动的路程越远。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36EEF82-9D96-4C94-BD8E-D5A2D77B3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32026"/>
              </p:ext>
            </p:extLst>
          </p:nvPr>
        </p:nvGraphicFramePr>
        <p:xfrm>
          <a:off x="3170472" y="1908000"/>
          <a:ext cx="675941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45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86364271"/>
                    </a:ext>
                  </a:extLst>
                </a:gridCol>
                <a:gridCol w="1810327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519940745"/>
                    </a:ext>
                  </a:extLst>
                </a:gridCol>
                <a:gridCol w="182800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147753950"/>
                    </a:ext>
                  </a:extLst>
                </a:gridCol>
                <a:gridCol w="1635636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34043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表面情况</a:t>
                      </a:r>
                    </a:p>
                  </a:txBody>
                  <a:tcPr marT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阻力的大小</a:t>
                      </a:r>
                    </a:p>
                  </a:txBody>
                  <a:tcPr marT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小车速度</a:t>
                      </a:r>
                      <a:endParaRPr lang="en-US" altLang="zh-CN" sz="2400" b="0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减小的情况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小车运动</a:t>
                      </a:r>
                      <a:endParaRPr lang="en-US" altLang="zh-CN" sz="2400" b="0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的路程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96410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棉布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472780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木板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strike="noStrike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41390623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DEE0222-5AC1-4BB0-93CE-1119CC78D9AF}"/>
              </a:ext>
            </a:extLst>
          </p:cNvPr>
          <p:cNvSpPr txBox="1"/>
          <p:nvPr/>
        </p:nvSpPr>
        <p:spPr>
          <a:xfrm>
            <a:off x="1969200" y="1112400"/>
            <a:ext cx="20974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实验记录表</a:t>
            </a:r>
          </a:p>
        </p:txBody>
      </p:sp>
    </p:spTree>
    <p:extLst>
      <p:ext uri="{BB962C8B-B14F-4D97-AF65-F5344CB8AC3E}">
        <p14:creationId xmlns:p14="http://schemas.microsoft.com/office/powerpoint/2010/main" val="1366734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311885" y="180000"/>
            <a:ext cx="46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二、牛顿第一定律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7772468" y="3175112"/>
            <a:ext cx="1335714" cy="15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总结了伽利略等人的研究成果</a:t>
            </a:r>
            <a:endParaRPr lang="en-US" altLang="zh-CN" sz="20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65EA3CC-230F-41B0-B0D5-06298DCC025D}"/>
              </a:ext>
            </a:extLst>
          </p:cNvPr>
          <p:cNvSpPr txBox="1"/>
          <p:nvPr/>
        </p:nvSpPr>
        <p:spPr>
          <a:xfrm>
            <a:off x="6401164" y="1583022"/>
            <a:ext cx="4377672" cy="143513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如果物体受到的阻力为零，速度就不会减小，物体将以恒定不变的速度永远运动下去。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69ADCD-FFE9-41CC-A30B-28BE1E166053}"/>
              </a:ext>
            </a:extLst>
          </p:cNvPr>
          <p:cNvGrpSpPr/>
          <p:nvPr/>
        </p:nvGrpSpPr>
        <p:grpSpPr>
          <a:xfrm>
            <a:off x="1969200" y="1281761"/>
            <a:ext cx="1682618" cy="2857856"/>
            <a:chOff x="9116878" y="1221281"/>
            <a:chExt cx="2751850" cy="411952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250A19-EBD3-4E8C-AC42-6CF3DE0DF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878" y="1221281"/>
              <a:ext cx="2751850" cy="35383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B4FBB2F-03DB-4FB9-8399-55418841D7B5}"/>
                </a:ext>
              </a:extLst>
            </p:cNvPr>
            <p:cNvSpPr txBox="1"/>
            <p:nvPr/>
          </p:nvSpPr>
          <p:spPr>
            <a:xfrm>
              <a:off x="9644421" y="4764061"/>
              <a:ext cx="2050504" cy="576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伽 利 略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692F78-195A-4C93-8FE8-712583FC3E98}"/>
              </a:ext>
            </a:extLst>
          </p:cNvPr>
          <p:cNvGrpSpPr/>
          <p:nvPr/>
        </p:nvGrpSpPr>
        <p:grpSpPr>
          <a:xfrm>
            <a:off x="9043208" y="3267798"/>
            <a:ext cx="1947272" cy="3003146"/>
            <a:chOff x="3068073" y="775774"/>
            <a:chExt cx="2650836" cy="332902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68CC698-9DF0-45BB-A243-10F0F8F74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073" y="775774"/>
              <a:ext cx="2650836" cy="28854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C870617-F4A0-42F1-8B59-DC3A5AE51B52}"/>
                </a:ext>
              </a:extLst>
            </p:cNvPr>
            <p:cNvSpPr txBox="1"/>
            <p:nvPr/>
          </p:nvSpPr>
          <p:spPr>
            <a:xfrm>
              <a:off x="4003853" y="3661272"/>
              <a:ext cx="1058216" cy="4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牛顿</a:t>
              </a:r>
            </a:p>
          </p:txBody>
        </p:sp>
      </p:grpSp>
      <p:sp>
        <p:nvSpPr>
          <p:cNvPr id="8" name="箭头: 右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84A8F54-FEF6-4F5F-BF4F-E3EE7370BDE0}"/>
              </a:ext>
            </a:extLst>
          </p:cNvPr>
          <p:cNvSpPr/>
          <p:nvPr/>
        </p:nvSpPr>
        <p:spPr>
          <a:xfrm>
            <a:off x="3742197" y="2402849"/>
            <a:ext cx="2534291" cy="187157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4236A9-0760-4D0B-BDD5-17E689C6A0E9}"/>
              </a:ext>
            </a:extLst>
          </p:cNvPr>
          <p:cNvSpPr txBox="1"/>
          <p:nvPr/>
        </p:nvSpPr>
        <p:spPr>
          <a:xfrm>
            <a:off x="3742197" y="1989841"/>
            <a:ext cx="302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对类似实验进行分析</a:t>
            </a:r>
          </a:p>
        </p:txBody>
      </p:sp>
      <p:sp>
        <p:nvSpPr>
          <p:cNvPr id="16" name="箭头: 左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05705FD-AA3A-4065-888B-4C9ACB2859F9}"/>
              </a:ext>
            </a:extLst>
          </p:cNvPr>
          <p:cNvSpPr/>
          <p:nvPr/>
        </p:nvSpPr>
        <p:spPr>
          <a:xfrm>
            <a:off x="5433317" y="5068270"/>
            <a:ext cx="3489010" cy="187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13158CD-2AF5-46E1-A700-00F0AB76E5E2}"/>
              </a:ext>
            </a:extLst>
          </p:cNvPr>
          <p:cNvSpPr/>
          <p:nvPr/>
        </p:nvSpPr>
        <p:spPr>
          <a:xfrm>
            <a:off x="7506207" y="3080224"/>
            <a:ext cx="187200" cy="1965465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6AAFCB-49F6-44FD-9A47-AEAE54E81649}"/>
              </a:ext>
            </a:extLst>
          </p:cNvPr>
          <p:cNvSpPr txBox="1"/>
          <p:nvPr/>
        </p:nvSpPr>
        <p:spPr>
          <a:xfrm>
            <a:off x="1969200" y="4731713"/>
            <a:ext cx="3451982" cy="11350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牛顿第一定律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（物理学基本定理之一）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58FB9B-3A65-4A9B-A1D9-48ECE1460BB6}"/>
              </a:ext>
            </a:extLst>
          </p:cNvPr>
          <p:cNvSpPr txBox="1"/>
          <p:nvPr/>
        </p:nvSpPr>
        <p:spPr>
          <a:xfrm>
            <a:off x="6204470" y="5244252"/>
            <a:ext cx="2163837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概括出一条重要</a:t>
            </a:r>
            <a:endParaRPr lang="en-US" altLang="zh-CN" sz="20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的物理规律</a:t>
            </a:r>
            <a:endParaRPr lang="en-US" altLang="zh-CN" sz="20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9489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8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180000"/>
            <a:ext cx="443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二、牛顿第一定律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4644000"/>
            <a:ext cx="9000000" cy="14351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牛顿第一定律表明，力不是维持物体运动的原因，而是改变物体运动状态的原因，即：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物体不受力，运动状态不会改变；物体运动状态改变必定受力。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4236A9-0760-4D0B-BDD5-17E689C6A0E9}"/>
              </a:ext>
            </a:extLst>
          </p:cNvPr>
          <p:cNvSpPr txBox="1"/>
          <p:nvPr/>
        </p:nvSpPr>
        <p:spPr>
          <a:xfrm>
            <a:off x="1969200" y="1242485"/>
            <a:ext cx="9000000" cy="130888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概念：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一切物体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没有受到力的作用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时，总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保持静止状态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匀速直线运动状态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DAF2F4-D71F-436F-863C-5A474E7C8945}"/>
              </a:ext>
            </a:extLst>
          </p:cNvPr>
          <p:cNvSpPr txBox="1"/>
          <p:nvPr/>
        </p:nvSpPr>
        <p:spPr>
          <a:xfrm>
            <a:off x="1969200" y="2687548"/>
            <a:ext cx="9000000" cy="97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牛顿第一定律是在大量经验事实的基础上，通过进一步的推理概括出来的。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C9A97E-8D4B-4448-9F13-C74F691CEB49}"/>
              </a:ext>
            </a:extLst>
          </p:cNvPr>
          <p:cNvSpPr txBox="1"/>
          <p:nvPr/>
        </p:nvSpPr>
        <p:spPr>
          <a:xfrm>
            <a:off x="1969200" y="4046581"/>
            <a:ext cx="142240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定律解读</a:t>
            </a:r>
          </a:p>
        </p:txBody>
      </p:sp>
    </p:spTree>
    <p:extLst>
      <p:ext uri="{BB962C8B-B14F-4D97-AF65-F5344CB8AC3E}">
        <p14:creationId xmlns:p14="http://schemas.microsoft.com/office/powerpoint/2010/main" val="650971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180000"/>
            <a:ext cx="470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二、牛顿第一定律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3960000"/>
            <a:ext cx="9000000" cy="1689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总保持静止或匀速直线运动状态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”是指：物体不受外力时，原来静止的物体将永远保持静止状态；原来运动的物体将永远做匀速直线运动；如果原来的运动状态不清楚，这两种情况都有可能。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4236A9-0760-4D0B-BDD5-17E689C6A0E9}"/>
              </a:ext>
            </a:extLst>
          </p:cNvPr>
          <p:cNvSpPr txBox="1"/>
          <p:nvPr/>
        </p:nvSpPr>
        <p:spPr>
          <a:xfrm>
            <a:off x="1969200" y="1836000"/>
            <a:ext cx="9000000" cy="18968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没有受到力的作用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”包含两层意思：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该物体确实没有受到任何力的作用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，这是一种理想情况，实际上，不受任何力作用的物体是不存在的；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该物体所受合外力为零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，它的作用效果可以等效为不受任何外力时的作用效果。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368B43-7A62-4A3E-8FBA-51B7B7D48A0E}"/>
              </a:ext>
            </a:extLst>
          </p:cNvPr>
          <p:cNvSpPr txBox="1"/>
          <p:nvPr/>
        </p:nvSpPr>
        <p:spPr>
          <a:xfrm>
            <a:off x="1969200" y="1112400"/>
            <a:ext cx="142240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定律解读</a:t>
            </a:r>
          </a:p>
        </p:txBody>
      </p:sp>
    </p:spTree>
    <p:extLst>
      <p:ext uri="{BB962C8B-B14F-4D97-AF65-F5344CB8AC3E}">
        <p14:creationId xmlns:p14="http://schemas.microsoft.com/office/powerpoint/2010/main" val="2349849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44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3844637"/>
            <a:ext cx="9000000" cy="130888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一切物体都有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保持原来运动状态不变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的性质，我们把这种性质叫做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惯性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4236A9-0760-4D0B-BDD5-17E689C6A0E9}"/>
              </a:ext>
            </a:extLst>
          </p:cNvPr>
          <p:cNvSpPr txBox="1"/>
          <p:nvPr/>
        </p:nvSpPr>
        <p:spPr>
          <a:xfrm>
            <a:off x="1969200" y="1112400"/>
            <a:ext cx="9000000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从牛顿第一定律可以知道，如果物体不受力的作用，原来静止的物体将一直保持静止状态；原来运动的物体将保持其速度一直运动下去。</a:t>
            </a:r>
          </a:p>
        </p:txBody>
      </p:sp>
    </p:spTree>
    <p:extLst>
      <p:ext uri="{BB962C8B-B14F-4D97-AF65-F5344CB8AC3E}">
        <p14:creationId xmlns:p14="http://schemas.microsoft.com/office/powerpoint/2010/main" val="825432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561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4392000"/>
            <a:ext cx="9000000" cy="130888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惯性不是力，它是物体本身具有的一种性质。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惯性力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惯性作用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都是错误的说法。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4236A9-0760-4D0B-BDD5-17E689C6A0E9}"/>
              </a:ext>
            </a:extLst>
          </p:cNvPr>
          <p:cNvSpPr txBox="1"/>
          <p:nvPr/>
        </p:nvSpPr>
        <p:spPr>
          <a:xfrm>
            <a:off x="1969200" y="1656000"/>
            <a:ext cx="9000000" cy="1308884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一切物体在任何情况下都具有惯性。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惯性是物体的一种属性。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416A19-D3D1-4724-AAFE-B27C0ECDF72D}"/>
              </a:ext>
            </a:extLst>
          </p:cNvPr>
          <p:cNvSpPr txBox="1"/>
          <p:nvPr/>
        </p:nvSpPr>
        <p:spPr>
          <a:xfrm>
            <a:off x="1969200" y="3024000"/>
            <a:ext cx="9000000" cy="130888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决定物体惯性大小的是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质量是惯性的唯一量度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。物体的质量越大，惯性就越大。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7E926E9-464D-471B-A504-1E1525D00829}"/>
              </a:ext>
            </a:extLst>
          </p:cNvPr>
          <p:cNvSpPr txBox="1"/>
          <p:nvPr/>
        </p:nvSpPr>
        <p:spPr>
          <a:xfrm>
            <a:off x="1969200" y="5796000"/>
            <a:ext cx="8843366" cy="662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牛顿第一定律也叫惯性定律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6E8E6E7-3223-4201-81BF-BB55C6A84B49}"/>
              </a:ext>
            </a:extLst>
          </p:cNvPr>
          <p:cNvSpPr txBox="1"/>
          <p:nvPr/>
        </p:nvSpPr>
        <p:spPr>
          <a:xfrm>
            <a:off x="1969200" y="1112400"/>
            <a:ext cx="143163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解读概念</a:t>
            </a:r>
          </a:p>
        </p:txBody>
      </p:sp>
    </p:spTree>
    <p:extLst>
      <p:ext uri="{BB962C8B-B14F-4D97-AF65-F5344CB8AC3E}">
        <p14:creationId xmlns:p14="http://schemas.microsoft.com/office/powerpoint/2010/main" val="1056969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38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1836000"/>
            <a:ext cx="5798582" cy="260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如右图，拨动簧片，把小球与支座之间的金属片弹出，小球并没有随金属片飞出。你能说出这一现象的原因吗？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95F0ED1-C35B-475D-82A9-4F22CC65F522}"/>
              </a:ext>
            </a:extLst>
          </p:cNvPr>
          <p:cNvSpPr txBox="1"/>
          <p:nvPr/>
        </p:nvSpPr>
        <p:spPr>
          <a:xfrm>
            <a:off x="1969200" y="1112400"/>
            <a:ext cx="164483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想想议议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CED5D0F-0F66-4094-BFBC-CA0AF6E7B839}"/>
              </a:ext>
            </a:extLst>
          </p:cNvPr>
          <p:cNvSpPr txBox="1"/>
          <p:nvPr/>
        </p:nvSpPr>
        <p:spPr>
          <a:xfrm>
            <a:off x="1969201" y="4608000"/>
            <a:ext cx="5799600" cy="16890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金属片被弹出时，上面的金属球由于惯性要保持原来的静止状态，所以不会随金属片飞出。</a:t>
            </a:r>
            <a:endParaRPr lang="en-US" altLang="zh-CN" sz="240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DF40A7A-F47B-413A-AB4F-DCB08B26199A}"/>
              </a:ext>
            </a:extLst>
          </p:cNvPr>
          <p:cNvGrpSpPr/>
          <p:nvPr/>
        </p:nvGrpSpPr>
        <p:grpSpPr>
          <a:xfrm>
            <a:off x="8478983" y="1763173"/>
            <a:ext cx="2931940" cy="3739757"/>
            <a:chOff x="8506691" y="1729088"/>
            <a:chExt cx="2931940" cy="324834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4E62995-2965-44BA-80C6-D0CA3AE99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691" y="1729088"/>
              <a:ext cx="2931940" cy="2848232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B96581-1D34-4ABB-A4D3-2A7D80577239}"/>
                </a:ext>
              </a:extLst>
            </p:cNvPr>
            <p:cNvSpPr txBox="1"/>
            <p:nvPr/>
          </p:nvSpPr>
          <p:spPr>
            <a:xfrm>
              <a:off x="9321903" y="4577320"/>
              <a:ext cx="1525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小球的惯性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794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71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1836000"/>
            <a:ext cx="514318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行驶中的汽车突然刹车时，乘客身体会前倾。原因是什么？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CED5D0F-0F66-4094-BFBC-CA0AF6E7B839}"/>
              </a:ext>
            </a:extLst>
          </p:cNvPr>
          <p:cNvSpPr txBox="1"/>
          <p:nvPr/>
        </p:nvSpPr>
        <p:spPr>
          <a:xfrm>
            <a:off x="1969200" y="3713117"/>
            <a:ext cx="5357855" cy="1689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汽车突然刹车时，乘客的脚已随车停止，而身体的上部分要保持原来运动的状态，因此身体会向前倾。</a:t>
            </a:r>
            <a:endParaRPr lang="en-US" altLang="zh-CN" sz="240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D995E9-40DE-4F3C-878E-D85E129CFA3F}"/>
              </a:ext>
            </a:extLst>
          </p:cNvPr>
          <p:cNvGrpSpPr/>
          <p:nvPr/>
        </p:nvGrpSpPr>
        <p:grpSpPr>
          <a:xfrm>
            <a:off x="7573819" y="1587230"/>
            <a:ext cx="4452167" cy="3497477"/>
            <a:chOff x="7287491" y="2329942"/>
            <a:chExt cx="4452167" cy="344794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CA6077-EA98-4E3F-8535-B37021259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491" y="2329942"/>
              <a:ext cx="4452167" cy="298017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B9F7BBB-EA41-4775-8A81-1D4BBC870397}"/>
                </a:ext>
              </a:extLst>
            </p:cNvPr>
            <p:cNvSpPr txBox="1"/>
            <p:nvPr/>
          </p:nvSpPr>
          <p:spPr>
            <a:xfrm>
              <a:off x="8257310" y="5377777"/>
              <a:ext cx="1782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汽车突然刹车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517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52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1836000"/>
            <a:ext cx="514318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汽车突然开动时，乘客身体会向后仰。原因又是什么？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CED5D0F-0F66-4094-BFBC-CA0AF6E7B839}"/>
              </a:ext>
            </a:extLst>
          </p:cNvPr>
          <p:cNvSpPr txBox="1"/>
          <p:nvPr/>
        </p:nvSpPr>
        <p:spPr>
          <a:xfrm>
            <a:off x="1969199" y="3744000"/>
            <a:ext cx="5410655" cy="1689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当汽车突然开动时，乘客的脚已随车开始运动，而身体的上部分要保持原来静止的状态，因此身体会向后仰。</a:t>
            </a:r>
            <a:endParaRPr lang="en-US" altLang="zh-CN" sz="240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3D541B-380E-499B-9E06-CE4189D3491C}"/>
              </a:ext>
            </a:extLst>
          </p:cNvPr>
          <p:cNvGrpSpPr/>
          <p:nvPr/>
        </p:nvGrpSpPr>
        <p:grpSpPr>
          <a:xfrm>
            <a:off x="7944944" y="2137065"/>
            <a:ext cx="3946879" cy="3232209"/>
            <a:chOff x="7344352" y="2718956"/>
            <a:chExt cx="3946879" cy="323220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10B47C-0979-4A7C-8B93-2AB1EF29E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352" y="2718956"/>
              <a:ext cx="3946879" cy="2767444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71124D-B73D-4C9A-9811-07DEA9342433}"/>
                </a:ext>
              </a:extLst>
            </p:cNvPr>
            <p:cNvSpPr txBox="1"/>
            <p:nvPr/>
          </p:nvSpPr>
          <p:spPr>
            <a:xfrm>
              <a:off x="8569645" y="5551055"/>
              <a:ext cx="1812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汽车突然开动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262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75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27D659-D7B0-4D54-B99A-60F6F9C44E8C}"/>
              </a:ext>
            </a:extLst>
          </p:cNvPr>
          <p:cNvGrpSpPr/>
          <p:nvPr/>
        </p:nvGrpSpPr>
        <p:grpSpPr>
          <a:xfrm>
            <a:off x="7786255" y="1995054"/>
            <a:ext cx="3454401" cy="4383003"/>
            <a:chOff x="2445183" y="1192356"/>
            <a:chExt cx="2918927" cy="471999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BEEB693-10AB-456C-81A8-3185F826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183" y="1192356"/>
              <a:ext cx="2856490" cy="42880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4665316-1E98-495E-BAAA-8F0C525E0DD8}"/>
                </a:ext>
              </a:extLst>
            </p:cNvPr>
            <p:cNvSpPr txBox="1"/>
            <p:nvPr/>
          </p:nvSpPr>
          <p:spPr>
            <a:xfrm>
              <a:off x="2917087" y="5481477"/>
              <a:ext cx="2447023" cy="43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运动员到终点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36F332-D2CC-4694-995C-05F87AABDAA7}"/>
              </a:ext>
            </a:extLst>
          </p:cNvPr>
          <p:cNvSpPr txBox="1"/>
          <p:nvPr/>
        </p:nvSpPr>
        <p:spPr>
          <a:xfrm>
            <a:off x="1969200" y="3576456"/>
            <a:ext cx="5410800" cy="1689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运动员跑到终点后，由于惯性要保持原来的运动状态继续向前运动，所以不能立即停下来。</a:t>
            </a:r>
            <a:endParaRPr lang="en-US" altLang="zh-CN" sz="240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DCC5DC9-2208-4576-8EDE-A07E5DDF6235}"/>
              </a:ext>
            </a:extLst>
          </p:cNvPr>
          <p:cNvSpPr txBox="1"/>
          <p:nvPr/>
        </p:nvSpPr>
        <p:spPr>
          <a:xfrm>
            <a:off x="1969200" y="1836000"/>
            <a:ext cx="54108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运动员跑到终点后，为什么不能立即停下来？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4801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358345" y="355744"/>
              <a:ext cx="2216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本节知识点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176AA75-D223-4F9F-A809-3B2935DC6D65}"/>
              </a:ext>
            </a:extLst>
          </p:cNvPr>
          <p:cNvGrpSpPr/>
          <p:nvPr/>
        </p:nvGrpSpPr>
        <p:grpSpPr>
          <a:xfrm>
            <a:off x="4089745" y="1157354"/>
            <a:ext cx="6300000" cy="1800000"/>
            <a:chOff x="3363989" y="1178521"/>
            <a:chExt cx="6300000" cy="18000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132507-5C66-49A1-B540-233E9348A645}"/>
                </a:ext>
              </a:extLst>
            </p:cNvPr>
            <p:cNvGrpSpPr/>
            <p:nvPr/>
          </p:nvGrpSpPr>
          <p:grpSpPr>
            <a:xfrm>
              <a:off x="3363989" y="1178521"/>
              <a:ext cx="6300000" cy="1800000"/>
              <a:chOff x="1222234" y="1252685"/>
              <a:chExt cx="5589758" cy="1800000"/>
            </a:xfrm>
          </p:grpSpPr>
          <p:sp>
            <p:nvSpPr>
              <p:cNvPr id="2" name="箭头: 左 1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C5B645B-9D12-43BB-90DE-12739BC6FA2E}"/>
                  </a:ext>
                </a:extLst>
              </p:cNvPr>
              <p:cNvSpPr/>
              <p:nvPr/>
            </p:nvSpPr>
            <p:spPr>
              <a:xfrm>
                <a:off x="1222234" y="1252685"/>
                <a:ext cx="5589758" cy="1800000"/>
              </a:xfrm>
              <a:prstGeom prst="leftArrow">
                <a:avLst>
                  <a:gd name="adj1" fmla="val 50000"/>
                  <a:gd name="adj2" fmla="val 6583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AC9F884-F63A-4EEC-9BE0-7468AF2809A3}"/>
                  </a:ext>
                </a:extLst>
              </p:cNvPr>
              <p:cNvSpPr txBox="1"/>
              <p:nvPr/>
            </p:nvSpPr>
            <p:spPr>
              <a:xfrm>
                <a:off x="2340922" y="1845132"/>
                <a:ext cx="3906763" cy="58477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square" lIns="144000" rtlCol="0">
                <a:spAutoFit/>
              </a:bodyPr>
              <a:lstStyle/>
              <a:p>
                <a:r>
                  <a:rPr lang="zh-CN" altLang="en-US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阻力对物体运动的影响</a:t>
                </a: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6034F9C-57BC-429C-9045-986A9DDE366A}"/>
                </a:ext>
              </a:extLst>
            </p:cNvPr>
            <p:cNvSpPr txBox="1"/>
            <p:nvPr/>
          </p:nvSpPr>
          <p:spPr>
            <a:xfrm>
              <a:off x="3766710" y="1786133"/>
              <a:ext cx="757291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107716D-8C87-4F68-8189-19E230291F3C}"/>
              </a:ext>
            </a:extLst>
          </p:cNvPr>
          <p:cNvGrpSpPr/>
          <p:nvPr/>
        </p:nvGrpSpPr>
        <p:grpSpPr>
          <a:xfrm>
            <a:off x="1569745" y="4483589"/>
            <a:ext cx="6300000" cy="1800000"/>
            <a:chOff x="3363989" y="1178521"/>
            <a:chExt cx="6300000" cy="1800000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2FB6BB4-A8B3-469B-B930-9A8511B8EF8A}"/>
                </a:ext>
              </a:extLst>
            </p:cNvPr>
            <p:cNvGrpSpPr/>
            <p:nvPr/>
          </p:nvGrpSpPr>
          <p:grpSpPr>
            <a:xfrm>
              <a:off x="3363989" y="1178521"/>
              <a:ext cx="6300000" cy="1800000"/>
              <a:chOff x="1222234" y="1252685"/>
              <a:chExt cx="5589758" cy="1800000"/>
            </a:xfrm>
          </p:grpSpPr>
          <p:sp>
            <p:nvSpPr>
              <p:cNvPr id="60" name="箭头: 左 5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2C4BC2-9CEE-40A3-8BDB-1FF2914FAD6B}"/>
                  </a:ext>
                </a:extLst>
              </p:cNvPr>
              <p:cNvSpPr/>
              <p:nvPr/>
            </p:nvSpPr>
            <p:spPr>
              <a:xfrm>
                <a:off x="1222234" y="1252685"/>
                <a:ext cx="5589758" cy="1800000"/>
              </a:xfrm>
              <a:prstGeom prst="leftArrow">
                <a:avLst>
                  <a:gd name="adj1" fmla="val 50000"/>
                  <a:gd name="adj2" fmla="val 6583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zh-CN" altLang="en-US"/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6506F02-25EA-469E-B8D4-0BA195F40E92}"/>
                  </a:ext>
                </a:extLst>
              </p:cNvPr>
              <p:cNvSpPr txBox="1"/>
              <p:nvPr/>
            </p:nvSpPr>
            <p:spPr>
              <a:xfrm>
                <a:off x="2340922" y="1845132"/>
                <a:ext cx="3906763" cy="58477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square" lIns="144000" rtlCol="0">
                <a:spAutoFit/>
              </a:bodyPr>
              <a:lstStyle/>
              <a:p>
                <a:r>
                  <a:rPr lang="zh-CN" altLang="en-US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惯性</a:t>
                </a: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F84EF4-B1E3-419E-974B-9D45DA431C73}"/>
                </a:ext>
              </a:extLst>
            </p:cNvPr>
            <p:cNvSpPr txBox="1"/>
            <p:nvPr/>
          </p:nvSpPr>
          <p:spPr>
            <a:xfrm>
              <a:off x="3766710" y="1786133"/>
              <a:ext cx="757291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480793-4E29-4965-A4B5-FE3DAE378A23}"/>
              </a:ext>
            </a:extLst>
          </p:cNvPr>
          <p:cNvGrpSpPr/>
          <p:nvPr/>
        </p:nvGrpSpPr>
        <p:grpSpPr>
          <a:xfrm>
            <a:off x="2829745" y="2835637"/>
            <a:ext cx="6300000" cy="1800000"/>
            <a:chOff x="3363989" y="1178521"/>
            <a:chExt cx="6300000" cy="1800000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B6A898-6CF2-4F68-866D-35FF36CD0801}"/>
                </a:ext>
              </a:extLst>
            </p:cNvPr>
            <p:cNvGrpSpPr/>
            <p:nvPr/>
          </p:nvGrpSpPr>
          <p:grpSpPr>
            <a:xfrm>
              <a:off x="3363989" y="1178521"/>
              <a:ext cx="6300000" cy="1800000"/>
              <a:chOff x="1222234" y="1252685"/>
              <a:chExt cx="5589758" cy="1800000"/>
            </a:xfrm>
          </p:grpSpPr>
          <p:sp>
            <p:nvSpPr>
              <p:cNvPr id="65" name="箭头: 左 6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143C99-3803-48C7-A720-78440428848F}"/>
                  </a:ext>
                </a:extLst>
              </p:cNvPr>
              <p:cNvSpPr/>
              <p:nvPr/>
            </p:nvSpPr>
            <p:spPr>
              <a:xfrm>
                <a:off x="1222234" y="1252685"/>
                <a:ext cx="5589758" cy="1800000"/>
              </a:xfrm>
              <a:prstGeom prst="leftArrow">
                <a:avLst>
                  <a:gd name="adj1" fmla="val 50000"/>
                  <a:gd name="adj2" fmla="val 6583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zh-CN" altLang="en-US"/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BF0DEB6-A62D-4289-B0A6-DBB357CAE3CE}"/>
                  </a:ext>
                </a:extLst>
              </p:cNvPr>
              <p:cNvSpPr txBox="1"/>
              <p:nvPr/>
            </p:nvSpPr>
            <p:spPr>
              <a:xfrm>
                <a:off x="2340922" y="1845132"/>
                <a:ext cx="3906763" cy="58477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square" lIns="144000" rtlCol="0">
                <a:spAutoFit/>
              </a:bodyPr>
              <a:lstStyle/>
              <a:p>
                <a:r>
                  <a:rPr lang="zh-CN" altLang="en-US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牛顿第一定律</a:t>
                </a:r>
              </a:p>
            </p:txBody>
          </p: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824E86D-09A2-4F7C-9B46-1840D20C2F34}"/>
                </a:ext>
              </a:extLst>
            </p:cNvPr>
            <p:cNvSpPr txBox="1"/>
            <p:nvPr/>
          </p:nvSpPr>
          <p:spPr>
            <a:xfrm>
              <a:off x="3766710" y="1786133"/>
              <a:ext cx="757291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pic>
        <p:nvPicPr>
          <p:cNvPr id="6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55300" y="11214100"/>
            <a:ext cx="3429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095024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293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BA17A2-9076-46BA-B6E3-0D5F7FFA8AF3}"/>
              </a:ext>
            </a:extLst>
          </p:cNvPr>
          <p:cNvGrpSpPr/>
          <p:nvPr/>
        </p:nvGrpSpPr>
        <p:grpSpPr>
          <a:xfrm>
            <a:off x="6688708" y="2875202"/>
            <a:ext cx="3932836" cy="3197026"/>
            <a:chOff x="7793256" y="2128227"/>
            <a:chExt cx="3932836" cy="319702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E200DC-21AE-4FD6-B0A7-E29CC69CF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256" y="2128227"/>
              <a:ext cx="3932836" cy="2601546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08CC82A-F0EB-429A-80C4-2C9FB5447835}"/>
                </a:ext>
              </a:extLst>
            </p:cNvPr>
            <p:cNvSpPr txBox="1"/>
            <p:nvPr/>
          </p:nvSpPr>
          <p:spPr>
            <a:xfrm>
              <a:off x="8662007" y="4925143"/>
              <a:ext cx="1812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运动员跳远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0062DEB-98E2-4512-8901-EC743940C799}"/>
              </a:ext>
            </a:extLst>
          </p:cNvPr>
          <p:cNvSpPr txBox="1"/>
          <p:nvPr/>
        </p:nvSpPr>
        <p:spPr>
          <a:xfrm>
            <a:off x="1969200" y="1112400"/>
            <a:ext cx="148547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想一想：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46C0BB-D585-41ED-AE07-6F67ECD5AC81}"/>
              </a:ext>
            </a:extLst>
          </p:cNvPr>
          <p:cNvSpPr txBox="1"/>
          <p:nvPr/>
        </p:nvSpPr>
        <p:spPr>
          <a:xfrm>
            <a:off x="2342999" y="2709536"/>
            <a:ext cx="3689273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、跳远运动员快速助跑后，飞身一跃，利用自身的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惯性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，在空中继续前进，以提高成绩。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677D95D-8454-4975-84AE-4CFABA15BC06}"/>
              </a:ext>
            </a:extLst>
          </p:cNvPr>
          <p:cNvSpPr txBox="1"/>
          <p:nvPr/>
        </p:nvSpPr>
        <p:spPr>
          <a:xfrm>
            <a:off x="1969200" y="1768622"/>
            <a:ext cx="843094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、我们的生活中“利用惯性” 的事例有哪些？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05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293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B6FAE6A-FD4F-4759-AE47-8774B9CDF825}"/>
              </a:ext>
            </a:extLst>
          </p:cNvPr>
          <p:cNvGrpSpPr/>
          <p:nvPr/>
        </p:nvGrpSpPr>
        <p:grpSpPr>
          <a:xfrm>
            <a:off x="6576168" y="2115127"/>
            <a:ext cx="3997235" cy="3914542"/>
            <a:chOff x="7130832" y="2275061"/>
            <a:chExt cx="3997235" cy="323177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8AE8248-274A-4E36-A698-A3896B9A1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832" y="2275061"/>
              <a:ext cx="3997235" cy="2631278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E75FD5-0F4E-40B7-9CD1-D59D86BF90D4}"/>
                </a:ext>
              </a:extLst>
            </p:cNvPr>
            <p:cNvSpPr txBox="1"/>
            <p:nvPr/>
          </p:nvSpPr>
          <p:spPr>
            <a:xfrm>
              <a:off x="8617527" y="5106728"/>
              <a:ext cx="1812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掷铅球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6678DE5-6124-4B71-9DAE-ECACE83A943B}"/>
              </a:ext>
            </a:extLst>
          </p:cNvPr>
          <p:cNvSpPr txBox="1"/>
          <p:nvPr/>
        </p:nvSpPr>
        <p:spPr>
          <a:xfrm>
            <a:off x="2322000" y="1949011"/>
            <a:ext cx="3569202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、运动员投掷铅球时在原地转体，加快铅球的出手速度，铅球离开手后由于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惯性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继续向前运动。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084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75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EBA9F81-3F49-4025-AFB1-5DD876AA819B}"/>
              </a:ext>
            </a:extLst>
          </p:cNvPr>
          <p:cNvGrpSpPr/>
          <p:nvPr/>
        </p:nvGrpSpPr>
        <p:grpSpPr>
          <a:xfrm>
            <a:off x="6842835" y="1748175"/>
            <a:ext cx="3788217" cy="3996843"/>
            <a:chOff x="7076064" y="1301283"/>
            <a:chExt cx="4481464" cy="301583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2526CFC-CCEB-47A9-B020-F5C0DCDFF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064" y="1301283"/>
              <a:ext cx="4481464" cy="261572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AAA272-4D5C-43BA-93B6-A595E0A21A35}"/>
                </a:ext>
              </a:extLst>
            </p:cNvPr>
            <p:cNvSpPr txBox="1"/>
            <p:nvPr/>
          </p:nvSpPr>
          <p:spPr>
            <a:xfrm>
              <a:off x="7977124" y="3917009"/>
              <a:ext cx="2679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利用惯性紧锤头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20A0A1-F93B-4F6A-92EB-FBA7976C80BD}"/>
              </a:ext>
            </a:extLst>
          </p:cNvPr>
          <p:cNvSpPr txBox="1"/>
          <p:nvPr/>
        </p:nvSpPr>
        <p:spPr>
          <a:xfrm>
            <a:off x="2322000" y="1622626"/>
            <a:ext cx="4078800" cy="389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、人们常用撞击锤柄下端的方法使锤子紧套在锤柄上，锤柄突然停止，锤头由于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惯性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继续向下运动，锤头就能牢牢地套在锤柄上。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6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36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1112400"/>
            <a:ext cx="78309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、惯性有时也会给人们带来危害。例如：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355B2A-7429-4972-BAE4-97AE39B694AA}"/>
              </a:ext>
            </a:extLst>
          </p:cNvPr>
          <p:cNvSpPr txBox="1"/>
          <p:nvPr/>
        </p:nvSpPr>
        <p:spPr>
          <a:xfrm>
            <a:off x="1969198" y="1920754"/>
            <a:ext cx="7830967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）汽车刹车时，由于惯性，向前滑行一段距离，造成交通事故。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AD6816F-5584-4127-9122-F3D7B916C33E}"/>
              </a:ext>
            </a:extLst>
          </p:cNvPr>
          <p:cNvSpPr txBox="1"/>
          <p:nvPr/>
        </p:nvSpPr>
        <p:spPr>
          <a:xfrm>
            <a:off x="1969198" y="3459367"/>
            <a:ext cx="7830967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）汽车刹车时，由于人的惯性，公交车里的人会向前倾倒。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DF944E-F90A-4C37-A256-8B9B5D66D12B}"/>
              </a:ext>
            </a:extLst>
          </p:cNvPr>
          <p:cNvSpPr txBox="1"/>
          <p:nvPr/>
        </p:nvSpPr>
        <p:spPr>
          <a:xfrm>
            <a:off x="1969200" y="4851962"/>
            <a:ext cx="78309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）人在快速奔跑时，脚被树枝等绊到后摔倒。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8B27BEB-FAFC-4072-884F-0B8867552EF6}"/>
              </a:ext>
            </a:extLst>
          </p:cNvPr>
          <p:cNvSpPr txBox="1"/>
          <p:nvPr/>
        </p:nvSpPr>
        <p:spPr>
          <a:xfrm>
            <a:off x="1969200" y="5745600"/>
            <a:ext cx="78309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）公交车突然加速人容易摔倒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53865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207709"/>
            <a:ext cx="236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三、惯性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1112400"/>
            <a:ext cx="78309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、既然惯性会带来危害，我们该如何防范呢？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F052F43-9DD1-4AAE-B603-E4779E4E2367}"/>
              </a:ext>
            </a:extLst>
          </p:cNvPr>
          <p:cNvGrpSpPr/>
          <p:nvPr/>
        </p:nvGrpSpPr>
        <p:grpSpPr>
          <a:xfrm>
            <a:off x="2355569" y="1839618"/>
            <a:ext cx="3417157" cy="2470173"/>
            <a:chOff x="8024165" y="3297450"/>
            <a:chExt cx="3075878" cy="219691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1C9A67E-C129-460E-9DEB-72B827B29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165" y="3297450"/>
              <a:ext cx="3075878" cy="1841067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19A0D5-8AD6-4716-975D-43A740FCB452}"/>
                </a:ext>
              </a:extLst>
            </p:cNvPr>
            <p:cNvSpPr txBox="1"/>
            <p:nvPr/>
          </p:nvSpPr>
          <p:spPr>
            <a:xfrm>
              <a:off x="8456223" y="5138517"/>
              <a:ext cx="2602943" cy="35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、开车前系安全带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3D466E1-3DD6-4483-8942-216038C466F1}"/>
              </a:ext>
            </a:extLst>
          </p:cNvPr>
          <p:cNvGrpSpPr/>
          <p:nvPr/>
        </p:nvGrpSpPr>
        <p:grpSpPr>
          <a:xfrm>
            <a:off x="6604004" y="1825968"/>
            <a:ext cx="3592203" cy="2445980"/>
            <a:chOff x="6724817" y="2257200"/>
            <a:chExt cx="3387148" cy="235996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64941C5-88CE-4766-B7E3-1F37764C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817" y="2257200"/>
              <a:ext cx="3387148" cy="1997262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D8DCCBF-460A-4CE8-BCDA-2DA5F93E58D4}"/>
                </a:ext>
              </a:extLst>
            </p:cNvPr>
            <p:cNvSpPr txBox="1"/>
            <p:nvPr/>
          </p:nvSpPr>
          <p:spPr>
            <a:xfrm>
              <a:off x="7795397" y="4231121"/>
              <a:ext cx="2316568" cy="386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、保持车距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7E57CB-9E03-49F8-9C8D-61A77F686295}"/>
              </a:ext>
            </a:extLst>
          </p:cNvPr>
          <p:cNvGrpSpPr/>
          <p:nvPr/>
        </p:nvGrpSpPr>
        <p:grpSpPr>
          <a:xfrm>
            <a:off x="4626783" y="4460958"/>
            <a:ext cx="3501278" cy="2250743"/>
            <a:chOff x="5526503" y="4048015"/>
            <a:chExt cx="3501278" cy="258898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86EF567-CA2A-4B60-AA80-FB27AA627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503" y="4048015"/>
              <a:ext cx="3501278" cy="207006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5E7F54-32F2-4D12-8405-2691C9A52CAB}"/>
                </a:ext>
              </a:extLst>
            </p:cNvPr>
            <p:cNvSpPr txBox="1"/>
            <p:nvPr/>
          </p:nvSpPr>
          <p:spPr>
            <a:xfrm>
              <a:off x="6108365" y="6176760"/>
              <a:ext cx="2651500" cy="460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、汽车安装安全气囊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87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524600" y="355744"/>
              <a:ext cx="1858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本节小结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1AA815D-491E-4105-B86B-13A2609EE15D}"/>
              </a:ext>
            </a:extLst>
          </p:cNvPr>
          <p:cNvSpPr txBox="1"/>
          <p:nvPr/>
        </p:nvSpPr>
        <p:spPr>
          <a:xfrm>
            <a:off x="1969198" y="1440000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、牛顿第一定律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：一切物体在没有受到力的作用时，总保持静止状态或匀速直线运动状态。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D1778AE-4BF1-47C8-8BC5-8C3D68E0D6EA}"/>
              </a:ext>
            </a:extLst>
          </p:cNvPr>
          <p:cNvSpPr txBox="1"/>
          <p:nvPr/>
        </p:nvSpPr>
        <p:spPr>
          <a:xfrm>
            <a:off x="1969198" y="3122165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、惯性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：一切物体都有保持原来运动状态不变的性质，我们把这种性质叫做惯性。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41A1BB4-12D5-4FF9-81BC-6BD48BE08A96}"/>
              </a:ext>
            </a:extLst>
          </p:cNvPr>
          <p:cNvSpPr txBox="1"/>
          <p:nvPr/>
        </p:nvSpPr>
        <p:spPr>
          <a:xfrm>
            <a:off x="1969198" y="4604601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注意：牛顿第一定律和惯性一定要加强学生的理解，讲练结合。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03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487008" y="355744"/>
              <a:ext cx="169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巩固练习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70D915-A5B6-410C-B456-D9EA6E23BE0A}"/>
              </a:ext>
            </a:extLst>
          </p:cNvPr>
          <p:cNvSpPr txBox="1"/>
          <p:nvPr/>
        </p:nvSpPr>
        <p:spPr>
          <a:xfrm>
            <a:off x="1969198" y="1440000"/>
            <a:ext cx="90000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关于力和运动，下列说法正确的是（         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D89CC5-79AB-4B90-90B7-77C71C96FE3A}"/>
              </a:ext>
            </a:extLst>
          </p:cNvPr>
          <p:cNvSpPr txBox="1"/>
          <p:nvPr/>
        </p:nvSpPr>
        <p:spPr>
          <a:xfrm>
            <a:off x="1969200" y="2880000"/>
            <a:ext cx="8615673" cy="340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物体受力才会运动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力使物体的运动状态发生改变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停止用力，运动的物体就会停止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力是使物体保持静止或匀速直线运动状态的原因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66E661-6E7A-4C0F-9248-7A1F68A4FE0A}"/>
              </a:ext>
            </a:extLst>
          </p:cNvPr>
          <p:cNvSpPr txBox="1"/>
          <p:nvPr/>
        </p:nvSpPr>
        <p:spPr>
          <a:xfrm>
            <a:off x="8300727" y="1579334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1203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487008" y="355744"/>
              <a:ext cx="169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巩固练习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70D915-A5B6-410C-B456-D9EA6E23BE0A}"/>
              </a:ext>
            </a:extLst>
          </p:cNvPr>
          <p:cNvSpPr txBox="1"/>
          <p:nvPr/>
        </p:nvSpPr>
        <p:spPr>
          <a:xfrm>
            <a:off x="1969199" y="1440000"/>
            <a:ext cx="9049783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对牛顿第一定律的理解，下列说法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不正确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的是（        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D89CC5-79AB-4B90-90B7-77C71C96FE3A}"/>
              </a:ext>
            </a:extLst>
          </p:cNvPr>
          <p:cNvSpPr txBox="1"/>
          <p:nvPr/>
        </p:nvSpPr>
        <p:spPr>
          <a:xfrm>
            <a:off x="1969200" y="2520000"/>
            <a:ext cx="7832437" cy="340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一切物体都具有惯性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物体不受力的作用时，也能运动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物体受力的作用，运动状态一定会改变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物体的运动状态改变，一定受到了力的作用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F8D4D04-69DE-419C-B072-9AFF88CE51A9}"/>
              </a:ext>
            </a:extLst>
          </p:cNvPr>
          <p:cNvSpPr txBox="1"/>
          <p:nvPr/>
        </p:nvSpPr>
        <p:spPr>
          <a:xfrm>
            <a:off x="9978037" y="1616447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5115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487008" y="355744"/>
              <a:ext cx="169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巩固练习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70D915-A5B6-410C-B456-D9EA6E23BE0A}"/>
              </a:ext>
            </a:extLst>
          </p:cNvPr>
          <p:cNvSpPr txBox="1"/>
          <p:nvPr/>
        </p:nvSpPr>
        <p:spPr>
          <a:xfrm>
            <a:off x="1969200" y="1440000"/>
            <a:ext cx="657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关于惯性，下列说法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的是（        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D89CC5-79AB-4B90-90B7-77C71C96FE3A}"/>
              </a:ext>
            </a:extLst>
          </p:cNvPr>
          <p:cNvSpPr txBox="1"/>
          <p:nvPr/>
        </p:nvSpPr>
        <p:spPr>
          <a:xfrm>
            <a:off x="1969200" y="2520000"/>
            <a:ext cx="8811491" cy="340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运动的物体由于惯性会慢慢停下来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物体的运动速度越大，惯性也越大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运动员起跑时用力蹬地，是利用惯性提高成绩</a:t>
            </a: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司机开车时要系安全带，是为了防止惯性带来的危害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9D5616-9E73-4CE4-B64A-9E32A3DBB6FF}"/>
              </a:ext>
            </a:extLst>
          </p:cNvPr>
          <p:cNvSpPr txBox="1"/>
          <p:nvPr/>
        </p:nvSpPr>
        <p:spPr>
          <a:xfrm>
            <a:off x="7490691" y="1440000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0281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487008" y="355744"/>
              <a:ext cx="169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巩固练习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70D915-A5B6-410C-B456-D9EA6E23BE0A}"/>
              </a:ext>
            </a:extLst>
          </p:cNvPr>
          <p:cNvSpPr txBox="1"/>
          <p:nvPr/>
        </p:nvSpPr>
        <p:spPr>
          <a:xfrm>
            <a:off x="1969200" y="1440000"/>
            <a:ext cx="657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下列现象中，利用惯性的是（       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D89CC5-79AB-4B90-90B7-77C71C96FE3A}"/>
              </a:ext>
            </a:extLst>
          </p:cNvPr>
          <p:cNvSpPr txBox="1"/>
          <p:nvPr/>
        </p:nvSpPr>
        <p:spPr>
          <a:xfrm>
            <a:off x="1969200" y="2520000"/>
            <a:ext cx="6576291" cy="340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用力压吸盘使它贴在光滑的墙面上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用力向下砸锤柄使锤套紧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用力捏自行车的手刹使它停下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用力拉弓使弓弯曲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42523C-293E-4923-B7EC-A15951A30214}"/>
              </a:ext>
            </a:extLst>
          </p:cNvPr>
          <p:cNvSpPr txBox="1"/>
          <p:nvPr/>
        </p:nvSpPr>
        <p:spPr>
          <a:xfrm>
            <a:off x="7102764" y="1456780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3700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524600" y="355744"/>
              <a:ext cx="1858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课前导入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22EDC5-B788-4129-8B1F-5A18477EF20C}"/>
              </a:ext>
            </a:extLst>
          </p:cNvPr>
          <p:cNvSpPr txBox="1"/>
          <p:nvPr/>
        </p:nvSpPr>
        <p:spPr>
          <a:xfrm>
            <a:off x="1969200" y="1332000"/>
            <a:ext cx="1689991" cy="679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tIns="0" bIns="108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想想议议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C80629-B552-4851-AF7F-06BD186D05C7}"/>
              </a:ext>
            </a:extLst>
          </p:cNvPr>
          <p:cNvSpPr txBox="1"/>
          <p:nvPr/>
        </p:nvSpPr>
        <p:spPr>
          <a:xfrm>
            <a:off x="4029122" y="1332000"/>
            <a:ext cx="37592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运动和力有什么关系？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82492DB-E5F3-45A1-B995-D321DCA097CD}"/>
              </a:ext>
            </a:extLst>
          </p:cNvPr>
          <p:cNvSpPr txBox="1"/>
          <p:nvPr/>
        </p:nvSpPr>
        <p:spPr>
          <a:xfrm>
            <a:off x="1969200" y="2574431"/>
            <a:ext cx="61200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、物体要怎样才能运动起来 ？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C8B8C46-868C-49E8-9431-4B449D1DEF98}"/>
              </a:ext>
            </a:extLst>
          </p:cNvPr>
          <p:cNvSpPr txBox="1"/>
          <p:nvPr/>
        </p:nvSpPr>
        <p:spPr>
          <a:xfrm>
            <a:off x="1969200" y="3621016"/>
            <a:ext cx="617727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、一个运动的物体如果不受力了，这个物体会如何运动？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082E47D-A08B-4780-8899-CC17C6D65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31" y="1352616"/>
            <a:ext cx="3423733" cy="37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7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487008" y="355744"/>
              <a:ext cx="169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巩固练习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70D915-A5B6-410C-B456-D9EA6E23BE0A}"/>
              </a:ext>
            </a:extLst>
          </p:cNvPr>
          <p:cNvSpPr txBox="1"/>
          <p:nvPr/>
        </p:nvSpPr>
        <p:spPr>
          <a:xfrm>
            <a:off x="1969198" y="1440000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日常生活中，惯性现象既有利，也有弊，以下属于利用惯性“有利”的一面是（         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D89CC5-79AB-4B90-90B7-77C71C96FE3A}"/>
              </a:ext>
            </a:extLst>
          </p:cNvPr>
          <p:cNvSpPr txBox="1"/>
          <p:nvPr/>
        </p:nvSpPr>
        <p:spPr>
          <a:xfrm>
            <a:off x="1969200" y="2880000"/>
            <a:ext cx="6576291" cy="340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跳远运动员跳远时助跑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赛车在转弯时滑出赛道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高速路上汽车限速行驶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人踩到西瓜皮会滑倒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66E661-6E7A-4C0F-9248-7A1F68A4FE0A}"/>
              </a:ext>
            </a:extLst>
          </p:cNvPr>
          <p:cNvSpPr txBox="1"/>
          <p:nvPr/>
        </p:nvSpPr>
        <p:spPr>
          <a:xfrm>
            <a:off x="6631709" y="2225664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235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3216E8-CF97-4110-A749-97365597A751}"/>
              </a:ext>
            </a:extLst>
          </p:cNvPr>
          <p:cNvSpPr/>
          <p:nvPr/>
        </p:nvSpPr>
        <p:spPr>
          <a:xfrm>
            <a:off x="2068372" y="2376208"/>
            <a:ext cx="89050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CN" altLang="en-US" sz="80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播放结束 谢谢观赏</a:t>
            </a:r>
            <a:endParaRPr lang="zh-CN" altLang="en-US" sz="80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768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524600" y="355744"/>
              <a:ext cx="1858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课前导入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5A5FB7-706E-4263-86FE-45C09E4DB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64" y="1623790"/>
            <a:ext cx="4142083" cy="381642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C80629-B552-4851-AF7F-06BD186D05C7}"/>
              </a:ext>
            </a:extLst>
          </p:cNvPr>
          <p:cNvSpPr txBox="1"/>
          <p:nvPr/>
        </p:nvSpPr>
        <p:spPr>
          <a:xfrm>
            <a:off x="1969200" y="1261735"/>
            <a:ext cx="4884182" cy="454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大家一定有过这样的生活经验：在平地上骑自行车的时候，即使不踩脚踏板了，自行车会前进一段距离，但是因为没有继续用力，它最终还是要停下来。生活中还有哪些这类的现象呢？举例说明。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286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3521EE-5323-40DC-8356-679C1EB4FE16}"/>
              </a:ext>
            </a:extLst>
          </p:cNvPr>
          <p:cNvGrpSpPr/>
          <p:nvPr/>
        </p:nvGrpSpPr>
        <p:grpSpPr>
          <a:xfrm>
            <a:off x="91072" y="77354"/>
            <a:ext cx="2484000" cy="1080000"/>
            <a:chOff x="91072" y="77354"/>
            <a:chExt cx="2484000" cy="108000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AA2299-BD4D-4E75-8FCF-2B42C77B67FE}"/>
                </a:ext>
              </a:extLst>
            </p:cNvPr>
            <p:cNvSpPr txBox="1"/>
            <p:nvPr/>
          </p:nvSpPr>
          <p:spPr>
            <a:xfrm>
              <a:off x="524600" y="355744"/>
              <a:ext cx="1858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课前导入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2C0A86-748C-48A7-B68E-37A9DCF62E70}"/>
              </a:ext>
            </a:extLst>
          </p:cNvPr>
          <p:cNvGrpSpPr/>
          <p:nvPr/>
        </p:nvGrpSpPr>
        <p:grpSpPr>
          <a:xfrm>
            <a:off x="3967782" y="1440000"/>
            <a:ext cx="3213365" cy="2394070"/>
            <a:chOff x="1758374" y="1553585"/>
            <a:chExt cx="3213365" cy="239407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1B343C5-72A5-454F-994C-0FCDDB15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374" y="1553585"/>
              <a:ext cx="3213365" cy="19800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394FA61-C5FD-4215-9B17-C435997FDBE4}"/>
                </a:ext>
              </a:extLst>
            </p:cNvPr>
            <p:cNvSpPr txBox="1"/>
            <p:nvPr/>
          </p:nvSpPr>
          <p:spPr>
            <a:xfrm>
              <a:off x="2567951" y="3547545"/>
              <a:ext cx="1974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小朋友玩滑板车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7D0E68D-2D7E-4FA0-BCBD-4FC89E5509F8}"/>
              </a:ext>
            </a:extLst>
          </p:cNvPr>
          <p:cNvGrpSpPr/>
          <p:nvPr/>
        </p:nvGrpSpPr>
        <p:grpSpPr>
          <a:xfrm>
            <a:off x="3967782" y="3995929"/>
            <a:ext cx="3213365" cy="2394582"/>
            <a:chOff x="5741149" y="1622424"/>
            <a:chExt cx="2553672" cy="276603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0A4390-FA0C-4D22-9A62-AB604F435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149" y="1622424"/>
              <a:ext cx="2553672" cy="2287146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529DBA-6ED7-4C5F-91A0-3A927CA6E95B}"/>
                </a:ext>
              </a:extLst>
            </p:cNvPr>
            <p:cNvSpPr txBox="1"/>
            <p:nvPr/>
          </p:nvSpPr>
          <p:spPr>
            <a:xfrm>
              <a:off x="6579859" y="3926286"/>
              <a:ext cx="1178408" cy="462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/>
                <a:t>滑冰运动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C9E41A-B427-4B86-BF3A-94D495D617FF}"/>
              </a:ext>
            </a:extLst>
          </p:cNvPr>
          <p:cNvGrpSpPr/>
          <p:nvPr/>
        </p:nvGrpSpPr>
        <p:grpSpPr>
          <a:xfrm>
            <a:off x="7666294" y="1440000"/>
            <a:ext cx="3317423" cy="2448000"/>
            <a:chOff x="6038416" y="4245818"/>
            <a:chExt cx="3625254" cy="238934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F9136E-FF38-438B-93C6-88C34123E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416" y="4245818"/>
              <a:ext cx="3625254" cy="193255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65C824-7864-4706-AAF8-C9B822E6F3FF}"/>
                </a:ext>
              </a:extLst>
            </p:cNvPr>
            <p:cNvSpPr txBox="1"/>
            <p:nvPr/>
          </p:nvSpPr>
          <p:spPr>
            <a:xfrm>
              <a:off x="7013117" y="6235054"/>
              <a:ext cx="2185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路上奔跑的汽车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B8A5348-6636-4F94-A571-7D87AF44804F}"/>
              </a:ext>
            </a:extLst>
          </p:cNvPr>
          <p:cNvGrpSpPr/>
          <p:nvPr/>
        </p:nvGrpSpPr>
        <p:grpSpPr>
          <a:xfrm>
            <a:off x="7740198" y="4010401"/>
            <a:ext cx="3317425" cy="2380110"/>
            <a:chOff x="8516865" y="1622182"/>
            <a:chExt cx="3089113" cy="238011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BF7772E-765D-44CA-BEE9-56C3AAD8E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865" y="1622182"/>
              <a:ext cx="3089113" cy="1980000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E4D10A-1C51-4E36-9427-241D3D6B2969}"/>
                </a:ext>
              </a:extLst>
            </p:cNvPr>
            <p:cNvSpPr txBox="1"/>
            <p:nvPr/>
          </p:nvSpPr>
          <p:spPr>
            <a:xfrm>
              <a:off x="9642089" y="3602182"/>
              <a:ext cx="1273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滑雪运动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22EDC5-B788-4129-8B1F-5A18477EF20C}"/>
              </a:ext>
            </a:extLst>
          </p:cNvPr>
          <p:cNvSpPr txBox="1"/>
          <p:nvPr/>
        </p:nvSpPr>
        <p:spPr>
          <a:xfrm>
            <a:off x="1967609" y="1207799"/>
            <a:ext cx="1720648" cy="518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如右图，日常生活中常见的这些现象，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最终在力的作用下会停止运动。</a:t>
            </a:r>
          </a:p>
        </p:txBody>
      </p:sp>
    </p:spTree>
    <p:extLst>
      <p:ext uri="{BB962C8B-B14F-4D97-AF65-F5344CB8AC3E}">
        <p14:creationId xmlns:p14="http://schemas.microsoft.com/office/powerpoint/2010/main" val="123297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F46450E-B185-4E95-9D2D-D6350309392A}"/>
              </a:ext>
            </a:extLst>
          </p:cNvPr>
          <p:cNvGrpSpPr/>
          <p:nvPr/>
        </p:nvGrpSpPr>
        <p:grpSpPr>
          <a:xfrm>
            <a:off x="5107710" y="1494894"/>
            <a:ext cx="6383046" cy="3868212"/>
            <a:chOff x="3732353" y="813168"/>
            <a:chExt cx="6383046" cy="3039864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8A9B612-D222-4EB4-83EF-E998D8F84E40}"/>
                </a:ext>
              </a:extLst>
            </p:cNvPr>
            <p:cNvSpPr/>
            <p:nvPr/>
          </p:nvSpPr>
          <p:spPr>
            <a:xfrm>
              <a:off x="3732353" y="813168"/>
              <a:ext cx="6383046" cy="3039864"/>
            </a:xfrm>
            <a:prstGeom prst="cloudCallout">
              <a:avLst>
                <a:gd name="adj1" fmla="val -50736"/>
                <a:gd name="adj2" fmla="val 5165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22EDC5-B788-4129-8B1F-5A18477EF20C}"/>
                </a:ext>
              </a:extLst>
            </p:cNvPr>
            <p:cNvSpPr txBox="1"/>
            <p:nvPr/>
          </p:nvSpPr>
          <p:spPr>
            <a:xfrm>
              <a:off x="4569341" y="1257969"/>
              <a:ext cx="4709069" cy="2150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古希腊哲学家</a:t>
              </a:r>
              <a:r>
                <a:rPr lang="zh-CN" altLang="en-US" sz="280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亚里士多德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说：“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力是维持物体运动的原因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 他认为物体只有在外力的推动下才能运动，外力停止，运动也停止。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180000"/>
            <a:ext cx="638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一、阻力对物体运动的影响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1A2A72E-2DA7-4A63-81F8-1F5F6F85D29F}"/>
              </a:ext>
            </a:extLst>
          </p:cNvPr>
          <p:cNvGrpSpPr/>
          <p:nvPr/>
        </p:nvGrpSpPr>
        <p:grpSpPr>
          <a:xfrm>
            <a:off x="1969200" y="1696698"/>
            <a:ext cx="2784377" cy="4584030"/>
            <a:chOff x="4652819" y="1760244"/>
            <a:chExt cx="2276441" cy="304647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9BF269E-2869-442B-8C20-C06E83ACB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819" y="1760244"/>
              <a:ext cx="2276441" cy="26463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9C51CC-288D-407E-86E1-27CBA29E4C1A}"/>
                </a:ext>
              </a:extLst>
            </p:cNvPr>
            <p:cNvSpPr txBox="1"/>
            <p:nvPr/>
          </p:nvSpPr>
          <p:spPr>
            <a:xfrm>
              <a:off x="5122215" y="4406607"/>
              <a:ext cx="1509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亚里士多德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164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180000"/>
            <a:ext cx="638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一、阻力对物体运动的影响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CEC4AC-1996-486E-9CCA-E82C910C7A98}"/>
              </a:ext>
            </a:extLst>
          </p:cNvPr>
          <p:cNvGrpSpPr/>
          <p:nvPr/>
        </p:nvGrpSpPr>
        <p:grpSpPr>
          <a:xfrm>
            <a:off x="1969200" y="1695600"/>
            <a:ext cx="2421587" cy="4220344"/>
            <a:chOff x="9152907" y="1577435"/>
            <a:chExt cx="2751850" cy="395360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853ECE-6646-43E5-9361-B55380C24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07" y="1577435"/>
              <a:ext cx="2751850" cy="35383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57F2614-B738-43C9-990A-785E4D625BA9}"/>
                </a:ext>
              </a:extLst>
            </p:cNvPr>
            <p:cNvSpPr txBox="1"/>
            <p:nvPr/>
          </p:nvSpPr>
          <p:spPr>
            <a:xfrm>
              <a:off x="9852745" y="5130934"/>
              <a:ext cx="1394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伽 利 略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E5746E-BE59-48AD-A5EA-078B0E43A141}"/>
              </a:ext>
            </a:extLst>
          </p:cNvPr>
          <p:cNvGrpSpPr/>
          <p:nvPr/>
        </p:nvGrpSpPr>
        <p:grpSpPr>
          <a:xfrm>
            <a:off x="5080624" y="1339643"/>
            <a:ext cx="6233921" cy="4004017"/>
            <a:chOff x="4409328" y="3529356"/>
            <a:chExt cx="6866504" cy="3272006"/>
          </a:xfrm>
        </p:grpSpPr>
        <p:sp>
          <p:nvSpPr>
            <p:cNvPr id="15" name="思想气泡: 云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8A79E9E-B5D3-4F78-8CE7-0521CE20FE76}"/>
                </a:ext>
              </a:extLst>
            </p:cNvPr>
            <p:cNvSpPr/>
            <p:nvPr/>
          </p:nvSpPr>
          <p:spPr>
            <a:xfrm>
              <a:off x="4409328" y="3529356"/>
              <a:ext cx="6866504" cy="3272006"/>
            </a:xfrm>
            <a:prstGeom prst="cloudCallout">
              <a:avLst>
                <a:gd name="adj1" fmla="val -57980"/>
                <a:gd name="adj2" fmla="val 5004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B6A35B2-0279-4AB7-8BC4-E0A1A999CE6F}"/>
                </a:ext>
              </a:extLst>
            </p:cNvPr>
            <p:cNvSpPr txBox="1"/>
            <p:nvPr/>
          </p:nvSpPr>
          <p:spPr>
            <a:xfrm>
              <a:off x="5228288" y="3928418"/>
              <a:ext cx="5080547" cy="2125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伽利略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通过实验分析得出：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物体的运动并不需要力来维持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，运动的物体之所以会停下来，是因为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受到了阻力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485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22EDC5-B788-4129-8B1F-5A18477EF20C}"/>
              </a:ext>
            </a:extLst>
          </p:cNvPr>
          <p:cNvSpPr txBox="1"/>
          <p:nvPr/>
        </p:nvSpPr>
        <p:spPr>
          <a:xfrm>
            <a:off x="1969200" y="1805061"/>
            <a:ext cx="2759817" cy="369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到底哪个说法正确呢？下面我们通过实验来研究这个问题。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107A46-FEFF-4677-96CB-AC591AD2A8E7}"/>
              </a:ext>
            </a:extLst>
          </p:cNvPr>
          <p:cNvSpPr txBox="1"/>
          <p:nvPr/>
        </p:nvSpPr>
        <p:spPr>
          <a:xfrm>
            <a:off x="180000" y="180000"/>
            <a:ext cx="627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一、阻力对物体运动的影响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B2E19E-7ABB-4F57-9452-3D7E63329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05" y="2411411"/>
            <a:ext cx="3394644" cy="395656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EE643E9-5F4B-4FAB-912E-B66C03635AB2}"/>
              </a:ext>
            </a:extLst>
          </p:cNvPr>
          <p:cNvGrpSpPr/>
          <p:nvPr/>
        </p:nvGrpSpPr>
        <p:grpSpPr>
          <a:xfrm>
            <a:off x="6084884" y="1758469"/>
            <a:ext cx="3131128" cy="1305883"/>
            <a:chOff x="7250545" y="1644073"/>
            <a:chExt cx="3131128" cy="130588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0CDD1CE-CA62-4529-B0DD-429EF94A2418}"/>
                </a:ext>
              </a:extLst>
            </p:cNvPr>
            <p:cNvSpPr/>
            <p:nvPr/>
          </p:nvSpPr>
          <p:spPr>
            <a:xfrm>
              <a:off x="7250545" y="1644073"/>
              <a:ext cx="3131128" cy="775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72BD47B-2EBD-4E22-AB78-020710C294E3}"/>
                </a:ext>
              </a:extLst>
            </p:cNvPr>
            <p:cNvSpPr txBox="1"/>
            <p:nvPr/>
          </p:nvSpPr>
          <p:spPr>
            <a:xfrm>
              <a:off x="7675417" y="1831944"/>
              <a:ext cx="2438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运动要靠力来维持？</a:t>
              </a: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E614A8-D3BC-4F92-83CC-A7F155B15DE9}"/>
                </a:ext>
              </a:extLst>
            </p:cNvPr>
            <p:cNvSpPr/>
            <p:nvPr/>
          </p:nvSpPr>
          <p:spPr>
            <a:xfrm>
              <a:off x="9670473" y="2419925"/>
              <a:ext cx="552327" cy="17549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ADA0F6-9A51-4225-8D17-223304A2E4B8}"/>
                </a:ext>
              </a:extLst>
            </p:cNvPr>
            <p:cNvSpPr/>
            <p:nvPr/>
          </p:nvSpPr>
          <p:spPr>
            <a:xfrm>
              <a:off x="9561492" y="2664687"/>
              <a:ext cx="360000" cy="108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4FB8E83-781B-4AFA-B869-27EDA4968FDE}"/>
                </a:ext>
              </a:extLst>
            </p:cNvPr>
            <p:cNvSpPr/>
            <p:nvPr/>
          </p:nvSpPr>
          <p:spPr>
            <a:xfrm flipV="1">
              <a:off x="9408947" y="2841956"/>
              <a:ext cx="216000" cy="108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886DA3-AF9E-40F8-AB75-198953320D47}"/>
              </a:ext>
            </a:extLst>
          </p:cNvPr>
          <p:cNvGrpSpPr/>
          <p:nvPr/>
        </p:nvGrpSpPr>
        <p:grpSpPr>
          <a:xfrm>
            <a:off x="7728956" y="3362756"/>
            <a:ext cx="3455024" cy="1313564"/>
            <a:chOff x="7032867" y="1550352"/>
            <a:chExt cx="3455024" cy="1313564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6A4FAD4-8C90-4CCA-A00A-1C121D87CC0B}"/>
                </a:ext>
              </a:extLst>
            </p:cNvPr>
            <p:cNvSpPr/>
            <p:nvPr/>
          </p:nvSpPr>
          <p:spPr>
            <a:xfrm>
              <a:off x="7250545" y="1550352"/>
              <a:ext cx="3237346" cy="8695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1BA7F7-31BC-44DF-B2E2-6E4BF3C470D7}"/>
                </a:ext>
              </a:extLst>
            </p:cNvPr>
            <p:cNvSpPr txBox="1"/>
            <p:nvPr/>
          </p:nvSpPr>
          <p:spPr>
            <a:xfrm>
              <a:off x="7597363" y="1753783"/>
              <a:ext cx="2655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运动不需要力来维持？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7A6F44E-B66A-44BE-8B44-5122B21BE729}"/>
                </a:ext>
              </a:extLst>
            </p:cNvPr>
            <p:cNvSpPr/>
            <p:nvPr/>
          </p:nvSpPr>
          <p:spPr>
            <a:xfrm>
              <a:off x="7294393" y="2333885"/>
              <a:ext cx="552327" cy="17549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EF3FAD0-E1B6-44C9-ACDB-CFF4041EE9EC}"/>
                </a:ext>
              </a:extLst>
            </p:cNvPr>
            <p:cNvSpPr/>
            <p:nvPr/>
          </p:nvSpPr>
          <p:spPr>
            <a:xfrm>
              <a:off x="7185412" y="2578647"/>
              <a:ext cx="360000" cy="108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0FCFC1-8368-415E-A18B-AB045086DB77}"/>
                </a:ext>
              </a:extLst>
            </p:cNvPr>
            <p:cNvSpPr/>
            <p:nvPr/>
          </p:nvSpPr>
          <p:spPr>
            <a:xfrm flipV="1">
              <a:off x="7032867" y="2755916"/>
              <a:ext cx="216000" cy="108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8846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F9F9B7-6C52-48F9-96A7-21363EAFCBC9}"/>
              </a:ext>
            </a:extLst>
          </p:cNvPr>
          <p:cNvGrpSpPr/>
          <p:nvPr/>
        </p:nvGrpSpPr>
        <p:grpSpPr>
          <a:xfrm>
            <a:off x="1969200" y="1098800"/>
            <a:ext cx="5542582" cy="685294"/>
            <a:chOff x="1791091" y="948515"/>
            <a:chExt cx="5542582" cy="68529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22EDC5-B788-4129-8B1F-5A18477EF20C}"/>
                </a:ext>
              </a:extLst>
            </p:cNvPr>
            <p:cNvSpPr txBox="1"/>
            <p:nvPr/>
          </p:nvSpPr>
          <p:spPr>
            <a:xfrm>
              <a:off x="2931782" y="948515"/>
              <a:ext cx="4401891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阻力对物体运动的影响。</a:t>
              </a: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CC5DCF8-68C8-43CA-A624-5BC0392152F6}"/>
                </a:ext>
              </a:extLst>
            </p:cNvPr>
            <p:cNvSpPr txBox="1"/>
            <p:nvPr/>
          </p:nvSpPr>
          <p:spPr>
            <a:xfrm>
              <a:off x="1791091" y="1110589"/>
              <a:ext cx="951346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09256F-EA3D-4416-BA33-825BA7A87620}"/>
              </a:ext>
            </a:extLst>
          </p:cNvPr>
          <p:cNvSpPr txBox="1"/>
          <p:nvPr/>
        </p:nvSpPr>
        <p:spPr>
          <a:xfrm>
            <a:off x="1969200" y="4652488"/>
            <a:ext cx="845934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实验步骤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：将棉布铺在水平木板上，让小车从斜面顶端由静止滑下，观察小车滑行的距离；去掉木板上的棉布，再次让小车从斜面顶端由静止滑下，观察小车滑行的距离。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控制变量法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65EA3CC-230F-41B0-B0D5-06298DCC025D}"/>
              </a:ext>
            </a:extLst>
          </p:cNvPr>
          <p:cNvSpPr txBox="1"/>
          <p:nvPr/>
        </p:nvSpPr>
        <p:spPr>
          <a:xfrm>
            <a:off x="1969200" y="3976568"/>
            <a:ext cx="663978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实验器材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：斜面、木板、棉布和小车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439EDD-BDEE-41A8-B060-30790B37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18" y="2154504"/>
            <a:ext cx="5449455" cy="172720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0E25103-CEC3-4749-953F-03867169C2E5}"/>
              </a:ext>
            </a:extLst>
          </p:cNvPr>
          <p:cNvSpPr txBox="1"/>
          <p:nvPr/>
        </p:nvSpPr>
        <p:spPr>
          <a:xfrm>
            <a:off x="180000" y="180000"/>
            <a:ext cx="638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一、阻力对物体运动的影响</a:t>
            </a:r>
          </a:p>
        </p:txBody>
      </p:sp>
    </p:spTree>
    <p:extLst>
      <p:ext uri="{BB962C8B-B14F-4D97-AF65-F5344CB8AC3E}">
        <p14:creationId xmlns:p14="http://schemas.microsoft.com/office/powerpoint/2010/main" val="305626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丝状">
      <a:maj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2694</Words>
  <Application>Microsoft Office PowerPoint</Application>
  <PresentationFormat>自定义</PresentationFormat>
  <Paragraphs>164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HDOfficeLightV0</vt:lpstr>
      <vt:lpstr>1_HDOfficeLightV0</vt:lpstr>
      <vt:lpstr>2_HDOfficeLightV0</vt:lpstr>
      <vt:lpstr>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2021-01-14T19:28:37Z</cp:lastPrinted>
  <dcterms:created xsi:type="dcterms:W3CDTF">2021-01-14T19:28:37Z</dcterms:created>
  <dcterms:modified xsi:type="dcterms:W3CDTF">2021-03-06T12:12:54Z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