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728" r:id="rId2"/>
    <p:sldMasterId id="2147483926" r:id="rId3"/>
  </p:sldMasterIdLst>
  <p:sldIdLst>
    <p:sldId id="256" r:id="rId4"/>
    <p:sldId id="281" r:id="rId5"/>
    <p:sldId id="301" r:id="rId6"/>
    <p:sldId id="302" r:id="rId7"/>
    <p:sldId id="304" r:id="rId8"/>
    <p:sldId id="303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4" r:id="rId18"/>
    <p:sldId id="316" r:id="rId19"/>
    <p:sldId id="313" r:id="rId20"/>
    <p:sldId id="315" r:id="rId21"/>
    <p:sldId id="317" r:id="rId22"/>
    <p:sldId id="318" r:id="rId23"/>
    <p:sldId id="319" r:id="rId24"/>
    <p:sldId id="320" r:id="rId25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1" name=" " initials="" lastIdx="0" clrIdx="0">
    <p:extLst>
      <p:ext uri="{19B8F6BF-5375-455C-9EA6-DF929625EA0E}">
        <p15:presenceInfo xmlns:p15="http://schemas.microsoft.com/office/powerpoint/2012/main" userId="679ca2e58a361ee4" providerId="Windows Live"/>
      </p:ext>
    </p:extLst>
  </p:cmAuthor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fill>
          <a:solidFill>
            <a:schemeClr val="accent6">
              <a:tint val="40000"/>
            </a:schemeClr>
          </a:solidFill>
        </a:fill>
      </a:tcStyle>
    </a:band1H>
    <a:band1V>
      <a:tcStyle>
        <a:fill>
          <a:solidFill>
            <a:schemeClr val="accent6">
              <a:tint val="4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fill>
          <a:solidFill>
            <a:schemeClr val="accent3">
              <a:tint val="40000"/>
            </a:schemeClr>
          </a:solidFill>
        </a:fill>
      </a:tcStyle>
    </a:band1H>
    <a:band1V>
      <a:tcStyle>
        <a:fill>
          <a:solidFill>
            <a:schemeClr val="accent3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5" autoAdjust="0"/>
    <p:restoredTop sz="94660"/>
  </p:normalViewPr>
  <p:slideViewPr>
    <p:cSldViewPr snapToGrid="0">
      <p:cViewPr>
        <p:scale>
          <a:sx n="100" d="100"/>
          <a:sy n="100" d="100"/>
        </p:scale>
        <p:origin x="18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tags" Target="tags/tag1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slideMaster" Target="slideMasters/slideMaster2.xml" /><Relationship Id="rId30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016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217813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213088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22777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74952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876462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555079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38989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39489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2095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238364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06122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45745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59823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48094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258453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9858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72153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61865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884006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056460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06711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9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C70FEF-3E19-49BE-BDB9-40FF1EE98D27}" type="datetimeFigureOut">
              <a:rPr lang="zh-CN" altLang="en-US" smtClean="0"/>
              <a:t>2021/1/10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514-672C-451D-80B7-CBF3EE4249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3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1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6.png" /><Relationship Id="rId3" Type="http://schemas.microsoft.com/office/2007/relationships/hdphoto" Target="../media/image7.wdp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8.jpeg" /><Relationship Id="rId3" Type="http://schemas.openxmlformats.org/officeDocument/2006/relationships/image" Target="../media/image9.png" /><Relationship Id="rId4" Type="http://schemas.microsoft.com/office/2007/relationships/hdphoto" Target="../media/image10.wdp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11.png" /><Relationship Id="rId3" Type="http://schemas.microsoft.com/office/2007/relationships/hdphoto" Target="../media/image12.wdp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13.png" /><Relationship Id="rId3" Type="http://schemas.microsoft.com/office/2007/relationships/hdphoto" Target="../media/image14.wdp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15.png" /><Relationship Id="rId3" Type="http://schemas.microsoft.com/office/2007/relationships/hdphoto" Target="../media/image16.wdp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1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2.png" /><Relationship Id="rId3" Type="http://schemas.openxmlformats.org/officeDocument/2006/relationships/video" Target="../media/media1.mp4" /><Relationship Id="rId4" Type="http://schemas.microsoft.com/office/2007/relationships/media" Target="../media/media1.mp4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3.png" /><Relationship Id="rId3" Type="http://schemas.openxmlformats.org/officeDocument/2006/relationships/video" Target="../media/media2.mp4" /><Relationship Id="rId4" Type="http://schemas.microsoft.com/office/2007/relationships/media" Target="../media/media2.mp4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image" Target="../media/image4.png" /><Relationship Id="rId3" Type="http://schemas.microsoft.com/office/2007/relationships/hdphoto" Target="../media/image5.wdp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A1CEF49C-D94C-4458-B140-592417D1C1E0}"/>
              </a:ext>
            </a:extLst>
          </p:cNvPr>
          <p:cNvSpPr txBox="1"/>
          <p:nvPr/>
        </p:nvSpPr>
        <p:spPr>
          <a:xfrm>
            <a:off x="6096000" y="2626580"/>
            <a:ext cx="34320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八年级（下</a:t>
            </a: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20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BD041D8-BCF0-4508-A97B-5486D197E409}"/>
              </a:ext>
            </a:extLst>
          </p:cNvPr>
          <p:cNvGrpSpPr/>
          <p:nvPr/>
        </p:nvGrpSpPr>
        <p:grpSpPr>
          <a:xfrm>
            <a:off x="180000" y="180000"/>
            <a:ext cx="3018619" cy="861161"/>
            <a:chOff x="157017" y="164075"/>
            <a:chExt cx="3018619" cy="861161"/>
          </a:xfrm>
          <a:solidFill>
            <a:schemeClr val="bg1"/>
          </a:solidFill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2260BFD7-102B-48A4-977F-3E77F6AA5EE0}"/>
                </a:ext>
              </a:extLst>
            </p:cNvPr>
            <p:cNvSpPr/>
            <p:nvPr/>
          </p:nvSpPr>
          <p:spPr>
            <a:xfrm>
              <a:off x="157017" y="164075"/>
              <a:ext cx="3018619" cy="861161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59E8F71-F73A-4123-801F-37A60D24738D}"/>
                </a:ext>
              </a:extLst>
            </p:cNvPr>
            <p:cNvSpPr txBox="1"/>
            <p:nvPr/>
          </p:nvSpPr>
          <p:spPr>
            <a:xfrm>
              <a:off x="256108" y="229530"/>
              <a:ext cx="282043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第 七 章   力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F7616CC-9162-4480-8CB1-CD8B1BEC00FC}"/>
              </a:ext>
            </a:extLst>
          </p:cNvPr>
          <p:cNvSpPr txBox="1"/>
          <p:nvPr/>
        </p:nvSpPr>
        <p:spPr>
          <a:xfrm>
            <a:off x="5476512" y="4192617"/>
            <a:ext cx="442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r>
              <a:rPr lang="en-US" altLang="zh-CN" sz="5400">
                <a:latin typeface="微软雅黑" panose="020b0503020204020204" pitchFamily="34" charset="-122"/>
                <a:ea typeface="微软雅黑" panose="020b0503020204020204" pitchFamily="34" charset="-122"/>
              </a:rPr>
              <a:t>3 </a:t>
            </a:r>
            <a:r>
              <a:rPr lang="zh-CN" altLang="en-US" sz="5400">
                <a:latin typeface="微软雅黑" panose="020b0503020204020204" pitchFamily="34" charset="-122"/>
                <a:ea typeface="微软雅黑" panose="020b0503020204020204" pitchFamily="34" charset="-122"/>
              </a:rPr>
              <a:t>节   重力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B17D23E-E639-4FA6-9ED9-74C9D8BD4E07}"/>
              </a:ext>
            </a:extLst>
          </p:cNvPr>
          <p:cNvSpPr/>
          <p:nvPr/>
        </p:nvSpPr>
        <p:spPr>
          <a:xfrm>
            <a:off x="3694547" y="1121055"/>
            <a:ext cx="6681866" cy="101566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lIns="432000" tIns="45720" rIns="91440" bIns="45720">
            <a:spAutoFit/>
          </a:bodyPr>
          <a:lstStyle/>
          <a:p>
            <a:pPr algn="ctr"/>
            <a:r>
              <a:rPr lang="zh-CN" altLang="en-US" sz="6000" b="1" cap="none" spc="-30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初中物理（人教版）</a:t>
            </a:r>
            <a:endParaRPr lang="zh-CN" altLang="en-US" sz="6000" b="1" cap="none" spc="-30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A949B2-DA56-444B-8518-ECC57537F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66" y="2233329"/>
            <a:ext cx="3517728" cy="350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7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4AC2330-F777-4500-8905-5AE0AC0487F8}"/>
              </a:ext>
            </a:extLst>
          </p:cNvPr>
          <p:cNvSpPr txBox="1"/>
          <p:nvPr/>
        </p:nvSpPr>
        <p:spPr>
          <a:xfrm>
            <a:off x="1260000" y="1095497"/>
            <a:ext cx="900000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物体所受的重力跟它的质量成正比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6CF3EC1-0C14-4E07-BA97-B9E48F83C51A}"/>
              </a:ext>
            </a:extLst>
          </p:cNvPr>
          <p:cNvSpPr txBox="1"/>
          <p:nvPr/>
        </p:nvSpPr>
        <p:spPr>
          <a:xfrm>
            <a:off x="1260000" y="1857230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如果用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表示重力，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表示质量，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表示重力与质量的比值，重力和质量的关系可以写成：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8CE002C-2FFA-4E1B-982C-1D1CE334E941}"/>
              </a:ext>
            </a:extLst>
          </p:cNvPr>
          <p:cNvGrpSpPr/>
          <p:nvPr/>
        </p:nvGrpSpPr>
        <p:grpSpPr>
          <a:xfrm>
            <a:off x="180000" y="180000"/>
            <a:ext cx="3420897" cy="703511"/>
            <a:chOff x="3853154" y="2248774"/>
            <a:chExt cx="3420897" cy="703511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1E74CD3-E834-4AEB-B385-54B0E7DF4182}"/>
                </a:ext>
              </a:extLst>
            </p:cNvPr>
            <p:cNvSpPr/>
            <p:nvPr/>
          </p:nvSpPr>
          <p:spPr>
            <a:xfrm>
              <a:off x="4753154" y="2248774"/>
              <a:ext cx="2520897" cy="70014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180000" bIns="36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重力的大小</a:t>
              </a: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9B93DF3-3DF0-4CA4-A8CD-65AA2C90EFE6}"/>
                </a:ext>
              </a:extLst>
            </p:cNvPr>
            <p:cNvSpPr/>
            <p:nvPr/>
          </p:nvSpPr>
          <p:spPr>
            <a:xfrm>
              <a:off x="3853154" y="2250285"/>
              <a:ext cx="702000" cy="70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4207E58-7A26-4D12-AC14-5FBFFBBD8726}"/>
              </a:ext>
            </a:extLst>
          </p:cNvPr>
          <p:cNvGrpSpPr/>
          <p:nvPr/>
        </p:nvGrpSpPr>
        <p:grpSpPr>
          <a:xfrm>
            <a:off x="1544668" y="3285542"/>
            <a:ext cx="5070616" cy="1148310"/>
            <a:chOff x="2111596" y="3318184"/>
            <a:chExt cx="5070616" cy="1148310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80BCD85B-C3BB-4E3E-805E-91A274589F4F}"/>
                </a:ext>
              </a:extLst>
            </p:cNvPr>
            <p:cNvGrpSpPr/>
            <p:nvPr/>
          </p:nvGrpSpPr>
          <p:grpSpPr>
            <a:xfrm>
              <a:off x="2111596" y="3318184"/>
              <a:ext cx="1470260" cy="1148310"/>
              <a:chOff x="2093977" y="3038623"/>
              <a:chExt cx="1470260" cy="1148310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E248C68A-6378-4470-B7DA-71F1E7049A61}"/>
                  </a:ext>
                </a:extLst>
              </p:cNvPr>
              <p:cNvSpPr txBox="1"/>
              <p:nvPr/>
            </p:nvSpPr>
            <p:spPr>
              <a:xfrm>
                <a:off x="2093977" y="3372117"/>
                <a:ext cx="822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 =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550915C6-67A9-43D0-AC66-B38ECA1F0AF4}"/>
                  </a:ext>
                </a:extLst>
              </p:cNvPr>
              <p:cNvSpPr txBox="1"/>
              <p:nvPr/>
            </p:nvSpPr>
            <p:spPr>
              <a:xfrm>
                <a:off x="2916937" y="3038623"/>
                <a:ext cx="6181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6737C9A-BA50-40CF-8BE6-3240EC4FAFE0}"/>
                  </a:ext>
                </a:extLst>
              </p:cNvPr>
              <p:cNvSpPr txBox="1"/>
              <p:nvPr/>
            </p:nvSpPr>
            <p:spPr>
              <a:xfrm>
                <a:off x="2878441" y="3663713"/>
                <a:ext cx="6181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469AC401-7AA6-47DC-9B2C-F0DC8B3BF8B5}"/>
                  </a:ext>
                </a:extLst>
              </p:cNvPr>
              <p:cNvCxnSpPr/>
              <p:nvPr/>
            </p:nvCxnSpPr>
            <p:spPr>
              <a:xfrm>
                <a:off x="2810776" y="3633727"/>
                <a:ext cx="753461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0BF348E-7A9D-477B-89CD-3C65B1EB24A2}"/>
                </a:ext>
              </a:extLst>
            </p:cNvPr>
            <p:cNvSpPr txBox="1"/>
            <p:nvPr/>
          </p:nvSpPr>
          <p:spPr>
            <a:xfrm>
              <a:off x="4407905" y="3651678"/>
              <a:ext cx="7051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或</a:t>
              </a:r>
            </a:p>
          </p:txBody>
        </p: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FB16C4AE-7D83-4F2D-B8CE-C5871C75F9DF}"/>
                </a:ext>
              </a:extLst>
            </p:cNvPr>
            <p:cNvGrpSpPr/>
            <p:nvPr/>
          </p:nvGrpSpPr>
          <p:grpSpPr>
            <a:xfrm>
              <a:off x="5618310" y="3616819"/>
              <a:ext cx="1563902" cy="562569"/>
              <a:chOff x="2093977" y="3332768"/>
              <a:chExt cx="1563902" cy="562569"/>
            </a:xfrm>
          </p:grpSpPr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B99433A5-8C4A-4523-9CDD-852161D241CD}"/>
                  </a:ext>
                </a:extLst>
              </p:cNvPr>
              <p:cNvSpPr txBox="1"/>
              <p:nvPr/>
            </p:nvSpPr>
            <p:spPr>
              <a:xfrm>
                <a:off x="2093977" y="3372117"/>
                <a:ext cx="822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 =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03E15AC-28DF-4C1A-9E5A-A8D9E22104E2}"/>
                  </a:ext>
                </a:extLst>
              </p:cNvPr>
              <p:cNvSpPr txBox="1"/>
              <p:nvPr/>
            </p:nvSpPr>
            <p:spPr>
              <a:xfrm>
                <a:off x="2843633" y="3332768"/>
                <a:ext cx="8142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mg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1DAD1E37-81A3-46D7-A67C-CB1582A2BFA2}"/>
              </a:ext>
            </a:extLst>
          </p:cNvPr>
          <p:cNvGrpSpPr/>
          <p:nvPr/>
        </p:nvGrpSpPr>
        <p:grpSpPr>
          <a:xfrm>
            <a:off x="7628339" y="3177489"/>
            <a:ext cx="3639735" cy="1596078"/>
            <a:chOff x="7628339" y="3177489"/>
            <a:chExt cx="3639735" cy="1596078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1841101-10E2-426E-8820-1D7BA1E74A60}"/>
                </a:ext>
              </a:extLst>
            </p:cNvPr>
            <p:cNvSpPr txBox="1"/>
            <p:nvPr/>
          </p:nvSpPr>
          <p:spPr>
            <a:xfrm>
              <a:off x="7628339" y="3177489"/>
              <a:ext cx="3639735" cy="1596078"/>
            </a:xfrm>
            <a:prstGeom prst="rect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其中：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G       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        牛（顿）（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N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M      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        千克（</a:t>
              </a:r>
              <a:r>
                <a: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kg</a:t>
              </a: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en-US" altLang="zh-CN" sz="20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 = 9.8N/kg</a:t>
              </a: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0C7F0FAD-5667-4E78-9074-72353A79EB0A}"/>
                </a:ext>
              </a:extLst>
            </p:cNvPr>
            <p:cNvCxnSpPr/>
            <p:nvPr/>
          </p:nvCxnSpPr>
          <p:spPr>
            <a:xfrm>
              <a:off x="7989028" y="3788281"/>
              <a:ext cx="42694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8361D353-79D1-43E1-A923-0478A2615DCF}"/>
                </a:ext>
              </a:extLst>
            </p:cNvPr>
            <p:cNvCxnSpPr/>
            <p:nvPr/>
          </p:nvCxnSpPr>
          <p:spPr>
            <a:xfrm>
              <a:off x="9021263" y="3788281"/>
              <a:ext cx="42694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12B6AFBE-651D-44D2-8E5F-3264720D2CB3}"/>
                </a:ext>
              </a:extLst>
            </p:cNvPr>
            <p:cNvCxnSpPr/>
            <p:nvPr/>
          </p:nvCxnSpPr>
          <p:spPr>
            <a:xfrm>
              <a:off x="7989027" y="4172242"/>
              <a:ext cx="42694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D3C72D03-C53A-4735-87C7-438887DE85AF}"/>
                </a:ext>
              </a:extLst>
            </p:cNvPr>
            <p:cNvCxnSpPr/>
            <p:nvPr/>
          </p:nvCxnSpPr>
          <p:spPr>
            <a:xfrm>
              <a:off x="9045981" y="4202239"/>
              <a:ext cx="42694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8B01A76C-97AF-4974-B1E8-2C6D0B70E41D}"/>
              </a:ext>
            </a:extLst>
          </p:cNvPr>
          <p:cNvSpPr txBox="1"/>
          <p:nvPr/>
        </p:nvSpPr>
        <p:spPr>
          <a:xfrm>
            <a:off x="1289027" y="4941101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重力与质量的比值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的大小：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9.8N/kg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，粗略计算时，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可以取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10N/kg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1771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4AC2330-F777-4500-8905-5AE0AC0487F8}"/>
              </a:ext>
            </a:extLst>
          </p:cNvPr>
          <p:cNvSpPr txBox="1"/>
          <p:nvPr/>
        </p:nvSpPr>
        <p:spPr>
          <a:xfrm>
            <a:off x="1260000" y="1095497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 =9.8N/kg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的物理意义：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质量为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1kg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的物体受到的重力为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9.8N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8CE002C-2FFA-4E1B-982C-1D1CE334E941}"/>
              </a:ext>
            </a:extLst>
          </p:cNvPr>
          <p:cNvGrpSpPr/>
          <p:nvPr/>
        </p:nvGrpSpPr>
        <p:grpSpPr>
          <a:xfrm>
            <a:off x="180000" y="180000"/>
            <a:ext cx="3420897" cy="703511"/>
            <a:chOff x="3853154" y="2248774"/>
            <a:chExt cx="3420897" cy="703511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1E74CD3-E834-4AEB-B385-54B0E7DF4182}"/>
                </a:ext>
              </a:extLst>
            </p:cNvPr>
            <p:cNvSpPr/>
            <p:nvPr/>
          </p:nvSpPr>
          <p:spPr>
            <a:xfrm>
              <a:off x="4753154" y="2248774"/>
              <a:ext cx="2520897" cy="70014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180000" bIns="36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重力的大小</a:t>
              </a: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9B93DF3-3DF0-4CA4-A8CD-65AA2C90EFE6}"/>
                </a:ext>
              </a:extLst>
            </p:cNvPr>
            <p:cNvSpPr/>
            <p:nvPr/>
          </p:nvSpPr>
          <p:spPr>
            <a:xfrm>
              <a:off x="3853154" y="2250285"/>
              <a:ext cx="702000" cy="70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8B01A76C-97AF-4974-B1E8-2C6D0B70E41D}"/>
              </a:ext>
            </a:extLst>
          </p:cNvPr>
          <p:cNvSpPr txBox="1"/>
          <p:nvPr/>
        </p:nvSpPr>
        <p:spPr>
          <a:xfrm>
            <a:off x="3052656" y="2591413"/>
            <a:ext cx="7207344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老师的体重是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50kg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，受到的重力为多少牛？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978C5AA-C9F9-41D1-8113-CECD86E7B540}"/>
              </a:ext>
            </a:extLst>
          </p:cNvPr>
          <p:cNvSpPr txBox="1"/>
          <p:nvPr/>
        </p:nvSpPr>
        <p:spPr>
          <a:xfrm>
            <a:off x="1260000" y="2735141"/>
            <a:ext cx="168436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自我检查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F208FCC-89C8-4847-AECC-D6865CB0D53E}"/>
              </a:ext>
            </a:extLst>
          </p:cNvPr>
          <p:cNvSpPr txBox="1"/>
          <p:nvPr/>
        </p:nvSpPr>
        <p:spPr>
          <a:xfrm>
            <a:off x="1575720" y="3360085"/>
            <a:ext cx="5913216" cy="273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解：由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 =mg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可知，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G</a:t>
            </a:r>
            <a:r>
              <a:rPr lang="zh-CN" altLang="en-US" sz="20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=m</a:t>
            </a:r>
            <a:r>
              <a:rPr lang="zh-CN" altLang="en-US" sz="2000" baseline="-25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  </a:t>
            </a:r>
          </a:p>
          <a:p>
            <a:pPr>
              <a:lnSpc>
                <a:spcPct val="125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=50kg x 10N/kg </a:t>
            </a:r>
          </a:p>
          <a:p>
            <a:pPr>
              <a:lnSpc>
                <a:spcPct val="125000"/>
              </a:lnSpc>
            </a:pP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=500N</a:t>
            </a:r>
          </a:p>
          <a:p>
            <a:pPr>
              <a:lnSpc>
                <a:spcPct val="125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答：老师受到的重力为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500N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03407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/>
      <p:bldP spid="32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4AC2330-F777-4500-8905-5AE0AC0487F8}"/>
              </a:ext>
            </a:extLst>
          </p:cNvPr>
          <p:cNvSpPr txBox="1"/>
          <p:nvPr/>
        </p:nvSpPr>
        <p:spPr>
          <a:xfrm>
            <a:off x="1260000" y="1356354"/>
            <a:ext cx="4994496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用细线把物体悬挂起来，线的方向跟物体所受重力的方向一致，这个方向就是我们常说的 “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竖直向下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”的方向。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5A092D-EF49-454B-B132-D96987557294}"/>
              </a:ext>
            </a:extLst>
          </p:cNvPr>
          <p:cNvGrpSpPr/>
          <p:nvPr/>
        </p:nvGrpSpPr>
        <p:grpSpPr>
          <a:xfrm>
            <a:off x="180000" y="180000"/>
            <a:ext cx="3420001" cy="702000"/>
            <a:chOff x="3420469" y="3328056"/>
            <a:chExt cx="3420001" cy="70200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9C0F30C-7467-440E-9C47-E8F48F784D42}"/>
                </a:ext>
              </a:extLst>
            </p:cNvPr>
            <p:cNvSpPr/>
            <p:nvPr/>
          </p:nvSpPr>
          <p:spPr>
            <a:xfrm>
              <a:off x="4320470" y="3328056"/>
              <a:ext cx="2520000" cy="70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重力的方向</a:t>
              </a: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A071651-9937-4B0F-91AF-3B5874EAE16D}"/>
                </a:ext>
              </a:extLst>
            </p:cNvPr>
            <p:cNvSpPr/>
            <p:nvPr/>
          </p:nvSpPr>
          <p:spPr>
            <a:xfrm>
              <a:off x="3420469" y="3328056"/>
              <a:ext cx="702000" cy="70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3460655-65F7-46A9-8D98-946D8A9C9914}"/>
              </a:ext>
            </a:extLst>
          </p:cNvPr>
          <p:cNvGrpSpPr/>
          <p:nvPr/>
        </p:nvGrpSpPr>
        <p:grpSpPr>
          <a:xfrm>
            <a:off x="6481599" y="1243302"/>
            <a:ext cx="4599801" cy="3854628"/>
            <a:chOff x="6710199" y="1095497"/>
            <a:chExt cx="4599801" cy="385462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1FFA358-6C33-4FB7-B3DD-003CB587F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0199" y="1095497"/>
              <a:ext cx="4599801" cy="3794836"/>
            </a:xfrm>
            <a:prstGeom prst="rect">
              <a:avLst/>
            </a:prstGeom>
          </p:spPr>
        </p:pic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F4AA540F-9513-4112-8AA4-C0B122AC3C1C}"/>
                </a:ext>
              </a:extLst>
            </p:cNvPr>
            <p:cNvGrpSpPr/>
            <p:nvPr/>
          </p:nvGrpSpPr>
          <p:grpSpPr>
            <a:xfrm>
              <a:off x="7603053" y="3316073"/>
              <a:ext cx="441895" cy="1378016"/>
              <a:chOff x="7603053" y="3316073"/>
              <a:chExt cx="441895" cy="1378016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529A46D9-303D-4345-A393-3FCE9461F3C1}"/>
                  </a:ext>
                </a:extLst>
              </p:cNvPr>
              <p:cNvGrpSpPr/>
              <p:nvPr/>
            </p:nvGrpSpPr>
            <p:grpSpPr>
              <a:xfrm>
                <a:off x="7748094" y="3316073"/>
                <a:ext cx="72000" cy="1036471"/>
                <a:chOff x="7748094" y="3316073"/>
                <a:chExt cx="72000" cy="1036471"/>
              </a:xfrm>
            </p:grpSpPr>
            <p:sp>
              <p:nvSpPr>
                <p:cNvPr id="13" name="流程图: 接点 12">
                  <a:extLst>
                    <a:ext uri="{FF2B5EF4-FFF2-40B4-BE49-F238E27FC236}">
                      <a16:creationId xmlns:a16="http://schemas.microsoft.com/office/drawing/2014/main" id="{32FB817D-A166-4C8C-A9D2-24D8B3CE2948}"/>
                    </a:ext>
                  </a:extLst>
                </p:cNvPr>
                <p:cNvSpPr/>
                <p:nvPr/>
              </p:nvSpPr>
              <p:spPr>
                <a:xfrm>
                  <a:off x="7748094" y="3316073"/>
                  <a:ext cx="72000" cy="72000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endParaRPr lang="zh-CN" altLang="en-US" sz="5400" b="1" cap="none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  <p:cxnSp>
              <p:nvCxnSpPr>
                <p:cNvPr id="15" name="直接箭头连接符 14">
                  <a:extLst>
                    <a:ext uri="{FF2B5EF4-FFF2-40B4-BE49-F238E27FC236}">
                      <a16:creationId xmlns:a16="http://schemas.microsoft.com/office/drawing/2014/main" id="{D582D589-47A1-445C-A672-E9C6B7AAD81F}"/>
                    </a:ext>
                  </a:extLst>
                </p:cNvPr>
                <p:cNvCxnSpPr>
                  <a:stCxn id="13" idx="4"/>
                </p:cNvCxnSpPr>
                <p:nvPr/>
              </p:nvCxnSpPr>
              <p:spPr>
                <a:xfrm>
                  <a:off x="7784094" y="3388073"/>
                  <a:ext cx="1" cy="964471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4F26A01D-F6A6-4C3F-A797-0E627B26E414}"/>
                  </a:ext>
                </a:extLst>
              </p:cNvPr>
              <p:cNvSpPr txBox="1"/>
              <p:nvPr/>
            </p:nvSpPr>
            <p:spPr>
              <a:xfrm>
                <a:off x="7603053" y="4293979"/>
                <a:ext cx="441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</a:t>
                </a: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65F9CAA-A864-4B79-817A-F102E32DCED6}"/>
                </a:ext>
              </a:extLst>
            </p:cNvPr>
            <p:cNvGrpSpPr/>
            <p:nvPr/>
          </p:nvGrpSpPr>
          <p:grpSpPr>
            <a:xfrm>
              <a:off x="8873665" y="3504460"/>
              <a:ext cx="441895" cy="1378016"/>
              <a:chOff x="7603053" y="3316073"/>
              <a:chExt cx="441895" cy="1378016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78522C02-1709-41D2-9115-645FC6FDF6A5}"/>
                  </a:ext>
                </a:extLst>
              </p:cNvPr>
              <p:cNvGrpSpPr/>
              <p:nvPr/>
            </p:nvGrpSpPr>
            <p:grpSpPr>
              <a:xfrm>
                <a:off x="7748094" y="3316073"/>
                <a:ext cx="72000" cy="1036471"/>
                <a:chOff x="7748094" y="3316073"/>
                <a:chExt cx="72000" cy="1036471"/>
              </a:xfrm>
            </p:grpSpPr>
            <p:sp>
              <p:nvSpPr>
                <p:cNvPr id="33" name="流程图: 接点 32">
                  <a:extLst>
                    <a:ext uri="{FF2B5EF4-FFF2-40B4-BE49-F238E27FC236}">
                      <a16:creationId xmlns:a16="http://schemas.microsoft.com/office/drawing/2014/main" id="{04CED8F3-E497-476A-918B-C5E9679DFC79}"/>
                    </a:ext>
                  </a:extLst>
                </p:cNvPr>
                <p:cNvSpPr/>
                <p:nvPr/>
              </p:nvSpPr>
              <p:spPr>
                <a:xfrm>
                  <a:off x="7748094" y="3316073"/>
                  <a:ext cx="72000" cy="72000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endParaRPr lang="zh-CN" altLang="en-US" sz="5400" b="1" cap="none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  <p:cxnSp>
              <p:nvCxnSpPr>
                <p:cNvPr id="34" name="直接箭头连接符 33">
                  <a:extLst>
                    <a:ext uri="{FF2B5EF4-FFF2-40B4-BE49-F238E27FC236}">
                      <a16:creationId xmlns:a16="http://schemas.microsoft.com/office/drawing/2014/main" id="{33095370-33CF-44B0-BA9D-02AB6C4BC083}"/>
                    </a:ext>
                  </a:extLst>
                </p:cNvPr>
                <p:cNvCxnSpPr>
                  <a:stCxn id="33" idx="4"/>
                </p:cNvCxnSpPr>
                <p:nvPr/>
              </p:nvCxnSpPr>
              <p:spPr>
                <a:xfrm>
                  <a:off x="7784094" y="3388073"/>
                  <a:ext cx="1" cy="964471"/>
                </a:xfrm>
                <a:prstGeom prst="straightConnector1">
                  <a:avLst/>
                </a:prstGeom>
                <a:ln w="317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5431AF2-50E1-4045-81D1-DD9E8F45B9FA}"/>
                  </a:ext>
                </a:extLst>
              </p:cNvPr>
              <p:cNvSpPr txBox="1"/>
              <p:nvPr/>
            </p:nvSpPr>
            <p:spPr>
              <a:xfrm>
                <a:off x="7603053" y="4293979"/>
                <a:ext cx="441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</a:t>
                </a: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6C6430F8-6D46-428A-A33E-BEAB5DFD56A1}"/>
                </a:ext>
              </a:extLst>
            </p:cNvPr>
            <p:cNvGrpSpPr/>
            <p:nvPr/>
          </p:nvGrpSpPr>
          <p:grpSpPr>
            <a:xfrm>
              <a:off x="10098481" y="3572109"/>
              <a:ext cx="441895" cy="1378016"/>
              <a:chOff x="7603053" y="3316073"/>
              <a:chExt cx="441895" cy="1378016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DEC02D97-0341-46E0-AAFA-50EC8F753591}"/>
                  </a:ext>
                </a:extLst>
              </p:cNvPr>
              <p:cNvGrpSpPr/>
              <p:nvPr/>
            </p:nvGrpSpPr>
            <p:grpSpPr>
              <a:xfrm>
                <a:off x="7748094" y="3316073"/>
                <a:ext cx="72000" cy="1036471"/>
                <a:chOff x="7748094" y="3316073"/>
                <a:chExt cx="72000" cy="1036471"/>
              </a:xfrm>
            </p:grpSpPr>
            <p:sp>
              <p:nvSpPr>
                <p:cNvPr id="40" name="流程图: 接点 39">
                  <a:extLst>
                    <a:ext uri="{FF2B5EF4-FFF2-40B4-BE49-F238E27FC236}">
                      <a16:creationId xmlns:a16="http://schemas.microsoft.com/office/drawing/2014/main" id="{D5481497-3485-4D6D-9184-5A554EAA1A41}"/>
                    </a:ext>
                  </a:extLst>
                </p:cNvPr>
                <p:cNvSpPr/>
                <p:nvPr/>
              </p:nvSpPr>
              <p:spPr>
                <a:xfrm>
                  <a:off x="7748094" y="3316073"/>
                  <a:ext cx="72000" cy="72000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endParaRPr lang="zh-CN" altLang="en-US" sz="5400" b="1" cap="none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  <p:cxnSp>
              <p:nvCxnSpPr>
                <p:cNvPr id="41" name="直接箭头连接符 40">
                  <a:extLst>
                    <a:ext uri="{FF2B5EF4-FFF2-40B4-BE49-F238E27FC236}">
                      <a16:creationId xmlns:a16="http://schemas.microsoft.com/office/drawing/2014/main" id="{45608F90-362C-4E36-AD43-A766B2A33BF1}"/>
                    </a:ext>
                  </a:extLst>
                </p:cNvPr>
                <p:cNvCxnSpPr>
                  <a:stCxn id="40" idx="4"/>
                </p:cNvCxnSpPr>
                <p:nvPr/>
              </p:nvCxnSpPr>
              <p:spPr>
                <a:xfrm>
                  <a:off x="7784094" y="3388073"/>
                  <a:ext cx="1" cy="964471"/>
                </a:xfrm>
                <a:prstGeom prst="straightConnector1">
                  <a:avLst/>
                </a:prstGeom>
                <a:ln w="317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CF79ED-B897-421A-8C5D-8195812AE88F}"/>
                  </a:ext>
                </a:extLst>
              </p:cNvPr>
              <p:cNvSpPr txBox="1"/>
              <p:nvPr/>
            </p:nvSpPr>
            <p:spPr>
              <a:xfrm>
                <a:off x="7603053" y="4293979"/>
                <a:ext cx="4418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</a:t>
                </a:r>
                <a:endPara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B42D7495-1E06-46AC-A916-01D20702190D}"/>
              </a:ext>
            </a:extLst>
          </p:cNvPr>
          <p:cNvSpPr txBox="1"/>
          <p:nvPr/>
        </p:nvSpPr>
        <p:spPr>
          <a:xfrm>
            <a:off x="1346703" y="4694089"/>
            <a:ext cx="499449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重力的方向：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竖直向下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0997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4AC2330-F777-4500-8905-5AE0AC0487F8}"/>
              </a:ext>
            </a:extLst>
          </p:cNvPr>
          <p:cNvSpPr txBox="1"/>
          <p:nvPr/>
        </p:nvSpPr>
        <p:spPr>
          <a:xfrm>
            <a:off x="1260000" y="997527"/>
            <a:ext cx="5533992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建筑工人在砌墙时常常利用铅垂线来确定竖直的方向，以此来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检查所砌的墙壁是否竖直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D5A092D-EF49-454B-B132-D96987557294}"/>
              </a:ext>
            </a:extLst>
          </p:cNvPr>
          <p:cNvGrpSpPr/>
          <p:nvPr/>
        </p:nvGrpSpPr>
        <p:grpSpPr>
          <a:xfrm>
            <a:off x="180000" y="180000"/>
            <a:ext cx="3420001" cy="702000"/>
            <a:chOff x="3420469" y="3328056"/>
            <a:chExt cx="3420001" cy="702000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9C0F30C-7467-440E-9C47-E8F48F784D42}"/>
                </a:ext>
              </a:extLst>
            </p:cNvPr>
            <p:cNvSpPr/>
            <p:nvPr/>
          </p:nvSpPr>
          <p:spPr>
            <a:xfrm>
              <a:off x="4320470" y="3328056"/>
              <a:ext cx="2520000" cy="702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重力的方向</a:t>
              </a: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A071651-9937-4B0F-91AF-3B5874EAE16D}"/>
                </a:ext>
              </a:extLst>
            </p:cNvPr>
            <p:cNvSpPr/>
            <p:nvPr/>
          </p:nvSpPr>
          <p:spPr>
            <a:xfrm>
              <a:off x="3420469" y="3328056"/>
              <a:ext cx="702000" cy="7020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D7F7AC0-5ACC-4E83-B849-0B1F1FD2AC6F}"/>
              </a:ext>
            </a:extLst>
          </p:cNvPr>
          <p:cNvGrpSpPr/>
          <p:nvPr/>
        </p:nvGrpSpPr>
        <p:grpSpPr>
          <a:xfrm>
            <a:off x="7507225" y="997527"/>
            <a:ext cx="2708883" cy="2580697"/>
            <a:chOff x="7289599" y="1018643"/>
            <a:chExt cx="4136914" cy="545376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0CE422A-C863-4ADA-BEB2-BE74EC9F1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9599" y="1018643"/>
              <a:ext cx="3810000" cy="468630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BD3F1A0-AAC2-4133-932B-9D46833DE03C}"/>
                </a:ext>
              </a:extLst>
            </p:cNvPr>
            <p:cNvSpPr txBox="1"/>
            <p:nvPr/>
          </p:nvSpPr>
          <p:spPr>
            <a:xfrm>
              <a:off x="7461060" y="5756941"/>
              <a:ext cx="3809999" cy="715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利用铅垂线确定竖直方向</a:t>
              </a:r>
            </a:p>
          </p:txBody>
        </p: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C9A8FB87-146C-4041-9481-E27436D0AF6F}"/>
                </a:ext>
              </a:extLst>
            </p:cNvPr>
            <p:cNvCxnSpPr/>
            <p:nvPr/>
          </p:nvCxnSpPr>
          <p:spPr>
            <a:xfrm flipH="1" flipV="1">
              <a:off x="9656064" y="4631404"/>
              <a:ext cx="518755" cy="5187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3A748E1D-4B3F-4D69-8CDA-0198C61830EC}"/>
                </a:ext>
              </a:extLst>
            </p:cNvPr>
            <p:cNvSpPr txBox="1"/>
            <p:nvPr/>
          </p:nvSpPr>
          <p:spPr>
            <a:xfrm>
              <a:off x="10020442" y="4976435"/>
              <a:ext cx="1406071" cy="78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FF66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铅垂线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E9AB472D-1071-495F-9193-678AFAB7702A}"/>
              </a:ext>
            </a:extLst>
          </p:cNvPr>
          <p:cNvGrpSpPr/>
          <p:nvPr/>
        </p:nvGrpSpPr>
        <p:grpSpPr>
          <a:xfrm>
            <a:off x="1256952" y="3399504"/>
            <a:ext cx="6077298" cy="2335383"/>
            <a:chOff x="2455992" y="4698834"/>
            <a:chExt cx="6077298" cy="2335383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B47FE69-88E8-48D2-8AB7-CE3D2AD9F846}"/>
                </a:ext>
              </a:extLst>
            </p:cNvPr>
            <p:cNvSpPr txBox="1"/>
            <p:nvPr/>
          </p:nvSpPr>
          <p:spPr>
            <a:xfrm>
              <a:off x="2455992" y="4698834"/>
              <a:ext cx="6077298" cy="2335383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我们站在地球上，脚朝下，站得稳，但是地球是球形的。想想看，通常所说的“下”，到底指的是什么方向？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7FEDDEE5-672F-43C5-B424-5D3D0ADAE851}"/>
                </a:ext>
              </a:extLst>
            </p:cNvPr>
            <p:cNvSpPr txBox="1"/>
            <p:nvPr/>
          </p:nvSpPr>
          <p:spPr>
            <a:xfrm>
              <a:off x="2493776" y="4874883"/>
              <a:ext cx="166624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想想议议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57015DA4-4EBC-41E4-B555-63A169765F17}"/>
              </a:ext>
            </a:extLst>
          </p:cNvPr>
          <p:cNvGrpSpPr/>
          <p:nvPr/>
        </p:nvGrpSpPr>
        <p:grpSpPr>
          <a:xfrm>
            <a:off x="7567258" y="3642935"/>
            <a:ext cx="2357652" cy="2643856"/>
            <a:chOff x="7545300" y="3880469"/>
            <a:chExt cx="2418666" cy="2643856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C7DED2C-A0BF-4DED-A1A6-8DC1D22E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5300" y="3880469"/>
              <a:ext cx="2418666" cy="2335383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D11F2F4B-C5CF-4A07-9AAE-61703C694320}"/>
                </a:ext>
              </a:extLst>
            </p:cNvPr>
            <p:cNvSpPr txBox="1"/>
            <p:nvPr/>
          </p:nvSpPr>
          <p:spPr>
            <a:xfrm>
              <a:off x="7854201" y="6185771"/>
              <a:ext cx="18008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“下”在哪里？</a:t>
              </a:r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B1878E16-A4C0-4954-BB9D-3A94CE3CA058}"/>
              </a:ext>
            </a:extLst>
          </p:cNvPr>
          <p:cNvSpPr txBox="1"/>
          <p:nvPr/>
        </p:nvSpPr>
        <p:spPr>
          <a:xfrm>
            <a:off x="1260000" y="5831828"/>
            <a:ext cx="4981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指向地球的中心，即地心。</a:t>
            </a:r>
          </a:p>
        </p:txBody>
      </p:sp>
    </p:spTree>
    <p:extLst>
      <p:ext uri="{BB962C8B-B14F-4D97-AF65-F5344CB8AC3E}">
        <p14:creationId xmlns:p14="http://schemas.microsoft.com/office/powerpoint/2010/main" val="4253139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42D7495-1E06-46AC-A916-01D20702190D}"/>
              </a:ext>
            </a:extLst>
          </p:cNvPr>
          <p:cNvSpPr txBox="1"/>
          <p:nvPr/>
        </p:nvSpPr>
        <p:spPr>
          <a:xfrm>
            <a:off x="1260000" y="1055430"/>
            <a:ext cx="6210456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重力在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物体上的作用点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叫做重心。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2050D80-86C2-4329-93E3-EEE5233AEA7B}"/>
              </a:ext>
            </a:extLst>
          </p:cNvPr>
          <p:cNvGrpSpPr/>
          <p:nvPr/>
        </p:nvGrpSpPr>
        <p:grpSpPr>
          <a:xfrm>
            <a:off x="180000" y="180000"/>
            <a:ext cx="2341908" cy="702002"/>
            <a:chOff x="3011531" y="4408056"/>
            <a:chExt cx="2341908" cy="702002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5EF5FA0-3533-46C9-A520-88777DC0F143}"/>
                </a:ext>
              </a:extLst>
            </p:cNvPr>
            <p:cNvSpPr/>
            <p:nvPr/>
          </p:nvSpPr>
          <p:spPr>
            <a:xfrm>
              <a:off x="3913439" y="4408057"/>
              <a:ext cx="1440000" cy="7020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重心</a:t>
              </a: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F29E59FA-2763-4ED6-84D0-EA7F0C4D77B0}"/>
                </a:ext>
              </a:extLst>
            </p:cNvPr>
            <p:cNvSpPr/>
            <p:nvPr/>
          </p:nvSpPr>
          <p:spPr>
            <a:xfrm>
              <a:off x="3011531" y="4408056"/>
              <a:ext cx="702000" cy="70200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6" name="文本框 75">
            <a:extLst>
              <a:ext uri="{FF2B5EF4-FFF2-40B4-BE49-F238E27FC236}">
                <a16:creationId xmlns:a16="http://schemas.microsoft.com/office/drawing/2014/main" id="{EB87E642-9F75-4132-A49A-1030F3C851BB}"/>
              </a:ext>
            </a:extLst>
          </p:cNvPr>
          <p:cNvSpPr txBox="1"/>
          <p:nvPr/>
        </p:nvSpPr>
        <p:spPr>
          <a:xfrm>
            <a:off x="1260000" y="4513451"/>
            <a:ext cx="8603514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形状规则、质量分布均匀的物体，它的重心在它的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几何中心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上。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3E829D5B-6F70-4C25-813D-6E215E48FBE4}"/>
              </a:ext>
            </a:extLst>
          </p:cNvPr>
          <p:cNvGrpSpPr/>
          <p:nvPr/>
        </p:nvGrpSpPr>
        <p:grpSpPr>
          <a:xfrm>
            <a:off x="2177966" y="2319744"/>
            <a:ext cx="5782053" cy="2111647"/>
            <a:chOff x="2177966" y="2209635"/>
            <a:chExt cx="5782053" cy="2111647"/>
          </a:xfrm>
        </p:grpSpPr>
        <p:grpSp>
          <p:nvGrpSpPr>
            <p:cNvPr id="75" name="组合 74">
              <a:extLst>
                <a:ext uri="{FF2B5EF4-FFF2-40B4-BE49-F238E27FC236}">
                  <a16:creationId xmlns:a16="http://schemas.microsoft.com/office/drawing/2014/main" id="{95133BC2-0C7F-4B2E-B92F-CEE04726A5D9}"/>
                </a:ext>
              </a:extLst>
            </p:cNvPr>
            <p:cNvGrpSpPr/>
            <p:nvPr/>
          </p:nvGrpSpPr>
          <p:grpSpPr>
            <a:xfrm>
              <a:off x="2177966" y="2209635"/>
              <a:ext cx="5782053" cy="1811614"/>
              <a:chOff x="2865440" y="2881303"/>
              <a:chExt cx="5782053" cy="1811614"/>
            </a:xfrm>
          </p:grpSpPr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E270D322-251F-4653-85DB-A416E88C6318}"/>
                  </a:ext>
                </a:extLst>
              </p:cNvPr>
              <p:cNvGrpSpPr/>
              <p:nvPr/>
            </p:nvGrpSpPr>
            <p:grpSpPr>
              <a:xfrm>
                <a:off x="2865440" y="2900738"/>
                <a:ext cx="900000" cy="1493413"/>
                <a:chOff x="2813443" y="2990607"/>
                <a:chExt cx="900000" cy="1493413"/>
              </a:xfrm>
            </p:grpSpPr>
            <p:grpSp>
              <p:nvGrpSpPr>
                <p:cNvPr id="69" name="组合 68">
                  <a:extLst>
                    <a:ext uri="{FF2B5EF4-FFF2-40B4-BE49-F238E27FC236}">
                      <a16:creationId xmlns:a16="http://schemas.microsoft.com/office/drawing/2014/main" id="{E17A6324-C2E7-460E-9D18-DDBA4C8AD3F7}"/>
                    </a:ext>
                  </a:extLst>
                </p:cNvPr>
                <p:cNvGrpSpPr/>
                <p:nvPr/>
              </p:nvGrpSpPr>
              <p:grpSpPr>
                <a:xfrm>
                  <a:off x="2813443" y="2990607"/>
                  <a:ext cx="900000" cy="900000"/>
                  <a:chOff x="2813443" y="2990607"/>
                  <a:chExt cx="900000" cy="900000"/>
                </a:xfrm>
              </p:grpSpPr>
              <p:sp>
                <p:nvSpPr>
                  <p:cNvPr id="10" name="流程图: 过程 9">
                    <a:extLst>
                      <a:ext uri="{FF2B5EF4-FFF2-40B4-BE49-F238E27FC236}">
                        <a16:creationId xmlns:a16="http://schemas.microsoft.com/office/drawing/2014/main" id="{A96E425B-AA2F-4B62-ABE7-BCC9B9D8FD76}"/>
                      </a:ext>
                    </a:extLst>
                  </p:cNvPr>
                  <p:cNvSpPr/>
                  <p:nvPr/>
                </p:nvSpPr>
                <p:spPr>
                  <a:xfrm>
                    <a:off x="2813443" y="2990607"/>
                    <a:ext cx="900000" cy="900000"/>
                  </a:xfrm>
                  <a:prstGeom prst="flowChartProcess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scene3d>
                    <a:camera prst="orthographicFront"/>
                    <a:lightRig rig="threePt" dir="t"/>
                  </a:scene3d>
                  <a:sp3d>
                    <a:bevelT w="63500" h="63500" prst="coolSlant"/>
                    <a:bevelB prst="artDeco"/>
                  </a:sp3d>
                </p:spPr>
                <p:txBody>
                  <a:bodyPr wrap="square" lIns="91440" tIns="45720" rIns="91440" bIns="45720" rtlCol="0" anchor="ctr">
                    <a:spAutoFit/>
                  </a:bodyPr>
                  <a:lstStyle/>
                  <a:p>
                    <a:pPr algn="ctr"/>
                    <a:endParaRPr lang="zh-CN" altLang="en-US" sz="5400" b="1" cap="none" spc="50">
                      <a:ln w="9525" cmpd="sng">
                        <a:solidFill>
                          <a:schemeClr val="accent1"/>
                        </a:solidFill>
                        <a:prstDash val="solid"/>
                      </a:ln>
                      <a:solidFill>
                        <a:srgbClr val="70AD47">
                          <a:tint val="1000"/>
                        </a:srgbClr>
                      </a:solidFill>
                      <a:effectLst>
                        <a:glow rad="38100">
                          <a:schemeClr val="accent1">
                            <a:alpha val="40000"/>
                          </a:schemeClr>
                        </a:glow>
                      </a:effectLst>
                      <a:latin typeface="隶书" panose="02010509060101010101" pitchFamily="49" charset="-122"/>
                      <a:ea typeface="隶书" panose="02010509060101010101" pitchFamily="49" charset="-122"/>
                    </a:endParaRPr>
                  </a:p>
                </p:txBody>
              </p:sp>
              <p:grpSp>
                <p:nvGrpSpPr>
                  <p:cNvPr id="68" name="组合 67">
                    <a:extLst>
                      <a:ext uri="{FF2B5EF4-FFF2-40B4-BE49-F238E27FC236}">
                        <a16:creationId xmlns:a16="http://schemas.microsoft.com/office/drawing/2014/main" id="{687CA663-3EA7-4ED1-A41E-914D8329F811}"/>
                      </a:ext>
                    </a:extLst>
                  </p:cNvPr>
                  <p:cNvGrpSpPr/>
                  <p:nvPr/>
                </p:nvGrpSpPr>
                <p:grpSpPr>
                  <a:xfrm>
                    <a:off x="2816998" y="2998150"/>
                    <a:ext cx="881222" cy="862443"/>
                    <a:chOff x="2990994" y="2029513"/>
                    <a:chExt cx="881222" cy="862443"/>
                  </a:xfrm>
                </p:grpSpPr>
                <p:cxnSp>
                  <p:nvCxnSpPr>
                    <p:cNvPr id="25" name="直接连接符 24">
                      <a:extLst>
                        <a:ext uri="{FF2B5EF4-FFF2-40B4-BE49-F238E27FC236}">
                          <a16:creationId xmlns:a16="http://schemas.microsoft.com/office/drawing/2014/main" id="{1ADA04B8-8107-472A-91C6-533D41AA74C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09773" y="2029513"/>
                      <a:ext cx="862443" cy="862443"/>
                    </a:xfrm>
                    <a:prstGeom prst="line">
                      <a:avLst/>
                    </a:prstGeom>
                    <a:ln w="15875">
                      <a:prstDash val="sysDot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直接连接符 42">
                      <a:extLst>
                        <a:ext uri="{FF2B5EF4-FFF2-40B4-BE49-F238E27FC236}">
                          <a16:creationId xmlns:a16="http://schemas.microsoft.com/office/drawing/2014/main" id="{9229ED5F-0DC4-44D8-83DF-3CC36ED66D5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990994" y="2046619"/>
                      <a:ext cx="881222" cy="845337"/>
                    </a:xfrm>
                    <a:prstGeom prst="line">
                      <a:avLst/>
                    </a:prstGeom>
                    <a:ln w="15875">
                      <a:prstDash val="sysDot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8" name="组合 47">
                  <a:extLst>
                    <a:ext uri="{FF2B5EF4-FFF2-40B4-BE49-F238E27FC236}">
                      <a16:creationId xmlns:a16="http://schemas.microsoft.com/office/drawing/2014/main" id="{508949AD-DFE0-4AB7-9678-D9A38DD61961}"/>
                    </a:ext>
                  </a:extLst>
                </p:cNvPr>
                <p:cNvGrpSpPr/>
                <p:nvPr/>
              </p:nvGrpSpPr>
              <p:grpSpPr>
                <a:xfrm>
                  <a:off x="3226658" y="3393209"/>
                  <a:ext cx="441506" cy="1090811"/>
                  <a:chOff x="2932070" y="2238945"/>
                  <a:chExt cx="441506" cy="1090811"/>
                </a:xfrm>
              </p:grpSpPr>
              <p:sp>
                <p:nvSpPr>
                  <p:cNvPr id="44" name="流程图: 接点 43">
                    <a:extLst>
                      <a:ext uri="{FF2B5EF4-FFF2-40B4-BE49-F238E27FC236}">
                        <a16:creationId xmlns:a16="http://schemas.microsoft.com/office/drawing/2014/main" id="{D52E99EE-12C4-4F58-8485-8CBEA657672C}"/>
                      </a:ext>
                    </a:extLst>
                  </p:cNvPr>
                  <p:cNvSpPr/>
                  <p:nvPr/>
                </p:nvSpPr>
                <p:spPr>
                  <a:xfrm>
                    <a:off x="2932070" y="2238945"/>
                    <a:ext cx="72000" cy="72000"/>
                  </a:xfrm>
                  <a:prstGeom prst="flowChartConnector">
                    <a:avLst/>
                  </a:prstGeom>
                  <a:solidFill>
                    <a:srgbClr val="FF0000"/>
                  </a:solidFill>
                </p:spPr>
                <p:txBody>
                  <a:bodyPr wrap="square" lIns="91440" tIns="45720" rIns="91440" bIns="45720" rtlCol="0" anchor="ctr">
                    <a:spAutoFit/>
                  </a:bodyPr>
                  <a:lstStyle/>
                  <a:p>
                    <a:pPr algn="ctr"/>
                    <a:endParaRPr lang="zh-CN" altLang="en-US" sz="5400" b="1" cap="none" spc="50">
                      <a:ln w="9525" cmpd="sng">
                        <a:solidFill>
                          <a:schemeClr val="accent1"/>
                        </a:solidFill>
                        <a:prstDash val="solid"/>
                      </a:ln>
                      <a:solidFill>
                        <a:srgbClr val="70AD47">
                          <a:tint val="1000"/>
                        </a:srgbClr>
                      </a:solidFill>
                      <a:effectLst>
                        <a:glow rad="38100">
                          <a:schemeClr val="accent1">
                            <a:alpha val="40000"/>
                          </a:schemeClr>
                        </a:glow>
                      </a:effectLst>
                      <a:latin typeface="隶书" panose="02010509060101010101" pitchFamily="49" charset="-122"/>
                      <a:ea typeface="隶书" panose="02010509060101010101" pitchFamily="49" charset="-122"/>
                    </a:endParaRPr>
                  </a:p>
                </p:txBody>
              </p:sp>
              <p:cxnSp>
                <p:nvCxnSpPr>
                  <p:cNvPr id="46" name="直接箭头连接符 45">
                    <a:extLst>
                      <a:ext uri="{FF2B5EF4-FFF2-40B4-BE49-F238E27FC236}">
                        <a16:creationId xmlns:a16="http://schemas.microsoft.com/office/drawing/2014/main" id="{F26F4ACD-B9BA-4374-9426-1F18BA3D90A9}"/>
                      </a:ext>
                    </a:extLst>
                  </p:cNvPr>
                  <p:cNvCxnSpPr/>
                  <p:nvPr/>
                </p:nvCxnSpPr>
                <p:spPr>
                  <a:xfrm>
                    <a:off x="2973083" y="2304164"/>
                    <a:ext cx="5049" cy="950146"/>
                  </a:xfrm>
                  <a:prstGeom prst="straightConnector1">
                    <a:avLst/>
                  </a:prstGeom>
                  <a:ln w="38100">
                    <a:solidFill>
                      <a:srgbClr val="FF66C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文本框 46">
                    <a:extLst>
                      <a:ext uri="{FF2B5EF4-FFF2-40B4-BE49-F238E27FC236}">
                        <a16:creationId xmlns:a16="http://schemas.microsoft.com/office/drawing/2014/main" id="{F0ED4FD6-34D6-490E-BF32-48F4372CA692}"/>
                      </a:ext>
                    </a:extLst>
                  </p:cNvPr>
                  <p:cNvSpPr txBox="1"/>
                  <p:nvPr/>
                </p:nvSpPr>
                <p:spPr>
                  <a:xfrm>
                    <a:off x="2980575" y="2868091"/>
                    <a:ext cx="39300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</a:t>
                    </a:r>
                    <a:endParaRPr lang="zh-CN" altLang="en-US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3ACB5642-0A5E-4F89-A818-D4CF81B8A106}"/>
                  </a:ext>
                </a:extLst>
              </p:cNvPr>
              <p:cNvGrpSpPr/>
              <p:nvPr/>
            </p:nvGrpSpPr>
            <p:grpSpPr>
              <a:xfrm>
                <a:off x="4963876" y="2881303"/>
                <a:ext cx="900000" cy="1811614"/>
                <a:chOff x="4963876" y="2881303"/>
                <a:chExt cx="900000" cy="1811614"/>
              </a:xfrm>
            </p:grpSpPr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3CB66D15-7CFA-447D-A87D-85ED79F3A6CD}"/>
                    </a:ext>
                  </a:extLst>
                </p:cNvPr>
                <p:cNvSpPr/>
                <p:nvPr/>
              </p:nvSpPr>
              <p:spPr>
                <a:xfrm>
                  <a:off x="4963876" y="2881303"/>
                  <a:ext cx="900000" cy="900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0"/>
                        <a:lumOff val="100000"/>
                      </a:schemeClr>
                    </a:gs>
                    <a:gs pos="35000">
                      <a:schemeClr val="accent2">
                        <a:lumMod val="0"/>
                        <a:lumOff val="100000"/>
                      </a:schemeClr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scene3d>
                  <a:camera prst="orthographicFront"/>
                  <a:lightRig rig="threePt" dir="t"/>
                </a:scene3d>
                <a:sp3d>
                  <a:bevelT w="0" h="0"/>
                  <a:bevelB/>
                </a:sp3d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endParaRPr lang="zh-CN" altLang="en-US" sz="5400" b="1" cap="none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  <p:grpSp>
              <p:nvGrpSpPr>
                <p:cNvPr id="49" name="组合 48">
                  <a:extLst>
                    <a:ext uri="{FF2B5EF4-FFF2-40B4-BE49-F238E27FC236}">
                      <a16:creationId xmlns:a16="http://schemas.microsoft.com/office/drawing/2014/main" id="{D336FCE8-F0FD-4868-8319-14C1C8972FC8}"/>
                    </a:ext>
                  </a:extLst>
                </p:cNvPr>
                <p:cNvGrpSpPr/>
                <p:nvPr/>
              </p:nvGrpSpPr>
              <p:grpSpPr>
                <a:xfrm>
                  <a:off x="5380630" y="3321032"/>
                  <a:ext cx="429098" cy="1371885"/>
                  <a:chOff x="2932070" y="2274736"/>
                  <a:chExt cx="429098" cy="1371885"/>
                </a:xfrm>
              </p:grpSpPr>
              <p:sp>
                <p:nvSpPr>
                  <p:cNvPr id="50" name="流程图: 接点 49">
                    <a:extLst>
                      <a:ext uri="{FF2B5EF4-FFF2-40B4-BE49-F238E27FC236}">
                        <a16:creationId xmlns:a16="http://schemas.microsoft.com/office/drawing/2014/main" id="{876FE095-64E9-46B8-A0AC-0524D685514F}"/>
                      </a:ext>
                    </a:extLst>
                  </p:cNvPr>
                  <p:cNvSpPr/>
                  <p:nvPr/>
                </p:nvSpPr>
                <p:spPr>
                  <a:xfrm>
                    <a:off x="2932070" y="2274736"/>
                    <a:ext cx="72000" cy="72000"/>
                  </a:xfrm>
                  <a:prstGeom prst="flowChartConnector">
                    <a:avLst/>
                  </a:prstGeom>
                  <a:solidFill>
                    <a:srgbClr val="FF0000"/>
                  </a:solidFill>
                </p:spPr>
                <p:txBody>
                  <a:bodyPr wrap="square" lIns="91440" tIns="45720" rIns="91440" bIns="45720" rtlCol="0" anchor="ctr">
                    <a:spAutoFit/>
                  </a:bodyPr>
                  <a:lstStyle/>
                  <a:p>
                    <a:pPr algn="ctr"/>
                    <a:endParaRPr lang="zh-CN" altLang="en-US" sz="5400" b="1" cap="none" spc="50">
                      <a:ln w="9525" cmpd="sng">
                        <a:solidFill>
                          <a:schemeClr val="accent1"/>
                        </a:solidFill>
                        <a:prstDash val="solid"/>
                      </a:ln>
                      <a:solidFill>
                        <a:srgbClr val="70AD47">
                          <a:tint val="1000"/>
                        </a:srgbClr>
                      </a:solidFill>
                      <a:effectLst>
                        <a:glow rad="38100">
                          <a:schemeClr val="accent1">
                            <a:alpha val="40000"/>
                          </a:schemeClr>
                        </a:glow>
                      </a:effectLst>
                      <a:latin typeface="隶书" panose="02010509060101010101" pitchFamily="49" charset="-122"/>
                      <a:ea typeface="隶书" panose="02010509060101010101" pitchFamily="49" charset="-122"/>
                    </a:endParaRPr>
                  </a:p>
                </p:txBody>
              </p:sp>
              <p:cxnSp>
                <p:nvCxnSpPr>
                  <p:cNvPr id="51" name="直接箭头连接符 50">
                    <a:extLst>
                      <a:ext uri="{FF2B5EF4-FFF2-40B4-BE49-F238E27FC236}">
                        <a16:creationId xmlns:a16="http://schemas.microsoft.com/office/drawing/2014/main" id="{94FD7FF1-B284-496A-9E88-A943A69BD0EC}"/>
                      </a:ext>
                    </a:extLst>
                  </p:cNvPr>
                  <p:cNvCxnSpPr>
                    <a:stCxn id="50" idx="4"/>
                    <a:endCxn id="52" idx="1"/>
                  </p:cNvCxnSpPr>
                  <p:nvPr/>
                </p:nvCxnSpPr>
                <p:spPr>
                  <a:xfrm>
                    <a:off x="2968070" y="2346736"/>
                    <a:ext cx="97" cy="1069053"/>
                  </a:xfrm>
                  <a:prstGeom prst="straightConnector1">
                    <a:avLst/>
                  </a:prstGeom>
                  <a:ln w="38100">
                    <a:solidFill>
                      <a:srgbClr val="FF66C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文本框 51">
                    <a:extLst>
                      <a:ext uri="{FF2B5EF4-FFF2-40B4-BE49-F238E27FC236}">
                        <a16:creationId xmlns:a16="http://schemas.microsoft.com/office/drawing/2014/main" id="{18E22847-A259-4C18-95D1-AB3B25933D3F}"/>
                      </a:ext>
                    </a:extLst>
                  </p:cNvPr>
                  <p:cNvSpPr txBox="1"/>
                  <p:nvPr/>
                </p:nvSpPr>
                <p:spPr>
                  <a:xfrm>
                    <a:off x="2968167" y="3184956"/>
                    <a:ext cx="39300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</a:t>
                    </a:r>
                    <a:endParaRPr lang="zh-CN" altLang="en-US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2204FD24-B2E4-47D2-ACFF-C8BFA2A64C02}"/>
                  </a:ext>
                </a:extLst>
              </p:cNvPr>
              <p:cNvGrpSpPr/>
              <p:nvPr/>
            </p:nvGrpSpPr>
            <p:grpSpPr>
              <a:xfrm>
                <a:off x="6631076" y="3259303"/>
                <a:ext cx="2016417" cy="905195"/>
                <a:chOff x="6631076" y="3259303"/>
                <a:chExt cx="2016417" cy="905195"/>
              </a:xfrm>
            </p:grpSpPr>
            <p:sp>
              <p:nvSpPr>
                <p:cNvPr id="21" name="流程图: 过程 20">
                  <a:extLst>
                    <a:ext uri="{FF2B5EF4-FFF2-40B4-BE49-F238E27FC236}">
                      <a16:creationId xmlns:a16="http://schemas.microsoft.com/office/drawing/2014/main" id="{DC337DC8-F5AE-4704-8183-99A1B32DAA75}"/>
                    </a:ext>
                  </a:extLst>
                </p:cNvPr>
                <p:cNvSpPr/>
                <p:nvPr/>
              </p:nvSpPr>
              <p:spPr>
                <a:xfrm>
                  <a:off x="6631076" y="3259303"/>
                  <a:ext cx="2016417" cy="144000"/>
                </a:xfrm>
                <a:prstGeom prst="flowChartProcess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txBody>
                <a:bodyPr wrap="square" lIns="91440" tIns="45720" rIns="91440" bIns="45720" rtlCol="0" anchor="ctr">
                  <a:spAutoFit/>
                </a:bodyPr>
                <a:lstStyle/>
                <a:p>
                  <a:pPr algn="ctr"/>
                  <a:endParaRPr lang="zh-CN" altLang="en-US" sz="5400" b="1" cap="none" spc="5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rgbClr val="70AD47">
                        <a:tint val="1000"/>
                      </a:srgbClr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  <a:latin typeface="隶书" panose="02010509060101010101" pitchFamily="49" charset="-122"/>
                    <a:ea typeface="隶书" panose="02010509060101010101" pitchFamily="49" charset="-122"/>
                  </a:endParaRPr>
                </a:p>
              </p:txBody>
            </p:sp>
            <p:grpSp>
              <p:nvGrpSpPr>
                <p:cNvPr id="53" name="组合 52">
                  <a:extLst>
                    <a:ext uri="{FF2B5EF4-FFF2-40B4-BE49-F238E27FC236}">
                      <a16:creationId xmlns:a16="http://schemas.microsoft.com/office/drawing/2014/main" id="{E14F9F9C-45D5-4CBA-B221-6582CC194EEA}"/>
                    </a:ext>
                  </a:extLst>
                </p:cNvPr>
                <p:cNvGrpSpPr/>
                <p:nvPr/>
              </p:nvGrpSpPr>
              <p:grpSpPr>
                <a:xfrm>
                  <a:off x="7563863" y="3302890"/>
                  <a:ext cx="435837" cy="861608"/>
                  <a:chOff x="2932070" y="2274736"/>
                  <a:chExt cx="435837" cy="861608"/>
                </a:xfrm>
              </p:grpSpPr>
              <p:sp>
                <p:nvSpPr>
                  <p:cNvPr id="54" name="流程图: 接点 53">
                    <a:extLst>
                      <a:ext uri="{FF2B5EF4-FFF2-40B4-BE49-F238E27FC236}">
                        <a16:creationId xmlns:a16="http://schemas.microsoft.com/office/drawing/2014/main" id="{3965237F-218D-4E09-81B9-03CB7156247A}"/>
                      </a:ext>
                    </a:extLst>
                  </p:cNvPr>
                  <p:cNvSpPr/>
                  <p:nvPr/>
                </p:nvSpPr>
                <p:spPr>
                  <a:xfrm>
                    <a:off x="2932070" y="2274736"/>
                    <a:ext cx="72000" cy="72000"/>
                  </a:xfrm>
                  <a:prstGeom prst="flowChartConnector">
                    <a:avLst/>
                  </a:prstGeom>
                  <a:solidFill>
                    <a:srgbClr val="FF0000"/>
                  </a:solidFill>
                </p:spPr>
                <p:txBody>
                  <a:bodyPr wrap="square" lIns="91440" tIns="45720" rIns="91440" bIns="45720" rtlCol="0" anchor="ctr">
                    <a:spAutoFit/>
                  </a:bodyPr>
                  <a:lstStyle/>
                  <a:p>
                    <a:pPr algn="ctr"/>
                    <a:endParaRPr lang="zh-CN" altLang="en-US" sz="5400" b="1" cap="none" spc="50">
                      <a:ln w="9525" cmpd="sng">
                        <a:solidFill>
                          <a:schemeClr val="accent1"/>
                        </a:solidFill>
                        <a:prstDash val="solid"/>
                      </a:ln>
                      <a:solidFill>
                        <a:srgbClr val="70AD47">
                          <a:tint val="1000"/>
                        </a:srgbClr>
                      </a:solidFill>
                      <a:effectLst>
                        <a:glow rad="38100">
                          <a:schemeClr val="accent1">
                            <a:alpha val="40000"/>
                          </a:schemeClr>
                        </a:glow>
                      </a:effectLst>
                      <a:latin typeface="隶书" panose="02010509060101010101" pitchFamily="49" charset="-122"/>
                      <a:ea typeface="隶书" panose="02010509060101010101" pitchFamily="49" charset="-122"/>
                    </a:endParaRPr>
                  </a:p>
                </p:txBody>
              </p:sp>
              <p:cxnSp>
                <p:nvCxnSpPr>
                  <p:cNvPr id="55" name="直接箭头连接符 54">
                    <a:extLst>
                      <a:ext uri="{FF2B5EF4-FFF2-40B4-BE49-F238E27FC236}">
                        <a16:creationId xmlns:a16="http://schemas.microsoft.com/office/drawing/2014/main" id="{E8DCD51C-5237-4C1E-A37F-55548252F4D4}"/>
                      </a:ext>
                    </a:extLst>
                  </p:cNvPr>
                  <p:cNvCxnSpPr>
                    <a:stCxn id="54" idx="4"/>
                  </p:cNvCxnSpPr>
                  <p:nvPr/>
                </p:nvCxnSpPr>
                <p:spPr>
                  <a:xfrm flipH="1">
                    <a:off x="2968070" y="2346736"/>
                    <a:ext cx="0" cy="667150"/>
                  </a:xfrm>
                  <a:prstGeom prst="straightConnector1">
                    <a:avLst/>
                  </a:prstGeom>
                  <a:ln w="38100">
                    <a:solidFill>
                      <a:srgbClr val="FF66CC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文本框 55">
                    <a:extLst>
                      <a:ext uri="{FF2B5EF4-FFF2-40B4-BE49-F238E27FC236}">
                        <a16:creationId xmlns:a16="http://schemas.microsoft.com/office/drawing/2014/main" id="{4808BB66-BF35-4D00-BDC9-46A2CBC32A31}"/>
                      </a:ext>
                    </a:extLst>
                  </p:cNvPr>
                  <p:cNvSpPr txBox="1"/>
                  <p:nvPr/>
                </p:nvSpPr>
                <p:spPr>
                  <a:xfrm>
                    <a:off x="2974906" y="2674679"/>
                    <a:ext cx="393001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40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G</a:t>
                    </a:r>
                    <a:endParaRPr lang="zh-CN" altLang="en-US" sz="2400"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p:grpSp>
          </p:grpSp>
        </p:grp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C62A4163-D13C-4E5E-A20E-69DB0327BF7A}"/>
                </a:ext>
              </a:extLst>
            </p:cNvPr>
            <p:cNvSpPr txBox="1"/>
            <p:nvPr/>
          </p:nvSpPr>
          <p:spPr>
            <a:xfrm>
              <a:off x="2631521" y="3821658"/>
              <a:ext cx="5147525" cy="499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>
                  <a:latin typeface="微软雅黑" panose="020b0503020204020204" pitchFamily="34" charset="-122"/>
                  <a:ea typeface="微软雅黑" panose="020b0503020204020204" pitchFamily="34" charset="-122"/>
                </a:rPr>
                <a:t>几种形状规则、质量分布均匀的物体的重心</a:t>
              </a:r>
              <a:endPara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72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42D7495-1E06-46AC-A916-01D20702190D}"/>
              </a:ext>
            </a:extLst>
          </p:cNvPr>
          <p:cNvSpPr txBox="1"/>
          <p:nvPr/>
        </p:nvSpPr>
        <p:spPr>
          <a:xfrm>
            <a:off x="1260000" y="1246346"/>
            <a:ext cx="4592160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有时为了研究问题方便，在受力物体上画力的示意图时，常把力的作用点画在重心上。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2050D80-86C2-4329-93E3-EEE5233AEA7B}"/>
              </a:ext>
            </a:extLst>
          </p:cNvPr>
          <p:cNvGrpSpPr/>
          <p:nvPr/>
        </p:nvGrpSpPr>
        <p:grpSpPr>
          <a:xfrm>
            <a:off x="180000" y="180000"/>
            <a:ext cx="2341908" cy="702002"/>
            <a:chOff x="3011531" y="4408056"/>
            <a:chExt cx="2341908" cy="702002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95EF5FA0-3533-46C9-A520-88777DC0F143}"/>
                </a:ext>
              </a:extLst>
            </p:cNvPr>
            <p:cNvSpPr/>
            <p:nvPr/>
          </p:nvSpPr>
          <p:spPr>
            <a:xfrm>
              <a:off x="3913439" y="4408057"/>
              <a:ext cx="1440000" cy="70200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重心</a:t>
              </a: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F29E59FA-2763-4ED6-84D0-EA7F0C4D77B0}"/>
                </a:ext>
              </a:extLst>
            </p:cNvPr>
            <p:cNvSpPr/>
            <p:nvPr/>
          </p:nvSpPr>
          <p:spPr>
            <a:xfrm>
              <a:off x="3011531" y="4408056"/>
              <a:ext cx="702000" cy="70200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298AB143-AE30-4FC4-A018-E5D6B2C29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798" y="1246346"/>
            <a:ext cx="3111294" cy="4270593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605C386E-8E5B-4505-B156-0B815B11BE7A}"/>
              </a:ext>
            </a:extLst>
          </p:cNvPr>
          <p:cNvSpPr txBox="1"/>
          <p:nvPr/>
        </p:nvSpPr>
        <p:spPr>
          <a:xfrm>
            <a:off x="1260000" y="4382991"/>
            <a:ext cx="45936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注意：重心不一定都在物体的中心。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2507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3CD8C1E-2B7D-4D90-A877-DF8731BDB0FF}"/>
              </a:ext>
            </a:extLst>
          </p:cNvPr>
          <p:cNvGrpSpPr/>
          <p:nvPr/>
        </p:nvGrpSpPr>
        <p:grpSpPr>
          <a:xfrm>
            <a:off x="180000" y="180000"/>
            <a:ext cx="3420000" cy="702000"/>
            <a:chOff x="2520469" y="5488056"/>
            <a:chExt cx="3420000" cy="702000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CFB2179-D0AB-499A-9645-8D95FCBB3904}"/>
                </a:ext>
              </a:extLst>
            </p:cNvPr>
            <p:cNvSpPr/>
            <p:nvPr/>
          </p:nvSpPr>
          <p:spPr>
            <a:xfrm>
              <a:off x="3420469" y="5488056"/>
              <a:ext cx="2520000" cy="70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重力的由来</a:t>
              </a: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AAC52ABC-5E2F-4C4F-9937-4BBC9B826028}"/>
                </a:ext>
              </a:extLst>
            </p:cNvPr>
            <p:cNvSpPr/>
            <p:nvPr/>
          </p:nvSpPr>
          <p:spPr>
            <a:xfrm>
              <a:off x="2520469" y="5488056"/>
              <a:ext cx="702000" cy="70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B25562D-52F1-4CF8-95A4-5BD6E7EB6D6A}"/>
              </a:ext>
            </a:extLst>
          </p:cNvPr>
          <p:cNvGrpSpPr/>
          <p:nvPr/>
        </p:nvGrpSpPr>
        <p:grpSpPr>
          <a:xfrm>
            <a:off x="7538240" y="1338368"/>
            <a:ext cx="3872978" cy="4020016"/>
            <a:chOff x="8358928" y="1410938"/>
            <a:chExt cx="3607266" cy="3474682"/>
          </a:xfrm>
        </p:grpSpPr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D5240153-8E6A-4384-920F-68BFE2715EC4}"/>
                </a:ext>
              </a:extLst>
            </p:cNvPr>
            <p:cNvSpPr txBox="1"/>
            <p:nvPr/>
          </p:nvSpPr>
          <p:spPr>
            <a:xfrm>
              <a:off x="9261346" y="4304563"/>
              <a:ext cx="1610869" cy="581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rPr>
                <a:t>模拟引力</a:t>
              </a:r>
              <a:endPara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51CB50B-53AF-4C3C-98B4-93BF4FAE2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8928" y="1410938"/>
              <a:ext cx="3607266" cy="3008376"/>
            </a:xfrm>
            <a:prstGeom prst="rect">
              <a:avLst/>
            </a:prstGeom>
          </p:spPr>
        </p:pic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456EC8F-E29A-4639-B815-A315877D2E91}"/>
              </a:ext>
            </a:extLst>
          </p:cNvPr>
          <p:cNvGrpSpPr/>
          <p:nvPr/>
        </p:nvGrpSpPr>
        <p:grpSpPr>
          <a:xfrm>
            <a:off x="1232961" y="1574202"/>
            <a:ext cx="5854032" cy="3247877"/>
            <a:chOff x="2455992" y="4698834"/>
            <a:chExt cx="5854032" cy="3247877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F2C2B25-ECB9-4695-BEB8-B8A3D0371E50}"/>
                </a:ext>
              </a:extLst>
            </p:cNvPr>
            <p:cNvSpPr txBox="1"/>
            <p:nvPr/>
          </p:nvSpPr>
          <p:spPr>
            <a:xfrm>
              <a:off x="2455992" y="4698834"/>
              <a:ext cx="5854032" cy="3247877"/>
            </a:xfrm>
            <a:prstGeom prst="rect">
              <a:avLst/>
            </a:prstGeom>
            <a:no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用一根细线栓一块橡皮，甩起来，使橡皮绕手做圆周运动。这时，你会觉得橡皮需要用线拉住才不会跑掉。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87EA08B-15E5-4442-B51C-55D04723A2AA}"/>
                </a:ext>
              </a:extLst>
            </p:cNvPr>
            <p:cNvSpPr txBox="1"/>
            <p:nvPr/>
          </p:nvSpPr>
          <p:spPr>
            <a:xfrm>
              <a:off x="2520000" y="4722903"/>
              <a:ext cx="166624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想想做做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87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4AC2330-F777-4500-8905-5AE0AC0487F8}"/>
              </a:ext>
            </a:extLst>
          </p:cNvPr>
          <p:cNvSpPr txBox="1"/>
          <p:nvPr/>
        </p:nvSpPr>
        <p:spPr>
          <a:xfrm>
            <a:off x="1260000" y="952652"/>
            <a:ext cx="7200000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牛顿认为，地球和月球之间存在互相吸引的力。正是地球吸引月球的力，使月球绕地球转动而不会跑掉，这个力跟地球吸引它附近物体使物体下落的力，是同一种力。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3CD8C1E-2B7D-4D90-A877-DF8731BDB0FF}"/>
              </a:ext>
            </a:extLst>
          </p:cNvPr>
          <p:cNvGrpSpPr/>
          <p:nvPr/>
        </p:nvGrpSpPr>
        <p:grpSpPr>
          <a:xfrm>
            <a:off x="180000" y="180000"/>
            <a:ext cx="3420000" cy="702000"/>
            <a:chOff x="2520469" y="5488056"/>
            <a:chExt cx="3420000" cy="702000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CFB2179-D0AB-499A-9645-8D95FCBB3904}"/>
                </a:ext>
              </a:extLst>
            </p:cNvPr>
            <p:cNvSpPr/>
            <p:nvPr/>
          </p:nvSpPr>
          <p:spPr>
            <a:xfrm>
              <a:off x="3420469" y="5488056"/>
              <a:ext cx="2520000" cy="70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重力的由来</a:t>
              </a:r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AAC52ABC-5E2F-4C4F-9937-4BBC9B826028}"/>
                </a:ext>
              </a:extLst>
            </p:cNvPr>
            <p:cNvSpPr/>
            <p:nvPr/>
          </p:nvSpPr>
          <p:spPr>
            <a:xfrm>
              <a:off x="2520469" y="5488056"/>
              <a:ext cx="702000" cy="7020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0BD9823-35B5-4997-840A-2BA97D12ACFF}"/>
              </a:ext>
            </a:extLst>
          </p:cNvPr>
          <p:cNvGrpSpPr/>
          <p:nvPr/>
        </p:nvGrpSpPr>
        <p:grpSpPr>
          <a:xfrm>
            <a:off x="8866909" y="1495178"/>
            <a:ext cx="2444482" cy="3161062"/>
            <a:chOff x="7242228" y="765949"/>
            <a:chExt cx="3759538" cy="47257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3EAE475-56B0-44E5-851D-4EEAC9C7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2228" y="819146"/>
              <a:ext cx="3759538" cy="4672584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02ACDA1D-169B-4155-A6EE-4641518AD944}"/>
                </a:ext>
              </a:extLst>
            </p:cNvPr>
            <p:cNvSpPr txBox="1"/>
            <p:nvPr/>
          </p:nvSpPr>
          <p:spPr>
            <a:xfrm>
              <a:off x="8677960" y="3119986"/>
              <a:ext cx="526594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地球</a:t>
              </a: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BF26BB27-66E1-42EC-A1E4-93842F5821EA}"/>
                </a:ext>
              </a:extLst>
            </p:cNvPr>
            <p:cNvSpPr txBox="1"/>
            <p:nvPr/>
          </p:nvSpPr>
          <p:spPr>
            <a:xfrm>
              <a:off x="10236793" y="1149671"/>
              <a:ext cx="5265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月球</a:t>
              </a:r>
            </a:p>
          </p:txBody>
        </p: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C7A5BFB7-5481-4796-9EB0-B585FBAE2C3C}"/>
                </a:ext>
              </a:extLst>
            </p:cNvPr>
            <p:cNvCxnSpPr/>
            <p:nvPr/>
          </p:nvCxnSpPr>
          <p:spPr>
            <a:xfrm flipH="1">
              <a:off x="8976118" y="1541856"/>
              <a:ext cx="1018274" cy="1018273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F45C6D8F-B065-4A28-BA15-BD3856B81230}"/>
                </a:ext>
              </a:extLst>
            </p:cNvPr>
            <p:cNvSpPr txBox="1"/>
            <p:nvPr/>
          </p:nvSpPr>
          <p:spPr>
            <a:xfrm rot="2608597">
              <a:off x="9347299" y="765949"/>
              <a:ext cx="591911" cy="117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万有引力</a:t>
              </a: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755836FC-F195-4DE4-B4DB-A90F9B39E063}"/>
              </a:ext>
            </a:extLst>
          </p:cNvPr>
          <p:cNvSpPr txBox="1"/>
          <p:nvPr/>
        </p:nvSpPr>
        <p:spPr>
          <a:xfrm>
            <a:off x="1260000" y="3712615"/>
            <a:ext cx="72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宇宙间的物体，大到天体，小到尘埃，都存在相互吸引的力，这就是万有引力。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5240153-8E6A-4384-920F-68BFE2715EC4}"/>
              </a:ext>
            </a:extLst>
          </p:cNvPr>
          <p:cNvSpPr txBox="1"/>
          <p:nvPr/>
        </p:nvSpPr>
        <p:spPr>
          <a:xfrm>
            <a:off x="1259998" y="5030924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正是地球对它附近物体的引力，使得水向低处流、抛出的物体落到地面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763657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/>
        </p:nvSpPr>
        <p:spPr>
          <a:xfrm>
            <a:off x="180000" y="180000"/>
            <a:ext cx="2088000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本节小结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DD58DA-E2A4-48B1-BA21-FDE1D8E53BDB}"/>
              </a:ext>
            </a:extLst>
          </p:cNvPr>
          <p:cNvSpPr txBox="1"/>
          <p:nvPr/>
        </p:nvSpPr>
        <p:spPr>
          <a:xfrm>
            <a:off x="1260000" y="1271264"/>
            <a:ext cx="90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重力：由于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地球的吸引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而使物体受到的力，符号</a:t>
            </a:r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6CED392-7F5D-470C-AFB8-C807C55899EF}"/>
              </a:ext>
            </a:extLst>
          </p:cNvPr>
          <p:cNvGrpSpPr/>
          <p:nvPr/>
        </p:nvGrpSpPr>
        <p:grpSpPr>
          <a:xfrm>
            <a:off x="1260000" y="1960747"/>
            <a:ext cx="9519992" cy="1355795"/>
            <a:chOff x="1260000" y="1960747"/>
            <a:chExt cx="9519992" cy="1355795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37EE2CB9-50AE-46B3-8135-65532361BAD6}"/>
                </a:ext>
              </a:extLst>
            </p:cNvPr>
            <p:cNvGrpSpPr/>
            <p:nvPr/>
          </p:nvGrpSpPr>
          <p:grpSpPr>
            <a:xfrm>
              <a:off x="1289538" y="2386226"/>
              <a:ext cx="3995542" cy="930316"/>
              <a:chOff x="2111596" y="3318184"/>
              <a:chExt cx="4168235" cy="1148310"/>
            </a:xfrm>
          </p:grpSpPr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6EC9ACD0-E240-41F6-A3F4-CB6E49A8E900}"/>
                  </a:ext>
                </a:extLst>
              </p:cNvPr>
              <p:cNvGrpSpPr/>
              <p:nvPr/>
            </p:nvGrpSpPr>
            <p:grpSpPr>
              <a:xfrm>
                <a:off x="2111596" y="3318184"/>
                <a:ext cx="1525179" cy="1148310"/>
                <a:chOff x="2093977" y="3038623"/>
                <a:chExt cx="1525179" cy="1148310"/>
              </a:xfrm>
            </p:grpSpPr>
            <p:sp>
              <p:nvSpPr>
                <p:cNvPr id="62" name="文本框 61">
                  <a:extLst>
                    <a:ext uri="{FF2B5EF4-FFF2-40B4-BE49-F238E27FC236}">
                      <a16:creationId xmlns:a16="http://schemas.microsoft.com/office/drawing/2014/main" id="{97B563DB-4754-4AA1-98D9-0DBA9DD4865A}"/>
                    </a:ext>
                  </a:extLst>
                </p:cNvPr>
                <p:cNvSpPr txBox="1"/>
                <p:nvPr/>
              </p:nvSpPr>
              <p:spPr>
                <a:xfrm>
                  <a:off x="2093977" y="3372117"/>
                  <a:ext cx="82296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g =</a:t>
                  </a:r>
                  <a:endPara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DF20F477-F762-412C-B9CB-513B7FA7DBB2}"/>
                    </a:ext>
                  </a:extLst>
                </p:cNvPr>
                <p:cNvSpPr txBox="1"/>
                <p:nvPr/>
              </p:nvSpPr>
              <p:spPr>
                <a:xfrm>
                  <a:off x="2916937" y="3038623"/>
                  <a:ext cx="61813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G</a:t>
                  </a:r>
                  <a:endPara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4" name="文本框 63">
                  <a:extLst>
                    <a:ext uri="{FF2B5EF4-FFF2-40B4-BE49-F238E27FC236}">
                      <a16:creationId xmlns:a16="http://schemas.microsoft.com/office/drawing/2014/main" id="{122DDE07-8635-4813-9B37-CC57186E5CE3}"/>
                    </a:ext>
                  </a:extLst>
                </p:cNvPr>
                <p:cNvSpPr txBox="1"/>
                <p:nvPr/>
              </p:nvSpPr>
              <p:spPr>
                <a:xfrm>
                  <a:off x="2878441" y="3663713"/>
                  <a:ext cx="618132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800">
                      <a:solidFill>
                        <a:srgbClr val="FF000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m</a:t>
                  </a:r>
                  <a:endParaRPr lang="zh-CN" altLang="en-US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65" name="直接连接符 64">
                  <a:extLst>
                    <a:ext uri="{FF2B5EF4-FFF2-40B4-BE49-F238E27FC236}">
                      <a16:creationId xmlns:a16="http://schemas.microsoft.com/office/drawing/2014/main" id="{D2108F2E-E421-4345-8B21-84EF6E9199D2}"/>
                    </a:ext>
                  </a:extLst>
                </p:cNvPr>
                <p:cNvCxnSpPr/>
                <p:nvPr/>
              </p:nvCxnSpPr>
              <p:spPr>
                <a:xfrm>
                  <a:off x="2865695" y="3683775"/>
                  <a:ext cx="753461" cy="0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FA32994-AD8A-4BB3-8A96-A8A602DDC059}"/>
                  </a:ext>
                </a:extLst>
              </p:cNvPr>
              <p:cNvSpPr txBox="1"/>
              <p:nvPr/>
            </p:nvSpPr>
            <p:spPr>
              <a:xfrm>
                <a:off x="3877615" y="3672905"/>
                <a:ext cx="705186" cy="523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或</a:t>
                </a: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6D5B4E43-086F-4445-A4CB-AE5231DD5A3D}"/>
                  </a:ext>
                </a:extLst>
              </p:cNvPr>
              <p:cNvSpPr txBox="1"/>
              <p:nvPr/>
            </p:nvSpPr>
            <p:spPr>
              <a:xfrm>
                <a:off x="4721882" y="3659923"/>
                <a:ext cx="1557949" cy="645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 = mg</a:t>
                </a:r>
                <a:endPara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43514A0-4D62-4B60-BE03-C0CFA111CCF0}"/>
                </a:ext>
              </a:extLst>
            </p:cNvPr>
            <p:cNvGrpSpPr/>
            <p:nvPr/>
          </p:nvGrpSpPr>
          <p:grpSpPr>
            <a:xfrm>
              <a:off x="5675913" y="2472234"/>
              <a:ext cx="5104079" cy="826637"/>
              <a:chOff x="7536870" y="3682360"/>
              <a:chExt cx="5104079" cy="826637"/>
            </a:xfrm>
          </p:grpSpPr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DF766DB1-20BF-4D79-8BC5-F122585397CE}"/>
                  </a:ext>
                </a:extLst>
              </p:cNvPr>
              <p:cNvSpPr txBox="1"/>
              <p:nvPr/>
            </p:nvSpPr>
            <p:spPr>
              <a:xfrm>
                <a:off x="7536870" y="3682360"/>
                <a:ext cx="5104079" cy="826637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       </a:t>
                </a:r>
                <a:r>
                  <a:rPr lang="zh-CN" altLang="en-US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重力        牛（顿）（</a:t>
                </a:r>
                <a:r>
                  <a:rPr lang="en-US" altLang="zh-CN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</a:t>
                </a:r>
                <a:r>
                  <a:rPr lang="zh-CN" altLang="en-US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en-US" altLang="zh-CN" sz="20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25000"/>
                  </a:lnSpc>
                </a:pPr>
                <a:r>
                  <a:rPr lang="en-US" altLang="zh-CN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      </a:t>
                </a:r>
                <a:r>
                  <a:rPr lang="zh-CN" altLang="en-US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质量        千克（</a:t>
                </a:r>
                <a:r>
                  <a:rPr lang="en-US" altLang="zh-CN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kg</a:t>
                </a:r>
                <a:r>
                  <a:rPr lang="zh-CN" altLang="en-US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r>
                  <a:rPr lang="en-US" altLang="zh-CN" sz="20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00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 = 9.8N/kg</a:t>
                </a:r>
              </a:p>
            </p:txBody>
          </p: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47B7A731-3978-4026-A486-05A188F8732C}"/>
                  </a:ext>
                </a:extLst>
              </p:cNvPr>
              <p:cNvCxnSpPr/>
              <p:nvPr/>
            </p:nvCxnSpPr>
            <p:spPr>
              <a:xfrm>
                <a:off x="7872841" y="3957867"/>
                <a:ext cx="42694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F241C9C2-6FE7-4FE4-84DD-8F4BEFB7EA4F}"/>
                  </a:ext>
                </a:extLst>
              </p:cNvPr>
              <p:cNvCxnSpPr/>
              <p:nvPr/>
            </p:nvCxnSpPr>
            <p:spPr>
              <a:xfrm>
                <a:off x="8929795" y="3957867"/>
                <a:ext cx="42694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F6B3BA8B-5E82-42EB-8121-228B2ACC5184}"/>
                  </a:ext>
                </a:extLst>
              </p:cNvPr>
              <p:cNvCxnSpPr/>
              <p:nvPr/>
            </p:nvCxnSpPr>
            <p:spPr>
              <a:xfrm>
                <a:off x="7872841" y="4285835"/>
                <a:ext cx="42694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312E52FE-1A25-4BC5-9E7E-35A56DCA777D}"/>
                  </a:ext>
                </a:extLst>
              </p:cNvPr>
              <p:cNvCxnSpPr/>
              <p:nvPr/>
            </p:nvCxnSpPr>
            <p:spPr>
              <a:xfrm>
                <a:off x="8929795" y="4285835"/>
                <a:ext cx="42694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548CBB77-E33D-4671-9A7D-B9DA03B3682C}"/>
                </a:ext>
              </a:extLst>
            </p:cNvPr>
            <p:cNvSpPr txBox="1"/>
            <p:nvPr/>
          </p:nvSpPr>
          <p:spPr>
            <a:xfrm>
              <a:off x="1260000" y="1960747"/>
              <a:ext cx="900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重力的大小：</a:t>
              </a:r>
              <a:r>
                <a:rPr lang="zh-CN" altLang="en-US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物体所受的重力跟它的质量成正比</a:t>
              </a:r>
              <a:endPara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AE825CA3-3145-4B44-9BD6-5D17A17738A5}"/>
              </a:ext>
            </a:extLst>
          </p:cNvPr>
          <p:cNvSpPr txBox="1"/>
          <p:nvPr/>
        </p:nvSpPr>
        <p:spPr>
          <a:xfrm>
            <a:off x="1260000" y="3625191"/>
            <a:ext cx="6419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重力的方向：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竖直向下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23145239-D3E3-41FF-9FE5-7D73C971801F}"/>
              </a:ext>
            </a:extLst>
          </p:cNvPr>
          <p:cNvSpPr txBox="1"/>
          <p:nvPr/>
        </p:nvSpPr>
        <p:spPr>
          <a:xfrm>
            <a:off x="1260000" y="5029223"/>
            <a:ext cx="9000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重力的由来：宇宙间的物体，大到天体，小到尘埃，都存在相互吸引的力，这就是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万有引力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58023607-249A-474F-805B-8F016A741FE6}"/>
              </a:ext>
            </a:extLst>
          </p:cNvPr>
          <p:cNvSpPr txBox="1"/>
          <p:nvPr/>
        </p:nvSpPr>
        <p:spPr>
          <a:xfrm>
            <a:off x="1260000" y="4431690"/>
            <a:ext cx="90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重心：重力在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物体上的作用点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叫做重心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696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5" grpId="0"/>
      <p:bldP spid="86" grpId="0"/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/>
        </p:nvSpPr>
        <p:spPr>
          <a:xfrm>
            <a:off x="180000" y="180000"/>
            <a:ext cx="2088000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反馈练习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DD58DA-E2A4-48B1-BA21-FDE1D8E53BDB}"/>
              </a:ext>
            </a:extLst>
          </p:cNvPr>
          <p:cNvSpPr txBox="1"/>
          <p:nvPr/>
        </p:nvSpPr>
        <p:spPr>
          <a:xfrm>
            <a:off x="1260000" y="2231339"/>
            <a:ext cx="90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关于重力以下说法中正确的是（       ）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7DF42C7-098B-463B-860E-F9E88CF7AADC}"/>
              </a:ext>
            </a:extLst>
          </p:cNvPr>
          <p:cNvSpPr txBox="1"/>
          <p:nvPr/>
        </p:nvSpPr>
        <p:spPr>
          <a:xfrm>
            <a:off x="1260000" y="1260000"/>
            <a:ext cx="168249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例题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1】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73E1158-86BF-48E3-9B5B-E6EABADB74F5}"/>
              </a:ext>
            </a:extLst>
          </p:cNvPr>
          <p:cNvSpPr txBox="1"/>
          <p:nvPr/>
        </p:nvSpPr>
        <p:spPr>
          <a:xfrm>
            <a:off x="1260000" y="3036340"/>
            <a:ext cx="9000000" cy="3247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物体本身就有重力，重力没有施力者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重心是物体上密度最大的一点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脱离支持物的物体，在下落的过程中不受重力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重力的大小、方向，与物体是否与地面接触及其运动状态无关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94961F-B80D-4D4F-BF5E-C5B7B8B8A00C}"/>
              </a:ext>
            </a:extLst>
          </p:cNvPr>
          <p:cNvSpPr txBox="1"/>
          <p:nvPr/>
        </p:nvSpPr>
        <p:spPr>
          <a:xfrm>
            <a:off x="6750428" y="2231339"/>
            <a:ext cx="49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2466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/>
        </p:nvSpPr>
        <p:spPr>
          <a:xfrm>
            <a:off x="180000" y="180000"/>
            <a:ext cx="2471184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本节知识点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A4D2177-D933-4D6D-91A1-D44F36BEE096}"/>
              </a:ext>
            </a:extLst>
          </p:cNvPr>
          <p:cNvGrpSpPr/>
          <p:nvPr/>
        </p:nvGrpSpPr>
        <p:grpSpPr>
          <a:xfrm>
            <a:off x="2520469" y="1170000"/>
            <a:ext cx="6660000" cy="5020056"/>
            <a:chOff x="2520469" y="1170000"/>
            <a:chExt cx="6660000" cy="5020056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91349BF-A1F0-4CCE-B0E9-D03509AD2331}"/>
                </a:ext>
              </a:extLst>
            </p:cNvPr>
            <p:cNvGrpSpPr/>
            <p:nvPr/>
          </p:nvGrpSpPr>
          <p:grpSpPr>
            <a:xfrm>
              <a:off x="2520469" y="2248774"/>
              <a:ext cx="6660000" cy="3941282"/>
              <a:chOff x="2520469" y="1800718"/>
              <a:chExt cx="6660000" cy="3941282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D0A16391-49A9-4CF5-802A-44EC01726D50}"/>
                  </a:ext>
                </a:extLst>
              </p:cNvPr>
              <p:cNvGrpSpPr/>
              <p:nvPr/>
            </p:nvGrpSpPr>
            <p:grpSpPr>
              <a:xfrm>
                <a:off x="3853154" y="1800718"/>
                <a:ext cx="3420897" cy="703511"/>
                <a:chOff x="3531451" y="1728176"/>
                <a:chExt cx="4339369" cy="703511"/>
              </a:xfrm>
            </p:grpSpPr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575518C9-3821-4D60-8F14-88DA9D609930}"/>
                    </a:ext>
                  </a:extLst>
                </p:cNvPr>
                <p:cNvSpPr/>
                <p:nvPr/>
              </p:nvSpPr>
              <p:spPr>
                <a:xfrm>
                  <a:off x="4673091" y="1728176"/>
                  <a:ext cx="3197729" cy="700146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16000" tIns="36000" rIns="180000" bIns="36000"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重力的大小</a:t>
                  </a:r>
                </a:p>
              </p:txBody>
            </p:sp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480B9E9F-6325-4573-94B9-18E58714ACA1}"/>
                    </a:ext>
                  </a:extLst>
                </p:cNvPr>
                <p:cNvSpPr/>
                <p:nvPr/>
              </p:nvSpPr>
              <p:spPr>
                <a:xfrm>
                  <a:off x="3531451" y="1729687"/>
                  <a:ext cx="890479" cy="70200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15875">
                  <a:solidFill>
                    <a:schemeClr val="bg1"/>
                  </a:solidFill>
                </a:ln>
                <a:effectLst>
                  <a:outerShdw blurRad="63500" dist="254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3200" b="1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2</a:t>
                  </a:r>
                  <a:endParaRPr lang="zh-CN" altLang="en-US" sz="3200" b="1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7C7B70E0-0F16-4717-A270-423794ED3ADA}"/>
                  </a:ext>
                </a:extLst>
              </p:cNvPr>
              <p:cNvGrpSpPr/>
              <p:nvPr/>
            </p:nvGrpSpPr>
            <p:grpSpPr>
              <a:xfrm>
                <a:off x="3011531" y="3960000"/>
                <a:ext cx="5581909" cy="702002"/>
                <a:chOff x="4647047" y="1749514"/>
                <a:chExt cx="4333827" cy="605127"/>
              </a:xfrm>
            </p:grpSpPr>
            <p:sp>
              <p:nvSpPr>
                <p:cNvPr id="45" name="矩形 44">
                  <a:extLst>
                    <a:ext uri="{FF2B5EF4-FFF2-40B4-BE49-F238E27FC236}">
                      <a16:creationId xmlns:a16="http://schemas.microsoft.com/office/drawing/2014/main" id="{B88B1F8F-8788-423E-96C9-1509D3F60A09}"/>
                    </a:ext>
                  </a:extLst>
                </p:cNvPr>
                <p:cNvSpPr/>
                <p:nvPr/>
              </p:nvSpPr>
              <p:spPr>
                <a:xfrm>
                  <a:off x="5347294" y="1749515"/>
                  <a:ext cx="3633580" cy="605126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重心</a:t>
                  </a:r>
                </a:p>
              </p:txBody>
            </p:sp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FA4A0B8E-5696-410D-8BF9-24321B7E5442}"/>
                    </a:ext>
                  </a:extLst>
                </p:cNvPr>
                <p:cNvSpPr/>
                <p:nvPr/>
              </p:nvSpPr>
              <p:spPr>
                <a:xfrm>
                  <a:off x="4647047" y="1749514"/>
                  <a:ext cx="545037" cy="605126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5875">
                  <a:solidFill>
                    <a:schemeClr val="bg1"/>
                  </a:solidFill>
                </a:ln>
                <a:effectLst>
                  <a:outerShdw blurRad="63500" dist="254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3200" b="1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4</a:t>
                  </a:r>
                  <a:endParaRPr lang="zh-CN" altLang="en-US" sz="3200" b="1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CD9B70CA-3BCF-43FC-9450-0E1B5606EE63}"/>
                  </a:ext>
                </a:extLst>
              </p:cNvPr>
              <p:cNvGrpSpPr/>
              <p:nvPr/>
            </p:nvGrpSpPr>
            <p:grpSpPr>
              <a:xfrm>
                <a:off x="3420469" y="2880000"/>
                <a:ext cx="4500000" cy="702000"/>
                <a:chOff x="4328969" y="1749514"/>
                <a:chExt cx="4590822" cy="702000"/>
              </a:xfrm>
            </p:grpSpPr>
            <p:sp>
              <p:nvSpPr>
                <p:cNvPr id="38" name="矩形 37">
                  <a:extLst>
                    <a:ext uri="{FF2B5EF4-FFF2-40B4-BE49-F238E27FC236}">
                      <a16:creationId xmlns:a16="http://schemas.microsoft.com/office/drawing/2014/main" id="{ABDA43EE-A9FB-448B-BCDE-F2DB34990FDA}"/>
                    </a:ext>
                  </a:extLst>
                </p:cNvPr>
                <p:cNvSpPr/>
                <p:nvPr/>
              </p:nvSpPr>
              <p:spPr>
                <a:xfrm>
                  <a:off x="5247134" y="1749514"/>
                  <a:ext cx="3672657" cy="702000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重力的方向</a:t>
                  </a:r>
                </a:p>
              </p:txBody>
            </p:sp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42557C85-DF1E-4A57-A0F9-337B3F4DE3AC}"/>
                    </a:ext>
                  </a:extLst>
                </p:cNvPr>
                <p:cNvSpPr/>
                <p:nvPr/>
              </p:nvSpPr>
              <p:spPr>
                <a:xfrm>
                  <a:off x="4328969" y="1749514"/>
                  <a:ext cx="716168" cy="7020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5875">
                  <a:solidFill>
                    <a:schemeClr val="bg1"/>
                  </a:solidFill>
                </a:ln>
                <a:effectLst>
                  <a:outerShdw blurRad="63500" dist="254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3200" b="1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3</a:t>
                  </a:r>
                  <a:endParaRPr lang="zh-CN" altLang="en-US" sz="3200" b="1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id="{F0541A7E-2ABA-4B73-87A7-54243C7673EB}"/>
                  </a:ext>
                </a:extLst>
              </p:cNvPr>
              <p:cNvGrpSpPr/>
              <p:nvPr/>
            </p:nvGrpSpPr>
            <p:grpSpPr>
              <a:xfrm>
                <a:off x="2520469" y="5040000"/>
                <a:ext cx="6660000" cy="702000"/>
                <a:chOff x="4140000" y="5455648"/>
                <a:chExt cx="6660000" cy="702000"/>
              </a:xfrm>
            </p:grpSpPr>
            <p:sp>
              <p:nvSpPr>
                <p:cNvPr id="36" name="矩形 35">
                  <a:extLst>
                    <a:ext uri="{FF2B5EF4-FFF2-40B4-BE49-F238E27FC236}">
                      <a16:creationId xmlns:a16="http://schemas.microsoft.com/office/drawing/2014/main" id="{E1054839-3DCF-4CEA-810E-FE8AA663C2E7}"/>
                    </a:ext>
                  </a:extLst>
                </p:cNvPr>
                <p:cNvSpPr/>
                <p:nvPr/>
              </p:nvSpPr>
              <p:spPr>
                <a:xfrm>
                  <a:off x="5040000" y="5455648"/>
                  <a:ext cx="5760000" cy="7020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scene3d>
                  <a:camera prst="orthographicFront"/>
                  <a:lightRig rig="threePt" dir="t"/>
                </a:scene3d>
                <a:sp3d>
                  <a:bevelT w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3200">
                      <a:solidFill>
                        <a:schemeClr val="tx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重力的由来</a:t>
                  </a:r>
                </a:p>
              </p:txBody>
            </p:sp>
            <p:sp>
              <p:nvSpPr>
                <p:cNvPr id="55" name="椭圆 54">
                  <a:extLst>
                    <a:ext uri="{FF2B5EF4-FFF2-40B4-BE49-F238E27FC236}">
                      <a16:creationId xmlns:a16="http://schemas.microsoft.com/office/drawing/2014/main" id="{92C4FB8C-A8E6-4BE5-A20B-A6DD469F9815}"/>
                    </a:ext>
                  </a:extLst>
                </p:cNvPr>
                <p:cNvSpPr/>
                <p:nvPr/>
              </p:nvSpPr>
              <p:spPr>
                <a:xfrm>
                  <a:off x="4140000" y="5455648"/>
                  <a:ext cx="702000" cy="702000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15875">
                  <a:solidFill>
                    <a:schemeClr val="bg1"/>
                  </a:solidFill>
                </a:ln>
                <a:effectLst>
                  <a:outerShdw blurRad="63500" dist="25400" dir="2700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3200" b="1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5</a:t>
                  </a:r>
                  <a:endParaRPr lang="zh-CN" altLang="en-US" sz="3200" b="1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D7AEF19-23CF-41CC-92C9-8903F2A910A3}"/>
                </a:ext>
              </a:extLst>
            </p:cNvPr>
            <p:cNvGrpSpPr/>
            <p:nvPr/>
          </p:nvGrpSpPr>
          <p:grpSpPr>
            <a:xfrm>
              <a:off x="4407905" y="1170000"/>
              <a:ext cx="2340000" cy="703511"/>
              <a:chOff x="3935551" y="1286812"/>
              <a:chExt cx="2340000" cy="703511"/>
            </a:xfrm>
            <a:solidFill>
              <a:srgbClr val="FEDAF1"/>
            </a:solidFill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D59DD084-0B7B-4667-8C19-C29D671F3210}"/>
                  </a:ext>
                </a:extLst>
              </p:cNvPr>
              <p:cNvSpPr/>
              <p:nvPr/>
            </p:nvSpPr>
            <p:spPr>
              <a:xfrm>
                <a:off x="4835551" y="1286812"/>
                <a:ext cx="1440000" cy="700146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16000" tIns="36000" rIns="180000" bIns="36000" rtlCol="0" anchor="ctr"/>
              <a:lstStyle/>
              <a:p>
                <a:pPr algn="ctr"/>
                <a:r>
                  <a:rPr lang="zh-CN" altLang="en-US" sz="3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重力</a:t>
                </a:r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2859DC27-7D5A-443A-B93A-BDA6F01AC360}"/>
                  </a:ext>
                </a:extLst>
              </p:cNvPr>
              <p:cNvSpPr/>
              <p:nvPr/>
            </p:nvSpPr>
            <p:spPr>
              <a:xfrm>
                <a:off x="3935551" y="1288323"/>
                <a:ext cx="702000" cy="702000"/>
              </a:xfrm>
              <a:prstGeom prst="ellipse">
                <a:avLst/>
              </a:prstGeom>
              <a:grpFill/>
              <a:ln w="15875">
                <a:solidFill>
                  <a:schemeClr val="bg1"/>
                </a:solidFill>
              </a:ln>
              <a:effectLst>
                <a:outerShdw blurRad="63500" dist="254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6160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/>
        </p:nvSpPr>
        <p:spPr>
          <a:xfrm>
            <a:off x="180000" y="180000"/>
            <a:ext cx="2088000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反馈练习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DD58DA-E2A4-48B1-BA21-FDE1D8E53BDB}"/>
              </a:ext>
            </a:extLst>
          </p:cNvPr>
          <p:cNvSpPr txBox="1"/>
          <p:nvPr/>
        </p:nvSpPr>
        <p:spPr>
          <a:xfrm>
            <a:off x="1260000" y="2231339"/>
            <a:ext cx="90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关于重力的方向，下列各种叙述中正确的是（       ）</a:t>
            </a:r>
            <a:endParaRPr lang="en-US" altLang="zh-CN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7DF42C7-098B-463B-860E-F9E88CF7AADC}"/>
              </a:ext>
            </a:extLst>
          </p:cNvPr>
          <p:cNvSpPr txBox="1"/>
          <p:nvPr/>
        </p:nvSpPr>
        <p:spPr>
          <a:xfrm>
            <a:off x="1260000" y="1260000"/>
            <a:ext cx="168249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例题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2】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73E1158-86BF-48E3-9B5B-E6EABADB74F5}"/>
              </a:ext>
            </a:extLst>
          </p:cNvPr>
          <p:cNvSpPr txBox="1"/>
          <p:nvPr/>
        </p:nvSpPr>
        <p:spPr>
          <a:xfrm>
            <a:off x="1260000" y="3036340"/>
            <a:ext cx="9000000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重力的方向总是垂直向下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重力的方向总是竖直向下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C.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重力的方向总是跟支持重物的支持面垂直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重力的方向总是跟支持面对重物的支持力方向相反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94961F-B80D-4D4F-BF5E-C5B7B8B8A00C}"/>
              </a:ext>
            </a:extLst>
          </p:cNvPr>
          <p:cNvSpPr txBox="1"/>
          <p:nvPr/>
        </p:nvSpPr>
        <p:spPr>
          <a:xfrm>
            <a:off x="8878357" y="2231339"/>
            <a:ext cx="49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96806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/>
        </p:nvSpPr>
        <p:spPr>
          <a:xfrm>
            <a:off x="180000" y="180000"/>
            <a:ext cx="2088000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反馈练习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DD58DA-E2A4-48B1-BA21-FDE1D8E53BDB}"/>
              </a:ext>
            </a:extLst>
          </p:cNvPr>
          <p:cNvSpPr txBox="1"/>
          <p:nvPr/>
        </p:nvSpPr>
        <p:spPr>
          <a:xfrm>
            <a:off x="1260000" y="1920038"/>
            <a:ext cx="9000000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）一物体在月球上受到的重力等于在地球上所受重力的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1/6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，将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12kg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的物体放在月球上，其质量是（       ）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kg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？重力是（         ）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(g=9.8N/kg)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7DF42C7-098B-463B-860E-F9E88CF7AADC}"/>
              </a:ext>
            </a:extLst>
          </p:cNvPr>
          <p:cNvSpPr txBox="1"/>
          <p:nvPr/>
        </p:nvSpPr>
        <p:spPr>
          <a:xfrm>
            <a:off x="1260000" y="1260000"/>
            <a:ext cx="168249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例题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3】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73E1158-86BF-48E3-9B5B-E6EABADB74F5}"/>
              </a:ext>
            </a:extLst>
          </p:cNvPr>
          <p:cNvSpPr txBox="1"/>
          <p:nvPr/>
        </p:nvSpPr>
        <p:spPr>
          <a:xfrm>
            <a:off x="1260000" y="4011868"/>
            <a:ext cx="9000000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）质量为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10kg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的木块放在斜面上，则它受到的重力是（       ）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，方向（                ），施力物体是（        ），受力物体是（         ）。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(g=9.8N/kg)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94961F-B80D-4D4F-BF5E-C5B7B8B8A00C}"/>
              </a:ext>
            </a:extLst>
          </p:cNvPr>
          <p:cNvSpPr txBox="1"/>
          <p:nvPr/>
        </p:nvSpPr>
        <p:spPr>
          <a:xfrm>
            <a:off x="2101248" y="4813170"/>
            <a:ext cx="65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98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E16DA67-3B1F-4D95-83ED-382B6734BC41}"/>
              </a:ext>
            </a:extLst>
          </p:cNvPr>
          <p:cNvSpPr txBox="1"/>
          <p:nvPr/>
        </p:nvSpPr>
        <p:spPr>
          <a:xfrm>
            <a:off x="8785843" y="2737524"/>
            <a:ext cx="779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FAA2E46-FAD7-4FB7-8B0D-B848E2FE40E2}"/>
              </a:ext>
            </a:extLst>
          </p:cNvPr>
          <p:cNvSpPr txBox="1"/>
          <p:nvPr/>
        </p:nvSpPr>
        <p:spPr>
          <a:xfrm>
            <a:off x="3455825" y="3361793"/>
            <a:ext cx="1079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19.6</a:t>
            </a:r>
            <a:endParaRPr lang="zh-CN" altLang="en-US" sz="28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0382F01-C939-481B-BF68-3721BB3F57E8}"/>
              </a:ext>
            </a:extLst>
          </p:cNvPr>
          <p:cNvSpPr txBox="1"/>
          <p:nvPr/>
        </p:nvSpPr>
        <p:spPr>
          <a:xfrm>
            <a:off x="4879127" y="4813170"/>
            <a:ext cx="176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竖直向下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67087A3-AC25-459B-9D2F-D2D7BF6B2055}"/>
              </a:ext>
            </a:extLst>
          </p:cNvPr>
          <p:cNvSpPr txBox="1"/>
          <p:nvPr/>
        </p:nvSpPr>
        <p:spPr>
          <a:xfrm>
            <a:off x="1650157" y="5455062"/>
            <a:ext cx="105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494C26C-B52D-4C44-B76C-271F442E8393}"/>
              </a:ext>
            </a:extLst>
          </p:cNvPr>
          <p:cNvSpPr txBox="1"/>
          <p:nvPr/>
        </p:nvSpPr>
        <p:spPr>
          <a:xfrm>
            <a:off x="5363261" y="5443863"/>
            <a:ext cx="1055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木块</a:t>
            </a:r>
          </a:p>
        </p:txBody>
      </p:sp>
    </p:spTree>
    <p:extLst>
      <p:ext uri="{BB962C8B-B14F-4D97-AF65-F5344CB8AC3E}">
        <p14:creationId xmlns:p14="http://schemas.microsoft.com/office/powerpoint/2010/main" val="30753556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204AFF0-945C-4153-93C4-8183F529636E}"/>
              </a:ext>
            </a:extLst>
          </p:cNvPr>
          <p:cNvSpPr txBox="1"/>
          <p:nvPr/>
        </p:nvSpPr>
        <p:spPr>
          <a:xfrm>
            <a:off x="180000" y="180000"/>
            <a:ext cx="2088000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反馈练习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DD58DA-E2A4-48B1-BA21-FDE1D8E53BDB}"/>
              </a:ext>
            </a:extLst>
          </p:cNvPr>
          <p:cNvSpPr txBox="1"/>
          <p:nvPr/>
        </p:nvSpPr>
        <p:spPr>
          <a:xfrm>
            <a:off x="1259999" y="2032429"/>
            <a:ext cx="4491569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）斜面上物体的质量是  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5kg,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画出物体受到的重力。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(g=10N/kg)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D7DF42C7-098B-463B-860E-F9E88CF7AADC}"/>
              </a:ext>
            </a:extLst>
          </p:cNvPr>
          <p:cNvSpPr txBox="1"/>
          <p:nvPr/>
        </p:nvSpPr>
        <p:spPr>
          <a:xfrm>
            <a:off x="1260000" y="1260000"/>
            <a:ext cx="168249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rtlCol="0">
            <a:spAutoFit/>
          </a:bodyPr>
          <a:lstStyle/>
          <a:p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例题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4】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73E1158-86BF-48E3-9B5B-E6EABADB74F5}"/>
              </a:ext>
            </a:extLst>
          </p:cNvPr>
          <p:cNvSpPr txBox="1"/>
          <p:nvPr/>
        </p:nvSpPr>
        <p:spPr>
          <a:xfrm>
            <a:off x="7155284" y="2034000"/>
            <a:ext cx="4007424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）物体的重力是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20N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 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试画出物体所受的力。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4B59924D-73A4-421E-AE5F-91A816FA925D}"/>
              </a:ext>
            </a:extLst>
          </p:cNvPr>
          <p:cNvSpPr/>
          <p:nvPr/>
        </p:nvSpPr>
        <p:spPr>
          <a:xfrm>
            <a:off x="2268000" y="2971800"/>
            <a:ext cx="1315709" cy="615398"/>
          </a:xfrm>
          <a:prstGeom prst="rtTriangl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5E2F5AA-32FD-4FA9-AEF0-FBA81AA74355}"/>
              </a:ext>
            </a:extLst>
          </p:cNvPr>
          <p:cNvGrpSpPr/>
          <p:nvPr/>
        </p:nvGrpSpPr>
        <p:grpSpPr>
          <a:xfrm>
            <a:off x="2094706" y="4031653"/>
            <a:ext cx="2717640" cy="1443788"/>
            <a:chOff x="2101248" y="2881324"/>
            <a:chExt cx="2717640" cy="1443788"/>
          </a:xfrm>
        </p:grpSpPr>
        <p:sp>
          <p:nvSpPr>
            <p:cNvPr id="12" name="直角三角形 11">
              <a:extLst>
                <a:ext uri="{FF2B5EF4-FFF2-40B4-BE49-F238E27FC236}">
                  <a16:creationId xmlns:a16="http://schemas.microsoft.com/office/drawing/2014/main" id="{99AE1DD7-B2BF-4BD3-9833-EE5D1F9203E8}"/>
                </a:ext>
              </a:extLst>
            </p:cNvPr>
            <p:cNvSpPr/>
            <p:nvPr/>
          </p:nvSpPr>
          <p:spPr>
            <a:xfrm>
              <a:off x="2101248" y="2881324"/>
              <a:ext cx="2717640" cy="1443788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13" name="流程图: 过程 12">
              <a:extLst>
                <a:ext uri="{FF2B5EF4-FFF2-40B4-BE49-F238E27FC236}">
                  <a16:creationId xmlns:a16="http://schemas.microsoft.com/office/drawing/2014/main" id="{C5EEADA4-523F-4975-9135-956CE3AF5B80}"/>
                </a:ext>
              </a:extLst>
            </p:cNvPr>
            <p:cNvSpPr/>
            <p:nvPr/>
          </p:nvSpPr>
          <p:spPr>
            <a:xfrm rot="1721765">
              <a:off x="3040695" y="3164208"/>
              <a:ext cx="676467" cy="379248"/>
            </a:xfrm>
            <a:prstGeom prst="flowChartProcess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2763021-58FE-42B5-BC6C-EE2B973CDC80}"/>
              </a:ext>
            </a:extLst>
          </p:cNvPr>
          <p:cNvGrpSpPr/>
          <p:nvPr/>
        </p:nvGrpSpPr>
        <p:grpSpPr>
          <a:xfrm>
            <a:off x="9035279" y="3639838"/>
            <a:ext cx="1097280" cy="1389922"/>
            <a:chOff x="7027631" y="3346704"/>
            <a:chExt cx="1097280" cy="1389922"/>
          </a:xfrm>
        </p:grpSpPr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DB0D71AE-EEB8-40A2-9D63-E582BC203306}"/>
                </a:ext>
              </a:extLst>
            </p:cNvPr>
            <p:cNvCxnSpPr/>
            <p:nvPr/>
          </p:nvCxnSpPr>
          <p:spPr>
            <a:xfrm>
              <a:off x="7027631" y="3346704"/>
              <a:ext cx="109728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39F2BDE-0D25-4FF7-89AD-AC7E9E565621}"/>
                </a:ext>
              </a:extLst>
            </p:cNvPr>
            <p:cNvSpPr/>
            <p:nvPr/>
          </p:nvSpPr>
          <p:spPr>
            <a:xfrm>
              <a:off x="7400360" y="4412626"/>
              <a:ext cx="351823" cy="32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D18B2304-9BF3-4170-9088-BC237F574796}"/>
                </a:ext>
              </a:extLst>
            </p:cNvPr>
            <p:cNvCxnSpPr/>
            <p:nvPr/>
          </p:nvCxnSpPr>
          <p:spPr>
            <a:xfrm flipH="1">
              <a:off x="7579152" y="3346704"/>
              <a:ext cx="0" cy="107469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流程图: 接点 21">
            <a:extLst>
              <a:ext uri="{FF2B5EF4-FFF2-40B4-BE49-F238E27FC236}">
                <a16:creationId xmlns:a16="http://schemas.microsoft.com/office/drawing/2014/main" id="{FE9395DD-D3F7-4D34-B3DB-0F683AD7F4AE}"/>
              </a:ext>
            </a:extLst>
          </p:cNvPr>
          <p:cNvSpPr/>
          <p:nvPr/>
        </p:nvSpPr>
        <p:spPr>
          <a:xfrm>
            <a:off x="3333651" y="4483190"/>
            <a:ext cx="72000" cy="72000"/>
          </a:xfrm>
          <a:prstGeom prst="flowChartConnector">
            <a:avLst/>
          </a:prstGeom>
          <a:solidFill>
            <a:srgbClr val="FF000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EEE5C131-5593-4C9F-AFD9-194BDDB9D573}"/>
              </a:ext>
            </a:extLst>
          </p:cNvPr>
          <p:cNvCxnSpPr/>
          <p:nvPr/>
        </p:nvCxnSpPr>
        <p:spPr>
          <a:xfrm flipH="1">
            <a:off x="3359107" y="4555190"/>
            <a:ext cx="10544" cy="1366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E386D80E-309D-4857-840C-8FC1733C75C6}"/>
              </a:ext>
            </a:extLst>
          </p:cNvPr>
          <p:cNvSpPr txBox="1"/>
          <p:nvPr/>
        </p:nvSpPr>
        <p:spPr>
          <a:xfrm>
            <a:off x="3410912" y="5565570"/>
            <a:ext cx="1089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G=50N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流程图: 接点 25">
            <a:extLst>
              <a:ext uri="{FF2B5EF4-FFF2-40B4-BE49-F238E27FC236}">
                <a16:creationId xmlns:a16="http://schemas.microsoft.com/office/drawing/2014/main" id="{2B6F1C12-BEBD-4B0B-8BCE-EB587818D232}"/>
              </a:ext>
            </a:extLst>
          </p:cNvPr>
          <p:cNvSpPr/>
          <p:nvPr/>
        </p:nvSpPr>
        <p:spPr>
          <a:xfrm>
            <a:off x="9555895" y="4831760"/>
            <a:ext cx="72000" cy="72000"/>
          </a:xfrm>
          <a:prstGeom prst="flowChartConnector">
            <a:avLst/>
          </a:prstGeom>
          <a:solidFill>
            <a:srgbClr val="FF000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0EED69E3-9CC5-43C8-BF6A-7A0B3F6AB71F}"/>
              </a:ext>
            </a:extLst>
          </p:cNvPr>
          <p:cNvCxnSpPr/>
          <p:nvPr/>
        </p:nvCxnSpPr>
        <p:spPr>
          <a:xfrm>
            <a:off x="9591895" y="4891373"/>
            <a:ext cx="8174" cy="694057"/>
          </a:xfrm>
          <a:prstGeom prst="straightConnector1">
            <a:avLst/>
          </a:prstGeom>
          <a:ln w="38100">
            <a:solidFill>
              <a:srgbClr val="FF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593DB088-62A9-4466-8891-3D1541762955}"/>
              </a:ext>
            </a:extLst>
          </p:cNvPr>
          <p:cNvCxnSpPr/>
          <p:nvPr/>
        </p:nvCxnSpPr>
        <p:spPr>
          <a:xfrm flipV="1">
            <a:off x="9588295" y="4143887"/>
            <a:ext cx="7200" cy="6948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937ACFC2-1E24-489A-A634-91FE6EE78A7C}"/>
              </a:ext>
            </a:extLst>
          </p:cNvPr>
          <p:cNvSpPr txBox="1"/>
          <p:nvPr/>
        </p:nvSpPr>
        <p:spPr>
          <a:xfrm>
            <a:off x="9654585" y="5362666"/>
            <a:ext cx="1089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G=20N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8E10270-E4F8-48E7-AFF0-6591703E9998}"/>
              </a:ext>
            </a:extLst>
          </p:cNvPr>
          <p:cNvSpPr txBox="1"/>
          <p:nvPr/>
        </p:nvSpPr>
        <p:spPr>
          <a:xfrm>
            <a:off x="9654585" y="3972744"/>
            <a:ext cx="1089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F=20N</a:t>
            </a:r>
            <a:endParaRPr lang="zh-CN" altLang="en-US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2357100" y="12674600"/>
            <a:ext cx="368300" cy="2667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2783582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48C7B19-5878-485A-8A0D-A37721DAD52E}"/>
              </a:ext>
            </a:extLst>
          </p:cNvPr>
          <p:cNvSpPr txBox="1"/>
          <p:nvPr/>
        </p:nvSpPr>
        <p:spPr>
          <a:xfrm>
            <a:off x="180000" y="180000"/>
            <a:ext cx="2471184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课前导入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83454AD-86C2-4D62-A5F9-C879FED790DB}"/>
              </a:ext>
            </a:extLst>
          </p:cNvPr>
          <p:cNvGrpSpPr/>
          <p:nvPr/>
        </p:nvGrpSpPr>
        <p:grpSpPr>
          <a:xfrm>
            <a:off x="1980000" y="1080000"/>
            <a:ext cx="7920000" cy="5387611"/>
            <a:chOff x="1980000" y="1080000"/>
            <a:chExt cx="7920000" cy="5387611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8F16D7B-AD7C-45CB-9A47-CFFABA25F3E5}"/>
                </a:ext>
              </a:extLst>
            </p:cNvPr>
            <p:cNvSpPr txBox="1"/>
            <p:nvPr/>
          </p:nvSpPr>
          <p:spPr>
            <a:xfrm>
              <a:off x="4178808" y="5944391"/>
              <a:ext cx="4251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“黄果树瀑布”壮丽景观</a:t>
              </a:r>
            </a:p>
          </p:txBody>
        </p: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57B8D30-2081-4193-B168-46F15E060ACB}"/>
                </a:ext>
              </a:extLst>
            </p:cNvPr>
            <p:cNvGrpSpPr/>
            <p:nvPr/>
          </p:nvGrpSpPr>
          <p:grpSpPr>
            <a:xfrm>
              <a:off x="1980000" y="1080000"/>
              <a:ext cx="7920000" cy="4247317"/>
              <a:chOff x="1980000" y="1080000"/>
              <a:chExt cx="7920000" cy="4247317"/>
            </a:xfrm>
          </p:grpSpPr>
          <p:pic>
            <p:nvPicPr>
              <p:cNvPr id="8" name="1703170768be4fae5f406c9f23251705">
                <a:hlinkClick action="ppaction://media"/>
                <a:extLst>
                  <a:ext uri="{FF2B5EF4-FFF2-40B4-BE49-F238E27FC236}">
                    <a16:creationId xmlns:a16="http://schemas.microsoft.com/office/drawing/2014/main" id="{52F85532-F9E0-45AE-83DF-B976C6B12F61}"/>
                  </a:ext>
                </a:extLst>
              </p:cNvPr>
              <p:cNvPicPr>
                <a:picLocks noChangeAspect="1"/>
              </p:cNvPicPr>
              <p:nvPr>
                <a:videoFile r:link="rId3"/>
                <p:extLst>
                  <p:ext uri="{DAA4B4D4-6D71-4841-9C94-3DE7FCFB9230}">
                    <p14:media xmlns:p14="http://schemas.microsoft.com/office/powerpoint/2010/main" r:embed="rId4"/>
                  </p:ext>
                </p:ext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1980000" y="1080000"/>
                <a:ext cx="7920000" cy="4247317"/>
              </a:xfrm>
              <a:prstGeom prst="rect">
                <a:avLst/>
              </a:prstGeom>
            </p:spPr>
          </p:pic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174FE5A-2FC0-481F-85A4-F2DF623C11E6}"/>
                  </a:ext>
                </a:extLst>
              </p:cNvPr>
              <p:cNvSpPr txBox="1"/>
              <p:nvPr/>
            </p:nvSpPr>
            <p:spPr>
              <a:xfrm>
                <a:off x="5453196" y="1080000"/>
                <a:ext cx="14356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视   频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515252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48C7B19-5878-485A-8A0D-A37721DAD52E}"/>
              </a:ext>
            </a:extLst>
          </p:cNvPr>
          <p:cNvSpPr txBox="1"/>
          <p:nvPr/>
        </p:nvSpPr>
        <p:spPr>
          <a:xfrm>
            <a:off x="180000" y="180000"/>
            <a:ext cx="2471184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课前导入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9FD1C94-6797-459B-A02F-791326311577}"/>
              </a:ext>
            </a:extLst>
          </p:cNvPr>
          <p:cNvGrpSpPr/>
          <p:nvPr/>
        </p:nvGrpSpPr>
        <p:grpSpPr>
          <a:xfrm>
            <a:off x="1980000" y="1080000"/>
            <a:ext cx="7589523" cy="5188207"/>
            <a:chOff x="1980000" y="1080000"/>
            <a:chExt cx="7589523" cy="5188207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A8F16D7B-AD7C-45CB-9A47-CFFABA25F3E5}"/>
                </a:ext>
              </a:extLst>
            </p:cNvPr>
            <p:cNvSpPr txBox="1"/>
            <p:nvPr/>
          </p:nvSpPr>
          <p:spPr>
            <a:xfrm>
              <a:off x="4846320" y="5744987"/>
              <a:ext cx="2002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中学生投篮</a:t>
              </a:r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1EEFA5B-AD81-4C00-9731-198600A1CF81}"/>
                </a:ext>
              </a:extLst>
            </p:cNvPr>
            <p:cNvGrpSpPr/>
            <p:nvPr/>
          </p:nvGrpSpPr>
          <p:grpSpPr>
            <a:xfrm>
              <a:off x="1980000" y="1080000"/>
              <a:ext cx="7589523" cy="4248000"/>
              <a:chOff x="1987293" y="997527"/>
              <a:chExt cx="7589523" cy="4248000"/>
            </a:xfrm>
          </p:grpSpPr>
          <p:pic>
            <p:nvPicPr>
              <p:cNvPr id="3" name="WeChat_20210110214002">
                <a:hlinkClick action="ppaction://media"/>
                <a:extLst>
                  <a:ext uri="{FF2B5EF4-FFF2-40B4-BE49-F238E27FC236}">
                    <a16:creationId xmlns:a16="http://schemas.microsoft.com/office/drawing/2014/main" id="{3E6F017D-1771-42F4-B61E-F6DED92F75F6}"/>
                  </a:ext>
                </a:extLst>
              </p:cNvPr>
              <p:cNvPicPr>
                <a:picLocks noChangeAspect="1"/>
              </p:cNvPicPr>
              <p:nvPr>
                <a:videoFile r:link="rId3"/>
                <p:extLst>
                  <p:ext uri="{DAA4B4D4-6D71-4841-9C94-3DE7FCFB9230}">
                    <p14:media xmlns:p14="http://schemas.microsoft.com/office/powerpoint/2010/main" r:embed="rId4"/>
                  </p:ext>
                </p:extLst>
              </p:nvPr>
            </p:nvPicPr>
            <p:blipFill>
              <a:blip r:embed="rId2"/>
              <a:stretch>
                <a:fillRect/>
              </a:stretch>
            </p:blipFill>
            <p:spPr>
              <a:xfrm>
                <a:off x="1987293" y="997527"/>
                <a:ext cx="7589523" cy="4248000"/>
              </a:xfrm>
              <a:prstGeom prst="rect">
                <a:avLst/>
              </a:prstGeom>
            </p:spPr>
          </p:pic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E174FE5A-2FC0-481F-85A4-F2DF623C11E6}"/>
                  </a:ext>
                </a:extLst>
              </p:cNvPr>
              <p:cNvSpPr txBox="1"/>
              <p:nvPr/>
            </p:nvSpPr>
            <p:spPr>
              <a:xfrm>
                <a:off x="2177966" y="1076731"/>
                <a:ext cx="14356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视   频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1595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48C7B19-5878-485A-8A0D-A37721DAD52E}"/>
              </a:ext>
            </a:extLst>
          </p:cNvPr>
          <p:cNvSpPr txBox="1"/>
          <p:nvPr/>
        </p:nvSpPr>
        <p:spPr>
          <a:xfrm>
            <a:off x="180000" y="180000"/>
            <a:ext cx="2471184" cy="71055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80000" tIns="108000" rIns="180000" bIns="108000" rtlCol="0">
            <a:spAutoFit/>
          </a:bodyPr>
          <a:lstStyle/>
          <a:p>
            <a:pPr algn="ctr"/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课前导入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F048F16-8CD1-4571-8CBE-15A680048DBD}"/>
              </a:ext>
            </a:extLst>
          </p:cNvPr>
          <p:cNvSpPr txBox="1"/>
          <p:nvPr/>
        </p:nvSpPr>
        <p:spPr>
          <a:xfrm>
            <a:off x="1260000" y="1260000"/>
            <a:ext cx="9000000" cy="2601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从“黄果树瀑布”壮丽景观视频中，我们可以看到：水是由高处向低处流的；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从中学生投篮的视频中，我们可以看到抛出的篮球最终还是落到了地上。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A39B742-B7CC-44A5-8EC1-6EAFCD7CFB03}"/>
              </a:ext>
            </a:extLst>
          </p:cNvPr>
          <p:cNvSpPr txBox="1"/>
          <p:nvPr/>
        </p:nvSpPr>
        <p:spPr>
          <a:xfrm>
            <a:off x="1260000" y="4320000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生活中，你可以随处发现像上面的例子。这些现象的产生，是因为地球对它附近的物体有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吸引作用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50924926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0ECF4CF-504C-42AD-93EB-48628EF22052}"/>
              </a:ext>
            </a:extLst>
          </p:cNvPr>
          <p:cNvGrpSpPr/>
          <p:nvPr/>
        </p:nvGrpSpPr>
        <p:grpSpPr>
          <a:xfrm>
            <a:off x="180000" y="180000"/>
            <a:ext cx="2340000" cy="703511"/>
            <a:chOff x="4407905" y="1170000"/>
            <a:chExt cx="2340000" cy="70351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0F897D6-6DB0-45CB-9711-843EA1ADC209}"/>
                </a:ext>
              </a:extLst>
            </p:cNvPr>
            <p:cNvSpPr/>
            <p:nvPr/>
          </p:nvSpPr>
          <p:spPr>
            <a:xfrm>
              <a:off x="5307905" y="1170000"/>
              <a:ext cx="1440000" cy="700146"/>
            </a:xfrm>
            <a:prstGeom prst="rect">
              <a:avLst/>
            </a:prstGeom>
            <a:solidFill>
              <a:srgbClr val="FEDAF1"/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180000" bIns="36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9A5257A-A452-4781-A3B9-52B2EEEFE9CC}"/>
                </a:ext>
              </a:extLst>
            </p:cNvPr>
            <p:cNvSpPr/>
            <p:nvPr/>
          </p:nvSpPr>
          <p:spPr>
            <a:xfrm>
              <a:off x="4407905" y="1171511"/>
              <a:ext cx="702000" cy="702000"/>
            </a:xfrm>
            <a:prstGeom prst="ellipse">
              <a:avLst/>
            </a:prstGeom>
            <a:solidFill>
              <a:srgbClr val="FEDAF1"/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14AC2330-F777-4500-8905-5AE0AC0487F8}"/>
              </a:ext>
            </a:extLst>
          </p:cNvPr>
          <p:cNvSpPr txBox="1"/>
          <p:nvPr/>
        </p:nvSpPr>
        <p:spPr>
          <a:xfrm>
            <a:off x="1260000" y="1260000"/>
            <a:ext cx="900000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由于地球的吸引而使物体受到的力，叫做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重力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3853E95-FBED-43D3-A176-FF8B6D34B9B8}"/>
              </a:ext>
            </a:extLst>
          </p:cNvPr>
          <p:cNvSpPr txBox="1"/>
          <p:nvPr/>
        </p:nvSpPr>
        <p:spPr>
          <a:xfrm>
            <a:off x="1260000" y="2030864"/>
            <a:ext cx="9000000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地球附近的所有物体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都受到重力的作用。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6CF3EC1-0C14-4E07-BA97-B9E48F83C51A}"/>
              </a:ext>
            </a:extLst>
          </p:cNvPr>
          <p:cNvSpPr txBox="1"/>
          <p:nvPr/>
        </p:nvSpPr>
        <p:spPr>
          <a:xfrm>
            <a:off x="1260000" y="2858008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施力物体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重力的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受力物体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地球附近的所有物体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24F03D8-FEFF-4661-9F96-E2EF37B8ADE2}"/>
              </a:ext>
            </a:extLst>
          </p:cNvPr>
          <p:cNvGrpSpPr/>
          <p:nvPr/>
        </p:nvGrpSpPr>
        <p:grpSpPr>
          <a:xfrm>
            <a:off x="1260000" y="4665605"/>
            <a:ext cx="6806880" cy="1308884"/>
            <a:chOff x="2455992" y="4698834"/>
            <a:chExt cx="6806880" cy="1308884"/>
          </a:xfrm>
        </p:grpSpPr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B8352A0-8CFF-4AF0-AE64-F8876EE59F94}"/>
                </a:ext>
              </a:extLst>
            </p:cNvPr>
            <p:cNvSpPr txBox="1"/>
            <p:nvPr/>
          </p:nvSpPr>
          <p:spPr>
            <a:xfrm>
              <a:off x="2455992" y="4698834"/>
              <a:ext cx="6806880" cy="1308884"/>
            </a:xfrm>
            <a:prstGeom prst="rect">
              <a:avLst/>
            </a:prstGeom>
            <a:noFill/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如果没有重力，我们的生活会是什么样子？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1CF4433-FB89-42B2-B329-60C55BF6EBE6}"/>
                </a:ext>
              </a:extLst>
            </p:cNvPr>
            <p:cNvSpPr txBox="1"/>
            <p:nvPr/>
          </p:nvSpPr>
          <p:spPr>
            <a:xfrm>
              <a:off x="2520000" y="4722903"/>
              <a:ext cx="166624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想想议议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604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4AC2330-F777-4500-8905-5AE0AC0487F8}"/>
              </a:ext>
            </a:extLst>
          </p:cNvPr>
          <p:cNvSpPr txBox="1"/>
          <p:nvPr/>
        </p:nvSpPr>
        <p:spPr>
          <a:xfrm>
            <a:off x="1260000" y="1267983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托起质量不同的物体，会感觉所用的力不同。大量的生活经验告诉我们，质量不同的物体所受的重力不同。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6CF3EC1-0C14-4E07-BA97-B9E48F83C51A}"/>
              </a:ext>
            </a:extLst>
          </p:cNvPr>
          <p:cNvSpPr txBox="1"/>
          <p:nvPr/>
        </p:nvSpPr>
        <p:spPr>
          <a:xfrm>
            <a:off x="2751528" y="2986171"/>
            <a:ext cx="7640095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地球附近的物体所受的重力跟它的质量有什么关系呢？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8CE002C-2FFA-4E1B-982C-1D1CE334E941}"/>
              </a:ext>
            </a:extLst>
          </p:cNvPr>
          <p:cNvGrpSpPr/>
          <p:nvPr/>
        </p:nvGrpSpPr>
        <p:grpSpPr>
          <a:xfrm>
            <a:off x="180000" y="180000"/>
            <a:ext cx="3420897" cy="703511"/>
            <a:chOff x="3853154" y="2248774"/>
            <a:chExt cx="3420897" cy="703511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1E74CD3-E834-4AEB-B385-54B0E7DF4182}"/>
                </a:ext>
              </a:extLst>
            </p:cNvPr>
            <p:cNvSpPr/>
            <p:nvPr/>
          </p:nvSpPr>
          <p:spPr>
            <a:xfrm>
              <a:off x="4753154" y="2248774"/>
              <a:ext cx="2520897" cy="70014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180000" bIns="36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重力的大小</a:t>
              </a: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9B93DF3-3DF0-4CA4-A8CD-65AA2C90EFE6}"/>
                </a:ext>
              </a:extLst>
            </p:cNvPr>
            <p:cNvSpPr/>
            <p:nvPr/>
          </p:nvSpPr>
          <p:spPr>
            <a:xfrm>
              <a:off x="3853154" y="2250285"/>
              <a:ext cx="702000" cy="70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8A1515B3-24D6-4AE3-966B-9344025D163C}"/>
              </a:ext>
            </a:extLst>
          </p:cNvPr>
          <p:cNvSpPr/>
          <p:nvPr/>
        </p:nvSpPr>
        <p:spPr>
          <a:xfrm>
            <a:off x="1260000" y="3124522"/>
            <a:ext cx="1004840" cy="1161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432000" tIns="144000" rIns="91440" bIns="0">
            <a:spAutoFit/>
          </a:bodyPr>
          <a:lstStyle/>
          <a:p>
            <a:pPr algn="ctr"/>
            <a:r>
              <a:rPr lang="zh-CN" altLang="en-US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6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1841101-10E2-426E-8820-1D7BA1E74A60}"/>
              </a:ext>
            </a:extLst>
          </p:cNvPr>
          <p:cNvSpPr txBox="1"/>
          <p:nvPr/>
        </p:nvSpPr>
        <p:spPr>
          <a:xfrm>
            <a:off x="1260000" y="4654367"/>
            <a:ext cx="9000000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我们可以通过实验，测量物体所受的重力和它的质量，找出二者之间的关系。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6090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1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6CF3EC1-0C14-4E07-BA97-B9E48F83C51A}"/>
              </a:ext>
            </a:extLst>
          </p:cNvPr>
          <p:cNvSpPr txBox="1"/>
          <p:nvPr/>
        </p:nvSpPr>
        <p:spPr>
          <a:xfrm>
            <a:off x="1260000" y="2366214"/>
            <a:ext cx="7167836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实验器材：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弹簧测力计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和多个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钩码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。已知一个钩码的质量为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50g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，即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0.05kg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5825B10-FE19-4B51-B128-C6B6DBB7E35F}"/>
              </a:ext>
            </a:extLst>
          </p:cNvPr>
          <p:cNvGrpSpPr/>
          <p:nvPr/>
        </p:nvGrpSpPr>
        <p:grpSpPr>
          <a:xfrm>
            <a:off x="1260000" y="1163888"/>
            <a:ext cx="6064851" cy="686758"/>
            <a:chOff x="1260000" y="1099530"/>
            <a:chExt cx="6064851" cy="68675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3853E95-FBED-43D3-A176-FF8B6D34B9B8}"/>
                </a:ext>
              </a:extLst>
            </p:cNvPr>
            <p:cNvSpPr txBox="1"/>
            <p:nvPr/>
          </p:nvSpPr>
          <p:spPr>
            <a:xfrm>
              <a:off x="2385219" y="1099530"/>
              <a:ext cx="4939632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探究重力的大小跟质量的关系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1CF4433-FB89-42B2-B329-60C55BF6EBE6}"/>
                </a:ext>
              </a:extLst>
            </p:cNvPr>
            <p:cNvSpPr txBox="1"/>
            <p:nvPr/>
          </p:nvSpPr>
          <p:spPr>
            <a:xfrm>
              <a:off x="1260000" y="1263068"/>
              <a:ext cx="1111571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 验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8CE002C-2FFA-4E1B-982C-1D1CE334E941}"/>
              </a:ext>
            </a:extLst>
          </p:cNvPr>
          <p:cNvGrpSpPr/>
          <p:nvPr/>
        </p:nvGrpSpPr>
        <p:grpSpPr>
          <a:xfrm>
            <a:off x="180000" y="180000"/>
            <a:ext cx="3420897" cy="703511"/>
            <a:chOff x="3853154" y="2248774"/>
            <a:chExt cx="3420897" cy="703511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1E74CD3-E834-4AEB-B385-54B0E7DF4182}"/>
                </a:ext>
              </a:extLst>
            </p:cNvPr>
            <p:cNvSpPr/>
            <p:nvPr/>
          </p:nvSpPr>
          <p:spPr>
            <a:xfrm>
              <a:off x="4753154" y="2248774"/>
              <a:ext cx="2520897" cy="70014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180000" bIns="36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重力的大小</a:t>
              </a: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9B93DF3-3DF0-4CA4-A8CD-65AA2C90EFE6}"/>
                </a:ext>
              </a:extLst>
            </p:cNvPr>
            <p:cNvSpPr/>
            <p:nvPr/>
          </p:nvSpPr>
          <p:spPr>
            <a:xfrm>
              <a:off x="3853154" y="2250285"/>
              <a:ext cx="702000" cy="70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2E1F8743-3BCB-40BD-8FF9-11B5B3ED8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09" y="1495165"/>
            <a:ext cx="2574815" cy="4064387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B92F8E53-F7A8-46DE-8874-505C60463604}"/>
              </a:ext>
            </a:extLst>
          </p:cNvPr>
          <p:cNvSpPr txBox="1"/>
          <p:nvPr/>
        </p:nvSpPr>
        <p:spPr>
          <a:xfrm>
            <a:off x="1260000" y="3990641"/>
            <a:ext cx="7167836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实验设计：用弹簧测力计测出不同钩码的重力。（逐次增挂钩码）</a:t>
            </a:r>
          </a:p>
        </p:txBody>
      </p:sp>
    </p:spTree>
    <p:extLst>
      <p:ext uri="{BB962C8B-B14F-4D97-AF65-F5344CB8AC3E}">
        <p14:creationId xmlns:p14="http://schemas.microsoft.com/office/powerpoint/2010/main" val="1394473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CB3DCB-CD4D-4B5E-ADAC-BBC744AF24A8}"/>
              </a:ext>
            </a:extLst>
          </p:cNvPr>
          <p:cNvGrpSpPr/>
          <p:nvPr/>
        </p:nvGrpSpPr>
        <p:grpSpPr>
          <a:xfrm>
            <a:off x="-2" y="-4207"/>
            <a:ext cx="12192002" cy="6866414"/>
            <a:chOff x="-2" y="-4207"/>
            <a:chExt cx="12192002" cy="686641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流程图: 过程 3">
              <a:extLst>
                <a:ext uri="{FF2B5EF4-FFF2-40B4-BE49-F238E27FC236}">
                  <a16:creationId xmlns:a16="http://schemas.microsoft.com/office/drawing/2014/main" id="{0D590E8F-C1EF-460E-AA6B-B8AC00372B2F}"/>
                </a:ext>
              </a:extLst>
            </p:cNvPr>
            <p:cNvSpPr/>
            <p:nvPr/>
          </p:nvSpPr>
          <p:spPr>
            <a:xfrm>
              <a:off x="-2" y="-4207"/>
              <a:ext cx="12060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过程 4">
              <a:extLst>
                <a:ext uri="{FF2B5EF4-FFF2-40B4-BE49-F238E27FC236}">
                  <a16:creationId xmlns:a16="http://schemas.microsoft.com/office/drawing/2014/main" id="{1DCB770D-FCFA-47D1-B56D-DAF0FDDC795F}"/>
                </a:ext>
              </a:extLst>
            </p:cNvPr>
            <p:cNvSpPr/>
            <p:nvPr/>
          </p:nvSpPr>
          <p:spPr>
            <a:xfrm>
              <a:off x="0" y="150920"/>
              <a:ext cx="144000" cy="670708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流程图: 过程 5">
              <a:extLst>
                <a:ext uri="{FF2B5EF4-FFF2-40B4-BE49-F238E27FC236}">
                  <a16:creationId xmlns:a16="http://schemas.microsoft.com/office/drawing/2014/main" id="{32FA8FEF-25C8-4F2A-88C0-32D0D85B8133}"/>
                </a:ext>
              </a:extLst>
            </p:cNvPr>
            <p:cNvSpPr/>
            <p:nvPr/>
          </p:nvSpPr>
          <p:spPr>
            <a:xfrm>
              <a:off x="12048000" y="-4207"/>
              <a:ext cx="144000" cy="6732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流程图: 过程 6">
              <a:extLst>
                <a:ext uri="{FF2B5EF4-FFF2-40B4-BE49-F238E27FC236}">
                  <a16:creationId xmlns:a16="http://schemas.microsoft.com/office/drawing/2014/main" id="{A941F3F6-7234-4225-B3C4-FF0D18350CBF}"/>
                </a:ext>
              </a:extLst>
            </p:cNvPr>
            <p:cNvSpPr/>
            <p:nvPr/>
          </p:nvSpPr>
          <p:spPr>
            <a:xfrm>
              <a:off x="150000" y="6718207"/>
              <a:ext cx="12042000" cy="144000"/>
            </a:xfrm>
            <a:prstGeom prst="flowChartProcess">
              <a:avLst/>
            </a:prstGeom>
            <a:grpFill/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椭圆 8">
            <a:extLst>
              <a:ext uri="{FF2B5EF4-FFF2-40B4-BE49-F238E27FC236}">
                <a16:creationId xmlns:a16="http://schemas.microsoft.com/office/drawing/2014/main" id="{9E6D4DC1-FE93-46A0-A5F0-6F067CC9BF8F}"/>
              </a:ext>
            </a:extLst>
          </p:cNvPr>
          <p:cNvSpPr/>
          <p:nvPr/>
        </p:nvSpPr>
        <p:spPr>
          <a:xfrm>
            <a:off x="2177966" y="3075709"/>
            <a:ext cx="1147125" cy="2022221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3F3E460-2294-4FED-867A-6E2D3BB9F154}"/>
              </a:ext>
            </a:extLst>
          </p:cNvPr>
          <p:cNvSpPr/>
          <p:nvPr/>
        </p:nvSpPr>
        <p:spPr>
          <a:xfrm>
            <a:off x="1884218" y="2274736"/>
            <a:ext cx="1272503" cy="502679"/>
          </a:xfrm>
          <a:prstGeom prst="ellipse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30" name="七边形 29">
            <a:extLst>
              <a:ext uri="{FF2B5EF4-FFF2-40B4-BE49-F238E27FC236}">
                <a16:creationId xmlns:a16="http://schemas.microsoft.com/office/drawing/2014/main" id="{65001319-F7D6-42AF-A357-75B05B421917}"/>
              </a:ext>
            </a:extLst>
          </p:cNvPr>
          <p:cNvSpPr/>
          <p:nvPr/>
        </p:nvSpPr>
        <p:spPr>
          <a:xfrm>
            <a:off x="3583709" y="997527"/>
            <a:ext cx="824196" cy="497638"/>
          </a:xfrm>
          <a:prstGeom prst="heptagon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4AC2330-F777-4500-8905-5AE0AC0487F8}"/>
              </a:ext>
            </a:extLst>
          </p:cNvPr>
          <p:cNvSpPr txBox="1"/>
          <p:nvPr/>
        </p:nvSpPr>
        <p:spPr>
          <a:xfrm>
            <a:off x="1260000" y="1075326"/>
            <a:ext cx="2790792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实验记录表格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76CF3EC1-0C14-4E07-BA97-B9E48F83C51A}"/>
              </a:ext>
            </a:extLst>
          </p:cNvPr>
          <p:cNvSpPr txBox="1"/>
          <p:nvPr/>
        </p:nvSpPr>
        <p:spPr>
          <a:xfrm>
            <a:off x="1260000" y="3432416"/>
            <a:ext cx="3992941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重力跟质量关系的图象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68CE002C-2FFA-4E1B-982C-1D1CE334E941}"/>
              </a:ext>
            </a:extLst>
          </p:cNvPr>
          <p:cNvGrpSpPr/>
          <p:nvPr/>
        </p:nvGrpSpPr>
        <p:grpSpPr>
          <a:xfrm>
            <a:off x="180000" y="180000"/>
            <a:ext cx="3420897" cy="703511"/>
            <a:chOff x="3853154" y="2248774"/>
            <a:chExt cx="3420897" cy="703511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1E74CD3-E834-4AEB-B385-54B0E7DF4182}"/>
                </a:ext>
              </a:extLst>
            </p:cNvPr>
            <p:cNvSpPr/>
            <p:nvPr/>
          </p:nvSpPr>
          <p:spPr>
            <a:xfrm>
              <a:off x="4753154" y="2248774"/>
              <a:ext cx="2520897" cy="70014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36000" rIns="180000" bIns="36000" rtlCol="0" anchor="ctr"/>
            <a:lstStyle/>
            <a:p>
              <a:pPr algn="ctr"/>
              <a:r>
                <a:rPr lang="zh-CN" altLang="en-US"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重力的大小</a:t>
              </a: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9B93DF3-3DF0-4CA4-A8CD-65AA2C90EFE6}"/>
                </a:ext>
              </a:extLst>
            </p:cNvPr>
            <p:cNvSpPr/>
            <p:nvPr/>
          </p:nvSpPr>
          <p:spPr>
            <a:xfrm>
              <a:off x="3853154" y="2250285"/>
              <a:ext cx="702000" cy="702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3" name="表格 7">
            <a:extLst>
              <a:ext uri="{FF2B5EF4-FFF2-40B4-BE49-F238E27FC236}">
                <a16:creationId xmlns:a16="http://schemas.microsoft.com/office/drawing/2014/main" id="{77E4512C-AFCD-460C-915C-8A7329B3D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7471543"/>
              </p:ext>
            </p:extLst>
          </p:nvPr>
        </p:nvGraphicFramePr>
        <p:xfrm>
          <a:off x="1368000" y="1866638"/>
          <a:ext cx="6896480" cy="97252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610030">
                  <a:extLst>
                    <a:ext uri="{9D8B030D-6E8A-4147-A177-3AD203B41FA5}">
                      <a16:colId xmlns:a16="http://schemas.microsoft.com/office/drawing/2014/main" val="3659694439"/>
                    </a:ext>
                  </a:extLst>
                </a:gridCol>
                <a:gridCol w="844790">
                  <a:extLst>
                    <a:ext uri="{9D8B030D-6E8A-4147-A177-3AD203B41FA5}">
                      <a16:colId xmlns:a16="http://schemas.microsoft.com/office/drawing/2014/main" val="2351831310"/>
                    </a:ext>
                  </a:extLst>
                </a:gridCol>
                <a:gridCol w="888332">
                  <a:extLst>
                    <a:ext uri="{9D8B030D-6E8A-4147-A177-3AD203B41FA5}">
                      <a16:colId xmlns:a16="http://schemas.microsoft.com/office/drawing/2014/main" val="1841403606"/>
                    </a:ext>
                  </a:extLst>
                </a:gridCol>
                <a:gridCol w="888332">
                  <a:extLst>
                    <a:ext uri="{9D8B030D-6E8A-4147-A177-3AD203B41FA5}">
                      <a16:colId xmlns:a16="http://schemas.microsoft.com/office/drawing/2014/main" val="1089533249"/>
                    </a:ext>
                  </a:extLst>
                </a:gridCol>
                <a:gridCol w="888332">
                  <a:extLst>
                    <a:ext uri="{9D8B030D-6E8A-4147-A177-3AD203B41FA5}">
                      <a16:colId xmlns:a16="http://schemas.microsoft.com/office/drawing/2014/main" val="1044525169"/>
                    </a:ext>
                  </a:extLst>
                </a:gridCol>
                <a:gridCol w="888332">
                  <a:extLst>
                    <a:ext uri="{9D8B030D-6E8A-4147-A177-3AD203B41FA5}">
                      <a16:colId xmlns:a16="http://schemas.microsoft.com/office/drawing/2014/main" val="1234233928"/>
                    </a:ext>
                  </a:extLst>
                </a:gridCol>
                <a:gridCol w="888332">
                  <a:extLst>
                    <a:ext uri="{9D8B030D-6E8A-4147-A177-3AD203B41FA5}">
                      <a16:colId xmlns:a16="http://schemas.microsoft.com/office/drawing/2014/main" val="750683086"/>
                    </a:ext>
                  </a:extLst>
                </a:gridCol>
              </a:tblGrid>
              <a:tr h="486261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质量</a:t>
                      </a:r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m/kg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0.05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0.15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772352"/>
                  </a:ext>
                </a:extLst>
              </a:tr>
              <a:tr h="486261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重力</a:t>
                      </a:r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G/N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1.5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2.5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 b="0" cap="none" spc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altLang="en-US" sz="2400" b="0" cap="none" spc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824059"/>
                  </a:ext>
                </a:extLst>
              </a:tr>
            </a:tbl>
          </a:graphicData>
        </a:graphic>
      </p:graphicFrame>
      <p:graphicFrame>
        <p:nvGraphicFramePr>
          <p:cNvPr id="16" name="表格 16">
            <a:extLst>
              <a:ext uri="{FF2B5EF4-FFF2-40B4-BE49-F238E27FC236}">
                <a16:creationId xmlns:a16="http://schemas.microsoft.com/office/drawing/2014/main" id="{865845E4-5AEB-4DB9-9DE5-F0794174E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5665232"/>
              </p:ext>
            </p:extLst>
          </p:nvPr>
        </p:nvGraphicFramePr>
        <p:xfrm>
          <a:off x="5902120" y="3476489"/>
          <a:ext cx="2926520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5815">
                  <a:extLst>
                    <a:ext uri="{9D8B030D-6E8A-4147-A177-3AD203B41FA5}">
                      <a16:colId xmlns:a16="http://schemas.microsoft.com/office/drawing/2014/main" val="139527413"/>
                    </a:ext>
                  </a:extLst>
                </a:gridCol>
                <a:gridCol w="365815">
                  <a:extLst>
                    <a:ext uri="{9D8B030D-6E8A-4147-A177-3AD203B41FA5}">
                      <a16:colId xmlns:a16="http://schemas.microsoft.com/office/drawing/2014/main" val="1167436285"/>
                    </a:ext>
                  </a:extLst>
                </a:gridCol>
                <a:gridCol w="365815">
                  <a:extLst>
                    <a:ext uri="{9D8B030D-6E8A-4147-A177-3AD203B41FA5}">
                      <a16:colId xmlns:a16="http://schemas.microsoft.com/office/drawing/2014/main" val="2661183321"/>
                    </a:ext>
                  </a:extLst>
                </a:gridCol>
                <a:gridCol w="365815">
                  <a:extLst>
                    <a:ext uri="{9D8B030D-6E8A-4147-A177-3AD203B41FA5}">
                      <a16:colId xmlns:a16="http://schemas.microsoft.com/office/drawing/2014/main" val="3409645125"/>
                    </a:ext>
                  </a:extLst>
                </a:gridCol>
                <a:gridCol w="365815">
                  <a:extLst>
                    <a:ext uri="{9D8B030D-6E8A-4147-A177-3AD203B41FA5}">
                      <a16:colId xmlns:a16="http://schemas.microsoft.com/office/drawing/2014/main" val="506196532"/>
                    </a:ext>
                  </a:extLst>
                </a:gridCol>
                <a:gridCol w="365815">
                  <a:extLst>
                    <a:ext uri="{9D8B030D-6E8A-4147-A177-3AD203B41FA5}">
                      <a16:colId xmlns:a16="http://schemas.microsoft.com/office/drawing/2014/main" val="2931894532"/>
                    </a:ext>
                  </a:extLst>
                </a:gridCol>
                <a:gridCol w="365815">
                  <a:extLst>
                    <a:ext uri="{9D8B030D-6E8A-4147-A177-3AD203B41FA5}">
                      <a16:colId xmlns:a16="http://schemas.microsoft.com/office/drawing/2014/main" val="1649028255"/>
                    </a:ext>
                  </a:extLst>
                </a:gridCol>
                <a:gridCol w="365815">
                  <a:extLst>
                    <a:ext uri="{9D8B030D-6E8A-4147-A177-3AD203B41FA5}">
                      <a16:colId xmlns:a16="http://schemas.microsoft.com/office/drawing/2014/main" val="1182417658"/>
                    </a:ext>
                  </a:extLst>
                </a:gridCol>
              </a:tblGrid>
              <a:tr h="319224"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983834"/>
                  </a:ext>
                </a:extLst>
              </a:tr>
              <a:tr h="319224"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83529"/>
                  </a:ext>
                </a:extLst>
              </a:tr>
              <a:tr h="319224"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946214"/>
                  </a:ext>
                </a:extLst>
              </a:tr>
              <a:tr h="319224"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840500"/>
                  </a:ext>
                </a:extLst>
              </a:tr>
              <a:tr h="319224"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615199"/>
                  </a:ext>
                </a:extLst>
              </a:tr>
              <a:tr h="319224"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39497"/>
                  </a:ext>
                </a:extLst>
              </a:tr>
              <a:tr h="319224"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704058"/>
                  </a:ext>
                </a:extLst>
              </a:tr>
              <a:tr h="319224"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endParaRPr lang="zh-CN" altLang="en-US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797348"/>
                  </a:ext>
                </a:extLst>
              </a:tr>
            </a:tbl>
          </a:graphicData>
        </a:graphic>
      </p:graphicFrame>
      <p:grpSp>
        <p:nvGrpSpPr>
          <p:cNvPr id="59" name="组合 58">
            <a:extLst>
              <a:ext uri="{FF2B5EF4-FFF2-40B4-BE49-F238E27FC236}">
                <a16:creationId xmlns:a16="http://schemas.microsoft.com/office/drawing/2014/main" id="{EBFA45D3-19BF-443D-9B0E-31580169D6D0}"/>
              </a:ext>
            </a:extLst>
          </p:cNvPr>
          <p:cNvGrpSpPr/>
          <p:nvPr/>
        </p:nvGrpSpPr>
        <p:grpSpPr>
          <a:xfrm>
            <a:off x="5500308" y="3032427"/>
            <a:ext cx="4293333" cy="3717500"/>
            <a:chOff x="5504313" y="2707255"/>
            <a:chExt cx="4293333" cy="3717500"/>
          </a:xfrm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84052F74-C887-4C21-9746-8574CC221611}"/>
                </a:ext>
              </a:extLst>
            </p:cNvPr>
            <p:cNvGrpSpPr/>
            <p:nvPr/>
          </p:nvGrpSpPr>
          <p:grpSpPr>
            <a:xfrm>
              <a:off x="5621657" y="2707255"/>
              <a:ext cx="4175989" cy="3717500"/>
              <a:chOff x="5548964" y="3010293"/>
              <a:chExt cx="4175989" cy="3717500"/>
            </a:xfrm>
          </p:grpSpPr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369203BB-7915-4557-A76E-BD8469AC3B74}"/>
                  </a:ext>
                </a:extLst>
              </p:cNvPr>
              <p:cNvCxnSpPr/>
              <p:nvPr/>
            </p:nvCxnSpPr>
            <p:spPr>
              <a:xfrm flipH="1" flipV="1">
                <a:off x="5833432" y="3075709"/>
                <a:ext cx="0" cy="331855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55EEC7F1-03CA-4614-8A6A-5B71D03D2894}"/>
                  </a:ext>
                </a:extLst>
              </p:cNvPr>
              <p:cNvCxnSpPr/>
              <p:nvPr/>
            </p:nvCxnSpPr>
            <p:spPr>
              <a:xfrm>
                <a:off x="5833432" y="6394268"/>
                <a:ext cx="341115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61B6A096-BDB2-4676-8165-B3A6163B01F2}"/>
                  </a:ext>
                </a:extLst>
              </p:cNvPr>
              <p:cNvSpPr txBox="1"/>
              <p:nvPr/>
            </p:nvSpPr>
            <p:spPr>
              <a:xfrm>
                <a:off x="5548964" y="6258906"/>
                <a:ext cx="475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BB92227E-2B80-4A54-B452-6402B3ADEE95}"/>
                  </a:ext>
                </a:extLst>
              </p:cNvPr>
              <p:cNvSpPr txBox="1"/>
              <p:nvPr/>
            </p:nvSpPr>
            <p:spPr>
              <a:xfrm>
                <a:off x="5945143" y="3010293"/>
                <a:ext cx="771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G/N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5D13AB4-B852-4D72-A47F-CA956B8A5C39}"/>
                  </a:ext>
                </a:extLst>
              </p:cNvPr>
              <p:cNvSpPr txBox="1"/>
              <p:nvPr/>
            </p:nvSpPr>
            <p:spPr>
              <a:xfrm>
                <a:off x="8865408" y="6358461"/>
                <a:ext cx="8595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m/kg</a:t>
                </a:r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E0A9B69B-5C30-4819-9E7D-FFD1D86526AD}"/>
                </a:ext>
              </a:extLst>
            </p:cNvPr>
            <p:cNvGrpSpPr/>
            <p:nvPr/>
          </p:nvGrpSpPr>
          <p:grpSpPr>
            <a:xfrm>
              <a:off x="6005262" y="6123072"/>
              <a:ext cx="2744922" cy="266520"/>
              <a:chOff x="6029998" y="360000"/>
              <a:chExt cx="2744922" cy="266520"/>
            </a:xfrm>
          </p:grpSpPr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AB07225-395D-4DBD-92DF-0E2A6C40D2E8}"/>
                  </a:ext>
                </a:extLst>
              </p:cNvPr>
              <p:cNvSpPr txBox="1"/>
              <p:nvPr/>
            </p:nvSpPr>
            <p:spPr>
              <a:xfrm>
                <a:off x="6029998" y="360000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0.05</a:t>
                </a:r>
              </a:p>
            </p:txBody>
          </p: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4DF83667-AAF2-4DD1-88D2-D1DF601E4349}"/>
                  </a:ext>
                </a:extLst>
              </p:cNvPr>
              <p:cNvSpPr txBox="1"/>
              <p:nvPr/>
            </p:nvSpPr>
            <p:spPr>
              <a:xfrm>
                <a:off x="6474480" y="364910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0.1</a:t>
                </a: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F1CEACD-2B7A-4801-B221-835C0B23A24C}"/>
                  </a:ext>
                </a:extLst>
              </p:cNvPr>
              <p:cNvSpPr txBox="1"/>
              <p:nvPr/>
            </p:nvSpPr>
            <p:spPr>
              <a:xfrm>
                <a:off x="6804844" y="360000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0.15</a:t>
                </a: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EA8284E0-3A07-425B-B09D-D1F245F22854}"/>
                  </a:ext>
                </a:extLst>
              </p:cNvPr>
              <p:cNvSpPr txBox="1"/>
              <p:nvPr/>
            </p:nvSpPr>
            <p:spPr>
              <a:xfrm>
                <a:off x="7557515" y="360000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0.25</a:t>
                </a: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002B87EF-76F4-4FE6-82EF-B6F05820581D}"/>
                  </a:ext>
                </a:extLst>
              </p:cNvPr>
              <p:cNvSpPr txBox="1"/>
              <p:nvPr/>
            </p:nvSpPr>
            <p:spPr>
              <a:xfrm>
                <a:off x="7227151" y="360000"/>
                <a:ext cx="4472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0.2</a:t>
                </a:r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917C200-C74D-4BB1-911D-BB2474FA8680}"/>
                  </a:ext>
                </a:extLst>
              </p:cNvPr>
              <p:cNvSpPr txBox="1"/>
              <p:nvPr/>
            </p:nvSpPr>
            <p:spPr>
              <a:xfrm>
                <a:off x="7943698" y="360000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0.3</a:t>
                </a: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7C903BC-FD27-4C8A-B1C7-15655959A57D}"/>
                  </a:ext>
                </a:extLst>
              </p:cNvPr>
              <p:cNvSpPr txBox="1"/>
              <p:nvPr/>
            </p:nvSpPr>
            <p:spPr>
              <a:xfrm>
                <a:off x="8299885" y="360000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0.35</a:t>
                </a:r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51136F4F-9A54-4BD4-B033-CB07C88F6CF8}"/>
                </a:ext>
              </a:extLst>
            </p:cNvPr>
            <p:cNvGrpSpPr/>
            <p:nvPr/>
          </p:nvGrpSpPr>
          <p:grpSpPr>
            <a:xfrm>
              <a:off x="5504313" y="3398948"/>
              <a:ext cx="475035" cy="2465569"/>
              <a:chOff x="68408" y="-188297"/>
              <a:chExt cx="475035" cy="2465569"/>
            </a:xfrm>
          </p:grpSpPr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71DD7CE5-6261-42D4-ABA3-D55051089A3C}"/>
                  </a:ext>
                </a:extLst>
              </p:cNvPr>
              <p:cNvSpPr txBox="1"/>
              <p:nvPr/>
            </p:nvSpPr>
            <p:spPr>
              <a:xfrm>
                <a:off x="68408" y="-188297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3.5</a:t>
                </a: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C4BA412B-C5E3-4504-B985-296E200ADEEA}"/>
                  </a:ext>
                </a:extLst>
              </p:cNvPr>
              <p:cNvSpPr txBox="1"/>
              <p:nvPr/>
            </p:nvSpPr>
            <p:spPr>
              <a:xfrm>
                <a:off x="68408" y="190593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F2BA7DD6-B5CC-4A73-8F61-EF050A4E9BFE}"/>
                  </a:ext>
                </a:extLst>
              </p:cNvPr>
              <p:cNvSpPr txBox="1"/>
              <p:nvPr/>
            </p:nvSpPr>
            <p:spPr>
              <a:xfrm>
                <a:off x="68408" y="566766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2.5</a:t>
                </a:r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86C82106-CDF6-496E-A2EE-B9C84F7AB56C}"/>
                  </a:ext>
                </a:extLst>
              </p:cNvPr>
              <p:cNvSpPr txBox="1"/>
              <p:nvPr/>
            </p:nvSpPr>
            <p:spPr>
              <a:xfrm>
                <a:off x="68408" y="1257881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1.5</a:t>
                </a: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3D37BB6-CAA1-4F93-8343-17087550DD60}"/>
                  </a:ext>
                </a:extLst>
              </p:cNvPr>
              <p:cNvSpPr txBox="1"/>
              <p:nvPr/>
            </p:nvSpPr>
            <p:spPr>
              <a:xfrm>
                <a:off x="68408" y="916939"/>
                <a:ext cx="4472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ABB258DA-CDAB-4C5C-B653-F7696533C9A4}"/>
                  </a:ext>
                </a:extLst>
              </p:cNvPr>
              <p:cNvSpPr txBox="1"/>
              <p:nvPr/>
            </p:nvSpPr>
            <p:spPr>
              <a:xfrm>
                <a:off x="68408" y="1625241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BCD57BD7-5F13-4507-B56B-5D45B3726737}"/>
                  </a:ext>
                </a:extLst>
              </p:cNvPr>
              <p:cNvSpPr txBox="1"/>
              <p:nvPr/>
            </p:nvSpPr>
            <p:spPr>
              <a:xfrm>
                <a:off x="68408" y="2015662"/>
                <a:ext cx="4750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0.5</a:t>
                </a:r>
              </a:p>
            </p:txBody>
          </p:sp>
        </p:grp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035C501E-EB91-454E-BBAA-7A00E64A6241}"/>
              </a:ext>
            </a:extLst>
          </p:cNvPr>
          <p:cNvGrpSpPr/>
          <p:nvPr/>
        </p:nvGrpSpPr>
        <p:grpSpPr>
          <a:xfrm>
            <a:off x="6232061" y="4168130"/>
            <a:ext cx="1914815" cy="1908887"/>
            <a:chOff x="6235938" y="3846459"/>
            <a:chExt cx="1914815" cy="1908887"/>
          </a:xfrm>
        </p:grpSpPr>
        <p:sp>
          <p:nvSpPr>
            <p:cNvPr id="60" name="流程图: 接点 59">
              <a:extLst>
                <a:ext uri="{FF2B5EF4-FFF2-40B4-BE49-F238E27FC236}">
                  <a16:creationId xmlns:a16="http://schemas.microsoft.com/office/drawing/2014/main" id="{3C7E44EF-6EFC-4561-AA7D-4D0C4BB7ECE3}"/>
                </a:ext>
              </a:extLst>
            </p:cNvPr>
            <p:cNvSpPr/>
            <p:nvPr/>
          </p:nvSpPr>
          <p:spPr>
            <a:xfrm>
              <a:off x="6235938" y="5683346"/>
              <a:ext cx="72000" cy="72000"/>
            </a:xfrm>
            <a:prstGeom prst="flowChartConnector">
              <a:avLst/>
            </a:prstGeom>
            <a:solidFill>
              <a:srgbClr val="FF0000"/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61" name="流程图: 接点 60">
              <a:extLst>
                <a:ext uri="{FF2B5EF4-FFF2-40B4-BE49-F238E27FC236}">
                  <a16:creationId xmlns:a16="http://schemas.microsoft.com/office/drawing/2014/main" id="{FD6B5ED6-0945-49C8-B908-FBD32D824744}"/>
                </a:ext>
              </a:extLst>
            </p:cNvPr>
            <p:cNvSpPr/>
            <p:nvPr/>
          </p:nvSpPr>
          <p:spPr>
            <a:xfrm>
              <a:off x="6596532" y="5342828"/>
              <a:ext cx="72000" cy="72000"/>
            </a:xfrm>
            <a:prstGeom prst="flowChartConnector">
              <a:avLst/>
            </a:prstGeom>
            <a:solidFill>
              <a:srgbClr val="FF0000"/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62" name="流程图: 接点 61">
              <a:extLst>
                <a:ext uri="{FF2B5EF4-FFF2-40B4-BE49-F238E27FC236}">
                  <a16:creationId xmlns:a16="http://schemas.microsoft.com/office/drawing/2014/main" id="{5A8DFCA7-72FC-4153-94CD-C57E36BA9D4A}"/>
                </a:ext>
              </a:extLst>
            </p:cNvPr>
            <p:cNvSpPr/>
            <p:nvPr/>
          </p:nvSpPr>
          <p:spPr>
            <a:xfrm>
              <a:off x="6981625" y="4975931"/>
              <a:ext cx="72000" cy="72000"/>
            </a:xfrm>
            <a:prstGeom prst="flowChartConnector">
              <a:avLst/>
            </a:prstGeom>
            <a:solidFill>
              <a:srgbClr val="FF0000"/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63" name="流程图: 接点 62">
              <a:extLst>
                <a:ext uri="{FF2B5EF4-FFF2-40B4-BE49-F238E27FC236}">
                  <a16:creationId xmlns:a16="http://schemas.microsoft.com/office/drawing/2014/main" id="{7FB0C8BA-7ADB-4AC4-AC19-42738D788C38}"/>
                </a:ext>
              </a:extLst>
            </p:cNvPr>
            <p:cNvSpPr/>
            <p:nvPr/>
          </p:nvSpPr>
          <p:spPr>
            <a:xfrm>
              <a:off x="7342857" y="4598989"/>
              <a:ext cx="72000" cy="72000"/>
            </a:xfrm>
            <a:prstGeom prst="flowChartConnector">
              <a:avLst/>
            </a:prstGeom>
            <a:solidFill>
              <a:srgbClr val="FF0000"/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64" name="流程图: 接点 63">
              <a:extLst>
                <a:ext uri="{FF2B5EF4-FFF2-40B4-BE49-F238E27FC236}">
                  <a16:creationId xmlns:a16="http://schemas.microsoft.com/office/drawing/2014/main" id="{ABCA152C-9CEC-43D9-BFFF-9AD43CBD35B6}"/>
                </a:ext>
              </a:extLst>
            </p:cNvPr>
            <p:cNvSpPr/>
            <p:nvPr/>
          </p:nvSpPr>
          <p:spPr>
            <a:xfrm>
              <a:off x="7685258" y="4223401"/>
              <a:ext cx="72000" cy="72000"/>
            </a:xfrm>
            <a:prstGeom prst="flowChartConnector">
              <a:avLst/>
            </a:prstGeom>
            <a:solidFill>
              <a:srgbClr val="FF0000"/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  <p:sp>
          <p:nvSpPr>
            <p:cNvPr id="65" name="流程图: 接点 64">
              <a:extLst>
                <a:ext uri="{FF2B5EF4-FFF2-40B4-BE49-F238E27FC236}">
                  <a16:creationId xmlns:a16="http://schemas.microsoft.com/office/drawing/2014/main" id="{BE5637B3-3C58-4C46-ACAA-2A3D9260224F}"/>
                </a:ext>
              </a:extLst>
            </p:cNvPr>
            <p:cNvSpPr/>
            <p:nvPr/>
          </p:nvSpPr>
          <p:spPr>
            <a:xfrm>
              <a:off x="8078753" y="3846459"/>
              <a:ext cx="72000" cy="72000"/>
            </a:xfrm>
            <a:prstGeom prst="flowChartConnector">
              <a:avLst/>
            </a:prstGeom>
            <a:solidFill>
              <a:srgbClr val="FF0000"/>
            </a:solidFill>
          </p:spPr>
          <p:txBody>
            <a:bodyPr wrap="square" lIns="91440" tIns="45720" rIns="91440" bIns="45720" rtlCol="0" anchor="ctr">
              <a:spAutoFit/>
            </a:bodyPr>
            <a:lstStyle/>
            <a:p>
              <a:pPr algn="ctr"/>
              <a:endParaRPr lang="zh-CN" alt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隶书" panose="02010509060101010101" pitchFamily="49" charset="-122"/>
                <a:ea typeface="隶书" panose="02010509060101010101" pitchFamily="49" charset="-122"/>
              </a:endParaRPr>
            </a:p>
          </p:txBody>
        </p:sp>
      </p:grp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D0C94184-DC2E-4867-BD0D-304CAFAA6ADD}"/>
              </a:ext>
            </a:extLst>
          </p:cNvPr>
          <p:cNvCxnSpPr/>
          <p:nvPr/>
        </p:nvCxnSpPr>
        <p:spPr>
          <a:xfrm flipV="1">
            <a:off x="5929603" y="4204881"/>
            <a:ext cx="2186742" cy="218674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B8662008-802D-415E-AD64-316F020742D5}"/>
              </a:ext>
            </a:extLst>
          </p:cNvPr>
          <p:cNvSpPr txBox="1"/>
          <p:nvPr/>
        </p:nvSpPr>
        <p:spPr>
          <a:xfrm>
            <a:off x="1260000" y="4227642"/>
            <a:ext cx="3464172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精确的实验表明：</a:t>
            </a:r>
            <a:r>
              <a:rPr lang="zh-CN" altLang="en-US" sz="2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物体所受的重力跟它的质量成正比</a:t>
            </a:r>
          </a:p>
        </p:txBody>
      </p:sp>
      <p:sp>
        <p:nvSpPr>
          <p:cNvPr id="71" name="箭头: 右 70">
            <a:extLst>
              <a:ext uri="{FF2B5EF4-FFF2-40B4-BE49-F238E27FC236}">
                <a16:creationId xmlns:a16="http://schemas.microsoft.com/office/drawing/2014/main" id="{7D229530-5884-4760-B6F1-6FAF3EDDF452}"/>
              </a:ext>
            </a:extLst>
          </p:cNvPr>
          <p:cNvSpPr/>
          <p:nvPr/>
        </p:nvSpPr>
        <p:spPr>
          <a:xfrm>
            <a:off x="4939813" y="3745736"/>
            <a:ext cx="597596" cy="180000"/>
          </a:xfrm>
          <a:prstGeom prst="rightArrow">
            <a:avLst/>
          </a:prstGeom>
          <a:solidFill>
            <a:srgbClr val="00B0F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zh-CN" altLang="en-US" sz="5400" b="1" cap="none" spc="5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2227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70" grpId="0"/>
    </p:bldLst>
  </p:timing>
</p:sld>
</file>

<file path=ppt/tags/tag1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heme/theme1.xml><?xml version="1.0" encoding="utf-8"?>
<a:theme xmlns:r="http://schemas.openxmlformats.org/officeDocument/2006/relationships"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</a:bodyPr>
      <a:lstStyle>
        <a:defPPr algn="ctr">
          <a:defRPr sz="5400" b="1" cap="none" spc="50" dirty="0">
            <a:ln w="9525" cmpd="sng">
              <a:solidFill>
                <a:schemeClr val="accent1"/>
              </a:solidFill>
              <a:prstDash val="solid"/>
            </a:ln>
            <a:solidFill>
              <a:srgbClr val="70AD47">
                <a:tint val="1000"/>
              </a:srgbClr>
            </a:solidFill>
            <a:effectLst>
              <a:glow rad="38100">
                <a:schemeClr val="accent1">
                  <a:alpha val="40000"/>
                </a:schemeClr>
              </a:glow>
            </a:effectLst>
            <a:latin typeface="隶书" panose="02010509060101010101" pitchFamily="49" charset="-122"/>
            <a:ea typeface="隶书" panose="02010509060101010101" pitchFamily="49" charset="-122"/>
          </a:defRPr>
        </a:defPPr>
      </a:lstStyle>
    </a:sp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Paragraphs>182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 Light</vt:lpstr>
      <vt:lpstr>Calibri</vt:lpstr>
      <vt:lpstr>Wingdings 2</vt:lpstr>
      <vt:lpstr>微软雅黑</vt:lpstr>
      <vt:lpstr>隶书</vt:lpstr>
      <vt:lpstr>HDOfficeLightV0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2021-01-14T18:55:55Z</cp:lastPrinted>
  <dcterms:created xsi:type="dcterms:W3CDTF">2021-01-14T18:55:55Z</dcterms:created>
  <dcterms:modified xsi:type="dcterms:W3CDTF">2021-01-14T10:55:57Z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