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activeX/activeX1.xml" ContentType="application/vnd.ms-office.activeX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51AE-2106-4922-9A3B-2C698CDBF431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4D4B-AC89-46D3-8A37-F58ED925D7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3" y="2130430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1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643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5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60" y="6356355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3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17.xml"/><Relationship Id="rId7" Type="http://schemas.openxmlformats.org/officeDocument/2006/relationships/hyperlink" Target="&#20248;&#37239;.lnk" TargetMode="Externa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image" Target="../media/image6.png"/><Relationship Id="rId3" Type="http://schemas.openxmlformats.org/officeDocument/2006/relationships/tags" Target="../tags/tag25.xml"/><Relationship Id="rId21" Type="http://schemas.openxmlformats.org/officeDocument/2006/relationships/tags" Target="../tags/tag43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tags" Target="../tags/tag46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tags" Target="../tags/tag45.xml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tags" Target="../tags/tag4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49.xml"/><Relationship Id="rId7" Type="http://schemas.openxmlformats.org/officeDocument/2006/relationships/image" Target="../media/image8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7.jpe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10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10" Type="http://schemas.openxmlformats.org/officeDocument/2006/relationships/image" Target="../media/image14.png"/><Relationship Id="rId4" Type="http://schemas.openxmlformats.org/officeDocument/2006/relationships/tags" Target="../tags/tag62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image" Target="../media/image15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9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9.xml"/><Relationship Id="rId7" Type="http://schemas.openxmlformats.org/officeDocument/2006/relationships/image" Target="../media/image20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952687" y="2608647"/>
            <a:ext cx="8285671" cy="9220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8.4 </a:t>
            </a:r>
            <a:r>
              <a:rPr lang="zh-CN" altLang="en-US" sz="54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FZHei-B01S" panose="02010601030101010101" pitchFamily="2" charset="-122"/>
              </a:rPr>
              <a:t>流体压强与流速的关系</a:t>
            </a:r>
            <a:endParaRPr lang="zh-CN" altLang="en-US" sz="5400" b="1" dirty="0" smtClean="0">
              <a:solidFill>
                <a:srgbClr val="FF0000"/>
              </a:solidFill>
              <a:latin typeface="微软雅黑" panose="020B0503020204020204" charset="-122"/>
              <a:ea typeface="微软雅黑"/>
              <a:sym typeface="FZHei-B01S" panose="02010601030101010101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836963" y="3648143"/>
            <a:ext cx="4081567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  <a:latin typeface="Comic Sans MS" panose="030F0702030302020204" charset="0"/>
                <a:ea typeface="微软雅黑" panose="020B0503020204020204" charset="-122"/>
                <a:cs typeface="Comic Sans MS" panose="030F0702030302020204" charset="0"/>
                <a:sym typeface="FZHei-B01S" panose="02010601030101010101" pitchFamily="2" charset="-122"/>
              </a:rPr>
              <a:t>liutiyaqiangyuliusudeguanxi</a:t>
            </a:r>
            <a:endParaRPr lang="en-US" altLang="en-US" sz="2400" b="1" smtClean="0">
              <a:solidFill>
                <a:schemeClr val="bg1"/>
              </a:solidFill>
              <a:latin typeface="Comic Sans MS" charset="0"/>
              <a:ea typeface="微软雅黑"/>
              <a:cs typeface="Comic Sans MS" panose="030F0702030302020204" charset="0"/>
              <a:sym typeface="FZHei-B01S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016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>
            <p:custDataLst>
              <p:tags r:id="rId1"/>
            </p:custDataLst>
          </p:nvPr>
        </p:nvSpPr>
        <p:spPr>
          <a:xfrm>
            <a:off x="1305390" y="1436370"/>
            <a:ext cx="84469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气体和液体都具有流动性，统称为流体。</a:t>
            </a:r>
            <a:endParaRPr lang="zh-CN" altLang="en-US" sz="3200">
              <a:latin typeface="黑体" panose="02010609060101010101" charset="-122"/>
              <a:ea typeface="黑体"/>
            </a:endParaRPr>
          </a:p>
        </p:txBody>
      </p:sp>
      <p:sp>
        <p:nvSpPr>
          <p:cNvPr id="4" name="Rectangle 7"/>
          <p:cNvSpPr/>
          <p:nvPr>
            <p:custDataLst>
              <p:tags r:id="rId2"/>
            </p:custDataLst>
          </p:nvPr>
        </p:nvSpPr>
        <p:spPr>
          <a:xfrm>
            <a:off x="234284" y="790576"/>
            <a:ext cx="1946657" cy="706755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</a:t>
            </a:r>
            <a:endParaRPr lang="zh-CN" altLang="en-US" sz="40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1267295" y="2118360"/>
            <a:ext cx="84469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流体在流动时的压强与静止时的压强不同。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37140" y="3111501"/>
            <a:ext cx="5154259" cy="3437255"/>
          </a:xfrm>
          <a:prstGeom prst="rect">
            <a:avLst/>
          </a:prstGeom>
        </p:spPr>
      </p:pic>
      <p:sp>
        <p:nvSpPr>
          <p:cNvPr id="7" name="Rectangle 4"/>
          <p:cNvSpPr/>
          <p:nvPr>
            <p:custDataLst>
              <p:tags r:id="rId5"/>
            </p:custDataLst>
          </p:nvPr>
        </p:nvSpPr>
        <p:spPr>
          <a:xfrm>
            <a:off x="6985361" y="5777865"/>
            <a:ext cx="3799345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为什么纸会向上飘？</a:t>
            </a:r>
          </a:p>
        </p:txBody>
      </p:sp>
      <p:sp>
        <p:nvSpPr>
          <p:cNvPr id="3" name="Rectangle 7"/>
          <p:cNvSpPr/>
          <p:nvPr>
            <p:custDataLst>
              <p:tags r:id="rId6"/>
            </p:custDataLst>
          </p:nvPr>
        </p:nvSpPr>
        <p:spPr>
          <a:xfrm>
            <a:off x="6731394" y="3559493"/>
            <a:ext cx="4848229" cy="2061210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</a:rPr>
              <a:t>用双手平拿一张纸，让大半张纸自由下垂，在纸的上方沿水平方向吹一口气，</a:t>
            </a:r>
            <a:r>
              <a:rPr lang="zh-CN" sz="3200" b="1">
                <a:latin typeface="楷体" panose="02010609060101010101" charset="-122"/>
                <a:ea typeface="楷体" panose="02010609060101010101" charset="-122"/>
              </a:rPr>
              <a:t>发生了什么现象呢？</a:t>
            </a:r>
          </a:p>
        </p:txBody>
      </p:sp>
    </p:spTree>
    <p:extLst>
      <p:ext uri="{BB962C8B-B14F-4D97-AF65-F5344CB8AC3E}">
        <p14:creationId xmlns:p14="http://schemas.microsoft.com/office/powerpoint/2010/main" val="305664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>
            <p:custDataLst>
              <p:tags r:id="rId1"/>
            </p:custDataLst>
          </p:nvPr>
        </p:nvSpPr>
        <p:spPr>
          <a:xfrm>
            <a:off x="1173327" y="1365885"/>
            <a:ext cx="84469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气体压强与流速的关系</a:t>
            </a:r>
          </a:p>
        </p:txBody>
      </p:sp>
      <p:sp>
        <p:nvSpPr>
          <p:cNvPr id="4" name="Rectangle 7"/>
          <p:cNvSpPr/>
          <p:nvPr>
            <p:custDataLst>
              <p:tags r:id="rId2"/>
            </p:custDataLst>
          </p:nvPr>
        </p:nvSpPr>
        <p:spPr>
          <a:xfrm>
            <a:off x="462221" y="662941"/>
            <a:ext cx="6479331" cy="706755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流体压强与流速的关系</a:t>
            </a: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1173327" y="2077085"/>
            <a:ext cx="8446940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气体在流速大的地方压强较小，在流速较小的地方压强较大。</a:t>
            </a:r>
          </a:p>
        </p:txBody>
      </p:sp>
      <p:pic>
        <p:nvPicPr>
          <p:cNvPr id="12292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71740" y="3535681"/>
            <a:ext cx="2194909" cy="30943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Rectangle 4"/>
          <p:cNvSpPr/>
          <p:nvPr>
            <p:custDataLst>
              <p:tags r:id="rId5"/>
            </p:custDataLst>
          </p:nvPr>
        </p:nvSpPr>
        <p:spPr>
          <a:xfrm>
            <a:off x="4758070" y="3576320"/>
            <a:ext cx="5932668" cy="18630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对着两张纸中间吹气，根据你的分析，纸会如何运动呢？</a:t>
            </a:r>
          </a:p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用实验来验证一下吧</a:t>
            </a:r>
            <a:r>
              <a:rPr lang="en-US" altLang="zh-CN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277979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硬币">
            <a:hlinkClick r:id="" action="ppaction://media"/>
          </p:cNvPr>
          <p:cNvPicPr/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7290" y="1148715"/>
            <a:ext cx="7335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>
            <p:custDataLst>
              <p:tags r:id="rId1"/>
            </p:custDataLst>
          </p:nvPr>
        </p:nvSpPr>
        <p:spPr>
          <a:xfrm>
            <a:off x="834282" y="1459230"/>
            <a:ext cx="84469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液体压强与流速的关系</a:t>
            </a:r>
          </a:p>
        </p:txBody>
      </p:sp>
      <p:sp>
        <p:nvSpPr>
          <p:cNvPr id="4" name="Rectangle 7"/>
          <p:cNvSpPr/>
          <p:nvPr>
            <p:custDataLst>
              <p:tags r:id="rId2"/>
            </p:custDataLst>
          </p:nvPr>
        </p:nvSpPr>
        <p:spPr>
          <a:xfrm>
            <a:off x="373332" y="650241"/>
            <a:ext cx="6479331" cy="706755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流体压强与流速的关系</a:t>
            </a:r>
          </a:p>
        </p:txBody>
      </p:sp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560632" y="2372360"/>
            <a:ext cx="11340894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液体在流速大的地方压强较小，在流速较小的地方压强较大。</a:t>
            </a:r>
          </a:p>
        </p:txBody>
      </p:sp>
      <p:sp>
        <p:nvSpPr>
          <p:cNvPr id="2" name="Rectangle 4"/>
          <p:cNvSpPr/>
          <p:nvPr>
            <p:custDataLst>
              <p:tags r:id="rId4"/>
            </p:custDataLst>
          </p:nvPr>
        </p:nvSpPr>
        <p:spPr>
          <a:xfrm>
            <a:off x="5683781" y="4172585"/>
            <a:ext cx="4509818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向两个船之间冲水，为什么小船会相互靠拢？</a:t>
            </a:r>
          </a:p>
        </p:txBody>
      </p:sp>
      <p:pic>
        <p:nvPicPr>
          <p:cNvPr id="11270" name="Picture 6" descr="QQ截图20150312151614">
            <a:hlinkClick r:id="rId7" action="ppaction://hlinkfile"/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51421" y="3399156"/>
            <a:ext cx="2946016" cy="281876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282968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>
            <p:custDataLst>
              <p:tags r:id="rId1"/>
            </p:custDataLst>
          </p:nvPr>
        </p:nvSpPr>
        <p:spPr>
          <a:xfrm>
            <a:off x="957456" y="1480185"/>
            <a:ext cx="84469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en-US" altLang="zh-CN" sz="320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3200">
                <a:latin typeface="黑体" panose="02010609060101010101" charset="-122"/>
                <a:ea typeface="黑体" panose="02010609060101010101" charset="-122"/>
              </a:rPr>
              <a:t>气体压强与流速的关系</a:t>
            </a:r>
          </a:p>
        </p:txBody>
      </p:sp>
      <p:sp>
        <p:nvSpPr>
          <p:cNvPr id="10243" name="Text Box 3"/>
          <p:cNvSpPr txBox="1"/>
          <p:nvPr>
            <p:custDataLst>
              <p:tags r:id="rId2"/>
            </p:custDataLst>
          </p:nvPr>
        </p:nvSpPr>
        <p:spPr>
          <a:xfrm>
            <a:off x="1987292" y="3197225"/>
            <a:ext cx="9045667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流速大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的地方，</a:t>
            </a:r>
            <a:r>
              <a:rPr lang="zh-CN" altLang="en-US" sz="40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压强小</a:t>
            </a:r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lang="zh-CN" altLang="en-US" sz="40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r>
              <a:rPr lang="zh-CN" altLang="en-US" sz="4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流速小的地方，压强大</a:t>
            </a:r>
          </a:p>
        </p:txBody>
      </p:sp>
      <p:sp>
        <p:nvSpPr>
          <p:cNvPr id="4" name="Rectangle 7"/>
          <p:cNvSpPr/>
          <p:nvPr>
            <p:custDataLst>
              <p:tags r:id="rId3"/>
            </p:custDataLst>
          </p:nvPr>
        </p:nvSpPr>
        <p:spPr>
          <a:xfrm>
            <a:off x="448887" y="698501"/>
            <a:ext cx="6479331" cy="706755"/>
          </a:xfrm>
          <a:prstGeom prst="rect">
            <a:avLst/>
          </a:prstGeom>
          <a:noFill/>
          <a:ln w="12700">
            <a:noFill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buClrTx/>
            </a:pP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流体压强与流速的关系</a:t>
            </a:r>
          </a:p>
        </p:txBody>
      </p:sp>
    </p:spTree>
    <p:extLst>
      <p:ext uri="{BB962C8B-B14F-4D97-AF65-F5344CB8AC3E}">
        <p14:creationId xmlns:p14="http://schemas.microsoft.com/office/powerpoint/2010/main" val="3315569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2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/>
          <p:nvPr>
            <p:custDataLst>
              <p:tags r:id="rId1"/>
            </p:custDataLst>
          </p:nvPr>
        </p:nvSpPr>
        <p:spPr>
          <a:xfrm>
            <a:off x="658727" y="695961"/>
            <a:ext cx="798167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运用气体压强与流速的关系解释实验现象：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rcRect l="54345" t="1248" b="2029"/>
          <a:stretch>
            <a:fillRect/>
          </a:stretch>
        </p:blipFill>
        <p:spPr>
          <a:xfrm>
            <a:off x="142857" y="2030096"/>
            <a:ext cx="1497770" cy="2755265"/>
          </a:xfrm>
          <a:prstGeom prst="rect">
            <a:avLst/>
          </a:prstGeom>
        </p:spPr>
      </p:pic>
      <p:sp>
        <p:nvSpPr>
          <p:cNvPr id="3" name="Rectangle 4"/>
          <p:cNvSpPr/>
          <p:nvPr>
            <p:custDataLst>
              <p:tags r:id="rId3"/>
            </p:custDataLst>
          </p:nvPr>
        </p:nvSpPr>
        <p:spPr>
          <a:xfrm>
            <a:off x="4511723" y="1532255"/>
            <a:ext cx="5533305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向下吹气，乒乓球如何运动？为什么？</a:t>
            </a:r>
          </a:p>
        </p:txBody>
      </p:sp>
      <p:sp>
        <p:nvSpPr>
          <p:cNvPr id="5" name="Text Box 23"/>
          <p:cNvSpPr txBox="1"/>
          <p:nvPr>
            <p:custDataLst>
              <p:tags r:id="rId4"/>
            </p:custDataLst>
          </p:nvPr>
        </p:nvSpPr>
        <p:spPr>
          <a:xfrm>
            <a:off x="4606644" y="3284221"/>
            <a:ext cx="5112671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</a:rPr>
              <a:t>球下方气体流速小，压强大。</a:t>
            </a:r>
          </a:p>
        </p:txBody>
      </p:sp>
      <p:sp>
        <p:nvSpPr>
          <p:cNvPr id="7" name="Text Box 25"/>
          <p:cNvSpPr txBox="1"/>
          <p:nvPr>
            <p:custDataLst>
              <p:tags r:id="rId5"/>
            </p:custDataLst>
          </p:nvPr>
        </p:nvSpPr>
        <p:spPr>
          <a:xfrm>
            <a:off x="4511723" y="2804796"/>
            <a:ext cx="7116789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</a:rPr>
              <a:t>吹气时，</a:t>
            </a:r>
            <a:r>
              <a:rPr lang="zh-CN" altLang="en-US" sz="3200" b="1">
                <a:solidFill>
                  <a:srgbClr val="0000FF"/>
                </a:solidFill>
                <a:latin typeface="Arial" panose="020B0604020202020204" pitchFamily="34" charset="0"/>
                <a:sym typeface="+mn-ea"/>
              </a:rPr>
              <a:t>球上方气体流速大，压强小；</a:t>
            </a:r>
            <a:endParaRPr lang="zh-CN" altLang="en-US" sz="3200" b="1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Text Box 26"/>
          <p:cNvSpPr txBox="1"/>
          <p:nvPr>
            <p:custDataLst>
              <p:tags r:id="rId6"/>
            </p:custDataLst>
          </p:nvPr>
        </p:nvSpPr>
        <p:spPr>
          <a:xfrm>
            <a:off x="4511723" y="4187826"/>
            <a:ext cx="691266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</a:rPr>
              <a:t>所以，乒乓球在</a:t>
            </a: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</a:rPr>
              <a:t>压力差</a:t>
            </a:r>
            <a:r>
              <a:rPr lang="zh-CN" altLang="en-US" sz="3200" b="1">
                <a:latin typeface="Arial" panose="020B0604020202020204" pitchFamily="34" charset="0"/>
              </a:rPr>
              <a:t>作用下不掉落</a:t>
            </a:r>
          </a:p>
        </p:txBody>
      </p:sp>
      <p:grpSp>
        <p:nvGrpSpPr>
          <p:cNvPr id="9" name="Group 2"/>
          <p:cNvGrpSpPr/>
          <p:nvPr>
            <p:custDataLst>
              <p:tags r:id="rId7"/>
            </p:custDataLst>
          </p:nvPr>
        </p:nvGrpSpPr>
        <p:grpSpPr>
          <a:xfrm>
            <a:off x="1478722" y="2072324"/>
            <a:ext cx="2592051" cy="2713037"/>
            <a:chOff x="0" y="0"/>
            <a:chExt cx="646" cy="1440"/>
          </a:xfrm>
        </p:grpSpPr>
        <p:sp>
          <p:nvSpPr>
            <p:cNvPr id="10" name="Line 3"/>
            <p:cNvSpPr/>
            <p:nvPr>
              <p:custDataLst>
                <p:tags r:id="rId21"/>
              </p:custDataLst>
            </p:nvPr>
          </p:nvSpPr>
          <p:spPr>
            <a:xfrm flipH="1">
              <a:off x="262" y="0"/>
              <a:ext cx="0" cy="96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1" name="Line 4"/>
            <p:cNvSpPr/>
            <p:nvPr>
              <p:custDataLst>
                <p:tags r:id="rId22"/>
              </p:custDataLst>
            </p:nvPr>
          </p:nvSpPr>
          <p:spPr>
            <a:xfrm flipH="1">
              <a:off x="358" y="0"/>
              <a:ext cx="0" cy="96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2" name="Line 5"/>
            <p:cNvSpPr/>
            <p:nvPr>
              <p:custDataLst>
                <p:tags r:id="rId23"/>
              </p:custDataLst>
            </p:nvPr>
          </p:nvSpPr>
          <p:spPr>
            <a:xfrm flipH="1">
              <a:off x="0" y="960"/>
              <a:ext cx="262" cy="4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3" name="Line 6"/>
            <p:cNvSpPr/>
            <p:nvPr>
              <p:custDataLst>
                <p:tags r:id="rId24"/>
              </p:custDataLst>
            </p:nvPr>
          </p:nvSpPr>
          <p:spPr>
            <a:xfrm>
              <a:off x="358" y="960"/>
              <a:ext cx="288" cy="4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Oval 7"/>
          <p:cNvSpPr/>
          <p:nvPr>
            <p:custDataLst>
              <p:tags r:id="rId8"/>
            </p:custDataLst>
          </p:nvPr>
        </p:nvSpPr>
        <p:spPr>
          <a:xfrm>
            <a:off x="2342211" y="4232911"/>
            <a:ext cx="792060" cy="792163"/>
          </a:xfrm>
          <a:prstGeom prst="ellipse">
            <a:avLst/>
          </a:prstGeom>
          <a:solidFill>
            <a:srgbClr val="FFCC66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15" name="Group 8"/>
          <p:cNvGrpSpPr/>
          <p:nvPr>
            <p:custDataLst>
              <p:tags r:id="rId9"/>
            </p:custDataLst>
          </p:nvPr>
        </p:nvGrpSpPr>
        <p:grpSpPr>
          <a:xfrm>
            <a:off x="1767610" y="1208723"/>
            <a:ext cx="2015863" cy="3429000"/>
            <a:chOff x="0" y="0"/>
            <a:chExt cx="1440" cy="2160"/>
          </a:xfrm>
        </p:grpSpPr>
        <p:sp>
          <p:nvSpPr>
            <p:cNvPr id="16" name="AutoShape 9"/>
            <p:cNvSpPr/>
            <p:nvPr>
              <p:custDataLst>
                <p:tags r:id="rId10"/>
              </p:custDataLst>
            </p:nvPr>
          </p:nvSpPr>
          <p:spPr>
            <a:xfrm>
              <a:off x="672" y="288"/>
              <a:ext cx="96" cy="48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rgbClr val="FF505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7" name="Text Box 10"/>
            <p:cNvSpPr txBox="1"/>
            <p:nvPr>
              <p:custDataLst>
                <p:tags r:id="rId11"/>
              </p:custDataLst>
            </p:nvPr>
          </p:nvSpPr>
          <p:spPr>
            <a:xfrm>
              <a:off x="0" y="0"/>
              <a:ext cx="1440" cy="48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zh-CN" altLang="zh-CN" sz="4400">
                  <a:latin typeface="宋体" panose="02010600030101010101" pitchFamily="2" charset="-122"/>
                </a:rPr>
                <a:t>    </a:t>
              </a:r>
            </a:p>
          </p:txBody>
        </p:sp>
        <p:grpSp>
          <p:nvGrpSpPr>
            <p:cNvPr id="18" name="Group 11"/>
            <p:cNvGrpSpPr/>
            <p:nvPr>
              <p:custDataLst>
                <p:tags r:id="rId12"/>
              </p:custDataLst>
            </p:nvPr>
          </p:nvGrpSpPr>
          <p:grpSpPr>
            <a:xfrm>
              <a:off x="288" y="1008"/>
              <a:ext cx="816" cy="1152"/>
              <a:chOff x="0" y="0"/>
              <a:chExt cx="816" cy="1152"/>
            </a:xfrm>
          </p:grpSpPr>
          <p:sp>
            <p:nvSpPr>
              <p:cNvPr id="19" name="Line 12"/>
              <p:cNvSpPr/>
              <p:nvPr>
                <p:custDataLst>
                  <p:tags r:id="rId13"/>
                </p:custDataLst>
              </p:nvPr>
            </p:nvSpPr>
            <p:spPr>
              <a:xfrm flipH="1">
                <a:off x="336" y="0"/>
                <a:ext cx="0" cy="624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0" name="Line 13"/>
              <p:cNvSpPr/>
              <p:nvPr>
                <p:custDataLst>
                  <p:tags r:id="rId14"/>
                </p:custDataLst>
              </p:nvPr>
            </p:nvSpPr>
            <p:spPr>
              <a:xfrm flipH="1">
                <a:off x="432" y="0"/>
                <a:ext cx="0" cy="624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1" name="Line 14"/>
              <p:cNvSpPr/>
              <p:nvPr>
                <p:custDataLst>
                  <p:tags r:id="rId15"/>
                </p:custDataLst>
              </p:nvPr>
            </p:nvSpPr>
            <p:spPr>
              <a:xfrm>
                <a:off x="480" y="672"/>
                <a:ext cx="336" cy="384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Line 15"/>
              <p:cNvSpPr/>
              <p:nvPr>
                <p:custDataLst>
                  <p:tags r:id="rId16"/>
                </p:custDataLst>
              </p:nvPr>
            </p:nvSpPr>
            <p:spPr>
              <a:xfrm flipH="1">
                <a:off x="48" y="672"/>
                <a:ext cx="336" cy="480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3" name="Line 16"/>
              <p:cNvSpPr/>
              <p:nvPr>
                <p:custDataLst>
                  <p:tags r:id="rId17"/>
                </p:custDataLst>
              </p:nvPr>
            </p:nvSpPr>
            <p:spPr>
              <a:xfrm flipH="1">
                <a:off x="0" y="672"/>
                <a:ext cx="336" cy="432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4" name="Line 17"/>
              <p:cNvSpPr/>
              <p:nvPr>
                <p:custDataLst>
                  <p:tags r:id="rId18"/>
                </p:custDataLst>
              </p:nvPr>
            </p:nvSpPr>
            <p:spPr>
              <a:xfrm flipH="1">
                <a:off x="480" y="0"/>
                <a:ext cx="0" cy="624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" name="Line 18"/>
              <p:cNvSpPr/>
              <p:nvPr>
                <p:custDataLst>
                  <p:tags r:id="rId19"/>
                </p:custDataLst>
              </p:nvPr>
            </p:nvSpPr>
            <p:spPr>
              <a:xfrm>
                <a:off x="432" y="672"/>
                <a:ext cx="384" cy="480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6" name="Line 19"/>
              <p:cNvSpPr/>
              <p:nvPr>
                <p:custDataLst>
                  <p:tags r:id="rId20"/>
                </p:custDataLst>
              </p:nvPr>
            </p:nvSpPr>
            <p:spPr>
              <a:xfrm flipH="1">
                <a:off x="384" y="0"/>
                <a:ext cx="0" cy="624"/>
              </a:xfrm>
              <a:prstGeom prst="line">
                <a:avLst/>
              </a:prstGeom>
              <a:ln w="19050" cap="flat" cmpd="sng">
                <a:solidFill>
                  <a:srgbClr val="CC0000"/>
                </a:solidFill>
                <a:prstDash val="lgDashDot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300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4" descr="地铁站台上的安全线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87301" y="958216"/>
            <a:ext cx="3492680" cy="45319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813949" y="958216"/>
            <a:ext cx="4822832" cy="32340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854557" y="1193165"/>
            <a:ext cx="3335856" cy="3336290"/>
          </a:xfrm>
          <a:prstGeom prst="rect">
            <a:avLst/>
          </a:prstGeom>
        </p:spPr>
      </p:pic>
      <p:sp>
        <p:nvSpPr>
          <p:cNvPr id="9" name="Rectangle 4"/>
          <p:cNvSpPr/>
          <p:nvPr>
            <p:custDataLst>
              <p:tags r:id="rId4"/>
            </p:custDataLst>
          </p:nvPr>
        </p:nvSpPr>
        <p:spPr>
          <a:xfrm>
            <a:off x="3963789" y="4808220"/>
            <a:ext cx="5533305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为什么火车和地铁要画安全线？</a:t>
            </a:r>
          </a:p>
        </p:txBody>
      </p:sp>
    </p:spTree>
    <p:extLst>
      <p:ext uri="{BB962C8B-B14F-4D97-AF65-F5344CB8AC3E}">
        <p14:creationId xmlns:p14="http://schemas.microsoft.com/office/powerpoint/2010/main" val="262002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8570" y="1613536"/>
            <a:ext cx="4872991" cy="3474085"/>
          </a:xfrm>
          <a:prstGeom prst="rect">
            <a:avLst/>
          </a:prstGeom>
        </p:spPr>
      </p:pic>
      <p:sp>
        <p:nvSpPr>
          <p:cNvPr id="4" name="Rectangle 4"/>
          <p:cNvSpPr/>
          <p:nvPr>
            <p:custDataLst>
              <p:tags r:id="rId2"/>
            </p:custDataLst>
          </p:nvPr>
        </p:nvSpPr>
        <p:spPr>
          <a:xfrm>
            <a:off x="5591717" y="1852930"/>
            <a:ext cx="5533305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altLang="en-US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喷雾剂的工作原理是什么呢？</a:t>
            </a:r>
          </a:p>
        </p:txBody>
      </p:sp>
      <p:sp>
        <p:nvSpPr>
          <p:cNvPr id="57346" name="矩形 57345"/>
          <p:cNvSpPr/>
          <p:nvPr>
            <p:custDataLst>
              <p:tags r:id="rId3"/>
            </p:custDataLst>
          </p:nvPr>
        </p:nvSpPr>
        <p:spPr>
          <a:xfrm>
            <a:off x="5221561" y="2853055"/>
            <a:ext cx="629901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</a:rPr>
              <a:t>小孔处空气流速快，压强小，容器里液面上方的空气压强大，液体就沿着细管上升，从管口流出后，受气流的冲击，被喷雾状。 </a:t>
            </a:r>
          </a:p>
        </p:txBody>
      </p:sp>
      <p:sp>
        <p:nvSpPr>
          <p:cNvPr id="706592" name="直接连接符 706591"/>
          <p:cNvSpPr/>
          <p:nvPr>
            <p:custDataLst>
              <p:tags r:id="rId4"/>
            </p:custDataLst>
          </p:nvPr>
        </p:nvSpPr>
        <p:spPr>
          <a:xfrm flipH="1">
            <a:off x="2761924" y="1853200"/>
            <a:ext cx="250692" cy="444511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706594" name="文本框 706593"/>
          <p:cNvSpPr txBox="1"/>
          <p:nvPr>
            <p:custDataLst>
              <p:tags r:id="rId5"/>
            </p:custDataLst>
          </p:nvPr>
        </p:nvSpPr>
        <p:spPr>
          <a:xfrm>
            <a:off x="3012616" y="1366779"/>
            <a:ext cx="1259676" cy="663777"/>
          </a:xfrm>
          <a:prstGeom prst="rect">
            <a:avLst/>
          </a:prstGeom>
          <a:noFill/>
          <a:ln w="28575">
            <a:noFill/>
          </a:ln>
        </p:spPr>
        <p:txBody>
          <a:bodyPr/>
          <a:lstStyle/>
          <a:p>
            <a:pPr lvl="0" algn="just" eaLnBrk="0" hangingPunct="0">
              <a:buClrTx/>
            </a:pP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小孔</a:t>
            </a:r>
          </a:p>
        </p:txBody>
      </p:sp>
    </p:spTree>
    <p:extLst>
      <p:ext uri="{BB962C8B-B14F-4D97-AF65-F5344CB8AC3E}">
        <p14:creationId xmlns:p14="http://schemas.microsoft.com/office/powerpoint/2010/main" val="41216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73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00611090519431918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587" y="1496695"/>
            <a:ext cx="5963779" cy="42075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6290761" y="4431665"/>
            <a:ext cx="5366321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0" eaLnBrk="1" hangingPunct="1">
              <a:lnSpc>
                <a:spcPct val="120000"/>
              </a:lnSpc>
              <a:buNone/>
            </a:pPr>
            <a:r>
              <a:rPr 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几十吨重的飞机是如何飞向天空的呢？</a:t>
            </a:r>
          </a:p>
        </p:txBody>
      </p:sp>
      <p:sp>
        <p:nvSpPr>
          <p:cNvPr id="19458" name="Text Box 2"/>
          <p:cNvSpPr txBox="1"/>
          <p:nvPr>
            <p:custDataLst>
              <p:tags r:id="rId3"/>
            </p:custDataLst>
          </p:nvPr>
        </p:nvSpPr>
        <p:spPr>
          <a:xfrm>
            <a:off x="287618" y="626746"/>
            <a:ext cx="6003143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</a:rPr>
              <a:t>三、飞机的升力</a:t>
            </a:r>
          </a:p>
        </p:txBody>
      </p:sp>
    </p:spTree>
    <p:extLst>
      <p:ext uri="{BB962C8B-B14F-4D97-AF65-F5344CB8AC3E}">
        <p14:creationId xmlns:p14="http://schemas.microsoft.com/office/powerpoint/2010/main" val="2860974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21506" name="ShockwaveFlash1" r:id="rId2" imgW="7604760" imgH="5385435"/>
        </mc:Choice>
        <mc:Fallback>
          <p:control name="ShockwaveFlash1" r:id="rId2" imgW="7604760" imgH="5385435">
            <p:pic>
              <p:nvPicPr>
                <p:cNvPr id="0" name="ShockwaveFlash1"/>
                <p:cNvPicPr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8875" y="911225"/>
                  <a:ext cx="7602538" cy="5386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2891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矩形 2"/>
          <p:cNvSpPr/>
          <p:nvPr>
            <p:custDataLst>
              <p:tags r:id="rId1"/>
            </p:custDataLst>
          </p:nvPr>
        </p:nvSpPr>
        <p:spPr>
          <a:xfrm>
            <a:off x="323808" y="2154555"/>
            <a:ext cx="10354867" cy="2848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由于在相同的时间里</a:t>
            </a:r>
          </a:p>
          <a:p>
            <a:pPr algn="just">
              <a:lnSpc>
                <a:spcPct val="140000"/>
              </a:lnSpc>
            </a:pP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机翼上方空气通过的路程</a:t>
            </a:r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，空气流速</a:t>
            </a:r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，压强</a:t>
            </a:r>
            <a:r>
              <a:rPr lang="zh-CN" altLang="en-US" sz="3200" b="1" u="sng">
                <a:solidFill>
                  <a:srgbClr val="0000FF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；</a:t>
            </a:r>
            <a:r>
              <a:rPr lang="zh-CN" altLang="en-US" sz="3200" b="1">
                <a:solidFill>
                  <a:srgbClr val="000066"/>
                </a:solidFill>
                <a:latin typeface="宋体" panose="02010600030101010101" pitchFamily="2" charset="-122"/>
              </a:rPr>
              <a:t>机翼下方空气通过的路程</a:t>
            </a:r>
            <a:r>
              <a:rPr lang="zh-CN" altLang="en-US" sz="3200" b="1" u="sng">
                <a:solidFill>
                  <a:srgbClr val="000066"/>
                </a:solidFill>
                <a:latin typeface="宋体" panose="02010600030101010101" pitchFamily="2" charset="-122"/>
              </a:rPr>
              <a:t>   </a:t>
            </a:r>
            <a:r>
              <a:rPr lang="zh-CN" altLang="en-US" sz="3200" b="1">
                <a:solidFill>
                  <a:srgbClr val="000066"/>
                </a:solidFill>
                <a:latin typeface="宋体" panose="02010600030101010101" pitchFamily="2" charset="-122"/>
              </a:rPr>
              <a:t>，空气流速</a:t>
            </a:r>
            <a:r>
              <a:rPr lang="zh-CN" altLang="en-US" sz="3200" b="1" u="sng">
                <a:solidFill>
                  <a:srgbClr val="000066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66"/>
                </a:solidFill>
                <a:latin typeface="宋体" panose="02010600030101010101" pitchFamily="2" charset="-122"/>
              </a:rPr>
              <a:t>，压强</a:t>
            </a:r>
            <a:r>
              <a:rPr lang="zh-CN" altLang="en-US" sz="3200" b="1" u="sng">
                <a:solidFill>
                  <a:srgbClr val="000066"/>
                </a:solidFill>
                <a:latin typeface="宋体" panose="02010600030101010101" pitchFamily="2" charset="-122"/>
              </a:rPr>
              <a:t>    </a:t>
            </a:r>
            <a:r>
              <a:rPr lang="zh-CN" altLang="en-US" sz="3200" b="1">
                <a:solidFill>
                  <a:srgbClr val="000066"/>
                </a:solidFill>
                <a:latin typeface="宋体" panose="02010600030101010101" pitchFamily="2" charset="-122"/>
              </a:rPr>
              <a:t>。</a:t>
            </a:r>
            <a:r>
              <a:rPr lang="zh-CN" altLang="en-US" sz="3200" b="1">
                <a:latin typeface="宋体" panose="02010600030101010101" pitchFamily="2" charset="-122"/>
              </a:rPr>
              <a:t>所以机翼上下所受的</a:t>
            </a:r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压力差</a:t>
            </a:r>
            <a:r>
              <a:rPr lang="zh-CN" altLang="en-US" sz="3200" b="1">
                <a:latin typeface="宋体" panose="02010600030101010101" pitchFamily="2" charset="-122"/>
              </a:rPr>
              <a:t>形成了向上的升力。 </a:t>
            </a:r>
          </a:p>
        </p:txBody>
      </p:sp>
      <p:pic>
        <p:nvPicPr>
          <p:cNvPr id="19460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23808" y="641669"/>
            <a:ext cx="7847578" cy="1584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Text Box 5"/>
          <p:cNvSpPr txBox="1"/>
          <p:nvPr>
            <p:custDataLst>
              <p:tags r:id="rId3"/>
            </p:custDataLst>
          </p:nvPr>
        </p:nvSpPr>
        <p:spPr>
          <a:xfrm>
            <a:off x="4931721" y="2873694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大</a:t>
            </a:r>
          </a:p>
        </p:txBody>
      </p:sp>
      <p:sp>
        <p:nvSpPr>
          <p:cNvPr id="18438" name="Text Box 6"/>
          <p:cNvSpPr txBox="1"/>
          <p:nvPr>
            <p:custDataLst>
              <p:tags r:id="rId4"/>
            </p:custDataLst>
          </p:nvPr>
        </p:nvSpPr>
        <p:spPr>
          <a:xfrm>
            <a:off x="7582183" y="2874011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大</a:t>
            </a:r>
          </a:p>
        </p:txBody>
      </p:sp>
      <p:sp>
        <p:nvSpPr>
          <p:cNvPr id="18439" name="Text Box 7"/>
          <p:cNvSpPr txBox="1"/>
          <p:nvPr>
            <p:custDataLst>
              <p:tags r:id="rId5"/>
            </p:custDataLst>
          </p:nvPr>
        </p:nvSpPr>
        <p:spPr>
          <a:xfrm>
            <a:off x="9529793" y="2937829"/>
            <a:ext cx="58888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小</a:t>
            </a:r>
          </a:p>
        </p:txBody>
      </p:sp>
      <p:sp>
        <p:nvSpPr>
          <p:cNvPr id="18440" name="Text Box 8"/>
          <p:cNvSpPr txBox="1"/>
          <p:nvPr>
            <p:custDataLst>
              <p:tags r:id="rId6"/>
            </p:custDataLst>
          </p:nvPr>
        </p:nvSpPr>
        <p:spPr>
          <a:xfrm>
            <a:off x="4827912" y="3586799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小</a:t>
            </a:r>
            <a:endParaRPr lang="zh-CN" altLang="en-US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8441" name="Text Box 9"/>
          <p:cNvSpPr txBox="1"/>
          <p:nvPr>
            <p:custDataLst>
              <p:tags r:id="rId7"/>
            </p:custDataLst>
          </p:nvPr>
        </p:nvSpPr>
        <p:spPr>
          <a:xfrm>
            <a:off x="7659326" y="3586799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小</a:t>
            </a:r>
            <a:endParaRPr lang="zh-CN" altLang="en-US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18442" name="Text Box 10"/>
          <p:cNvSpPr txBox="1"/>
          <p:nvPr>
            <p:custDataLst>
              <p:tags r:id="rId8"/>
            </p:custDataLst>
          </p:nvPr>
        </p:nvSpPr>
        <p:spPr>
          <a:xfrm>
            <a:off x="9529475" y="3587116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宋体" panose="02010600030101010101" pitchFamily="2" charset="-122"/>
              </a:rPr>
              <a:t>大</a:t>
            </a:r>
            <a:endParaRPr lang="zh-CN" altLang="en-US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579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7" grpId="0"/>
      <p:bldP spid="18438" grpId="0"/>
      <p:bldP spid="18439" grpId="0"/>
      <p:bldP spid="18440" grpId="0"/>
      <p:bldP spid="18441" grpId="0"/>
      <p:bldP spid="184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/>
          <p:nvPr>
            <p:custDataLst>
              <p:tags r:id="rId1"/>
            </p:custDataLst>
          </p:nvPr>
        </p:nvSpPr>
        <p:spPr>
          <a:xfrm>
            <a:off x="468252" y="638175"/>
            <a:ext cx="7415835" cy="5651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>
              <a:buFontTx/>
            </a:pPr>
            <a:r>
              <a:rPr lang="zh-CN" altLang="en-US" sz="2800" b="1">
                <a:latin typeface="宋体" panose="02010600030101010101" pitchFamily="2" charset="-122"/>
              </a:rPr>
              <a:t>非洲草原犬鼠洞穴的横截面示意图</a:t>
            </a:r>
          </a:p>
        </p:txBody>
      </p:sp>
      <p:pic>
        <p:nvPicPr>
          <p:cNvPr id="21507" name="Picture 3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r="62393" b="12321"/>
          <a:stretch>
            <a:fillRect/>
          </a:stretch>
        </p:blipFill>
        <p:spPr>
          <a:xfrm>
            <a:off x="468570" y="1402081"/>
            <a:ext cx="5421559" cy="2994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Rectangle 4"/>
          <p:cNvSpPr/>
          <p:nvPr>
            <p:custDataLst>
              <p:tags r:id="rId3"/>
            </p:custDataLst>
          </p:nvPr>
        </p:nvSpPr>
        <p:spPr>
          <a:xfrm>
            <a:off x="6340920" y="1851026"/>
            <a:ext cx="557013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</a:rPr>
              <a:t>犬鼠的洞穴有两个出口，一个是平的，另一个则是隆起的土堆。这是为什么呢？</a:t>
            </a:r>
          </a:p>
        </p:txBody>
      </p:sp>
    </p:spTree>
    <p:extLst>
      <p:ext uri="{BB962C8B-B14F-4D97-AF65-F5344CB8AC3E}">
        <p14:creationId xmlns:p14="http://schemas.microsoft.com/office/powerpoint/2010/main" val="402278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/>
          <a:srcRect r="62393" b="12321"/>
          <a:stretch>
            <a:fillRect/>
          </a:stretch>
        </p:blipFill>
        <p:spPr>
          <a:xfrm>
            <a:off x="2860303" y="2095500"/>
            <a:ext cx="4392041" cy="24257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4"/>
          <p:cNvGrpSpPr/>
          <p:nvPr>
            <p:custDataLst>
              <p:tags r:id="rId2"/>
            </p:custDataLst>
          </p:nvPr>
        </p:nvGrpSpPr>
        <p:grpSpPr>
          <a:xfrm>
            <a:off x="3939662" y="2598738"/>
            <a:ext cx="2015863" cy="1801812"/>
            <a:chOff x="0" y="0"/>
            <a:chExt cx="1943" cy="1860"/>
          </a:xfrm>
        </p:grpSpPr>
        <p:sp>
          <p:nvSpPr>
            <p:cNvPr id="22540" name="未知"/>
            <p:cNvSpPr/>
            <p:nvPr>
              <p:custDataLst>
                <p:tags r:id="rId10"/>
              </p:custDataLst>
            </p:nvPr>
          </p:nvSpPr>
          <p:spPr>
            <a:xfrm>
              <a:off x="53" y="0"/>
              <a:ext cx="1852" cy="1732"/>
            </a:xfrm>
            <a:custGeom>
              <a:avLst/>
              <a:gdLst>
                <a:gd name="txL" fmla="*/ 0 w 1852"/>
                <a:gd name="txT" fmla="*/ 0 h 1732"/>
                <a:gd name="txR" fmla="*/ 1852 w 1852"/>
                <a:gd name="txB" fmla="*/ 1732 h 1732"/>
              </a:gdLst>
              <a:ahLst/>
              <a:cxnLst>
                <a:cxn ang="0">
                  <a:pos x="128" y="91"/>
                </a:cxn>
                <a:cxn ang="0">
                  <a:pos x="128" y="227"/>
                </a:cxn>
                <a:cxn ang="0">
                  <a:pos x="38" y="862"/>
                </a:cxn>
                <a:cxn ang="0">
                  <a:pos x="219" y="1588"/>
                </a:cxn>
                <a:cxn ang="0">
                  <a:pos x="1353" y="1679"/>
                </a:cxn>
                <a:cxn ang="0">
                  <a:pos x="1625" y="1270"/>
                </a:cxn>
                <a:cxn ang="0">
                  <a:pos x="1852" y="0"/>
                </a:cxn>
              </a:cxnLst>
              <a:rect l="txL" t="txT" r="txR" b="txB"/>
              <a:pathLst>
                <a:path w="1851" h="1731">
                  <a:moveTo>
                    <a:pt x="128" y="91"/>
                  </a:moveTo>
                  <a:cubicBezTo>
                    <a:pt x="135" y="95"/>
                    <a:pt x="143" y="99"/>
                    <a:pt x="128" y="227"/>
                  </a:cubicBezTo>
                  <a:cubicBezTo>
                    <a:pt x="113" y="355"/>
                    <a:pt x="23" y="635"/>
                    <a:pt x="38" y="862"/>
                  </a:cubicBezTo>
                  <a:cubicBezTo>
                    <a:pt x="53" y="1089"/>
                    <a:pt x="0" y="1452"/>
                    <a:pt x="219" y="1588"/>
                  </a:cubicBezTo>
                  <a:cubicBezTo>
                    <a:pt x="438" y="1724"/>
                    <a:pt x="1119" y="1732"/>
                    <a:pt x="1353" y="1679"/>
                  </a:cubicBezTo>
                  <a:cubicBezTo>
                    <a:pt x="1587" y="1626"/>
                    <a:pt x="1542" y="1550"/>
                    <a:pt x="1625" y="1270"/>
                  </a:cubicBezTo>
                  <a:cubicBezTo>
                    <a:pt x="1708" y="990"/>
                    <a:pt x="1814" y="212"/>
                    <a:pt x="1852" y="0"/>
                  </a:cubicBezTo>
                </a:path>
              </a:pathLst>
            </a:custGeom>
            <a:noFill/>
            <a:ln w="4127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2541" name="Group 6"/>
            <p:cNvGrpSpPr/>
            <p:nvPr>
              <p:custDataLst>
                <p:tags r:id="rId11"/>
              </p:custDataLst>
            </p:nvPr>
          </p:nvGrpSpPr>
          <p:grpSpPr>
            <a:xfrm>
              <a:off x="0" y="46"/>
              <a:ext cx="1943" cy="1814"/>
              <a:chOff x="0" y="0"/>
              <a:chExt cx="1943" cy="1814"/>
            </a:xfrm>
          </p:grpSpPr>
          <p:sp>
            <p:nvSpPr>
              <p:cNvPr id="22542" name="未知"/>
              <p:cNvSpPr/>
              <p:nvPr>
                <p:custDataLst>
                  <p:tags r:id="rId12"/>
                </p:custDataLst>
              </p:nvPr>
            </p:nvSpPr>
            <p:spPr>
              <a:xfrm>
                <a:off x="91" y="0"/>
                <a:ext cx="1852" cy="1732"/>
              </a:xfrm>
              <a:custGeom>
                <a:avLst/>
                <a:gdLst>
                  <a:gd name="txL" fmla="*/ 0 w 1852"/>
                  <a:gd name="txT" fmla="*/ 0 h 1732"/>
                  <a:gd name="txR" fmla="*/ 1852 w 1852"/>
                  <a:gd name="txB" fmla="*/ 1732 h 1732"/>
                </a:gdLst>
                <a:ahLst/>
                <a:cxnLst>
                  <a:cxn ang="0">
                    <a:pos x="128" y="91"/>
                  </a:cxn>
                  <a:cxn ang="0">
                    <a:pos x="128" y="227"/>
                  </a:cxn>
                  <a:cxn ang="0">
                    <a:pos x="38" y="862"/>
                  </a:cxn>
                  <a:cxn ang="0">
                    <a:pos x="219" y="1588"/>
                  </a:cxn>
                  <a:cxn ang="0">
                    <a:pos x="1353" y="1679"/>
                  </a:cxn>
                  <a:cxn ang="0">
                    <a:pos x="1625" y="1270"/>
                  </a:cxn>
                  <a:cxn ang="0">
                    <a:pos x="1852" y="0"/>
                  </a:cxn>
                </a:cxnLst>
                <a:rect l="txL" t="txT" r="txR" b="txB"/>
                <a:pathLst>
                  <a:path w="1851" h="1731">
                    <a:moveTo>
                      <a:pt x="128" y="91"/>
                    </a:moveTo>
                    <a:cubicBezTo>
                      <a:pt x="135" y="95"/>
                      <a:pt x="143" y="99"/>
                      <a:pt x="128" y="227"/>
                    </a:cubicBezTo>
                    <a:cubicBezTo>
                      <a:pt x="113" y="355"/>
                      <a:pt x="23" y="635"/>
                      <a:pt x="38" y="862"/>
                    </a:cubicBezTo>
                    <a:cubicBezTo>
                      <a:pt x="53" y="1089"/>
                      <a:pt x="0" y="1452"/>
                      <a:pt x="219" y="1588"/>
                    </a:cubicBezTo>
                    <a:cubicBezTo>
                      <a:pt x="438" y="1724"/>
                      <a:pt x="1119" y="1732"/>
                      <a:pt x="1353" y="1679"/>
                    </a:cubicBezTo>
                    <a:cubicBezTo>
                      <a:pt x="1587" y="1626"/>
                      <a:pt x="1542" y="1550"/>
                      <a:pt x="1625" y="1270"/>
                    </a:cubicBezTo>
                    <a:cubicBezTo>
                      <a:pt x="1708" y="990"/>
                      <a:pt x="1814" y="212"/>
                      <a:pt x="1852" y="0"/>
                    </a:cubicBezTo>
                  </a:path>
                </a:pathLst>
              </a:custGeom>
              <a:noFill/>
              <a:ln w="44450" cap="flat" cmpd="sng">
                <a:solidFill>
                  <a:srgbClr val="000000">
                    <a:alpha val="10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3" name="Line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0" y="589"/>
                <a:ext cx="91" cy="363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544" name="Line 9"/>
              <p:cNvSpPr/>
              <p:nvPr>
                <p:custDataLst>
                  <p:tags r:id="rId14"/>
                </p:custDataLst>
              </p:nvPr>
            </p:nvSpPr>
            <p:spPr>
              <a:xfrm flipV="1">
                <a:off x="91" y="635"/>
                <a:ext cx="182" cy="318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545" name="Line 10"/>
              <p:cNvSpPr/>
              <p:nvPr>
                <p:custDataLst>
                  <p:tags r:id="rId15"/>
                </p:custDataLst>
              </p:nvPr>
            </p:nvSpPr>
            <p:spPr>
              <a:xfrm>
                <a:off x="726" y="1497"/>
                <a:ext cx="317" cy="181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546" name="Line 11"/>
              <p:cNvSpPr/>
              <p:nvPr>
                <p:custDataLst>
                  <p:tags r:id="rId16"/>
                </p:custDataLst>
              </p:nvPr>
            </p:nvSpPr>
            <p:spPr>
              <a:xfrm flipH="1">
                <a:off x="680" y="1678"/>
                <a:ext cx="363" cy="136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547" name="Line 12"/>
              <p:cNvSpPr/>
              <p:nvPr>
                <p:custDataLst>
                  <p:tags r:id="rId17"/>
                </p:custDataLst>
              </p:nvPr>
            </p:nvSpPr>
            <p:spPr>
              <a:xfrm>
                <a:off x="1814" y="544"/>
                <a:ext cx="45" cy="363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548" name="Line 13"/>
              <p:cNvSpPr/>
              <p:nvPr>
                <p:custDataLst>
                  <p:tags r:id="rId18"/>
                </p:custDataLst>
              </p:nvPr>
            </p:nvSpPr>
            <p:spPr>
              <a:xfrm flipH="1">
                <a:off x="1632" y="544"/>
                <a:ext cx="182" cy="318"/>
              </a:xfrm>
              <a:prstGeom prst="line">
                <a:avLst/>
              </a:prstGeom>
              <a:ln w="38100" cap="flat" cmpd="sng"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/>
              </a:p>
            </p:txBody>
          </p:sp>
        </p:grpSp>
      </p:grpSp>
      <p:grpSp>
        <p:nvGrpSpPr>
          <p:cNvPr id="5" name="Group 14"/>
          <p:cNvGrpSpPr/>
          <p:nvPr>
            <p:custDataLst>
              <p:tags r:id="rId3"/>
            </p:custDataLst>
          </p:nvPr>
        </p:nvGrpSpPr>
        <p:grpSpPr>
          <a:xfrm>
            <a:off x="1133328" y="849210"/>
            <a:ext cx="4031725" cy="1678091"/>
            <a:chOff x="0" y="-260"/>
            <a:chExt cx="6350" cy="2641"/>
          </a:xfrm>
        </p:grpSpPr>
        <p:sp>
          <p:nvSpPr>
            <p:cNvPr id="22538" name="Text Box 15"/>
            <p:cNvSpPr txBox="1"/>
            <p:nvPr>
              <p:custDataLst>
                <p:tags r:id="rId8"/>
              </p:custDataLst>
            </p:nvPr>
          </p:nvSpPr>
          <p:spPr>
            <a:xfrm>
              <a:off x="0" y="-260"/>
              <a:ext cx="6350" cy="1698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170" tIns="46990" rIns="90170" bIns="46990">
              <a:spAutoFit/>
            </a:bodyPr>
            <a:lstStyle/>
            <a:p>
              <a:r>
                <a:rPr lang="zh-CN" altLang="en-US" sz="3200" b="1">
                  <a:solidFill>
                    <a:srgbClr val="0000FF"/>
                  </a:solidFill>
                  <a:latin typeface="宋体" panose="02010600030101010101" pitchFamily="2" charset="-122"/>
                </a:rPr>
                <a:t>吹过平坦表面的风流速小，压强大；</a:t>
              </a:r>
            </a:p>
          </p:txBody>
        </p:sp>
        <p:sp>
          <p:nvSpPr>
            <p:cNvPr id="22539" name="箭头 240"/>
            <p:cNvSpPr/>
            <p:nvPr>
              <p:custDataLst>
                <p:tags r:id="rId9"/>
              </p:custDataLst>
            </p:nvPr>
          </p:nvSpPr>
          <p:spPr>
            <a:xfrm flipH="1" flipV="1">
              <a:off x="2608" y="1701"/>
              <a:ext cx="1588" cy="680"/>
            </a:xfrm>
            <a:prstGeom prst="line">
              <a:avLst/>
            </a:prstGeom>
            <a:ln w="41275" cap="flat" cmpd="sng">
              <a:solidFill>
                <a:srgbClr val="0000FF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17"/>
          <p:cNvGrpSpPr/>
          <p:nvPr>
            <p:custDataLst>
              <p:tags r:id="rId4"/>
            </p:custDataLst>
          </p:nvPr>
        </p:nvGrpSpPr>
        <p:grpSpPr>
          <a:xfrm>
            <a:off x="6142826" y="1015048"/>
            <a:ext cx="3599029" cy="1438910"/>
            <a:chOff x="0" y="0"/>
            <a:chExt cx="5667" cy="2266"/>
          </a:xfrm>
        </p:grpSpPr>
        <p:sp>
          <p:nvSpPr>
            <p:cNvPr id="22536" name="Text Box 18"/>
            <p:cNvSpPr txBox="1"/>
            <p:nvPr>
              <p:custDataLst>
                <p:tags r:id="rId6"/>
              </p:custDataLst>
            </p:nvPr>
          </p:nvSpPr>
          <p:spPr>
            <a:xfrm>
              <a:off x="112" y="0"/>
              <a:ext cx="5555" cy="1699"/>
            </a:xfrm>
            <a:prstGeom prst="rect">
              <a:avLst/>
            </a:prstGeom>
            <a:solidFill>
              <a:schemeClr val="bg1"/>
            </a:solidFill>
            <a:ln w="9525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0170" tIns="46990" rIns="90170" bIns="46990">
              <a:spAutoFit/>
            </a:bodyPr>
            <a:lstStyle/>
            <a:p>
              <a:r>
                <a:rPr lang="zh-CN" altLang="en-US" sz="3200" b="1">
                  <a:solidFill>
                    <a:srgbClr val="0000FF"/>
                  </a:solidFill>
                  <a:latin typeface="宋体" panose="02010600030101010101" pitchFamily="2" charset="-122"/>
                </a:rPr>
                <a:t>吹过隆起表面的风流速大，压强小。</a:t>
              </a:r>
            </a:p>
          </p:txBody>
        </p:sp>
        <p:sp>
          <p:nvSpPr>
            <p:cNvPr id="22537" name="箭头 240"/>
            <p:cNvSpPr/>
            <p:nvPr>
              <p:custDataLst>
                <p:tags r:id="rId7"/>
              </p:custDataLst>
            </p:nvPr>
          </p:nvSpPr>
          <p:spPr>
            <a:xfrm flipV="1">
              <a:off x="0" y="1701"/>
              <a:ext cx="1361" cy="565"/>
            </a:xfrm>
            <a:prstGeom prst="line">
              <a:avLst/>
            </a:prstGeom>
            <a:ln w="41275" cap="flat" cmpd="sng">
              <a:solidFill>
                <a:srgbClr val="000066"/>
              </a:solidFill>
              <a:prstDash val="solid"/>
              <a:headEnd type="none" w="med" len="med"/>
              <a:tailEnd type="triangle" w="med" len="med"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3" name="Text Box 20"/>
          <p:cNvSpPr txBox="1"/>
          <p:nvPr>
            <p:custDataLst>
              <p:tags r:id="rId5"/>
            </p:custDataLst>
          </p:nvPr>
        </p:nvSpPr>
        <p:spPr>
          <a:xfrm>
            <a:off x="1911101" y="4721226"/>
            <a:ext cx="7449168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宋体" panose="02010600030101010101" pitchFamily="2" charset="-122"/>
              </a:rPr>
              <a:t>因此，地面上风吹进了犬鼠的洞穴，给犬鼠带去了习习凉风。</a:t>
            </a:r>
          </a:p>
        </p:txBody>
      </p:sp>
    </p:spTree>
    <p:extLst>
      <p:ext uri="{BB962C8B-B14F-4D97-AF65-F5344CB8AC3E}">
        <p14:creationId xmlns:p14="http://schemas.microsoft.com/office/powerpoint/2010/main" val="2304419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占位符 24578"/>
          <p:cNvSpPr>
            <a:spLocks noGrp="1"/>
          </p:cNvSpPr>
          <p:nvPr>
            <p:ph idx="4294967295"/>
            <p:custDataLst>
              <p:tags r:id="rId1"/>
            </p:custDataLst>
          </p:nvPr>
        </p:nvSpPr>
        <p:spPr>
          <a:xfrm>
            <a:off x="514284" y="913131"/>
            <a:ext cx="10414549" cy="164909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赛车尾部气流偏导器的作用，主要是为了让汽车在高速行驶时，对地面的压力更大，提高汽车的抓地性能，能表示偏导器横截面形状的是（     ）</a:t>
            </a:r>
            <a:endParaRPr lang="zh-CN" altLang="en-US" sz="32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1507" name="未知"/>
          <p:cNvSpPr/>
          <p:nvPr>
            <p:custDataLst>
              <p:tags r:id="rId2"/>
            </p:custDataLst>
          </p:nvPr>
        </p:nvSpPr>
        <p:spPr>
          <a:xfrm>
            <a:off x="4242836" y="3852863"/>
            <a:ext cx="1625388" cy="539750"/>
          </a:xfrm>
          <a:custGeom>
            <a:avLst/>
            <a:gdLst/>
            <a:ahLst/>
            <a:cxnLst>
              <a:cxn ang="0">
                <a:pos x="141563" y="9080969"/>
              </a:cxn>
              <a:cxn ang="0">
                <a:pos x="74866180" y="0"/>
              </a:cxn>
              <a:cxn ang="0">
                <a:pos x="122194169" y="9080969"/>
              </a:cxn>
              <a:cxn ang="0">
                <a:pos x="75676120" y="13487503"/>
              </a:cxn>
              <a:cxn ang="0">
                <a:pos x="141563" y="9080969"/>
              </a:cxn>
            </a:cxnLst>
            <a:rect l="l" t="t" r="r" b="b"/>
            <a:pathLst>
              <a:path w="21600" h="21600">
                <a:moveTo>
                  <a:pt x="25" y="14543"/>
                </a:moveTo>
                <a:cubicBezTo>
                  <a:pt x="0" y="10939"/>
                  <a:pt x="9630" y="0"/>
                  <a:pt x="13218" y="0"/>
                </a:cubicBezTo>
                <a:cubicBezTo>
                  <a:pt x="16805" y="0"/>
                  <a:pt x="21549" y="10939"/>
                  <a:pt x="21574" y="14543"/>
                </a:cubicBezTo>
                <a:cubicBezTo>
                  <a:pt x="21600" y="18148"/>
                  <a:pt x="16949" y="21600"/>
                  <a:pt x="13361" y="21600"/>
                </a:cubicBezTo>
                <a:cubicBezTo>
                  <a:pt x="9774" y="21600"/>
                  <a:pt x="50" y="18148"/>
                  <a:pt x="25" y="14543"/>
                </a:cubicBezTo>
                <a:close/>
              </a:path>
            </a:pathLst>
          </a:custGeom>
          <a:solidFill>
            <a:schemeClr val="tx2">
              <a:alpha val="100000"/>
            </a:schemeClr>
          </a:solidFill>
          <a:ln w="9525" cap="flat" cmpd="sng">
            <a:solidFill>
              <a:srgbClr val="3399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8" name="未知"/>
          <p:cNvSpPr/>
          <p:nvPr>
            <p:custDataLst>
              <p:tags r:id="rId3"/>
            </p:custDataLst>
          </p:nvPr>
        </p:nvSpPr>
        <p:spPr>
          <a:xfrm>
            <a:off x="6219016" y="4019550"/>
            <a:ext cx="1553961" cy="338138"/>
          </a:xfrm>
          <a:custGeom>
            <a:avLst/>
            <a:gdLst/>
            <a:ahLst/>
            <a:cxnLst>
              <a:cxn ang="0">
                <a:pos x="776578" y="2561912"/>
              </a:cxn>
              <a:cxn ang="0">
                <a:pos x="78510559" y="139435"/>
              </a:cxn>
              <a:cxn ang="0">
                <a:pos x="111043363" y="3419139"/>
              </a:cxn>
              <a:cxn ang="0">
                <a:pos x="73752805" y="5153708"/>
              </a:cxn>
              <a:cxn ang="0">
                <a:pos x="776578" y="2561912"/>
              </a:cxn>
            </a:cxnLst>
            <a:rect l="l" t="t" r="r" b="b"/>
            <a:pathLst>
              <a:path w="21600" h="21600">
                <a:moveTo>
                  <a:pt x="150" y="10454"/>
                </a:moveTo>
                <a:cubicBezTo>
                  <a:pt x="300" y="7037"/>
                  <a:pt x="11616" y="0"/>
                  <a:pt x="15165" y="569"/>
                </a:cubicBezTo>
                <a:cubicBezTo>
                  <a:pt x="18713" y="1138"/>
                  <a:pt x="21600" y="10535"/>
                  <a:pt x="21449" y="13952"/>
                </a:cubicBezTo>
                <a:cubicBezTo>
                  <a:pt x="21299" y="17369"/>
                  <a:pt x="17795" y="21600"/>
                  <a:pt x="14246" y="21030"/>
                </a:cubicBezTo>
                <a:cubicBezTo>
                  <a:pt x="10698" y="20461"/>
                  <a:pt x="0" y="13871"/>
                  <a:pt x="150" y="10454"/>
                </a:cubicBezTo>
                <a:close/>
              </a:path>
            </a:pathLst>
          </a:custGeom>
          <a:solidFill>
            <a:schemeClr val="tx2">
              <a:alpha val="100000"/>
            </a:schemeClr>
          </a:solidFill>
          <a:ln w="9525" cap="flat" cmpd="sng">
            <a:solidFill>
              <a:srgbClr val="3399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09" name="未知"/>
          <p:cNvSpPr/>
          <p:nvPr>
            <p:custDataLst>
              <p:tags r:id="rId4"/>
            </p:custDataLst>
          </p:nvPr>
        </p:nvSpPr>
        <p:spPr>
          <a:xfrm>
            <a:off x="1188884" y="4002089"/>
            <a:ext cx="1138089" cy="261937"/>
          </a:xfrm>
          <a:custGeom>
            <a:avLst/>
            <a:gdLst/>
            <a:ahLst/>
            <a:cxnLst>
              <a:cxn ang="0">
                <a:pos x="0" y="2465264"/>
              </a:cxn>
              <a:cxn ang="0">
                <a:pos x="50511533" y="46324"/>
              </a:cxn>
              <a:cxn ang="0">
                <a:pos x="56901153" y="2728062"/>
              </a:cxn>
              <a:cxn ang="0">
                <a:pos x="56901153" y="2728062"/>
              </a:cxn>
              <a:cxn ang="0">
                <a:pos x="56331876" y="2596729"/>
              </a:cxn>
              <a:cxn ang="0">
                <a:pos x="56331876" y="2465264"/>
              </a:cxn>
            </a:cxnLst>
            <a:rect l="l" t="t" r="r" b="b"/>
            <a:pathLst>
              <a:path w="21600" h="21600">
                <a:moveTo>
                  <a:pt x="0" y="16764"/>
                </a:moveTo>
                <a:cubicBezTo>
                  <a:pt x="3035" y="14032"/>
                  <a:pt x="14781" y="0"/>
                  <a:pt x="18190" y="315"/>
                </a:cubicBezTo>
                <a:cubicBezTo>
                  <a:pt x="21600" y="630"/>
                  <a:pt x="20106" y="15503"/>
                  <a:pt x="20491" y="18551"/>
                </a:cubicBezTo>
                <a:cubicBezTo>
                  <a:pt x="20877" y="21600"/>
                  <a:pt x="20527" y="18709"/>
                  <a:pt x="20491" y="18551"/>
                </a:cubicBezTo>
                <a:cubicBezTo>
                  <a:pt x="20455" y="18394"/>
                  <a:pt x="20323" y="17973"/>
                  <a:pt x="20286" y="17658"/>
                </a:cubicBezTo>
                <a:cubicBezTo>
                  <a:pt x="20250" y="17343"/>
                  <a:pt x="20286" y="16922"/>
                  <a:pt x="20286" y="16764"/>
                </a:cubicBezTo>
              </a:path>
            </a:pathLst>
          </a:custGeom>
          <a:solidFill>
            <a:schemeClr val="tx2">
              <a:alpha val="100000"/>
            </a:schemeClr>
          </a:solidFill>
          <a:ln w="9525" cap="flat" cmpd="sng">
            <a:solidFill>
              <a:srgbClr val="3399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0" name="未知"/>
          <p:cNvSpPr/>
          <p:nvPr>
            <p:custDataLst>
              <p:tags r:id="rId5"/>
            </p:custDataLst>
          </p:nvPr>
        </p:nvSpPr>
        <p:spPr>
          <a:xfrm>
            <a:off x="2701574" y="4194176"/>
            <a:ext cx="1103169" cy="322263"/>
          </a:xfrm>
          <a:custGeom>
            <a:avLst/>
            <a:gdLst/>
            <a:ahLst/>
            <a:cxnLst>
              <a:cxn ang="0">
                <a:pos x="0" y="161161"/>
              </a:cxn>
              <a:cxn ang="0">
                <a:pos x="42825707" y="4779533"/>
              </a:cxn>
              <a:cxn ang="0">
                <a:pos x="56356462" y="0"/>
              </a:cxn>
            </a:cxnLst>
            <a:rect l="l" t="t" r="r" b="b"/>
            <a:pathLst>
              <a:path w="21600" h="21600">
                <a:moveTo>
                  <a:pt x="0" y="724"/>
                </a:moveTo>
                <a:cubicBezTo>
                  <a:pt x="2735" y="4175"/>
                  <a:pt x="12820" y="21600"/>
                  <a:pt x="16414" y="21472"/>
                </a:cubicBezTo>
                <a:cubicBezTo>
                  <a:pt x="20008" y="21344"/>
                  <a:pt x="20741" y="3578"/>
                  <a:pt x="21600" y="0"/>
                </a:cubicBezTo>
              </a:path>
            </a:pathLst>
          </a:custGeom>
          <a:solidFill>
            <a:schemeClr val="tx2">
              <a:alpha val="100000"/>
            </a:schemeClr>
          </a:solidFill>
          <a:ln w="9525" cap="flat" cmpd="sng">
            <a:solidFill>
              <a:srgbClr val="33996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1" name="文本框 24584"/>
          <p:cNvSpPr txBox="1"/>
          <p:nvPr>
            <p:custDataLst>
              <p:tags r:id="rId6"/>
            </p:custDataLst>
          </p:nvPr>
        </p:nvSpPr>
        <p:spPr>
          <a:xfrm>
            <a:off x="1622214" y="4506913"/>
            <a:ext cx="30952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1512" name="文本框 24586"/>
          <p:cNvSpPr txBox="1"/>
          <p:nvPr>
            <p:custDataLst>
              <p:tags r:id="rId7"/>
            </p:custDataLst>
          </p:nvPr>
        </p:nvSpPr>
        <p:spPr>
          <a:xfrm>
            <a:off x="3206332" y="4506913"/>
            <a:ext cx="647616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1513" name="文本框 24587"/>
          <p:cNvSpPr txBox="1"/>
          <p:nvPr>
            <p:custDataLst>
              <p:tags r:id="rId8"/>
            </p:custDataLst>
          </p:nvPr>
        </p:nvSpPr>
        <p:spPr>
          <a:xfrm>
            <a:off x="5006323" y="4506913"/>
            <a:ext cx="719044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1514" name="文本框 24588"/>
          <p:cNvSpPr txBox="1"/>
          <p:nvPr>
            <p:custDataLst>
              <p:tags r:id="rId9"/>
            </p:custDataLst>
          </p:nvPr>
        </p:nvSpPr>
        <p:spPr>
          <a:xfrm>
            <a:off x="6949171" y="4433888"/>
            <a:ext cx="504759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400" b="1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4592" name="文本框 24591"/>
          <p:cNvSpPr txBox="1"/>
          <p:nvPr>
            <p:custDataLst>
              <p:tags r:id="rId10"/>
            </p:custDataLst>
          </p:nvPr>
        </p:nvSpPr>
        <p:spPr>
          <a:xfrm>
            <a:off x="5451084" y="2671129"/>
            <a:ext cx="541267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隶书" pitchFamily="49" charset="-122"/>
              </a:rPr>
              <a:t>Ｂ</a:t>
            </a:r>
          </a:p>
        </p:txBody>
      </p:sp>
    </p:spTree>
    <p:extLst>
      <p:ext uri="{BB962C8B-B14F-4D97-AF65-F5344CB8AC3E}">
        <p14:creationId xmlns:p14="http://schemas.microsoft.com/office/powerpoint/2010/main" val="2291900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/>
          <p:nvPr>
            <p:custDataLst>
              <p:tags r:id="rId1"/>
            </p:custDataLst>
          </p:nvPr>
        </p:nvSpPr>
        <p:spPr>
          <a:xfrm>
            <a:off x="503490" y="826771"/>
            <a:ext cx="11241212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Arial" panose="020B0604020202020204" pitchFamily="34" charset="0"/>
              </a:rPr>
              <a:t>1.打开自来水龙头，使自来水流过如图所示的玻璃管，在A、B、C三处，水的流速较大的是</a:t>
            </a:r>
            <a:r>
              <a:rPr lang="zh-CN" altLang="en-US" sz="3600" b="1" u="sng">
                <a:latin typeface="Arial" panose="020B0604020202020204" pitchFamily="34" charset="0"/>
              </a:rPr>
              <a:t>       </a:t>
            </a:r>
            <a:r>
              <a:rPr lang="zh-CN" altLang="en-US" sz="3600" b="1">
                <a:latin typeface="Arial" panose="020B0604020202020204" pitchFamily="34" charset="0"/>
              </a:rPr>
              <a:t>处，压强较小的是</a:t>
            </a:r>
            <a:r>
              <a:rPr lang="zh-CN" altLang="en-US" sz="3600" b="1" u="sng">
                <a:latin typeface="Arial" panose="020B0604020202020204" pitchFamily="34" charset="0"/>
              </a:rPr>
              <a:t>        </a:t>
            </a:r>
            <a:r>
              <a:rPr lang="zh-CN" altLang="en-US" sz="3600" b="1">
                <a:latin typeface="Arial" panose="020B0604020202020204" pitchFamily="34" charset="0"/>
              </a:rPr>
              <a:t>处（选填“ A”或“B”或“C”）。</a:t>
            </a:r>
          </a:p>
        </p:txBody>
      </p:sp>
      <p:pic>
        <p:nvPicPr>
          <p:cNvPr id="24579" name="Picture 3" descr="QQ截图201503111731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r="3033"/>
          <a:stretch>
            <a:fillRect/>
          </a:stretch>
        </p:blipFill>
        <p:spPr>
          <a:xfrm>
            <a:off x="2693320" y="3440431"/>
            <a:ext cx="6474252" cy="27997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7227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/>
          <p:nvPr>
            <p:custDataLst>
              <p:tags r:id="rId1"/>
            </p:custDataLst>
          </p:nvPr>
        </p:nvSpPr>
        <p:spPr>
          <a:xfrm>
            <a:off x="517458" y="890906"/>
            <a:ext cx="11183434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88900" indent="-88900"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如图所示，将塑料直尺放在小纸片上，从上面对着塑料尺吹气，发现纸片不掉下来，这是由于吹气时，纸的上表面空气流速变大，压强变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。这与飞机机翼获得向上升力的道理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________(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填“相同”或“不同”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4136805" y="2399984"/>
            <a:ext cx="596638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小</a:t>
            </a: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15869" y="3137219"/>
            <a:ext cx="100860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zh-CN" altLang="zh-CN" sz="3200" b="1">
                <a:solidFill>
                  <a:srgbClr val="FF0000"/>
                </a:solidFill>
                <a:latin typeface="Arial" panose="020B0604020202020204" pitchFamily="34" charset="0"/>
              </a:rPr>
              <a:t>相同</a:t>
            </a:r>
          </a:p>
        </p:txBody>
      </p:sp>
      <p:pic>
        <p:nvPicPr>
          <p:cNvPr id="22533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428539" y="4538980"/>
            <a:ext cx="1742848" cy="17526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88661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/>
          <p:nvPr>
            <p:custDataLst>
              <p:tags r:id="rId1"/>
            </p:custDataLst>
          </p:nvPr>
        </p:nvSpPr>
        <p:spPr>
          <a:xfrm>
            <a:off x="167619" y="819151"/>
            <a:ext cx="11854542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>
                <a:latin typeface="Arial" panose="020B0604020202020204" pitchFamily="34" charset="0"/>
              </a:rPr>
              <a:t>4.撑一把雨伞行走在雨中, 如图所示, 一阵大风吹来, 伞面可能被“吸”, 严重变形。下列有关这一现象及其解释，正确的是 （    ）</a:t>
            </a:r>
          </a:p>
          <a:p>
            <a:r>
              <a:rPr lang="zh-CN" altLang="en-US" sz="3200" b="1">
                <a:latin typeface="Arial" panose="020B0604020202020204" pitchFamily="34" charset="0"/>
              </a:rPr>
              <a:t>A．伞面被向下“吸”                </a:t>
            </a:r>
          </a:p>
          <a:p>
            <a:r>
              <a:rPr lang="zh-CN" altLang="en-US" sz="3200" b="1">
                <a:latin typeface="Arial" panose="020B0604020202020204" pitchFamily="34" charset="0"/>
              </a:rPr>
              <a:t>B．伞上方的空气流速大于下方 </a:t>
            </a:r>
          </a:p>
          <a:p>
            <a:r>
              <a:rPr lang="zh-CN" altLang="en-US" sz="3200" b="1">
                <a:latin typeface="Arial" panose="020B0604020202020204" pitchFamily="34" charset="0"/>
              </a:rPr>
              <a:t>C．伞上方的空气流速等于下方       </a:t>
            </a:r>
          </a:p>
          <a:p>
            <a:r>
              <a:rPr lang="zh-CN" altLang="en-US" sz="3200" b="1">
                <a:latin typeface="Arial" panose="020B0604020202020204" pitchFamily="34" charset="0"/>
              </a:rPr>
              <a:t>D．伞上方的空气流速小于下方</a:t>
            </a:r>
          </a:p>
        </p:txBody>
      </p:sp>
      <p:pic>
        <p:nvPicPr>
          <p:cNvPr id="28675" name="Picture 3" descr="QQ截图2015030918152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t="2300" r="5387"/>
          <a:stretch>
            <a:fillRect/>
          </a:stretch>
        </p:blipFill>
        <p:spPr>
          <a:xfrm>
            <a:off x="8373290" y="2061845"/>
            <a:ext cx="2519987" cy="331724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48965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/>
          <p:nvPr>
            <p:custDataLst>
              <p:tags r:id="rId1"/>
            </p:custDataLst>
          </p:nvPr>
        </p:nvSpPr>
        <p:spPr>
          <a:xfrm>
            <a:off x="339046" y="816610"/>
            <a:ext cx="11235497" cy="43332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</a:pPr>
            <a:r>
              <a:rPr lang="zh-CN" altLang="en-US" sz="3600" b="1">
                <a:latin typeface="宋体" panose="02010600030101010101" pitchFamily="2" charset="-122"/>
              </a:rPr>
              <a:t>2．秋天树叶落在路面，当一辆高速行驶的汽车驶过时，路旁的树叶（    ）</a:t>
            </a:r>
          </a:p>
          <a:p>
            <a:pPr>
              <a:spcAft>
                <a:spcPct val="40000"/>
              </a:spcAft>
            </a:pPr>
            <a:r>
              <a:rPr lang="zh-CN" altLang="en-US" sz="3600" b="1">
                <a:latin typeface="宋体" panose="02010600030101010101" pitchFamily="2" charset="-122"/>
              </a:rPr>
              <a:t>A．从路旁被吸向汽车　　　</a:t>
            </a:r>
          </a:p>
          <a:p>
            <a:pPr>
              <a:spcAft>
                <a:spcPct val="40000"/>
              </a:spcAft>
            </a:pPr>
            <a:r>
              <a:rPr lang="zh-CN" altLang="en-US" sz="3600" b="1">
                <a:latin typeface="宋体" panose="02010600030101010101" pitchFamily="2" charset="-122"/>
              </a:rPr>
              <a:t>B．从路中间飞向路边</a:t>
            </a:r>
          </a:p>
          <a:p>
            <a:pPr>
              <a:spcAft>
                <a:spcPct val="40000"/>
              </a:spcAft>
            </a:pPr>
            <a:r>
              <a:rPr lang="zh-CN" altLang="en-US" sz="3600" b="1">
                <a:latin typeface="宋体" panose="02010600030101010101" pitchFamily="2" charset="-122"/>
              </a:rPr>
              <a:t>C．不受影响　　　　　　　</a:t>
            </a:r>
          </a:p>
          <a:p>
            <a:pPr>
              <a:spcAft>
                <a:spcPct val="40000"/>
              </a:spcAft>
            </a:pPr>
            <a:r>
              <a:rPr lang="zh-CN" altLang="en-US" sz="3600" b="1">
                <a:latin typeface="宋体" panose="02010600030101010101" pitchFamily="2" charset="-122"/>
              </a:rPr>
              <a:t>D．只向上飞扬</a:t>
            </a:r>
          </a:p>
        </p:txBody>
      </p:sp>
    </p:spTree>
    <p:extLst>
      <p:ext uri="{BB962C8B-B14F-4D97-AF65-F5344CB8AC3E}">
        <p14:creationId xmlns:p14="http://schemas.microsoft.com/office/powerpoint/2010/main" val="293483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/>
          <p:nvPr>
            <p:custDataLst>
              <p:tags r:id="rId1"/>
            </p:custDataLst>
          </p:nvPr>
        </p:nvSpPr>
        <p:spPr>
          <a:xfrm>
            <a:off x="381585" y="734695"/>
            <a:ext cx="9658363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88900" indent="-88900"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杜甫曾经写过一首诗：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八月秋高风怒号，卷我屋上三重茅</a:t>
            </a: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为什么风会将屋顶给掀翻呢？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97098" y="1842135"/>
            <a:ext cx="3333316" cy="2781300"/>
          </a:xfrm>
          <a:prstGeom prst="rect">
            <a:avLst/>
          </a:prstGeom>
        </p:spPr>
      </p:pic>
      <p:sp>
        <p:nvSpPr>
          <p:cNvPr id="3" name="TextBox 5"/>
          <p:cNvSpPr txBox="1"/>
          <p:nvPr>
            <p:custDataLst>
              <p:tags r:id="rId3"/>
            </p:custDataLst>
          </p:nvPr>
        </p:nvSpPr>
        <p:spPr>
          <a:xfrm>
            <a:off x="412697" y="5014596"/>
            <a:ext cx="113656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88900" indent="-88900"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坐公交车的时候，打开窗户窗帘向哪里飘，这是为什么？</a:t>
            </a:r>
          </a:p>
        </p:txBody>
      </p:sp>
      <p:pic>
        <p:nvPicPr>
          <p:cNvPr id="22532" name="New picture" hidden="1"/>
          <p:cNvPicPr/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1809463" y="11049000"/>
            <a:ext cx="457140" cy="495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301581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1016</Words>
  <Application>Microsoft Office PowerPoint</Application>
  <PresentationFormat>自定义</PresentationFormat>
  <Paragraphs>67</Paragraphs>
  <Slides>20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7</cp:revision>
  <dcterms:created xsi:type="dcterms:W3CDTF">2021-03-02T14:37:37Z</dcterms:created>
  <dcterms:modified xsi:type="dcterms:W3CDTF">2021-03-02T14:44:53Z</dcterms:modified>
</cp:coreProperties>
</file>