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activeX/activeX1.xml" ContentType="application/vnd.ms-office.activeX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notesSlides/notesSlide1.xml" ContentType="application/vnd.openxmlformats-officedocument.presentationml.notesSlide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notesSlides/notesSlide2.xml" ContentType="application/vnd.openxmlformats-officedocument.presentationml.notesSlide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0413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636" y="-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4D51AE-2106-4922-9A3B-2C698CDBF431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FF4D4B-AC89-46D3-8A37-F58ED925D7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8311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5" Type="http://schemas.openxmlformats.org/officeDocument/2006/relationships/slide" Target="../slides/slide22.xml"/><Relationship Id="rId4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" Type="http://schemas.openxmlformats.org/officeDocument/2006/relationships/tags" Target="../tags/tag129.xml"/><Relationship Id="rId5" Type="http://schemas.openxmlformats.org/officeDocument/2006/relationships/slide" Target="../slides/slide23.xml"/><Relationship Id="rId4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  <p:custDataLst>
              <p:tags r:id="rId1"/>
            </p:custDataLst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3795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noFill/>
          <a:ln>
            <a:noFill/>
          </a:ln>
        </p:spPr>
        <p:txBody>
          <a:bodyPr wrap="square" lIns="84390" tIns="42195" rIns="84390" bIns="42195" anchor="t"/>
          <a:lstStyle/>
          <a:p>
            <a:pPr lvl="0" eaLnBrk="1" hangingPunct="1">
              <a:spcBef>
                <a:spcPct val="0"/>
              </a:spcBef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31748" name="灯片编号占位符 3"/>
          <p:cNvSpPr txBox="1"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 bwMode="auto">
          <a:xfrm>
            <a:off x="3749675" y="7759700"/>
            <a:ext cx="2868613" cy="409575"/>
          </a:xfrm>
          <a:noFill/>
          <a:ln>
            <a:noFill/>
            <a:miter lim="800000"/>
          </a:ln>
        </p:spPr>
        <p:txBody>
          <a:bodyPr wrap="square" lIns="91440" tIns="45720" rIns="91440" bIns="45720" numCol="1" rtlCol="0" anchor="b" anchorCtr="0" compatLnSpc="1"/>
          <a:lstStyle/>
          <a:p>
            <a:pPr lvl="0" algn="r"/>
            <a:fld id="{9A0DB2DC-4C9A-4742-B13C-FB6460FD3503}" type="slidenum">
              <a:rPr lang="zh-CN" altLang="en-US" sz="1100">
                <a:latin typeface="Comic Sans MS" panose="030F0702030302020204" pitchFamily="66" charset="0"/>
              </a:rPr>
              <a:t>22</a:t>
            </a:fld>
            <a:endParaRPr lang="zh-CN" altLang="en-US" sz="11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/>
          <p:cNvSpPr>
            <a:spLocks noGrp="1" noRot="1" noChangeAspect="1" noTextEdit="1"/>
          </p:cNvSpPr>
          <p:nvPr>
            <p:ph type="sldImg"/>
            <p:custDataLst>
              <p:tags r:id="rId1"/>
            </p:custDataLst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4819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noFill/>
          <a:ln>
            <a:noFill/>
          </a:ln>
        </p:spPr>
        <p:txBody>
          <a:bodyPr wrap="square" lIns="84390" tIns="42195" rIns="84390" bIns="42195" anchor="t"/>
          <a:lstStyle/>
          <a:p>
            <a:pPr lvl="0" eaLnBrk="1" hangingPunct="1">
              <a:spcBef>
                <a:spcPct val="0"/>
              </a:spcBef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32772" name="灯片编号占位符 3"/>
          <p:cNvSpPr txBox="1"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 bwMode="auto">
          <a:xfrm>
            <a:off x="3749675" y="7759700"/>
            <a:ext cx="2868613" cy="409575"/>
          </a:xfrm>
          <a:noFill/>
          <a:ln>
            <a:noFill/>
            <a:miter lim="800000"/>
          </a:ln>
        </p:spPr>
        <p:txBody>
          <a:bodyPr wrap="square" lIns="91440" tIns="45720" rIns="91440" bIns="45720" numCol="1" rtlCol="0" anchor="b" anchorCtr="0" compatLnSpc="1"/>
          <a:lstStyle/>
          <a:p>
            <a:pPr lvl="0" algn="r"/>
            <a:fld id="{9A0DB2DC-4C9A-4742-B13C-FB6460FD3503}" type="slidenum">
              <a:rPr lang="zh-CN" altLang="en-US" sz="1100">
                <a:latin typeface="Comic Sans MS" panose="030F0702030302020204" pitchFamily="66" charset="0"/>
              </a:rPr>
              <a:t>23</a:t>
            </a:fld>
            <a:endParaRPr lang="zh-CN" altLang="en-US" sz="11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3" y="2130430"/>
            <a:ext cx="10361851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4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61" y="4406905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61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3" y="1600205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205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055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103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643"/>
            <a:ext cx="274284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3" y="274643"/>
            <a:ext cx="8025355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封面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/>
          <p:cNvSpPr>
            <a:spLocks noGrp="1"/>
          </p:cNvSpPr>
          <p:nvPr>
            <p:ph type="body" sz="quarter" idx="10" hasCustomPrompt="1"/>
            <p:custDataLst>
              <p:tags r:id="rId1"/>
            </p:custDataLst>
          </p:nvPr>
        </p:nvSpPr>
        <p:spPr>
          <a:xfrm>
            <a:off x="1427770" y="1928980"/>
            <a:ext cx="9336460" cy="175432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ct val="0"/>
              </a:spcBef>
              <a:buNone/>
              <a:defRPr sz="5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altLang="zh-CN"/>
              <a:t>POWERPOINT</a:t>
            </a:r>
          </a:p>
          <a:p>
            <a:pPr lvl="0"/>
            <a:r>
              <a:rPr lang="en-US" altLang="zh-CN"/>
              <a:t>TEMPLATE</a:t>
            </a:r>
          </a:p>
        </p:txBody>
      </p:sp>
      <p:sp>
        <p:nvSpPr>
          <p:cNvPr id="7" name="文本占位符 5"/>
          <p:cNvSpPr>
            <a:spLocks noGrp="1"/>
          </p:cNvSpPr>
          <p:nvPr>
            <p:ph type="body" sz="quarter" idx="11" hasCustomPrompt="1"/>
            <p:custDataLst>
              <p:tags r:id="rId2"/>
            </p:custDataLst>
          </p:nvPr>
        </p:nvSpPr>
        <p:spPr>
          <a:xfrm>
            <a:off x="1548698" y="4626178"/>
            <a:ext cx="9336460" cy="276999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ct val="0"/>
              </a:spcBef>
              <a:buNone/>
              <a:defRPr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altLang="zh-CN"/>
              <a:t>PRESENTED BY OfficePLUS</a:t>
            </a:r>
          </a:p>
        </p:txBody>
      </p:sp>
    </p:spTree>
    <p:extLst>
      <p:ext uri="{BB962C8B-B14F-4D97-AF65-F5344CB8AC3E}">
        <p14:creationId xmlns:p14="http://schemas.microsoft.com/office/powerpoint/2010/main" val="339114694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205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0" y="6356355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60" y="6356355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6355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image" Target="../media/image2.png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slideLayout" Target="../slideLayouts/slideLayout7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10" Type="http://schemas.openxmlformats.org/officeDocument/2006/relationships/tags" Target="../tags/tag12.xml"/><Relationship Id="rId19" Type="http://schemas.openxmlformats.org/officeDocument/2006/relationships/image" Target="../media/image3.png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4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image" Target="../media/image8.jpeg"/><Relationship Id="rId4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13" Type="http://schemas.openxmlformats.org/officeDocument/2006/relationships/tags" Target="../tags/tag50.xml"/><Relationship Id="rId18" Type="http://schemas.openxmlformats.org/officeDocument/2006/relationships/tags" Target="../tags/tag55.xml"/><Relationship Id="rId3" Type="http://schemas.openxmlformats.org/officeDocument/2006/relationships/tags" Target="../tags/tag40.xml"/><Relationship Id="rId7" Type="http://schemas.openxmlformats.org/officeDocument/2006/relationships/tags" Target="../tags/tag44.xml"/><Relationship Id="rId12" Type="http://schemas.openxmlformats.org/officeDocument/2006/relationships/tags" Target="../tags/tag49.xml"/><Relationship Id="rId17" Type="http://schemas.openxmlformats.org/officeDocument/2006/relationships/tags" Target="../tags/tag54.xml"/><Relationship Id="rId2" Type="http://schemas.openxmlformats.org/officeDocument/2006/relationships/tags" Target="../tags/tag39.xml"/><Relationship Id="rId16" Type="http://schemas.openxmlformats.org/officeDocument/2006/relationships/tags" Target="../tags/tag53.xml"/><Relationship Id="rId20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11" Type="http://schemas.openxmlformats.org/officeDocument/2006/relationships/tags" Target="../tags/tag48.xml"/><Relationship Id="rId5" Type="http://schemas.openxmlformats.org/officeDocument/2006/relationships/tags" Target="../tags/tag42.xml"/><Relationship Id="rId15" Type="http://schemas.openxmlformats.org/officeDocument/2006/relationships/tags" Target="../tags/tag52.xml"/><Relationship Id="rId10" Type="http://schemas.openxmlformats.org/officeDocument/2006/relationships/tags" Target="../tags/tag47.xml"/><Relationship Id="rId19" Type="http://schemas.openxmlformats.org/officeDocument/2006/relationships/tags" Target="../tags/tag56.xml"/><Relationship Id="rId4" Type="http://schemas.openxmlformats.org/officeDocument/2006/relationships/tags" Target="../tags/tag41.xml"/><Relationship Id="rId9" Type="http://schemas.openxmlformats.org/officeDocument/2006/relationships/tags" Target="../tags/tag46.xml"/><Relationship Id="rId14" Type="http://schemas.openxmlformats.org/officeDocument/2006/relationships/tags" Target="../tags/tag5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59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6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5" Type="http://schemas.openxmlformats.org/officeDocument/2006/relationships/image" Target="../media/image12.png"/><Relationship Id="rId4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5" Type="http://schemas.openxmlformats.org/officeDocument/2006/relationships/image" Target="../media/image13.jpe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5" Type="http://schemas.openxmlformats.org/officeDocument/2006/relationships/image" Target="../media/image14.jpeg"/><Relationship Id="rId4" Type="http://schemas.openxmlformats.org/officeDocument/2006/relationships/slide" Target="slid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1.xml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tags" Target="../tags/tag88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tags" Target="../tags/tag8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94.xml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4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102.xml"/><Relationship Id="rId13" Type="http://schemas.openxmlformats.org/officeDocument/2006/relationships/tags" Target="../tags/tag107.xml"/><Relationship Id="rId18" Type="http://schemas.openxmlformats.org/officeDocument/2006/relationships/tags" Target="../tags/tag112.xml"/><Relationship Id="rId26" Type="http://schemas.openxmlformats.org/officeDocument/2006/relationships/tags" Target="../tags/tag120.xml"/><Relationship Id="rId3" Type="http://schemas.openxmlformats.org/officeDocument/2006/relationships/tags" Target="../tags/tag97.xml"/><Relationship Id="rId21" Type="http://schemas.openxmlformats.org/officeDocument/2006/relationships/tags" Target="../tags/tag115.xml"/><Relationship Id="rId7" Type="http://schemas.openxmlformats.org/officeDocument/2006/relationships/tags" Target="../tags/tag101.xml"/><Relationship Id="rId12" Type="http://schemas.openxmlformats.org/officeDocument/2006/relationships/tags" Target="../tags/tag106.xml"/><Relationship Id="rId17" Type="http://schemas.openxmlformats.org/officeDocument/2006/relationships/tags" Target="../tags/tag111.xml"/><Relationship Id="rId25" Type="http://schemas.openxmlformats.org/officeDocument/2006/relationships/tags" Target="../tags/tag119.xml"/><Relationship Id="rId2" Type="http://schemas.openxmlformats.org/officeDocument/2006/relationships/tags" Target="../tags/tag96.xml"/><Relationship Id="rId16" Type="http://schemas.openxmlformats.org/officeDocument/2006/relationships/tags" Target="../tags/tag110.xml"/><Relationship Id="rId20" Type="http://schemas.openxmlformats.org/officeDocument/2006/relationships/tags" Target="../tags/tag114.xml"/><Relationship Id="rId29" Type="http://schemas.openxmlformats.org/officeDocument/2006/relationships/notesSlide" Target="../notesSlides/notesSlide1.xml"/><Relationship Id="rId1" Type="http://schemas.openxmlformats.org/officeDocument/2006/relationships/tags" Target="../tags/tag95.xml"/><Relationship Id="rId6" Type="http://schemas.openxmlformats.org/officeDocument/2006/relationships/tags" Target="../tags/tag100.xml"/><Relationship Id="rId11" Type="http://schemas.openxmlformats.org/officeDocument/2006/relationships/tags" Target="../tags/tag105.xml"/><Relationship Id="rId24" Type="http://schemas.openxmlformats.org/officeDocument/2006/relationships/tags" Target="../tags/tag118.xml"/><Relationship Id="rId5" Type="http://schemas.openxmlformats.org/officeDocument/2006/relationships/tags" Target="../tags/tag99.xml"/><Relationship Id="rId15" Type="http://schemas.openxmlformats.org/officeDocument/2006/relationships/tags" Target="../tags/tag109.xml"/><Relationship Id="rId23" Type="http://schemas.openxmlformats.org/officeDocument/2006/relationships/tags" Target="../tags/tag117.xml"/><Relationship Id="rId28" Type="http://schemas.openxmlformats.org/officeDocument/2006/relationships/slideLayout" Target="../slideLayouts/slideLayout7.xml"/><Relationship Id="rId10" Type="http://schemas.openxmlformats.org/officeDocument/2006/relationships/tags" Target="../tags/tag104.xml"/><Relationship Id="rId19" Type="http://schemas.openxmlformats.org/officeDocument/2006/relationships/tags" Target="../tags/tag113.xml"/><Relationship Id="rId4" Type="http://schemas.openxmlformats.org/officeDocument/2006/relationships/tags" Target="../tags/tag98.xml"/><Relationship Id="rId9" Type="http://schemas.openxmlformats.org/officeDocument/2006/relationships/tags" Target="../tags/tag103.xml"/><Relationship Id="rId14" Type="http://schemas.openxmlformats.org/officeDocument/2006/relationships/tags" Target="../tags/tag108.xml"/><Relationship Id="rId22" Type="http://schemas.openxmlformats.org/officeDocument/2006/relationships/tags" Target="../tags/tag116.xml"/><Relationship Id="rId27" Type="http://schemas.openxmlformats.org/officeDocument/2006/relationships/tags" Target="../tags/tag121.xml"/><Relationship Id="rId30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127.xml"/><Relationship Id="rId7" Type="http://schemas.openxmlformats.org/officeDocument/2006/relationships/image" Target="../media/image19.jpeg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2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3.xml"/><Relationship Id="rId1" Type="http://schemas.openxmlformats.org/officeDocument/2006/relationships/tags" Target="../tags/tag132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7.xml"/><Relationship Id="rId1" Type="http://schemas.openxmlformats.org/officeDocument/2006/relationships/tags" Target="../tags/tag136.xml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140.xml"/><Relationship Id="rId2" Type="http://schemas.openxmlformats.org/officeDocument/2006/relationships/tags" Target="../tags/tag139.xml"/><Relationship Id="rId1" Type="http://schemas.openxmlformats.org/officeDocument/2006/relationships/tags" Target="../tags/tag138.xml"/><Relationship Id="rId5" Type="http://schemas.openxmlformats.org/officeDocument/2006/relationships/image" Target="../media/image22.wmf"/><Relationship Id="rId4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tags" Target="../tags/tag143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42.xml"/><Relationship Id="rId1" Type="http://schemas.openxmlformats.org/officeDocument/2006/relationships/tags" Target="../tags/tag141.xml"/><Relationship Id="rId6" Type="http://schemas.openxmlformats.org/officeDocument/2006/relationships/tags" Target="../tags/tag146.xml"/><Relationship Id="rId5" Type="http://schemas.openxmlformats.org/officeDocument/2006/relationships/tags" Target="../tags/tag145.xml"/><Relationship Id="rId4" Type="http://schemas.openxmlformats.org/officeDocument/2006/relationships/tags" Target="../tags/tag14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150.xml"/><Relationship Id="rId7" Type="http://schemas.openxmlformats.org/officeDocument/2006/relationships/image" Target="../media/image23.png"/><Relationship Id="rId2" Type="http://schemas.openxmlformats.org/officeDocument/2006/relationships/tags" Target="../tags/tag149.xml"/><Relationship Id="rId1" Type="http://schemas.openxmlformats.org/officeDocument/2006/relationships/tags" Target="../tags/tag148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52.xml"/><Relationship Id="rId4" Type="http://schemas.openxmlformats.org/officeDocument/2006/relationships/tags" Target="../tags/tag15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5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4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tags" Target="../tags/tag161.xml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5" Type="http://schemas.openxmlformats.org/officeDocument/2006/relationships/image" Target="../media/image25.png"/><Relationship Id="rId4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4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166.xml"/><Relationship Id="rId7" Type="http://schemas.openxmlformats.org/officeDocument/2006/relationships/tags" Target="../tags/tag170.xml"/><Relationship Id="rId12" Type="http://schemas.openxmlformats.org/officeDocument/2006/relationships/image" Target="../media/image29.jpeg"/><Relationship Id="rId2" Type="http://schemas.openxmlformats.org/officeDocument/2006/relationships/tags" Target="../tags/tag165.xml"/><Relationship Id="rId1" Type="http://schemas.openxmlformats.org/officeDocument/2006/relationships/tags" Target="../tags/tag164.xml"/><Relationship Id="rId6" Type="http://schemas.openxmlformats.org/officeDocument/2006/relationships/tags" Target="../tags/tag169.xml"/><Relationship Id="rId11" Type="http://schemas.openxmlformats.org/officeDocument/2006/relationships/image" Target="../media/image28.jpeg"/><Relationship Id="rId5" Type="http://schemas.openxmlformats.org/officeDocument/2006/relationships/tags" Target="../tags/tag168.xml"/><Relationship Id="rId10" Type="http://schemas.openxmlformats.org/officeDocument/2006/relationships/image" Target="../media/image27.jpeg"/><Relationship Id="rId4" Type="http://schemas.openxmlformats.org/officeDocument/2006/relationships/tags" Target="../tags/tag167.xml"/><Relationship Id="rId9" Type="http://schemas.openxmlformats.org/officeDocument/2006/relationships/image" Target="../media/image2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tags" Target="../tags/tag173.xml"/><Relationship Id="rId2" Type="http://schemas.openxmlformats.org/officeDocument/2006/relationships/tags" Target="../tags/tag172.xml"/><Relationship Id="rId1" Type="http://schemas.openxmlformats.org/officeDocument/2006/relationships/tags" Target="../tags/tag171.xml"/><Relationship Id="rId5" Type="http://schemas.openxmlformats.org/officeDocument/2006/relationships/image" Target="../media/image30.pn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17"/>
          <p:cNvSpPr/>
          <p:nvPr>
            <p:custDataLst>
              <p:tags r:id="rId1"/>
            </p:custDataLst>
          </p:nvPr>
        </p:nvSpPr>
        <p:spPr>
          <a:xfrm flipH="1" flipV="1">
            <a:off x="7966627" y="4292601"/>
            <a:ext cx="504759" cy="144463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5123" name="Text Box 18"/>
          <p:cNvSpPr txBox="1"/>
          <p:nvPr>
            <p:custDataLst>
              <p:tags r:id="rId2"/>
            </p:custDataLst>
          </p:nvPr>
        </p:nvSpPr>
        <p:spPr>
          <a:xfrm>
            <a:off x="5507908" y="4076701"/>
            <a:ext cx="1080947" cy="36933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>
                <a:latin typeface="Arial" panose="020B0604020202020204" pitchFamily="34" charset="0"/>
              </a:rPr>
              <a:t>对流层</a:t>
            </a:r>
          </a:p>
        </p:txBody>
      </p:sp>
      <p:sp>
        <p:nvSpPr>
          <p:cNvPr id="5124" name="Line 19"/>
          <p:cNvSpPr/>
          <p:nvPr>
            <p:custDataLst>
              <p:tags r:id="rId3"/>
            </p:custDataLst>
          </p:nvPr>
        </p:nvSpPr>
        <p:spPr>
          <a:xfrm flipH="1" flipV="1">
            <a:off x="7966627" y="3933825"/>
            <a:ext cx="504759" cy="2159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5125" name="Text Box 20"/>
          <p:cNvSpPr txBox="1"/>
          <p:nvPr>
            <p:custDataLst>
              <p:tags r:id="rId4"/>
            </p:custDataLst>
          </p:nvPr>
        </p:nvSpPr>
        <p:spPr>
          <a:xfrm>
            <a:off x="5579337" y="3716339"/>
            <a:ext cx="934915" cy="36933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>
                <a:latin typeface="Arial" panose="020B0604020202020204" pitchFamily="34" charset="0"/>
              </a:rPr>
              <a:t>臭氧层</a:t>
            </a:r>
          </a:p>
        </p:txBody>
      </p:sp>
      <p:sp>
        <p:nvSpPr>
          <p:cNvPr id="5126" name="Line 21"/>
          <p:cNvSpPr/>
          <p:nvPr>
            <p:custDataLst>
              <p:tags r:id="rId5"/>
            </p:custDataLst>
          </p:nvPr>
        </p:nvSpPr>
        <p:spPr>
          <a:xfrm flipH="1" flipV="1">
            <a:off x="7823769" y="3500438"/>
            <a:ext cx="576187" cy="2889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5127" name="Text Box 22"/>
          <p:cNvSpPr txBox="1"/>
          <p:nvPr>
            <p:custDataLst>
              <p:tags r:id="rId6"/>
            </p:custDataLst>
          </p:nvPr>
        </p:nvSpPr>
        <p:spPr>
          <a:xfrm>
            <a:off x="5434893" y="3284538"/>
            <a:ext cx="1007932" cy="36933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>
                <a:latin typeface="Arial" panose="020B0604020202020204" pitchFamily="34" charset="0"/>
              </a:rPr>
              <a:t>平流层</a:t>
            </a:r>
          </a:p>
        </p:txBody>
      </p:sp>
      <p:sp>
        <p:nvSpPr>
          <p:cNvPr id="5128" name="Line 23"/>
          <p:cNvSpPr/>
          <p:nvPr>
            <p:custDataLst>
              <p:tags r:id="rId7"/>
            </p:custDataLst>
          </p:nvPr>
        </p:nvSpPr>
        <p:spPr>
          <a:xfrm flipH="1" flipV="1">
            <a:off x="7823770" y="2565400"/>
            <a:ext cx="504759" cy="2159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5129" name="Text Box 24"/>
          <p:cNvSpPr txBox="1"/>
          <p:nvPr>
            <p:custDataLst>
              <p:tags r:id="rId8"/>
            </p:custDataLst>
          </p:nvPr>
        </p:nvSpPr>
        <p:spPr>
          <a:xfrm>
            <a:off x="5434893" y="2349501"/>
            <a:ext cx="1079359" cy="36933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>
                <a:latin typeface="Arial" panose="020B0604020202020204" pitchFamily="34" charset="0"/>
              </a:rPr>
              <a:t>中间层</a:t>
            </a:r>
          </a:p>
        </p:txBody>
      </p:sp>
      <p:sp>
        <p:nvSpPr>
          <p:cNvPr id="5130" name="Line 25"/>
          <p:cNvSpPr/>
          <p:nvPr>
            <p:custDataLst>
              <p:tags r:id="rId9"/>
            </p:custDataLst>
          </p:nvPr>
        </p:nvSpPr>
        <p:spPr>
          <a:xfrm flipH="1" flipV="1">
            <a:off x="7750755" y="1700213"/>
            <a:ext cx="504759" cy="2159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5131" name="Text Box 26"/>
          <p:cNvSpPr txBox="1"/>
          <p:nvPr>
            <p:custDataLst>
              <p:tags r:id="rId10"/>
            </p:custDataLst>
          </p:nvPr>
        </p:nvSpPr>
        <p:spPr>
          <a:xfrm>
            <a:off x="5579337" y="1484313"/>
            <a:ext cx="720631" cy="36933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>
                <a:latin typeface="Arial" panose="020B0604020202020204" pitchFamily="34" charset="0"/>
              </a:rPr>
              <a:t>热层</a:t>
            </a:r>
          </a:p>
        </p:txBody>
      </p:sp>
      <p:sp>
        <p:nvSpPr>
          <p:cNvPr id="5132" name="Line 27"/>
          <p:cNvSpPr/>
          <p:nvPr>
            <p:custDataLst>
              <p:tags r:id="rId11"/>
            </p:custDataLst>
          </p:nvPr>
        </p:nvSpPr>
        <p:spPr>
          <a:xfrm>
            <a:off x="9766616" y="188913"/>
            <a:ext cx="21587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5133" name="Text Box 28"/>
          <p:cNvSpPr txBox="1"/>
          <p:nvPr>
            <p:custDataLst>
              <p:tags r:id="rId12"/>
            </p:custDataLst>
          </p:nvPr>
        </p:nvSpPr>
        <p:spPr>
          <a:xfrm>
            <a:off x="8242815" y="1"/>
            <a:ext cx="1079359" cy="36933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>
                <a:latin typeface="Arial" panose="020B0604020202020204" pitchFamily="34" charset="0"/>
              </a:rPr>
              <a:t>外逸层</a:t>
            </a:r>
          </a:p>
        </p:txBody>
      </p:sp>
      <p:sp>
        <p:nvSpPr>
          <p:cNvPr id="4125" name="Text Box 29"/>
          <p:cNvSpPr txBox="1"/>
          <p:nvPr>
            <p:custDataLst>
              <p:tags r:id="rId13"/>
            </p:custDataLst>
          </p:nvPr>
        </p:nvSpPr>
        <p:spPr>
          <a:xfrm>
            <a:off x="268570" y="4942205"/>
            <a:ext cx="11653908" cy="1568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</a:rPr>
              <a:t>我们生活的地球是一个蔚蓝色的星球。厚厚的气体包围着坚实的土地，养育、保护着地球上的生命。厚厚的气体人们通常称之为大气层。</a:t>
            </a:r>
          </a:p>
        </p:txBody>
      </p:sp>
      <p:grpSp>
        <p:nvGrpSpPr>
          <p:cNvPr id="2" name="组合 1"/>
          <p:cNvGrpSpPr/>
          <p:nvPr>
            <p:custDataLst>
              <p:tags r:id="rId14"/>
            </p:custDataLst>
          </p:nvPr>
        </p:nvGrpSpPr>
        <p:grpSpPr>
          <a:xfrm>
            <a:off x="3580934" y="636271"/>
            <a:ext cx="5741558" cy="4305935"/>
            <a:chOff x="4652" y="550"/>
            <a:chExt cx="9043" cy="6781"/>
          </a:xfrm>
        </p:grpSpPr>
        <p:pic>
          <p:nvPicPr>
            <p:cNvPr id="5135" name="图片 4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18"/>
            <a:stretch>
              <a:fillRect/>
            </a:stretch>
          </p:blipFill>
          <p:spPr>
            <a:xfrm>
              <a:off x="4652" y="550"/>
              <a:ext cx="9043" cy="678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138" name="图片 7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9"/>
            <a:stretch>
              <a:fillRect/>
            </a:stretch>
          </p:blipFill>
          <p:spPr>
            <a:xfrm>
              <a:off x="12054" y="6731"/>
              <a:ext cx="1641" cy="600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96852262"/>
      </p:ext>
    </p:extLst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409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anchor="ctr"/>
          <a:lstStyle/>
          <a:p>
            <a:r>
              <a:rPr lang="en-US" altLang="zh-CN"/>
              <a:t> </a:t>
            </a:r>
          </a:p>
        </p:txBody>
      </p:sp>
      <p:sp>
        <p:nvSpPr>
          <p:cNvPr id="4099" name="内容占位符 4098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anchor="t"/>
          <a:lstStyle/>
          <a:p>
            <a:pPr>
              <a:buNone/>
            </a:pPr>
            <a:r>
              <a:rPr lang="en-US" altLang="zh-CN"/>
              <a:t> </a:t>
            </a:r>
          </a:p>
        </p:txBody>
      </p:sp>
      <p:sp>
        <p:nvSpPr>
          <p:cNvPr id="4100" name="文本框 4099"/>
          <p:cNvSpPr txBox="1"/>
          <p:nvPr>
            <p:custDataLst>
              <p:tags r:id="rId3"/>
            </p:custDataLst>
          </p:nvPr>
        </p:nvSpPr>
        <p:spPr>
          <a:xfrm>
            <a:off x="2697448" y="2280920"/>
            <a:ext cx="6795202" cy="119888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7200" dirty="0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</a:rPr>
              <a:t>8.3 空气的力量</a:t>
            </a:r>
          </a:p>
        </p:txBody>
      </p:sp>
    </p:spTree>
    <p:extLst>
      <p:ext uri="{BB962C8B-B14F-4D97-AF65-F5344CB8AC3E}">
        <p14:creationId xmlns:p14="http://schemas.microsoft.com/office/powerpoint/2010/main" val="1202809197"/>
      </p:ext>
    </p:extLst>
  </p:cSld>
  <p:clrMapOvr>
    <a:masterClrMapping/>
  </p:clrMapOvr>
  <p:transition spd="med">
    <p:pull dir="r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  <p:custDataLst>
              <p:tags r:id="rId1"/>
            </p:custDataLst>
          </p:nvPr>
        </p:nvSpPr>
        <p:spPr>
          <a:xfrm>
            <a:off x="1287612" y="873125"/>
            <a:ext cx="7380279" cy="1568450"/>
          </a:xfrm>
          <a:noFill/>
        </p:spPr>
        <p:txBody>
          <a:bodyPr wrap="square"/>
          <a:lstStyle/>
          <a:p>
            <a:pPr algn="l"/>
            <a:r>
              <a:rPr lang="zh-CN" altLang="en-US" sz="3200" b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光阴似箭，</a:t>
            </a:r>
            <a:endParaRPr lang="zh-CN" altLang="en-US" sz="3200" b="0">
              <a:solidFill>
                <a:schemeClr val="tx1"/>
              </a:solidFill>
              <a:effectLst/>
              <a:latin typeface="微软雅黑" panose="020B0503020204020204" charset="-122"/>
              <a:ea typeface="微软雅黑"/>
            </a:endParaRPr>
          </a:p>
          <a:p>
            <a:pPr algn="l"/>
            <a:r>
              <a:rPr lang="zh-CN" altLang="en-US" sz="3200" b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你是否还记得那一年国庆，</a:t>
            </a:r>
          </a:p>
          <a:p>
            <a:pPr algn="l"/>
            <a:r>
              <a:rPr lang="zh-CN" altLang="en-US" sz="3200" b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你做过的一个实验</a:t>
            </a:r>
            <a:r>
              <a:rPr lang="en-US" altLang="zh-CN" sz="3200" b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3200" b="0">
              <a:solidFill>
                <a:schemeClr val="tx1"/>
              </a:solidFill>
              <a:effectLst/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占位符 3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5328861" y="4090670"/>
            <a:ext cx="6509173" cy="15684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indent="0" algn="ctr" defTabSz="608965" rtl="0" eaLnBrk="1" latinLnBrk="0" hangingPunct="1">
              <a:spcBef>
                <a:spcPct val="0"/>
              </a:spcBef>
              <a:buFont typeface="Arial"/>
              <a:buNone/>
              <a:defRPr sz="72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990600" indent="-381000" algn="l" defTabSz="608965" rtl="0" eaLnBrk="1" latinLnBrk="0" hangingPunct="1">
              <a:spcBef>
                <a:spcPct val="20000"/>
              </a:spcBef>
              <a:buFont typeface="Arial"/>
              <a:buChar char="–"/>
              <a:defRPr sz="3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608965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608965" rtl="0" eaLnBrk="1" latinLnBrk="0" hangingPunct="1">
              <a:spcBef>
                <a:spcPct val="20000"/>
              </a:spcBef>
              <a:buFont typeface="Arial"/>
              <a:buChar char="–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565" indent="-304800" algn="l" defTabSz="608965" rtl="0" eaLnBrk="1" latinLnBrk="0" hangingPunct="1">
              <a:spcBef>
                <a:spcPct val="20000"/>
              </a:spcBef>
              <a:buFont typeface="Arial"/>
              <a:buChar char="»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165" indent="-304800" algn="l" defTabSz="608965" rtl="0" eaLnBrk="1" latinLnBrk="0" hangingPunct="1">
              <a:spcBef>
                <a:spcPct val="20000"/>
              </a:spcBef>
              <a:buFont typeface="Arial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65" indent="-304800" algn="l" defTabSz="608965" rtl="0" eaLnBrk="1" latinLnBrk="0" hangingPunct="1">
              <a:spcBef>
                <a:spcPct val="20000"/>
              </a:spcBef>
              <a:buFont typeface="Arial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365" indent="-304800" algn="l" defTabSz="608965" rtl="0" eaLnBrk="1" latinLnBrk="0" hangingPunct="1">
              <a:spcBef>
                <a:spcPct val="20000"/>
              </a:spcBef>
              <a:buFont typeface="Arial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965" indent="-304800" algn="l" defTabSz="608965" rtl="0" eaLnBrk="1" latinLnBrk="0" hangingPunct="1">
              <a:spcBef>
                <a:spcPct val="20000"/>
              </a:spcBef>
              <a:buFont typeface="Arial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sz="320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为什么倒扣下来纸片不会掉下来呢？</a:t>
            </a:r>
          </a:p>
          <a:p>
            <a:pPr algn="l"/>
            <a:endParaRPr lang="zh-CN" sz="3200">
              <a:solidFill>
                <a:schemeClr val="tx1"/>
              </a:solidFill>
              <a:effectLst/>
              <a:latin typeface="楷体" panose="02010609060101010101" charset="-122"/>
              <a:ea typeface="楷体" panose="02010609060101010101" charset="-122"/>
            </a:endParaRPr>
          </a:p>
          <a:p>
            <a:pPr algn="l"/>
            <a:r>
              <a:rPr lang="zh-CN" sz="320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是什么力量在支持者纸片呢？</a:t>
            </a:r>
          </a:p>
        </p:txBody>
      </p:sp>
      <p:pic>
        <p:nvPicPr>
          <p:cNvPr id="3" name="图片 2" descr="董研 覆杯实验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rcRect b="51269"/>
          <a:stretch>
            <a:fillRect/>
          </a:stretch>
        </p:blipFill>
        <p:spPr>
          <a:xfrm>
            <a:off x="551744" y="3300730"/>
            <a:ext cx="4287597" cy="3148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92614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吞鸡蛋实验">
            <a:hlinkClick r:id="" action="ppaction://media"/>
          </p:cNvPr>
          <p:cNvPicPr/>
          <p:nvPr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17131" y="1027430"/>
            <a:ext cx="7522501" cy="530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135089"/>
      </p:ext>
    </p:extLst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471109" y="949325"/>
            <a:ext cx="9869790" cy="15278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3600" b="1">
                <a:solidFill>
                  <a:srgbClr val="FF0000"/>
                </a:solidFill>
                <a:sym typeface="+mn-ea"/>
              </a:rPr>
              <a:t>一、大气压强（大气压）</a:t>
            </a:r>
            <a:endParaRPr lang="zh-CN" altLang="en-US" sz="3600" b="1">
              <a:solidFill>
                <a:schemeClr val="tx1"/>
              </a:solidFill>
            </a:endParaRP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3200" b="1">
                <a:solidFill>
                  <a:schemeClr val="tx1"/>
                </a:solidFill>
                <a:sym typeface="+mn-ea"/>
              </a:rPr>
              <a:t>1、大气压产生原因：大气受到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重力</a:t>
            </a:r>
            <a:r>
              <a:rPr lang="zh-CN" altLang="en-US" sz="3200" b="1">
                <a:solidFill>
                  <a:schemeClr val="tx1"/>
                </a:solidFill>
                <a:sym typeface="+mn-ea"/>
              </a:rPr>
              <a:t>且具有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流动性</a:t>
            </a:r>
          </a:p>
        </p:txBody>
      </p:sp>
      <p:sp>
        <p:nvSpPr>
          <p:cNvPr id="16391" name="矩形 16390"/>
          <p:cNvSpPr/>
          <p:nvPr>
            <p:custDataLst>
              <p:tags r:id="rId2"/>
            </p:custDataLst>
          </p:nvPr>
        </p:nvSpPr>
        <p:spPr>
          <a:xfrm>
            <a:off x="470792" y="3403918"/>
            <a:ext cx="4038074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200" b="1"/>
              <a:t>2.大气压的方向：</a:t>
            </a:r>
            <a:endParaRPr lang="zh-CN" altLang="en-US" sz="2800">
              <a:latin typeface="Times New Roman" pitchFamily="2" charset="0"/>
              <a:ea typeface="宋体" panose="02010600030101010101" pitchFamily="2" charset="-122"/>
            </a:endParaRPr>
          </a:p>
        </p:txBody>
      </p:sp>
      <p:sp>
        <p:nvSpPr>
          <p:cNvPr id="16393" name="矩形 16392"/>
          <p:cNvSpPr/>
          <p:nvPr>
            <p:custDataLst>
              <p:tags r:id="rId3"/>
            </p:custDataLst>
          </p:nvPr>
        </p:nvSpPr>
        <p:spPr>
          <a:xfrm>
            <a:off x="3688235" y="3404236"/>
            <a:ext cx="6200603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/>
              <a:t>大气压强朝</a:t>
            </a:r>
            <a:r>
              <a:rPr lang="zh-CN" altLang="en-US" sz="3200" b="1">
                <a:solidFill>
                  <a:srgbClr val="FF0000"/>
                </a:solidFill>
              </a:rPr>
              <a:t>各个方向</a:t>
            </a:r>
            <a:r>
              <a:rPr lang="zh-CN" altLang="en-US" sz="3200" b="1"/>
              <a:t>都有压强。</a:t>
            </a:r>
            <a:r>
              <a:rPr lang="zh-CN" altLang="en-US" sz="2800">
                <a:latin typeface="Times New Roman" panose="02020603050405020304" pitchFamily="2" charset="0"/>
                <a:ea typeface="宋体" panose="02010600030101010101" pitchFamily="2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179322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1" grpId="0"/>
      <p:bldP spid="1639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文本框 7169"/>
          <p:cNvSpPr txBox="1"/>
          <p:nvPr>
            <p:custDataLst>
              <p:tags r:id="rId1"/>
            </p:custDataLst>
          </p:nvPr>
        </p:nvSpPr>
        <p:spPr>
          <a:xfrm>
            <a:off x="400633" y="828676"/>
            <a:ext cx="10068519" cy="132343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 dirty="0">
                <a:latin typeface="Times New Roman" panose="02020603050405020304" pitchFamily="2" charset="0"/>
              </a:rPr>
              <a:t>3</a:t>
            </a:r>
            <a:r>
              <a:rPr lang="zh-CN" altLang="en-US" sz="3200" b="1" dirty="0">
                <a:latin typeface="Times New Roman" panose="02020603050405020304" pitchFamily="2" charset="0"/>
              </a:rPr>
              <a:t>、大气压强存在实例：</a:t>
            </a:r>
          </a:p>
          <a:p>
            <a:pPr>
              <a:spcBef>
                <a:spcPct val="50000"/>
              </a:spcBef>
            </a:pPr>
            <a:r>
              <a:rPr lang="zh-CN" altLang="en-US" sz="3200" b="1" dirty="0">
                <a:latin typeface="Times New Roman" panose="02020603050405020304" pitchFamily="2" charset="0"/>
              </a:rPr>
              <a:t>吸盘、吸管吸饮料、吸墨水</a:t>
            </a:r>
            <a:endParaRPr lang="zh-CN" altLang="en-US" sz="4000" dirty="0">
              <a:latin typeface="Times New Roman" pitchFamily="2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109831" y="3157856"/>
            <a:ext cx="2469194" cy="24415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612024" y="2513331"/>
            <a:ext cx="2857128" cy="373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614160"/>
      </p:ext>
    </p:extLst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6145" descr="q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rcRect l="3487" t="20969" b="18034"/>
          <a:stretch>
            <a:fillRect/>
          </a:stretch>
        </p:blipFill>
        <p:spPr>
          <a:xfrm>
            <a:off x="2635224" y="867410"/>
            <a:ext cx="7353296" cy="3276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3" name="文本框 6146"/>
          <p:cNvSpPr txBox="1"/>
          <p:nvPr>
            <p:custDataLst>
              <p:tags r:id="rId2"/>
            </p:custDataLst>
          </p:nvPr>
        </p:nvSpPr>
        <p:spPr>
          <a:xfrm>
            <a:off x="1866657" y="4700270"/>
            <a:ext cx="8457099" cy="5847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2" charset="0"/>
              </a:rPr>
              <a:t>4</a:t>
            </a:r>
            <a:r>
              <a:rPr lang="zh-CN" altLang="en-US" sz="3200" b="1">
                <a:latin typeface="Times New Roman" panose="02020603050405020304" pitchFamily="2" charset="0"/>
              </a:rPr>
              <a:t>、第一个证明大气压强存在的著名实验：</a:t>
            </a:r>
          </a:p>
        </p:txBody>
      </p:sp>
      <p:sp>
        <p:nvSpPr>
          <p:cNvPr id="6148" name="矩形 6147"/>
          <p:cNvSpPr/>
          <p:nvPr>
            <p:custDataLst>
              <p:tags r:id="rId3"/>
            </p:custDataLst>
          </p:nvPr>
        </p:nvSpPr>
        <p:spPr>
          <a:xfrm>
            <a:off x="3863472" y="5657534"/>
            <a:ext cx="4896801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4000" b="1" dirty="0">
                <a:latin typeface="Times New Roman" panose="02020603050405020304" pitchFamily="2" charset="0"/>
                <a:ea typeface="黑体" panose="02010609060101010101" charset="-122"/>
              </a:rPr>
              <a:t>马德堡半球实验</a:t>
            </a:r>
            <a:endParaRPr lang="zh-CN" altLang="en-US" sz="4000" b="1" dirty="0">
              <a:latin typeface="Times New Roman" pitchFamily="2" charset="0"/>
              <a:ea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2413043759"/>
      </p:ext>
    </p:extLst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126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1267" y="850584"/>
            <a:ext cx="7511072" cy="922337"/>
          </a:xfrm>
        </p:spPr>
        <p:txBody>
          <a:bodyPr anchor="ctr"/>
          <a:lstStyle/>
          <a:p>
            <a:pPr algn="l"/>
            <a:r>
              <a:rPr lang="zh-CN" altLang="en-US">
                <a:solidFill>
                  <a:schemeClr val="bg2"/>
                </a:solidFill>
                <a:ea typeface="黑体" panose="02010609060101010101" charset="-122"/>
              </a:rPr>
              <a:t>二、测量大气压</a:t>
            </a:r>
            <a:endParaRPr lang="zh-CN" altLang="en-US">
              <a:solidFill>
                <a:schemeClr val="bg2"/>
              </a:solidFill>
              <a:ea typeface="黑体"/>
            </a:endParaRPr>
          </a:p>
        </p:txBody>
      </p:sp>
      <p:pic>
        <p:nvPicPr>
          <p:cNvPr id="11268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001884" y="1772921"/>
            <a:ext cx="3104746" cy="35744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4549183" y="5347336"/>
            <a:ext cx="2968239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chemeClr val="bg2">
                    <a:lumMod val="95000"/>
                    <a:lumOff val="5000"/>
                  </a:schemeClr>
                </a:solidFill>
              </a:rPr>
              <a:t>托里拆利</a:t>
            </a:r>
          </a:p>
        </p:txBody>
      </p:sp>
    </p:spTree>
    <p:extLst>
      <p:ext uri="{BB962C8B-B14F-4D97-AF65-F5344CB8AC3E}">
        <p14:creationId xmlns:p14="http://schemas.microsoft.com/office/powerpoint/2010/main" val="4050568869"/>
      </p:ext>
    </p:extLst>
  </p:cSld>
  <p:clrMapOvr>
    <a:masterClrMapping/>
  </p:clrMapOvr>
  <p:transition spd="med">
    <p:pull dir="r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ontrols>
      <mc:AlternateContent xmlns:mc="http://schemas.openxmlformats.org/markup-compatibility/2006">
        <mc:Choice xmlns:v="urn:schemas-microsoft-com:vml" Requires="v">
          <p:control spid="20482" name="ShockwaveFlash1" r:id="rId2" imgW="7853045" imgH="5370195"/>
        </mc:Choice>
        <mc:Fallback>
          <p:control name="ShockwaveFlash1" r:id="rId2" imgW="7853045" imgH="5370195">
            <p:pic>
              <p:nvPicPr>
                <p:cNvPr id="0" name="ShockwaveFlash1"/>
                <p:cNvPicPr>
                  <a:picLocks noChangeArrowheads="1" noChangeShapeType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93975" y="979488"/>
                  <a:ext cx="7850188" cy="53705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526374584"/>
      </p:ext>
    </p:extLst>
  </p:cSld>
  <p:clrMapOvr>
    <a:masterClrMapping/>
  </p:clrMapOvr>
  <p:transition spd="med">
    <p:pull dir="r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12289"/>
          <p:cNvGrpSpPr/>
          <p:nvPr>
            <p:custDataLst>
              <p:tags r:id="rId1"/>
            </p:custDataLst>
          </p:nvPr>
        </p:nvGrpSpPr>
        <p:grpSpPr>
          <a:xfrm>
            <a:off x="5146005" y="5428298"/>
            <a:ext cx="2666653" cy="685800"/>
            <a:chOff x="0" y="0"/>
            <a:chExt cx="1680" cy="432"/>
          </a:xfrm>
        </p:grpSpPr>
        <p:sp>
          <p:nvSpPr>
            <p:cNvPr id="13315" name="任意多边形 12290"/>
            <p:cNvSpPr/>
            <p:nvPr>
              <p:custDataLst>
                <p:tags r:id="rId18"/>
              </p:custDataLst>
            </p:nvPr>
          </p:nvSpPr>
          <p:spPr>
            <a:xfrm>
              <a:off x="0" y="0"/>
              <a:ext cx="1680" cy="432"/>
            </a:xfrm>
            <a:custGeom>
              <a:avLst/>
              <a:gdLst/>
              <a:ahLst/>
              <a:cxnLst/>
              <a:rect l="l" t="t" r="r" b="b"/>
              <a:pathLst>
                <a:path w="1680" h="432">
                  <a:moveTo>
                    <a:pt x="0" y="0"/>
                  </a:moveTo>
                  <a:lnTo>
                    <a:pt x="0" y="432"/>
                  </a:lnTo>
                  <a:lnTo>
                    <a:pt x="1680" y="432"/>
                  </a:lnTo>
                  <a:lnTo>
                    <a:pt x="1680" y="0"/>
                  </a:lnTo>
                </a:path>
              </a:pathLst>
            </a:custGeom>
            <a:noFill/>
            <a:ln w="9525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16" name="矩形 12291"/>
            <p:cNvSpPr/>
            <p:nvPr>
              <p:custDataLst>
                <p:tags r:id="rId19"/>
              </p:custDataLst>
            </p:nvPr>
          </p:nvSpPr>
          <p:spPr>
            <a:xfrm>
              <a:off x="0" y="144"/>
              <a:ext cx="1680" cy="288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bg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lIns="90170" tIns="46990" rIns="90170" bIns="46990" anchor="ctr"/>
            <a:lstStyle/>
            <a:p>
              <a:endParaRPr lang="en-US" altLang="en-US">
                <a:latin typeface="Times New Roman" pitchFamily="2" charset="0"/>
              </a:endParaRPr>
            </a:p>
          </p:txBody>
        </p:sp>
      </p:grpSp>
      <p:grpSp>
        <p:nvGrpSpPr>
          <p:cNvPr id="13317" name="组合 12292"/>
          <p:cNvGrpSpPr/>
          <p:nvPr>
            <p:custDataLst>
              <p:tags r:id="rId2"/>
            </p:custDataLst>
          </p:nvPr>
        </p:nvGrpSpPr>
        <p:grpSpPr>
          <a:xfrm>
            <a:off x="6311078" y="1481773"/>
            <a:ext cx="152380" cy="4495800"/>
            <a:chOff x="0" y="0"/>
            <a:chExt cx="96" cy="2832"/>
          </a:xfrm>
        </p:grpSpPr>
        <p:sp>
          <p:nvSpPr>
            <p:cNvPr id="13318" name="矩形 12293"/>
            <p:cNvSpPr/>
            <p:nvPr>
              <p:custDataLst>
                <p:tags r:id="rId16"/>
              </p:custDataLst>
            </p:nvPr>
          </p:nvSpPr>
          <p:spPr>
            <a:xfrm>
              <a:off x="0" y="0"/>
              <a:ext cx="96" cy="2832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bg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Times New Roman" pitchFamily="2" charset="0"/>
              </a:endParaRPr>
            </a:p>
          </p:txBody>
        </p:sp>
        <p:sp>
          <p:nvSpPr>
            <p:cNvPr id="13319" name="矩形 12294"/>
            <p:cNvSpPr/>
            <p:nvPr>
              <p:custDataLst>
                <p:tags r:id="rId17"/>
              </p:custDataLst>
            </p:nvPr>
          </p:nvSpPr>
          <p:spPr>
            <a:xfrm>
              <a:off x="0" y="0"/>
              <a:ext cx="96" cy="432"/>
            </a:xfrm>
            <a:prstGeom prst="rect">
              <a:avLst/>
            </a:prstGeom>
            <a:solidFill>
              <a:schemeClr val="tx1"/>
            </a:solidFill>
            <a:ln w="9525" cap="flat" cmpd="sng">
              <a:solidFill>
                <a:schemeClr val="bg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Times New Roman" panose="02020603050405020304" pitchFamily="2" charset="0"/>
              </a:endParaRPr>
            </a:p>
          </p:txBody>
        </p:sp>
      </p:grpSp>
      <p:sp>
        <p:nvSpPr>
          <p:cNvPr id="13320" name="直接连接符 12295"/>
          <p:cNvSpPr/>
          <p:nvPr>
            <p:custDataLst>
              <p:tags r:id="rId3"/>
            </p:custDataLst>
          </p:nvPr>
        </p:nvSpPr>
        <p:spPr>
          <a:xfrm flipH="1">
            <a:off x="3872996" y="5672773"/>
            <a:ext cx="1828562" cy="0"/>
          </a:xfrm>
          <a:prstGeom prst="line">
            <a:avLst/>
          </a:prstGeom>
          <a:ln w="9525" cap="flat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13321" name="直接连接符 12296"/>
          <p:cNvSpPr/>
          <p:nvPr>
            <p:custDataLst>
              <p:tags r:id="rId4"/>
            </p:custDataLst>
          </p:nvPr>
        </p:nvSpPr>
        <p:spPr>
          <a:xfrm flipH="1">
            <a:off x="4711087" y="2167573"/>
            <a:ext cx="0" cy="1295400"/>
          </a:xfrm>
          <a:prstGeom prst="line">
            <a:avLst/>
          </a:prstGeom>
          <a:ln w="9525" cap="flat" cmpd="sng">
            <a:solidFill>
              <a:schemeClr val="bg2"/>
            </a:solidFill>
            <a:prstDash val="solid"/>
            <a:round/>
            <a:headEnd type="triangl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13322" name="直接连接符 12297"/>
          <p:cNvSpPr/>
          <p:nvPr>
            <p:custDataLst>
              <p:tags r:id="rId5"/>
            </p:custDataLst>
          </p:nvPr>
        </p:nvSpPr>
        <p:spPr>
          <a:xfrm flipH="1" flipV="1">
            <a:off x="4711087" y="4148773"/>
            <a:ext cx="0" cy="1524000"/>
          </a:xfrm>
          <a:prstGeom prst="line">
            <a:avLst/>
          </a:prstGeom>
          <a:ln w="9525" cap="flat" cmpd="sng">
            <a:solidFill>
              <a:schemeClr val="bg2"/>
            </a:solidFill>
            <a:prstDash val="solid"/>
            <a:round/>
            <a:headEnd type="triangl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13323" name="直接连接符 12298"/>
          <p:cNvSpPr/>
          <p:nvPr>
            <p:custDataLst>
              <p:tags r:id="rId6"/>
            </p:custDataLst>
          </p:nvPr>
        </p:nvSpPr>
        <p:spPr>
          <a:xfrm flipH="1" flipV="1">
            <a:off x="4025376" y="2167573"/>
            <a:ext cx="2285702" cy="0"/>
          </a:xfrm>
          <a:prstGeom prst="line">
            <a:avLst/>
          </a:prstGeom>
          <a:ln w="9525" cap="flat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b="1" dirty="0"/>
          </a:p>
        </p:txBody>
      </p:sp>
      <p:sp>
        <p:nvSpPr>
          <p:cNvPr id="13324" name="文本框 12299"/>
          <p:cNvSpPr txBox="1"/>
          <p:nvPr>
            <p:custDataLst>
              <p:tags r:id="rId7"/>
            </p:custDataLst>
          </p:nvPr>
        </p:nvSpPr>
        <p:spPr>
          <a:xfrm>
            <a:off x="3872996" y="3462974"/>
            <a:ext cx="1752372" cy="586105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>
                <a:latin typeface="Times New Roman" panose="02020603050405020304" pitchFamily="2" charset="0"/>
              </a:rPr>
              <a:t>760</a:t>
            </a:r>
            <a:r>
              <a:rPr lang="en-US" altLang="zh-CN" sz="3200">
                <a:latin typeface="Times New Roman" panose="02020603050405020304" pitchFamily="2" charset="0"/>
              </a:rPr>
              <a:t>mm</a:t>
            </a:r>
          </a:p>
        </p:txBody>
      </p:sp>
      <p:sp>
        <p:nvSpPr>
          <p:cNvPr id="12301" name="直接连接符 12300"/>
          <p:cNvSpPr/>
          <p:nvPr>
            <p:custDataLst>
              <p:tags r:id="rId8"/>
            </p:custDataLst>
          </p:nvPr>
        </p:nvSpPr>
        <p:spPr>
          <a:xfrm flipV="1">
            <a:off x="6387269" y="1329373"/>
            <a:ext cx="1066661" cy="533400"/>
          </a:xfrm>
          <a:prstGeom prst="line">
            <a:avLst/>
          </a:prstGeom>
          <a:ln w="9525" cap="flat" cmpd="sng">
            <a:solidFill>
              <a:schemeClr val="bg2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grpSp>
        <p:nvGrpSpPr>
          <p:cNvPr id="12302" name="组合 12301"/>
          <p:cNvGrpSpPr/>
          <p:nvPr>
            <p:custDataLst>
              <p:tags r:id="rId9"/>
            </p:custDataLst>
          </p:nvPr>
        </p:nvGrpSpPr>
        <p:grpSpPr>
          <a:xfrm>
            <a:off x="5472988" y="3615373"/>
            <a:ext cx="671426" cy="2057400"/>
            <a:chOff x="0" y="0"/>
            <a:chExt cx="423" cy="1296"/>
          </a:xfrm>
        </p:grpSpPr>
        <p:sp>
          <p:nvSpPr>
            <p:cNvPr id="13327" name="文本框 12302"/>
            <p:cNvSpPr txBox="1"/>
            <p:nvPr>
              <p:custDataLst>
                <p:tags r:id="rId14"/>
              </p:custDataLst>
            </p:nvPr>
          </p:nvSpPr>
          <p:spPr>
            <a:xfrm>
              <a:off x="0" y="0"/>
              <a:ext cx="423" cy="990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90170" tIns="46990" rIns="90170" bIns="46990"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3200" dirty="0">
                  <a:latin typeface="Times New Roman" panose="02020603050405020304" pitchFamily="2" charset="0"/>
                  <a:ea typeface="隶书" pitchFamily="1" charset="-122"/>
                </a:rPr>
                <a:t>大气压</a:t>
              </a:r>
            </a:p>
          </p:txBody>
        </p:sp>
        <p:sp>
          <p:nvSpPr>
            <p:cNvPr id="13328" name="直接连接符 12303"/>
            <p:cNvSpPr/>
            <p:nvPr>
              <p:custDataLst>
                <p:tags r:id="rId15"/>
              </p:custDataLst>
            </p:nvPr>
          </p:nvSpPr>
          <p:spPr>
            <a:xfrm flipH="1">
              <a:off x="192" y="912"/>
              <a:ext cx="0" cy="384"/>
            </a:xfrm>
            <a:prstGeom prst="line">
              <a:avLst/>
            </a:prstGeom>
            <a:ln w="9525">
              <a:noFill/>
            </a:ln>
          </p:spPr>
          <p:txBody>
            <a:bodyPr/>
            <a:lstStyle/>
            <a:p>
              <a:endParaRPr/>
            </a:p>
          </p:txBody>
        </p:sp>
      </p:grpSp>
      <p:grpSp>
        <p:nvGrpSpPr>
          <p:cNvPr id="12305" name="组合 12304"/>
          <p:cNvGrpSpPr/>
          <p:nvPr>
            <p:custDataLst>
              <p:tags r:id="rId10"/>
            </p:custDataLst>
          </p:nvPr>
        </p:nvGrpSpPr>
        <p:grpSpPr>
          <a:xfrm>
            <a:off x="6615839" y="3615373"/>
            <a:ext cx="671426" cy="2057400"/>
            <a:chOff x="0" y="0"/>
            <a:chExt cx="414" cy="1296"/>
          </a:xfrm>
        </p:grpSpPr>
        <p:sp>
          <p:nvSpPr>
            <p:cNvPr id="13330" name="文本框 12305"/>
            <p:cNvSpPr txBox="1"/>
            <p:nvPr>
              <p:custDataLst>
                <p:tags r:id="rId12"/>
              </p:custDataLst>
            </p:nvPr>
          </p:nvSpPr>
          <p:spPr>
            <a:xfrm>
              <a:off x="0" y="0"/>
              <a:ext cx="414" cy="990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90170" tIns="46990" rIns="90170" bIns="46990"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3200">
                  <a:latin typeface="Times New Roman" panose="02020603050405020304" pitchFamily="2" charset="0"/>
                  <a:ea typeface="隶书" pitchFamily="1" charset="-122"/>
                </a:rPr>
                <a:t>大气压</a:t>
              </a:r>
            </a:p>
          </p:txBody>
        </p:sp>
        <p:sp>
          <p:nvSpPr>
            <p:cNvPr id="13331" name="直接连接符 12306"/>
            <p:cNvSpPr/>
            <p:nvPr>
              <p:custDataLst>
                <p:tags r:id="rId13"/>
              </p:custDataLst>
            </p:nvPr>
          </p:nvSpPr>
          <p:spPr>
            <a:xfrm flipH="1">
              <a:off x="183" y="912"/>
              <a:ext cx="0" cy="384"/>
            </a:xfrm>
            <a:prstGeom prst="line">
              <a:avLst/>
            </a:prstGeom>
            <a:ln w="9525">
              <a:noFill/>
            </a:ln>
          </p:spPr>
          <p:txBody>
            <a:bodyPr/>
            <a:lstStyle/>
            <a:p>
              <a:endParaRPr/>
            </a:p>
          </p:txBody>
        </p:sp>
      </p:grpSp>
      <p:sp>
        <p:nvSpPr>
          <p:cNvPr id="12308" name="文本框 12307"/>
          <p:cNvSpPr txBox="1"/>
          <p:nvPr>
            <p:custDataLst>
              <p:tags r:id="rId11"/>
            </p:custDataLst>
          </p:nvPr>
        </p:nvSpPr>
        <p:spPr>
          <a:xfrm>
            <a:off x="7388852" y="948374"/>
            <a:ext cx="676187" cy="107886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0170" tIns="46990" rIns="90170" bIns="46990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dirty="0">
                <a:latin typeface="Times New Roman" panose="02020603050405020304" pitchFamily="2" charset="0"/>
                <a:ea typeface="隶书" pitchFamily="1" charset="-122"/>
              </a:rPr>
              <a:t>真空</a:t>
            </a:r>
          </a:p>
        </p:txBody>
      </p:sp>
    </p:spTree>
    <p:extLst>
      <p:ext uri="{BB962C8B-B14F-4D97-AF65-F5344CB8AC3E}">
        <p14:creationId xmlns:p14="http://schemas.microsoft.com/office/powerpoint/2010/main" val="833899991"/>
      </p:ext>
    </p:extLst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>
            <a:off x="327301" y="641985"/>
            <a:ext cx="7464723" cy="36933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二</a:t>
            </a:r>
            <a:r>
              <a:rPr lang="en-US" altLang="zh-CN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大气压强的测量</a:t>
            </a:r>
            <a:r>
              <a:rPr lang="en-US" altLang="zh-CN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——</a:t>
            </a: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481903" y="3598546"/>
            <a:ext cx="11525655" cy="227754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注：</a:t>
            </a:r>
            <a:r>
              <a:rPr lang="zh-CN" alt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（1）水银柱高度是指玻璃管内外液面的高度差</a:t>
            </a:r>
          </a:p>
          <a:p>
            <a:r>
              <a:rPr lang="zh-CN" alt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    （2）水银柱的的高度由当时的大气压大小决定，与其他因素无关。</a:t>
            </a:r>
            <a:endParaRPr lang="zh-CN" altLang="en-US" sz="2800" b="1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800" b="1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b="1">
                <a:solidFill>
                  <a:srgbClr val="0070C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思考：为何不用水做这个实验？</a:t>
            </a:r>
          </a:p>
        </p:txBody>
      </p:sp>
      <p:sp>
        <p:nvSpPr>
          <p:cNvPr id="10243" name="文本框 10242"/>
          <p:cNvSpPr txBox="1"/>
          <p:nvPr>
            <p:custDataLst>
              <p:tags r:id="rId3"/>
            </p:custDataLst>
          </p:nvPr>
        </p:nvSpPr>
        <p:spPr>
          <a:xfrm>
            <a:off x="481585" y="1616711"/>
            <a:ext cx="8236624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en-US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个标准大气压支撑着管内760mm高的汞柱。</a:t>
            </a:r>
          </a:p>
        </p:txBody>
      </p:sp>
      <p:sp>
        <p:nvSpPr>
          <p:cNvPr id="10244" name="矩形 10243"/>
          <p:cNvSpPr/>
          <p:nvPr>
            <p:custDataLst>
              <p:tags r:id="rId4"/>
            </p:custDataLst>
          </p:nvPr>
        </p:nvSpPr>
        <p:spPr>
          <a:xfrm>
            <a:off x="3052729" y="2481736"/>
            <a:ext cx="2754023" cy="563328"/>
          </a:xfrm>
          <a:prstGeom prst="rect">
            <a:avLst/>
          </a:prstGeom>
          <a:noFill/>
          <a:ln w="9525">
            <a:noFill/>
          </a:ln>
        </p:spPr>
        <p:txBody>
          <a:bodyPr wrap="none" lIns="67500" tIns="35100" rIns="67500" bIns="35100" anchor="b">
            <a:spAutoFit/>
          </a:bodyPr>
          <a:lstStyle/>
          <a:p>
            <a:pPr algn="ctr"/>
            <a:r>
              <a:rPr lang="en-US" altLang="zh-CN" sz="3200" b="1">
                <a:solidFill>
                  <a:srgbClr val="0070C0"/>
                </a:solidFill>
                <a:latin typeface="宋体" panose="02010600030101010101" pitchFamily="2" charset="-122"/>
              </a:rPr>
              <a:t>=1.013</a:t>
            </a:r>
            <a:r>
              <a:rPr lang="en-US" altLang="zh-CN" sz="3200" b="1">
                <a:solidFill>
                  <a:srgbClr val="0070C0"/>
                </a:solidFill>
                <a:latin typeface="Arial" panose="020B0604020202020204" pitchFamily="34" charset="0"/>
              </a:rPr>
              <a:t>×</a:t>
            </a:r>
            <a:r>
              <a:rPr lang="en-US" altLang="zh-CN" sz="3200" b="1">
                <a:solidFill>
                  <a:srgbClr val="0070C0"/>
                </a:solidFill>
                <a:latin typeface="宋体" panose="02010600030101010101" pitchFamily="2" charset="-122"/>
              </a:rPr>
              <a:t>10</a:t>
            </a:r>
            <a:r>
              <a:rPr lang="en-US" altLang="zh-CN" sz="3200" b="1" baseline="30000">
                <a:solidFill>
                  <a:srgbClr val="0070C0"/>
                </a:solidFill>
                <a:latin typeface="宋体" panose="02010600030101010101" pitchFamily="2" charset="-122"/>
              </a:rPr>
              <a:t>5</a:t>
            </a:r>
            <a:r>
              <a:rPr lang="en-US" altLang="zh-CN" sz="3200" b="1" i="1">
                <a:solidFill>
                  <a:srgbClr val="0070C0"/>
                </a:solidFill>
                <a:latin typeface="宋体" panose="02010600030101010101" pitchFamily="2" charset="-122"/>
              </a:rPr>
              <a:t>Pa</a:t>
            </a:r>
          </a:p>
        </p:txBody>
      </p:sp>
      <p:sp>
        <p:nvSpPr>
          <p:cNvPr id="10245" name="文本框 10244"/>
          <p:cNvSpPr txBox="1"/>
          <p:nvPr>
            <p:custDataLst>
              <p:tags r:id="rId5"/>
            </p:custDataLst>
          </p:nvPr>
        </p:nvSpPr>
        <p:spPr>
          <a:xfrm>
            <a:off x="561902" y="2394586"/>
            <a:ext cx="3286332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200" b="1">
                <a:solidFill>
                  <a:srgbClr val="0070C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P</a:t>
            </a:r>
            <a:r>
              <a:rPr lang="zh-CN" altLang="en-US" sz="3200" b="1" baseline="-25000">
                <a:solidFill>
                  <a:srgbClr val="0070C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气 </a:t>
            </a:r>
            <a:r>
              <a:rPr lang="zh-CN" altLang="en-US" sz="3200" b="1">
                <a:solidFill>
                  <a:srgbClr val="0070C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=ρ</a:t>
            </a:r>
            <a:r>
              <a:rPr lang="zh-CN" altLang="en-US" sz="3200" b="1" baseline="-25000">
                <a:solidFill>
                  <a:srgbClr val="0070C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汞 </a:t>
            </a:r>
            <a:r>
              <a:rPr lang="zh-CN" altLang="en-US" sz="3200" b="1">
                <a:solidFill>
                  <a:srgbClr val="0070C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gh</a:t>
            </a: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5285687" y="599441"/>
            <a:ext cx="2632367" cy="7308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托里拆利实验</a:t>
            </a:r>
            <a:endParaRPr lang="zh-CN" altLang="en-US" sz="3200" b="1" kern="0">
              <a:solidFill>
                <a:srgbClr val="FF0000"/>
              </a:solidFill>
              <a:latin typeface="宋体" panose="02010600030101010101" pitchFamily="2" charset="-122"/>
              <a:ea typeface="微软雅黑"/>
              <a:cs typeface="宋体" panose="02010600030101010101" pitchFamily="2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254333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  <p:bldP spid="10244" grpId="0"/>
      <p:bldP spid="102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>
            <a:off x="757775" y="1000760"/>
            <a:ext cx="7464723" cy="36933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二</a:t>
            </a:r>
            <a:r>
              <a:rPr lang="en-US" altLang="zh-CN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lang="zh-CN" altLang="en-US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大气压强的测量</a:t>
            </a:r>
            <a:r>
              <a:rPr lang="en-US" altLang="zh-CN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——</a:t>
            </a:r>
          </a:p>
        </p:txBody>
      </p:sp>
      <p:sp>
        <p:nvSpPr>
          <p:cNvPr id="10243" name="文本框 10242"/>
          <p:cNvSpPr txBox="1"/>
          <p:nvPr>
            <p:custDataLst>
              <p:tags r:id="rId2"/>
            </p:custDataLst>
          </p:nvPr>
        </p:nvSpPr>
        <p:spPr>
          <a:xfrm>
            <a:off x="757774" y="1975486"/>
            <a:ext cx="8236624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en-US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个标准大气压支撑着管内760mm高的汞柱。</a:t>
            </a: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6107905" y="915036"/>
            <a:ext cx="2632367" cy="7308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托里拆利实验</a:t>
            </a:r>
            <a:endParaRPr lang="zh-CN" altLang="en-US" sz="3200" b="1" kern="0">
              <a:solidFill>
                <a:srgbClr val="FF0000"/>
              </a:solidFill>
              <a:latin typeface="宋体" panose="02010600030101010101" pitchFamily="2" charset="-122"/>
              <a:ea typeface="微软雅黑" panose="020B0503020204020204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758091" y="3028951"/>
            <a:ext cx="8203132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lang="en-US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个标准大气压下可以支撑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约</a:t>
            </a:r>
            <a:r>
              <a:rPr lang="en-US" altLang="zh-CN" sz="3200" b="1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10m</a:t>
            </a:r>
            <a:r>
              <a:rPr lang="zh-CN" alt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高的水柱。</a:t>
            </a:r>
          </a:p>
        </p:txBody>
      </p:sp>
    </p:spTree>
    <p:extLst>
      <p:ext uri="{BB962C8B-B14F-4D97-AF65-F5344CB8AC3E}">
        <p14:creationId xmlns:p14="http://schemas.microsoft.com/office/powerpoint/2010/main" val="22553582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本占位符 10241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727616" y="685800"/>
            <a:ext cx="10001853" cy="5486400"/>
          </a:xfrm>
        </p:spPr>
        <p:txBody>
          <a:bodyPr anchor="t"/>
          <a:lstStyle/>
          <a:p>
            <a:pPr>
              <a:buNone/>
            </a:pPr>
            <a:r>
              <a:rPr lang="zh-CN" altLang="en-US" b="1" dirty="0">
                <a:latin typeface="宋体" panose="02010600030101010101" pitchFamily="2" charset="-122"/>
              </a:rPr>
              <a:t>在做托里拆利实验时，如果使玻璃管倾斜，那么</a:t>
            </a:r>
          </a:p>
          <a:p>
            <a:pPr>
              <a:buNone/>
            </a:pPr>
            <a:r>
              <a:rPr lang="zh-CN" altLang="en-US" b="1" dirty="0">
                <a:latin typeface="宋体" panose="02010600030101010101" pitchFamily="2" charset="-122"/>
              </a:rPr>
              <a:t>管内水银柱 （   ）</a:t>
            </a:r>
          </a:p>
          <a:p>
            <a:pPr>
              <a:buNone/>
            </a:pPr>
            <a:r>
              <a:rPr lang="en-US" altLang="zh-CN" b="1" dirty="0">
                <a:latin typeface="宋体" panose="02010600030101010101" pitchFamily="2" charset="-122"/>
              </a:rPr>
              <a:t>A</a:t>
            </a:r>
            <a:r>
              <a:rPr lang="zh-CN" altLang="en-US" b="1" dirty="0">
                <a:latin typeface="宋体" panose="02010600030101010101" pitchFamily="2" charset="-122"/>
              </a:rPr>
              <a:t>、长度减小     </a:t>
            </a:r>
          </a:p>
          <a:p>
            <a:pPr>
              <a:buNone/>
            </a:pPr>
            <a:r>
              <a:rPr lang="en-US" altLang="zh-CN" b="1" dirty="0">
                <a:latin typeface="宋体" panose="02010600030101010101" pitchFamily="2" charset="-122"/>
              </a:rPr>
              <a:t>B</a:t>
            </a:r>
            <a:r>
              <a:rPr lang="zh-CN" altLang="en-US" b="1" dirty="0">
                <a:latin typeface="宋体" panose="02010600030101010101" pitchFamily="2" charset="-122"/>
              </a:rPr>
              <a:t>、高度不变</a:t>
            </a:r>
          </a:p>
          <a:p>
            <a:pPr>
              <a:buNone/>
            </a:pPr>
            <a:r>
              <a:rPr lang="en-US" altLang="zh-CN" b="1" dirty="0">
                <a:latin typeface="宋体" panose="02010600030101010101" pitchFamily="2" charset="-122"/>
              </a:rPr>
              <a:t>C</a:t>
            </a:r>
            <a:r>
              <a:rPr lang="zh-CN" altLang="en-US" b="1" dirty="0">
                <a:latin typeface="宋体" panose="02010600030101010101" pitchFamily="2" charset="-122"/>
              </a:rPr>
              <a:t>、高度增大</a:t>
            </a:r>
          </a:p>
          <a:p>
            <a:pPr>
              <a:buNone/>
            </a:pPr>
            <a:r>
              <a:rPr lang="en-US" altLang="zh-CN" b="1" dirty="0">
                <a:latin typeface="宋体" panose="02010600030101010101" pitchFamily="2" charset="-122"/>
              </a:rPr>
              <a:t>D</a:t>
            </a:r>
            <a:r>
              <a:rPr lang="zh-CN" altLang="en-US" b="1" dirty="0">
                <a:latin typeface="宋体" panose="02010600030101010101" pitchFamily="2" charset="-122"/>
              </a:rPr>
              <a:t>、高度减小</a:t>
            </a:r>
          </a:p>
        </p:txBody>
      </p:sp>
      <p:sp>
        <p:nvSpPr>
          <p:cNvPr id="10243" name="文本框 10242"/>
          <p:cNvSpPr txBox="1"/>
          <p:nvPr>
            <p:custDataLst>
              <p:tags r:id="rId2"/>
            </p:custDataLst>
          </p:nvPr>
        </p:nvSpPr>
        <p:spPr>
          <a:xfrm>
            <a:off x="3564109" y="1239838"/>
            <a:ext cx="1828562" cy="36933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>
                <a:solidFill>
                  <a:srgbClr val="CC0000"/>
                </a:solidFill>
                <a:latin typeface="Times New Roman" panose="02020603050405020304" pitchFamily="2" charset="0"/>
              </a:rPr>
              <a:t>B</a:t>
            </a:r>
          </a:p>
        </p:txBody>
      </p:sp>
      <p:pic>
        <p:nvPicPr>
          <p:cNvPr id="10244" name="图片 10243" descr="图片1所受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649500" y="1262381"/>
            <a:ext cx="5917430" cy="3381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3179032" y="5605145"/>
            <a:ext cx="6390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CC0000"/>
                </a:solidFill>
              </a:rPr>
              <a:t>水银柱的长度如何变化？</a:t>
            </a:r>
          </a:p>
        </p:txBody>
      </p:sp>
    </p:spTree>
    <p:extLst>
      <p:ext uri="{BB962C8B-B14F-4D97-AF65-F5344CB8AC3E}">
        <p14:creationId xmlns:p14="http://schemas.microsoft.com/office/powerpoint/2010/main" val="3808297399"/>
      </p:ext>
    </p:extLst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11265"/>
          <p:cNvSpPr/>
          <p:nvPr>
            <p:custDataLst>
              <p:tags r:id="rId1"/>
            </p:custDataLst>
          </p:nvPr>
        </p:nvSpPr>
        <p:spPr>
          <a:xfrm>
            <a:off x="165714" y="808990"/>
            <a:ext cx="11740257" cy="18148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3200" b="1" dirty="0">
                <a:latin typeface="宋体" panose="02010600030101010101" pitchFamily="2" charset="-122"/>
              </a:rPr>
              <a:t>某同学在做托里拆利实验中，不慎在玻璃管中混入了少量空气，则测量结果将（</a:t>
            </a:r>
            <a:r>
              <a:rPr lang="zh-CN" altLang="en-US" sz="3200" b="1" dirty="0">
                <a:latin typeface="Arial Unicode MS" pitchFamily="2" charset="-122"/>
                <a:ea typeface="Arial Unicode MS" pitchFamily="2" charset="-122"/>
              </a:rPr>
              <a:t>    </a:t>
            </a:r>
            <a:r>
              <a:rPr lang="zh-CN" altLang="en-US" sz="3200" b="1" dirty="0">
                <a:latin typeface="宋体" panose="02010600030101010101" pitchFamily="2" charset="-122"/>
              </a:rPr>
              <a:t>）</a:t>
            </a:r>
            <a:endParaRPr lang="zh-CN" altLang="en-US" sz="3200" b="1" dirty="0">
              <a:latin typeface="Arial Unicode MS" pitchFamily="2" charset="-122"/>
              <a:ea typeface="Arial Unicode MS" pitchFamily="2" charset="-122"/>
            </a:endParaRPr>
          </a:p>
          <a:p>
            <a:pPr eaLnBrk="0" hangingPunct="0">
              <a:spcBef>
                <a:spcPct val="50000"/>
              </a:spcBef>
            </a:pPr>
            <a:r>
              <a:rPr lang="zh-CN" altLang="en-US" sz="3200" b="1" dirty="0">
                <a:latin typeface="Arial Unicode MS" pitchFamily="2" charset="-122"/>
                <a:ea typeface="Arial Unicode MS" pitchFamily="2" charset="-122"/>
              </a:rPr>
              <a:t>  A</a:t>
            </a:r>
            <a:r>
              <a:rPr lang="zh-CN" altLang="en-US" sz="3200" b="1" dirty="0">
                <a:latin typeface="宋体" panose="02010600030101010101" pitchFamily="2" charset="-122"/>
              </a:rPr>
              <a:t>．偏大</a:t>
            </a:r>
            <a:r>
              <a:rPr lang="zh-CN" altLang="en-US" sz="3200" b="1" dirty="0">
                <a:latin typeface="Arial Unicode MS" pitchFamily="2" charset="-122"/>
                <a:ea typeface="Arial Unicode MS" pitchFamily="2" charset="-122"/>
              </a:rPr>
              <a:t>  B</a:t>
            </a:r>
            <a:r>
              <a:rPr lang="zh-CN" altLang="en-US" sz="3200" b="1" dirty="0">
                <a:latin typeface="宋体" panose="02010600030101010101" pitchFamily="2" charset="-122"/>
              </a:rPr>
              <a:t>．偏小</a:t>
            </a:r>
            <a:r>
              <a:rPr lang="zh-CN" altLang="en-US" sz="3200" b="1" dirty="0">
                <a:latin typeface="Arial Unicode MS" pitchFamily="2" charset="-122"/>
                <a:ea typeface="Arial Unicode MS" pitchFamily="2" charset="-122"/>
              </a:rPr>
              <a:t>  C</a:t>
            </a:r>
            <a:r>
              <a:rPr lang="zh-CN" altLang="en-US" sz="3200" b="1" dirty="0">
                <a:latin typeface="宋体" panose="02010600030101010101" pitchFamily="2" charset="-122"/>
              </a:rPr>
              <a:t>．相等</a:t>
            </a:r>
            <a:r>
              <a:rPr lang="zh-CN" altLang="en-US" sz="3200" b="1" dirty="0">
                <a:latin typeface="Arial Unicode MS" pitchFamily="2" charset="-122"/>
                <a:ea typeface="Arial Unicode MS" pitchFamily="2" charset="-122"/>
              </a:rPr>
              <a:t>  D</a:t>
            </a:r>
            <a:r>
              <a:rPr lang="zh-CN" altLang="en-US" sz="3200" b="1" dirty="0">
                <a:latin typeface="宋体" panose="02010600030101010101" pitchFamily="2" charset="-122"/>
              </a:rPr>
              <a:t>．都有可能</a:t>
            </a:r>
          </a:p>
        </p:txBody>
      </p:sp>
      <p:sp>
        <p:nvSpPr>
          <p:cNvPr id="11267" name="文本框 11266"/>
          <p:cNvSpPr txBox="1"/>
          <p:nvPr>
            <p:custDataLst>
              <p:tags r:id="rId2"/>
            </p:custDataLst>
          </p:nvPr>
        </p:nvSpPr>
        <p:spPr>
          <a:xfrm>
            <a:off x="8328529" y="1125538"/>
            <a:ext cx="36031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800">
                <a:latin typeface="Times New Roman" panose="02020603050405020304" pitchFamily="2" charset="0"/>
              </a:rPr>
              <a:t>B</a:t>
            </a:r>
          </a:p>
        </p:txBody>
      </p:sp>
      <p:pic>
        <p:nvPicPr>
          <p:cNvPr id="10244" name="图片 10243" descr="图片1所受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876494" y="2982279"/>
            <a:ext cx="6249173" cy="338137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063537203"/>
      </p:ext>
    </p:extLst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内容占位符 18433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0" y="678180"/>
            <a:ext cx="8533289" cy="838200"/>
          </a:xfrm>
        </p:spPr>
        <p:txBody>
          <a:bodyPr anchor="t"/>
          <a:lstStyle/>
          <a:p>
            <a:pPr marL="0" indent="0">
              <a:buNone/>
            </a:pPr>
            <a:r>
              <a:rPr lang="zh-CN" altLang="en-US" sz="4000" b="1">
                <a:solidFill>
                  <a:srgbClr val="FF0000"/>
                </a:solidFill>
                <a:ea typeface="隶书" pitchFamily="1" charset="-122"/>
              </a:rPr>
              <a:t>猜一猜、做一做、说一说</a:t>
            </a:r>
          </a:p>
        </p:txBody>
      </p:sp>
      <p:sp>
        <p:nvSpPr>
          <p:cNvPr id="18435" name="文本框 18434"/>
          <p:cNvSpPr txBox="1"/>
          <p:nvPr>
            <p:custDataLst>
              <p:tags r:id="rId2"/>
            </p:custDataLst>
          </p:nvPr>
        </p:nvSpPr>
        <p:spPr>
          <a:xfrm>
            <a:off x="188571" y="1516381"/>
            <a:ext cx="11382798" cy="120032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把装满水的量筒浸入水中，口朝下。照图那样抓住筒底向上提，在筒口离开水面前，量筒漏出水面的部分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  <a:sym typeface="Wingdings" panose="05000000000000000000" pitchFamily="2" charset="2"/>
              </a:rPr>
              <a:t>（1）是空的；（2）有水，但不满；（3）充满水。猜一猜哪个说法对？</a:t>
            </a:r>
            <a:endParaRPr lang="zh-CN" altLang="en-US" sz="4800" b="1" dirty="0">
              <a:latin typeface="Times New Roman" pitchFamily="2" charset="0"/>
              <a:ea typeface="隶书" panose="02010509060101010101" pitchFamily="1" charset="-122"/>
              <a:sym typeface="Wingdings" panose="05000000000000000000" pitchFamily="2" charset="2"/>
            </a:endParaRPr>
          </a:p>
        </p:txBody>
      </p:sp>
      <p:pic>
        <p:nvPicPr>
          <p:cNvPr id="18436" name="图片 18435" descr="x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rcRect l="10153" t="1904" b="1179"/>
          <a:stretch>
            <a:fillRect/>
          </a:stretch>
        </p:blipFill>
        <p:spPr>
          <a:xfrm>
            <a:off x="4417756" y="3601720"/>
            <a:ext cx="3354268" cy="271526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4218725200"/>
      </p:ext>
    </p:extLst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uild="p"/>
      <p:bldP spid="184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文本框 17409"/>
          <p:cNvSpPr txBox="1"/>
          <p:nvPr>
            <p:custDataLst>
              <p:tags r:id="rId1"/>
            </p:custDataLst>
          </p:nvPr>
        </p:nvSpPr>
        <p:spPr>
          <a:xfrm>
            <a:off x="766614" y="887731"/>
            <a:ext cx="11982795" cy="132343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3200" b="1" dirty="0">
                <a:latin typeface="Times New Roman" panose="02020603050405020304" pitchFamily="2" charset="0"/>
              </a:rPr>
              <a:t>思考：</a:t>
            </a:r>
          </a:p>
          <a:p>
            <a:pPr>
              <a:spcBef>
                <a:spcPct val="50000"/>
              </a:spcBef>
            </a:pPr>
            <a:r>
              <a:rPr lang="zh-CN" altLang="en-US" sz="3200" b="1" dirty="0">
                <a:latin typeface="Times New Roman" panose="02020603050405020304" pitchFamily="2" charset="0"/>
              </a:rPr>
              <a:t>人的手掌面积约50</a:t>
            </a:r>
            <a:r>
              <a:rPr lang="en-US" altLang="zh-CN" sz="3200" b="1" dirty="0">
                <a:latin typeface="Times New Roman" panose="02020603050405020304" pitchFamily="2" charset="0"/>
              </a:rPr>
              <a:t>cm</a:t>
            </a:r>
            <a:r>
              <a:rPr lang="en-US" altLang="zh-CN" sz="3200" b="1" baseline="30000" dirty="0">
                <a:latin typeface="Times New Roman" panose="02020603050405020304" pitchFamily="2" charset="0"/>
              </a:rPr>
              <a:t>2</a:t>
            </a:r>
            <a:r>
              <a:rPr lang="en-US" altLang="zh-CN" sz="3200" b="1" dirty="0">
                <a:latin typeface="Times New Roman" panose="02020603050405020304" pitchFamily="2" charset="0"/>
              </a:rPr>
              <a:t>,</a:t>
            </a:r>
            <a:r>
              <a:rPr lang="zh-CN" altLang="en-US" sz="3200" b="1" dirty="0">
                <a:latin typeface="Times New Roman" panose="02020603050405020304" pitchFamily="2" charset="0"/>
              </a:rPr>
              <a:t>作用在手掌上的大气压力约</a:t>
            </a:r>
            <a:r>
              <a:rPr lang="en-US" altLang="zh-CN" sz="3200" b="1" dirty="0">
                <a:latin typeface="Times New Roman" panose="02020603050405020304" pitchFamily="2" charset="0"/>
              </a:rPr>
              <a:t>______N.</a:t>
            </a:r>
            <a:endParaRPr lang="zh-CN" altLang="en-US" sz="3200" b="1" baseline="30000" dirty="0">
              <a:latin typeface="Times New Roman" pitchFamily="2" charset="0"/>
            </a:endParaRPr>
          </a:p>
        </p:txBody>
      </p:sp>
      <p:sp>
        <p:nvSpPr>
          <p:cNvPr id="17411" name="文本框 17410"/>
          <p:cNvSpPr txBox="1"/>
          <p:nvPr>
            <p:custDataLst>
              <p:tags r:id="rId2"/>
            </p:custDataLst>
          </p:nvPr>
        </p:nvSpPr>
        <p:spPr>
          <a:xfrm>
            <a:off x="910630" y="3140968"/>
            <a:ext cx="9262174" cy="181588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latin typeface="Times New Roman" panose="02020603050405020304" pitchFamily="2" charset="0"/>
              </a:rPr>
              <a:t>质疑：</a:t>
            </a:r>
          </a:p>
          <a:p>
            <a:pPr>
              <a:spcBef>
                <a:spcPct val="50000"/>
              </a:spcBef>
            </a:pPr>
            <a:r>
              <a:rPr lang="zh-CN" altLang="en-US" sz="3200" b="1" dirty="0">
                <a:latin typeface="Times New Roman" panose="02020603050405020304" pitchFamily="2" charset="0"/>
              </a:rPr>
              <a:t>由此可知，我们人体在大气中承受着强大的大气压力作用，为什么没有被压瘪呢？</a:t>
            </a:r>
          </a:p>
        </p:txBody>
      </p:sp>
    </p:spTree>
    <p:extLst>
      <p:ext uri="{BB962C8B-B14F-4D97-AF65-F5344CB8AC3E}">
        <p14:creationId xmlns:p14="http://schemas.microsoft.com/office/powerpoint/2010/main" val="248828990"/>
      </p:ext>
    </p:extLst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标题 2560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209513" y="701040"/>
            <a:ext cx="7771388" cy="731838"/>
          </a:xfrm>
        </p:spPr>
        <p:txBody>
          <a:bodyPr anchor="ctr"/>
          <a:lstStyle/>
          <a:p>
            <a:r>
              <a:rPr lang="zh-CN" altLang="en-US" sz="4000">
                <a:solidFill>
                  <a:srgbClr val="FF0000"/>
                </a:solidFill>
              </a:rPr>
              <a:t>金属盒气压计</a:t>
            </a:r>
          </a:p>
        </p:txBody>
      </p:sp>
      <p:pic>
        <p:nvPicPr>
          <p:cNvPr id="19459" name="文本占位符 25602" descr="空盒气压计">
            <a:hlinkClick r:id="rId4" action="ppaction://hlinksldjump"/>
          </p:cNvPr>
          <p:cNvPicPr>
            <a:picLocks noGrp="1" noChangeAspect="1"/>
          </p:cNvPicPr>
          <p:nvPr>
            <p:ph idx="1"/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959350" y="1734185"/>
            <a:ext cx="6682505" cy="4679950"/>
          </a:xfrm>
        </p:spPr>
      </p:pic>
    </p:spTree>
    <p:extLst>
      <p:ext uri="{BB962C8B-B14F-4D97-AF65-F5344CB8AC3E}">
        <p14:creationId xmlns:p14="http://schemas.microsoft.com/office/powerpoint/2010/main" val="2769583141"/>
      </p:ext>
    </p:extLst>
  </p:cSld>
  <p:clrMapOvr>
    <a:masterClrMapping/>
  </p:clrMapOvr>
  <p:transition spd="med">
    <p:pull dir="r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文本占位符 26626" descr="水银气压计">
            <a:hlinkClick r:id="rId3" action="ppaction://hlinksldjump"/>
          </p:cNvPr>
          <p:cNvPicPr>
            <a:picLocks noGrp="1" noChangeAspect="1"/>
          </p:cNvPicPr>
          <p:nvPr>
            <p:ph idx="1"/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230465" y="746760"/>
            <a:ext cx="8002498" cy="5734685"/>
          </a:xfrm>
        </p:spPr>
      </p:pic>
    </p:spTree>
    <p:extLst>
      <p:ext uri="{BB962C8B-B14F-4D97-AF65-F5344CB8AC3E}">
        <p14:creationId xmlns:p14="http://schemas.microsoft.com/office/powerpoint/2010/main" val="156202334"/>
      </p:ext>
    </p:extLst>
  </p:cSld>
  <p:clrMapOvr>
    <a:masterClrMapping/>
  </p:clrMapOvr>
  <p:transition spd="med">
    <p:pull dir="r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29700"/>
          <p:cNvSpPr/>
          <p:nvPr>
            <p:custDataLst>
              <p:tags r:id="rId1"/>
            </p:custDataLst>
          </p:nvPr>
        </p:nvSpPr>
        <p:spPr>
          <a:xfrm>
            <a:off x="519363" y="1640205"/>
            <a:ext cx="11197402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3200" b="1">
                <a:latin typeface="宋体" panose="02010600030101010101" pitchFamily="2" charset="-122"/>
              </a:rPr>
              <a:t> </a:t>
            </a:r>
            <a:r>
              <a:rPr lang="en-US" altLang="zh-CN" sz="3200" b="1">
                <a:solidFill>
                  <a:schemeClr val="bg2"/>
                </a:solidFill>
                <a:latin typeface="宋体" panose="02010600030101010101" pitchFamily="2" charset="-122"/>
              </a:rPr>
              <a:t>   </a:t>
            </a:r>
            <a:r>
              <a:rPr lang="zh-CN" altLang="en-US" sz="3200" b="1">
                <a:solidFill>
                  <a:schemeClr val="bg2"/>
                </a:solidFill>
                <a:latin typeface="宋体" panose="02010600030101010101" pitchFamily="2" charset="-122"/>
              </a:rPr>
              <a:t>我们长期生活在大气的底层，已经适应了现在的大气压</a:t>
            </a:r>
            <a:r>
              <a:rPr lang="en-US" altLang="zh-CN" sz="3200" b="1">
                <a:solidFill>
                  <a:schemeClr val="bg2"/>
                </a:solidFill>
                <a:latin typeface="宋体" panose="02010600030101010101" pitchFamily="2" charset="-122"/>
              </a:rPr>
              <a:t>.</a:t>
            </a:r>
          </a:p>
        </p:txBody>
      </p:sp>
      <p:pic>
        <p:nvPicPr>
          <p:cNvPr id="24579" name="图片 29701" descr="无标题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20948" y="2922906"/>
            <a:ext cx="3809504" cy="3051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80" name="文本框 29702"/>
          <p:cNvSpPr txBox="1"/>
          <p:nvPr>
            <p:custDataLst>
              <p:tags r:id="rId3"/>
            </p:custDataLst>
          </p:nvPr>
        </p:nvSpPr>
        <p:spPr>
          <a:xfrm>
            <a:off x="6456792" y="2432368"/>
            <a:ext cx="4419025" cy="403098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200" b="1">
                <a:solidFill>
                  <a:schemeClr val="bg2"/>
                </a:solidFill>
                <a:latin typeface="宋体" panose="02010600030101010101" pitchFamily="2" charset="-122"/>
              </a:rPr>
              <a:t>登山运动员，到了高山地区，由于大气压的明显减小，空气稀薄，空气中的氧气含量少，不能满足人体的需要，会出现头痛、恶心、呕吐等症状，高度增加，人的感觉越明显．</a:t>
            </a:r>
          </a:p>
        </p:txBody>
      </p:sp>
      <p:sp>
        <p:nvSpPr>
          <p:cNvPr id="29705" name="文本框 29704"/>
          <p:cNvSpPr txBox="1"/>
          <p:nvPr>
            <p:custDataLst>
              <p:tags r:id="rId4"/>
            </p:custDataLst>
          </p:nvPr>
        </p:nvSpPr>
        <p:spPr>
          <a:xfrm>
            <a:off x="519362" y="690881"/>
            <a:ext cx="5753498" cy="83099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4800" b="1">
                <a:solidFill>
                  <a:srgbClr val="FF0000"/>
                </a:solidFill>
                <a:latin typeface="Times New Roman" panose="02020603050405020304" pitchFamily="2" charset="0"/>
              </a:rPr>
              <a:t>三、大气压强的变化</a:t>
            </a:r>
          </a:p>
        </p:txBody>
      </p:sp>
    </p:spTree>
    <p:extLst>
      <p:ext uri="{BB962C8B-B14F-4D97-AF65-F5344CB8AC3E}">
        <p14:creationId xmlns:p14="http://schemas.microsoft.com/office/powerpoint/2010/main" val="1679043230"/>
      </p:ext>
    </p:extLst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矩形 30723"/>
          <p:cNvSpPr/>
          <p:nvPr>
            <p:custDataLst>
              <p:tags r:id="rId1"/>
            </p:custDataLst>
          </p:nvPr>
        </p:nvSpPr>
        <p:spPr>
          <a:xfrm>
            <a:off x="1711103" y="6134735"/>
            <a:ext cx="8493289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chemeClr val="bg2"/>
                </a:solidFill>
                <a:latin typeface="宋体" panose="02010600030101010101" pitchFamily="2" charset="-122"/>
              </a:rPr>
              <a:t>而高度从海拔</a:t>
            </a:r>
            <a:r>
              <a:rPr lang="en-US" altLang="zh-CN" sz="2800" b="1">
                <a:solidFill>
                  <a:schemeClr val="bg2"/>
                </a:solidFill>
                <a:latin typeface="Times New Roman" panose="02020603050405020304" pitchFamily="2" charset="0"/>
              </a:rPr>
              <a:t>7</a:t>
            </a:r>
            <a:r>
              <a:rPr lang="zh-CN" altLang="en-US" sz="2800" b="1">
                <a:solidFill>
                  <a:schemeClr val="bg2"/>
                </a:solidFill>
                <a:latin typeface="宋体" panose="02010600030101010101" pitchFamily="2" charset="-122"/>
              </a:rPr>
              <a:t>千米到</a:t>
            </a:r>
            <a:r>
              <a:rPr lang="en-US" altLang="zh-CN" sz="2800" b="1">
                <a:solidFill>
                  <a:schemeClr val="bg2"/>
                </a:solidFill>
                <a:latin typeface="Times New Roman" panose="02020603050405020304" pitchFamily="2" charset="0"/>
              </a:rPr>
              <a:t>8</a:t>
            </a:r>
            <a:r>
              <a:rPr lang="zh-CN" altLang="en-US" sz="2800" b="1">
                <a:solidFill>
                  <a:schemeClr val="bg2"/>
                </a:solidFill>
                <a:latin typeface="宋体" panose="02010600030101010101" pitchFamily="2" charset="-122"/>
              </a:rPr>
              <a:t>千米，气压只减小了</a:t>
            </a:r>
            <a:r>
              <a:rPr lang="zh-CN" altLang="en-US" sz="2800" b="1" u="sng">
                <a:solidFill>
                  <a:schemeClr val="bg2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chemeClr val="bg2"/>
                </a:solidFill>
                <a:latin typeface="宋体" panose="02010600030101010101" pitchFamily="2" charset="-122"/>
              </a:rPr>
              <a:t>千帕</a:t>
            </a:r>
            <a:r>
              <a:rPr lang="zh-CN" altLang="en-US" sz="2800" b="1">
                <a:solidFill>
                  <a:schemeClr val="bg2"/>
                </a:solidFill>
                <a:latin typeface="Times New Roman" panose="02020603050405020304" pitchFamily="2" charset="0"/>
              </a:rPr>
              <a:t> ．</a:t>
            </a:r>
          </a:p>
        </p:txBody>
      </p:sp>
      <p:sp>
        <p:nvSpPr>
          <p:cNvPr id="30725" name="矩形 30724"/>
          <p:cNvSpPr/>
          <p:nvPr>
            <p:custDataLst>
              <p:tags r:id="rId2"/>
            </p:custDataLst>
          </p:nvPr>
        </p:nvSpPr>
        <p:spPr>
          <a:xfrm>
            <a:off x="1792372" y="5549265"/>
            <a:ext cx="8838049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chemeClr val="bg2"/>
                </a:solidFill>
                <a:latin typeface="宋体" panose="02010600030101010101" pitchFamily="2" charset="-122"/>
              </a:rPr>
              <a:t>从海拔</a:t>
            </a:r>
            <a:r>
              <a:rPr lang="en-US" altLang="zh-CN" sz="2800" b="1">
                <a:solidFill>
                  <a:schemeClr val="bg2"/>
                </a:solidFill>
                <a:latin typeface="Times New Roman" panose="02020603050405020304" pitchFamily="2" charset="0"/>
              </a:rPr>
              <a:t>1</a:t>
            </a:r>
            <a:r>
              <a:rPr lang="zh-CN" altLang="en-US" sz="2800" b="1">
                <a:solidFill>
                  <a:schemeClr val="bg2"/>
                </a:solidFill>
                <a:latin typeface="宋体" panose="02010600030101010101" pitchFamily="2" charset="-122"/>
              </a:rPr>
              <a:t>千米升高到</a:t>
            </a:r>
            <a:r>
              <a:rPr lang="en-US" altLang="zh-CN" sz="2800" b="1">
                <a:solidFill>
                  <a:schemeClr val="bg2"/>
                </a:solidFill>
                <a:latin typeface="Times New Roman" panose="02020603050405020304" pitchFamily="2" charset="0"/>
              </a:rPr>
              <a:t>2</a:t>
            </a:r>
            <a:r>
              <a:rPr lang="zh-CN" altLang="en-US" sz="2800" b="1">
                <a:solidFill>
                  <a:schemeClr val="bg2"/>
                </a:solidFill>
                <a:latin typeface="宋体" panose="02010600030101010101" pitchFamily="2" charset="-122"/>
              </a:rPr>
              <a:t>千米，气压减小了</a:t>
            </a:r>
            <a:r>
              <a:rPr lang="zh-CN" altLang="en-US" sz="2800" b="1" u="sng">
                <a:solidFill>
                  <a:schemeClr val="bg2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2800" b="1">
                <a:solidFill>
                  <a:schemeClr val="bg2"/>
                </a:solidFill>
                <a:latin typeface="宋体" panose="02010600030101010101" pitchFamily="2" charset="-122"/>
              </a:rPr>
              <a:t>千帕，</a:t>
            </a:r>
          </a:p>
        </p:txBody>
      </p:sp>
      <p:pic>
        <p:nvPicPr>
          <p:cNvPr id="25604" name="图片 30725" descr="30211t11-0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850150" y="1282065"/>
            <a:ext cx="8220275" cy="426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605" name="矩形 30726"/>
          <p:cNvSpPr/>
          <p:nvPr>
            <p:custDataLst>
              <p:tags r:id="rId4"/>
            </p:custDataLst>
          </p:nvPr>
        </p:nvSpPr>
        <p:spPr>
          <a:xfrm>
            <a:off x="1775547" y="690880"/>
            <a:ext cx="8496781" cy="36933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/>
            <a:r>
              <a:rPr lang="zh-CN" altLang="en-US" b="1">
                <a:solidFill>
                  <a:schemeClr val="bg2"/>
                </a:solidFill>
                <a:latin typeface="黑体" panose="02010609060101010101" charset="-122"/>
                <a:ea typeface="黑体" panose="02010609060101010101" charset="-122"/>
              </a:rPr>
              <a:t>分析表中所列数据可以得到什么结论？</a:t>
            </a:r>
            <a:r>
              <a:rPr lang="zh-CN" altLang="en-US" b="1">
                <a:latin typeface="黑体" panose="02010609060101010101" charset="-122"/>
                <a:ea typeface="黑体" panose="02010609060101010101" charset="-122"/>
              </a:rPr>
              <a:t> </a:t>
            </a:r>
            <a:endParaRPr lang="zh-CN" altLang="en-US" b="1">
              <a:latin typeface="黑体" panose="02010609060101010101" charset="-122"/>
              <a:ea typeface="黑体"/>
            </a:endParaRPr>
          </a:p>
        </p:txBody>
      </p:sp>
      <p:sp>
        <p:nvSpPr>
          <p:cNvPr id="30728" name="矩形 30727"/>
          <p:cNvSpPr/>
          <p:nvPr>
            <p:custDataLst>
              <p:tags r:id="rId5"/>
            </p:custDataLst>
          </p:nvPr>
        </p:nvSpPr>
        <p:spPr>
          <a:xfrm>
            <a:off x="7823770" y="5444174"/>
            <a:ext cx="565076" cy="55308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en-US" altLang="zh-CN" sz="3000" b="1">
                <a:solidFill>
                  <a:srgbClr val="FF3300"/>
                </a:solidFill>
                <a:latin typeface="Times New Roman" panose="02020603050405020304" pitchFamily="2" charset="0"/>
              </a:rPr>
              <a:t>10</a:t>
            </a:r>
          </a:p>
        </p:txBody>
      </p:sp>
      <p:sp>
        <p:nvSpPr>
          <p:cNvPr id="30729" name="矩形 30728"/>
          <p:cNvSpPr/>
          <p:nvPr>
            <p:custDataLst>
              <p:tags r:id="rId6"/>
            </p:custDataLst>
          </p:nvPr>
        </p:nvSpPr>
        <p:spPr>
          <a:xfrm>
            <a:off x="8615828" y="6020436"/>
            <a:ext cx="374601" cy="55308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en-US" altLang="zh-CN" sz="3000" b="1">
                <a:solidFill>
                  <a:srgbClr val="FF3300"/>
                </a:solidFill>
                <a:latin typeface="Times New Roman" panose="02020603050405020304" pitchFamily="2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154749445"/>
      </p:ext>
    </p:extLst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/>
      <p:bldP spid="30725" grpId="0"/>
      <p:bldP spid="30728" grpId="0"/>
      <p:bldP spid="307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文本框 38913"/>
          <p:cNvSpPr txBox="1"/>
          <p:nvPr>
            <p:custDataLst>
              <p:tags r:id="rId1"/>
            </p:custDataLst>
          </p:nvPr>
        </p:nvSpPr>
        <p:spPr>
          <a:xfrm>
            <a:off x="1691738" y="1549400"/>
            <a:ext cx="6571030" cy="107721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3200" b="1" dirty="0">
                <a:latin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3200" b="1" dirty="0">
                <a:latin typeface="宋体" panose="02010600030101010101" pitchFamily="2" charset="-122"/>
                <a:cs typeface="宋体" panose="02010600030101010101" pitchFamily="2" charset="-122"/>
              </a:rPr>
              <a:t>、大气压强随高度的增加而减小。</a:t>
            </a:r>
          </a:p>
          <a:p>
            <a:r>
              <a:rPr lang="zh-CN" altLang="en-US" sz="3200" b="1" dirty="0">
                <a:latin typeface="宋体" panose="02010600030101010101" pitchFamily="2" charset="-122"/>
                <a:cs typeface="宋体" panose="02010600030101010101" pitchFamily="2" charset="-122"/>
              </a:rPr>
              <a:t>（原因：越高空气越稀薄）</a:t>
            </a:r>
          </a:p>
        </p:txBody>
      </p:sp>
      <p:sp>
        <p:nvSpPr>
          <p:cNvPr id="38915" name="文本框 38914"/>
          <p:cNvSpPr txBox="1"/>
          <p:nvPr>
            <p:custDataLst>
              <p:tags r:id="rId2"/>
            </p:custDataLst>
          </p:nvPr>
        </p:nvSpPr>
        <p:spPr>
          <a:xfrm>
            <a:off x="1691738" y="3088323"/>
            <a:ext cx="8531701" cy="107721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en-US" altLang="zh-CN" sz="3200" b="1" dirty="0">
                <a:latin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3200" b="1" dirty="0">
                <a:latin typeface="宋体" panose="02010600030101010101" pitchFamily="2" charset="-122"/>
                <a:cs typeface="宋体" panose="02010600030101010101" pitchFamily="2" charset="-122"/>
              </a:rPr>
              <a:t>、大气压强和沸点的关系：</a:t>
            </a:r>
          </a:p>
          <a:p>
            <a:r>
              <a:rPr lang="zh-CN" altLang="en-US" sz="3200" b="1" dirty="0">
                <a:latin typeface="宋体" panose="02010600030101010101" pitchFamily="2" charset="-122"/>
                <a:cs typeface="宋体" panose="02010600030101010101" pitchFamily="2" charset="-122"/>
              </a:rPr>
              <a:t>液面上的气压越高，液体的沸点越高。</a:t>
            </a:r>
          </a:p>
        </p:txBody>
      </p:sp>
      <p:sp>
        <p:nvSpPr>
          <p:cNvPr id="38916" name="文本框 38915"/>
          <p:cNvSpPr txBox="1"/>
          <p:nvPr>
            <p:custDataLst>
              <p:tags r:id="rId3"/>
            </p:custDataLst>
          </p:nvPr>
        </p:nvSpPr>
        <p:spPr>
          <a:xfrm>
            <a:off x="492379" y="719456"/>
            <a:ext cx="5753498" cy="83099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4800" b="1">
                <a:solidFill>
                  <a:srgbClr val="FF0000"/>
                </a:solidFill>
                <a:latin typeface="Times New Roman" panose="02020603050405020304" pitchFamily="2" charset="0"/>
              </a:rPr>
              <a:t>三、大气压强的变化</a:t>
            </a:r>
          </a:p>
        </p:txBody>
      </p:sp>
    </p:spTree>
    <p:extLst>
      <p:ext uri="{BB962C8B-B14F-4D97-AF65-F5344CB8AC3E}">
        <p14:creationId xmlns:p14="http://schemas.microsoft.com/office/powerpoint/2010/main" val="3617673453"/>
      </p:ext>
    </p:extLst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  <p:bldP spid="38915" grpId="0"/>
      <p:bldP spid="389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33793"/>
          <p:cNvGrpSpPr/>
          <p:nvPr>
            <p:custDataLst>
              <p:tags r:id="rId1"/>
            </p:custDataLst>
          </p:nvPr>
        </p:nvGrpSpPr>
        <p:grpSpPr>
          <a:xfrm>
            <a:off x="6033303" y="2765426"/>
            <a:ext cx="144443" cy="2951163"/>
            <a:chOff x="0" y="0"/>
            <a:chExt cx="136" cy="2917"/>
          </a:xfrm>
        </p:grpSpPr>
        <p:grpSp>
          <p:nvGrpSpPr>
            <p:cNvPr id="20504" name="组合 33794"/>
            <p:cNvGrpSpPr/>
            <p:nvPr>
              <p:custDataLst>
                <p:tags r:id="rId23"/>
              </p:custDataLst>
            </p:nvPr>
          </p:nvGrpSpPr>
          <p:grpSpPr>
            <a:xfrm>
              <a:off x="0" y="0"/>
              <a:ext cx="136" cy="2917"/>
              <a:chOff x="0" y="0"/>
              <a:chExt cx="136" cy="2917"/>
            </a:xfrm>
          </p:grpSpPr>
          <p:sp>
            <p:nvSpPr>
              <p:cNvPr id="20506" name="直接连接符 33795"/>
              <p:cNvSpPr/>
              <p:nvPr>
                <p:custDataLst>
                  <p:tags r:id="rId25"/>
                </p:custDataLst>
              </p:nvPr>
            </p:nvSpPr>
            <p:spPr>
              <a:xfrm flipH="1">
                <a:off x="136" y="0"/>
                <a:ext cx="0" cy="2857"/>
              </a:xfrm>
              <a:prstGeom prst="line">
                <a:avLst/>
              </a:prstGeom>
              <a:ln w="9525" cap="flat" cmpd="sng">
                <a:solidFill>
                  <a:srgbClr val="FF0066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0507" name="直接连接符 33796"/>
              <p:cNvSpPr/>
              <p:nvPr>
                <p:custDataLst>
                  <p:tags r:id="rId26"/>
                </p:custDataLst>
              </p:nvPr>
            </p:nvSpPr>
            <p:spPr>
              <a:xfrm flipH="1">
                <a:off x="0" y="0"/>
                <a:ext cx="0" cy="2857"/>
              </a:xfrm>
              <a:prstGeom prst="line">
                <a:avLst/>
              </a:prstGeom>
              <a:ln w="9525" cap="flat" cmpd="sng">
                <a:solidFill>
                  <a:srgbClr val="FF0066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0508" name="未知" descr="白色大理石"/>
              <p:cNvSpPr/>
              <p:nvPr>
                <p:custDataLst>
                  <p:tags r:id="rId27"/>
                </p:custDataLst>
              </p:nvPr>
            </p:nvSpPr>
            <p:spPr>
              <a:xfrm>
                <a:off x="0" y="2857"/>
                <a:ext cx="136" cy="60"/>
              </a:xfrm>
              <a:custGeom>
                <a:avLst/>
                <a:gdLst>
                  <a:gd name="txL" fmla="*/ 0 w 272"/>
                  <a:gd name="txT" fmla="*/ 0 h 106"/>
                  <a:gd name="txR" fmla="*/ 272 w 272"/>
                  <a:gd name="txB" fmla="*/ 106 h 106"/>
                </a:gdLst>
                <a:ahLst/>
                <a:cxnLst>
                  <a:cxn ang="0">
                    <a:pos x="0" y="0"/>
                  </a:cxn>
                  <a:cxn ang="0">
                    <a:pos x="5" y="9"/>
                  </a:cxn>
                  <a:cxn ang="0">
                    <a:pos x="11" y="9"/>
                  </a:cxn>
                  <a:cxn ang="0">
                    <a:pos x="17" y="0"/>
                  </a:cxn>
                </a:cxnLst>
                <a:rect l="txL" t="txT" r="txR" b="txB"/>
                <a:pathLst>
                  <a:path w="272" h="105">
                    <a:moveTo>
                      <a:pt x="0" y="0"/>
                    </a:moveTo>
                    <a:cubicBezTo>
                      <a:pt x="30" y="38"/>
                      <a:pt x="61" y="76"/>
                      <a:pt x="91" y="91"/>
                    </a:cubicBezTo>
                    <a:cubicBezTo>
                      <a:pt x="121" y="106"/>
                      <a:pt x="152" y="106"/>
                      <a:pt x="182" y="91"/>
                    </a:cubicBezTo>
                    <a:cubicBezTo>
                      <a:pt x="212" y="76"/>
                      <a:pt x="257" y="15"/>
                      <a:pt x="272" y="0"/>
                    </a:cubicBezTo>
                  </a:path>
                </a:pathLst>
              </a:custGeom>
              <a:blipFill rotWithShape="1">
                <a:blip r:embed="rId30"/>
                <a:stretch>
                  <a:fillRect/>
                </a:stretch>
              </a:blipFill>
              <a:ln w="9525" cap="flat" cmpd="sng">
                <a:solidFill>
                  <a:srgbClr val="CCECFF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0505" name="矩形 33798"/>
            <p:cNvSpPr/>
            <p:nvPr>
              <p:custDataLst>
                <p:tags r:id="rId24"/>
              </p:custDataLst>
            </p:nvPr>
          </p:nvSpPr>
          <p:spPr>
            <a:xfrm>
              <a:off x="0" y="0"/>
              <a:ext cx="136" cy="2857"/>
            </a:xfrm>
            <a:prstGeom prst="rect">
              <a:avLst/>
            </a:prstGeom>
            <a:solidFill>
              <a:srgbClr val="99CCFF"/>
            </a:solidFill>
            <a:ln w="9525" cap="flat" cmpd="sng">
              <a:solidFill>
                <a:srgbClr val="CCEC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eaLnBrk="0" hangingPunct="0"/>
              <a:endParaRPr lang="zh-CN" altLang="en-US">
                <a:latin typeface="Arial" panose="020B0604020202020204" pitchFamily="34" charset="0"/>
                <a:ea typeface="微软雅黑"/>
              </a:endParaRPr>
            </a:p>
          </p:txBody>
        </p:sp>
      </p:grpSp>
      <p:sp>
        <p:nvSpPr>
          <p:cNvPr id="20483" name="Line 3"/>
          <p:cNvSpPr/>
          <p:nvPr>
            <p:custDataLst>
              <p:tags r:id="rId2"/>
            </p:custDataLst>
          </p:nvPr>
        </p:nvSpPr>
        <p:spPr>
          <a:xfrm flipH="1">
            <a:off x="5379338" y="5140326"/>
            <a:ext cx="0" cy="1152525"/>
          </a:xfrm>
          <a:prstGeom prst="line">
            <a:avLst/>
          </a:prstGeom>
          <a:ln w="635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0484" name="Line 4"/>
          <p:cNvSpPr/>
          <p:nvPr>
            <p:custDataLst>
              <p:tags r:id="rId3"/>
            </p:custDataLst>
          </p:nvPr>
        </p:nvSpPr>
        <p:spPr>
          <a:xfrm flipH="1">
            <a:off x="7611072" y="5141914"/>
            <a:ext cx="6349" cy="1152525"/>
          </a:xfrm>
          <a:prstGeom prst="line">
            <a:avLst/>
          </a:prstGeom>
          <a:ln w="635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0485" name="Line 5"/>
          <p:cNvSpPr/>
          <p:nvPr>
            <p:custDataLst>
              <p:tags r:id="rId4"/>
            </p:custDataLst>
          </p:nvPr>
        </p:nvSpPr>
        <p:spPr>
          <a:xfrm>
            <a:off x="5379338" y="6292850"/>
            <a:ext cx="2231734" cy="0"/>
          </a:xfrm>
          <a:prstGeom prst="line">
            <a:avLst/>
          </a:prstGeom>
          <a:ln w="635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0486" name="Rectangle 6"/>
          <p:cNvSpPr/>
          <p:nvPr>
            <p:custDataLst>
              <p:tags r:id="rId5"/>
            </p:custDataLst>
          </p:nvPr>
        </p:nvSpPr>
        <p:spPr>
          <a:xfrm>
            <a:off x="5413940" y="5358130"/>
            <a:ext cx="2162528" cy="934720"/>
          </a:xfrm>
          <a:prstGeom prst="rect">
            <a:avLst/>
          </a:prstGeom>
          <a:solidFill>
            <a:srgbClr val="99CCFF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eaLnBrk="0" hangingPunct="0"/>
            <a:endParaRPr lang="zh-CN" altLang="en-US">
              <a:latin typeface="Arial" panose="020B0604020202020204" pitchFamily="34" charset="0"/>
            </a:endParaRPr>
          </a:p>
        </p:txBody>
      </p:sp>
      <p:grpSp>
        <p:nvGrpSpPr>
          <p:cNvPr id="20487" name="组合 33808"/>
          <p:cNvGrpSpPr/>
          <p:nvPr>
            <p:custDataLst>
              <p:tags r:id="rId6"/>
            </p:custDataLst>
          </p:nvPr>
        </p:nvGrpSpPr>
        <p:grpSpPr>
          <a:xfrm>
            <a:off x="6033620" y="2265681"/>
            <a:ext cx="175872" cy="3522345"/>
            <a:chOff x="0" y="0"/>
            <a:chExt cx="181" cy="1815"/>
          </a:xfrm>
        </p:grpSpPr>
        <p:sp>
          <p:nvSpPr>
            <p:cNvPr id="20501" name="Line 16"/>
            <p:cNvSpPr/>
            <p:nvPr>
              <p:custDataLst>
                <p:tags r:id="rId20"/>
              </p:custDataLst>
            </p:nvPr>
          </p:nvSpPr>
          <p:spPr>
            <a:xfrm flipH="1">
              <a:off x="0" y="46"/>
              <a:ext cx="0" cy="1769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502" name="Line 17"/>
            <p:cNvSpPr/>
            <p:nvPr>
              <p:custDataLst>
                <p:tags r:id="rId21"/>
              </p:custDataLst>
            </p:nvPr>
          </p:nvSpPr>
          <p:spPr>
            <a:xfrm flipH="1">
              <a:off x="181" y="46"/>
              <a:ext cx="0" cy="1769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0503" name="Oval 18"/>
            <p:cNvSpPr/>
            <p:nvPr>
              <p:custDataLst>
                <p:tags r:id="rId22"/>
              </p:custDataLst>
            </p:nvPr>
          </p:nvSpPr>
          <p:spPr>
            <a:xfrm flipV="1">
              <a:off x="0" y="0"/>
              <a:ext cx="180" cy="45"/>
            </a:xfrm>
            <a:prstGeom prst="ellipse">
              <a:avLst/>
            </a:prstGeom>
            <a:solidFill>
              <a:schemeClr val="bg1"/>
            </a:solidFill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eaLnBrk="0" hangingPunct="0"/>
              <a:endParaRPr lang="zh-CN" altLang="en-US">
                <a:latin typeface="Arial" panose="020B0604020202020204" pitchFamily="34" charset="0"/>
              </a:endParaRPr>
            </a:p>
          </p:txBody>
        </p:sp>
      </p:grpSp>
      <p:sp>
        <p:nvSpPr>
          <p:cNvPr id="20488" name="Line 19"/>
          <p:cNvSpPr/>
          <p:nvPr>
            <p:custDataLst>
              <p:tags r:id="rId7"/>
            </p:custDataLst>
          </p:nvPr>
        </p:nvSpPr>
        <p:spPr>
          <a:xfrm>
            <a:off x="5993620" y="2762250"/>
            <a:ext cx="215872" cy="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ysDot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0489" name="Line 20"/>
          <p:cNvSpPr/>
          <p:nvPr>
            <p:custDataLst>
              <p:tags r:id="rId8"/>
            </p:custDataLst>
          </p:nvPr>
        </p:nvSpPr>
        <p:spPr>
          <a:xfrm>
            <a:off x="5993620" y="2978150"/>
            <a:ext cx="215872" cy="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ysDot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0490" name="Line 21"/>
          <p:cNvSpPr/>
          <p:nvPr>
            <p:custDataLst>
              <p:tags r:id="rId9"/>
            </p:custDataLst>
          </p:nvPr>
        </p:nvSpPr>
        <p:spPr>
          <a:xfrm>
            <a:off x="5993620" y="3195638"/>
            <a:ext cx="215872" cy="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ysDot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0491" name="Line 22"/>
          <p:cNvSpPr/>
          <p:nvPr>
            <p:custDataLst>
              <p:tags r:id="rId10"/>
            </p:custDataLst>
          </p:nvPr>
        </p:nvSpPr>
        <p:spPr>
          <a:xfrm>
            <a:off x="5993620" y="3411538"/>
            <a:ext cx="215872" cy="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ysDot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0492" name="Line 23"/>
          <p:cNvSpPr/>
          <p:nvPr>
            <p:custDataLst>
              <p:tags r:id="rId11"/>
            </p:custDataLst>
          </p:nvPr>
        </p:nvSpPr>
        <p:spPr>
          <a:xfrm>
            <a:off x="5993620" y="3627438"/>
            <a:ext cx="215872" cy="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ysDot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0493" name="Line 24"/>
          <p:cNvSpPr/>
          <p:nvPr>
            <p:custDataLst>
              <p:tags r:id="rId12"/>
            </p:custDataLst>
          </p:nvPr>
        </p:nvSpPr>
        <p:spPr>
          <a:xfrm>
            <a:off x="5993620" y="3914775"/>
            <a:ext cx="215872" cy="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ysDot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0494" name="Line 25"/>
          <p:cNvSpPr/>
          <p:nvPr>
            <p:custDataLst>
              <p:tags r:id="rId13"/>
            </p:custDataLst>
          </p:nvPr>
        </p:nvSpPr>
        <p:spPr>
          <a:xfrm>
            <a:off x="5993620" y="4203700"/>
            <a:ext cx="215872" cy="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ysDot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0495" name="Line 26"/>
          <p:cNvSpPr/>
          <p:nvPr>
            <p:custDataLst>
              <p:tags r:id="rId14"/>
            </p:custDataLst>
          </p:nvPr>
        </p:nvSpPr>
        <p:spPr>
          <a:xfrm>
            <a:off x="5993620" y="4491038"/>
            <a:ext cx="215872" cy="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ysDot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0496" name="Line 27"/>
          <p:cNvSpPr/>
          <p:nvPr>
            <p:custDataLst>
              <p:tags r:id="rId15"/>
            </p:custDataLst>
          </p:nvPr>
        </p:nvSpPr>
        <p:spPr>
          <a:xfrm>
            <a:off x="5993620" y="4779963"/>
            <a:ext cx="215872" cy="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ysDot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0497" name="Line 28"/>
          <p:cNvSpPr/>
          <p:nvPr>
            <p:custDataLst>
              <p:tags r:id="rId16"/>
            </p:custDataLst>
          </p:nvPr>
        </p:nvSpPr>
        <p:spPr>
          <a:xfrm>
            <a:off x="5993620" y="5067300"/>
            <a:ext cx="215872" cy="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ysDot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0498" name="Line 29"/>
          <p:cNvSpPr/>
          <p:nvPr>
            <p:custDataLst>
              <p:tags r:id="rId17"/>
            </p:custDataLst>
          </p:nvPr>
        </p:nvSpPr>
        <p:spPr>
          <a:xfrm>
            <a:off x="5993620" y="5354638"/>
            <a:ext cx="215872" cy="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ysDot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0499" name="Line 30"/>
          <p:cNvSpPr/>
          <p:nvPr>
            <p:custDataLst>
              <p:tags r:id="rId18"/>
            </p:custDataLst>
          </p:nvPr>
        </p:nvSpPr>
        <p:spPr>
          <a:xfrm>
            <a:off x="5993620" y="5570538"/>
            <a:ext cx="215872" cy="0"/>
          </a:xfrm>
          <a:prstGeom prst="line">
            <a:avLst/>
          </a:prstGeom>
          <a:ln w="9525" cap="flat" cmpd="sng">
            <a:solidFill>
              <a:schemeClr val="accent2"/>
            </a:solidFill>
            <a:prstDash val="sysDot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0500" name="Rectangle 54"/>
          <p:cNvSpPr/>
          <p:nvPr>
            <p:custDataLst>
              <p:tags r:id="rId19"/>
            </p:custDataLst>
          </p:nvPr>
        </p:nvSpPr>
        <p:spPr>
          <a:xfrm>
            <a:off x="146031" y="625475"/>
            <a:ext cx="11694543" cy="1568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  <a:spcBef>
                <a:spcPct val="50000"/>
              </a:spcBef>
            </a:pPr>
            <a:r>
              <a:rPr lang="zh-CN" altLang="en-US" sz="3200" b="1">
                <a:latin typeface="宋体" panose="02010600030101010101" pitchFamily="2" charset="-122"/>
              </a:rPr>
              <a:t>练习</a:t>
            </a:r>
            <a:r>
              <a:rPr lang="en-US" altLang="zh-CN" sz="3200" b="1">
                <a:latin typeface="宋体" panose="02010600030101010101" pitchFamily="2" charset="-122"/>
              </a:rPr>
              <a:t>1</a:t>
            </a:r>
            <a:r>
              <a:rPr lang="zh-CN" altLang="en-US" sz="3200" b="1">
                <a:latin typeface="宋体" panose="02010600030101010101" pitchFamily="2" charset="-122"/>
              </a:rPr>
              <a:t>：如图将实验装置</a:t>
            </a:r>
            <a:r>
              <a:rPr lang="en-US" altLang="zh-CN" sz="3200" b="1">
                <a:latin typeface="宋体" panose="02010600030101010101" pitchFamily="2" charset="-122"/>
              </a:rPr>
              <a:t>,</a:t>
            </a:r>
            <a:r>
              <a:rPr lang="zh-CN" altLang="en-US" sz="3200" b="1">
                <a:latin typeface="宋体" panose="02010600030101010101" pitchFamily="2" charset="-122"/>
              </a:rPr>
              <a:t>山脚拿至山顶</a:t>
            </a:r>
            <a:r>
              <a:rPr lang="en-US" altLang="zh-CN" sz="3200" b="1">
                <a:latin typeface="宋体" panose="02010600030101010101" pitchFamily="2" charset="-122"/>
              </a:rPr>
              <a:t>,</a:t>
            </a:r>
            <a:r>
              <a:rPr lang="zh-CN" altLang="en-US" sz="3200" b="1">
                <a:latin typeface="宋体" panose="02010600030101010101" pitchFamily="2" charset="-122"/>
              </a:rPr>
              <a:t>则玻璃管中的水银柱高度将</a:t>
            </a:r>
            <a:r>
              <a:rPr lang="en-US" altLang="zh-CN" sz="3200" b="1">
                <a:latin typeface="宋体" panose="02010600030101010101" pitchFamily="2" charset="-122"/>
              </a:rPr>
              <a:t>_____.   (</a:t>
            </a:r>
            <a:r>
              <a:rPr lang="zh-CN" altLang="en-US" sz="3200" b="1">
                <a:latin typeface="宋体" panose="02010600030101010101" pitchFamily="2" charset="-122"/>
              </a:rPr>
              <a:t>变大</a:t>
            </a:r>
            <a:r>
              <a:rPr lang="en-US" altLang="zh-CN" sz="3200" b="1">
                <a:latin typeface="宋体" panose="02010600030101010101" pitchFamily="2" charset="-122"/>
              </a:rPr>
              <a:t>,</a:t>
            </a:r>
            <a:r>
              <a:rPr lang="zh-CN" altLang="en-US" sz="3200" b="1">
                <a:latin typeface="宋体" panose="02010600030101010101" pitchFamily="2" charset="-122"/>
              </a:rPr>
              <a:t>变小</a:t>
            </a:r>
            <a:r>
              <a:rPr lang="en-US" altLang="zh-CN" sz="3200" b="1">
                <a:latin typeface="宋体" panose="02010600030101010101" pitchFamily="2" charset="-122"/>
              </a:rPr>
              <a:t>,</a:t>
            </a:r>
            <a:r>
              <a:rPr lang="zh-CN" altLang="en-US" sz="3200" b="1">
                <a:latin typeface="宋体" panose="02010600030101010101" pitchFamily="2" charset="-122"/>
              </a:rPr>
              <a:t>不变</a:t>
            </a:r>
            <a:r>
              <a:rPr lang="en-US" altLang="zh-CN" sz="3200" b="1">
                <a:latin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12369134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11"/>
          <p:cNvGrpSpPr/>
          <p:nvPr>
            <p:custDataLst>
              <p:tags r:id="rId1"/>
            </p:custDataLst>
          </p:nvPr>
        </p:nvGrpSpPr>
        <p:grpSpPr>
          <a:xfrm>
            <a:off x="4942833" y="2589531"/>
            <a:ext cx="1731738" cy="3695700"/>
            <a:chOff x="4286" y="618"/>
            <a:chExt cx="1588" cy="2436"/>
          </a:xfrm>
        </p:grpSpPr>
        <p:pic>
          <p:nvPicPr>
            <p:cNvPr id="21508" name="Picture 6" descr="W02007030852326478517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7"/>
            <a:srcRect l="70949" t="55431" r="15077" b="28419"/>
            <a:stretch>
              <a:fillRect/>
            </a:stretch>
          </p:blipFill>
          <p:spPr>
            <a:xfrm>
              <a:off x="4286" y="618"/>
              <a:ext cx="1287" cy="214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1509" name="Text Box 8"/>
            <p:cNvSpPr txBox="1"/>
            <p:nvPr>
              <p:custDataLst>
                <p:tags r:id="rId4"/>
              </p:custDataLst>
            </p:nvPr>
          </p:nvSpPr>
          <p:spPr>
            <a:xfrm>
              <a:off x="4286" y="2750"/>
              <a:ext cx="1588" cy="30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>
                  <a:latin typeface="Calibri"/>
                </a:rPr>
                <a:t>自制气压计</a:t>
              </a:r>
            </a:p>
          </p:txBody>
        </p:sp>
      </p:grpSp>
      <p:sp>
        <p:nvSpPr>
          <p:cNvPr id="8" name="TextBox 7"/>
          <p:cNvSpPr txBox="1"/>
          <p:nvPr>
            <p:custDataLst>
              <p:tags r:id="rId2"/>
            </p:custDataLst>
          </p:nvPr>
        </p:nvSpPr>
        <p:spPr>
          <a:xfrm>
            <a:off x="134603" y="815340"/>
            <a:ext cx="11879938" cy="127254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练习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：拿着自制气压计从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楼到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100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楼上，观察玻璃管内水柱高度将 </a:t>
            </a:r>
            <a:r>
              <a:rPr kumimoji="0" lang="zh-CN" altLang="en-US" sz="32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             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。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 (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变大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,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变小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,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不变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)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8784342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221586" y="612141"/>
            <a:ext cx="11660892" cy="4010025"/>
          </a:xfrm>
        </p:spPr>
        <p:txBody>
          <a:bodyPr anchor="t"/>
          <a:lstStyle/>
          <a:p>
            <a:pPr marL="0" indent="0">
              <a:buNone/>
            </a:pPr>
            <a:r>
              <a:rPr lang="zh-CN" altLang="en-US" dirty="0">
                <a:latin typeface="黑体" panose="02010609060101010101" charset="-122"/>
                <a:ea typeface="黑体" panose="02010609060101010101" charset="-122"/>
              </a:rPr>
              <a:t>四、估测大气压</a:t>
            </a:r>
            <a:endParaRPr lang="zh-CN" altLang="en-US" dirty="0">
              <a:latin typeface="黑体" panose="02010609060101010101" charset="-122"/>
              <a:ea typeface="黑体"/>
            </a:endParaRPr>
          </a:p>
          <a:p>
            <a:pPr marL="0" indent="0">
              <a:buNone/>
            </a:pPr>
            <a:r>
              <a:rPr lang="zh-CN" altLang="en-US" dirty="0">
                <a:latin typeface="黑体" panose="02010609060101010101" charset="-122"/>
                <a:ea typeface="黑体" panose="02010609060101010101" charset="-122"/>
              </a:rPr>
              <a:t>小明设计如下的实验来估测大气压：</a:t>
            </a:r>
            <a:endParaRPr lang="zh-CN" altLang="en-US" dirty="0">
              <a:latin typeface="黑体" panose="02010609060101010101" charset="-122"/>
              <a:ea typeface="黑体"/>
            </a:endParaRPr>
          </a:p>
          <a:p>
            <a:pPr marL="0" indent="0">
              <a:buNone/>
            </a:pP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A.将塑料挂钩吸盘按压在光滑水平的玻璃饭上，挤出吸盘内的空气，测出吸盘的直径为d；</a:t>
            </a:r>
          </a:p>
          <a:p>
            <a:pPr marL="0" indent="0">
              <a:buNone/>
            </a:pP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B.将小桶轻轻地挂在吸盘的挂钩上；</a:t>
            </a:r>
          </a:p>
          <a:p>
            <a:pPr marL="0" indent="0">
              <a:buNone/>
            </a:pP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C.用小勺轻轻地向小桶内加沙，直到塑料吸盘刚好脱离玻璃板，用天平测出此时小桶和沙的质量为m。</a:t>
            </a:r>
          </a:p>
          <a:p>
            <a:pPr marL="0" indent="0">
              <a:buNone/>
            </a:pP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8675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550453" y="4621530"/>
            <a:ext cx="2187290" cy="202311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740314048"/>
      </p:ext>
    </p:extLst>
  </p:cSld>
  <p:clrMapOvr>
    <a:masterClrMapping/>
  </p:clrMapOvr>
  <p:transition spd="med">
    <p:pull dir="r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61586" y="668655"/>
            <a:ext cx="10244391" cy="4114800"/>
          </a:xfrm>
        </p:spPr>
        <p:txBody>
          <a:bodyPr/>
          <a:lstStyle/>
          <a:p>
            <a:pPr marL="0" indent="0" fontAlgn="base">
              <a:buNone/>
            </a:pPr>
            <a:r>
              <a:rPr lang="zh-CN" altLang="en-US" b="1" strike="noStrike" noProof="1">
                <a:solidFill>
                  <a:schemeClr val="bg1"/>
                </a:solidFill>
              </a:rPr>
              <a:t>请完成下列问题:</a:t>
            </a:r>
          </a:p>
          <a:p>
            <a:pPr marL="0" indent="0" fontAlgn="base">
              <a:buNone/>
            </a:pPr>
            <a:r>
              <a:rPr lang="zh-CN" altLang="en-US" b="1" strike="noStrike" noProof="1">
                <a:solidFill>
                  <a:schemeClr val="bg1"/>
                </a:solidFill>
              </a:rPr>
              <a:t>(1)吸盘脱离玻璃板时，若不计塑料挂钩的质量，空气对塑料吸盘的压力大小是</a:t>
            </a:r>
            <a:r>
              <a:rPr lang="en-US" altLang="zh-CN" b="1" strike="noStrike" noProof="1">
                <a:solidFill>
                  <a:schemeClr val="bg1"/>
                </a:solidFill>
              </a:rPr>
              <a:t>_______</a:t>
            </a:r>
            <a:r>
              <a:rPr lang="zh-CN" altLang="en-US" b="1" strike="noStrike" noProof="1">
                <a:solidFill>
                  <a:schemeClr val="bg1"/>
                </a:solidFill>
              </a:rPr>
              <a:t>；</a:t>
            </a:r>
          </a:p>
          <a:p>
            <a:pPr marL="0" indent="0" fontAlgn="base">
              <a:buNone/>
            </a:pPr>
            <a:r>
              <a:rPr lang="zh-CN" altLang="en-US" b="1" strike="noStrike" noProof="1">
                <a:solidFill>
                  <a:schemeClr val="bg1"/>
                </a:solidFill>
              </a:rPr>
              <a:t>(2)测得大气压数值的表达式是P＝ </a:t>
            </a:r>
            <a:r>
              <a:rPr lang="en-US" altLang="zh-CN" b="1" strike="noStrike" noProof="1">
                <a:solidFill>
                  <a:schemeClr val="bg1"/>
                </a:solidFill>
              </a:rPr>
              <a:t>_______</a:t>
            </a:r>
            <a:r>
              <a:rPr lang="zh-CN" altLang="en-US" b="1" strike="noStrike" noProof="1">
                <a:solidFill>
                  <a:schemeClr val="bg1"/>
                </a:solidFill>
              </a:rPr>
              <a:t>；</a:t>
            </a:r>
          </a:p>
          <a:p>
            <a:pPr fontAlgn="base"/>
            <a:endParaRPr lang="zh-CN" altLang="en-US" b="1" strike="noStrike" noProof="1">
              <a:solidFill>
                <a:schemeClr val="bg1"/>
              </a:solidFill>
            </a:endParaRPr>
          </a:p>
          <a:p>
            <a:pPr fontAlgn="base"/>
            <a:r>
              <a:rPr lang="zh-CN" altLang="en-US" strike="noStrike" noProof="1"/>
              <a:t>(3)实验中误差产生的主要原因是(写出一条即可):                        。</a:t>
            </a:r>
          </a:p>
          <a:p>
            <a:pPr fontAlgn="base"/>
            <a:endParaRPr lang="zh-CN" altLang="en-US" strike="noStrike" noProof="1"/>
          </a:p>
        </p:txBody>
      </p:sp>
      <p:pic>
        <p:nvPicPr>
          <p:cNvPr id="29699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767594" y="3257234"/>
            <a:ext cx="2368242" cy="326072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681740124"/>
      </p:ext>
    </p:extLst>
  </p:cSld>
  <p:clrMapOvr>
    <a:masterClrMapping/>
  </p:clrMapOvr>
  <p:transition spd="med">
    <p:pull dir="r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3"/>
          <p:cNvSpPr/>
          <p:nvPr>
            <p:custDataLst>
              <p:tags r:id="rId1"/>
            </p:custDataLst>
          </p:nvPr>
        </p:nvSpPr>
        <p:spPr>
          <a:xfrm>
            <a:off x="298412" y="645796"/>
            <a:ext cx="11629781" cy="3046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0" hangingPunct="0"/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Arial" panose="020B0604020202020204" pitchFamily="34" charset="0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</a:rPr>
              <a:t>）误差分析：</a:t>
            </a:r>
          </a:p>
          <a:p>
            <a:pPr eaLnBrk="0" hangingPunct="0"/>
            <a:r>
              <a:rPr lang="zh-CN" altLang="en-US" sz="3200" b="1">
                <a:latin typeface="Arial" panose="020B0604020202020204" pitchFamily="34" charset="0"/>
              </a:rPr>
              <a:t>①吸盘内有少许空气，使所测大气压偏小</a:t>
            </a:r>
            <a:endParaRPr lang="en-US" altLang="zh-CN" sz="3200" b="1">
              <a:latin typeface="Arial" panose="020B0604020202020204" pitchFamily="34" charset="0"/>
            </a:endParaRPr>
          </a:p>
          <a:p>
            <a:pPr eaLnBrk="0" hangingPunct="0"/>
            <a:r>
              <a:rPr lang="zh-CN" altLang="en-US" sz="3200" b="1">
                <a:latin typeface="Arial" panose="020B0604020202020204" pitchFamily="34" charset="0"/>
              </a:rPr>
              <a:t>②用刻度尺测吸盘直径时误差较大</a:t>
            </a:r>
            <a:endParaRPr lang="en-US" altLang="zh-CN" sz="3200" b="1">
              <a:latin typeface="Arial" panose="020B0604020202020204" pitchFamily="34" charset="0"/>
            </a:endParaRPr>
          </a:p>
          <a:p>
            <a:pPr eaLnBrk="0" hangingPunct="0"/>
            <a:r>
              <a:rPr lang="zh-CN" altLang="en-US" sz="3200" b="1">
                <a:latin typeface="Arial" panose="020B0604020202020204" pitchFamily="34" charset="0"/>
              </a:rPr>
              <a:t>③很难做到吸盘刚脱落就停止放沙</a:t>
            </a:r>
            <a:endParaRPr lang="en-US" altLang="zh-CN" sz="3200" b="1">
              <a:latin typeface="Arial" panose="020B0604020202020204" pitchFamily="34" charset="0"/>
            </a:endParaRPr>
          </a:p>
          <a:p>
            <a:pPr eaLnBrk="0" hangingPunct="0"/>
            <a:r>
              <a:rPr lang="zh-CN" altLang="en-US" sz="3200" b="1">
                <a:latin typeface="Arial" panose="020B0604020202020204" pitchFamily="34" charset="0"/>
              </a:rPr>
              <a:t>④用“细沙”不用“弹簧测力计、砝码”的原因：弹簧测力计示数不稳定，不易读数，细沙质量具有连续性</a:t>
            </a:r>
            <a:endParaRPr lang="en-US" altLang="zh-CN" sz="3200" b="1">
              <a:latin typeface="Arial" panose="020B0604020202020204" pitchFamily="34" charset="0"/>
            </a:endParaRPr>
          </a:p>
        </p:txBody>
      </p:sp>
      <p:pic>
        <p:nvPicPr>
          <p:cNvPr id="27651" name="Picture 2" descr="https://gss0.baidu.com/7LsWdDW5_xN3otqbppnN2DJv/doc/pic/item/d4628535e5dde711e5037a9bafefce1b9c16618d.jp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676802" y="4057016"/>
            <a:ext cx="2654589" cy="233743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582392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charRg st="20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50">
                                            <p:txEl>
                                              <p:charRg st="20" end="3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charRg st="39" end="5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650">
                                            <p:txEl>
                                              <p:charRg st="39" end="5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charRg st="55" end="7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650">
                                            <p:txEl>
                                              <p:charRg st="55" end="7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charRg st="71" end="10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7650">
                                            <p:txEl>
                                              <p:charRg st="71" end="10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文本框 6146"/>
          <p:cNvSpPr txBox="1"/>
          <p:nvPr>
            <p:custDataLst>
              <p:tags r:id="rId1"/>
            </p:custDataLst>
          </p:nvPr>
        </p:nvSpPr>
        <p:spPr>
          <a:xfrm>
            <a:off x="456505" y="798196"/>
            <a:ext cx="9066620" cy="55391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如图是小华做"估测大气压</a:t>
            </a:r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</a:rPr>
              <a:t>。</a:t>
            </a:r>
            <a:endParaRPr lang="zh-CN" altLang="en-US" sz="3200" b="1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(1)请将下列实验步骤补充完整．</a:t>
            </a:r>
          </a:p>
          <a:p>
            <a:pPr>
              <a:spcBef>
                <a:spcPct val="50000"/>
              </a:spcBef>
            </a:pPr>
            <a:endParaRPr lang="zh-CN" altLang="en-US" sz="2800" b="1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endParaRPr lang="zh-CN" altLang="en-US" sz="2800" b="1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A.把注射器的活塞推至注射器筒的底端，然后用橡皮帽封住注射器的小孔．这样做的目的是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_______________</a:t>
            </a:r>
          </a:p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B.用细尼龙绳拴住注射器活塞的颈部，使绳的一端与弹簧测力计的挂钩相连，然后水平向右慢慢拉动注射器筒．当注射器中的活塞刚开始滑动时，记下</a:t>
            </a:r>
            <a:r>
              <a:rPr lang="zh-CN" altLang="en-US" sz="2800" b="1" u="sng">
                <a:solidFill>
                  <a:srgbClr val="0000FF"/>
                </a:solidFill>
                <a:latin typeface="Arial" panose="020B0604020202020204" pitchFamily="34" charset="0"/>
              </a:rPr>
              <a:t>                          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，即等于大气对活塞的压力F。</a:t>
            </a:r>
            <a:endParaRPr lang="zh-CN" altLang="en-US" sz="28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30723" name="Pictur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225677" y="1555750"/>
            <a:ext cx="3834901" cy="12207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9" name="文本框 6148"/>
          <p:cNvSpPr txBox="1"/>
          <p:nvPr>
            <p:custDataLst>
              <p:tags r:id="rId3"/>
            </p:custDataLst>
          </p:nvPr>
        </p:nvSpPr>
        <p:spPr>
          <a:xfrm>
            <a:off x="853329" y="5765800"/>
            <a:ext cx="3052683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/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黑体" panose="02010609060101010101" charset="-122"/>
                <a:sym typeface="宋体" panose="02010600030101010101" pitchFamily="2" charset="-122"/>
              </a:rPr>
              <a:t>弹簧测力计的示数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黑体"/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5342398"/>
      </p:ext>
    </p:extLst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文本框 7170"/>
          <p:cNvSpPr txBox="1"/>
          <p:nvPr>
            <p:custDataLst>
              <p:tags r:id="rId1"/>
            </p:custDataLst>
          </p:nvPr>
        </p:nvSpPr>
        <p:spPr>
          <a:xfrm>
            <a:off x="476823" y="972185"/>
            <a:ext cx="10943435" cy="22453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C.用刻度尺测出注射器的</a:t>
            </a:r>
            <a:r>
              <a:rPr lang="en-US" altLang="zh-CN" sz="28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2800" b="1" u="sng">
                <a:solidFill>
                  <a:srgbClr val="0000FF"/>
                </a:solidFill>
                <a:latin typeface="Arial" panose="020B0604020202020204" pitchFamily="34" charset="0"/>
              </a:rPr>
              <a:t>                         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，记为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</a:rPr>
              <a:t>L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，读出注射器的容积V，则活塞的面积S=</a:t>
            </a:r>
            <a:r>
              <a:rPr lang="zh-CN" altLang="en-US" sz="2800" b="1" u="sng">
                <a:solidFill>
                  <a:srgbClr val="0000FF"/>
                </a:solidFill>
                <a:latin typeface="Arial" panose="020B0604020202020204" pitchFamily="34" charset="0"/>
              </a:rPr>
              <a:t>                 </a:t>
            </a:r>
            <a:r>
              <a:rPr lang="en-US" altLang="zh-CN" sz="2800" b="1" u="sng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。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D.最后计算出此时大气压的数值p=</a:t>
            </a:r>
            <a:r>
              <a:rPr lang="zh-CN" altLang="en-US" sz="2800" b="1" u="sng">
                <a:solidFill>
                  <a:srgbClr val="0000FF"/>
                </a:solidFill>
                <a:latin typeface="Arial" panose="020B0604020202020204" pitchFamily="34" charset="0"/>
              </a:rPr>
              <a:t>                   </a:t>
            </a:r>
            <a:r>
              <a:rPr lang="zh-CN" altLang="en-US" sz="2800" b="1" u="sng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(写出表达式)。</a:t>
            </a:r>
            <a:endParaRPr lang="zh-CN" altLang="en-US" sz="28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31748" name="Pictur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119672" y="3299778"/>
            <a:ext cx="7287263" cy="1447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3" name="文本框 7172"/>
          <p:cNvSpPr txBox="1"/>
          <p:nvPr>
            <p:custDataLst>
              <p:tags r:id="rId3"/>
            </p:custDataLst>
          </p:nvPr>
        </p:nvSpPr>
        <p:spPr>
          <a:xfrm>
            <a:off x="4479342" y="1562101"/>
            <a:ext cx="1599992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/>
            <a:r>
              <a:rPr lang="zh-CN" altLang="en-US" sz="4000" b="1">
                <a:solidFill>
                  <a:srgbClr val="FF0000"/>
                </a:solidFill>
                <a:latin typeface="Times New Roman" panose="02020603050405020304" pitchFamily="2" charset="0"/>
                <a:sym typeface="宋体" panose="02010600030101010101" pitchFamily="2" charset="-122"/>
              </a:rPr>
              <a:t>V/L</a:t>
            </a:r>
          </a:p>
        </p:txBody>
      </p:sp>
      <p:sp>
        <p:nvSpPr>
          <p:cNvPr id="7174" name="文本框 7173"/>
          <p:cNvSpPr txBox="1"/>
          <p:nvPr>
            <p:custDataLst>
              <p:tags r:id="rId4"/>
            </p:custDataLst>
          </p:nvPr>
        </p:nvSpPr>
        <p:spPr>
          <a:xfrm>
            <a:off x="4518707" y="1040130"/>
            <a:ext cx="5079339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/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黑体" panose="02010609060101010101" charset="-122"/>
                <a:sym typeface="宋体" panose="02010600030101010101" pitchFamily="2" charset="-122"/>
              </a:rPr>
              <a:t>全部刻度的长度</a:t>
            </a:r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175" name="文本框 7174"/>
          <p:cNvSpPr txBox="1"/>
          <p:nvPr>
            <p:custDataLst>
              <p:tags r:id="rId5"/>
            </p:custDataLst>
          </p:nvPr>
        </p:nvSpPr>
        <p:spPr>
          <a:xfrm>
            <a:off x="6258380" y="2504124"/>
            <a:ext cx="1599992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/>
            <a:r>
              <a:rPr lang="zh-CN" altLang="en-US" sz="4000" b="1">
                <a:solidFill>
                  <a:srgbClr val="FF0000"/>
                </a:solidFill>
                <a:latin typeface="Times New Roman" panose="02020603050405020304" pitchFamily="2" charset="0"/>
                <a:sym typeface="宋体" panose="02010600030101010101" pitchFamily="2" charset="-122"/>
              </a:rPr>
              <a:t>FL/V</a:t>
            </a:r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1752" name="文本框 1"/>
          <p:cNvSpPr txBox="1"/>
          <p:nvPr>
            <p:custDataLst>
              <p:tags r:id="rId6"/>
            </p:custDataLst>
          </p:nvPr>
        </p:nvSpPr>
        <p:spPr>
          <a:xfrm>
            <a:off x="427300" y="5084446"/>
            <a:ext cx="11048197" cy="1383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800" b="1">
                <a:solidFill>
                  <a:srgbClr val="0000B3"/>
                </a:solidFill>
                <a:latin typeface="Times New Roman" panose="02020603050405020304" pitchFamily="2" charset="0"/>
              </a:rPr>
              <a:t>（</a:t>
            </a:r>
            <a:r>
              <a:rPr lang="en-US" altLang="zh-CN" sz="2800" b="1">
                <a:solidFill>
                  <a:srgbClr val="0000B3"/>
                </a:solidFill>
                <a:latin typeface="Times New Roman" panose="02020603050405020304" pitchFamily="2" charset="0"/>
              </a:rPr>
              <a:t>2</a:t>
            </a:r>
            <a:r>
              <a:rPr lang="zh-CN" altLang="en-US" sz="2800" b="1">
                <a:solidFill>
                  <a:srgbClr val="0000B3"/>
                </a:solidFill>
                <a:latin typeface="Times New Roman" panose="02020603050405020304" pitchFamily="2" charset="0"/>
              </a:rPr>
              <a:t>）实验室有甲乙丙三个注射器，活塞的横截面积分别为0.8cm</a:t>
            </a:r>
            <a:r>
              <a:rPr lang="zh-CN" altLang="en-US" sz="2800" b="1" baseline="30000">
                <a:solidFill>
                  <a:srgbClr val="0000B3"/>
                </a:solidFill>
                <a:latin typeface="Times New Roman" panose="02020603050405020304" pitchFamily="2" charset="0"/>
              </a:rPr>
              <a:t>2</a:t>
            </a:r>
            <a:r>
              <a:rPr lang="zh-CN" altLang="en-US" sz="2800" b="1">
                <a:solidFill>
                  <a:srgbClr val="0000B3"/>
                </a:solidFill>
                <a:latin typeface="Times New Roman" panose="02020603050405020304" pitchFamily="2" charset="0"/>
              </a:rPr>
              <a:t>、1.2cm</a:t>
            </a:r>
            <a:r>
              <a:rPr lang="zh-CN" altLang="en-US" sz="2800" b="1" baseline="30000">
                <a:solidFill>
                  <a:srgbClr val="0000B3"/>
                </a:solidFill>
                <a:latin typeface="Times New Roman" panose="02020603050405020304" pitchFamily="2" charset="0"/>
              </a:rPr>
              <a:t>2</a:t>
            </a:r>
            <a:r>
              <a:rPr lang="zh-CN" altLang="en-US" sz="2800" b="1">
                <a:solidFill>
                  <a:srgbClr val="0000B3"/>
                </a:solidFill>
                <a:latin typeface="Times New Roman" panose="02020603050405020304" pitchFamily="2" charset="0"/>
              </a:rPr>
              <a:t>和2cm</a:t>
            </a:r>
            <a:r>
              <a:rPr lang="zh-CN" altLang="en-US" sz="2800" b="1" baseline="30000">
                <a:solidFill>
                  <a:srgbClr val="0000B3"/>
                </a:solidFill>
                <a:latin typeface="Times New Roman" panose="02020603050405020304" pitchFamily="2" charset="0"/>
              </a:rPr>
              <a:t>2</a:t>
            </a:r>
            <a:r>
              <a:rPr lang="zh-CN" altLang="en-US" sz="2800" b="1">
                <a:solidFill>
                  <a:srgbClr val="0000B3"/>
                </a:solidFill>
                <a:latin typeface="Times New Roman" panose="02020603050405020304" pitchFamily="2" charset="0"/>
              </a:rPr>
              <a:t>，若弹簧测力计量程为10N，实验时应选用</a:t>
            </a:r>
            <a:r>
              <a:rPr lang="en-US" altLang="zh-CN" sz="2800" b="1">
                <a:solidFill>
                  <a:srgbClr val="0000B3"/>
                </a:solidFill>
                <a:latin typeface="Times New Roman" panose="02020603050405020304" pitchFamily="2" charset="0"/>
              </a:rPr>
              <a:t>_______</a:t>
            </a:r>
            <a:r>
              <a:rPr lang="zh-CN" altLang="en-US" sz="2800" b="1">
                <a:solidFill>
                  <a:srgbClr val="0000B3"/>
                </a:solidFill>
                <a:latin typeface="Times New Roman" panose="02020603050405020304" pitchFamily="2" charset="0"/>
              </a:rPr>
              <a:t>（选填“甲”、“乙”、“丙”）注射器合适．</a:t>
            </a:r>
          </a:p>
        </p:txBody>
      </p:sp>
    </p:spTree>
    <p:extLst>
      <p:ext uri="{BB962C8B-B14F-4D97-AF65-F5344CB8AC3E}">
        <p14:creationId xmlns:p14="http://schemas.microsoft.com/office/powerpoint/2010/main" val="359572089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  <p:bldP spid="7173" grpId="0"/>
      <p:bldP spid="7174" grpId="0"/>
      <p:bldP spid="717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201904" y="1075055"/>
            <a:ext cx="11785971" cy="4114800"/>
          </a:xfrm>
        </p:spPr>
        <p:txBody>
          <a:bodyPr/>
          <a:lstStyle/>
          <a:p>
            <a:pPr marL="0" indent="0" fontAlgn="base">
              <a:buNone/>
            </a:pPr>
            <a:r>
              <a:rPr lang="zh-CN" altLang="en-US" b="1" strike="noStrike" noProof="1">
                <a:solidFill>
                  <a:schemeClr val="accent2">
                    <a:lumMod val="75000"/>
                    <a:lumOff val="25000"/>
                  </a:schemeClr>
                </a:solidFill>
              </a:rPr>
              <a:t>（3）小明发现，同学们在做此实验时测得的大气压值误差较大，对此小明与同学找出了下列可能的原因：①橡皮帽封住的注射器小孔中有残余气体；②活塞与注射器筒壁间有摩擦；③弹簧测力计的示数没有读准；④活塞与注射器筒壁不完全密封．</a:t>
            </a:r>
          </a:p>
          <a:p>
            <a:pPr marL="0" indent="0" fontAlgn="base">
              <a:buNone/>
            </a:pPr>
            <a:r>
              <a:rPr lang="zh-CN" altLang="en-US" b="1" strike="noStrike" noProof="1">
                <a:solidFill>
                  <a:schemeClr val="accent2">
                    <a:lumMod val="75000"/>
                    <a:lumOff val="25000"/>
                  </a:schemeClr>
                </a:solidFill>
              </a:rPr>
              <a:t>上述原因一定会使测量值小于真实值的是下列中的</a:t>
            </a:r>
            <a:r>
              <a:rPr lang="en-US" altLang="zh-CN" b="1" strike="noStrike" noProof="1">
                <a:solidFill>
                  <a:schemeClr val="accent2">
                    <a:lumMod val="75000"/>
                    <a:lumOff val="25000"/>
                  </a:schemeClr>
                </a:solidFill>
              </a:rPr>
              <a:t>__________</a:t>
            </a:r>
            <a:r>
              <a:rPr lang="zh-CN" altLang="en-US" b="1" strike="noStrike" noProof="1">
                <a:solidFill>
                  <a:schemeClr val="accent2">
                    <a:lumMod val="75000"/>
                    <a:lumOff val="25000"/>
                  </a:schemeClr>
                </a:solidFill>
              </a:rPr>
              <a:t>．</a:t>
            </a:r>
          </a:p>
          <a:p>
            <a:pPr marL="0" indent="0" fontAlgn="base">
              <a:buNone/>
            </a:pPr>
            <a:r>
              <a:rPr lang="zh-CN" altLang="en-US" b="1" strike="noStrike" noProof="1">
                <a:solidFill>
                  <a:schemeClr val="accent2">
                    <a:lumMod val="75000"/>
                    <a:lumOff val="25000"/>
                  </a:schemeClr>
                </a:solidFill>
              </a:rPr>
              <a:t>A．①③④    B．①④     C．②③    D．①②④</a:t>
            </a:r>
          </a:p>
        </p:txBody>
      </p:sp>
    </p:spTree>
    <p:extLst>
      <p:ext uri="{BB962C8B-B14F-4D97-AF65-F5344CB8AC3E}">
        <p14:creationId xmlns:p14="http://schemas.microsoft.com/office/powerpoint/2010/main" val="2867475409"/>
      </p:ext>
    </p:extLst>
  </p:cSld>
  <p:clrMapOvr>
    <a:masterClrMapping/>
  </p:clrMapOvr>
  <p:transition spd="med">
    <p:pull dir="r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矩形 34820"/>
          <p:cNvSpPr/>
          <p:nvPr>
            <p:custDataLst>
              <p:tags r:id="rId1"/>
            </p:custDataLst>
          </p:nvPr>
        </p:nvSpPr>
        <p:spPr>
          <a:xfrm>
            <a:off x="1774594" y="819944"/>
            <a:ext cx="8136466" cy="52197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defTabSz="914400">
              <a:tabLst>
                <a:tab pos="4521200" algn="r"/>
              </a:tabLst>
            </a:pPr>
            <a:r>
              <a:rPr lang="en-US" altLang="zh-CN" sz="2800" b="1" dirty="0"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lang="zh-CN" altLang="en-US" sz="2800" b="1" dirty="0">
                <a:latin typeface="黑体" panose="02010609060101010101" charset="-122"/>
                <a:ea typeface="黑体" panose="02010609060101010101" charset="-122"/>
              </a:rPr>
              <a:t>下列实验不能说明大气压存在的    </a:t>
            </a:r>
            <a:r>
              <a:rPr lang="en-US" altLang="zh-CN" sz="2800" b="1" dirty="0">
                <a:latin typeface="黑体" panose="02010609060101010101" charset="-122"/>
                <a:ea typeface="黑体" panose="02010609060101010101" charset="-122"/>
              </a:rPr>
              <a:t>[   ]</a:t>
            </a:r>
            <a:endParaRPr lang="en-US" altLang="zh-CN" sz="2800" b="1" dirty="0">
              <a:latin typeface="黑体" panose="02010609060101010101" charset="-122"/>
              <a:ea typeface="黑体"/>
            </a:endParaRPr>
          </a:p>
        </p:txBody>
      </p:sp>
      <p:pic>
        <p:nvPicPr>
          <p:cNvPr id="34819" name="图片 34819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919039" y="1341439"/>
            <a:ext cx="8350750" cy="2232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822" name="矩形 34821"/>
          <p:cNvSpPr/>
          <p:nvPr>
            <p:custDataLst>
              <p:tags r:id="rId3"/>
            </p:custDataLst>
          </p:nvPr>
        </p:nvSpPr>
        <p:spPr>
          <a:xfrm>
            <a:off x="8183450" y="785178"/>
            <a:ext cx="444352" cy="52322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2" charset="0"/>
              </a:rPr>
              <a:t>D</a:t>
            </a:r>
          </a:p>
        </p:txBody>
      </p:sp>
      <p:sp>
        <p:nvSpPr>
          <p:cNvPr id="34821" name="矩形 34822"/>
          <p:cNvSpPr/>
          <p:nvPr>
            <p:custDataLst>
              <p:tags r:id="rId4"/>
            </p:custDataLst>
          </p:nvPr>
        </p:nvSpPr>
        <p:spPr>
          <a:xfrm>
            <a:off x="1774595" y="3842227"/>
            <a:ext cx="8763764" cy="224536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defTabSz="914400">
              <a:tabLst>
                <a:tab pos="222250" algn="l"/>
                <a:tab pos="1428750" algn="l"/>
                <a:tab pos="2635250" algn="l"/>
                <a:tab pos="3841750" algn="l"/>
              </a:tabLst>
            </a:pPr>
            <a:r>
              <a:rPr lang="en-US" altLang="zh-CN" sz="2800" b="1" dirty="0">
                <a:latin typeface="黑体" panose="02010609060101010101" charset="-122"/>
                <a:ea typeface="黑体" panose="02010609060101010101" charset="-122"/>
              </a:rPr>
              <a:t>2.</a:t>
            </a:r>
            <a:r>
              <a:rPr lang="zh-CN" altLang="en-US" sz="2800" b="1" dirty="0">
                <a:latin typeface="黑体" panose="02010609060101010101" charset="-122"/>
                <a:ea typeface="黑体" panose="02010609060101010101" charset="-122"/>
              </a:rPr>
              <a:t>以下说法错误的是［   　］</a:t>
            </a:r>
            <a:endParaRPr lang="zh-CN" altLang="en-US" sz="2800" b="1" dirty="0">
              <a:latin typeface="黑体" panose="02010609060101010101" charset="-122"/>
              <a:ea typeface="黑体"/>
            </a:endParaRPr>
          </a:p>
          <a:p>
            <a:pPr defTabSz="914400">
              <a:tabLst>
                <a:tab pos="222250" algn="l"/>
                <a:tab pos="1428750" algn="l"/>
                <a:tab pos="2635250" algn="l"/>
                <a:tab pos="3841750" algn="l"/>
              </a:tabLst>
            </a:pPr>
            <a:r>
              <a:rPr lang="en-US" altLang="zh-CN" sz="2800" b="1" dirty="0">
                <a:latin typeface="黑体" panose="02010609060101010101" charset="-122"/>
                <a:ea typeface="黑体" panose="02010609060101010101" charset="-122"/>
              </a:rPr>
              <a:t>A.</a:t>
            </a:r>
            <a:r>
              <a:rPr lang="zh-CN" altLang="en-US" sz="2800" b="1" dirty="0">
                <a:latin typeface="黑体" panose="02010609060101010101" charset="-122"/>
                <a:ea typeface="黑体" panose="02010609060101010101" charset="-122"/>
              </a:rPr>
              <a:t>马德堡半球实验测出了大气压的值</a:t>
            </a:r>
          </a:p>
          <a:p>
            <a:pPr defTabSz="914400">
              <a:tabLst>
                <a:tab pos="222250" algn="l"/>
                <a:tab pos="1428750" algn="l"/>
                <a:tab pos="2635250" algn="l"/>
                <a:tab pos="3841750" algn="l"/>
              </a:tabLst>
            </a:pPr>
            <a:r>
              <a:rPr lang="en-US" altLang="zh-CN" sz="2800" b="1" dirty="0">
                <a:latin typeface="黑体" panose="02010609060101010101" charset="-122"/>
                <a:ea typeface="黑体" panose="02010609060101010101" charset="-122"/>
              </a:rPr>
              <a:t>B.</a:t>
            </a:r>
            <a:r>
              <a:rPr lang="zh-CN" altLang="en-US" sz="2800" b="1" dirty="0">
                <a:latin typeface="黑体" panose="02010609060101010101" charset="-122"/>
                <a:ea typeface="黑体" panose="02010609060101010101" charset="-122"/>
              </a:rPr>
              <a:t>大气压随高度的增加而减小</a:t>
            </a:r>
          </a:p>
          <a:p>
            <a:pPr defTabSz="914400">
              <a:tabLst>
                <a:tab pos="222250" algn="l"/>
                <a:tab pos="1428750" algn="l"/>
                <a:tab pos="2635250" algn="l"/>
                <a:tab pos="3841750" algn="l"/>
              </a:tabLst>
            </a:pPr>
            <a:r>
              <a:rPr lang="en-US" altLang="zh-CN" sz="2800" b="1" dirty="0">
                <a:latin typeface="黑体" panose="02010609060101010101" charset="-122"/>
                <a:ea typeface="黑体" panose="02010609060101010101" charset="-122"/>
              </a:rPr>
              <a:t>C.</a:t>
            </a:r>
            <a:r>
              <a:rPr lang="zh-CN" altLang="en-US" sz="2800" b="1" dirty="0">
                <a:latin typeface="黑体" panose="02010609060101010101" charset="-122"/>
                <a:ea typeface="黑体" panose="02010609060101010101" charset="-122"/>
              </a:rPr>
              <a:t>一切液体的沸点都随气压的增大而升高</a:t>
            </a:r>
          </a:p>
          <a:p>
            <a:pPr defTabSz="914400">
              <a:tabLst>
                <a:tab pos="222250" algn="l"/>
                <a:tab pos="1428750" algn="l"/>
                <a:tab pos="2635250" algn="l"/>
                <a:tab pos="3841750" algn="l"/>
              </a:tabLst>
            </a:pPr>
            <a:r>
              <a:rPr lang="en-US" altLang="zh-CN" sz="2800" b="1" dirty="0">
                <a:latin typeface="黑体" panose="02010609060101010101" charset="-122"/>
                <a:ea typeface="黑体" panose="02010609060101010101" charset="-122"/>
              </a:rPr>
              <a:t>D.</a:t>
            </a:r>
            <a:r>
              <a:rPr lang="zh-CN" altLang="en-US" sz="2800" b="1" dirty="0">
                <a:latin typeface="黑体" panose="02010609060101010101" charset="-122"/>
                <a:ea typeface="黑体" panose="02010609060101010101" charset="-122"/>
              </a:rPr>
              <a:t>密闭容器内的气体温度不变时，体积减小，压强增大</a:t>
            </a:r>
          </a:p>
        </p:txBody>
      </p:sp>
      <p:sp>
        <p:nvSpPr>
          <p:cNvPr id="34826" name="矩形 34825"/>
          <p:cNvSpPr/>
          <p:nvPr>
            <p:custDataLst>
              <p:tags r:id="rId5"/>
            </p:custDataLst>
          </p:nvPr>
        </p:nvSpPr>
        <p:spPr>
          <a:xfrm>
            <a:off x="5734891" y="3789363"/>
            <a:ext cx="444352" cy="52322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2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602321226"/>
      </p:ext>
    </p:extLst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2" grpId="0"/>
      <p:bldP spid="3482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矩形 35843"/>
          <p:cNvSpPr/>
          <p:nvPr>
            <p:custDataLst>
              <p:tags r:id="rId1"/>
            </p:custDataLst>
          </p:nvPr>
        </p:nvSpPr>
        <p:spPr>
          <a:xfrm>
            <a:off x="365713" y="828040"/>
            <a:ext cx="11565019" cy="224536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defTabSz="914400">
              <a:tabLst>
                <a:tab pos="222250" algn="l"/>
                <a:tab pos="1428750" algn="l"/>
                <a:tab pos="2635250" algn="l"/>
                <a:tab pos="3841750" algn="l"/>
              </a:tabLst>
            </a:pP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3. 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压力锅煮稀饭，能节省时间．主要的原因是       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[    ]</a:t>
            </a:r>
            <a:endParaRPr lang="en-US" altLang="zh-CN" sz="2800" dirty="0">
              <a:latin typeface="黑体" panose="02010609060101010101" charset="-122"/>
              <a:ea typeface="黑体"/>
            </a:endParaRPr>
          </a:p>
          <a:p>
            <a:pPr defTabSz="914400">
              <a:tabLst>
                <a:tab pos="222250" algn="l"/>
                <a:tab pos="1428750" algn="l"/>
                <a:tab pos="2635250" algn="l"/>
                <a:tab pos="3841750" algn="l"/>
              </a:tabLst>
            </a:pP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   A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．锅内气体压强大，使稀饭容易沸腾	</a:t>
            </a:r>
            <a:endParaRPr lang="zh-CN" altLang="en-US" sz="2800" dirty="0">
              <a:latin typeface="黑体" panose="02010609060101010101" charset="-122"/>
              <a:ea typeface="黑体"/>
            </a:endParaRPr>
          </a:p>
          <a:p>
            <a:pPr defTabSz="914400">
              <a:tabLst>
                <a:tab pos="222250" algn="l"/>
                <a:tab pos="1428750" algn="l"/>
                <a:tab pos="2635250" algn="l"/>
                <a:tab pos="3841750" algn="l"/>
              </a:tabLst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   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B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．锅内气体压强大，依稀饭不易沸腾</a:t>
            </a:r>
          </a:p>
          <a:p>
            <a:pPr defTabSz="914400">
              <a:tabLst>
                <a:tab pos="222250" algn="l"/>
                <a:tab pos="1428750" algn="l"/>
                <a:tab pos="2635250" algn="l"/>
                <a:tab pos="3841750" algn="l"/>
              </a:tabLst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   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C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．压力锅传热快，使稀饭容易沸腾	</a:t>
            </a:r>
          </a:p>
          <a:p>
            <a:pPr defTabSz="914400">
              <a:tabLst>
                <a:tab pos="222250" algn="l"/>
                <a:tab pos="1428750" algn="l"/>
                <a:tab pos="2635250" algn="l"/>
                <a:tab pos="3841750" algn="l"/>
              </a:tabLst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   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D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．压力锅密封性好，使稀饭容易沸腾</a:t>
            </a:r>
          </a:p>
        </p:txBody>
      </p:sp>
      <p:sp>
        <p:nvSpPr>
          <p:cNvPr id="35845" name="矩形 35844"/>
          <p:cNvSpPr/>
          <p:nvPr>
            <p:custDataLst>
              <p:tags r:id="rId2"/>
            </p:custDataLst>
          </p:nvPr>
        </p:nvSpPr>
        <p:spPr>
          <a:xfrm>
            <a:off x="9335825" y="763588"/>
            <a:ext cx="42031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2" charset="0"/>
              </a:rPr>
              <a:t>B</a:t>
            </a:r>
          </a:p>
        </p:txBody>
      </p:sp>
      <p:sp>
        <p:nvSpPr>
          <p:cNvPr id="35844" name="矩形 35845"/>
          <p:cNvSpPr/>
          <p:nvPr>
            <p:custDataLst>
              <p:tags r:id="rId3"/>
            </p:custDataLst>
          </p:nvPr>
        </p:nvSpPr>
        <p:spPr>
          <a:xfrm>
            <a:off x="78730" y="4426269"/>
            <a:ext cx="12012001" cy="138366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defTabSz="914400">
              <a:tabLst>
                <a:tab pos="222250" algn="l"/>
                <a:tab pos="1428750" algn="l"/>
                <a:tab pos="2635250" algn="l"/>
                <a:tab pos="3841750" algn="l"/>
              </a:tabLst>
            </a:pP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  4.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做托里拆利实验时，测得大气压强值比真实值小， 其原因可能是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[    ]</a:t>
            </a:r>
          </a:p>
          <a:p>
            <a:pPr defTabSz="914400">
              <a:tabLst>
                <a:tab pos="222250" algn="l"/>
                <a:tab pos="1428750" algn="l"/>
                <a:tab pos="2635250" algn="l"/>
                <a:tab pos="3841750" algn="l"/>
              </a:tabLst>
            </a:pP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    A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．玻璃管放得不竖直	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B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．玻璃管混入少量空气</a:t>
            </a:r>
          </a:p>
          <a:p>
            <a:pPr defTabSz="914400">
              <a:tabLst>
                <a:tab pos="222250" algn="l"/>
                <a:tab pos="1428750" algn="l"/>
                <a:tab pos="2635250" algn="l"/>
                <a:tab pos="3841750" algn="l"/>
              </a:tabLst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    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C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．水银槽内的水银太多	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</a:rPr>
              <a:t>D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．玻璃管粗细不均匀</a:t>
            </a:r>
          </a:p>
        </p:txBody>
      </p:sp>
      <p:sp>
        <p:nvSpPr>
          <p:cNvPr id="35847" name="矩形 35846"/>
          <p:cNvSpPr/>
          <p:nvPr>
            <p:custDataLst>
              <p:tags r:id="rId4"/>
            </p:custDataLst>
          </p:nvPr>
        </p:nvSpPr>
        <p:spPr>
          <a:xfrm>
            <a:off x="11258354" y="4426585"/>
            <a:ext cx="554918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2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165177179"/>
      </p:ext>
    </p:extLst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/>
      <p:bldP spid="3584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253333" y="865505"/>
            <a:ext cx="11043117" cy="4114800"/>
          </a:xfrm>
        </p:spPr>
        <p:txBody>
          <a:bodyPr/>
          <a:lstStyle/>
          <a:p>
            <a:pPr marL="0" indent="0" fontAlgn="base">
              <a:buNone/>
            </a:pPr>
            <a:r>
              <a:rPr lang="zh-CN" altLang="en-US" b="1" strike="noStrike" noProof="1"/>
              <a:t>小明自制了如图的气压计，带着他由一楼带到七楼，观察到玻璃管内水柱的高度将</a:t>
            </a:r>
            <a:r>
              <a:rPr lang="en-US" altLang="zh-CN" b="1" strike="noStrike" noProof="1"/>
              <a:t>_________</a:t>
            </a:r>
          </a:p>
          <a:p>
            <a:pPr fontAlgn="base"/>
            <a:endParaRPr lang="zh-CN" altLang="en-US" b="1" strike="noStrike" noProof="1"/>
          </a:p>
          <a:p>
            <a:pPr marL="0" indent="0" fontAlgn="base">
              <a:buNone/>
            </a:pPr>
            <a:endParaRPr lang="zh-CN" altLang="en-US" strike="noStrike" noProof="1"/>
          </a:p>
        </p:txBody>
      </p:sp>
      <p:pic>
        <p:nvPicPr>
          <p:cNvPr id="36867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rcRect l="50922" b="8502"/>
          <a:stretch>
            <a:fillRect/>
          </a:stretch>
        </p:blipFill>
        <p:spPr>
          <a:xfrm>
            <a:off x="5258704" y="2862264"/>
            <a:ext cx="1031741" cy="211772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764071872"/>
      </p:ext>
    </p:extLst>
  </p:cSld>
  <p:clrMapOvr>
    <a:masterClrMapping/>
  </p:clrMapOvr>
  <p:transition spd="med">
    <p:pull dir="r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图片 36868" descr="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537438" y="3106421"/>
            <a:ext cx="2841255" cy="29448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891" name="矩形 36869"/>
          <p:cNvSpPr/>
          <p:nvPr>
            <p:custDataLst>
              <p:tags r:id="rId2"/>
            </p:custDataLst>
          </p:nvPr>
        </p:nvSpPr>
        <p:spPr>
          <a:xfrm>
            <a:off x="408252" y="723265"/>
            <a:ext cx="11099625" cy="224536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algn="just" defTabSz="914400">
              <a:tabLst>
                <a:tab pos="4521200" algn="r"/>
              </a:tabLst>
            </a:pP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</a:rPr>
              <a:t>5.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</a:rPr>
              <a:t>张强同学家的高压锅盖上标有“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</a:rPr>
              <a:t>××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</a:rPr>
              <a:t>铝制品厂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</a:rPr>
              <a:t>18cm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</a:rPr>
              <a:t>压力锅”的字样，他测得高压锅限压阀的质量为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</a:rPr>
              <a:t>70g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</a:rPr>
              <a:t>，排气孔的横截面积约为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</a:rPr>
              <a:t>10mm</a:t>
            </a:r>
            <a:r>
              <a:rPr lang="en-US" altLang="zh-CN" sz="2800" b="1" baseline="30000">
                <a:solidFill>
                  <a:srgbClr val="000000"/>
                </a:solidFill>
                <a:latin typeface="宋体" panose="02010600030101010101" pitchFamily="2" charset="-122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</a:rPr>
              <a:t>．问这个商压锅工作时，其内部水蒸气的最大压强为多大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</a:rPr>
              <a:t>?(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</a:rPr>
              <a:t>设大气压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</a:rPr>
              <a:t>P</a:t>
            </a:r>
            <a:r>
              <a:rPr lang="en-US" altLang="zh-CN" sz="2800" b="1" baseline="-30000">
                <a:solidFill>
                  <a:srgbClr val="000000"/>
                </a:solidFill>
                <a:latin typeface="宋体" panose="02010600030101010101" pitchFamily="2" charset="-122"/>
              </a:rPr>
              <a:t>0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</a:rPr>
              <a:t>=10</a:t>
            </a:r>
            <a:r>
              <a:rPr lang="en-US" altLang="zh-CN" sz="2800" b="1" baseline="30000">
                <a:solidFill>
                  <a:srgbClr val="000000"/>
                </a:solidFill>
                <a:latin typeface="宋体" panose="02010600030101010101" pitchFamily="2" charset="-122"/>
              </a:rPr>
              <a:t>5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</a:rPr>
              <a:t>pa)</a:t>
            </a:r>
            <a:endParaRPr lang="en-US" altLang="zh-CN" sz="2800" b="1">
              <a:latin typeface="Times New Roman" pitchFamily="2" charset="0"/>
            </a:endParaRPr>
          </a:p>
          <a:p>
            <a:pPr algn="just" defTabSz="914400" eaLnBrk="0" hangingPunct="0">
              <a:tabLst>
                <a:tab pos="4521200" algn="r"/>
              </a:tabLst>
            </a:pPr>
            <a:endParaRPr lang="en-US" altLang="zh-CN" sz="2800" b="1">
              <a:latin typeface="Times New Roman" pitchFamily="2" charset="0"/>
            </a:endParaRPr>
          </a:p>
        </p:txBody>
      </p:sp>
      <p:sp>
        <p:nvSpPr>
          <p:cNvPr id="37892" name="矩形 36870"/>
          <p:cNvSpPr/>
          <p:nvPr>
            <p:custDataLst>
              <p:tags r:id="rId3"/>
            </p:custDataLst>
          </p:nvPr>
        </p:nvSpPr>
        <p:spPr>
          <a:xfrm>
            <a:off x="-457141" y="3244334"/>
            <a:ext cx="184731" cy="369332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defTabSz="914400">
              <a:tabLst>
                <a:tab pos="4521200" algn="r"/>
              </a:tabLst>
            </a:pPr>
            <a:endParaRPr lang="en-US" altLang="en-US">
              <a:latin typeface="Times New Roman" panose="020206030504050203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522881"/>
      </p:ext>
    </p:extLst>
  </p:cSld>
  <p:clrMapOvr>
    <a:masterClrMapping/>
  </p:clrMapOvr>
  <p:transition spd="med">
    <p:pull dir="r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文本框 1"/>
          <p:cNvSpPr txBox="1"/>
          <p:nvPr>
            <p:custDataLst>
              <p:tags r:id="rId1"/>
            </p:custDataLst>
          </p:nvPr>
        </p:nvSpPr>
        <p:spPr>
          <a:xfrm>
            <a:off x="344125" y="949960"/>
            <a:ext cx="11502163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</a:rPr>
              <a:t>若锅盖面积为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</a:rPr>
              <a:t>260cm</a:t>
            </a:r>
            <a:r>
              <a:rPr lang="en-US" altLang="zh-CN" sz="2800" b="1" baseline="30000">
                <a:solidFill>
                  <a:srgbClr val="000000"/>
                </a:solidFill>
                <a:latin typeface="宋体" panose="02010600030101010101" pitchFamily="2" charset="-122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宋体" panose="02010600030101010101" pitchFamily="2" charset="-122"/>
              </a:rPr>
              <a:t>，则它所具有的最大重力至少多大才能保证安全</a:t>
            </a:r>
            <a:r>
              <a:rPr lang="en-US" altLang="zh-CN" sz="2800" b="1">
                <a:solidFill>
                  <a:srgbClr val="000000"/>
                </a:solidFill>
                <a:latin typeface="宋体" panose="02010600030101010101" pitchFamily="2" charset="-122"/>
              </a:rPr>
              <a:t>?</a:t>
            </a:r>
            <a:endParaRPr lang="zh-CN" altLang="en-US" sz="2800">
              <a:latin typeface="Times New Roman" panose="02020603050405020304" pitchFamily="2" charset="0"/>
            </a:endParaRPr>
          </a:p>
        </p:txBody>
      </p:sp>
      <p:pic>
        <p:nvPicPr>
          <p:cNvPr id="38915" name="图片 36868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370136" y="2385695"/>
            <a:ext cx="3449189" cy="29464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743578273"/>
      </p:ext>
    </p:extLst>
  </p:cSld>
  <p:clrMapOvr>
    <a:masterClrMapping/>
  </p:clrMapOvr>
  <p:transition spd="med">
    <p:pull dir="rd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图片 8193" descr="截图0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3431729" y="1985011"/>
            <a:ext cx="3298396" cy="3095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63" name="文本占位符 8194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560311" y="1265873"/>
            <a:ext cx="8784081" cy="1008062"/>
          </a:xfrm>
        </p:spPr>
        <p:txBody>
          <a:bodyPr anchor="t"/>
          <a:lstStyle/>
          <a:p>
            <a:pPr>
              <a:buNone/>
            </a:pPr>
            <a:r>
              <a:rPr lang="zh-CN" altLang="en-US" sz="3600" b="1">
                <a:solidFill>
                  <a:schemeClr val="bg1"/>
                </a:solidFill>
                <a:latin typeface="宋体" panose="02010600030101010101" pitchFamily="2" charset="-122"/>
              </a:rPr>
              <a:t>如图所示事例中，跟大气压无关的是（  ）</a:t>
            </a:r>
          </a:p>
        </p:txBody>
      </p:sp>
      <p:pic>
        <p:nvPicPr>
          <p:cNvPr id="40964" name="图片 8195" descr="截图0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631737" y="1985010"/>
            <a:ext cx="2160307" cy="2990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965" name="图片 8196" descr="截图0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239651" y="2129473"/>
            <a:ext cx="2482527" cy="29511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966" name="图片 8197" descr="截图0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399957" y="2200911"/>
            <a:ext cx="2339670" cy="2879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67" name="文本框 8198"/>
          <p:cNvSpPr txBox="1"/>
          <p:nvPr>
            <p:custDataLst>
              <p:tags r:id="rId6"/>
            </p:custDataLst>
          </p:nvPr>
        </p:nvSpPr>
        <p:spPr>
          <a:xfrm>
            <a:off x="1793642" y="4979035"/>
            <a:ext cx="8333290" cy="36933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Times New Roman" panose="02020603050405020304" pitchFamily="2" charset="0"/>
              </a:rPr>
              <a:t>   A                   B                 C                  D</a:t>
            </a:r>
          </a:p>
        </p:txBody>
      </p:sp>
      <p:sp>
        <p:nvSpPr>
          <p:cNvPr id="40968" name="矩形 8199"/>
          <p:cNvSpPr/>
          <p:nvPr>
            <p:custDataLst>
              <p:tags r:id="rId7"/>
            </p:custDataLst>
          </p:nvPr>
        </p:nvSpPr>
        <p:spPr>
          <a:xfrm>
            <a:off x="3647601" y="2921635"/>
            <a:ext cx="576188" cy="719138"/>
          </a:xfrm>
          <a:prstGeom prst="rect">
            <a:avLst/>
          </a:prstGeom>
          <a:solidFill>
            <a:schemeClr val="tx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Times New Roman" panose="020206030504050203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524281"/>
      </p:ext>
    </p:extLst>
  </p:cSld>
  <p:clrMapOvr>
    <a:masterClrMapping/>
  </p:clrMapOvr>
  <p:transition spd="med">
    <p:pull dir="rd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文本占位符 9217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50476" y="1264285"/>
            <a:ext cx="11826605" cy="4114800"/>
          </a:xfrm>
        </p:spPr>
        <p:txBody>
          <a:bodyPr anchor="t"/>
          <a:lstStyle/>
          <a:p>
            <a:pPr>
              <a:lnSpc>
                <a:spcPct val="90000"/>
              </a:lnSpc>
              <a:buNone/>
            </a:pPr>
            <a:r>
              <a:rPr lang="zh-CN" altLang="en-US" sz="3600" b="1" dirty="0">
                <a:latin typeface="宋体" panose="02010600030101010101" pitchFamily="2" charset="-122"/>
              </a:rPr>
              <a:t>在冬天，保温瓶未装满水，当瓶内温度下降时软木塞不易拔出，这主要是                  （   ）</a:t>
            </a:r>
          </a:p>
          <a:p>
            <a:pPr>
              <a:lnSpc>
                <a:spcPct val="90000"/>
              </a:lnSpc>
              <a:buNone/>
            </a:pPr>
            <a:r>
              <a:rPr lang="en-US" altLang="zh-CN" sz="3600" b="1" dirty="0">
                <a:latin typeface="宋体" panose="02010600030101010101" pitchFamily="2" charset="-122"/>
              </a:rPr>
              <a:t>A  </a:t>
            </a:r>
            <a:r>
              <a:rPr lang="zh-CN" altLang="en-US" sz="3600" b="1" dirty="0">
                <a:latin typeface="宋体" panose="02010600030101010101" pitchFamily="2" charset="-122"/>
              </a:rPr>
              <a:t>塞子与瓶口间摩擦力太大</a:t>
            </a:r>
          </a:p>
          <a:p>
            <a:pPr>
              <a:lnSpc>
                <a:spcPct val="90000"/>
              </a:lnSpc>
              <a:buNone/>
            </a:pPr>
            <a:r>
              <a:rPr lang="en-US" altLang="zh-CN" sz="3600" b="1" dirty="0">
                <a:latin typeface="宋体" panose="02010600030101010101" pitchFamily="2" charset="-122"/>
              </a:rPr>
              <a:t>B  </a:t>
            </a:r>
            <a:r>
              <a:rPr lang="zh-CN" altLang="en-US" sz="3600" b="1" dirty="0">
                <a:latin typeface="宋体" panose="02010600030101010101" pitchFamily="2" charset="-122"/>
              </a:rPr>
              <a:t>瓶口遇冷收缩</a:t>
            </a:r>
          </a:p>
          <a:p>
            <a:pPr>
              <a:lnSpc>
                <a:spcPct val="90000"/>
              </a:lnSpc>
              <a:buNone/>
            </a:pPr>
            <a:r>
              <a:rPr lang="en-US" altLang="zh-CN" sz="3600" b="1" dirty="0">
                <a:latin typeface="宋体" panose="02010600030101010101" pitchFamily="2" charset="-122"/>
              </a:rPr>
              <a:t>C  </a:t>
            </a:r>
            <a:r>
              <a:rPr lang="zh-CN" altLang="en-US" sz="3600" b="1" dirty="0">
                <a:latin typeface="宋体" panose="02010600030101010101" pitchFamily="2" charset="-122"/>
              </a:rPr>
              <a:t>瓶内气压小于大气压</a:t>
            </a:r>
          </a:p>
          <a:p>
            <a:pPr>
              <a:lnSpc>
                <a:spcPct val="90000"/>
              </a:lnSpc>
              <a:buNone/>
            </a:pPr>
            <a:r>
              <a:rPr lang="en-US" altLang="zh-CN" sz="3600" b="1" dirty="0">
                <a:latin typeface="宋体" panose="02010600030101010101" pitchFamily="2" charset="-122"/>
              </a:rPr>
              <a:t>D  </a:t>
            </a:r>
            <a:r>
              <a:rPr lang="zh-CN" altLang="en-US" sz="3600" b="1" dirty="0">
                <a:latin typeface="宋体" panose="02010600030101010101" pitchFamily="2" charset="-122"/>
              </a:rPr>
              <a:t>原先塞子塞的太紧</a:t>
            </a:r>
          </a:p>
        </p:txBody>
      </p:sp>
      <p:sp>
        <p:nvSpPr>
          <p:cNvPr id="9219" name="文本框 9218"/>
          <p:cNvSpPr txBox="1"/>
          <p:nvPr>
            <p:custDataLst>
              <p:tags r:id="rId2"/>
            </p:custDataLst>
          </p:nvPr>
        </p:nvSpPr>
        <p:spPr>
          <a:xfrm>
            <a:off x="8543131" y="1700530"/>
            <a:ext cx="1676182" cy="36933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Times New Roman" panose="02020603050405020304" pitchFamily="2" charset="0"/>
              </a:rPr>
              <a:t>C</a:t>
            </a:r>
          </a:p>
        </p:txBody>
      </p:sp>
      <p:pic>
        <p:nvPicPr>
          <p:cNvPr id="41988" name="New picture" hidden="1"/>
          <p:cNvPicPr/>
          <p:nvPr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869785" y="12573000"/>
            <a:ext cx="482537" cy="317500"/>
          </a:xfrm>
          <a:prstGeom prst="cube">
            <a:avLst/>
          </a:prstGeom>
        </p:spPr>
      </p:pic>
    </p:spTree>
    <p:extLst>
      <p:ext uri="{BB962C8B-B14F-4D97-AF65-F5344CB8AC3E}">
        <p14:creationId xmlns:p14="http://schemas.microsoft.com/office/powerpoint/2010/main" val="2330601346"/>
      </p:ext>
    </p:extLst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9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2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3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4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6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7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5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7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8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9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2174</Words>
  <Application>Microsoft Office PowerPoint</Application>
  <PresentationFormat>自定义</PresentationFormat>
  <Paragraphs>139</Paragraphs>
  <Slides>36</Slides>
  <Notes>2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37" baseType="lpstr">
      <vt:lpstr>Office 主题</vt:lpstr>
      <vt:lpstr>PowerPoint 演示文稿</vt:lpstr>
      <vt:lpstr>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二、测量大气压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金属盒气压计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User</cp:lastModifiedBy>
  <cp:revision>6</cp:revision>
  <dcterms:created xsi:type="dcterms:W3CDTF">2021-03-02T14:37:37Z</dcterms:created>
  <dcterms:modified xsi:type="dcterms:W3CDTF">2021-03-02T14:44:28Z</dcterms:modified>
</cp:coreProperties>
</file>