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activeX/activeX1.xml" ContentType="application/vnd.ms-office.activeX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embeddings/oleObject1.bin" ContentType="application/vnd.openxmlformats-officedocument.oleObject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activeX/activeX2.xml" ContentType="application/vnd.ms-office.activeX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activeX/activeX3.xml" ContentType="application/vnd.ms-office.activeX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0413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636" y="-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D51AE-2106-4922-9A3B-2C698CDBF431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F4D4B-AC89-46D3-8A37-F58ED925D7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311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3" y="2130430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4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61" y="4406905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61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3" y="1600205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5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5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43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3" y="274643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5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0" y="6356355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60" y="6356355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5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jpe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10" Type="http://schemas.openxmlformats.org/officeDocument/2006/relationships/image" Target="../media/image6.jpeg"/><Relationship Id="rId4" Type="http://schemas.openxmlformats.org/officeDocument/2006/relationships/tags" Target="../tags/tag10.xml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NULL" TargetMode="Externa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11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10" Type="http://schemas.openxmlformats.org/officeDocument/2006/relationships/image" Target="../media/image12.jpeg"/><Relationship Id="rId4" Type="http://schemas.openxmlformats.org/officeDocument/2006/relationships/tags" Target="../tags/tag30.xml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2" Type="http://schemas.openxmlformats.org/officeDocument/2006/relationships/tags" Target="../tags/tag4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image" Target="../media/image17.jpe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4" Type="http://schemas.openxmlformats.org/officeDocument/2006/relationships/image" Target="../media/image18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tags" Target="../tags/tag86.xml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tags" Target="../tags/tag85.xml"/><Relationship Id="rId33" Type="http://schemas.openxmlformats.org/officeDocument/2006/relationships/slideLayout" Target="../slideLayouts/slideLayout7.xml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tags" Target="../tags/tag89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tags" Target="../tags/tag84.xml"/><Relationship Id="rId32" Type="http://schemas.openxmlformats.org/officeDocument/2006/relationships/tags" Target="../tags/tag92.xml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28" Type="http://schemas.openxmlformats.org/officeDocument/2006/relationships/tags" Target="../tags/tag88.xml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31" Type="http://schemas.openxmlformats.org/officeDocument/2006/relationships/tags" Target="../tags/tag91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Relationship Id="rId27" Type="http://schemas.openxmlformats.org/officeDocument/2006/relationships/tags" Target="../tags/tag87.xml"/><Relationship Id="rId30" Type="http://schemas.openxmlformats.org/officeDocument/2006/relationships/tags" Target="../tags/tag9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94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93.xml"/><Relationship Id="rId1" Type="http://schemas.openxmlformats.org/officeDocument/2006/relationships/vmlDrawing" Target="../drawings/vmlDrawing2.v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9" Type="http://schemas.openxmlformats.org/officeDocument/2006/relationships/image" Target="../media/image20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21.pn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tags" Target="../tags/tag142.xml"/><Relationship Id="rId18" Type="http://schemas.openxmlformats.org/officeDocument/2006/relationships/tags" Target="../tags/tag147.xml"/><Relationship Id="rId26" Type="http://schemas.openxmlformats.org/officeDocument/2006/relationships/tags" Target="../tags/tag155.xml"/><Relationship Id="rId39" Type="http://schemas.openxmlformats.org/officeDocument/2006/relationships/tags" Target="../tags/tag168.xml"/><Relationship Id="rId3" Type="http://schemas.openxmlformats.org/officeDocument/2006/relationships/tags" Target="../tags/tag132.xml"/><Relationship Id="rId21" Type="http://schemas.openxmlformats.org/officeDocument/2006/relationships/tags" Target="../tags/tag150.xml"/><Relationship Id="rId34" Type="http://schemas.openxmlformats.org/officeDocument/2006/relationships/tags" Target="../tags/tag163.xml"/><Relationship Id="rId42" Type="http://schemas.openxmlformats.org/officeDocument/2006/relationships/slideLayout" Target="../slideLayouts/slideLayout7.xml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tags" Target="../tags/tag146.xml"/><Relationship Id="rId25" Type="http://schemas.openxmlformats.org/officeDocument/2006/relationships/tags" Target="../tags/tag154.xml"/><Relationship Id="rId33" Type="http://schemas.openxmlformats.org/officeDocument/2006/relationships/tags" Target="../tags/tag162.xml"/><Relationship Id="rId38" Type="http://schemas.openxmlformats.org/officeDocument/2006/relationships/tags" Target="../tags/tag167.xml"/><Relationship Id="rId2" Type="http://schemas.openxmlformats.org/officeDocument/2006/relationships/tags" Target="../tags/tag131.xml"/><Relationship Id="rId16" Type="http://schemas.openxmlformats.org/officeDocument/2006/relationships/tags" Target="../tags/tag145.xml"/><Relationship Id="rId20" Type="http://schemas.openxmlformats.org/officeDocument/2006/relationships/tags" Target="../tags/tag149.xml"/><Relationship Id="rId29" Type="http://schemas.openxmlformats.org/officeDocument/2006/relationships/tags" Target="../tags/tag158.xml"/><Relationship Id="rId41" Type="http://schemas.openxmlformats.org/officeDocument/2006/relationships/tags" Target="../tags/tag170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tags" Target="../tags/tag153.xml"/><Relationship Id="rId32" Type="http://schemas.openxmlformats.org/officeDocument/2006/relationships/tags" Target="../tags/tag161.xml"/><Relationship Id="rId37" Type="http://schemas.openxmlformats.org/officeDocument/2006/relationships/tags" Target="../tags/tag166.xml"/><Relationship Id="rId40" Type="http://schemas.openxmlformats.org/officeDocument/2006/relationships/tags" Target="../tags/tag169.xml"/><Relationship Id="rId5" Type="http://schemas.openxmlformats.org/officeDocument/2006/relationships/tags" Target="../tags/tag134.xml"/><Relationship Id="rId15" Type="http://schemas.openxmlformats.org/officeDocument/2006/relationships/tags" Target="../tags/tag144.xml"/><Relationship Id="rId23" Type="http://schemas.openxmlformats.org/officeDocument/2006/relationships/tags" Target="../tags/tag152.xml"/><Relationship Id="rId28" Type="http://schemas.openxmlformats.org/officeDocument/2006/relationships/tags" Target="../tags/tag157.xml"/><Relationship Id="rId36" Type="http://schemas.openxmlformats.org/officeDocument/2006/relationships/tags" Target="../tags/tag165.xml"/><Relationship Id="rId10" Type="http://schemas.openxmlformats.org/officeDocument/2006/relationships/tags" Target="../tags/tag139.xml"/><Relationship Id="rId19" Type="http://schemas.openxmlformats.org/officeDocument/2006/relationships/tags" Target="../tags/tag148.xml"/><Relationship Id="rId31" Type="http://schemas.openxmlformats.org/officeDocument/2006/relationships/tags" Target="../tags/tag160.xml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tags" Target="../tags/tag143.xml"/><Relationship Id="rId22" Type="http://schemas.openxmlformats.org/officeDocument/2006/relationships/tags" Target="../tags/tag151.xml"/><Relationship Id="rId27" Type="http://schemas.openxmlformats.org/officeDocument/2006/relationships/tags" Target="../tags/tag156.xml"/><Relationship Id="rId30" Type="http://schemas.openxmlformats.org/officeDocument/2006/relationships/tags" Target="../tags/tag159.xml"/><Relationship Id="rId35" Type="http://schemas.openxmlformats.org/officeDocument/2006/relationships/tags" Target="../tags/tag164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183.xml"/><Relationship Id="rId18" Type="http://schemas.openxmlformats.org/officeDocument/2006/relationships/tags" Target="../tags/tag188.xml"/><Relationship Id="rId26" Type="http://schemas.openxmlformats.org/officeDocument/2006/relationships/tags" Target="../tags/tag196.xml"/><Relationship Id="rId39" Type="http://schemas.openxmlformats.org/officeDocument/2006/relationships/tags" Target="../tags/tag209.xml"/><Relationship Id="rId21" Type="http://schemas.openxmlformats.org/officeDocument/2006/relationships/tags" Target="../tags/tag191.xml"/><Relationship Id="rId34" Type="http://schemas.openxmlformats.org/officeDocument/2006/relationships/tags" Target="../tags/tag204.xml"/><Relationship Id="rId42" Type="http://schemas.openxmlformats.org/officeDocument/2006/relationships/tags" Target="../tags/tag212.xml"/><Relationship Id="rId47" Type="http://schemas.openxmlformats.org/officeDocument/2006/relationships/tags" Target="../tags/tag217.xml"/><Relationship Id="rId50" Type="http://schemas.openxmlformats.org/officeDocument/2006/relationships/tags" Target="../tags/tag220.xml"/><Relationship Id="rId55" Type="http://schemas.openxmlformats.org/officeDocument/2006/relationships/tags" Target="../tags/tag225.xml"/><Relationship Id="rId7" Type="http://schemas.openxmlformats.org/officeDocument/2006/relationships/tags" Target="../tags/tag177.xml"/><Relationship Id="rId2" Type="http://schemas.openxmlformats.org/officeDocument/2006/relationships/tags" Target="../tags/tag172.xml"/><Relationship Id="rId16" Type="http://schemas.openxmlformats.org/officeDocument/2006/relationships/tags" Target="../tags/tag186.xml"/><Relationship Id="rId20" Type="http://schemas.openxmlformats.org/officeDocument/2006/relationships/tags" Target="../tags/tag190.xml"/><Relationship Id="rId29" Type="http://schemas.openxmlformats.org/officeDocument/2006/relationships/tags" Target="../tags/tag199.xml"/><Relationship Id="rId41" Type="http://schemas.openxmlformats.org/officeDocument/2006/relationships/tags" Target="../tags/tag211.xml"/><Relationship Id="rId54" Type="http://schemas.openxmlformats.org/officeDocument/2006/relationships/tags" Target="../tags/tag224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11" Type="http://schemas.openxmlformats.org/officeDocument/2006/relationships/tags" Target="../tags/tag181.xml"/><Relationship Id="rId24" Type="http://schemas.openxmlformats.org/officeDocument/2006/relationships/tags" Target="../tags/tag194.xml"/><Relationship Id="rId32" Type="http://schemas.openxmlformats.org/officeDocument/2006/relationships/tags" Target="../tags/tag202.xml"/><Relationship Id="rId37" Type="http://schemas.openxmlformats.org/officeDocument/2006/relationships/tags" Target="../tags/tag207.xml"/><Relationship Id="rId40" Type="http://schemas.openxmlformats.org/officeDocument/2006/relationships/tags" Target="../tags/tag210.xml"/><Relationship Id="rId45" Type="http://schemas.openxmlformats.org/officeDocument/2006/relationships/tags" Target="../tags/tag215.xml"/><Relationship Id="rId53" Type="http://schemas.openxmlformats.org/officeDocument/2006/relationships/tags" Target="../tags/tag223.xml"/><Relationship Id="rId58" Type="http://schemas.openxmlformats.org/officeDocument/2006/relationships/tags" Target="../tags/tag228.xml"/><Relationship Id="rId5" Type="http://schemas.openxmlformats.org/officeDocument/2006/relationships/tags" Target="../tags/tag175.xml"/><Relationship Id="rId15" Type="http://schemas.openxmlformats.org/officeDocument/2006/relationships/tags" Target="../tags/tag185.xml"/><Relationship Id="rId23" Type="http://schemas.openxmlformats.org/officeDocument/2006/relationships/tags" Target="../tags/tag193.xml"/><Relationship Id="rId28" Type="http://schemas.openxmlformats.org/officeDocument/2006/relationships/tags" Target="../tags/tag198.xml"/><Relationship Id="rId36" Type="http://schemas.openxmlformats.org/officeDocument/2006/relationships/tags" Target="../tags/tag206.xml"/><Relationship Id="rId49" Type="http://schemas.openxmlformats.org/officeDocument/2006/relationships/tags" Target="../tags/tag219.xml"/><Relationship Id="rId57" Type="http://schemas.openxmlformats.org/officeDocument/2006/relationships/tags" Target="../tags/tag227.xml"/><Relationship Id="rId61" Type="http://schemas.openxmlformats.org/officeDocument/2006/relationships/slideLayout" Target="../slideLayouts/slideLayout7.xml"/><Relationship Id="rId10" Type="http://schemas.openxmlformats.org/officeDocument/2006/relationships/tags" Target="../tags/tag180.xml"/><Relationship Id="rId19" Type="http://schemas.openxmlformats.org/officeDocument/2006/relationships/tags" Target="../tags/tag189.xml"/><Relationship Id="rId31" Type="http://schemas.openxmlformats.org/officeDocument/2006/relationships/tags" Target="../tags/tag201.xml"/><Relationship Id="rId44" Type="http://schemas.openxmlformats.org/officeDocument/2006/relationships/tags" Target="../tags/tag214.xml"/><Relationship Id="rId52" Type="http://schemas.openxmlformats.org/officeDocument/2006/relationships/tags" Target="../tags/tag222.xml"/><Relationship Id="rId60" Type="http://schemas.openxmlformats.org/officeDocument/2006/relationships/tags" Target="../tags/tag230.xml"/><Relationship Id="rId4" Type="http://schemas.openxmlformats.org/officeDocument/2006/relationships/tags" Target="../tags/tag174.xml"/><Relationship Id="rId9" Type="http://schemas.openxmlformats.org/officeDocument/2006/relationships/tags" Target="../tags/tag179.xml"/><Relationship Id="rId14" Type="http://schemas.openxmlformats.org/officeDocument/2006/relationships/tags" Target="../tags/tag184.xml"/><Relationship Id="rId22" Type="http://schemas.openxmlformats.org/officeDocument/2006/relationships/tags" Target="../tags/tag192.xml"/><Relationship Id="rId27" Type="http://schemas.openxmlformats.org/officeDocument/2006/relationships/tags" Target="../tags/tag197.xml"/><Relationship Id="rId30" Type="http://schemas.openxmlformats.org/officeDocument/2006/relationships/tags" Target="../tags/tag200.xml"/><Relationship Id="rId35" Type="http://schemas.openxmlformats.org/officeDocument/2006/relationships/tags" Target="../tags/tag205.xml"/><Relationship Id="rId43" Type="http://schemas.openxmlformats.org/officeDocument/2006/relationships/tags" Target="../tags/tag213.xml"/><Relationship Id="rId48" Type="http://schemas.openxmlformats.org/officeDocument/2006/relationships/tags" Target="../tags/tag218.xml"/><Relationship Id="rId56" Type="http://schemas.openxmlformats.org/officeDocument/2006/relationships/tags" Target="../tags/tag226.xml"/><Relationship Id="rId8" Type="http://schemas.openxmlformats.org/officeDocument/2006/relationships/tags" Target="../tags/tag178.xml"/><Relationship Id="rId51" Type="http://schemas.openxmlformats.org/officeDocument/2006/relationships/tags" Target="../tags/tag221.xml"/><Relationship Id="rId3" Type="http://schemas.openxmlformats.org/officeDocument/2006/relationships/tags" Target="../tags/tag173.xml"/><Relationship Id="rId12" Type="http://schemas.openxmlformats.org/officeDocument/2006/relationships/tags" Target="../tags/tag182.xml"/><Relationship Id="rId17" Type="http://schemas.openxmlformats.org/officeDocument/2006/relationships/tags" Target="../tags/tag187.xml"/><Relationship Id="rId25" Type="http://schemas.openxmlformats.org/officeDocument/2006/relationships/tags" Target="../tags/tag195.xml"/><Relationship Id="rId33" Type="http://schemas.openxmlformats.org/officeDocument/2006/relationships/tags" Target="../tags/tag203.xml"/><Relationship Id="rId38" Type="http://schemas.openxmlformats.org/officeDocument/2006/relationships/tags" Target="../tags/tag208.xml"/><Relationship Id="rId46" Type="http://schemas.openxmlformats.org/officeDocument/2006/relationships/tags" Target="../tags/tag216.xml"/><Relationship Id="rId59" Type="http://schemas.openxmlformats.org/officeDocument/2006/relationships/tags" Target="../tags/tag2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tags" Target="../tags/tag246.xml"/><Relationship Id="rId18" Type="http://schemas.openxmlformats.org/officeDocument/2006/relationships/tags" Target="../tags/tag251.xml"/><Relationship Id="rId26" Type="http://schemas.openxmlformats.org/officeDocument/2006/relationships/tags" Target="../tags/tag259.xml"/><Relationship Id="rId39" Type="http://schemas.openxmlformats.org/officeDocument/2006/relationships/tags" Target="../tags/tag272.xml"/><Relationship Id="rId21" Type="http://schemas.openxmlformats.org/officeDocument/2006/relationships/tags" Target="../tags/tag254.xml"/><Relationship Id="rId34" Type="http://schemas.openxmlformats.org/officeDocument/2006/relationships/tags" Target="../tags/tag267.xml"/><Relationship Id="rId42" Type="http://schemas.openxmlformats.org/officeDocument/2006/relationships/tags" Target="../tags/tag275.xml"/><Relationship Id="rId47" Type="http://schemas.openxmlformats.org/officeDocument/2006/relationships/tags" Target="../tags/tag280.xml"/><Relationship Id="rId50" Type="http://schemas.openxmlformats.org/officeDocument/2006/relationships/tags" Target="../tags/tag283.xml"/><Relationship Id="rId55" Type="http://schemas.openxmlformats.org/officeDocument/2006/relationships/tags" Target="../tags/tag288.xml"/><Relationship Id="rId7" Type="http://schemas.openxmlformats.org/officeDocument/2006/relationships/tags" Target="../tags/tag240.xml"/><Relationship Id="rId2" Type="http://schemas.openxmlformats.org/officeDocument/2006/relationships/tags" Target="../tags/tag235.xml"/><Relationship Id="rId16" Type="http://schemas.openxmlformats.org/officeDocument/2006/relationships/tags" Target="../tags/tag249.xml"/><Relationship Id="rId20" Type="http://schemas.openxmlformats.org/officeDocument/2006/relationships/tags" Target="../tags/tag253.xml"/><Relationship Id="rId29" Type="http://schemas.openxmlformats.org/officeDocument/2006/relationships/tags" Target="../tags/tag262.xml"/><Relationship Id="rId41" Type="http://schemas.openxmlformats.org/officeDocument/2006/relationships/tags" Target="../tags/tag274.xml"/><Relationship Id="rId54" Type="http://schemas.openxmlformats.org/officeDocument/2006/relationships/tags" Target="../tags/tag287.xml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tags" Target="../tags/tag244.xml"/><Relationship Id="rId24" Type="http://schemas.openxmlformats.org/officeDocument/2006/relationships/tags" Target="../tags/tag257.xml"/><Relationship Id="rId32" Type="http://schemas.openxmlformats.org/officeDocument/2006/relationships/tags" Target="../tags/tag265.xml"/><Relationship Id="rId37" Type="http://schemas.openxmlformats.org/officeDocument/2006/relationships/tags" Target="../tags/tag270.xml"/><Relationship Id="rId40" Type="http://schemas.openxmlformats.org/officeDocument/2006/relationships/tags" Target="../tags/tag273.xml"/><Relationship Id="rId45" Type="http://schemas.openxmlformats.org/officeDocument/2006/relationships/tags" Target="../tags/tag278.xml"/><Relationship Id="rId53" Type="http://schemas.openxmlformats.org/officeDocument/2006/relationships/tags" Target="../tags/tag286.xml"/><Relationship Id="rId58" Type="http://schemas.openxmlformats.org/officeDocument/2006/relationships/tags" Target="../tags/tag291.xml"/><Relationship Id="rId5" Type="http://schemas.openxmlformats.org/officeDocument/2006/relationships/tags" Target="../tags/tag238.xml"/><Relationship Id="rId15" Type="http://schemas.openxmlformats.org/officeDocument/2006/relationships/tags" Target="../tags/tag248.xml"/><Relationship Id="rId23" Type="http://schemas.openxmlformats.org/officeDocument/2006/relationships/tags" Target="../tags/tag256.xml"/><Relationship Id="rId28" Type="http://schemas.openxmlformats.org/officeDocument/2006/relationships/tags" Target="../tags/tag261.xml"/><Relationship Id="rId36" Type="http://schemas.openxmlformats.org/officeDocument/2006/relationships/tags" Target="../tags/tag269.xml"/><Relationship Id="rId49" Type="http://schemas.openxmlformats.org/officeDocument/2006/relationships/tags" Target="../tags/tag282.xml"/><Relationship Id="rId57" Type="http://schemas.openxmlformats.org/officeDocument/2006/relationships/tags" Target="../tags/tag290.xml"/><Relationship Id="rId61" Type="http://schemas.openxmlformats.org/officeDocument/2006/relationships/slideLayout" Target="../slideLayouts/slideLayout7.xml"/><Relationship Id="rId10" Type="http://schemas.openxmlformats.org/officeDocument/2006/relationships/tags" Target="../tags/tag243.xml"/><Relationship Id="rId19" Type="http://schemas.openxmlformats.org/officeDocument/2006/relationships/tags" Target="../tags/tag252.xml"/><Relationship Id="rId31" Type="http://schemas.openxmlformats.org/officeDocument/2006/relationships/tags" Target="../tags/tag264.xml"/><Relationship Id="rId44" Type="http://schemas.openxmlformats.org/officeDocument/2006/relationships/tags" Target="../tags/tag277.xml"/><Relationship Id="rId52" Type="http://schemas.openxmlformats.org/officeDocument/2006/relationships/tags" Target="../tags/tag285.xml"/><Relationship Id="rId60" Type="http://schemas.openxmlformats.org/officeDocument/2006/relationships/tags" Target="../tags/tag293.xml"/><Relationship Id="rId4" Type="http://schemas.openxmlformats.org/officeDocument/2006/relationships/tags" Target="../tags/tag237.xml"/><Relationship Id="rId9" Type="http://schemas.openxmlformats.org/officeDocument/2006/relationships/tags" Target="../tags/tag242.xml"/><Relationship Id="rId14" Type="http://schemas.openxmlformats.org/officeDocument/2006/relationships/tags" Target="../tags/tag247.xml"/><Relationship Id="rId22" Type="http://schemas.openxmlformats.org/officeDocument/2006/relationships/tags" Target="../tags/tag255.xml"/><Relationship Id="rId27" Type="http://schemas.openxmlformats.org/officeDocument/2006/relationships/tags" Target="../tags/tag260.xml"/><Relationship Id="rId30" Type="http://schemas.openxmlformats.org/officeDocument/2006/relationships/tags" Target="../tags/tag263.xml"/><Relationship Id="rId35" Type="http://schemas.openxmlformats.org/officeDocument/2006/relationships/tags" Target="../tags/tag268.xml"/><Relationship Id="rId43" Type="http://schemas.openxmlformats.org/officeDocument/2006/relationships/tags" Target="../tags/tag276.xml"/><Relationship Id="rId48" Type="http://schemas.openxmlformats.org/officeDocument/2006/relationships/tags" Target="../tags/tag281.xml"/><Relationship Id="rId56" Type="http://schemas.openxmlformats.org/officeDocument/2006/relationships/tags" Target="../tags/tag289.xml"/><Relationship Id="rId8" Type="http://schemas.openxmlformats.org/officeDocument/2006/relationships/tags" Target="../tags/tag241.xml"/><Relationship Id="rId51" Type="http://schemas.openxmlformats.org/officeDocument/2006/relationships/tags" Target="../tags/tag284.xml"/><Relationship Id="rId3" Type="http://schemas.openxmlformats.org/officeDocument/2006/relationships/tags" Target="../tags/tag236.xml"/><Relationship Id="rId12" Type="http://schemas.openxmlformats.org/officeDocument/2006/relationships/tags" Target="../tags/tag245.xml"/><Relationship Id="rId17" Type="http://schemas.openxmlformats.org/officeDocument/2006/relationships/tags" Target="../tags/tag250.xml"/><Relationship Id="rId25" Type="http://schemas.openxmlformats.org/officeDocument/2006/relationships/tags" Target="../tags/tag258.xml"/><Relationship Id="rId33" Type="http://schemas.openxmlformats.org/officeDocument/2006/relationships/tags" Target="../tags/tag266.xml"/><Relationship Id="rId38" Type="http://schemas.openxmlformats.org/officeDocument/2006/relationships/tags" Target="../tags/tag271.xml"/><Relationship Id="rId46" Type="http://schemas.openxmlformats.org/officeDocument/2006/relationships/tags" Target="../tags/tag279.xml"/><Relationship Id="rId59" Type="http://schemas.openxmlformats.org/officeDocument/2006/relationships/tags" Target="../tags/tag29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5.xml"/><Relationship Id="rId1" Type="http://schemas.openxmlformats.org/officeDocument/2006/relationships/tags" Target="../tags/tag294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299.xml"/><Relationship Id="rId7" Type="http://schemas.openxmlformats.org/officeDocument/2006/relationships/image" Target="../media/image26.png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6" Type="http://schemas.openxmlformats.org/officeDocument/2006/relationships/image" Target="../media/image25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0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302.xml"/><Relationship Id="rId7" Type="http://schemas.openxmlformats.org/officeDocument/2006/relationships/control" Target="../activeX/activeX2.xml"/><Relationship Id="rId2" Type="http://schemas.openxmlformats.org/officeDocument/2006/relationships/tags" Target="../tags/tag301.xml"/><Relationship Id="rId1" Type="http://schemas.openxmlformats.org/officeDocument/2006/relationships/vmlDrawing" Target="../drawings/vmlDrawing3.vml"/><Relationship Id="rId6" Type="http://schemas.openxmlformats.org/officeDocument/2006/relationships/tags" Target="../tags/tag305.xml"/><Relationship Id="rId5" Type="http://schemas.openxmlformats.org/officeDocument/2006/relationships/tags" Target="../tags/tag304.xml"/><Relationship Id="rId4" Type="http://schemas.openxmlformats.org/officeDocument/2006/relationships/tags" Target="../tags/tag303.xml"/><Relationship Id="rId9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308.xml"/><Relationship Id="rId7" Type="http://schemas.openxmlformats.org/officeDocument/2006/relationships/image" Target="../media/image29.png"/><Relationship Id="rId2" Type="http://schemas.openxmlformats.org/officeDocument/2006/relationships/tags" Target="../tags/tag307.xml"/><Relationship Id="rId1" Type="http://schemas.openxmlformats.org/officeDocument/2006/relationships/tags" Target="../tags/tag30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10.xml"/><Relationship Id="rId4" Type="http://schemas.openxmlformats.org/officeDocument/2006/relationships/tags" Target="../tags/tag30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tags" Target="../tags/tag313.xml"/><Relationship Id="rId7" Type="http://schemas.openxmlformats.org/officeDocument/2006/relationships/image" Target="../media/image31.gif"/><Relationship Id="rId2" Type="http://schemas.openxmlformats.org/officeDocument/2006/relationships/tags" Target="../tags/tag312.xml"/><Relationship Id="rId1" Type="http://schemas.openxmlformats.org/officeDocument/2006/relationships/tags" Target="../tags/tag311.xml"/><Relationship Id="rId6" Type="http://schemas.openxmlformats.org/officeDocument/2006/relationships/image" Target="../media/image30.gif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316.xml"/><Relationship Id="rId7" Type="http://schemas.openxmlformats.org/officeDocument/2006/relationships/image" Target="../media/image35.png"/><Relationship Id="rId2" Type="http://schemas.openxmlformats.org/officeDocument/2006/relationships/tags" Target="../tags/tag31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7.xml"/><Relationship Id="rId4" Type="http://schemas.openxmlformats.org/officeDocument/2006/relationships/control" Target="../activeX/activeX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12" Type="http://schemas.openxmlformats.org/officeDocument/2006/relationships/image" Target="../media/image37.jpeg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36.jpeg"/><Relationship Id="rId5" Type="http://schemas.openxmlformats.org/officeDocument/2006/relationships/tags" Target="../tags/tag32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20.xml"/><Relationship Id="rId9" Type="http://schemas.openxmlformats.org/officeDocument/2006/relationships/tags" Target="../tags/tag32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328.xml"/><Relationship Id="rId7" Type="http://schemas.openxmlformats.org/officeDocument/2006/relationships/tags" Target="../tags/tag332.xml"/><Relationship Id="rId2" Type="http://schemas.openxmlformats.org/officeDocument/2006/relationships/tags" Target="../tags/tag327.xml"/><Relationship Id="rId1" Type="http://schemas.openxmlformats.org/officeDocument/2006/relationships/tags" Target="../tags/tag326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9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335.xml"/><Relationship Id="rId2" Type="http://schemas.openxmlformats.org/officeDocument/2006/relationships/tags" Target="../tags/tag334.xml"/><Relationship Id="rId1" Type="http://schemas.openxmlformats.org/officeDocument/2006/relationships/tags" Target="../tags/tag333.xml"/><Relationship Id="rId5" Type="http://schemas.openxmlformats.org/officeDocument/2006/relationships/image" Target="../media/image39.png"/><Relationship Id="rId4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338.xml"/><Relationship Id="rId7" Type="http://schemas.openxmlformats.org/officeDocument/2006/relationships/image" Target="../media/image41.png"/><Relationship Id="rId2" Type="http://schemas.openxmlformats.org/officeDocument/2006/relationships/tags" Target="../tags/tag337.xml"/><Relationship Id="rId1" Type="http://schemas.openxmlformats.org/officeDocument/2006/relationships/tags" Target="../tags/tag336.xml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3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41.xml"/><Relationship Id="rId1" Type="http://schemas.openxmlformats.org/officeDocument/2006/relationships/tags" Target="../tags/tag340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124"/>
          <p:cNvSpPr txBox="1"/>
          <p:nvPr>
            <p:custDataLst>
              <p:tags r:id="rId1"/>
            </p:custDataLst>
          </p:nvPr>
        </p:nvSpPr>
        <p:spPr>
          <a:xfrm>
            <a:off x="387935" y="684530"/>
            <a:ext cx="1141454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想一想：</a:t>
            </a:r>
            <a:endParaRPr lang="en-US" altLang="zh-CN">
              <a:solidFill>
                <a:srgbClr val="0000FF"/>
              </a:solidFill>
              <a:latin typeface="Arial" panose="020B0604020202020204" pitchFamily="34" charset="0"/>
            </a:endParaRPr>
          </a:p>
          <a:p>
            <a:r>
              <a:rPr lang="en-US" altLang="zh-CN">
                <a:solidFill>
                  <a:srgbClr val="0000FF"/>
                </a:solidFill>
                <a:latin typeface="Arial" panose="020B0604020202020204" pitchFamily="34" charset="0"/>
              </a:rPr>
              <a:t>1.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潜水员潜入深水中，为什么要穿上特制的抗压服？</a:t>
            </a:r>
          </a:p>
          <a:p>
            <a:r>
              <a:rPr lang="en-US" altLang="zh-CN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、拦河大坝为什么要建成</a:t>
            </a:r>
            <a:r>
              <a:rPr lang="en-US" altLang="zh-CN">
                <a:solidFill>
                  <a:srgbClr val="0000FF"/>
                </a:solidFill>
                <a:latin typeface="Arial" panose="020B0604020202020204" pitchFamily="34" charset="0"/>
              </a:rPr>
              <a:t>“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上窄下宽</a:t>
            </a:r>
            <a:r>
              <a:rPr lang="en-US" altLang="zh-CN">
                <a:solidFill>
                  <a:srgbClr val="0000FF"/>
                </a:solidFill>
                <a:sym typeface="+mn-ea"/>
              </a:rPr>
              <a:t>”</a:t>
            </a:r>
            <a:r>
              <a:rPr lang="zh-CN" altLang="en-US">
                <a:solidFill>
                  <a:srgbClr val="0000FF"/>
                </a:solidFill>
                <a:sym typeface="+mn-ea"/>
              </a:rPr>
              <a:t>？</a:t>
            </a:r>
            <a:endParaRPr lang="zh-CN" altLang="en-US">
              <a:solidFill>
                <a:srgbClr val="0000FF"/>
              </a:solidFill>
              <a:latin typeface="Arial" panose="020B0604020202020204" pitchFamily="34" charset="0"/>
              <a:sym typeface="+mn-ea"/>
            </a:endParaRPr>
          </a:p>
        </p:txBody>
      </p:sp>
      <p:pic>
        <p:nvPicPr>
          <p:cNvPr id="9220" name="图片 6" descr="QQ截图20180309172425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828245" y="2708276"/>
            <a:ext cx="2880937" cy="3889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6" name="图片 13314" descr="zrSx6sziLTg=_5Za2WlXEA6z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b="12239"/>
          <a:stretch>
            <a:fillRect/>
          </a:stretch>
        </p:blipFill>
        <p:spPr>
          <a:xfrm>
            <a:off x="6889488" y="2874010"/>
            <a:ext cx="3923789" cy="355758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540416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307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134910" y="333376"/>
            <a:ext cx="7771388" cy="1470025"/>
          </a:xfrm>
        </p:spPr>
        <p:txBody>
          <a:bodyPr vert="horz" wrap="square" lIns="91440" tIns="45720" rIns="91440" bIns="45720" anchor="ctr">
            <a:norm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en-US" sz="4800" b="1" kern="1200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8.2 科学探究：液</a:t>
            </a:r>
            <a:r>
              <a:rPr lang="zh-CN" altLang="en-US" sz="4800" b="1" kern="1200" dirty="0" smtClean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体的压</a:t>
            </a:r>
            <a:r>
              <a:rPr lang="zh-CN" altLang="en-US" sz="4800" b="1" kern="1200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强</a:t>
            </a:r>
          </a:p>
        </p:txBody>
      </p:sp>
      <p:pic>
        <p:nvPicPr>
          <p:cNvPr id="8195" name="图片 7169" descr="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703166" y="1557338"/>
            <a:ext cx="3338077" cy="4926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6" name="图片 13314" descr="zrSx6sziLTg=_5Za2WlXEA6z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b="12239"/>
          <a:stretch>
            <a:fillRect/>
          </a:stretch>
        </p:blipFill>
        <p:spPr>
          <a:xfrm>
            <a:off x="5754891" y="2241550"/>
            <a:ext cx="3923789" cy="355758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89053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5121" descr="Snap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394566" y="1540828"/>
            <a:ext cx="1249199" cy="3168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图片 5122" descr="Snap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947927" y="1541146"/>
            <a:ext cx="1270470" cy="31007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4" name="文本框 5123"/>
          <p:cNvSpPr txBox="1"/>
          <p:nvPr>
            <p:custDataLst>
              <p:tags r:id="rId3"/>
            </p:custDataLst>
          </p:nvPr>
        </p:nvSpPr>
        <p:spPr>
          <a:xfrm>
            <a:off x="1516183" y="964566"/>
            <a:ext cx="3453950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CC"/>
                </a:solidFill>
                <a:latin typeface="Arial" panose="020B0604020202020204" pitchFamily="34" charset="0"/>
              </a:rPr>
              <a:t>感受液体压强</a:t>
            </a:r>
          </a:p>
        </p:txBody>
      </p:sp>
      <p:sp>
        <p:nvSpPr>
          <p:cNvPr id="5125" name="文本框 5124"/>
          <p:cNvSpPr txBox="1"/>
          <p:nvPr>
            <p:custDataLst>
              <p:tags r:id="rId4"/>
            </p:custDataLst>
          </p:nvPr>
        </p:nvSpPr>
        <p:spPr>
          <a:xfrm>
            <a:off x="1947926" y="4993641"/>
            <a:ext cx="7199963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结论：</a:t>
            </a:r>
            <a:r>
              <a:rPr lang="zh-CN" altLang="en-US">
                <a:latin typeface="Arial" panose="020B0604020202020204" pitchFamily="34" charset="0"/>
              </a:rPr>
              <a:t>液体有向下(容器底 )的压强</a:t>
            </a:r>
          </a:p>
        </p:txBody>
      </p:sp>
      <p:sp>
        <p:nvSpPr>
          <p:cNvPr id="5126" name="矩形 5125"/>
          <p:cNvSpPr/>
          <p:nvPr>
            <p:custDataLst>
              <p:tags r:id="rId5"/>
            </p:custDataLst>
          </p:nvPr>
        </p:nvSpPr>
        <p:spPr>
          <a:xfrm>
            <a:off x="1947927" y="5860099"/>
            <a:ext cx="6263460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产生原因：</a:t>
            </a:r>
            <a:r>
              <a:rPr lang="zh-CN" altLang="en-US">
                <a:latin typeface="Arial" panose="020B0604020202020204" pitchFamily="34" charset="0"/>
              </a:rPr>
              <a:t>液体受到重力作用</a:t>
            </a:r>
          </a:p>
        </p:txBody>
      </p:sp>
      <p:sp>
        <p:nvSpPr>
          <p:cNvPr id="5127" name="文本框 5126"/>
          <p:cNvSpPr txBox="1"/>
          <p:nvPr>
            <p:custDataLst>
              <p:tags r:id="rId6"/>
            </p:custDataLst>
          </p:nvPr>
        </p:nvSpPr>
        <p:spPr>
          <a:xfrm>
            <a:off x="3466014" y="2051050"/>
            <a:ext cx="190665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没有水时，橡皮膜平坦</a:t>
            </a:r>
          </a:p>
        </p:txBody>
      </p:sp>
      <p:sp>
        <p:nvSpPr>
          <p:cNvPr id="5128" name="文本框 5127"/>
          <p:cNvSpPr txBox="1"/>
          <p:nvPr>
            <p:custDataLst>
              <p:tags r:id="rId7"/>
            </p:custDataLst>
          </p:nvPr>
        </p:nvSpPr>
        <p:spPr>
          <a:xfrm>
            <a:off x="8643765" y="1901190"/>
            <a:ext cx="249522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当倒入水时，橡皮膜向下凸出</a:t>
            </a:r>
          </a:p>
        </p:txBody>
      </p:sp>
    </p:spTree>
    <p:extLst>
      <p:ext uri="{BB962C8B-B14F-4D97-AF65-F5344CB8AC3E}">
        <p14:creationId xmlns:p14="http://schemas.microsoft.com/office/powerpoint/2010/main" val="2246348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5127" grpId="0"/>
      <p:bldP spid="51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6145" descr="QQ截图201502281045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984091" y="1410336"/>
            <a:ext cx="2124433" cy="32264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7" name="文本框 6146"/>
          <p:cNvSpPr txBox="1"/>
          <p:nvPr>
            <p:custDataLst>
              <p:tags r:id="rId2"/>
            </p:custDataLst>
          </p:nvPr>
        </p:nvSpPr>
        <p:spPr>
          <a:xfrm>
            <a:off x="2210147" y="4865689"/>
            <a:ext cx="6120603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FF"/>
                </a:solidFill>
                <a:latin typeface="Times New Roman" panose="02020603050405020304" pitchFamily="18" charset="0"/>
              </a:rPr>
              <a:t>结论：</a:t>
            </a:r>
            <a:r>
              <a:rPr lang="zh-CN" altLang="en-US">
                <a:latin typeface="Times New Roman" panose="02020603050405020304" pitchFamily="18" charset="0"/>
              </a:rPr>
              <a:t>液体对容器侧壁有压强</a:t>
            </a:r>
          </a:p>
        </p:txBody>
      </p:sp>
      <p:sp>
        <p:nvSpPr>
          <p:cNvPr id="6148" name="文本框 6147"/>
          <p:cNvSpPr txBox="1"/>
          <p:nvPr>
            <p:custDataLst>
              <p:tags r:id="rId3"/>
            </p:custDataLst>
          </p:nvPr>
        </p:nvSpPr>
        <p:spPr>
          <a:xfrm>
            <a:off x="2137132" y="5762098"/>
            <a:ext cx="6911075" cy="371897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ctr">
            <a:spAutoFit/>
          </a:bodyPr>
          <a:lstStyle/>
          <a:p>
            <a:pPr eaLnBrk="0" hangingPunct="0"/>
            <a:r>
              <a:rPr lang="zh-CN" altLang="en-US">
                <a:solidFill>
                  <a:srgbClr val="0000FF"/>
                </a:solidFill>
                <a:latin typeface="Times New Roman" panose="02020603050405020304" pitchFamily="18" charset="0"/>
              </a:rPr>
              <a:t>产生原因：</a:t>
            </a:r>
            <a:r>
              <a:rPr lang="zh-CN" altLang="en-US">
                <a:latin typeface="Times New Roman" panose="02020603050405020304" pitchFamily="18" charset="0"/>
              </a:rPr>
              <a:t>因为液体具有流动性</a:t>
            </a:r>
          </a:p>
        </p:txBody>
      </p:sp>
      <p:sp>
        <p:nvSpPr>
          <p:cNvPr id="6149" name="文本框 6148"/>
          <p:cNvSpPr txBox="1"/>
          <p:nvPr>
            <p:custDataLst>
              <p:tags r:id="rId4"/>
            </p:custDataLst>
          </p:nvPr>
        </p:nvSpPr>
        <p:spPr>
          <a:xfrm>
            <a:off x="8972335" y="2274570"/>
            <a:ext cx="1944434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当倒入水时，橡皮膜凸出</a:t>
            </a:r>
          </a:p>
        </p:txBody>
      </p:sp>
      <p:pic>
        <p:nvPicPr>
          <p:cNvPr id="11270" name="图片 6149" descr="QQ截图201503041048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415231" y="1546860"/>
            <a:ext cx="1871736" cy="3009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1" name="文本框 6150"/>
          <p:cNvSpPr txBox="1"/>
          <p:nvPr>
            <p:custDataLst>
              <p:tags r:id="rId6"/>
            </p:custDataLst>
          </p:nvPr>
        </p:nvSpPr>
        <p:spPr>
          <a:xfrm>
            <a:off x="3505379" y="2130108"/>
            <a:ext cx="1871419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没有水时，橡皮膜平坦</a:t>
            </a:r>
          </a:p>
        </p:txBody>
      </p:sp>
    </p:spTree>
    <p:extLst>
      <p:ext uri="{BB962C8B-B14F-4D97-AF65-F5344CB8AC3E}">
        <p14:creationId xmlns:p14="http://schemas.microsoft.com/office/powerpoint/2010/main" val="2049430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7169"/>
          <p:cNvSpPr>
            <a:spLocks noGrp="1" noRot="1"/>
          </p:cNvSpPr>
          <p:nvPr>
            <p:ph type="title"/>
            <p:custDataLst>
              <p:tags r:id="rId1"/>
            </p:custDataLst>
          </p:nvPr>
        </p:nvSpPr>
        <p:spPr>
          <a:xfrm>
            <a:off x="304126" y="639445"/>
            <a:ext cx="8539638" cy="1143000"/>
          </a:xfrm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zh-CN" altLang="en-US" sz="3600" b="1">
                <a:latin typeface="宋体" panose="02010600030101010101" pitchFamily="2" charset="-122"/>
              </a:rPr>
              <a:t>一、液体压强产生原因</a:t>
            </a:r>
          </a:p>
        </p:txBody>
      </p:sp>
      <p:sp>
        <p:nvSpPr>
          <p:cNvPr id="7171" name="内容占位符 7170"/>
          <p:cNvSpPr>
            <a:spLocks noGrp="1" noRot="1"/>
          </p:cNvSpPr>
          <p:nvPr>
            <p:ph idx="1"/>
            <p:custDataLst>
              <p:tags r:id="rId2"/>
            </p:custDataLst>
          </p:nvPr>
        </p:nvSpPr>
        <p:spPr>
          <a:xfrm>
            <a:off x="605711" y="1620521"/>
            <a:ext cx="7907896" cy="1281113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zh-CN" altLang="en-US" b="1"/>
              <a:t>1、液体受到重力（对容器</a:t>
            </a:r>
            <a:r>
              <a:rPr lang="zh-CN" altLang="en-US" b="1">
                <a:solidFill>
                  <a:srgbClr val="FF0000"/>
                </a:solidFill>
              </a:rPr>
              <a:t>底部</a:t>
            </a:r>
            <a:r>
              <a:rPr lang="zh-CN" altLang="en-US" b="1"/>
              <a:t>有压强）</a:t>
            </a:r>
          </a:p>
          <a:p>
            <a:pPr eaLnBrk="1" hangingPunct="1">
              <a:buNone/>
            </a:pPr>
            <a:r>
              <a:rPr lang="zh-CN" altLang="en-US" b="1"/>
              <a:t>2、液体具有流动性（对容器</a:t>
            </a:r>
            <a:r>
              <a:rPr lang="zh-CN" altLang="en-US" b="1">
                <a:solidFill>
                  <a:srgbClr val="FF0000"/>
                </a:solidFill>
                <a:sym typeface="Arial" panose="020B0604020202020204" pitchFamily="34" charset="0"/>
              </a:rPr>
              <a:t>侧壁</a:t>
            </a:r>
            <a:r>
              <a:rPr lang="zh-CN" altLang="en-US" b="1"/>
              <a:t>有压强）</a:t>
            </a:r>
          </a:p>
        </p:txBody>
      </p:sp>
      <p:pic>
        <p:nvPicPr>
          <p:cNvPr id="12292" name="图片 7171" descr="E:/1液压/W101.TI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 r:link="rId6"/>
          <a:stretch>
            <a:fillRect/>
          </a:stretch>
        </p:blipFill>
        <p:spPr>
          <a:xfrm>
            <a:off x="3933948" y="3274695"/>
            <a:ext cx="3096810" cy="315595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78671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文本框 8194"/>
          <p:cNvSpPr txBox="1"/>
          <p:nvPr>
            <p:custDataLst>
              <p:tags r:id="rId1"/>
            </p:custDataLst>
          </p:nvPr>
        </p:nvSpPr>
        <p:spPr>
          <a:xfrm>
            <a:off x="2132687" y="710565"/>
            <a:ext cx="7925356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想一想：液体压强与什么因素有关？</a:t>
            </a:r>
          </a:p>
        </p:txBody>
      </p:sp>
      <p:pic>
        <p:nvPicPr>
          <p:cNvPr id="13316" name="图片 7170" descr="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306660" y="2099628"/>
            <a:ext cx="1285708" cy="3476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079027" y="1516064"/>
            <a:ext cx="5979334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</a:rPr>
              <a:t>深度、液体密度</a:t>
            </a:r>
          </a:p>
        </p:txBody>
      </p:sp>
      <p:pic>
        <p:nvPicPr>
          <p:cNvPr id="7174" name="图片 7173" descr="Image5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rcRect b="9848"/>
          <a:stretch>
            <a:fillRect/>
          </a:stretch>
        </p:blipFill>
        <p:spPr>
          <a:xfrm>
            <a:off x="3848234" y="2865120"/>
            <a:ext cx="6193619" cy="301625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676449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文本框 8194"/>
          <p:cNvSpPr txBox="1"/>
          <p:nvPr>
            <p:custDataLst>
              <p:tags r:id="rId1"/>
            </p:custDataLst>
          </p:nvPr>
        </p:nvSpPr>
        <p:spPr>
          <a:xfrm>
            <a:off x="428570" y="645796"/>
            <a:ext cx="9007572" cy="13388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探究液体压强与什么因素有关？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问</a:t>
            </a:r>
            <a:r>
              <a:rPr lang="en-US" altLang="zh-CN">
                <a:solidFill>
                  <a:srgbClr val="0000FF"/>
                </a:solidFill>
                <a:latin typeface="Arial" panose="020B0604020202020204" pitchFamily="34" charset="0"/>
              </a:rPr>
              <a:t>1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：本实验采用什么实验方法？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问</a:t>
            </a:r>
            <a:r>
              <a:rPr lang="en-US" altLang="zh-CN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：用什么比较液体压强的大小？</a:t>
            </a: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2321576" y="3241358"/>
            <a:ext cx="2712684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>
                <a:latin typeface="Arial" panose="020B0604020202020204" pitchFamily="34" charset="0"/>
              </a:rPr>
              <a:t>橡皮膜</a:t>
            </a:r>
          </a:p>
        </p:txBody>
      </p:sp>
      <p:pic>
        <p:nvPicPr>
          <p:cNvPr id="6146" name="图片 6145" descr="czwl8bp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099" t="36043" r="37793" b="51596"/>
          <a:stretch>
            <a:fillRect/>
          </a:stretch>
        </p:blipFill>
        <p:spPr>
          <a:xfrm>
            <a:off x="2211417" y="3672840"/>
            <a:ext cx="3381570" cy="2597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7833294" y="2367280"/>
            <a:ext cx="2987286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</a:rPr>
              <a:t>U</a:t>
            </a:r>
            <a:r>
              <a:rPr lang="zh-CN" altLang="en-US" sz="3600">
                <a:solidFill>
                  <a:srgbClr val="FF0000"/>
                </a:solidFill>
                <a:latin typeface="Arial" panose="020B0604020202020204" pitchFamily="34" charset="0"/>
              </a:rPr>
              <a:t>形管压强计</a:t>
            </a: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7626310" y="803911"/>
            <a:ext cx="2714272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</a:rPr>
              <a:t>控制变量法</a:t>
            </a: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5141879" y="4456113"/>
            <a:ext cx="154919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>
                <a:latin typeface="Arial" panose="020B0604020202020204" pitchFamily="34" charset="0"/>
              </a:rPr>
              <a:t>U</a:t>
            </a:r>
            <a:r>
              <a:rPr lang="zh-CN" altLang="en-US" sz="2800">
                <a:latin typeface="Arial" panose="020B0604020202020204" pitchFamily="34" charset="0"/>
              </a:rPr>
              <a:t>形管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2784431" y="6258560"/>
            <a:ext cx="154919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>
                <a:latin typeface="Arial" panose="020B0604020202020204" pitchFamily="34" charset="0"/>
              </a:rPr>
              <a:t>探头</a:t>
            </a:r>
          </a:p>
        </p:txBody>
      </p:sp>
      <p:pic>
        <p:nvPicPr>
          <p:cNvPr id="7170" name="图片 7169" descr="czwl8bp4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736" t="36279" r="15135" b="51102"/>
          <a:stretch>
            <a:fillRect/>
          </a:stretch>
        </p:blipFill>
        <p:spPr>
          <a:xfrm>
            <a:off x="7138376" y="3744596"/>
            <a:ext cx="2685700" cy="257238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513341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文本框 8194"/>
          <p:cNvSpPr txBox="1"/>
          <p:nvPr>
            <p:custDataLst>
              <p:tags r:id="rId1"/>
            </p:custDataLst>
          </p:nvPr>
        </p:nvSpPr>
        <p:spPr>
          <a:xfrm>
            <a:off x="157460" y="736600"/>
            <a:ext cx="11681209" cy="19205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FF"/>
                </a:solidFill>
                <a:latin typeface="Arial" panose="020B0604020202020204" pitchFamily="34" charset="0"/>
              </a:rPr>
              <a:t>U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形管压强计</a:t>
            </a:r>
          </a:p>
          <a:p>
            <a:pPr>
              <a:lnSpc>
                <a:spcPct val="120000"/>
              </a:lnSpc>
            </a:pPr>
            <a:r>
              <a:rPr lang="en-US" altLang="zh-CN">
                <a:latin typeface="宋体" panose="02010600030101010101" pitchFamily="2" charset="-122"/>
              </a:rPr>
              <a:t>1.</a:t>
            </a:r>
            <a:r>
              <a:rPr lang="zh-CN" altLang="en-US">
                <a:latin typeface="宋体" panose="02010600030101010101" pitchFamily="2" charset="-122"/>
              </a:rPr>
              <a:t>原理：用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U形管两侧液面的高度差</a:t>
            </a:r>
            <a:r>
              <a:rPr lang="zh-CN" altLang="en-US">
                <a:latin typeface="宋体" panose="02010600030101010101" pitchFamily="2" charset="-122"/>
              </a:rPr>
              <a:t>反映液体内部在探头橡皮膜处的压强大小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（转换法）</a:t>
            </a:r>
            <a:endParaRPr lang="en-US" altLang="zh-CN">
              <a:latin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>
                <a:latin typeface="宋体" panose="02010600030101010101" pitchFamily="2" charset="-122"/>
              </a:rPr>
              <a:t>2.</a:t>
            </a:r>
            <a:r>
              <a:rPr lang="zh-CN" altLang="en-US">
                <a:latin typeface="宋体" panose="02010600030101010101" pitchFamily="2" charset="-122"/>
              </a:rPr>
              <a:t>使用前：</a:t>
            </a:r>
          </a:p>
          <a:p>
            <a:pPr>
              <a:lnSpc>
                <a:spcPct val="110000"/>
              </a:lnSpc>
            </a:pPr>
            <a:r>
              <a:rPr lang="zh-CN" altLang="en-US">
                <a:latin typeface="宋体" panose="02010600030101010101" pitchFamily="2" charset="-122"/>
              </a:rPr>
              <a:t>①调节使</a:t>
            </a:r>
            <a:r>
              <a:rPr lang="en-US" altLang="zh-CN">
                <a:latin typeface="宋体" panose="02010600030101010101" pitchFamily="2" charset="-122"/>
              </a:rPr>
              <a:t>U</a:t>
            </a:r>
            <a:r>
              <a:rPr lang="zh-CN" altLang="en-US">
                <a:latin typeface="宋体" panose="02010600030101010101" pitchFamily="2" charset="-122"/>
              </a:rPr>
              <a:t>形管两液面在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同一高度</a:t>
            </a:r>
          </a:p>
          <a:p>
            <a:pPr>
              <a:lnSpc>
                <a:spcPct val="110000"/>
              </a:lnSpc>
            </a:pPr>
            <a:r>
              <a:rPr lang="zh-CN" altLang="en-US">
                <a:latin typeface="宋体" panose="02010600030101010101" pitchFamily="2" charset="-122"/>
              </a:rPr>
              <a:t>②使用前要检查</a:t>
            </a:r>
            <a:r>
              <a:rPr lang="en-US" altLang="zh-CN">
                <a:latin typeface="Arial" panose="020B0604020202020204" pitchFamily="34" charset="0"/>
                <a:sym typeface="宋体" panose="02010600030101010101" pitchFamily="2" charset="-122"/>
              </a:rPr>
              <a:t>U</a:t>
            </a:r>
            <a:r>
              <a:rPr lang="zh-CN" altLang="en-US">
                <a:latin typeface="Arial" panose="020B0604020202020204" pitchFamily="34" charset="0"/>
                <a:sym typeface="宋体" panose="02010600030101010101" pitchFamily="2" charset="-122"/>
              </a:rPr>
              <a:t>形管压强计的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气密性。</a:t>
            </a:r>
            <a:endParaRPr lang="zh-CN" altLang="en-US">
              <a:latin typeface="Arial" panose="020B0604020202020204" pitchFamily="34" charset="0"/>
              <a:sym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>
                <a:latin typeface="Arial" panose="020B0604020202020204" pitchFamily="34" charset="0"/>
                <a:sym typeface="宋体" panose="02010600030101010101" pitchFamily="2" charset="-122"/>
              </a:rPr>
              <a:t>用手轻按橡皮膜，若</a:t>
            </a:r>
            <a:r>
              <a:rPr lang="en-US" altLang="zh-CN">
                <a:latin typeface="Arial" panose="020B0604020202020204" pitchFamily="34" charset="0"/>
                <a:sym typeface="宋体" panose="02010600030101010101" pitchFamily="2" charset="-122"/>
              </a:rPr>
              <a:t>U</a:t>
            </a:r>
            <a:r>
              <a:rPr lang="zh-CN" altLang="en-US">
                <a:latin typeface="Arial" panose="020B0604020202020204" pitchFamily="34" charset="0"/>
                <a:sym typeface="宋体" panose="02010600030101010101" pitchFamily="2" charset="-122"/>
              </a:rPr>
              <a:t>形管两液面出现高度差，说明</a:t>
            </a:r>
            <a:r>
              <a:rPr lang="en-US" altLang="zh-CN">
                <a:latin typeface="Arial" panose="020B0604020202020204" pitchFamily="34" charset="0"/>
                <a:sym typeface="宋体" panose="02010600030101010101" pitchFamily="2" charset="-122"/>
              </a:rPr>
              <a:t>U</a:t>
            </a:r>
            <a:r>
              <a:rPr lang="zh-CN" altLang="en-US">
                <a:latin typeface="Arial" panose="020B0604020202020204" pitchFamily="34" charset="0"/>
                <a:sym typeface="宋体" panose="02010600030101010101" pitchFamily="2" charset="-122"/>
              </a:rPr>
              <a:t>形管压强计气密性良好。</a:t>
            </a:r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15363" name="图片 6145" descr="czwl8bp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099" t="36043" r="37793" b="51595"/>
          <a:stretch>
            <a:fillRect/>
          </a:stretch>
        </p:blipFill>
        <p:spPr>
          <a:xfrm>
            <a:off x="7839325" y="4664710"/>
            <a:ext cx="2837446" cy="201041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580873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charRg st="7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charRg st="7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charRg st="54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charRg st="54" end="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charRg st="70" end="1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charRg st="70" end="1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液压实验">
            <a:hlinkClick r:id="" action="ppaction://media"/>
          </p:cNvPr>
          <p:cNvPicPr/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31733" y="1092835"/>
            <a:ext cx="7213296" cy="467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67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13313"/>
          <p:cNvSpPr txBox="1"/>
          <p:nvPr>
            <p:custDataLst>
              <p:tags r:id="rId1"/>
            </p:custDataLst>
          </p:nvPr>
        </p:nvSpPr>
        <p:spPr>
          <a:xfrm>
            <a:off x="737457" y="1469074"/>
            <a:ext cx="8423765" cy="371897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latin typeface="宋体" panose="02010600030101010101" pitchFamily="2" charset="-122"/>
              </a:rPr>
              <a:t>1.液体内部向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各个方向</a:t>
            </a:r>
            <a:r>
              <a:rPr lang="zh-CN" altLang="en-US">
                <a:latin typeface="宋体" panose="02010600030101010101" pitchFamily="2" charset="-122"/>
              </a:rPr>
              <a:t>都有压强</a:t>
            </a:r>
            <a:r>
              <a:rPr lang="en-US" altLang="zh-CN">
                <a:latin typeface="宋体" panose="02010600030101010101" pitchFamily="2" charset="-122"/>
              </a:rPr>
              <a:t>;</a:t>
            </a:r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13315" name="文本框 13314"/>
          <p:cNvSpPr txBox="1"/>
          <p:nvPr>
            <p:custDataLst>
              <p:tags r:id="rId2"/>
            </p:custDataLst>
          </p:nvPr>
        </p:nvSpPr>
        <p:spPr>
          <a:xfrm>
            <a:off x="772695" y="3236913"/>
            <a:ext cx="8215830" cy="371897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latin typeface="宋体" panose="02010600030101010101" pitchFamily="2" charset="-122"/>
              </a:rPr>
              <a:t>3. 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同种液体</a:t>
            </a:r>
            <a:r>
              <a:rPr lang="zh-CN" altLang="en-US">
                <a:latin typeface="宋体" panose="02010600030101010101" pitchFamily="2" charset="-122"/>
              </a:rPr>
              <a:t>，液体</a:t>
            </a:r>
            <a:r>
              <a:rPr lang="zh-CN" altLang="en-US">
                <a:latin typeface="宋体" panose="02010600030101010101" pitchFamily="2" charset="-122"/>
                <a:sym typeface="宋体" panose="02010600030101010101" pitchFamily="2" charset="-122"/>
              </a:rPr>
              <a:t>深度越大，</a:t>
            </a:r>
            <a:r>
              <a:rPr lang="zh-CN" altLang="en-US">
                <a:latin typeface="宋体" panose="02010600030101010101" pitchFamily="2" charset="-122"/>
              </a:rPr>
              <a:t>液体压强越大；</a:t>
            </a:r>
          </a:p>
        </p:txBody>
      </p:sp>
      <p:sp>
        <p:nvSpPr>
          <p:cNvPr id="18436" name="文本框 13315"/>
          <p:cNvSpPr txBox="1"/>
          <p:nvPr>
            <p:custDataLst>
              <p:tags r:id="rId3"/>
            </p:custDataLst>
          </p:nvPr>
        </p:nvSpPr>
        <p:spPr>
          <a:xfrm>
            <a:off x="534284" y="800736"/>
            <a:ext cx="2262158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二、液体压强的特点</a:t>
            </a:r>
          </a:p>
        </p:txBody>
      </p:sp>
      <p:sp>
        <p:nvSpPr>
          <p:cNvPr id="13317" name="文本框 13316"/>
          <p:cNvSpPr txBox="1"/>
          <p:nvPr>
            <p:custDataLst>
              <p:tags r:id="rId4"/>
            </p:custDataLst>
          </p:nvPr>
        </p:nvSpPr>
        <p:spPr>
          <a:xfrm>
            <a:off x="737774" y="2360296"/>
            <a:ext cx="11245021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</a:rPr>
              <a:t>2.在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同种液体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</a:rPr>
              <a:t>的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同一深度</a:t>
            </a:r>
            <a:r>
              <a:rPr lang="zh-CN" altLang="en-US">
                <a:latin typeface="宋体" panose="02010600030101010101" pitchFamily="2" charset="-122"/>
              </a:rPr>
              <a:t>，液体内部各个方向的压强大小相等</a:t>
            </a:r>
            <a:endParaRPr lang="zh-CN" altLang="en-US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3318" name="文本框 13317"/>
          <p:cNvSpPr txBox="1"/>
          <p:nvPr>
            <p:custDataLst>
              <p:tags r:id="rId5"/>
            </p:custDataLst>
          </p:nvPr>
        </p:nvSpPr>
        <p:spPr>
          <a:xfrm>
            <a:off x="771108" y="4075431"/>
            <a:ext cx="4916731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宋体" panose="02010600030101010101" pitchFamily="2" charset="-122"/>
              </a:rPr>
              <a:t>4. 在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同一深度</a:t>
            </a:r>
            <a:r>
              <a:rPr lang="zh-CN" altLang="en-US">
                <a:latin typeface="宋体" panose="02010600030101010101" pitchFamily="2" charset="-122"/>
              </a:rPr>
              <a:t>，液体密度越大，液体压强越大</a:t>
            </a:r>
          </a:p>
        </p:txBody>
      </p:sp>
    </p:spTree>
    <p:extLst>
      <p:ext uri="{BB962C8B-B14F-4D97-AF65-F5344CB8AC3E}">
        <p14:creationId xmlns:p14="http://schemas.microsoft.com/office/powerpoint/2010/main" val="436155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/>
      <p:bldP spid="13317" grpId="0"/>
      <p:bldP spid="133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文本框 8194"/>
          <p:cNvSpPr txBox="1"/>
          <p:nvPr>
            <p:custDataLst>
              <p:tags r:id="rId1"/>
            </p:custDataLst>
          </p:nvPr>
        </p:nvSpPr>
        <p:spPr>
          <a:xfrm>
            <a:off x="387300" y="760095"/>
            <a:ext cx="11461528" cy="13665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注：</a:t>
            </a:r>
            <a:endParaRPr lang="en-US" altLang="zh-CN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>
                <a:solidFill>
                  <a:srgbClr val="0000FF"/>
                </a:solidFill>
                <a:latin typeface="Arial" panose="020B0604020202020204" pitchFamily="34" charset="0"/>
              </a:rPr>
              <a:t>U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形管压强计</a:t>
            </a:r>
            <a:endParaRPr lang="en-US" altLang="zh-CN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latin typeface="宋体" panose="02010600030101010101" pitchFamily="2" charset="-122"/>
              </a:rPr>
              <a:t>原理：用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U形管两液面的高度差</a:t>
            </a:r>
            <a:r>
              <a:rPr lang="zh-CN" altLang="en-US">
                <a:latin typeface="宋体" panose="02010600030101010101" pitchFamily="2" charset="-122"/>
              </a:rPr>
              <a:t>反映液体内部在探头橡皮膜处的压强大小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（转换法）</a:t>
            </a:r>
          </a:p>
          <a:p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19459" name="图片 6145" descr="czwl8bp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099" t="36043" r="37793" b="51595"/>
          <a:stretch>
            <a:fillRect/>
          </a:stretch>
        </p:blipFill>
        <p:spPr>
          <a:xfrm>
            <a:off x="4104424" y="3755709"/>
            <a:ext cx="3444427" cy="2439987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960862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文本框 21505"/>
          <p:cNvSpPr txBox="1"/>
          <p:nvPr>
            <p:custDataLst>
              <p:tags r:id="rId2"/>
            </p:custDataLst>
          </p:nvPr>
        </p:nvSpPr>
        <p:spPr>
          <a:xfrm>
            <a:off x="429205" y="914401"/>
            <a:ext cx="7501548" cy="43999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4000" b="1">
                <a:solidFill>
                  <a:srgbClr val="CC0000"/>
                </a:solidFill>
                <a:latin typeface="宋体" panose="02010600030101010101" pitchFamily="2" charset="-122"/>
                <a:ea typeface="黑体" panose="02010609060101010101" pitchFamily="2" charset="-122"/>
              </a:rPr>
              <a:t>帕</a:t>
            </a:r>
          </a:p>
          <a:p>
            <a:pPr>
              <a:lnSpc>
                <a:spcPct val="140000"/>
              </a:lnSpc>
            </a:pPr>
            <a:r>
              <a:rPr lang="zh-CN" altLang="en-US" sz="4000" b="1">
                <a:solidFill>
                  <a:srgbClr val="CC0000"/>
                </a:solidFill>
                <a:latin typeface="宋体" panose="02010600030101010101" pitchFamily="2" charset="-122"/>
                <a:ea typeface="黑体" panose="02010609060101010101" pitchFamily="2" charset="-122"/>
              </a:rPr>
              <a:t>斯</a:t>
            </a:r>
          </a:p>
          <a:p>
            <a:pPr>
              <a:lnSpc>
                <a:spcPct val="140000"/>
              </a:lnSpc>
            </a:pPr>
            <a:r>
              <a:rPr lang="zh-CN" altLang="en-US" sz="4000" b="1">
                <a:solidFill>
                  <a:srgbClr val="CC0000"/>
                </a:solidFill>
                <a:latin typeface="宋体" panose="02010600030101010101" pitchFamily="2" charset="-122"/>
                <a:ea typeface="黑体" panose="02010609060101010101" pitchFamily="2" charset="-122"/>
              </a:rPr>
              <a:t>卡</a:t>
            </a:r>
          </a:p>
          <a:p>
            <a:pPr>
              <a:lnSpc>
                <a:spcPct val="140000"/>
              </a:lnSpc>
            </a:pPr>
            <a:r>
              <a:rPr lang="zh-CN" altLang="en-US" sz="4000" b="1">
                <a:solidFill>
                  <a:srgbClr val="CC0000"/>
                </a:solidFill>
                <a:latin typeface="宋体" panose="02010600030101010101" pitchFamily="2" charset="-122"/>
                <a:ea typeface="黑体" panose="02010609060101010101" pitchFamily="2" charset="-122"/>
              </a:rPr>
              <a:t>实</a:t>
            </a:r>
          </a:p>
          <a:p>
            <a:pPr>
              <a:lnSpc>
                <a:spcPct val="140000"/>
              </a:lnSpc>
            </a:pPr>
            <a:r>
              <a:rPr lang="zh-CN" altLang="en-US" sz="4000" b="1">
                <a:solidFill>
                  <a:srgbClr val="CC0000"/>
                </a:solidFill>
                <a:latin typeface="宋体" panose="02010600030101010101" pitchFamily="2" charset="-122"/>
                <a:ea typeface="黑体" panose="02010609060101010101" pitchFamily="2" charset="-122"/>
              </a:rPr>
              <a:t>验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6386" name="ShockwaveFlash1" r:id="rId3" imgW="7470140" imgH="5748655"/>
        </mc:Choice>
        <mc:Fallback>
          <p:control name="ShockwaveFlash1" r:id="rId3" imgW="7470140" imgH="5748655">
            <p:pic>
              <p:nvPicPr>
                <p:cNvPr id="0" name="ShockwaveFlash1"/>
                <p:cNvPicPr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3250" y="763588"/>
                  <a:ext cx="7469188" cy="57483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268903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4338" descr="QQ截图201502281031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290121" y="1028700"/>
            <a:ext cx="4333311" cy="5500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文本框 14341"/>
          <p:cNvSpPr txBox="1"/>
          <p:nvPr>
            <p:custDataLst>
              <p:tags r:id="rId2"/>
            </p:custDataLst>
          </p:nvPr>
        </p:nvSpPr>
        <p:spPr>
          <a:xfrm>
            <a:off x="366348" y="899796"/>
            <a:ext cx="1699992" cy="371897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 lIns="90170" tIns="46990" rIns="90170" bIns="46990"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想一想：</a:t>
            </a:r>
          </a:p>
        </p:txBody>
      </p:sp>
      <p:sp>
        <p:nvSpPr>
          <p:cNvPr id="20484" name="文本框 1"/>
          <p:cNvSpPr txBox="1"/>
          <p:nvPr>
            <p:custDataLst>
              <p:tags r:id="rId3"/>
            </p:custDataLst>
          </p:nvPr>
        </p:nvSpPr>
        <p:spPr>
          <a:xfrm>
            <a:off x="366030" y="2098676"/>
            <a:ext cx="3877985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潜水员为什么要使用不同的潜水服？</a:t>
            </a:r>
          </a:p>
        </p:txBody>
      </p:sp>
    </p:spTree>
    <p:extLst>
      <p:ext uri="{BB962C8B-B14F-4D97-AF65-F5344CB8AC3E}">
        <p14:creationId xmlns:p14="http://schemas.microsoft.com/office/powerpoint/2010/main" val="2536351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536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31744" y="704533"/>
            <a:ext cx="1306342" cy="563562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200" b="1">
                <a:solidFill>
                  <a:srgbClr val="0000FF"/>
                </a:solidFill>
              </a:rPr>
              <a:t>练习：</a:t>
            </a:r>
          </a:p>
        </p:txBody>
      </p:sp>
      <p:sp>
        <p:nvSpPr>
          <p:cNvPr id="21507" name="文本占位符 1536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08253" y="1514476"/>
            <a:ext cx="11773907" cy="2808605"/>
          </a:xfrm>
        </p:spPr>
        <p:txBody>
          <a:bodyPr vert="horz" wrap="square" lIns="91440" tIns="45720" rIns="91440" bIns="45720" anchor="t"/>
          <a:lstStyle/>
          <a:p>
            <a:pPr algn="just" eaLnBrk="1" hangingPunct="1">
              <a:lnSpc>
                <a:spcPct val="90000"/>
              </a:lnSpc>
              <a:buNone/>
            </a:pPr>
            <a:r>
              <a:rPr lang="zh-CN" altLang="en-US" b="1">
                <a:solidFill>
                  <a:srgbClr val="0000FF"/>
                </a:solidFill>
              </a:rPr>
              <a:t>1. 龙滩水电站位于红水河上游的河池市天峨县境内.该水电站堪称世界级工程，建成后正常蓄水位400m，如图是大坝的截面图，大坝被建成</a:t>
            </a:r>
            <a:r>
              <a:rPr lang="zh-CN" altLang="en-US" b="1">
                <a:solidFill>
                  <a:srgbClr val="0000FF"/>
                </a:solidFill>
                <a:latin typeface="Verdana" panose="020B0604030504040204" pitchFamily="34" charset="0"/>
              </a:rPr>
              <a:t>“</a:t>
            </a:r>
            <a:r>
              <a:rPr lang="zh-CN" altLang="en-US" b="1">
                <a:solidFill>
                  <a:srgbClr val="0000FF"/>
                </a:solidFill>
              </a:rPr>
              <a:t>上窄下宽</a:t>
            </a:r>
            <a:r>
              <a:rPr lang="zh-CN" altLang="en-US" b="1">
                <a:solidFill>
                  <a:srgbClr val="0000FF"/>
                </a:solidFill>
                <a:latin typeface="Verdana" panose="020B0604030504040204" pitchFamily="34" charset="0"/>
              </a:rPr>
              <a:t>”</a:t>
            </a:r>
            <a:r>
              <a:rPr lang="zh-CN" altLang="en-US" b="1">
                <a:solidFill>
                  <a:srgbClr val="0000FF"/>
                </a:solidFill>
              </a:rPr>
              <a:t>的形状，主要是考虑到水对坝体侧面有</a:t>
            </a:r>
            <a:r>
              <a:rPr lang="zh-CN" altLang="en-US" b="1" u="sng">
                <a:solidFill>
                  <a:srgbClr val="0000FF"/>
                </a:solidFill>
              </a:rPr>
              <a:t>          </a:t>
            </a:r>
            <a:r>
              <a:rPr lang="zh-CN" altLang="en-US" b="1">
                <a:solidFill>
                  <a:srgbClr val="0000FF"/>
                </a:solidFill>
              </a:rPr>
              <a:t>，并且随深度的增加而</a:t>
            </a:r>
            <a:r>
              <a:rPr lang="zh-CN" altLang="en-US" b="1" u="sng">
                <a:solidFill>
                  <a:srgbClr val="0000FF"/>
                </a:solidFill>
              </a:rPr>
              <a:t>           </a:t>
            </a:r>
            <a:r>
              <a:rPr lang="zh-CN" altLang="en-US" b="1">
                <a:solidFill>
                  <a:srgbClr val="0000FF"/>
                </a:solidFill>
              </a:rPr>
              <a:t>．</a:t>
            </a:r>
          </a:p>
        </p:txBody>
      </p:sp>
      <p:pic>
        <p:nvPicPr>
          <p:cNvPr id="21508" name="图片 15363" descr="泰州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 b="17604"/>
          <a:stretch>
            <a:fillRect/>
          </a:stretch>
        </p:blipFill>
        <p:spPr>
          <a:xfrm>
            <a:off x="3463474" y="3925254"/>
            <a:ext cx="4896801" cy="2757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5" name="矩形 15364"/>
          <p:cNvSpPr/>
          <p:nvPr>
            <p:custDataLst>
              <p:tags r:id="rId4"/>
            </p:custDataLst>
          </p:nvPr>
        </p:nvSpPr>
        <p:spPr>
          <a:xfrm>
            <a:off x="1007614" y="2773998"/>
            <a:ext cx="1306343" cy="56356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</a:rPr>
              <a:t>压强</a:t>
            </a:r>
          </a:p>
        </p:txBody>
      </p:sp>
      <p:sp>
        <p:nvSpPr>
          <p:cNvPr id="15366" name="矩形 15365"/>
          <p:cNvSpPr/>
          <p:nvPr>
            <p:custDataLst>
              <p:tags r:id="rId5"/>
            </p:custDataLst>
          </p:nvPr>
        </p:nvSpPr>
        <p:spPr>
          <a:xfrm>
            <a:off x="6238698" y="2773998"/>
            <a:ext cx="1307930" cy="56356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</a:rPr>
              <a:t>增大</a:t>
            </a:r>
          </a:p>
        </p:txBody>
      </p:sp>
    </p:spTree>
    <p:extLst>
      <p:ext uri="{BB962C8B-B14F-4D97-AF65-F5344CB8AC3E}">
        <p14:creationId xmlns:p14="http://schemas.microsoft.com/office/powerpoint/2010/main" val="3371826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80942" y="2547620"/>
            <a:ext cx="8228529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1"/>
              <a:t>第二课时  液体压强简单计算</a:t>
            </a:r>
          </a:p>
        </p:txBody>
      </p:sp>
    </p:spTree>
    <p:extLst>
      <p:ext uri="{BB962C8B-B14F-4D97-AF65-F5344CB8AC3E}">
        <p14:creationId xmlns:p14="http://schemas.microsoft.com/office/powerpoint/2010/main" val="1454463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7409"/>
          <p:cNvSpPr txBox="1"/>
          <p:nvPr>
            <p:custDataLst>
              <p:tags r:id="rId1"/>
            </p:custDataLst>
          </p:nvPr>
        </p:nvSpPr>
        <p:spPr>
          <a:xfrm>
            <a:off x="275554" y="696595"/>
            <a:ext cx="11734542" cy="2848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例、用压强计“探究影响液体内部压强大小的因素”</a:t>
            </a:r>
          </a:p>
          <a:p>
            <a:pPr algn="just">
              <a:lnSpc>
                <a:spcPct val="14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（1）实验前小明检查时发现：当用手指按压（不论轻压还是重压）金属盒橡皮膜时，发现U形管两边液柱的高度几乎不变化。出现这种情况的原因是：</a:t>
            </a:r>
            <a:r>
              <a:rPr lang="zh-CN" altLang="en-US" sz="3200" b="1" u="sng">
                <a:solidFill>
                  <a:srgbClr val="0000FF"/>
                </a:solidFill>
                <a:latin typeface="宋体" panose="02010600030101010101" pitchFamily="2" charset="-122"/>
              </a:rPr>
              <a:t>             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。</a:t>
            </a:r>
          </a:p>
        </p:txBody>
      </p:sp>
      <p:pic>
        <p:nvPicPr>
          <p:cNvPr id="20483" name="图片 20482" descr="20110407140457S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rcRect r="76074"/>
          <a:stretch>
            <a:fillRect/>
          </a:stretch>
        </p:blipFill>
        <p:spPr>
          <a:xfrm>
            <a:off x="8608210" y="3098165"/>
            <a:ext cx="2412051" cy="330327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243554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文本框 15362"/>
          <p:cNvSpPr txBox="1"/>
          <p:nvPr>
            <p:custDataLst>
              <p:tags r:id="rId1"/>
            </p:custDataLst>
          </p:nvPr>
        </p:nvSpPr>
        <p:spPr>
          <a:xfrm>
            <a:off x="0" y="742315"/>
            <a:ext cx="11968192" cy="49161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1如图，除②图杯中装的浓盐水外，其余杯里装的都是纯水。</a:t>
            </a:r>
          </a:p>
          <a:p>
            <a:pPr algn="l">
              <a:lnSpc>
                <a:spcPct val="140000"/>
              </a:lnSpc>
            </a:pPr>
            <a:endParaRPr lang="zh-CN" altLang="en-US" sz="3200" b="1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endParaRPr lang="zh-CN" altLang="en-US" sz="3200" b="1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endParaRPr lang="zh-CN" altLang="en-US" sz="3200" b="1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endParaRPr lang="zh-CN" altLang="en-US" sz="3200" b="1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0000FF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）比较①②两幅图，可以得出：</a:t>
            </a:r>
          </a:p>
          <a:p>
            <a:pPr algn="l">
              <a:lnSpc>
                <a:spcPct val="14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液体内部压强大小跟液体的_______有关；</a:t>
            </a:r>
          </a:p>
        </p:txBody>
      </p:sp>
      <p:pic>
        <p:nvPicPr>
          <p:cNvPr id="15362" name="Picture 332" descr="419"/>
          <p:cNvPicPr>
            <a:picLocks noRot="1" noChangeAspect="1"/>
          </p:cNvPicPr>
          <p:nvPr>
            <p:custDataLst>
              <p:tags r:id="rId2"/>
            </p:custDataLst>
          </p:nvPr>
        </p:nvPicPr>
        <p:blipFill>
          <a:blip r:embed="rId4"/>
          <a:srcRect b="11435"/>
          <a:stretch>
            <a:fillRect/>
          </a:stretch>
        </p:blipFill>
        <p:spPr>
          <a:xfrm>
            <a:off x="1547929" y="1703705"/>
            <a:ext cx="8871383" cy="23114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783440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32" descr="419"/>
          <p:cNvPicPr>
            <a:picLocks noRot="1" noChangeAspect="1"/>
          </p:cNvPicPr>
          <p:nvPr>
            <p:custDataLst>
              <p:tags r:id="rId1"/>
            </p:custDataLst>
          </p:nvPr>
        </p:nvPicPr>
        <p:blipFill>
          <a:blip r:embed="rId4"/>
          <a:srcRect b="10025"/>
          <a:stretch>
            <a:fillRect/>
          </a:stretch>
        </p:blipFill>
        <p:spPr>
          <a:xfrm>
            <a:off x="1523802" y="731838"/>
            <a:ext cx="8871383" cy="2347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文本框 16386"/>
          <p:cNvSpPr txBox="1"/>
          <p:nvPr>
            <p:custDataLst>
              <p:tags r:id="rId2"/>
            </p:custDataLst>
          </p:nvPr>
        </p:nvSpPr>
        <p:spPr>
          <a:xfrm>
            <a:off x="1542849" y="2982278"/>
            <a:ext cx="9034874" cy="2848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（2）比较⑤⑥两幅图，可以得出</a:t>
            </a:r>
          </a:p>
          <a:p>
            <a:pPr algn="l">
              <a:lnSpc>
                <a:spcPct val="14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液体内部压强大小还跟液体的_______有关；</a:t>
            </a:r>
          </a:p>
          <a:p>
            <a:pPr algn="l">
              <a:lnSpc>
                <a:spcPct val="14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（3）比较③④⑤三幅图，可以得出:</a:t>
            </a:r>
          </a:p>
          <a:p>
            <a:pPr algn="l">
              <a:lnSpc>
                <a:spcPct val="140000"/>
              </a:lnSpc>
            </a:pPr>
            <a:r>
              <a:rPr lang="zh-CN" altLang="en-US" sz="3200" b="1" u="sng">
                <a:solidFill>
                  <a:srgbClr val="0000FF"/>
                </a:solidFill>
                <a:latin typeface="宋体" panose="02010600030101010101" pitchFamily="2" charset="-122"/>
              </a:rPr>
              <a:t>                                           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.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668059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9457"/>
          <p:cNvSpPr/>
          <p:nvPr>
            <p:custDataLst>
              <p:tags r:id="rId1"/>
            </p:custDataLst>
          </p:nvPr>
        </p:nvSpPr>
        <p:spPr>
          <a:xfrm>
            <a:off x="5374575" y="2565400"/>
            <a:ext cx="6336475" cy="27368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9459" name="圆柱形 19458"/>
          <p:cNvSpPr/>
          <p:nvPr>
            <p:custDataLst>
              <p:tags r:id="rId2"/>
            </p:custDataLst>
          </p:nvPr>
        </p:nvSpPr>
        <p:spPr>
          <a:xfrm>
            <a:off x="9476776" y="4291013"/>
            <a:ext cx="609521" cy="990600"/>
          </a:xfrm>
          <a:prstGeom prst="can">
            <a:avLst>
              <a:gd name="adj" fmla="val 40625"/>
            </a:avLst>
          </a:prstGeom>
          <a:solidFill>
            <a:srgbClr val="0066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5604" name="矩形 19459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429199" y="782003"/>
            <a:ext cx="8171386" cy="56356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如何计算密度为</a:t>
            </a:r>
            <a:r>
              <a:rPr lang="en-US" altLang="zh-CN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ρ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的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液体内部深度为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h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的压强？</a:t>
            </a:r>
          </a:p>
        </p:txBody>
      </p:sp>
      <p:sp>
        <p:nvSpPr>
          <p:cNvPr id="19462" name="矩形 19461"/>
          <p:cNvSpPr/>
          <p:nvPr>
            <p:custDataLst>
              <p:tags r:id="rId4"/>
            </p:custDataLst>
          </p:nvPr>
        </p:nvSpPr>
        <p:spPr>
          <a:xfrm>
            <a:off x="285079" y="1478281"/>
            <a:ext cx="9882488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latin typeface="宋体" panose="02010600030101010101" pitchFamily="2" charset="-122"/>
              </a:rPr>
              <a:t>设想在液面下有一深度为</a:t>
            </a:r>
            <a:r>
              <a:rPr lang="en-US" altLang="zh-CN">
                <a:latin typeface="宋体" panose="02010600030101010101" pitchFamily="2" charset="-122"/>
              </a:rPr>
              <a:t>h</a:t>
            </a:r>
            <a:r>
              <a:rPr lang="zh-CN" altLang="en-US">
                <a:latin typeface="宋体" panose="02010600030101010101" pitchFamily="2" charset="-122"/>
              </a:rPr>
              <a:t>、横截面积为</a:t>
            </a:r>
            <a:r>
              <a:rPr lang="en-US" altLang="zh-CN">
                <a:latin typeface="宋体" panose="02010600030101010101" pitchFamily="2" charset="-122"/>
              </a:rPr>
              <a:t>s</a:t>
            </a:r>
            <a:r>
              <a:rPr lang="zh-CN" altLang="en-US">
                <a:latin typeface="宋体" panose="02010600030101010101" pitchFamily="2" charset="-122"/>
              </a:rPr>
              <a:t>的液柱。</a:t>
            </a:r>
          </a:p>
        </p:txBody>
      </p:sp>
      <p:grpSp>
        <p:nvGrpSpPr>
          <p:cNvPr id="25606" name="组合 19462"/>
          <p:cNvGrpSpPr/>
          <p:nvPr>
            <p:custDataLst>
              <p:tags r:id="rId5"/>
            </p:custDataLst>
          </p:nvPr>
        </p:nvGrpSpPr>
        <p:grpSpPr>
          <a:xfrm>
            <a:off x="6811711" y="3498850"/>
            <a:ext cx="1904752" cy="2438400"/>
            <a:chOff x="0" y="0"/>
            <a:chExt cx="1200" cy="1536"/>
          </a:xfrm>
        </p:grpSpPr>
        <p:sp>
          <p:nvSpPr>
            <p:cNvPr id="25632" name="圆柱形 19463"/>
            <p:cNvSpPr/>
            <p:nvPr>
              <p:custDataLst>
                <p:tags r:id="rId31"/>
              </p:custDataLst>
            </p:nvPr>
          </p:nvSpPr>
          <p:spPr>
            <a:xfrm>
              <a:off x="0" y="336"/>
              <a:ext cx="1200" cy="1200"/>
            </a:xfrm>
            <a:prstGeom prst="can">
              <a:avLst>
                <a:gd name="adj" fmla="val 250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25633" name="圆柱形 19464"/>
            <p:cNvSpPr/>
            <p:nvPr>
              <p:custDataLst>
                <p:tags r:id="rId32"/>
              </p:custDataLst>
            </p:nvPr>
          </p:nvSpPr>
          <p:spPr>
            <a:xfrm>
              <a:off x="0" y="0"/>
              <a:ext cx="1200" cy="672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19466" name="右箭头 19465"/>
          <p:cNvSpPr/>
          <p:nvPr>
            <p:custDataLst>
              <p:tags r:id="rId6"/>
            </p:custDataLst>
          </p:nvPr>
        </p:nvSpPr>
        <p:spPr>
          <a:xfrm>
            <a:off x="8827574" y="4578350"/>
            <a:ext cx="533331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00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grpSp>
        <p:nvGrpSpPr>
          <p:cNvPr id="25608" name="组合 19466"/>
          <p:cNvGrpSpPr/>
          <p:nvPr>
            <p:custDataLst>
              <p:tags r:id="rId7"/>
            </p:custDataLst>
          </p:nvPr>
        </p:nvGrpSpPr>
        <p:grpSpPr>
          <a:xfrm>
            <a:off x="7387898" y="4554538"/>
            <a:ext cx="1523802" cy="762000"/>
            <a:chOff x="0" y="0"/>
            <a:chExt cx="960" cy="480"/>
          </a:xfrm>
        </p:grpSpPr>
        <p:sp>
          <p:nvSpPr>
            <p:cNvPr id="25627" name="直接连接符 19467"/>
            <p:cNvSpPr/>
            <p:nvPr>
              <p:custDataLst>
                <p:tags r:id="rId26"/>
              </p:custDataLst>
            </p:nvPr>
          </p:nvSpPr>
          <p:spPr>
            <a:xfrm>
              <a:off x="0" y="0"/>
              <a:ext cx="91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628" name="直接连接符 19468"/>
            <p:cNvSpPr/>
            <p:nvPr>
              <p:custDataLst>
                <p:tags r:id="rId27"/>
              </p:custDataLst>
            </p:nvPr>
          </p:nvSpPr>
          <p:spPr>
            <a:xfrm>
              <a:off x="48" y="480"/>
              <a:ext cx="86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629" name="直接连接符 19469"/>
            <p:cNvSpPr/>
            <p:nvPr>
              <p:custDataLst>
                <p:tags r:id="rId28"/>
              </p:custDataLst>
            </p:nvPr>
          </p:nvSpPr>
          <p:spPr>
            <a:xfrm flipH="1" flipV="1">
              <a:off x="720" y="0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630" name="直接连接符 19470"/>
            <p:cNvSpPr/>
            <p:nvPr>
              <p:custDataLst>
                <p:tags r:id="rId29"/>
              </p:custDataLst>
            </p:nvPr>
          </p:nvSpPr>
          <p:spPr>
            <a:xfrm flipH="1">
              <a:off x="720" y="336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631" name="文本框 19471"/>
            <p:cNvSpPr txBox="1"/>
            <p:nvPr>
              <p:custDataLst>
                <p:tags r:id="rId30"/>
              </p:custDataLst>
            </p:nvPr>
          </p:nvSpPr>
          <p:spPr>
            <a:xfrm>
              <a:off x="624" y="96"/>
              <a:ext cx="336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0">
                  <a:latin typeface="Tahoma" panose="020B0604030504040204" pitchFamily="34" charset="0"/>
                </a:rPr>
                <a:t>h</a:t>
              </a:r>
            </a:p>
          </p:txBody>
        </p:sp>
      </p:grpSp>
      <p:grpSp>
        <p:nvGrpSpPr>
          <p:cNvPr id="4" name="组合 19472"/>
          <p:cNvGrpSpPr/>
          <p:nvPr>
            <p:custDataLst>
              <p:tags r:id="rId8"/>
            </p:custDataLst>
          </p:nvPr>
        </p:nvGrpSpPr>
        <p:grpSpPr>
          <a:xfrm>
            <a:off x="9692648" y="4506913"/>
            <a:ext cx="1523802" cy="762000"/>
            <a:chOff x="0" y="0"/>
            <a:chExt cx="960" cy="480"/>
          </a:xfrm>
        </p:grpSpPr>
        <p:sp>
          <p:nvSpPr>
            <p:cNvPr id="25622" name="直接连接符 19473"/>
            <p:cNvSpPr/>
            <p:nvPr>
              <p:custDataLst>
                <p:tags r:id="rId21"/>
              </p:custDataLst>
            </p:nvPr>
          </p:nvSpPr>
          <p:spPr>
            <a:xfrm>
              <a:off x="0" y="0"/>
              <a:ext cx="91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623" name="直接连接符 19474"/>
            <p:cNvSpPr/>
            <p:nvPr>
              <p:custDataLst>
                <p:tags r:id="rId22"/>
              </p:custDataLst>
            </p:nvPr>
          </p:nvSpPr>
          <p:spPr>
            <a:xfrm>
              <a:off x="48" y="480"/>
              <a:ext cx="86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624" name="直接连接符 19475"/>
            <p:cNvSpPr/>
            <p:nvPr>
              <p:custDataLst>
                <p:tags r:id="rId23"/>
              </p:custDataLst>
            </p:nvPr>
          </p:nvSpPr>
          <p:spPr>
            <a:xfrm flipH="1" flipV="1">
              <a:off x="720" y="0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625" name="直接连接符 19476"/>
            <p:cNvSpPr/>
            <p:nvPr>
              <p:custDataLst>
                <p:tags r:id="rId24"/>
              </p:custDataLst>
            </p:nvPr>
          </p:nvSpPr>
          <p:spPr>
            <a:xfrm flipH="1">
              <a:off x="720" y="336"/>
              <a:ext cx="0" cy="14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5626" name="文本框 19477"/>
            <p:cNvSpPr txBox="1"/>
            <p:nvPr>
              <p:custDataLst>
                <p:tags r:id="rId25"/>
              </p:custDataLst>
            </p:nvPr>
          </p:nvSpPr>
          <p:spPr>
            <a:xfrm>
              <a:off x="624" y="96"/>
              <a:ext cx="336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0">
                  <a:latin typeface="Tahoma" panose="020B0604030504040204" pitchFamily="34" charset="0"/>
                </a:rPr>
                <a:t>h</a:t>
              </a:r>
            </a:p>
          </p:txBody>
        </p:sp>
      </p:grpSp>
      <p:sp>
        <p:nvSpPr>
          <p:cNvPr id="19479" name="文本框 19478"/>
          <p:cNvSpPr txBox="1"/>
          <p:nvPr>
            <p:custDataLst>
              <p:tags r:id="rId9"/>
            </p:custDataLst>
          </p:nvPr>
        </p:nvSpPr>
        <p:spPr>
          <a:xfrm>
            <a:off x="9600585" y="5246688"/>
            <a:ext cx="338554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1800" b="0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19480" name="文本框 19479"/>
          <p:cNvSpPr txBox="1"/>
          <p:nvPr>
            <p:custDataLst>
              <p:tags r:id="rId10"/>
            </p:custDataLst>
          </p:nvPr>
        </p:nvSpPr>
        <p:spPr>
          <a:xfrm>
            <a:off x="8378053" y="2324736"/>
            <a:ext cx="3023793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华文新魏" charset="-122"/>
              </a:rPr>
              <a:t>理想模型法</a:t>
            </a:r>
          </a:p>
        </p:txBody>
      </p:sp>
      <p:sp>
        <p:nvSpPr>
          <p:cNvPr id="25" name="矩形 24"/>
          <p:cNvSpPr/>
          <p:nvPr>
            <p:custDataLst>
              <p:tags r:id="rId11"/>
            </p:custDataLst>
          </p:nvPr>
        </p:nvSpPr>
        <p:spPr>
          <a:xfrm>
            <a:off x="460315" y="2324736"/>
            <a:ext cx="4947594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latin typeface="Arial" panose="020B0604020202020204" pitchFamily="34" charset="0"/>
                <a:ea typeface="黑体" panose="02010609060101010101" pitchFamily="2" charset="-122"/>
              </a:rPr>
              <a:t>这个液柱对平面的压力是</a:t>
            </a:r>
            <a:r>
              <a:rPr lang="en-US" altLang="zh-CN">
                <a:latin typeface="Arial" panose="020B0604020202020204" pitchFamily="34" charset="0"/>
                <a:ea typeface="黑体" panose="02010609060101010101" pitchFamily="2" charset="-122"/>
              </a:rPr>
              <a:t>:</a:t>
            </a:r>
          </a:p>
        </p:txBody>
      </p:sp>
      <p:sp>
        <p:nvSpPr>
          <p:cNvPr id="26" name="矩形 25"/>
          <p:cNvSpPr/>
          <p:nvPr>
            <p:custDataLst>
              <p:tags r:id="rId12"/>
            </p:custDataLst>
          </p:nvPr>
        </p:nvSpPr>
        <p:spPr>
          <a:xfrm>
            <a:off x="1735230" y="3136901"/>
            <a:ext cx="4176169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黑体" panose="02010609060101010101" pitchFamily="2" charset="-122"/>
              </a:rPr>
              <a:t>F=G=mg=ρvg=ρshg</a:t>
            </a:r>
          </a:p>
        </p:txBody>
      </p:sp>
      <p:sp>
        <p:nvSpPr>
          <p:cNvPr id="27" name="矩形 26"/>
          <p:cNvSpPr/>
          <p:nvPr>
            <p:custDataLst>
              <p:tags r:id="rId13"/>
            </p:custDataLst>
          </p:nvPr>
        </p:nvSpPr>
        <p:spPr>
          <a:xfrm>
            <a:off x="460315" y="3994469"/>
            <a:ext cx="3490459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latin typeface="Arial" panose="020B0604020202020204" pitchFamily="34" charset="0"/>
                <a:ea typeface="黑体" panose="02010609060101010101" pitchFamily="2" charset="-122"/>
              </a:rPr>
              <a:t>平面受到的压强：</a:t>
            </a:r>
          </a:p>
        </p:txBody>
      </p:sp>
      <p:grpSp>
        <p:nvGrpSpPr>
          <p:cNvPr id="5" name="组合 20488"/>
          <p:cNvGrpSpPr/>
          <p:nvPr>
            <p:custDataLst>
              <p:tags r:id="rId14"/>
            </p:custDataLst>
          </p:nvPr>
        </p:nvGrpSpPr>
        <p:grpSpPr>
          <a:xfrm>
            <a:off x="1821896" y="4919028"/>
            <a:ext cx="3347601" cy="1227223"/>
            <a:chOff x="0" y="0"/>
            <a:chExt cx="2087" cy="743"/>
          </a:xfrm>
        </p:grpSpPr>
        <p:sp>
          <p:nvSpPr>
            <p:cNvPr id="25616" name="矩形 20489"/>
            <p:cNvSpPr/>
            <p:nvPr>
              <p:custDataLst>
                <p:tags r:id="rId15"/>
              </p:custDataLst>
            </p:nvPr>
          </p:nvSpPr>
          <p:spPr>
            <a:xfrm>
              <a:off x="0" y="227"/>
              <a:ext cx="478" cy="22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>
                  <a:latin typeface="Arial" panose="020B0604020202020204" pitchFamily="34" charset="0"/>
                  <a:ea typeface="黑体" panose="02010609060101010101" pitchFamily="2" charset="-122"/>
                </a:rPr>
                <a:t>P=</a:t>
              </a:r>
            </a:p>
          </p:txBody>
        </p:sp>
        <p:sp>
          <p:nvSpPr>
            <p:cNvPr id="25617" name="矩形 20490"/>
            <p:cNvSpPr/>
            <p:nvPr>
              <p:custDataLst>
                <p:tags r:id="rId16"/>
              </p:custDataLst>
            </p:nvPr>
          </p:nvSpPr>
          <p:spPr>
            <a:xfrm>
              <a:off x="499" y="352"/>
              <a:ext cx="211" cy="3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>
                  <a:latin typeface="Arial" panose="020B0604020202020204" pitchFamily="34" charset="0"/>
                  <a:ea typeface="黑体" panose="02010609060101010101" pitchFamily="2" charset="-122"/>
                </a:rPr>
                <a:t>S</a:t>
              </a:r>
            </a:p>
            <a:p>
              <a:endParaRPr lang="en-US" altLang="zh-CN">
                <a:latin typeface="Arial" panose="020B060402020202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25618" name="矩形 20491"/>
            <p:cNvSpPr/>
            <p:nvPr>
              <p:custDataLst>
                <p:tags r:id="rId17"/>
              </p:custDataLst>
            </p:nvPr>
          </p:nvSpPr>
          <p:spPr>
            <a:xfrm>
              <a:off x="771" y="182"/>
              <a:ext cx="199" cy="2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>
                  <a:latin typeface="Arial" panose="020B0604020202020204" pitchFamily="34" charset="0"/>
                  <a:ea typeface="黑体" panose="02010609060101010101" pitchFamily="2" charset="-122"/>
                </a:rPr>
                <a:t>=</a:t>
              </a:r>
            </a:p>
          </p:txBody>
        </p:sp>
        <p:sp>
          <p:nvSpPr>
            <p:cNvPr id="25619" name="矩形 20492"/>
            <p:cNvSpPr/>
            <p:nvPr>
              <p:custDataLst>
                <p:tags r:id="rId18"/>
              </p:custDataLst>
            </p:nvPr>
          </p:nvSpPr>
          <p:spPr>
            <a:xfrm>
              <a:off x="998" y="182"/>
              <a:ext cx="1089" cy="22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>
                  <a:latin typeface="Arial" panose="020B0604020202020204" pitchFamily="34" charset="0"/>
                  <a:ea typeface="黑体" panose="02010609060101010101" pitchFamily="2" charset="-122"/>
                </a:rPr>
                <a:t>ρgh</a:t>
              </a:r>
            </a:p>
          </p:txBody>
        </p:sp>
        <p:sp>
          <p:nvSpPr>
            <p:cNvPr id="25620" name="矩形 20493"/>
            <p:cNvSpPr/>
            <p:nvPr>
              <p:custDataLst>
                <p:tags r:id="rId19"/>
              </p:custDataLst>
            </p:nvPr>
          </p:nvSpPr>
          <p:spPr>
            <a:xfrm>
              <a:off x="499" y="0"/>
              <a:ext cx="203" cy="2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>
                  <a:latin typeface="Arial" panose="020B0604020202020204" pitchFamily="34" charset="0"/>
                  <a:ea typeface="黑体" panose="02010609060101010101" pitchFamily="2" charset="-122"/>
                </a:rPr>
                <a:t>F</a:t>
              </a:r>
            </a:p>
          </p:txBody>
        </p:sp>
        <p:sp>
          <p:nvSpPr>
            <p:cNvPr id="25621" name="文本框 20494"/>
            <p:cNvSpPr txBox="1"/>
            <p:nvPr>
              <p:custDataLst>
                <p:tags r:id="rId20"/>
              </p:custDataLst>
            </p:nvPr>
          </p:nvSpPr>
          <p:spPr>
            <a:xfrm>
              <a:off x="454" y="136"/>
              <a:ext cx="259" cy="2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>
                  <a:latin typeface="Arial" panose="020B0604020202020204" pitchFamily="34" charset="0"/>
                  <a:ea typeface="黑体" panose="02010609060101010101" pitchFamily="2" charset="-122"/>
                </a:rPr>
                <a:t>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0040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4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4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/>
      <p:bldP spid="1947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21505"/>
          <p:cNvSpPr txBox="1"/>
          <p:nvPr>
            <p:custDataLst>
              <p:tags r:id="rId2"/>
            </p:custDataLst>
          </p:nvPr>
        </p:nvSpPr>
        <p:spPr>
          <a:xfrm>
            <a:off x="474919" y="718821"/>
            <a:ext cx="2262158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Arial" panose="020B0604020202020204" pitchFamily="34" charset="0"/>
                <a:ea typeface="黑体" panose="02010609060101010101" pitchFamily="2" charset="-122"/>
              </a:rPr>
              <a:t>三、液体压强的大小</a:t>
            </a:r>
          </a:p>
        </p:txBody>
      </p:sp>
      <p:sp>
        <p:nvSpPr>
          <p:cNvPr id="26627" name="文本框 21506"/>
          <p:cNvSpPr txBox="1"/>
          <p:nvPr>
            <p:custDataLst>
              <p:tags r:id="rId3"/>
            </p:custDataLst>
          </p:nvPr>
        </p:nvSpPr>
        <p:spPr>
          <a:xfrm>
            <a:off x="1417771" y="1569404"/>
            <a:ext cx="1569660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>
                <a:latin typeface="黑体" panose="02010609060101010101" pitchFamily="2" charset="-122"/>
                <a:ea typeface="黑体" panose="02010609060101010101" pitchFamily="2" charset="-122"/>
              </a:rPr>
              <a:t>1.</a:t>
            </a:r>
            <a:r>
              <a:rPr lang="zh-CN" altLang="en-US">
                <a:latin typeface="黑体" panose="02010609060101010101" pitchFamily="2" charset="-122"/>
                <a:ea typeface="黑体" panose="02010609060101010101" pitchFamily="2" charset="-122"/>
              </a:rPr>
              <a:t>计算公式：</a:t>
            </a:r>
          </a:p>
        </p:txBody>
      </p:sp>
      <p:sp>
        <p:nvSpPr>
          <p:cNvPr id="21509" name="Text Box 4"/>
          <p:cNvSpPr txBox="1"/>
          <p:nvPr>
            <p:custDataLst>
              <p:tags r:id="rId4"/>
            </p:custDataLst>
          </p:nvPr>
        </p:nvSpPr>
        <p:spPr>
          <a:xfrm>
            <a:off x="1438723" y="2667636"/>
            <a:ext cx="10577088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spcAft>
                <a:spcPct val="50000"/>
              </a:spcAft>
            </a:pPr>
            <a:r>
              <a:rPr lang="zh-CN" altLang="en-US">
                <a:latin typeface="宋体" panose="02010600030101010101" pitchFamily="2" charset="-122"/>
              </a:rPr>
              <a:t>h——深度  液体内部某一位置到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自由液面的竖直距离 </a:t>
            </a:r>
            <a:r>
              <a:rPr lang="zh-CN" altLang="en-US">
                <a:latin typeface="宋体" panose="02010600030101010101" pitchFamily="2" charset="-122"/>
              </a:rPr>
              <a:t>       </a:t>
            </a:r>
          </a:p>
        </p:txBody>
      </p:sp>
      <p:graphicFrame>
        <p:nvGraphicFramePr>
          <p:cNvPr id="30721" name="对象 2457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4017757" y="1440180"/>
          <a:ext cx="2863477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r:id="rId8" imgW="660400" imgH="228600" progId="Equation.3">
                  <p:embed/>
                </p:oleObj>
              </mc:Choice>
              <mc:Fallback>
                <p:oleObj r:id="rId8" imgW="660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17757" y="1440180"/>
                        <a:ext cx="2863477" cy="790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Rectangle 5"/>
          <p:cNvSpPr/>
          <p:nvPr>
            <p:custDataLst>
              <p:tags r:id="rId6"/>
            </p:custDataLst>
          </p:nvPr>
        </p:nvSpPr>
        <p:spPr>
          <a:xfrm>
            <a:off x="1438723" y="3713481"/>
            <a:ext cx="8472972" cy="25241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0" fontAlgn="base">
              <a:lnSpc>
                <a:spcPct val="85000"/>
              </a:lnSpc>
              <a:spcBef>
                <a:spcPct val="35000"/>
              </a:spcBef>
              <a:spcAft>
                <a:spcPct val="10000"/>
              </a:spcAft>
              <a:buClr>
                <a:srgbClr val="FFFF00"/>
              </a:buClr>
              <a:buSzPct val="120000"/>
              <a:buFont typeface="Wingdings" panose="05000000000000000000" pitchFamily="2" charset="2"/>
              <a:buNone/>
            </a:pPr>
            <a:r>
              <a:rPr lang="zh-CN" altLang="en-US" sz="40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FFFFFF"/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注意：</a:t>
            </a:r>
          </a:p>
          <a:p>
            <a:pPr lvl="0" fontAlgn="base">
              <a:lnSpc>
                <a:spcPct val="85000"/>
              </a:lnSpc>
              <a:spcBef>
                <a:spcPct val="35000"/>
              </a:spcBef>
              <a:spcAft>
                <a:spcPct val="10000"/>
              </a:spcAft>
              <a:buClr>
                <a:srgbClr val="FFFF00"/>
              </a:buClr>
              <a:buSzPct val="120000"/>
              <a:buFont typeface="Wingdings" panose="05000000000000000000" pitchFamily="2" charset="2"/>
            </a:pPr>
            <a:r>
              <a:rPr lang="zh-CN" altLang="en-US" b="1" strike="noStrike" noProof="1">
                <a:effectLst>
                  <a:outerShdw blurRad="38100" dist="38100" dir="2700000">
                    <a:srgbClr val="FFFFFF"/>
                  </a:outerShdw>
                </a:effectLst>
                <a:latin typeface="楷体" panose="02010609060101010101" charset="-122"/>
                <a:ea typeface="楷体" panose="02010609060101010101" charset="-122"/>
                <a:cs typeface="+mn-ea"/>
              </a:rPr>
              <a:t>①各物理量均用国际单位制定中的基本单位；</a:t>
            </a:r>
            <a:endParaRPr lang="zh-CN" altLang="en-US" b="1" strike="noStrike" noProof="1">
              <a:effectLst>
                <a:outerShdw blurRad="38100" dist="38100" dir="2700000">
                  <a:srgbClr val="FFFFFF"/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lvl="0" fontAlgn="base">
              <a:lnSpc>
                <a:spcPct val="85000"/>
              </a:lnSpc>
              <a:spcBef>
                <a:spcPct val="35000"/>
              </a:spcBef>
              <a:spcAft>
                <a:spcPct val="10000"/>
              </a:spcAft>
              <a:buClr>
                <a:srgbClr val="FFFF00"/>
              </a:buClr>
              <a:buSzPct val="120000"/>
              <a:buFont typeface="Wingdings" panose="05000000000000000000" pitchFamily="2" charset="2"/>
            </a:pPr>
            <a:r>
              <a:rPr lang="zh-CN" altLang="en-US" b="1" strike="noStrike" noProof="1">
                <a:effectLst>
                  <a:outerShdw blurRad="38100" dist="38100" dir="2700000">
                    <a:srgbClr val="FFFFFF"/>
                  </a:outerShdw>
                </a:effectLst>
                <a:latin typeface="楷体" panose="02010609060101010101" charset="-122"/>
                <a:ea typeface="楷体" panose="02010609060101010101" charset="-122"/>
                <a:cs typeface="+mn-ea"/>
              </a:rPr>
              <a:t>②</a:t>
            </a:r>
            <a:r>
              <a:rPr lang="zh-CN" altLang="en-US">
                <a:effectLst>
                  <a:outerShdw blurRad="38100" dist="38100" dir="2700000">
                    <a:srgbClr val="FFFFFF"/>
                  </a:outerShdw>
                </a:effectLst>
                <a:latin typeface="楷体" panose="02010609060101010101" charset="-122"/>
                <a:ea typeface="楷体" panose="02010609060101010101" charset="-122"/>
                <a:cs typeface="+mn-ea"/>
                <a:sym typeface="+mn-ea"/>
              </a:rPr>
              <a:t>液体的压强</a:t>
            </a:r>
            <a:r>
              <a:rPr lang="zh-CN" altLang="en-US" b="1" strike="noStrike" noProof="1">
                <a:effectLst>
                  <a:outerShdw blurRad="38100" dist="38100" dir="2700000">
                    <a:srgbClr val="FFFFFF"/>
                  </a:outerShdw>
                </a:effectLst>
                <a:latin typeface="楷体" panose="02010609060101010101" charset="-122"/>
                <a:ea typeface="楷体" panose="02010609060101010101" charset="-122"/>
                <a:cs typeface="+mn-ea"/>
              </a:rPr>
              <a:t>与</a:t>
            </a:r>
            <a:r>
              <a:rPr lang="zh-CN" altLang="en-US" b="1" strike="noStrike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楷体" panose="02010609060101010101" charset="-122"/>
                <a:ea typeface="楷体" panose="02010609060101010101" charset="-122"/>
                <a:cs typeface="+mn-ea"/>
              </a:rPr>
              <a:t>液体的重力</a:t>
            </a:r>
            <a:r>
              <a:rPr lang="zh-CN" altLang="en-US" b="1" strike="noStrike" noProof="1">
                <a:effectLst>
                  <a:outerShdw blurRad="38100" dist="38100" dir="2700000">
                    <a:srgbClr val="FFFFFF"/>
                  </a:outerShdw>
                </a:effectLst>
                <a:latin typeface="楷体" panose="02010609060101010101" charset="-122"/>
                <a:ea typeface="楷体" panose="02010609060101010101" charset="-122"/>
                <a:cs typeface="+mn-ea"/>
              </a:rPr>
              <a:t>、</a:t>
            </a:r>
            <a:r>
              <a:rPr lang="zh-CN" altLang="en-US" b="1" strike="noStrike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楷体" panose="02010609060101010101" charset="-122"/>
                <a:ea typeface="楷体" panose="02010609060101010101" charset="-122"/>
                <a:cs typeface="+mn-ea"/>
              </a:rPr>
              <a:t>容器的底面积</a:t>
            </a:r>
            <a:r>
              <a:rPr lang="zh-CN" altLang="en-US" b="1" strike="noStrike" noProof="1">
                <a:effectLst>
                  <a:outerShdw blurRad="38100" dist="38100" dir="2700000">
                    <a:srgbClr val="FFFFFF"/>
                  </a:outerShdw>
                </a:effectLst>
                <a:latin typeface="楷体" panose="02010609060101010101" charset="-122"/>
                <a:ea typeface="楷体" panose="02010609060101010101" charset="-122"/>
                <a:cs typeface="+mn-ea"/>
              </a:rPr>
              <a:t>、</a:t>
            </a:r>
            <a:r>
              <a:rPr lang="zh-CN" altLang="en-US" b="1" strike="noStrike" noProof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楷体" panose="02010609060101010101" charset="-122"/>
                <a:ea typeface="楷体" panose="02010609060101010101" charset="-122"/>
                <a:cs typeface="+mn-ea"/>
              </a:rPr>
              <a:t>容器形状</a:t>
            </a:r>
            <a:r>
              <a:rPr lang="zh-CN" altLang="en-US" b="1" strike="noStrike" noProof="1">
                <a:effectLst>
                  <a:outerShdw blurRad="38100" dist="38100" dir="2700000">
                    <a:srgbClr val="FFFFFF"/>
                  </a:outerShdw>
                </a:effectLst>
                <a:latin typeface="楷体" panose="02010609060101010101" charset="-122"/>
                <a:ea typeface="楷体" panose="02010609060101010101" charset="-122"/>
                <a:cs typeface="+mn-ea"/>
              </a:rPr>
              <a:t>均无关。</a:t>
            </a:r>
          </a:p>
        </p:txBody>
      </p:sp>
    </p:spTree>
    <p:extLst>
      <p:ext uri="{BB962C8B-B14F-4D97-AF65-F5344CB8AC3E}">
        <p14:creationId xmlns:p14="http://schemas.microsoft.com/office/powerpoint/2010/main" val="2918828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1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1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81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81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4581">
                                            <p:txEl>
                                              <p:char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charRg st="8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81">
                                            <p:txEl>
                                              <p:charRg st="8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81">
                                            <p:txEl>
                                              <p:charRg st="8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581">
                                            <p:txEl>
                                              <p:charRg st="8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581">
                                            <p:txEl>
                                              <p:charRg st="8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tmFilter="0,0; .5, 1; 1, 1"/>
                                        <p:tgtEl>
                                          <p:spTgt spid="24581">
                                            <p:txEl>
                                              <p:charRg st="8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charRg st="27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81">
                                            <p:txEl>
                                              <p:charRg st="27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81">
                                            <p:txEl>
                                              <p:charRg st="27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581">
                                            <p:txEl>
                                              <p:charRg st="27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81">
                                            <p:txEl>
                                              <p:charRg st="27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tmFilter="0,0; .5, 1; 1, 1"/>
                                        <p:tgtEl>
                                          <p:spTgt spid="24581">
                                            <p:txEl>
                                              <p:charRg st="27" end="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/>
          <p:nvPr>
            <p:custDataLst>
              <p:tags r:id="rId1"/>
            </p:custDataLst>
          </p:nvPr>
        </p:nvSpPr>
        <p:spPr>
          <a:xfrm>
            <a:off x="3215539" y="1483679"/>
            <a:ext cx="5409496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sz="2400" b="0">
              <a:latin typeface="Times New Roman" panose="02020603050405020304" pitchFamily="18" charset="0"/>
            </a:endParaRPr>
          </a:p>
        </p:txBody>
      </p:sp>
      <p:sp>
        <p:nvSpPr>
          <p:cNvPr id="26627" name="Text Box 3"/>
          <p:cNvSpPr txBox="1"/>
          <p:nvPr>
            <p:custDataLst>
              <p:tags r:id="rId2"/>
            </p:custDataLst>
          </p:nvPr>
        </p:nvSpPr>
        <p:spPr>
          <a:xfrm>
            <a:off x="1702849" y="574041"/>
            <a:ext cx="5882509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>
                <a:latin typeface="宋体" panose="02010600030101010101" pitchFamily="2" charset="-122"/>
              </a:rPr>
              <a:t>2</a:t>
            </a:r>
            <a:r>
              <a:rPr lang="zh-CN" altLang="en-US">
                <a:latin typeface="宋体" panose="02010600030101010101" pitchFamily="2" charset="-122"/>
              </a:rPr>
              <a:t>.区分深度和高度</a:t>
            </a:r>
          </a:p>
        </p:txBody>
      </p:sp>
      <p:pic>
        <p:nvPicPr>
          <p:cNvPr id="27652" name="Picture 5" descr="w17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grayscl/>
          </a:blip>
          <a:stretch>
            <a:fillRect/>
          </a:stretch>
        </p:blipFill>
        <p:spPr>
          <a:xfrm>
            <a:off x="3791726" y="2850515"/>
            <a:ext cx="3449189" cy="4033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7" name="Text Box 6"/>
          <p:cNvSpPr txBox="1"/>
          <p:nvPr>
            <p:custDataLst>
              <p:tags r:id="rId4"/>
            </p:custDataLst>
          </p:nvPr>
        </p:nvSpPr>
        <p:spPr>
          <a:xfrm>
            <a:off x="1631421" y="1194754"/>
            <a:ext cx="8455511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latin typeface="Times New Roman" panose="02020603050405020304" pitchFamily="18" charset="0"/>
              </a:rPr>
              <a:t>深度：液体内一点到</a:t>
            </a:r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</a:rPr>
              <a:t>自由液面</a:t>
            </a:r>
            <a:r>
              <a:rPr lang="zh-CN" altLang="en-US">
                <a:latin typeface="Times New Roman" panose="02020603050405020304" pitchFamily="18" charset="0"/>
              </a:rPr>
              <a:t>的竖直距离。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8" name="Text Box 7"/>
          <p:cNvSpPr txBox="1"/>
          <p:nvPr>
            <p:custDataLst>
              <p:tags r:id="rId5"/>
            </p:custDataLst>
          </p:nvPr>
        </p:nvSpPr>
        <p:spPr>
          <a:xfrm>
            <a:off x="1702848" y="1771015"/>
            <a:ext cx="8063450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latin typeface="Times New Roman" panose="02020603050405020304" pitchFamily="18" charset="0"/>
              </a:rPr>
              <a:t>高度：液体内一点到</a:t>
            </a:r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</a:rPr>
              <a:t>下面容器底</a:t>
            </a:r>
            <a:r>
              <a:rPr lang="zh-CN" altLang="en-US">
                <a:latin typeface="Times New Roman" panose="02020603050405020304" pitchFamily="18" charset="0"/>
              </a:rPr>
              <a:t>的竖直距离。</a:t>
            </a:r>
          </a:p>
        </p:txBody>
      </p:sp>
      <p:sp>
        <p:nvSpPr>
          <p:cNvPr id="27655" name="Text Box 8"/>
          <p:cNvSpPr txBox="1"/>
          <p:nvPr>
            <p:custDataLst>
              <p:tags r:id="rId6"/>
            </p:custDataLst>
          </p:nvPr>
        </p:nvSpPr>
        <p:spPr>
          <a:xfrm>
            <a:off x="1920308" y="2418716"/>
            <a:ext cx="7295200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FF"/>
                </a:solidFill>
                <a:latin typeface="Times New Roman" panose="02020603050405020304" pitchFamily="18" charset="0"/>
              </a:rPr>
              <a:t>问：</a:t>
            </a:r>
            <a:r>
              <a:rPr lang="en-US" altLang="zh-CN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>
                <a:solidFill>
                  <a:srgbClr val="0000FF"/>
                </a:solidFill>
                <a:latin typeface="Times New Roman" panose="02020603050405020304" pitchFamily="18" charset="0"/>
              </a:rPr>
              <a:t>点的深度和高度分别是多少？</a:t>
            </a:r>
          </a:p>
        </p:txBody>
      </p:sp>
      <p:sp>
        <p:nvSpPr>
          <p:cNvPr id="27656" name="直接连接符 23560"/>
          <p:cNvSpPr/>
          <p:nvPr>
            <p:custDataLst>
              <p:tags r:id="rId7"/>
            </p:custDataLst>
          </p:nvPr>
        </p:nvSpPr>
        <p:spPr>
          <a:xfrm>
            <a:off x="2352052" y="6090603"/>
            <a:ext cx="2950778" cy="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7657" name="直接连接符 23561"/>
          <p:cNvSpPr/>
          <p:nvPr>
            <p:custDataLst>
              <p:tags r:id="rId8"/>
            </p:custDataLst>
          </p:nvPr>
        </p:nvSpPr>
        <p:spPr>
          <a:xfrm>
            <a:off x="4223471" y="2850515"/>
            <a:ext cx="504759" cy="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7658" name="直接连接符 23562"/>
          <p:cNvSpPr/>
          <p:nvPr>
            <p:custDataLst>
              <p:tags r:id="rId9"/>
            </p:custDataLst>
          </p:nvPr>
        </p:nvSpPr>
        <p:spPr>
          <a:xfrm>
            <a:off x="4728230" y="2418715"/>
            <a:ext cx="574600" cy="3240088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7659" name="直接连接符 23564"/>
          <p:cNvSpPr/>
          <p:nvPr>
            <p:custDataLst>
              <p:tags r:id="rId10"/>
            </p:custDataLst>
          </p:nvPr>
        </p:nvSpPr>
        <p:spPr>
          <a:xfrm flipH="1">
            <a:off x="2567924" y="3282315"/>
            <a:ext cx="0" cy="2808288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7660" name="直接连接符 23565"/>
          <p:cNvSpPr/>
          <p:nvPr>
            <p:custDataLst>
              <p:tags r:id="rId11"/>
            </p:custDataLst>
          </p:nvPr>
        </p:nvSpPr>
        <p:spPr>
          <a:xfrm flipH="1">
            <a:off x="2352052" y="5011103"/>
            <a:ext cx="0" cy="107950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27661" name="直接连接符 23566"/>
          <p:cNvSpPr/>
          <p:nvPr>
            <p:custDataLst>
              <p:tags r:id="rId12"/>
            </p:custDataLst>
          </p:nvPr>
        </p:nvSpPr>
        <p:spPr>
          <a:xfrm flipH="1" flipV="1">
            <a:off x="2352052" y="3282315"/>
            <a:ext cx="0" cy="865188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26639" name="直接连接符 23567"/>
          <p:cNvSpPr/>
          <p:nvPr>
            <p:custDataLst>
              <p:tags r:id="rId13"/>
            </p:custDataLst>
          </p:nvPr>
        </p:nvSpPr>
        <p:spPr>
          <a:xfrm flipH="1">
            <a:off x="4583786" y="4723765"/>
            <a:ext cx="0" cy="1366838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27663" name="直接连接符 23568"/>
          <p:cNvSpPr/>
          <p:nvPr>
            <p:custDataLst>
              <p:tags r:id="rId14"/>
            </p:custDataLst>
          </p:nvPr>
        </p:nvSpPr>
        <p:spPr>
          <a:xfrm flipH="1" flipV="1">
            <a:off x="4510771" y="2850515"/>
            <a:ext cx="0" cy="1223963"/>
          </a:xfrm>
          <a:prstGeom prst="line">
            <a:avLst/>
          </a:prstGeom>
          <a:ln w="9525" cap="rnd" cmpd="sng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27664" name="直接连接符 23569"/>
          <p:cNvSpPr/>
          <p:nvPr>
            <p:custDataLst>
              <p:tags r:id="rId15"/>
            </p:custDataLst>
          </p:nvPr>
        </p:nvSpPr>
        <p:spPr>
          <a:xfrm flipV="1">
            <a:off x="2567924" y="3642678"/>
            <a:ext cx="1584119" cy="0"/>
          </a:xfrm>
          <a:prstGeom prst="line">
            <a:avLst/>
          </a:prstGeom>
          <a:ln w="9525" cap="flat" cmpd="sng">
            <a:solidFill>
              <a:schemeClr val="bg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7665" name="直接连接符 23570"/>
          <p:cNvSpPr/>
          <p:nvPr>
            <p:custDataLst>
              <p:tags r:id="rId16"/>
            </p:custDataLst>
          </p:nvPr>
        </p:nvSpPr>
        <p:spPr>
          <a:xfrm>
            <a:off x="2639351" y="4003040"/>
            <a:ext cx="1512691" cy="0"/>
          </a:xfrm>
          <a:prstGeom prst="line">
            <a:avLst/>
          </a:prstGeom>
          <a:ln w="9525" cap="flat" cmpd="sng">
            <a:solidFill>
              <a:schemeClr val="bg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7666" name="直接连接符 23571"/>
          <p:cNvSpPr/>
          <p:nvPr>
            <p:custDataLst>
              <p:tags r:id="rId17"/>
            </p:custDataLst>
          </p:nvPr>
        </p:nvSpPr>
        <p:spPr>
          <a:xfrm>
            <a:off x="2567924" y="4363403"/>
            <a:ext cx="1655546" cy="0"/>
          </a:xfrm>
          <a:prstGeom prst="line">
            <a:avLst/>
          </a:prstGeom>
          <a:ln w="9525" cap="flat" cmpd="sng">
            <a:solidFill>
              <a:schemeClr val="bg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7667" name="直接连接符 23572"/>
          <p:cNvSpPr/>
          <p:nvPr>
            <p:custDataLst>
              <p:tags r:id="rId18"/>
            </p:custDataLst>
          </p:nvPr>
        </p:nvSpPr>
        <p:spPr>
          <a:xfrm>
            <a:off x="2567924" y="4723765"/>
            <a:ext cx="1655546" cy="0"/>
          </a:xfrm>
          <a:prstGeom prst="line">
            <a:avLst/>
          </a:prstGeom>
          <a:ln w="9525" cap="flat" cmpd="sng">
            <a:solidFill>
              <a:schemeClr val="bg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7668" name="直接连接符 23574"/>
          <p:cNvSpPr/>
          <p:nvPr>
            <p:custDataLst>
              <p:tags r:id="rId19"/>
            </p:custDataLst>
          </p:nvPr>
        </p:nvSpPr>
        <p:spPr>
          <a:xfrm>
            <a:off x="2567924" y="5442903"/>
            <a:ext cx="1655546" cy="0"/>
          </a:xfrm>
          <a:prstGeom prst="line">
            <a:avLst/>
          </a:prstGeom>
          <a:ln w="9525" cap="flat" cmpd="sng">
            <a:solidFill>
              <a:schemeClr val="bg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7669" name="直接连接符 23575"/>
          <p:cNvSpPr/>
          <p:nvPr>
            <p:custDataLst>
              <p:tags r:id="rId20"/>
            </p:custDataLst>
          </p:nvPr>
        </p:nvSpPr>
        <p:spPr>
          <a:xfrm>
            <a:off x="2567924" y="5731828"/>
            <a:ext cx="1655546" cy="0"/>
          </a:xfrm>
          <a:prstGeom prst="line">
            <a:avLst/>
          </a:prstGeom>
          <a:ln w="9525" cap="flat" cmpd="sng">
            <a:solidFill>
              <a:schemeClr val="bg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6648" name="直接连接符 23576"/>
          <p:cNvSpPr/>
          <p:nvPr>
            <p:custDataLst>
              <p:tags r:id="rId21"/>
            </p:custDataLst>
          </p:nvPr>
        </p:nvSpPr>
        <p:spPr>
          <a:xfrm>
            <a:off x="4223471" y="5082540"/>
            <a:ext cx="144444" cy="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6649" name="直接连接符 23577"/>
          <p:cNvSpPr/>
          <p:nvPr>
            <p:custDataLst>
              <p:tags r:id="rId22"/>
            </p:custDataLst>
          </p:nvPr>
        </p:nvSpPr>
        <p:spPr>
          <a:xfrm flipH="1">
            <a:off x="4294899" y="5082541"/>
            <a:ext cx="0" cy="1008063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triangl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cxnSp>
        <p:nvCxnSpPr>
          <p:cNvPr id="27" name="直接连接符 26"/>
          <p:cNvCxnSpPr/>
          <p:nvPr>
            <p:custDataLst>
              <p:tags r:id="rId23"/>
            </p:custDataLst>
          </p:nvPr>
        </p:nvCxnSpPr>
        <p:spPr>
          <a:xfrm>
            <a:off x="4728230" y="6090603"/>
            <a:ext cx="17999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24"/>
            </p:custDataLst>
          </p:nvPr>
        </p:nvCxnSpPr>
        <p:spPr>
          <a:xfrm>
            <a:off x="4583787" y="3715703"/>
            <a:ext cx="17999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>
            <p:custDataLst>
              <p:tags r:id="rId25"/>
            </p:custDataLst>
          </p:nvPr>
        </p:nvCxnSpPr>
        <p:spPr>
          <a:xfrm flipH="1">
            <a:off x="5447274" y="3787141"/>
            <a:ext cx="0" cy="230346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>
            <p:custDataLst>
              <p:tags r:id="rId26"/>
            </p:custDataLst>
          </p:nvPr>
        </p:nvSpPr>
        <p:spPr>
          <a:xfrm>
            <a:off x="4655214" y="4650741"/>
            <a:ext cx="1080947" cy="36933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</a:rPr>
              <a:t>深度</a:t>
            </a:r>
          </a:p>
        </p:txBody>
      </p:sp>
      <p:cxnSp>
        <p:nvCxnSpPr>
          <p:cNvPr id="34" name="直接连接符 33"/>
          <p:cNvCxnSpPr/>
          <p:nvPr>
            <p:custDataLst>
              <p:tags r:id="rId27"/>
            </p:custDataLst>
          </p:nvPr>
        </p:nvCxnSpPr>
        <p:spPr>
          <a:xfrm>
            <a:off x="4799658" y="6666865"/>
            <a:ext cx="17999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>
            <p:custDataLst>
              <p:tags r:id="rId28"/>
            </p:custDataLst>
          </p:nvPr>
        </p:nvCxnSpPr>
        <p:spPr>
          <a:xfrm flipH="1">
            <a:off x="6023461" y="6019165"/>
            <a:ext cx="0" cy="647700"/>
          </a:xfrm>
          <a:prstGeom prst="straightConnector1">
            <a:avLst/>
          </a:prstGeom>
          <a:ln w="3810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>
            <p:custDataLst>
              <p:tags r:id="rId29"/>
            </p:custDataLst>
          </p:nvPr>
        </p:nvSpPr>
        <p:spPr>
          <a:xfrm>
            <a:off x="6455205" y="6090604"/>
            <a:ext cx="1080947" cy="36933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高度</a:t>
            </a:r>
          </a:p>
        </p:txBody>
      </p:sp>
    </p:spTree>
    <p:extLst>
      <p:ext uri="{BB962C8B-B14F-4D97-AF65-F5344CB8AC3E}">
        <p14:creationId xmlns:p14="http://schemas.microsoft.com/office/powerpoint/2010/main" val="1011498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3557" grpId="0"/>
      <p:bldP spid="23558" grpId="0"/>
      <p:bldP spid="33" grpId="0" animBg="1"/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占位符 2560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203174" y="549275"/>
            <a:ext cx="11641209" cy="452628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>
                <a:solidFill>
                  <a:srgbClr val="0000FF"/>
                </a:solidFill>
              </a:rPr>
              <a:t>  例</a:t>
            </a:r>
            <a:r>
              <a:rPr lang="en-US" altLang="zh-CN" b="1">
                <a:solidFill>
                  <a:srgbClr val="0000FF"/>
                </a:solidFill>
              </a:rPr>
              <a:t>1</a:t>
            </a:r>
            <a:r>
              <a:rPr lang="zh-CN" altLang="en-US" b="1">
                <a:solidFill>
                  <a:srgbClr val="0000FF"/>
                </a:solidFill>
              </a:rPr>
              <a:t>.如图所示，容器内装水，水面下A、B、C三点，水产生的压强分别为p</a:t>
            </a:r>
            <a:r>
              <a:rPr lang="zh-CN" altLang="en-US" b="1" baseline="-25000">
                <a:solidFill>
                  <a:srgbClr val="0000FF"/>
                </a:solidFill>
              </a:rPr>
              <a:t>A</a:t>
            </a:r>
            <a:r>
              <a:rPr lang="zh-CN" altLang="en-US" b="1">
                <a:solidFill>
                  <a:srgbClr val="0000FF"/>
                </a:solidFill>
              </a:rPr>
              <a:t>、p</a:t>
            </a:r>
            <a:r>
              <a:rPr lang="zh-CN" altLang="en-US" b="1" baseline="-25000">
                <a:solidFill>
                  <a:srgbClr val="0000FF"/>
                </a:solidFill>
              </a:rPr>
              <a:t>B</a:t>
            </a:r>
            <a:r>
              <a:rPr lang="zh-CN" altLang="en-US" b="1">
                <a:solidFill>
                  <a:srgbClr val="0000FF"/>
                </a:solidFill>
              </a:rPr>
              <a:t>、p</a:t>
            </a:r>
            <a:r>
              <a:rPr lang="zh-CN" altLang="en-US" b="1" baseline="-25000">
                <a:solidFill>
                  <a:srgbClr val="0000FF"/>
                </a:solidFill>
              </a:rPr>
              <a:t>C</a:t>
            </a:r>
            <a:r>
              <a:rPr lang="zh-CN" altLang="en-US" b="1">
                <a:solidFill>
                  <a:srgbClr val="0000FF"/>
                </a:solidFill>
              </a:rPr>
              <a:t>，它们按大小排列的顺序是</a:t>
            </a:r>
            <a:r>
              <a:rPr lang="zh-CN" altLang="en-US" b="1" u="sng">
                <a:solidFill>
                  <a:srgbClr val="0000FF"/>
                </a:solidFill>
              </a:rPr>
              <a:t>             </a:t>
            </a:r>
            <a:r>
              <a:rPr lang="zh-CN" altLang="en-US" b="1">
                <a:solidFill>
                  <a:srgbClr val="0000FF"/>
                </a:solidFill>
              </a:rPr>
              <a:t>．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b="1">
                <a:solidFill>
                  <a:srgbClr val="0000FF"/>
                </a:solidFill>
              </a:rPr>
              <a:t>　</a:t>
            </a:r>
          </a:p>
        </p:txBody>
      </p:sp>
      <p:pic>
        <p:nvPicPr>
          <p:cNvPr id="30723" name="图片 2560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b="22472"/>
          <a:stretch>
            <a:fillRect/>
          </a:stretch>
        </p:blipFill>
        <p:spPr>
          <a:xfrm>
            <a:off x="4053630" y="2763203"/>
            <a:ext cx="3657124" cy="2674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26665"/>
          <p:cNvSpPr txBox="1"/>
          <p:nvPr>
            <p:custDataLst>
              <p:tags r:id="rId3"/>
            </p:custDataLst>
          </p:nvPr>
        </p:nvSpPr>
        <p:spPr>
          <a:xfrm flipH="1">
            <a:off x="9745981" y="1311275"/>
            <a:ext cx="2444432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</a:rPr>
              <a:t>P</a:t>
            </a:r>
            <a:r>
              <a:rPr lang="en-US" altLang="zh-CN" sz="3600" baseline="-25000">
                <a:solidFill>
                  <a:srgbClr val="FF0000"/>
                </a:solidFill>
                <a:latin typeface="Arial" panose="020B0604020202020204" pitchFamily="34" charset="0"/>
              </a:rPr>
              <a:t>C</a:t>
            </a:r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</a:rPr>
              <a:t>&lt;P</a:t>
            </a:r>
            <a:r>
              <a:rPr lang="en-US" altLang="zh-CN" sz="3600" baseline="-25000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</a:rPr>
              <a:t>&lt;P</a:t>
            </a:r>
            <a:r>
              <a:rPr lang="en-US" altLang="zh-CN" sz="3600" baseline="-25000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765332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26625"/>
          <p:cNvSpPr txBox="1"/>
          <p:nvPr>
            <p:custDataLst>
              <p:tags r:id="rId1"/>
            </p:custDataLst>
          </p:nvPr>
        </p:nvSpPr>
        <p:spPr>
          <a:xfrm>
            <a:off x="385395" y="633731"/>
            <a:ext cx="11343433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例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2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.如图，不同容器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A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、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B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中分别盛有深度相同的盐水和水，则液体对容器底部压强的大小关系为：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P</a:t>
            </a:r>
            <a:r>
              <a:rPr lang="en-US" altLang="zh-CN" baseline="-25000">
                <a:solidFill>
                  <a:srgbClr val="0000FF"/>
                </a:solidFill>
                <a:latin typeface="宋体" panose="02010600030101010101" pitchFamily="2" charset="-122"/>
              </a:rPr>
              <a:t>A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 </a:t>
            </a:r>
            <a:r>
              <a:rPr lang="en-US" altLang="zh-CN" u="sng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P</a:t>
            </a:r>
            <a:r>
              <a:rPr lang="en-US" altLang="zh-CN" baseline="-25000">
                <a:solidFill>
                  <a:srgbClr val="0000FF"/>
                </a:solidFill>
                <a:latin typeface="宋体" panose="02010600030101010101" pitchFamily="2" charset="-122"/>
              </a:rPr>
              <a:t>B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 (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填“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&gt;”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、“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&lt;”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、“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=”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）。</a:t>
            </a:r>
          </a:p>
        </p:txBody>
      </p:sp>
      <p:sp>
        <p:nvSpPr>
          <p:cNvPr id="31747" name="直接连接符 26626"/>
          <p:cNvSpPr/>
          <p:nvPr>
            <p:custDataLst>
              <p:tags r:id="rId2"/>
            </p:custDataLst>
          </p:nvPr>
        </p:nvSpPr>
        <p:spPr>
          <a:xfrm flipV="1">
            <a:off x="2285702" y="5486400"/>
            <a:ext cx="7542818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48" name="直接连接符 26627"/>
          <p:cNvSpPr/>
          <p:nvPr>
            <p:custDataLst>
              <p:tags r:id="rId3"/>
            </p:custDataLst>
          </p:nvPr>
        </p:nvSpPr>
        <p:spPr>
          <a:xfrm>
            <a:off x="2971413" y="3352800"/>
            <a:ext cx="609521" cy="2133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49" name="直接连接符 26628"/>
          <p:cNvSpPr/>
          <p:nvPr>
            <p:custDataLst>
              <p:tags r:id="rId4"/>
            </p:custDataLst>
          </p:nvPr>
        </p:nvSpPr>
        <p:spPr>
          <a:xfrm flipH="1">
            <a:off x="4571405" y="3352800"/>
            <a:ext cx="685711" cy="2133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50" name="直接连接符 26629"/>
          <p:cNvSpPr/>
          <p:nvPr>
            <p:custDataLst>
              <p:tags r:id="rId5"/>
            </p:custDataLst>
          </p:nvPr>
        </p:nvSpPr>
        <p:spPr>
          <a:xfrm flipH="1">
            <a:off x="6780917" y="3352800"/>
            <a:ext cx="0" cy="838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51" name="直接连接符 26630"/>
          <p:cNvSpPr/>
          <p:nvPr>
            <p:custDataLst>
              <p:tags r:id="rId6"/>
            </p:custDataLst>
          </p:nvPr>
        </p:nvSpPr>
        <p:spPr>
          <a:xfrm>
            <a:off x="6399967" y="4191000"/>
            <a:ext cx="38095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52" name="直接连接符 26631"/>
          <p:cNvSpPr/>
          <p:nvPr>
            <p:custDataLst>
              <p:tags r:id="rId7"/>
            </p:custDataLst>
          </p:nvPr>
        </p:nvSpPr>
        <p:spPr>
          <a:xfrm flipH="1">
            <a:off x="6399967" y="4191000"/>
            <a:ext cx="0" cy="1295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53" name="直接连接符 26632"/>
          <p:cNvSpPr/>
          <p:nvPr>
            <p:custDataLst>
              <p:tags r:id="rId8"/>
            </p:custDataLst>
          </p:nvPr>
        </p:nvSpPr>
        <p:spPr>
          <a:xfrm flipH="1">
            <a:off x="7466628" y="3352800"/>
            <a:ext cx="0" cy="838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54" name="直接连接符 26633"/>
          <p:cNvSpPr/>
          <p:nvPr>
            <p:custDataLst>
              <p:tags r:id="rId9"/>
            </p:custDataLst>
          </p:nvPr>
        </p:nvSpPr>
        <p:spPr>
          <a:xfrm>
            <a:off x="7466628" y="4191000"/>
            <a:ext cx="38095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55" name="直接连接符 26634"/>
          <p:cNvSpPr/>
          <p:nvPr>
            <p:custDataLst>
              <p:tags r:id="rId10"/>
            </p:custDataLst>
          </p:nvPr>
        </p:nvSpPr>
        <p:spPr>
          <a:xfrm flipH="1">
            <a:off x="7847578" y="4191000"/>
            <a:ext cx="0" cy="1295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56" name="直接连接符 26635"/>
          <p:cNvSpPr/>
          <p:nvPr>
            <p:custDataLst>
              <p:tags r:id="rId11"/>
            </p:custDataLst>
          </p:nvPr>
        </p:nvSpPr>
        <p:spPr>
          <a:xfrm>
            <a:off x="2438083" y="3810000"/>
            <a:ext cx="746662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57" name="直接连接符 26636"/>
          <p:cNvSpPr/>
          <p:nvPr>
            <p:custDataLst>
              <p:tags r:id="rId12"/>
            </p:custDataLst>
          </p:nvPr>
        </p:nvSpPr>
        <p:spPr>
          <a:xfrm flipH="1">
            <a:off x="5638066" y="3810000"/>
            <a:ext cx="0" cy="533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58" name="直接连接符 26637"/>
          <p:cNvSpPr/>
          <p:nvPr>
            <p:custDataLst>
              <p:tags r:id="rId13"/>
            </p:custDataLst>
          </p:nvPr>
        </p:nvSpPr>
        <p:spPr>
          <a:xfrm flipH="1">
            <a:off x="5638066" y="4953000"/>
            <a:ext cx="0" cy="533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59" name="文本框 26638"/>
          <p:cNvSpPr txBox="1"/>
          <p:nvPr>
            <p:custDataLst>
              <p:tags r:id="rId14"/>
            </p:custDataLst>
          </p:nvPr>
        </p:nvSpPr>
        <p:spPr>
          <a:xfrm>
            <a:off x="5485686" y="4419601"/>
            <a:ext cx="533331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31760" name="直接连接符 26639"/>
          <p:cNvSpPr/>
          <p:nvPr>
            <p:custDataLst>
              <p:tags r:id="rId15"/>
            </p:custDataLst>
          </p:nvPr>
        </p:nvSpPr>
        <p:spPr>
          <a:xfrm>
            <a:off x="3428554" y="40386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61" name="直接连接符 26640"/>
          <p:cNvSpPr/>
          <p:nvPr>
            <p:custDataLst>
              <p:tags r:id="rId16"/>
            </p:custDataLst>
          </p:nvPr>
        </p:nvSpPr>
        <p:spPr>
          <a:xfrm>
            <a:off x="4038074" y="4038600"/>
            <a:ext cx="15238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62" name="直接连接符 26641"/>
          <p:cNvSpPr/>
          <p:nvPr>
            <p:custDataLst>
              <p:tags r:id="rId17"/>
            </p:custDataLst>
          </p:nvPr>
        </p:nvSpPr>
        <p:spPr>
          <a:xfrm>
            <a:off x="4571405" y="40386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63" name="直接连接符 26642"/>
          <p:cNvSpPr/>
          <p:nvPr>
            <p:custDataLst>
              <p:tags r:id="rId18"/>
            </p:custDataLst>
          </p:nvPr>
        </p:nvSpPr>
        <p:spPr>
          <a:xfrm>
            <a:off x="3657124" y="44196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64" name="直接连接符 26643"/>
          <p:cNvSpPr/>
          <p:nvPr>
            <p:custDataLst>
              <p:tags r:id="rId19"/>
            </p:custDataLst>
          </p:nvPr>
        </p:nvSpPr>
        <p:spPr>
          <a:xfrm>
            <a:off x="4190455" y="44196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65" name="直接连接符 26644"/>
          <p:cNvSpPr/>
          <p:nvPr>
            <p:custDataLst>
              <p:tags r:id="rId20"/>
            </p:custDataLst>
          </p:nvPr>
        </p:nvSpPr>
        <p:spPr>
          <a:xfrm>
            <a:off x="3580934" y="48006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66" name="直接连接符 26645"/>
          <p:cNvSpPr/>
          <p:nvPr>
            <p:custDataLst>
              <p:tags r:id="rId21"/>
            </p:custDataLst>
          </p:nvPr>
        </p:nvSpPr>
        <p:spPr>
          <a:xfrm>
            <a:off x="4038074" y="48006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67" name="直接连接符 26646"/>
          <p:cNvSpPr/>
          <p:nvPr>
            <p:custDataLst>
              <p:tags r:id="rId22"/>
            </p:custDataLst>
          </p:nvPr>
        </p:nvSpPr>
        <p:spPr>
          <a:xfrm>
            <a:off x="4495215" y="48006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68" name="直接连接符 26647"/>
          <p:cNvSpPr/>
          <p:nvPr>
            <p:custDataLst>
              <p:tags r:id="rId23"/>
            </p:custDataLst>
          </p:nvPr>
        </p:nvSpPr>
        <p:spPr>
          <a:xfrm>
            <a:off x="3733314" y="51816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69" name="直接连接符 26648"/>
          <p:cNvSpPr/>
          <p:nvPr>
            <p:custDataLst>
              <p:tags r:id="rId24"/>
            </p:custDataLst>
          </p:nvPr>
        </p:nvSpPr>
        <p:spPr>
          <a:xfrm>
            <a:off x="4342835" y="51816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70" name="直接连接符 26649"/>
          <p:cNvSpPr/>
          <p:nvPr>
            <p:custDataLst>
              <p:tags r:id="rId25"/>
            </p:custDataLst>
          </p:nvPr>
        </p:nvSpPr>
        <p:spPr>
          <a:xfrm>
            <a:off x="6857107" y="3962400"/>
            <a:ext cx="15238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71" name="直接连接符 26650"/>
          <p:cNvSpPr/>
          <p:nvPr>
            <p:custDataLst>
              <p:tags r:id="rId26"/>
            </p:custDataLst>
          </p:nvPr>
        </p:nvSpPr>
        <p:spPr>
          <a:xfrm>
            <a:off x="7238058" y="3962400"/>
            <a:ext cx="7619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72" name="直接连接符 26651"/>
          <p:cNvSpPr/>
          <p:nvPr>
            <p:custDataLst>
              <p:tags r:id="rId27"/>
            </p:custDataLst>
          </p:nvPr>
        </p:nvSpPr>
        <p:spPr>
          <a:xfrm>
            <a:off x="6857107" y="4191000"/>
            <a:ext cx="7619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73" name="直接连接符 26652"/>
          <p:cNvSpPr/>
          <p:nvPr>
            <p:custDataLst>
              <p:tags r:id="rId28"/>
            </p:custDataLst>
          </p:nvPr>
        </p:nvSpPr>
        <p:spPr>
          <a:xfrm>
            <a:off x="7238058" y="4191000"/>
            <a:ext cx="15238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74" name="直接连接符 26653"/>
          <p:cNvSpPr/>
          <p:nvPr>
            <p:custDataLst>
              <p:tags r:id="rId29"/>
            </p:custDataLst>
          </p:nvPr>
        </p:nvSpPr>
        <p:spPr>
          <a:xfrm>
            <a:off x="6552347" y="4419600"/>
            <a:ext cx="15238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75" name="直接连接符 26654"/>
          <p:cNvSpPr/>
          <p:nvPr>
            <p:custDataLst>
              <p:tags r:id="rId30"/>
            </p:custDataLst>
          </p:nvPr>
        </p:nvSpPr>
        <p:spPr>
          <a:xfrm>
            <a:off x="7009488" y="44196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76" name="直接连接符 26655"/>
          <p:cNvSpPr/>
          <p:nvPr>
            <p:custDataLst>
              <p:tags r:id="rId31"/>
            </p:custDataLst>
          </p:nvPr>
        </p:nvSpPr>
        <p:spPr>
          <a:xfrm>
            <a:off x="7542818" y="4419600"/>
            <a:ext cx="15238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77" name="直接连接符 26656"/>
          <p:cNvSpPr/>
          <p:nvPr>
            <p:custDataLst>
              <p:tags r:id="rId32"/>
            </p:custDataLst>
          </p:nvPr>
        </p:nvSpPr>
        <p:spPr>
          <a:xfrm>
            <a:off x="6780917" y="4724400"/>
            <a:ext cx="15238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78" name="直接连接符 26657"/>
          <p:cNvSpPr/>
          <p:nvPr>
            <p:custDataLst>
              <p:tags r:id="rId33"/>
            </p:custDataLst>
          </p:nvPr>
        </p:nvSpPr>
        <p:spPr>
          <a:xfrm>
            <a:off x="7238058" y="4724400"/>
            <a:ext cx="15238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79" name="直接连接符 26658"/>
          <p:cNvSpPr/>
          <p:nvPr>
            <p:custDataLst>
              <p:tags r:id="rId34"/>
            </p:custDataLst>
          </p:nvPr>
        </p:nvSpPr>
        <p:spPr>
          <a:xfrm>
            <a:off x="6628537" y="51054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80" name="直接连接符 26659"/>
          <p:cNvSpPr/>
          <p:nvPr>
            <p:custDataLst>
              <p:tags r:id="rId35"/>
            </p:custDataLst>
          </p:nvPr>
        </p:nvSpPr>
        <p:spPr>
          <a:xfrm>
            <a:off x="7161868" y="51054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81" name="直接连接符 26660"/>
          <p:cNvSpPr/>
          <p:nvPr>
            <p:custDataLst>
              <p:tags r:id="rId36"/>
            </p:custDataLst>
          </p:nvPr>
        </p:nvSpPr>
        <p:spPr>
          <a:xfrm flipV="1">
            <a:off x="7542818" y="5105400"/>
            <a:ext cx="22857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782" name="文本框 26661"/>
          <p:cNvSpPr txBox="1"/>
          <p:nvPr>
            <p:custDataLst>
              <p:tags r:id="rId37"/>
            </p:custDataLst>
          </p:nvPr>
        </p:nvSpPr>
        <p:spPr>
          <a:xfrm>
            <a:off x="3885694" y="5562601"/>
            <a:ext cx="685711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31783" name="文本框 26662"/>
          <p:cNvSpPr txBox="1"/>
          <p:nvPr>
            <p:custDataLst>
              <p:tags r:id="rId38"/>
            </p:custDataLst>
          </p:nvPr>
        </p:nvSpPr>
        <p:spPr>
          <a:xfrm>
            <a:off x="6933297" y="5562601"/>
            <a:ext cx="914281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31784" name="文本框 26663"/>
          <p:cNvSpPr txBox="1"/>
          <p:nvPr>
            <p:custDataLst>
              <p:tags r:id="rId39"/>
            </p:custDataLst>
          </p:nvPr>
        </p:nvSpPr>
        <p:spPr>
          <a:xfrm>
            <a:off x="2438083" y="3962401"/>
            <a:ext cx="587299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solidFill>
                  <a:srgbClr val="0000FF"/>
                </a:solidFill>
                <a:latin typeface="Times New Roman" panose="02020603050405020304" pitchFamily="18" charset="0"/>
              </a:rPr>
              <a:t>盐水</a:t>
            </a:r>
          </a:p>
        </p:txBody>
      </p:sp>
      <p:sp>
        <p:nvSpPr>
          <p:cNvPr id="31785" name="矩形 26664"/>
          <p:cNvSpPr/>
          <p:nvPr>
            <p:custDataLst>
              <p:tags r:id="rId40"/>
            </p:custDataLst>
          </p:nvPr>
        </p:nvSpPr>
        <p:spPr>
          <a:xfrm>
            <a:off x="8076149" y="4191001"/>
            <a:ext cx="698409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FF"/>
                </a:solidFill>
                <a:latin typeface="Times New Roman" panose="02020603050405020304" pitchFamily="18" charset="0"/>
              </a:rPr>
              <a:t>水</a:t>
            </a:r>
          </a:p>
        </p:txBody>
      </p:sp>
      <p:sp>
        <p:nvSpPr>
          <p:cNvPr id="26666" name="文本框 26665"/>
          <p:cNvSpPr txBox="1"/>
          <p:nvPr>
            <p:custDataLst>
              <p:tags r:id="rId41"/>
            </p:custDataLst>
          </p:nvPr>
        </p:nvSpPr>
        <p:spPr>
          <a:xfrm flipH="1">
            <a:off x="7694882" y="1368743"/>
            <a:ext cx="503171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Arial" panose="020B0604020202020204" pitchFamily="34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295717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本框 29697"/>
          <p:cNvSpPr txBox="1"/>
          <p:nvPr>
            <p:custDataLst>
              <p:tags r:id="rId1"/>
            </p:custDataLst>
          </p:nvPr>
        </p:nvSpPr>
        <p:spPr>
          <a:xfrm>
            <a:off x="269841" y="741681"/>
            <a:ext cx="11642479" cy="21698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例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3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.如图，两管中盛有同种液体，这两个试管底部受到的压强相比较                              （     ）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A.甲大       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B.乙大         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C.一样大     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D.无法比较</a:t>
            </a:r>
          </a:p>
        </p:txBody>
      </p:sp>
      <p:grpSp>
        <p:nvGrpSpPr>
          <p:cNvPr id="32771" name="组合 29698"/>
          <p:cNvGrpSpPr/>
          <p:nvPr>
            <p:custDataLst>
              <p:tags r:id="rId2"/>
            </p:custDataLst>
          </p:nvPr>
        </p:nvGrpSpPr>
        <p:grpSpPr>
          <a:xfrm>
            <a:off x="6863456" y="2276475"/>
            <a:ext cx="2376179" cy="2414588"/>
            <a:chOff x="0" y="0"/>
            <a:chExt cx="1497" cy="1521"/>
          </a:xfrm>
        </p:grpSpPr>
        <p:sp>
          <p:nvSpPr>
            <p:cNvPr id="32774" name="直接连接符 29699"/>
            <p:cNvSpPr/>
            <p:nvPr>
              <p:custDataLst>
                <p:tags r:id="rId4"/>
              </p:custDataLst>
            </p:nvPr>
          </p:nvSpPr>
          <p:spPr>
            <a:xfrm>
              <a:off x="0" y="1134"/>
              <a:ext cx="149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75" name="直接连接符 29700"/>
            <p:cNvSpPr/>
            <p:nvPr>
              <p:custDataLst>
                <p:tags r:id="rId5"/>
              </p:custDataLst>
            </p:nvPr>
          </p:nvSpPr>
          <p:spPr>
            <a:xfrm flipH="1">
              <a:off x="454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76" name="直接连接符 29701"/>
            <p:cNvSpPr/>
            <p:nvPr>
              <p:custDataLst>
                <p:tags r:id="rId6"/>
              </p:custDataLst>
            </p:nvPr>
          </p:nvSpPr>
          <p:spPr>
            <a:xfrm flipH="1">
              <a:off x="0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77" name="直接连接符 29702"/>
            <p:cNvSpPr/>
            <p:nvPr>
              <p:custDataLst>
                <p:tags r:id="rId7"/>
              </p:custDataLst>
            </p:nvPr>
          </p:nvSpPr>
          <p:spPr>
            <a:xfrm flipH="1">
              <a:off x="136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78" name="直接连接符 29703"/>
            <p:cNvSpPr/>
            <p:nvPr>
              <p:custDataLst>
                <p:tags r:id="rId8"/>
              </p:custDataLst>
            </p:nvPr>
          </p:nvSpPr>
          <p:spPr>
            <a:xfrm flipH="1">
              <a:off x="318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79" name="直接连接符 29704"/>
            <p:cNvSpPr/>
            <p:nvPr>
              <p:custDataLst>
                <p:tags r:id="rId9"/>
              </p:custDataLst>
            </p:nvPr>
          </p:nvSpPr>
          <p:spPr>
            <a:xfrm flipH="1">
              <a:off x="635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80" name="直接连接符 29705"/>
            <p:cNvSpPr/>
            <p:nvPr>
              <p:custDataLst>
                <p:tags r:id="rId10"/>
              </p:custDataLst>
            </p:nvPr>
          </p:nvSpPr>
          <p:spPr>
            <a:xfrm flipH="1">
              <a:off x="545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81" name="直接连接符 29706"/>
            <p:cNvSpPr/>
            <p:nvPr>
              <p:custDataLst>
                <p:tags r:id="rId11"/>
              </p:custDataLst>
            </p:nvPr>
          </p:nvSpPr>
          <p:spPr>
            <a:xfrm flipH="1">
              <a:off x="771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82" name="直接连接符 29707"/>
            <p:cNvSpPr/>
            <p:nvPr>
              <p:custDataLst>
                <p:tags r:id="rId12"/>
              </p:custDataLst>
            </p:nvPr>
          </p:nvSpPr>
          <p:spPr>
            <a:xfrm flipH="1">
              <a:off x="862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83" name="直接连接符 29708"/>
            <p:cNvSpPr/>
            <p:nvPr>
              <p:custDataLst>
                <p:tags r:id="rId13"/>
              </p:custDataLst>
            </p:nvPr>
          </p:nvSpPr>
          <p:spPr>
            <a:xfrm flipH="1">
              <a:off x="953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84" name="直接连接符 29709"/>
            <p:cNvSpPr/>
            <p:nvPr>
              <p:custDataLst>
                <p:tags r:id="rId14"/>
              </p:custDataLst>
            </p:nvPr>
          </p:nvSpPr>
          <p:spPr>
            <a:xfrm flipH="1">
              <a:off x="1134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85" name="直接连接符 29710"/>
            <p:cNvSpPr/>
            <p:nvPr>
              <p:custDataLst>
                <p:tags r:id="rId15"/>
              </p:custDataLst>
            </p:nvPr>
          </p:nvSpPr>
          <p:spPr>
            <a:xfrm flipH="1">
              <a:off x="1316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86" name="直接连接符 29711"/>
            <p:cNvSpPr/>
            <p:nvPr>
              <p:custDataLst>
                <p:tags r:id="rId16"/>
              </p:custDataLst>
            </p:nvPr>
          </p:nvSpPr>
          <p:spPr>
            <a:xfrm flipH="1">
              <a:off x="1406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87" name="直接连接符 29712"/>
            <p:cNvSpPr/>
            <p:nvPr>
              <p:custDataLst>
                <p:tags r:id="rId17"/>
              </p:custDataLst>
            </p:nvPr>
          </p:nvSpPr>
          <p:spPr>
            <a:xfrm flipH="1">
              <a:off x="1225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88" name="直接连接符 29713"/>
            <p:cNvSpPr/>
            <p:nvPr>
              <p:custDataLst>
                <p:tags r:id="rId18"/>
              </p:custDataLst>
            </p:nvPr>
          </p:nvSpPr>
          <p:spPr>
            <a:xfrm flipH="1">
              <a:off x="1043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89" name="直接连接符 29714"/>
            <p:cNvSpPr/>
            <p:nvPr>
              <p:custDataLst>
                <p:tags r:id="rId19"/>
              </p:custDataLst>
            </p:nvPr>
          </p:nvSpPr>
          <p:spPr>
            <a:xfrm flipH="1">
              <a:off x="227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90" name="直接连接符 29715"/>
            <p:cNvSpPr/>
            <p:nvPr>
              <p:custDataLst>
                <p:tags r:id="rId20"/>
              </p:custDataLst>
            </p:nvPr>
          </p:nvSpPr>
          <p:spPr>
            <a:xfrm flipH="1">
              <a:off x="454" y="136"/>
              <a:ext cx="0" cy="77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91" name="直接连接符 29716"/>
            <p:cNvSpPr/>
            <p:nvPr>
              <p:custDataLst>
                <p:tags r:id="rId21"/>
              </p:custDataLst>
            </p:nvPr>
          </p:nvSpPr>
          <p:spPr>
            <a:xfrm flipH="1">
              <a:off x="182" y="136"/>
              <a:ext cx="0" cy="8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92" name="任意多边形 29717"/>
            <p:cNvSpPr/>
            <p:nvPr>
              <p:custDataLst>
                <p:tags r:id="rId22"/>
              </p:custDataLst>
            </p:nvPr>
          </p:nvSpPr>
          <p:spPr>
            <a:xfrm flipV="1">
              <a:off x="318" y="907"/>
              <a:ext cx="136" cy="22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3" name="任意多边形 29718"/>
            <p:cNvSpPr/>
            <p:nvPr>
              <p:custDataLst>
                <p:tags r:id="rId23"/>
              </p:custDataLst>
            </p:nvPr>
          </p:nvSpPr>
          <p:spPr>
            <a:xfrm flipH="1" flipV="1">
              <a:off x="182" y="907"/>
              <a:ext cx="136" cy="22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4" name="任意多边形 29719"/>
            <p:cNvSpPr/>
            <p:nvPr>
              <p:custDataLst>
                <p:tags r:id="rId24"/>
              </p:custDataLst>
            </p:nvPr>
          </p:nvSpPr>
          <p:spPr>
            <a:xfrm flipV="1">
              <a:off x="907" y="998"/>
              <a:ext cx="227" cy="135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5" name="任意多边形 29720"/>
            <p:cNvSpPr/>
            <p:nvPr>
              <p:custDataLst>
                <p:tags r:id="rId25"/>
              </p:custDataLst>
            </p:nvPr>
          </p:nvSpPr>
          <p:spPr>
            <a:xfrm flipH="1" flipV="1">
              <a:off x="817" y="952"/>
              <a:ext cx="226" cy="181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6" name="直接连接符 29721"/>
            <p:cNvSpPr/>
            <p:nvPr>
              <p:custDataLst>
                <p:tags r:id="rId26"/>
              </p:custDataLst>
            </p:nvPr>
          </p:nvSpPr>
          <p:spPr>
            <a:xfrm flipV="1">
              <a:off x="1134" y="91"/>
              <a:ext cx="318" cy="90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97" name="直接连接符 29722"/>
            <p:cNvSpPr/>
            <p:nvPr>
              <p:custDataLst>
                <p:tags r:id="rId27"/>
              </p:custDataLst>
            </p:nvPr>
          </p:nvSpPr>
          <p:spPr>
            <a:xfrm flipV="1">
              <a:off x="817" y="0"/>
              <a:ext cx="317" cy="95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98" name="直接连接符 29723"/>
            <p:cNvSpPr/>
            <p:nvPr>
              <p:custDataLst>
                <p:tags r:id="rId28"/>
              </p:custDataLst>
            </p:nvPr>
          </p:nvSpPr>
          <p:spPr>
            <a:xfrm>
              <a:off x="182" y="227"/>
              <a:ext cx="27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799" name="直接连接符 29724"/>
            <p:cNvSpPr/>
            <p:nvPr>
              <p:custDataLst>
                <p:tags r:id="rId29"/>
              </p:custDataLst>
            </p:nvPr>
          </p:nvSpPr>
          <p:spPr>
            <a:xfrm>
              <a:off x="1043" y="227"/>
              <a:ext cx="36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00" name="直接连接符 29725"/>
            <p:cNvSpPr/>
            <p:nvPr>
              <p:custDataLst>
                <p:tags r:id="rId30"/>
              </p:custDataLst>
            </p:nvPr>
          </p:nvSpPr>
          <p:spPr>
            <a:xfrm>
              <a:off x="227" y="272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01" name="直接连接符 29726"/>
            <p:cNvSpPr/>
            <p:nvPr>
              <p:custDataLst>
                <p:tags r:id="rId31"/>
              </p:custDataLst>
            </p:nvPr>
          </p:nvSpPr>
          <p:spPr>
            <a:xfrm>
              <a:off x="318" y="317"/>
              <a:ext cx="9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02" name="直接连接符 29727"/>
            <p:cNvSpPr/>
            <p:nvPr>
              <p:custDataLst>
                <p:tags r:id="rId32"/>
              </p:custDataLst>
            </p:nvPr>
          </p:nvSpPr>
          <p:spPr>
            <a:xfrm>
              <a:off x="227" y="408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03" name="直接连接符 29728"/>
            <p:cNvSpPr/>
            <p:nvPr>
              <p:custDataLst>
                <p:tags r:id="rId33"/>
              </p:custDataLst>
            </p:nvPr>
          </p:nvSpPr>
          <p:spPr>
            <a:xfrm>
              <a:off x="227" y="499"/>
              <a:ext cx="9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04" name="直接连接符 29729"/>
            <p:cNvSpPr/>
            <p:nvPr>
              <p:custDataLst>
                <p:tags r:id="rId34"/>
              </p:custDataLst>
            </p:nvPr>
          </p:nvSpPr>
          <p:spPr>
            <a:xfrm>
              <a:off x="272" y="544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05" name="直接连接符 29730"/>
            <p:cNvSpPr/>
            <p:nvPr>
              <p:custDataLst>
                <p:tags r:id="rId35"/>
              </p:custDataLst>
            </p:nvPr>
          </p:nvSpPr>
          <p:spPr>
            <a:xfrm>
              <a:off x="227" y="635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06" name="直接连接符 29731"/>
            <p:cNvSpPr/>
            <p:nvPr>
              <p:custDataLst>
                <p:tags r:id="rId36"/>
              </p:custDataLst>
            </p:nvPr>
          </p:nvSpPr>
          <p:spPr>
            <a:xfrm>
              <a:off x="227" y="726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07" name="直接连接符 29732"/>
            <p:cNvSpPr/>
            <p:nvPr>
              <p:custDataLst>
                <p:tags r:id="rId37"/>
              </p:custDataLst>
            </p:nvPr>
          </p:nvSpPr>
          <p:spPr>
            <a:xfrm>
              <a:off x="227" y="771"/>
              <a:ext cx="22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08" name="直接连接符 29733"/>
            <p:cNvSpPr/>
            <p:nvPr>
              <p:custDataLst>
                <p:tags r:id="rId38"/>
              </p:custDataLst>
            </p:nvPr>
          </p:nvSpPr>
          <p:spPr>
            <a:xfrm>
              <a:off x="182" y="862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09" name="直接连接符 29734"/>
            <p:cNvSpPr/>
            <p:nvPr>
              <p:custDataLst>
                <p:tags r:id="rId39"/>
              </p:custDataLst>
            </p:nvPr>
          </p:nvSpPr>
          <p:spPr>
            <a:xfrm>
              <a:off x="272" y="907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10" name="直接连接符 29735"/>
            <p:cNvSpPr/>
            <p:nvPr>
              <p:custDataLst>
                <p:tags r:id="rId40"/>
              </p:custDataLst>
            </p:nvPr>
          </p:nvSpPr>
          <p:spPr>
            <a:xfrm>
              <a:off x="227" y="998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11" name="直接连接符 29736"/>
            <p:cNvSpPr/>
            <p:nvPr>
              <p:custDataLst>
                <p:tags r:id="rId41"/>
              </p:custDataLst>
            </p:nvPr>
          </p:nvSpPr>
          <p:spPr>
            <a:xfrm flipV="1">
              <a:off x="272" y="1043"/>
              <a:ext cx="91" cy="4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12" name="直接连接符 29737"/>
            <p:cNvSpPr/>
            <p:nvPr>
              <p:custDataLst>
                <p:tags r:id="rId42"/>
              </p:custDataLst>
            </p:nvPr>
          </p:nvSpPr>
          <p:spPr>
            <a:xfrm>
              <a:off x="227" y="363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13" name="直接连接符 29738"/>
            <p:cNvSpPr/>
            <p:nvPr>
              <p:custDataLst>
                <p:tags r:id="rId43"/>
              </p:custDataLst>
            </p:nvPr>
          </p:nvSpPr>
          <p:spPr>
            <a:xfrm>
              <a:off x="318" y="680"/>
              <a:ext cx="45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14" name="直接连接符 29739"/>
            <p:cNvSpPr/>
            <p:nvPr>
              <p:custDataLst>
                <p:tags r:id="rId44"/>
              </p:custDataLst>
            </p:nvPr>
          </p:nvSpPr>
          <p:spPr>
            <a:xfrm>
              <a:off x="1043" y="317"/>
              <a:ext cx="9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15" name="直接连接符 29740"/>
            <p:cNvSpPr/>
            <p:nvPr>
              <p:custDataLst>
                <p:tags r:id="rId45"/>
              </p:custDataLst>
            </p:nvPr>
          </p:nvSpPr>
          <p:spPr>
            <a:xfrm>
              <a:off x="1225" y="317"/>
              <a:ext cx="9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16" name="直接连接符 29741"/>
            <p:cNvSpPr/>
            <p:nvPr>
              <p:custDataLst>
                <p:tags r:id="rId46"/>
              </p:custDataLst>
            </p:nvPr>
          </p:nvSpPr>
          <p:spPr>
            <a:xfrm>
              <a:off x="1089" y="408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17" name="直接连接符 29742"/>
            <p:cNvSpPr/>
            <p:nvPr>
              <p:custDataLst>
                <p:tags r:id="rId47"/>
              </p:custDataLst>
            </p:nvPr>
          </p:nvSpPr>
          <p:spPr>
            <a:xfrm>
              <a:off x="998" y="499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18" name="直接连接符 29743"/>
            <p:cNvSpPr/>
            <p:nvPr>
              <p:custDataLst>
                <p:tags r:id="rId48"/>
              </p:custDataLst>
            </p:nvPr>
          </p:nvSpPr>
          <p:spPr>
            <a:xfrm>
              <a:off x="1043" y="590"/>
              <a:ext cx="22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19" name="直接连接符 29744"/>
            <p:cNvSpPr/>
            <p:nvPr>
              <p:custDataLst>
                <p:tags r:id="rId49"/>
              </p:custDataLst>
            </p:nvPr>
          </p:nvSpPr>
          <p:spPr>
            <a:xfrm>
              <a:off x="907" y="726"/>
              <a:ext cx="18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20" name="直接连接符 29745"/>
            <p:cNvSpPr/>
            <p:nvPr>
              <p:custDataLst>
                <p:tags r:id="rId50"/>
              </p:custDataLst>
            </p:nvPr>
          </p:nvSpPr>
          <p:spPr>
            <a:xfrm>
              <a:off x="1043" y="816"/>
              <a:ext cx="9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21" name="直接连接符 29746"/>
            <p:cNvSpPr/>
            <p:nvPr>
              <p:custDataLst>
                <p:tags r:id="rId51"/>
              </p:custDataLst>
            </p:nvPr>
          </p:nvSpPr>
          <p:spPr>
            <a:xfrm>
              <a:off x="862" y="862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22" name="直接连接符 29747"/>
            <p:cNvSpPr/>
            <p:nvPr>
              <p:custDataLst>
                <p:tags r:id="rId52"/>
              </p:custDataLst>
            </p:nvPr>
          </p:nvSpPr>
          <p:spPr>
            <a:xfrm>
              <a:off x="953" y="952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23" name="直接连接符 29748"/>
            <p:cNvSpPr/>
            <p:nvPr>
              <p:custDataLst>
                <p:tags r:id="rId53"/>
              </p:custDataLst>
            </p:nvPr>
          </p:nvSpPr>
          <p:spPr>
            <a:xfrm>
              <a:off x="862" y="1043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24" name="直接连接符 29749"/>
            <p:cNvSpPr/>
            <p:nvPr>
              <p:custDataLst>
                <p:tags r:id="rId54"/>
              </p:custDataLst>
            </p:nvPr>
          </p:nvSpPr>
          <p:spPr>
            <a:xfrm>
              <a:off x="1043" y="635"/>
              <a:ext cx="9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25" name="直接连接符 29750"/>
            <p:cNvSpPr/>
            <p:nvPr>
              <p:custDataLst>
                <p:tags r:id="rId55"/>
              </p:custDataLst>
            </p:nvPr>
          </p:nvSpPr>
          <p:spPr>
            <a:xfrm>
              <a:off x="454" y="227"/>
              <a:ext cx="40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26" name="直接连接符 29751"/>
            <p:cNvSpPr/>
            <p:nvPr>
              <p:custDataLst>
                <p:tags r:id="rId56"/>
              </p:custDataLst>
            </p:nvPr>
          </p:nvSpPr>
          <p:spPr>
            <a:xfrm flipH="1">
              <a:off x="590" y="816"/>
              <a:ext cx="0" cy="3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27" name="直接连接符 29752"/>
            <p:cNvSpPr/>
            <p:nvPr>
              <p:custDataLst>
                <p:tags r:id="rId57"/>
              </p:custDataLst>
            </p:nvPr>
          </p:nvSpPr>
          <p:spPr>
            <a:xfrm flipH="1" flipV="1">
              <a:off x="590" y="227"/>
              <a:ext cx="0" cy="3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2828" name="文本框 29753"/>
            <p:cNvSpPr txBox="1"/>
            <p:nvPr>
              <p:custDataLst>
                <p:tags r:id="rId58"/>
              </p:custDataLst>
            </p:nvPr>
          </p:nvSpPr>
          <p:spPr>
            <a:xfrm>
              <a:off x="499" y="544"/>
              <a:ext cx="18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>
                  <a:latin typeface="宋体" panose="02010600030101010101" pitchFamily="2" charset="-122"/>
                </a:rPr>
                <a:t>h</a:t>
              </a:r>
            </a:p>
          </p:txBody>
        </p:sp>
        <p:sp>
          <p:nvSpPr>
            <p:cNvPr id="32829" name="文本框 29754"/>
            <p:cNvSpPr txBox="1"/>
            <p:nvPr>
              <p:custDataLst>
                <p:tags r:id="rId59"/>
              </p:custDataLst>
            </p:nvPr>
          </p:nvSpPr>
          <p:spPr>
            <a:xfrm>
              <a:off x="227" y="1270"/>
              <a:ext cx="318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000">
                  <a:latin typeface="宋体" panose="02010600030101010101" pitchFamily="2" charset="-122"/>
                </a:rPr>
                <a:t>甲</a:t>
              </a:r>
            </a:p>
          </p:txBody>
        </p:sp>
        <p:sp>
          <p:nvSpPr>
            <p:cNvPr id="32830" name="文本框 29755"/>
            <p:cNvSpPr txBox="1"/>
            <p:nvPr>
              <p:custDataLst>
                <p:tags r:id="rId60"/>
              </p:custDataLst>
            </p:nvPr>
          </p:nvSpPr>
          <p:spPr>
            <a:xfrm>
              <a:off x="862" y="1270"/>
              <a:ext cx="272" cy="2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000">
                  <a:latin typeface="宋体" panose="02010600030101010101" pitchFamily="2" charset="-122"/>
                </a:rPr>
                <a:t>乙</a:t>
              </a:r>
            </a:p>
          </p:txBody>
        </p:sp>
      </p:grpSp>
      <p:sp>
        <p:nvSpPr>
          <p:cNvPr id="29757" name="文本框 29756"/>
          <p:cNvSpPr txBox="1"/>
          <p:nvPr>
            <p:custDataLst>
              <p:tags r:id="rId3"/>
            </p:custDataLst>
          </p:nvPr>
        </p:nvSpPr>
        <p:spPr>
          <a:xfrm>
            <a:off x="8014880" y="1607821"/>
            <a:ext cx="649202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rgbClr val="FF3300"/>
                </a:solidFill>
                <a:latin typeface="楷体_GB2312" pitchFamily="1" charset="-122"/>
                <a:ea typeface="楷体_GB2312" pitchFamily="1" charset="-122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953349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5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文本框 31745"/>
          <p:cNvSpPr txBox="1"/>
          <p:nvPr>
            <p:custDataLst>
              <p:tags r:id="rId1"/>
            </p:custDataLst>
          </p:nvPr>
        </p:nvSpPr>
        <p:spPr>
          <a:xfrm>
            <a:off x="323808" y="836931"/>
            <a:ext cx="11029149" cy="13388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</a:rPr>
              <a:t>变形</a:t>
            </a:r>
            <a:r>
              <a:rPr lang="en-US" altLang="zh-CN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.将竖直放置的试管倾斜，随着试管的倾斜，试管中的液体对底面的压强将                                      （　　）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A．增大	    B．减小	     C．不变      	</a:t>
            </a:r>
            <a:r>
              <a:rPr lang="en-US" altLang="zh-CN">
                <a:solidFill>
                  <a:srgbClr val="0000FF"/>
                </a:solidFill>
                <a:latin typeface="Arial" panose="020B0604020202020204" pitchFamily="34" charset="0"/>
              </a:rPr>
              <a:t>D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无法确定</a:t>
            </a:r>
          </a:p>
        </p:txBody>
      </p:sp>
      <p:pic>
        <p:nvPicPr>
          <p:cNvPr id="31746" name="图片 3174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699659" y="3884614"/>
            <a:ext cx="2277766" cy="2117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8" name="文本框 31747"/>
          <p:cNvSpPr txBox="1"/>
          <p:nvPr>
            <p:custDataLst>
              <p:tags r:id="rId3"/>
            </p:custDataLst>
          </p:nvPr>
        </p:nvSpPr>
        <p:spPr>
          <a:xfrm>
            <a:off x="8744400" y="1771969"/>
            <a:ext cx="868249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b="0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543449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本框 30721"/>
          <p:cNvSpPr txBox="1"/>
          <p:nvPr>
            <p:custDataLst>
              <p:tags r:id="rId1"/>
            </p:custDataLst>
          </p:nvPr>
        </p:nvSpPr>
        <p:spPr>
          <a:xfrm>
            <a:off x="330792" y="763906"/>
            <a:ext cx="11567559" cy="21698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变形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.若甲、乙两管中盛有</a:t>
            </a:r>
            <a:r>
              <a:rPr lang="zh-CN" altLang="en-US">
                <a:solidFill>
                  <a:schemeClr val="tx1"/>
                </a:solidFill>
                <a:latin typeface="宋体" panose="02010600030101010101" pitchFamily="2" charset="-122"/>
              </a:rPr>
              <a:t>质量相同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的液体，则液体对管底部的压强相比较                      （     ）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A.甲大        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B.乙大     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C.一样大      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D.无法比较</a:t>
            </a:r>
            <a:endParaRPr lang="en-US" altLang="zh-CN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30723" name="文本框 30722"/>
          <p:cNvSpPr txBox="1"/>
          <p:nvPr>
            <p:custDataLst>
              <p:tags r:id="rId2"/>
            </p:custDataLst>
          </p:nvPr>
        </p:nvSpPr>
        <p:spPr>
          <a:xfrm>
            <a:off x="8073609" y="1698626"/>
            <a:ext cx="725394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rgbClr val="FF3300"/>
                </a:solidFill>
                <a:latin typeface="楷体_GB2312" pitchFamily="1" charset="-122"/>
                <a:ea typeface="楷体_GB2312" pitchFamily="1" charset="-122"/>
              </a:rPr>
              <a:t>A</a:t>
            </a:r>
          </a:p>
        </p:txBody>
      </p:sp>
      <p:grpSp>
        <p:nvGrpSpPr>
          <p:cNvPr id="34820" name="组合 30723"/>
          <p:cNvGrpSpPr/>
          <p:nvPr>
            <p:custDataLst>
              <p:tags r:id="rId3"/>
            </p:custDataLst>
          </p:nvPr>
        </p:nvGrpSpPr>
        <p:grpSpPr>
          <a:xfrm>
            <a:off x="7269487" y="2628900"/>
            <a:ext cx="2657129" cy="2386013"/>
            <a:chOff x="0" y="0"/>
            <a:chExt cx="1497" cy="1503"/>
          </a:xfrm>
        </p:grpSpPr>
        <p:sp>
          <p:nvSpPr>
            <p:cNvPr id="34821" name="直接连接符 30724"/>
            <p:cNvSpPr/>
            <p:nvPr>
              <p:custDataLst>
                <p:tags r:id="rId4"/>
              </p:custDataLst>
            </p:nvPr>
          </p:nvSpPr>
          <p:spPr>
            <a:xfrm>
              <a:off x="0" y="1134"/>
              <a:ext cx="149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22" name="直接连接符 30725"/>
            <p:cNvSpPr/>
            <p:nvPr>
              <p:custDataLst>
                <p:tags r:id="rId5"/>
              </p:custDataLst>
            </p:nvPr>
          </p:nvSpPr>
          <p:spPr>
            <a:xfrm flipH="1">
              <a:off x="454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23" name="直接连接符 30726"/>
            <p:cNvSpPr/>
            <p:nvPr>
              <p:custDataLst>
                <p:tags r:id="rId6"/>
              </p:custDataLst>
            </p:nvPr>
          </p:nvSpPr>
          <p:spPr>
            <a:xfrm flipH="1">
              <a:off x="0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24" name="直接连接符 30727"/>
            <p:cNvSpPr/>
            <p:nvPr>
              <p:custDataLst>
                <p:tags r:id="rId7"/>
              </p:custDataLst>
            </p:nvPr>
          </p:nvSpPr>
          <p:spPr>
            <a:xfrm flipH="1">
              <a:off x="136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25" name="直接连接符 30728"/>
            <p:cNvSpPr/>
            <p:nvPr>
              <p:custDataLst>
                <p:tags r:id="rId8"/>
              </p:custDataLst>
            </p:nvPr>
          </p:nvSpPr>
          <p:spPr>
            <a:xfrm flipH="1">
              <a:off x="318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26" name="直接连接符 30729"/>
            <p:cNvSpPr/>
            <p:nvPr>
              <p:custDataLst>
                <p:tags r:id="rId9"/>
              </p:custDataLst>
            </p:nvPr>
          </p:nvSpPr>
          <p:spPr>
            <a:xfrm flipH="1">
              <a:off x="635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27" name="直接连接符 30730"/>
            <p:cNvSpPr/>
            <p:nvPr>
              <p:custDataLst>
                <p:tags r:id="rId10"/>
              </p:custDataLst>
            </p:nvPr>
          </p:nvSpPr>
          <p:spPr>
            <a:xfrm flipH="1">
              <a:off x="545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28" name="直接连接符 30731"/>
            <p:cNvSpPr/>
            <p:nvPr>
              <p:custDataLst>
                <p:tags r:id="rId11"/>
              </p:custDataLst>
            </p:nvPr>
          </p:nvSpPr>
          <p:spPr>
            <a:xfrm flipH="1">
              <a:off x="771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29" name="直接连接符 30732"/>
            <p:cNvSpPr/>
            <p:nvPr>
              <p:custDataLst>
                <p:tags r:id="rId12"/>
              </p:custDataLst>
            </p:nvPr>
          </p:nvSpPr>
          <p:spPr>
            <a:xfrm flipH="1">
              <a:off x="862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30" name="直接连接符 30733"/>
            <p:cNvSpPr/>
            <p:nvPr>
              <p:custDataLst>
                <p:tags r:id="rId13"/>
              </p:custDataLst>
            </p:nvPr>
          </p:nvSpPr>
          <p:spPr>
            <a:xfrm flipH="1">
              <a:off x="953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31" name="直接连接符 30734"/>
            <p:cNvSpPr/>
            <p:nvPr>
              <p:custDataLst>
                <p:tags r:id="rId14"/>
              </p:custDataLst>
            </p:nvPr>
          </p:nvSpPr>
          <p:spPr>
            <a:xfrm flipH="1">
              <a:off x="1134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32" name="直接连接符 30735"/>
            <p:cNvSpPr/>
            <p:nvPr>
              <p:custDataLst>
                <p:tags r:id="rId15"/>
              </p:custDataLst>
            </p:nvPr>
          </p:nvSpPr>
          <p:spPr>
            <a:xfrm flipH="1">
              <a:off x="1316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33" name="直接连接符 30736"/>
            <p:cNvSpPr/>
            <p:nvPr>
              <p:custDataLst>
                <p:tags r:id="rId16"/>
              </p:custDataLst>
            </p:nvPr>
          </p:nvSpPr>
          <p:spPr>
            <a:xfrm flipH="1">
              <a:off x="1406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34" name="直接连接符 30737"/>
            <p:cNvSpPr/>
            <p:nvPr>
              <p:custDataLst>
                <p:tags r:id="rId17"/>
              </p:custDataLst>
            </p:nvPr>
          </p:nvSpPr>
          <p:spPr>
            <a:xfrm flipH="1">
              <a:off x="1225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35" name="直接连接符 30738"/>
            <p:cNvSpPr/>
            <p:nvPr>
              <p:custDataLst>
                <p:tags r:id="rId18"/>
              </p:custDataLst>
            </p:nvPr>
          </p:nvSpPr>
          <p:spPr>
            <a:xfrm flipH="1">
              <a:off x="1043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36" name="直接连接符 30739"/>
            <p:cNvSpPr/>
            <p:nvPr>
              <p:custDataLst>
                <p:tags r:id="rId19"/>
              </p:custDataLst>
            </p:nvPr>
          </p:nvSpPr>
          <p:spPr>
            <a:xfrm flipH="1">
              <a:off x="227" y="1134"/>
              <a:ext cx="9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37" name="直接连接符 30740"/>
            <p:cNvSpPr/>
            <p:nvPr>
              <p:custDataLst>
                <p:tags r:id="rId20"/>
              </p:custDataLst>
            </p:nvPr>
          </p:nvSpPr>
          <p:spPr>
            <a:xfrm flipH="1">
              <a:off x="454" y="136"/>
              <a:ext cx="0" cy="77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38" name="直接连接符 30741"/>
            <p:cNvSpPr/>
            <p:nvPr>
              <p:custDataLst>
                <p:tags r:id="rId21"/>
              </p:custDataLst>
            </p:nvPr>
          </p:nvSpPr>
          <p:spPr>
            <a:xfrm flipH="1">
              <a:off x="182" y="136"/>
              <a:ext cx="0" cy="8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39" name="任意多边形 30742"/>
            <p:cNvSpPr/>
            <p:nvPr>
              <p:custDataLst>
                <p:tags r:id="rId22"/>
              </p:custDataLst>
            </p:nvPr>
          </p:nvSpPr>
          <p:spPr>
            <a:xfrm flipV="1">
              <a:off x="318" y="907"/>
              <a:ext cx="136" cy="22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0" name="任意多边形 30743"/>
            <p:cNvSpPr/>
            <p:nvPr>
              <p:custDataLst>
                <p:tags r:id="rId23"/>
              </p:custDataLst>
            </p:nvPr>
          </p:nvSpPr>
          <p:spPr>
            <a:xfrm flipH="1" flipV="1">
              <a:off x="182" y="907"/>
              <a:ext cx="136" cy="226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1" name="任意多边形 30744"/>
            <p:cNvSpPr/>
            <p:nvPr>
              <p:custDataLst>
                <p:tags r:id="rId24"/>
              </p:custDataLst>
            </p:nvPr>
          </p:nvSpPr>
          <p:spPr>
            <a:xfrm flipV="1">
              <a:off x="907" y="998"/>
              <a:ext cx="227" cy="135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2" name="任意多边形 30745"/>
            <p:cNvSpPr/>
            <p:nvPr>
              <p:custDataLst>
                <p:tags r:id="rId25"/>
              </p:custDataLst>
            </p:nvPr>
          </p:nvSpPr>
          <p:spPr>
            <a:xfrm flipH="1" flipV="1">
              <a:off x="817" y="952"/>
              <a:ext cx="226" cy="181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3" name="直接连接符 30746"/>
            <p:cNvSpPr/>
            <p:nvPr>
              <p:custDataLst>
                <p:tags r:id="rId26"/>
              </p:custDataLst>
            </p:nvPr>
          </p:nvSpPr>
          <p:spPr>
            <a:xfrm flipV="1">
              <a:off x="1134" y="91"/>
              <a:ext cx="318" cy="90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44" name="直接连接符 30747"/>
            <p:cNvSpPr/>
            <p:nvPr>
              <p:custDataLst>
                <p:tags r:id="rId27"/>
              </p:custDataLst>
            </p:nvPr>
          </p:nvSpPr>
          <p:spPr>
            <a:xfrm flipV="1">
              <a:off x="817" y="0"/>
              <a:ext cx="317" cy="95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45" name="直接连接符 30748"/>
            <p:cNvSpPr/>
            <p:nvPr>
              <p:custDataLst>
                <p:tags r:id="rId28"/>
              </p:custDataLst>
            </p:nvPr>
          </p:nvSpPr>
          <p:spPr>
            <a:xfrm>
              <a:off x="182" y="227"/>
              <a:ext cx="27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46" name="直接连接符 30749"/>
            <p:cNvSpPr/>
            <p:nvPr>
              <p:custDataLst>
                <p:tags r:id="rId29"/>
              </p:custDataLst>
            </p:nvPr>
          </p:nvSpPr>
          <p:spPr>
            <a:xfrm>
              <a:off x="1043" y="227"/>
              <a:ext cx="36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47" name="直接连接符 30750"/>
            <p:cNvSpPr/>
            <p:nvPr>
              <p:custDataLst>
                <p:tags r:id="rId30"/>
              </p:custDataLst>
            </p:nvPr>
          </p:nvSpPr>
          <p:spPr>
            <a:xfrm>
              <a:off x="227" y="272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48" name="直接连接符 30751"/>
            <p:cNvSpPr/>
            <p:nvPr>
              <p:custDataLst>
                <p:tags r:id="rId31"/>
              </p:custDataLst>
            </p:nvPr>
          </p:nvSpPr>
          <p:spPr>
            <a:xfrm>
              <a:off x="318" y="317"/>
              <a:ext cx="9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49" name="直接连接符 30752"/>
            <p:cNvSpPr/>
            <p:nvPr>
              <p:custDataLst>
                <p:tags r:id="rId32"/>
              </p:custDataLst>
            </p:nvPr>
          </p:nvSpPr>
          <p:spPr>
            <a:xfrm>
              <a:off x="227" y="408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50" name="直接连接符 30753"/>
            <p:cNvSpPr/>
            <p:nvPr>
              <p:custDataLst>
                <p:tags r:id="rId33"/>
              </p:custDataLst>
            </p:nvPr>
          </p:nvSpPr>
          <p:spPr>
            <a:xfrm>
              <a:off x="227" y="499"/>
              <a:ext cx="9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51" name="直接连接符 30754"/>
            <p:cNvSpPr/>
            <p:nvPr>
              <p:custDataLst>
                <p:tags r:id="rId34"/>
              </p:custDataLst>
            </p:nvPr>
          </p:nvSpPr>
          <p:spPr>
            <a:xfrm>
              <a:off x="272" y="544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52" name="直接连接符 30755"/>
            <p:cNvSpPr/>
            <p:nvPr>
              <p:custDataLst>
                <p:tags r:id="rId35"/>
              </p:custDataLst>
            </p:nvPr>
          </p:nvSpPr>
          <p:spPr>
            <a:xfrm>
              <a:off x="227" y="635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53" name="直接连接符 30756"/>
            <p:cNvSpPr/>
            <p:nvPr>
              <p:custDataLst>
                <p:tags r:id="rId36"/>
              </p:custDataLst>
            </p:nvPr>
          </p:nvSpPr>
          <p:spPr>
            <a:xfrm>
              <a:off x="227" y="726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54" name="直接连接符 30757"/>
            <p:cNvSpPr/>
            <p:nvPr>
              <p:custDataLst>
                <p:tags r:id="rId37"/>
              </p:custDataLst>
            </p:nvPr>
          </p:nvSpPr>
          <p:spPr>
            <a:xfrm>
              <a:off x="227" y="771"/>
              <a:ext cx="22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55" name="直接连接符 30758"/>
            <p:cNvSpPr/>
            <p:nvPr>
              <p:custDataLst>
                <p:tags r:id="rId38"/>
              </p:custDataLst>
            </p:nvPr>
          </p:nvSpPr>
          <p:spPr>
            <a:xfrm>
              <a:off x="182" y="862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56" name="直接连接符 30759"/>
            <p:cNvSpPr/>
            <p:nvPr>
              <p:custDataLst>
                <p:tags r:id="rId39"/>
              </p:custDataLst>
            </p:nvPr>
          </p:nvSpPr>
          <p:spPr>
            <a:xfrm>
              <a:off x="272" y="907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57" name="直接连接符 30760"/>
            <p:cNvSpPr/>
            <p:nvPr>
              <p:custDataLst>
                <p:tags r:id="rId40"/>
              </p:custDataLst>
            </p:nvPr>
          </p:nvSpPr>
          <p:spPr>
            <a:xfrm>
              <a:off x="227" y="998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58" name="直接连接符 30761"/>
            <p:cNvSpPr/>
            <p:nvPr>
              <p:custDataLst>
                <p:tags r:id="rId41"/>
              </p:custDataLst>
            </p:nvPr>
          </p:nvSpPr>
          <p:spPr>
            <a:xfrm flipV="1">
              <a:off x="272" y="1043"/>
              <a:ext cx="91" cy="4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59" name="直接连接符 30762"/>
            <p:cNvSpPr/>
            <p:nvPr>
              <p:custDataLst>
                <p:tags r:id="rId42"/>
              </p:custDataLst>
            </p:nvPr>
          </p:nvSpPr>
          <p:spPr>
            <a:xfrm>
              <a:off x="227" y="363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60" name="直接连接符 30763"/>
            <p:cNvSpPr/>
            <p:nvPr>
              <p:custDataLst>
                <p:tags r:id="rId43"/>
              </p:custDataLst>
            </p:nvPr>
          </p:nvSpPr>
          <p:spPr>
            <a:xfrm>
              <a:off x="318" y="680"/>
              <a:ext cx="45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61" name="直接连接符 30764"/>
            <p:cNvSpPr/>
            <p:nvPr>
              <p:custDataLst>
                <p:tags r:id="rId44"/>
              </p:custDataLst>
            </p:nvPr>
          </p:nvSpPr>
          <p:spPr>
            <a:xfrm>
              <a:off x="1043" y="317"/>
              <a:ext cx="9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62" name="直接连接符 30765"/>
            <p:cNvSpPr/>
            <p:nvPr>
              <p:custDataLst>
                <p:tags r:id="rId45"/>
              </p:custDataLst>
            </p:nvPr>
          </p:nvSpPr>
          <p:spPr>
            <a:xfrm>
              <a:off x="1225" y="317"/>
              <a:ext cx="9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63" name="直接连接符 30766"/>
            <p:cNvSpPr/>
            <p:nvPr>
              <p:custDataLst>
                <p:tags r:id="rId46"/>
              </p:custDataLst>
            </p:nvPr>
          </p:nvSpPr>
          <p:spPr>
            <a:xfrm>
              <a:off x="1089" y="408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64" name="直接连接符 30767"/>
            <p:cNvSpPr/>
            <p:nvPr>
              <p:custDataLst>
                <p:tags r:id="rId47"/>
              </p:custDataLst>
            </p:nvPr>
          </p:nvSpPr>
          <p:spPr>
            <a:xfrm>
              <a:off x="998" y="499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65" name="直接连接符 30768"/>
            <p:cNvSpPr/>
            <p:nvPr>
              <p:custDataLst>
                <p:tags r:id="rId48"/>
              </p:custDataLst>
            </p:nvPr>
          </p:nvSpPr>
          <p:spPr>
            <a:xfrm>
              <a:off x="1043" y="590"/>
              <a:ext cx="22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66" name="直接连接符 30769"/>
            <p:cNvSpPr/>
            <p:nvPr>
              <p:custDataLst>
                <p:tags r:id="rId49"/>
              </p:custDataLst>
            </p:nvPr>
          </p:nvSpPr>
          <p:spPr>
            <a:xfrm>
              <a:off x="907" y="726"/>
              <a:ext cx="18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67" name="直接连接符 30770"/>
            <p:cNvSpPr/>
            <p:nvPr>
              <p:custDataLst>
                <p:tags r:id="rId50"/>
              </p:custDataLst>
            </p:nvPr>
          </p:nvSpPr>
          <p:spPr>
            <a:xfrm>
              <a:off x="1043" y="816"/>
              <a:ext cx="9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68" name="直接连接符 30771"/>
            <p:cNvSpPr/>
            <p:nvPr>
              <p:custDataLst>
                <p:tags r:id="rId51"/>
              </p:custDataLst>
            </p:nvPr>
          </p:nvSpPr>
          <p:spPr>
            <a:xfrm>
              <a:off x="862" y="862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69" name="直接连接符 30772"/>
            <p:cNvSpPr/>
            <p:nvPr>
              <p:custDataLst>
                <p:tags r:id="rId52"/>
              </p:custDataLst>
            </p:nvPr>
          </p:nvSpPr>
          <p:spPr>
            <a:xfrm>
              <a:off x="953" y="952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70" name="直接连接符 30773"/>
            <p:cNvSpPr/>
            <p:nvPr>
              <p:custDataLst>
                <p:tags r:id="rId53"/>
              </p:custDataLst>
            </p:nvPr>
          </p:nvSpPr>
          <p:spPr>
            <a:xfrm>
              <a:off x="862" y="1043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71" name="直接连接符 30774"/>
            <p:cNvSpPr/>
            <p:nvPr>
              <p:custDataLst>
                <p:tags r:id="rId54"/>
              </p:custDataLst>
            </p:nvPr>
          </p:nvSpPr>
          <p:spPr>
            <a:xfrm>
              <a:off x="1043" y="635"/>
              <a:ext cx="9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72" name="直接连接符 30775"/>
            <p:cNvSpPr/>
            <p:nvPr>
              <p:custDataLst>
                <p:tags r:id="rId55"/>
              </p:custDataLst>
            </p:nvPr>
          </p:nvSpPr>
          <p:spPr>
            <a:xfrm>
              <a:off x="454" y="227"/>
              <a:ext cx="40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73" name="直接连接符 30776"/>
            <p:cNvSpPr/>
            <p:nvPr>
              <p:custDataLst>
                <p:tags r:id="rId56"/>
              </p:custDataLst>
            </p:nvPr>
          </p:nvSpPr>
          <p:spPr>
            <a:xfrm flipH="1">
              <a:off x="590" y="816"/>
              <a:ext cx="0" cy="3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74" name="直接连接符 30777"/>
            <p:cNvSpPr/>
            <p:nvPr>
              <p:custDataLst>
                <p:tags r:id="rId57"/>
              </p:custDataLst>
            </p:nvPr>
          </p:nvSpPr>
          <p:spPr>
            <a:xfrm flipH="1" flipV="1">
              <a:off x="590" y="227"/>
              <a:ext cx="0" cy="31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4875" name="文本框 30778"/>
            <p:cNvSpPr txBox="1"/>
            <p:nvPr>
              <p:custDataLst>
                <p:tags r:id="rId58"/>
              </p:custDataLst>
            </p:nvPr>
          </p:nvSpPr>
          <p:spPr>
            <a:xfrm>
              <a:off x="499" y="544"/>
              <a:ext cx="182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latin typeface="宋体" panose="02010600030101010101" pitchFamily="2" charset="-122"/>
                </a:rPr>
                <a:t>h</a:t>
              </a:r>
            </a:p>
          </p:txBody>
        </p:sp>
        <p:sp>
          <p:nvSpPr>
            <p:cNvPr id="34876" name="文本框 30779"/>
            <p:cNvSpPr txBox="1"/>
            <p:nvPr>
              <p:custDataLst>
                <p:tags r:id="rId59"/>
              </p:custDataLst>
            </p:nvPr>
          </p:nvSpPr>
          <p:spPr>
            <a:xfrm>
              <a:off x="227" y="1270"/>
              <a:ext cx="318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>
                  <a:latin typeface="宋体" panose="02010600030101010101" pitchFamily="2" charset="-122"/>
                </a:rPr>
                <a:t>甲</a:t>
              </a:r>
            </a:p>
          </p:txBody>
        </p:sp>
        <p:sp>
          <p:nvSpPr>
            <p:cNvPr id="34877" name="文本框 30780"/>
            <p:cNvSpPr txBox="1"/>
            <p:nvPr>
              <p:custDataLst>
                <p:tags r:id="rId60"/>
              </p:custDataLst>
            </p:nvPr>
          </p:nvSpPr>
          <p:spPr>
            <a:xfrm>
              <a:off x="862" y="1270"/>
              <a:ext cx="272" cy="2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>
                  <a:latin typeface="宋体" panose="02010600030101010101" pitchFamily="2" charset="-122"/>
                </a:rPr>
                <a:t>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5396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占位符 27649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38412" y="763270"/>
            <a:ext cx="11908510" cy="2650490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zh-CN" altLang="en-US" b="1">
                <a:solidFill>
                  <a:srgbClr val="0000FF"/>
                </a:solidFill>
              </a:rPr>
              <a:t>例</a:t>
            </a:r>
            <a:r>
              <a:rPr lang="en-US" altLang="zh-CN" b="1">
                <a:solidFill>
                  <a:srgbClr val="0000FF"/>
                </a:solidFill>
              </a:rPr>
              <a:t>4</a:t>
            </a:r>
            <a:r>
              <a:rPr lang="zh-CN" altLang="en-US" b="1">
                <a:solidFill>
                  <a:srgbClr val="0000FF"/>
                </a:solidFill>
              </a:rPr>
              <a:t>.容器中装有水</a:t>
            </a:r>
            <a:r>
              <a:rPr lang="en-US" altLang="zh-CN" b="1">
                <a:solidFill>
                  <a:srgbClr val="0000FF"/>
                </a:solidFill>
              </a:rPr>
              <a:t>(g=10N/kg)</a:t>
            </a:r>
          </a:p>
          <a:p>
            <a:pPr eaLnBrk="1" hangingPunct="1">
              <a:buNone/>
            </a:pPr>
            <a:r>
              <a:rPr lang="zh-CN" altLang="en-US" b="1">
                <a:solidFill>
                  <a:srgbClr val="0000FF"/>
                </a:solidFill>
              </a:rPr>
              <a:t>①A处水产生的压强是多少？</a:t>
            </a:r>
            <a:endParaRPr lang="en-US" altLang="zh-CN" b="1">
              <a:solidFill>
                <a:srgbClr val="0000FF"/>
              </a:solidFill>
            </a:endParaRPr>
          </a:p>
          <a:p>
            <a:pPr eaLnBrk="1" hangingPunct="1">
              <a:buNone/>
            </a:pPr>
            <a:r>
              <a:rPr lang="zh-CN" altLang="en-US" b="1">
                <a:solidFill>
                  <a:srgbClr val="0000FF"/>
                </a:solidFill>
              </a:rPr>
              <a:t>②若在容器底部有一面积为</a:t>
            </a:r>
            <a:r>
              <a:rPr lang="en-US" altLang="zh-CN" b="1">
                <a:solidFill>
                  <a:srgbClr val="0000FF"/>
                </a:solidFill>
              </a:rPr>
              <a:t>4cm</a:t>
            </a:r>
            <a:r>
              <a:rPr lang="en-US" altLang="zh-CN" b="1" baseline="30000">
                <a:solidFill>
                  <a:srgbClr val="0000FF"/>
                </a:solidFill>
              </a:rPr>
              <a:t>2</a:t>
            </a:r>
            <a:r>
              <a:rPr lang="zh-CN" altLang="en-US" b="1">
                <a:solidFill>
                  <a:srgbClr val="0000FF"/>
                </a:solidFill>
              </a:rPr>
              <a:t>的垫片，水对垫片的压力为多少？</a:t>
            </a:r>
            <a:endParaRPr lang="en-US" altLang="zh-CN" b="1">
              <a:solidFill>
                <a:srgbClr val="0000FF"/>
              </a:solidFill>
            </a:endParaRPr>
          </a:p>
          <a:p>
            <a:pPr eaLnBrk="1" hangingPunct="1">
              <a:buNone/>
            </a:pPr>
            <a:r>
              <a:rPr lang="zh-CN" altLang="en-US" b="1">
                <a:solidFill>
                  <a:srgbClr val="0000FF"/>
                </a:solidFill>
              </a:rPr>
              <a:t>③该容器一</a:t>
            </a:r>
            <a:r>
              <a:rPr lang="en-US" altLang="zh-CN" b="1">
                <a:solidFill>
                  <a:srgbClr val="0000FF"/>
                </a:solidFill>
              </a:rPr>
              <a:t>B</a:t>
            </a:r>
            <a:r>
              <a:rPr lang="zh-CN" altLang="en-US" b="1">
                <a:solidFill>
                  <a:srgbClr val="0000FF"/>
                </a:solidFill>
              </a:rPr>
              <a:t>点的压强为</a:t>
            </a:r>
            <a:r>
              <a:rPr lang="en-US" altLang="zh-CN" b="1">
                <a:solidFill>
                  <a:srgbClr val="0000FF"/>
                </a:solidFill>
              </a:rPr>
              <a:t>800Pa,</a:t>
            </a:r>
            <a:r>
              <a:rPr lang="zh-CN" altLang="en-US" b="1">
                <a:solidFill>
                  <a:srgbClr val="0000FF"/>
                </a:solidFill>
              </a:rPr>
              <a:t>则</a:t>
            </a:r>
            <a:r>
              <a:rPr lang="en-US" altLang="zh-CN" b="1">
                <a:solidFill>
                  <a:srgbClr val="0000FF"/>
                </a:solidFill>
              </a:rPr>
              <a:t>B</a:t>
            </a:r>
            <a:r>
              <a:rPr lang="zh-CN" altLang="en-US" b="1">
                <a:solidFill>
                  <a:srgbClr val="0000FF"/>
                </a:solidFill>
              </a:rPr>
              <a:t>点的深度为多少？</a:t>
            </a:r>
            <a:endParaRPr lang="en-US" altLang="zh-CN" b="1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zh-CN" altLang="en-US" b="1">
              <a:solidFill>
                <a:srgbClr val="0000FF"/>
              </a:solidFill>
            </a:endParaRPr>
          </a:p>
        </p:txBody>
      </p:sp>
      <p:pic>
        <p:nvPicPr>
          <p:cNvPr id="29699" name="图片 27650" descr="0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clrChange>
              <a:clrFrom>
                <a:srgbClr val="FAFBF5"/>
              </a:clrFrom>
              <a:clrTo>
                <a:srgbClr val="FAFBF5">
                  <a:alpha val="0"/>
                </a:srgbClr>
              </a:clrTo>
            </a:clrChange>
          </a:blip>
          <a:srcRect r="51445" b="32961"/>
          <a:stretch>
            <a:fillRect/>
          </a:stretch>
        </p:blipFill>
        <p:spPr>
          <a:xfrm>
            <a:off x="3140301" y="3329941"/>
            <a:ext cx="6318697" cy="307657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71879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980942" y="2313305"/>
            <a:ext cx="8228529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1"/>
              <a:t>第三课时  液体压强应用</a:t>
            </a:r>
          </a:p>
        </p:txBody>
      </p:sp>
    </p:spTree>
    <p:extLst>
      <p:ext uri="{BB962C8B-B14F-4D97-AF65-F5344CB8AC3E}">
        <p14:creationId xmlns:p14="http://schemas.microsoft.com/office/powerpoint/2010/main" val="1057452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39937" descr="image06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063482" y="1739900"/>
            <a:ext cx="4392041" cy="2706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67" name="矩形 39938"/>
          <p:cNvSpPr/>
          <p:nvPr>
            <p:custDataLst>
              <p:tags r:id="rId2"/>
            </p:custDataLst>
          </p:nvPr>
        </p:nvSpPr>
        <p:spPr>
          <a:xfrm>
            <a:off x="3142841" y="4661535"/>
            <a:ext cx="1511103" cy="4318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6868" name="文本框 39939"/>
          <p:cNvSpPr txBox="1"/>
          <p:nvPr>
            <p:custDataLst>
              <p:tags r:id="rId3"/>
            </p:custDataLst>
          </p:nvPr>
        </p:nvSpPr>
        <p:spPr>
          <a:xfrm>
            <a:off x="2063482" y="330835"/>
            <a:ext cx="8316782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0000FF"/>
                </a:solidFill>
                <a:latin typeface="宋体" panose="02010600030101010101" pitchFamily="2" charset="-122"/>
              </a:rPr>
              <a:t>思考：下列容器具有什么相同特点？</a:t>
            </a:r>
          </a:p>
        </p:txBody>
      </p:sp>
      <p:pic>
        <p:nvPicPr>
          <p:cNvPr id="36869" name="图片 39940" descr="QQ截图20150228104528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958695" y="1341438"/>
            <a:ext cx="3096810" cy="2671762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298131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文本框 40961"/>
          <p:cNvSpPr txBox="1"/>
          <p:nvPr>
            <p:custDataLst>
              <p:tags r:id="rId2"/>
            </p:custDataLst>
          </p:nvPr>
        </p:nvSpPr>
        <p:spPr>
          <a:xfrm>
            <a:off x="88572" y="625476"/>
            <a:ext cx="6242824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四、连通器</a:t>
            </a:r>
          </a:p>
        </p:txBody>
      </p:sp>
      <p:sp>
        <p:nvSpPr>
          <p:cNvPr id="2052" name="文本框 40962"/>
          <p:cNvSpPr txBox="1"/>
          <p:nvPr>
            <p:custDataLst>
              <p:tags r:id="rId3"/>
            </p:custDataLst>
          </p:nvPr>
        </p:nvSpPr>
        <p:spPr>
          <a:xfrm>
            <a:off x="552061" y="1305561"/>
            <a:ext cx="1655546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1.定义：</a:t>
            </a:r>
          </a:p>
        </p:txBody>
      </p:sp>
      <p:sp>
        <p:nvSpPr>
          <p:cNvPr id="40965" name="文本框 40964"/>
          <p:cNvSpPr txBox="1"/>
          <p:nvPr>
            <p:custDataLst>
              <p:tags r:id="rId4"/>
            </p:custDataLst>
          </p:nvPr>
        </p:nvSpPr>
        <p:spPr>
          <a:xfrm>
            <a:off x="2334274" y="1337946"/>
            <a:ext cx="2954655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上端开口、下端连通的容器</a:t>
            </a:r>
          </a:p>
        </p:txBody>
      </p:sp>
      <p:sp>
        <p:nvSpPr>
          <p:cNvPr id="5" name="文本框 41987"/>
          <p:cNvSpPr txBox="1"/>
          <p:nvPr>
            <p:custDataLst>
              <p:tags r:id="rId5"/>
            </p:custDataLst>
          </p:nvPr>
        </p:nvSpPr>
        <p:spPr>
          <a:xfrm>
            <a:off x="552378" y="2064704"/>
            <a:ext cx="1105431" cy="371897"/>
          </a:xfrm>
          <a:prstGeom prst="rect">
            <a:avLst/>
          </a:prstGeom>
          <a:noFill/>
          <a:ln w="9525">
            <a:noFill/>
          </a:ln>
        </p:spPr>
        <p:txBody>
          <a:bodyPr wrap="none" lIns="90170" tIns="46990" rIns="90170" bIns="46990">
            <a:spAutoFit/>
          </a:bodyPr>
          <a:lstStyle/>
          <a:p>
            <a:r>
              <a:rPr lang="en-US" altLang="zh-CN">
                <a:latin typeface="宋体" panose="02010600030101010101" pitchFamily="2" charset="-122"/>
              </a:rPr>
              <a:t>2.</a:t>
            </a:r>
            <a:r>
              <a:rPr lang="zh-CN" altLang="en-US">
                <a:latin typeface="宋体" panose="02010600030101010101" pitchFamily="2" charset="-122"/>
              </a:rPr>
              <a:t>特点：</a:t>
            </a:r>
          </a:p>
        </p:txBody>
      </p:sp>
      <p:sp>
        <p:nvSpPr>
          <p:cNvPr id="6" name="文本框 41988"/>
          <p:cNvSpPr txBox="1"/>
          <p:nvPr>
            <p:custDataLst>
              <p:tags r:id="rId6"/>
            </p:custDataLst>
          </p:nvPr>
        </p:nvSpPr>
        <p:spPr>
          <a:xfrm>
            <a:off x="2367607" y="2005966"/>
            <a:ext cx="9542173" cy="371897"/>
          </a:xfrm>
          <a:prstGeom prst="rect">
            <a:avLst/>
          </a:prstGeom>
          <a:noFill/>
          <a:ln w="9525">
            <a:noFill/>
          </a:ln>
        </p:spPr>
        <p:txBody>
          <a:bodyPr wrap="square" lIns="90170" tIns="46990" rIns="90170" bIns="4699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静止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2" charset="-122"/>
              </a:rPr>
              <a:t>在连通器内的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同种液体</a:t>
            </a:r>
            <a:r>
              <a:rPr lang="zh-CN" altLang="en-US">
                <a:latin typeface="Arial" panose="020B0604020202020204" pitchFamily="34" charset="0"/>
                <a:ea typeface="黑体" panose="02010609060101010101" pitchFamily="2" charset="-122"/>
              </a:rPr>
              <a:t>，各部分与大气直接接触的液面总保持在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同一水平面上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7410" name="ShockwaveFlash1" r:id="rId7" imgW="6760845" imgH="3629660"/>
        </mc:Choice>
        <mc:Fallback>
          <p:control name="ShockwaveFlash1" r:id="rId7" imgW="6760845" imgH="3629660">
            <p:pic>
              <p:nvPicPr>
                <p:cNvPr id="0" name="ShockwaveFlash1"/>
                <p:cNvPicPr>
                  <a:picLocks noChangeArrowheads="1" noChangeShapeType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4525" y="3084513"/>
                  <a:ext cx="6757988" cy="36290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679088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文本框 43009"/>
          <p:cNvSpPr txBox="1"/>
          <p:nvPr>
            <p:custDataLst>
              <p:tags r:id="rId1"/>
            </p:custDataLst>
          </p:nvPr>
        </p:nvSpPr>
        <p:spPr>
          <a:xfrm>
            <a:off x="276507" y="1563371"/>
            <a:ext cx="877163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证明：</a:t>
            </a:r>
          </a:p>
        </p:txBody>
      </p:sp>
      <p:pic>
        <p:nvPicPr>
          <p:cNvPr id="37891" name="Picture 5" descr="QQ截图2015022816200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255513" y="1341439"/>
            <a:ext cx="2411098" cy="43195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2" name="文本框 41987"/>
          <p:cNvSpPr txBox="1"/>
          <p:nvPr>
            <p:custDataLst>
              <p:tags r:id="rId3"/>
            </p:custDataLst>
          </p:nvPr>
        </p:nvSpPr>
        <p:spPr>
          <a:xfrm>
            <a:off x="401586" y="755334"/>
            <a:ext cx="1105431" cy="371897"/>
          </a:xfrm>
          <a:prstGeom prst="rect">
            <a:avLst/>
          </a:prstGeom>
          <a:noFill/>
          <a:ln w="9525">
            <a:noFill/>
          </a:ln>
        </p:spPr>
        <p:txBody>
          <a:bodyPr wrap="none" lIns="90170" tIns="46990" rIns="90170" bIns="46990">
            <a:spAutoFit/>
          </a:bodyPr>
          <a:lstStyle/>
          <a:p>
            <a:r>
              <a:rPr lang="en-US" altLang="zh-CN">
                <a:latin typeface="宋体" panose="02010600030101010101" pitchFamily="2" charset="-122"/>
              </a:rPr>
              <a:t>2.</a:t>
            </a:r>
            <a:r>
              <a:rPr lang="zh-CN" altLang="en-US">
                <a:latin typeface="宋体" panose="02010600030101010101" pitchFamily="2" charset="-122"/>
              </a:rPr>
              <a:t>特点：</a:t>
            </a:r>
          </a:p>
        </p:txBody>
      </p:sp>
      <p:sp>
        <p:nvSpPr>
          <p:cNvPr id="37893" name="文本框 41988"/>
          <p:cNvSpPr txBox="1"/>
          <p:nvPr>
            <p:custDataLst>
              <p:tags r:id="rId4"/>
            </p:custDataLst>
          </p:nvPr>
        </p:nvSpPr>
        <p:spPr>
          <a:xfrm>
            <a:off x="2217131" y="607696"/>
            <a:ext cx="9596141" cy="955675"/>
          </a:xfrm>
          <a:prstGeom prst="rect">
            <a:avLst/>
          </a:prstGeom>
          <a:noFill/>
          <a:ln w="9525">
            <a:noFill/>
          </a:ln>
        </p:spPr>
        <p:txBody>
          <a:bodyPr wrap="square" lIns="90170" tIns="46990" rIns="90170" bIns="4699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静止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2" charset="-122"/>
              </a:rPr>
              <a:t>在连通器内的</a:t>
            </a:r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同种液体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2" charset="-122"/>
              </a:rPr>
              <a:t>，各部分与大气直接接触的液面总保持在</a:t>
            </a:r>
            <a:r>
              <a:rPr lang="zh-CN" altLang="en-US" sz="280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同一水平面上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文本框 41988"/>
          <p:cNvSpPr txBox="1"/>
          <p:nvPr>
            <p:custDataLst>
              <p:tags r:id="rId5"/>
            </p:custDataLst>
          </p:nvPr>
        </p:nvSpPr>
        <p:spPr>
          <a:xfrm>
            <a:off x="1776499" y="1635126"/>
            <a:ext cx="6479331" cy="2587888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</a:rPr>
              <a:t>假设连通器下部正中间有一液片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>
                <a:solidFill>
                  <a:srgbClr val="FF0000"/>
                </a:solidFill>
                <a:latin typeface="Times New Roman" panose="02020603050405020304" pitchFamily="18" charset="0"/>
              </a:rPr>
              <a:t>，</a:t>
            </a:r>
          </a:p>
          <a:p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∵液片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A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静止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 algn="just"/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∴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F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=F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（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F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为左边液体的压力，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 F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为右边液体的压力）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 algn="just"/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又∵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zh-CN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P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S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   ，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zh-CN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P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S</a:t>
            </a:r>
          </a:p>
          <a:p>
            <a:pPr algn="just"/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∴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 P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S=P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S </a:t>
            </a:r>
          </a:p>
          <a:p>
            <a:pPr algn="just"/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∴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P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=P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</a:p>
          <a:p>
            <a:pPr algn="just"/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又∵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P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=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ρ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gh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   , P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=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ρ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gh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endParaRPr lang="en-US" altLang="zh-CN">
              <a:solidFill>
                <a:srgbClr val="FF0000"/>
              </a:solidFill>
              <a:latin typeface="宋体" panose="02010600030101010101" pitchFamily="2" charset="-122"/>
            </a:endParaRPr>
          </a:p>
          <a:p>
            <a:pPr algn="just"/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∴ ρ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gh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=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ρ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gh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 </a:t>
            </a:r>
          </a:p>
          <a:p>
            <a:pPr algn="just"/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∴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h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=h</a:t>
            </a:r>
            <a:r>
              <a:rPr lang="en-US" altLang="zh-CN" baseline="-25000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20529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0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charRg st="0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48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charRg st="48" end="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95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charRg st="95" end="1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116" end="1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charRg st="116" end="1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127" end="1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charRg st="127" end="1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134" end="1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charRg st="134" end="1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137" end="1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charRg st="137" end="1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137" end="1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charRg st="137" end="1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 descr="5ww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82854" y="2306321"/>
            <a:ext cx="3536490" cy="3097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4" name="Picture 4" descr="6ww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065043" y="2385060"/>
            <a:ext cx="4963466" cy="3168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5" name="Picture 5" descr="h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119344" y="1568768"/>
            <a:ext cx="3461887" cy="41132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6" name="Text Box 6"/>
          <p:cNvSpPr txBox="1"/>
          <p:nvPr>
            <p:custDataLst>
              <p:tags r:id="rId4"/>
            </p:custDataLst>
          </p:nvPr>
        </p:nvSpPr>
        <p:spPr>
          <a:xfrm>
            <a:off x="223809" y="716915"/>
            <a:ext cx="782218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>
                <a:latin typeface="黑体" panose="02010609060101010101" pitchFamily="2" charset="-122"/>
                <a:ea typeface="黑体" panose="02010609060101010101" pitchFamily="2" charset="-122"/>
              </a:rPr>
              <a:t>3、应用：茶壶、锅炉水位计、</a:t>
            </a:r>
          </a:p>
        </p:txBody>
      </p:sp>
    </p:spTree>
    <p:extLst>
      <p:ext uri="{BB962C8B-B14F-4D97-AF65-F5344CB8AC3E}">
        <p14:creationId xmlns:p14="http://schemas.microsoft.com/office/powerpoint/2010/main" val="2759426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文本框 44035"/>
          <p:cNvSpPr txBox="1"/>
          <p:nvPr>
            <p:custDataLst>
              <p:tags r:id="rId2"/>
            </p:custDataLst>
          </p:nvPr>
        </p:nvSpPr>
        <p:spPr>
          <a:xfrm>
            <a:off x="221270" y="671513"/>
            <a:ext cx="4033312" cy="52451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>
            <a:spAutoFit/>
          </a:bodyPr>
          <a:lstStyle/>
          <a:p>
            <a:r>
              <a:rPr lang="zh-CN" altLang="en-US" sz="2800">
                <a:latin typeface="Times New Roman" panose="02020603050405020304" pitchFamily="18" charset="0"/>
              </a:rPr>
              <a:t>船闸</a:t>
            </a:r>
            <a:endParaRPr lang="zh-CN" altLang="en-US" sz="1800" b="0">
              <a:latin typeface="Arial" panose="020B0604020202020204" pitchFamily="34" charset="0"/>
            </a:endParaRPr>
          </a:p>
        </p:txBody>
      </p:sp>
      <p:pic>
        <p:nvPicPr>
          <p:cNvPr id="44037" name="New picture"/>
          <p:cNvPicPr/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488834" y="12280900"/>
            <a:ext cx="355554" cy="254000"/>
          </a:xfrm>
          <a:prstGeom prst="cube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18434" name="ShockwaveFlash1" r:id="rId4" imgW="8270240" imgH="5013960"/>
        </mc:Choice>
        <mc:Fallback>
          <p:control name="ShockwaveFlash1" r:id="rId4" imgW="8270240" imgH="5013960">
            <p:pic>
              <p:nvPicPr>
                <p:cNvPr id="0" name="ShockwaveFlash1"/>
                <p:cNvPicPr>
                  <a:picLocks noChangeArrowheads="1" noChangeShapeType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41550" y="1365250"/>
                  <a:ext cx="8267700" cy="50149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285072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9" descr="image0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 r="65657"/>
          <a:stretch>
            <a:fillRect/>
          </a:stretch>
        </p:blipFill>
        <p:spPr>
          <a:xfrm>
            <a:off x="3370777" y="5286693"/>
            <a:ext cx="1095232" cy="1211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07" name="Picture 20" descr="image0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rcRect l="34636" r="33072"/>
          <a:stretch>
            <a:fillRect/>
          </a:stretch>
        </p:blipFill>
        <p:spPr>
          <a:xfrm>
            <a:off x="5243783" y="5223193"/>
            <a:ext cx="1031741" cy="1211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08" name="Picture 21" descr="image0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69501" r="-1701"/>
          <a:stretch>
            <a:fillRect/>
          </a:stretch>
        </p:blipFill>
        <p:spPr>
          <a:xfrm>
            <a:off x="7259645" y="5142231"/>
            <a:ext cx="1079359" cy="1223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09" name="Picture 3" descr="l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582173" y="1109980"/>
            <a:ext cx="2134592" cy="26492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7110" name="矩形 13"/>
          <p:cNvSpPr/>
          <p:nvPr>
            <p:custDataLst>
              <p:tags r:id="rId5"/>
            </p:custDataLst>
          </p:nvPr>
        </p:nvSpPr>
        <p:spPr>
          <a:xfrm>
            <a:off x="428569" y="4322446"/>
            <a:ext cx="7423454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365B93"/>
              </a:buClr>
              <a:buFont typeface="Arial" panose="020B0604020202020204" pitchFamily="34" charset="0"/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2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.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图中正确的是       （   ）</a:t>
            </a:r>
          </a:p>
        </p:txBody>
      </p:sp>
      <p:sp>
        <p:nvSpPr>
          <p:cNvPr id="47111" name="矩形 14"/>
          <p:cNvSpPr/>
          <p:nvPr>
            <p:custDataLst>
              <p:tags r:id="rId6"/>
            </p:custDataLst>
          </p:nvPr>
        </p:nvSpPr>
        <p:spPr>
          <a:xfrm>
            <a:off x="428570" y="979170"/>
            <a:ext cx="9153603" cy="7017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rgbClr val="365B93"/>
              </a:buClr>
              <a:buFont typeface="Arial" panose="020B0604020202020204" pitchFamily="34" charset="0"/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1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.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厨房、卫生间的脏水通过下水道到污水处理地，但我们却闻不到池中的臭味，这是因为下水道结构采用了右图的设计，它应用</a:t>
            </a:r>
            <a:r>
              <a:rPr lang="zh-CN" altLang="en-US" u="sng">
                <a:solidFill>
                  <a:srgbClr val="0000FF"/>
                </a:solidFill>
                <a:latin typeface="宋体" panose="02010600030101010101" pitchFamily="2" charset="-122"/>
              </a:rPr>
              <a:t>         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 原理。</a:t>
            </a:r>
          </a:p>
        </p:txBody>
      </p:sp>
      <p:sp>
        <p:nvSpPr>
          <p:cNvPr id="47112" name="TextBox 16"/>
          <p:cNvSpPr txBox="1"/>
          <p:nvPr>
            <p:custDataLst>
              <p:tags r:id="rId7"/>
            </p:custDataLst>
          </p:nvPr>
        </p:nvSpPr>
        <p:spPr>
          <a:xfrm>
            <a:off x="6334571" y="1996441"/>
            <a:ext cx="877163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FC0A04"/>
                </a:solidFill>
                <a:latin typeface="Calibri"/>
                <a:ea typeface="楷体_GB2312" pitchFamily="1" charset="-122"/>
              </a:rPr>
              <a:t>连通器</a:t>
            </a:r>
          </a:p>
        </p:txBody>
      </p:sp>
      <p:sp>
        <p:nvSpPr>
          <p:cNvPr id="47113" name="TextBox 18"/>
          <p:cNvSpPr txBox="1"/>
          <p:nvPr>
            <p:custDataLst>
              <p:tags r:id="rId8"/>
            </p:custDataLst>
          </p:nvPr>
        </p:nvSpPr>
        <p:spPr>
          <a:xfrm>
            <a:off x="5329814" y="4218624"/>
            <a:ext cx="309700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alibri"/>
              </a:rPr>
              <a:t>B</a:t>
            </a:r>
          </a:p>
        </p:txBody>
      </p:sp>
      <p:sp>
        <p:nvSpPr>
          <p:cNvPr id="39946" name="文本框 47113"/>
          <p:cNvSpPr txBox="1"/>
          <p:nvPr>
            <p:custDataLst>
              <p:tags r:id="rId9"/>
            </p:custDataLst>
          </p:nvPr>
        </p:nvSpPr>
        <p:spPr>
          <a:xfrm>
            <a:off x="1663483" y="30164"/>
            <a:ext cx="5233307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练习：</a:t>
            </a:r>
          </a:p>
        </p:txBody>
      </p:sp>
    </p:spTree>
    <p:extLst>
      <p:ext uri="{BB962C8B-B14F-4D97-AF65-F5344CB8AC3E}">
        <p14:creationId xmlns:p14="http://schemas.microsoft.com/office/powerpoint/2010/main" val="2949028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/>
      <p:bldP spid="47111" grpId="0"/>
      <p:bldP spid="47112" grpId="0"/>
      <p:bldP spid="471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7"/>
          <p:cNvSpPr/>
          <p:nvPr>
            <p:custDataLst>
              <p:tags r:id="rId1"/>
            </p:custDataLst>
          </p:nvPr>
        </p:nvSpPr>
        <p:spPr>
          <a:xfrm>
            <a:off x="230475" y="767080"/>
            <a:ext cx="11467877" cy="2590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365B93"/>
              </a:buClr>
              <a:buFont typeface="Arial" panose="020B0604020202020204" pitchFamily="34" charset="0"/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3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.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左右两容器间斜管上有阀门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K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控制，两容器中盛同种液体且液面相平，打开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K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后，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A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处的水会流向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B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处吗？    （   ）</a:t>
            </a:r>
          </a:p>
          <a:p>
            <a:pPr marL="342900" indent="-342900">
              <a:buClr>
                <a:srgbClr val="365B93"/>
              </a:buClr>
              <a:buFont typeface="Arial" panose="020B0604020202020204" pitchFamily="34" charset="0"/>
            </a:pP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  A.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液体从左流向右   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B.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液体从右流向左</a:t>
            </a:r>
          </a:p>
          <a:p>
            <a:pPr marL="342900" indent="-342900">
              <a:buClr>
                <a:srgbClr val="365B93"/>
              </a:buClr>
              <a:buFont typeface="Arial" panose="020B0604020202020204" pitchFamily="34" charset="0"/>
            </a:pP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  C.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液体不流动       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D.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无法判断</a:t>
            </a:r>
          </a:p>
        </p:txBody>
      </p:sp>
      <p:grpSp>
        <p:nvGrpSpPr>
          <p:cNvPr id="2" name="组合 21"/>
          <p:cNvGrpSpPr/>
          <p:nvPr>
            <p:custDataLst>
              <p:tags r:id="rId2"/>
            </p:custDataLst>
          </p:nvPr>
        </p:nvGrpSpPr>
        <p:grpSpPr>
          <a:xfrm>
            <a:off x="4631088" y="3227706"/>
            <a:ext cx="2777763" cy="2484755"/>
            <a:chOff x="0" y="0"/>
            <a:chExt cx="1944685" cy="1767857"/>
          </a:xfrm>
        </p:grpSpPr>
        <p:pic>
          <p:nvPicPr>
            <p:cNvPr id="40966" name="Picture 18" descr="image00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/>
            <a:srcRect t="9071"/>
            <a:stretch>
              <a:fillRect/>
            </a:stretch>
          </p:blipFill>
          <p:spPr>
            <a:xfrm>
              <a:off x="0" y="0"/>
              <a:ext cx="1944685" cy="176785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0967" name="Text Box 48"/>
            <p:cNvSpPr txBox="1"/>
            <p:nvPr>
              <p:custDataLst>
                <p:tags r:id="rId6"/>
              </p:custDataLst>
            </p:nvPr>
          </p:nvSpPr>
          <p:spPr>
            <a:xfrm>
              <a:off x="322262" y="376106"/>
              <a:ext cx="685799" cy="631152"/>
            </a:xfrm>
            <a:prstGeom prst="rect">
              <a:avLst/>
            </a:prstGeom>
            <a:noFill/>
            <a:ln w="9525">
              <a:noFill/>
            </a:ln>
          </p:spPr>
          <p:txBody>
            <a:bodyPr tIns="10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5400" b="0">
                  <a:solidFill>
                    <a:srgbClr val="FF0000"/>
                  </a:solidFill>
                  <a:latin typeface="Tahoma" panose="020B0604030504040204" pitchFamily="34" charset="0"/>
                </a:rPr>
                <a:t>.</a:t>
              </a:r>
              <a:r>
                <a:rPr lang="en-US" altLang="zh-CN" sz="2400" b="0">
                  <a:solidFill>
                    <a:srgbClr val="FF0000"/>
                  </a:solidFill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40968" name="Text Box 49"/>
            <p:cNvSpPr txBox="1"/>
            <p:nvPr>
              <p:custDataLst>
                <p:tags r:id="rId7"/>
              </p:custDataLst>
            </p:nvPr>
          </p:nvSpPr>
          <p:spPr>
            <a:xfrm>
              <a:off x="1258886" y="736343"/>
              <a:ext cx="685799" cy="631152"/>
            </a:xfrm>
            <a:prstGeom prst="rect">
              <a:avLst/>
            </a:prstGeom>
            <a:noFill/>
            <a:ln w="9525">
              <a:noFill/>
            </a:ln>
          </p:spPr>
          <p:txBody>
            <a:bodyPr tIns="10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5400" b="0">
                  <a:solidFill>
                    <a:srgbClr val="FF0000"/>
                  </a:solidFill>
                  <a:latin typeface="Tahoma" panose="020B0604030504040204" pitchFamily="34" charset="0"/>
                </a:rPr>
                <a:t>.</a:t>
              </a:r>
              <a:r>
                <a:rPr lang="en-US" altLang="zh-CN" sz="2400" b="0">
                  <a:solidFill>
                    <a:srgbClr val="FF0000"/>
                  </a:solidFill>
                  <a:latin typeface="Tahoma" panose="020B0604030504040204" pitchFamily="34" charset="0"/>
                </a:rPr>
                <a:t>B</a:t>
              </a:r>
            </a:p>
          </p:txBody>
        </p:sp>
      </p:grpSp>
      <p:sp>
        <p:nvSpPr>
          <p:cNvPr id="48135" name="TextBox 25"/>
          <p:cNvSpPr txBox="1"/>
          <p:nvPr>
            <p:custDataLst>
              <p:tags r:id="rId3"/>
            </p:custDataLst>
          </p:nvPr>
        </p:nvSpPr>
        <p:spPr>
          <a:xfrm>
            <a:off x="9514237" y="1252221"/>
            <a:ext cx="308098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alibri"/>
              </a:rPr>
              <a:t>C</a:t>
            </a:r>
          </a:p>
        </p:txBody>
      </p:sp>
      <p:sp>
        <p:nvSpPr>
          <p:cNvPr id="40965" name="文本框 48135"/>
          <p:cNvSpPr txBox="1"/>
          <p:nvPr>
            <p:custDataLst>
              <p:tags r:id="rId4"/>
            </p:custDataLst>
          </p:nvPr>
        </p:nvSpPr>
        <p:spPr>
          <a:xfrm>
            <a:off x="1653960" y="30164"/>
            <a:ext cx="5233307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练习：</a:t>
            </a:r>
          </a:p>
        </p:txBody>
      </p:sp>
    </p:spTree>
    <p:extLst>
      <p:ext uri="{BB962C8B-B14F-4D97-AF65-F5344CB8AC3E}">
        <p14:creationId xmlns:p14="http://schemas.microsoft.com/office/powerpoint/2010/main" val="2994110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文本框 45057"/>
          <p:cNvSpPr txBox="1"/>
          <p:nvPr>
            <p:custDataLst>
              <p:tags r:id="rId1"/>
            </p:custDataLst>
          </p:nvPr>
        </p:nvSpPr>
        <p:spPr>
          <a:xfrm>
            <a:off x="401586" y="677546"/>
            <a:ext cx="6241237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五、帕斯卡定律</a:t>
            </a:r>
          </a:p>
        </p:txBody>
      </p:sp>
      <p:sp>
        <p:nvSpPr>
          <p:cNvPr id="45059" name="文本框 45058"/>
          <p:cNvSpPr txBox="1"/>
          <p:nvPr>
            <p:custDataLst>
              <p:tags r:id="rId2"/>
            </p:custDataLst>
          </p:nvPr>
        </p:nvSpPr>
        <p:spPr>
          <a:xfrm>
            <a:off x="201904" y="1409066"/>
            <a:ext cx="11787240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加在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</a:rPr>
              <a:t>密闭液体</a:t>
            </a:r>
            <a:r>
              <a:rPr lang="zh-CN" altLang="en-US">
                <a:latin typeface="Arial" panose="020B0604020202020204" pitchFamily="34" charset="0"/>
              </a:rPr>
              <a:t>上的压强，能够大小不变地被液体向各个方向传递</a:t>
            </a:r>
          </a:p>
        </p:txBody>
      </p:sp>
      <p:pic>
        <p:nvPicPr>
          <p:cNvPr id="41988" name="图片 45059" descr="QQ截图2015022816035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149508" y="2145665"/>
            <a:ext cx="5255528" cy="44323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897543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505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图片 46081" descr="QQ截图2015022816040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49837" y="728346"/>
            <a:ext cx="5646320" cy="29229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3" name="图片 46082" descr="QQ截图201502281604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49519" y="3933825"/>
            <a:ext cx="6552347" cy="2698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2" name="文本框 46083"/>
          <p:cNvSpPr txBox="1"/>
          <p:nvPr>
            <p:custDataLst>
              <p:tags r:id="rId3"/>
            </p:custDataLst>
          </p:nvPr>
        </p:nvSpPr>
        <p:spPr>
          <a:xfrm>
            <a:off x="7343454" y="1793241"/>
            <a:ext cx="3244428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液压千斤顶实物</a:t>
            </a:r>
          </a:p>
        </p:txBody>
      </p:sp>
      <p:sp>
        <p:nvSpPr>
          <p:cNvPr id="46085" name="文本框 46084"/>
          <p:cNvSpPr txBox="1"/>
          <p:nvPr>
            <p:custDataLst>
              <p:tags r:id="rId4"/>
            </p:custDataLst>
          </p:nvPr>
        </p:nvSpPr>
        <p:spPr>
          <a:xfrm>
            <a:off x="7343454" y="5184776"/>
            <a:ext cx="3666013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>
                <a:latin typeface="Arial" panose="020B0604020202020204" pitchFamily="34" charset="0"/>
              </a:rPr>
              <a:t>液压千斤顶原理图</a:t>
            </a:r>
          </a:p>
        </p:txBody>
      </p:sp>
    </p:spTree>
    <p:extLst>
      <p:ext uri="{BB962C8B-B14F-4D97-AF65-F5344CB8AC3E}">
        <p14:creationId xmlns:p14="http://schemas.microsoft.com/office/powerpoint/2010/main" val="360680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文本框 49153"/>
          <p:cNvSpPr txBox="1"/>
          <p:nvPr>
            <p:custDataLst>
              <p:tags r:id="rId1"/>
            </p:custDataLst>
          </p:nvPr>
        </p:nvSpPr>
        <p:spPr>
          <a:xfrm>
            <a:off x="337141" y="725805"/>
            <a:ext cx="11317402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练习：如图所示为液压机的工作原理图，其中小活塞的面积为0.01m</a:t>
            </a:r>
            <a:r>
              <a:rPr lang="zh-CN" altLang="en-US" baseline="30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．大活塞的面积0.5m</a:t>
            </a:r>
            <a:r>
              <a:rPr lang="zh-CN" altLang="en-US" baseline="30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．当60N的力作用在小活塞上时，大活塞能顶起的物体重力为______．</a:t>
            </a:r>
          </a:p>
        </p:txBody>
      </p:sp>
      <p:pic>
        <p:nvPicPr>
          <p:cNvPr id="44035" name="图片 49154" descr="QQ截图2015022816035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907282" y="2873694"/>
            <a:ext cx="4176169" cy="3519487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999700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4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6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8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9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4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5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8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2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1974</Words>
  <Application>Microsoft Office PowerPoint</Application>
  <PresentationFormat>自定义</PresentationFormat>
  <Paragraphs>165</Paragraphs>
  <Slides>38</Slides>
  <Notes>0</Notes>
  <HiddenSlides>0</HiddenSlides>
  <MMClips>1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0" baseType="lpstr">
      <vt:lpstr>Office 主题</vt:lpstr>
      <vt:lpstr>Microsoft 公式 3.0</vt:lpstr>
      <vt:lpstr>PowerPoint 演示文稿</vt:lpstr>
      <vt:lpstr>8.2 科学探究：液体的压强</vt:lpstr>
      <vt:lpstr>PowerPoint 演示文稿</vt:lpstr>
      <vt:lpstr>PowerPoint 演示文稿</vt:lpstr>
      <vt:lpstr>一、液体压强产生原因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练习：</vt:lpstr>
      <vt:lpstr>第二课时  液体压强简单计算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第三课时  液体压强应用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5</cp:revision>
  <dcterms:created xsi:type="dcterms:W3CDTF">2021-03-02T14:37:37Z</dcterms:created>
  <dcterms:modified xsi:type="dcterms:W3CDTF">2021-03-02T14:41:38Z</dcterms:modified>
</cp:coreProperties>
</file>