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0413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636" y="-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4D51AE-2106-4922-9A3B-2C698CDBF431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FF4D4B-AC89-46D3-8A37-F58ED925D7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8311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283" y="2130430"/>
            <a:ext cx="10361851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564" y="3886200"/>
            <a:ext cx="853328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2961" y="4406905"/>
            <a:ext cx="1036185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2961" y="2906713"/>
            <a:ext cx="1036185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523" y="1600205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793" y="1600205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561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561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113" y="273055"/>
            <a:ext cx="681477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521" y="1435103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49" y="274643"/>
            <a:ext cx="274284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3" y="274643"/>
            <a:ext cx="8025355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pPr lvl="0" eaLnBrk="1" hangingPunct="1"/>
            <a:fld id="{BB962C8B-B14F-4D97-AF65-F5344CB8AC3E}" type="datetime1">
              <a:rPr lang="zh-CN" altLang="en-US"/>
              <a:t>2021/3/2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pPr lvl="0" eaLnBrk="1" hangingPunct="1"/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734859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600205"/>
            <a:ext cx="1097137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520" y="6356355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2021/3/2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060" y="6356355"/>
            <a:ext cx="38602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6463" y="6356355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7" Type="http://schemas.openxmlformats.org/officeDocument/2006/relationships/image" Target="../media/image3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4.xml"/><Relationship Id="rId1" Type="http://schemas.openxmlformats.org/officeDocument/2006/relationships/tags" Target="../tags/tag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video" Target="file:///C:\Users\Administrator\Desktop\9-&#35270;&#39057;-02-&#20108;&#21147;&#24179;&#34913;&#26465;&#20214;1_&#26631;&#28165;.wmv" TargetMode="External"/><Relationship Id="rId2" Type="http://schemas.microsoft.com/office/2007/relationships/media" Target="file:///C:\Users\Administrator\Desktop\9-&#35270;&#39057;-02-&#20108;&#21147;&#24179;&#34913;&#26465;&#20214;1_&#26631;&#28165;.wmv" TargetMode="External"/><Relationship Id="rId1" Type="http://schemas.openxmlformats.org/officeDocument/2006/relationships/tags" Target="../tags/tag19.xml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2.xml"/><Relationship Id="rId1" Type="http://schemas.openxmlformats.org/officeDocument/2006/relationships/tags" Target="../tags/tag2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30.xml"/><Relationship Id="rId13" Type="http://schemas.openxmlformats.org/officeDocument/2006/relationships/tags" Target="../tags/tag35.xml"/><Relationship Id="rId18" Type="http://schemas.openxmlformats.org/officeDocument/2006/relationships/tags" Target="../tags/tag40.xml"/><Relationship Id="rId26" Type="http://schemas.openxmlformats.org/officeDocument/2006/relationships/tags" Target="../tags/tag48.xml"/><Relationship Id="rId3" Type="http://schemas.openxmlformats.org/officeDocument/2006/relationships/tags" Target="../tags/tag25.xml"/><Relationship Id="rId21" Type="http://schemas.openxmlformats.org/officeDocument/2006/relationships/tags" Target="../tags/tag43.xml"/><Relationship Id="rId7" Type="http://schemas.openxmlformats.org/officeDocument/2006/relationships/tags" Target="../tags/tag29.xml"/><Relationship Id="rId12" Type="http://schemas.openxmlformats.org/officeDocument/2006/relationships/tags" Target="../tags/tag34.xml"/><Relationship Id="rId17" Type="http://schemas.openxmlformats.org/officeDocument/2006/relationships/tags" Target="../tags/tag39.xml"/><Relationship Id="rId25" Type="http://schemas.openxmlformats.org/officeDocument/2006/relationships/tags" Target="../tags/tag47.xml"/><Relationship Id="rId2" Type="http://schemas.openxmlformats.org/officeDocument/2006/relationships/tags" Target="../tags/tag24.xml"/><Relationship Id="rId16" Type="http://schemas.openxmlformats.org/officeDocument/2006/relationships/tags" Target="../tags/tag38.xml"/><Relationship Id="rId20" Type="http://schemas.openxmlformats.org/officeDocument/2006/relationships/tags" Target="../tags/tag42.xml"/><Relationship Id="rId29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11" Type="http://schemas.openxmlformats.org/officeDocument/2006/relationships/tags" Target="../tags/tag33.xml"/><Relationship Id="rId24" Type="http://schemas.openxmlformats.org/officeDocument/2006/relationships/tags" Target="../tags/tag46.xml"/><Relationship Id="rId5" Type="http://schemas.openxmlformats.org/officeDocument/2006/relationships/tags" Target="../tags/tag27.xml"/><Relationship Id="rId15" Type="http://schemas.openxmlformats.org/officeDocument/2006/relationships/tags" Target="../tags/tag37.xml"/><Relationship Id="rId23" Type="http://schemas.openxmlformats.org/officeDocument/2006/relationships/tags" Target="../tags/tag45.xml"/><Relationship Id="rId28" Type="http://schemas.openxmlformats.org/officeDocument/2006/relationships/tags" Target="../tags/tag50.xml"/><Relationship Id="rId10" Type="http://schemas.openxmlformats.org/officeDocument/2006/relationships/tags" Target="../tags/tag32.xml"/><Relationship Id="rId19" Type="http://schemas.openxmlformats.org/officeDocument/2006/relationships/tags" Target="../tags/tag41.xml"/><Relationship Id="rId4" Type="http://schemas.openxmlformats.org/officeDocument/2006/relationships/tags" Target="../tags/tag26.xml"/><Relationship Id="rId9" Type="http://schemas.openxmlformats.org/officeDocument/2006/relationships/tags" Target="../tags/tag31.xml"/><Relationship Id="rId14" Type="http://schemas.openxmlformats.org/officeDocument/2006/relationships/tags" Target="../tags/tag36.xml"/><Relationship Id="rId22" Type="http://schemas.openxmlformats.org/officeDocument/2006/relationships/tags" Target="../tags/tag44.xml"/><Relationship Id="rId27" Type="http://schemas.openxmlformats.org/officeDocument/2006/relationships/tags" Target="../tags/tag4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62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57.xml"/><Relationship Id="rId7" Type="http://schemas.openxmlformats.org/officeDocument/2006/relationships/tags" Target="../tags/tag61.xml"/><Relationship Id="rId12" Type="http://schemas.openxmlformats.org/officeDocument/2006/relationships/tags" Target="../tags/tag66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6" Type="http://schemas.openxmlformats.org/officeDocument/2006/relationships/tags" Target="../tags/tag60.xml"/><Relationship Id="rId11" Type="http://schemas.openxmlformats.org/officeDocument/2006/relationships/tags" Target="../tags/tag65.xml"/><Relationship Id="rId5" Type="http://schemas.openxmlformats.org/officeDocument/2006/relationships/tags" Target="../tags/tag59.xml"/><Relationship Id="rId10" Type="http://schemas.openxmlformats.org/officeDocument/2006/relationships/tags" Target="../tags/tag64.xml"/><Relationship Id="rId4" Type="http://schemas.openxmlformats.org/officeDocument/2006/relationships/tags" Target="../tags/tag58.xml"/><Relationship Id="rId9" Type="http://schemas.openxmlformats.org/officeDocument/2006/relationships/tags" Target="../tags/tag6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74.xml"/><Relationship Id="rId13" Type="http://schemas.openxmlformats.org/officeDocument/2006/relationships/tags" Target="../tags/tag79.xml"/><Relationship Id="rId3" Type="http://schemas.openxmlformats.org/officeDocument/2006/relationships/tags" Target="../tags/tag69.xml"/><Relationship Id="rId7" Type="http://schemas.openxmlformats.org/officeDocument/2006/relationships/tags" Target="../tags/tag73.xml"/><Relationship Id="rId12" Type="http://schemas.openxmlformats.org/officeDocument/2006/relationships/tags" Target="../tags/tag78.xml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6" Type="http://schemas.openxmlformats.org/officeDocument/2006/relationships/tags" Target="../tags/tag72.xml"/><Relationship Id="rId11" Type="http://schemas.openxmlformats.org/officeDocument/2006/relationships/tags" Target="../tags/tag77.xml"/><Relationship Id="rId5" Type="http://schemas.openxmlformats.org/officeDocument/2006/relationships/tags" Target="../tags/tag71.xml"/><Relationship Id="rId10" Type="http://schemas.openxmlformats.org/officeDocument/2006/relationships/tags" Target="../tags/tag76.xml"/><Relationship Id="rId4" Type="http://schemas.openxmlformats.org/officeDocument/2006/relationships/tags" Target="../tags/tag70.xml"/><Relationship Id="rId9" Type="http://schemas.openxmlformats.org/officeDocument/2006/relationships/tags" Target="../tags/tag75.xml"/><Relationship Id="rId14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87.xml"/><Relationship Id="rId3" Type="http://schemas.openxmlformats.org/officeDocument/2006/relationships/tags" Target="../tags/tag82.xml"/><Relationship Id="rId7" Type="http://schemas.openxmlformats.org/officeDocument/2006/relationships/tags" Target="../tags/tag86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tags" Target="../tags/tag85.xml"/><Relationship Id="rId11" Type="http://schemas.openxmlformats.org/officeDocument/2006/relationships/image" Target="../media/image7.png"/><Relationship Id="rId5" Type="http://schemas.openxmlformats.org/officeDocument/2006/relationships/tags" Target="../tags/tag84.xml"/><Relationship Id="rId10" Type="http://schemas.openxmlformats.org/officeDocument/2006/relationships/image" Target="../media/image6.png"/><Relationship Id="rId4" Type="http://schemas.openxmlformats.org/officeDocument/2006/relationships/tags" Target="../tags/tag83.xml"/><Relationship Id="rId9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95.xml"/><Relationship Id="rId13" Type="http://schemas.openxmlformats.org/officeDocument/2006/relationships/tags" Target="../tags/tag100.xml"/><Relationship Id="rId3" Type="http://schemas.openxmlformats.org/officeDocument/2006/relationships/tags" Target="../tags/tag90.xml"/><Relationship Id="rId7" Type="http://schemas.openxmlformats.org/officeDocument/2006/relationships/tags" Target="../tags/tag94.xml"/><Relationship Id="rId12" Type="http://schemas.openxmlformats.org/officeDocument/2006/relationships/tags" Target="../tags/tag99.xml"/><Relationship Id="rId2" Type="http://schemas.openxmlformats.org/officeDocument/2006/relationships/tags" Target="../tags/tag89.xml"/><Relationship Id="rId16" Type="http://schemas.openxmlformats.org/officeDocument/2006/relationships/image" Target="../media/image8.jpeg"/><Relationship Id="rId1" Type="http://schemas.openxmlformats.org/officeDocument/2006/relationships/tags" Target="../tags/tag88.xml"/><Relationship Id="rId6" Type="http://schemas.openxmlformats.org/officeDocument/2006/relationships/tags" Target="../tags/tag93.xml"/><Relationship Id="rId11" Type="http://schemas.openxmlformats.org/officeDocument/2006/relationships/tags" Target="../tags/tag98.xml"/><Relationship Id="rId5" Type="http://schemas.openxmlformats.org/officeDocument/2006/relationships/tags" Target="../tags/tag92.xml"/><Relationship Id="rId15" Type="http://schemas.openxmlformats.org/officeDocument/2006/relationships/slideLayout" Target="../slideLayouts/slideLayout2.xml"/><Relationship Id="rId10" Type="http://schemas.openxmlformats.org/officeDocument/2006/relationships/tags" Target="../tags/tag97.xml"/><Relationship Id="rId4" Type="http://schemas.openxmlformats.org/officeDocument/2006/relationships/tags" Target="../tags/tag91.xml"/><Relationship Id="rId9" Type="http://schemas.openxmlformats.org/officeDocument/2006/relationships/tags" Target="../tags/tag96.xml"/><Relationship Id="rId14" Type="http://schemas.openxmlformats.org/officeDocument/2006/relationships/tags" Target="../tags/tag10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09.xml"/><Relationship Id="rId13" Type="http://schemas.openxmlformats.org/officeDocument/2006/relationships/tags" Target="../tags/tag114.xml"/><Relationship Id="rId18" Type="http://schemas.openxmlformats.org/officeDocument/2006/relationships/oleObject" Target="../embeddings/oleObject2.bin"/><Relationship Id="rId3" Type="http://schemas.openxmlformats.org/officeDocument/2006/relationships/tags" Target="../tags/tag104.xml"/><Relationship Id="rId21" Type="http://schemas.openxmlformats.org/officeDocument/2006/relationships/image" Target="../media/image11.wmf"/><Relationship Id="rId7" Type="http://schemas.openxmlformats.org/officeDocument/2006/relationships/tags" Target="../tags/tag108.xml"/><Relationship Id="rId12" Type="http://schemas.openxmlformats.org/officeDocument/2006/relationships/tags" Target="../tags/tag113.xml"/><Relationship Id="rId17" Type="http://schemas.openxmlformats.org/officeDocument/2006/relationships/image" Target="../media/image9.wmf"/><Relationship Id="rId2" Type="http://schemas.openxmlformats.org/officeDocument/2006/relationships/tags" Target="../tags/tag103.xml"/><Relationship Id="rId16" Type="http://schemas.openxmlformats.org/officeDocument/2006/relationships/oleObject" Target="../embeddings/oleObject1.bin"/><Relationship Id="rId20" Type="http://schemas.openxmlformats.org/officeDocument/2006/relationships/oleObject" Target="../embeddings/oleObject3.bin"/><Relationship Id="rId1" Type="http://schemas.openxmlformats.org/officeDocument/2006/relationships/vmlDrawing" Target="../drawings/vmlDrawing1.vml"/><Relationship Id="rId6" Type="http://schemas.openxmlformats.org/officeDocument/2006/relationships/tags" Target="../tags/tag107.xml"/><Relationship Id="rId11" Type="http://schemas.openxmlformats.org/officeDocument/2006/relationships/tags" Target="../tags/tag112.xml"/><Relationship Id="rId5" Type="http://schemas.openxmlformats.org/officeDocument/2006/relationships/tags" Target="../tags/tag106.xml"/><Relationship Id="rId15" Type="http://schemas.openxmlformats.org/officeDocument/2006/relationships/slideLayout" Target="../slideLayouts/slideLayout7.xml"/><Relationship Id="rId23" Type="http://schemas.openxmlformats.org/officeDocument/2006/relationships/image" Target="../media/image7.png"/><Relationship Id="rId10" Type="http://schemas.openxmlformats.org/officeDocument/2006/relationships/tags" Target="../tags/tag111.xml"/><Relationship Id="rId19" Type="http://schemas.openxmlformats.org/officeDocument/2006/relationships/image" Target="../media/image10.wmf"/><Relationship Id="rId4" Type="http://schemas.openxmlformats.org/officeDocument/2006/relationships/tags" Target="../tags/tag105.xml"/><Relationship Id="rId9" Type="http://schemas.openxmlformats.org/officeDocument/2006/relationships/tags" Target="../tags/tag110.xml"/><Relationship Id="rId14" Type="http://schemas.openxmlformats.org/officeDocument/2006/relationships/tags" Target="../tags/tag115.xml"/><Relationship Id="rId22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118.xml"/><Relationship Id="rId7" Type="http://schemas.openxmlformats.org/officeDocument/2006/relationships/image" Target="../media/image13.png"/><Relationship Id="rId2" Type="http://schemas.openxmlformats.org/officeDocument/2006/relationships/tags" Target="../tags/tag117.xml"/><Relationship Id="rId1" Type="http://schemas.openxmlformats.org/officeDocument/2006/relationships/tags" Target="../tags/tag116.xml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122.xml"/><Relationship Id="rId2" Type="http://schemas.openxmlformats.org/officeDocument/2006/relationships/tags" Target="../tags/tag121.xml"/><Relationship Id="rId1" Type="http://schemas.openxmlformats.org/officeDocument/2006/relationships/tags" Target="../tags/tag120.xml"/><Relationship Id="rId5" Type="http://schemas.openxmlformats.org/officeDocument/2006/relationships/image" Target="../media/image14.png"/><Relationship Id="rId4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125.xml"/><Relationship Id="rId2" Type="http://schemas.openxmlformats.org/officeDocument/2006/relationships/tags" Target="../tags/tag124.xml"/><Relationship Id="rId1" Type="http://schemas.openxmlformats.org/officeDocument/2006/relationships/tags" Target="../tags/tag123.xml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图片 3074" descr="NewsMedia_1660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rcRect b="16026"/>
          <a:stretch>
            <a:fillRect/>
          </a:stretch>
        </p:blipFill>
        <p:spPr>
          <a:xfrm>
            <a:off x="3070870" y="775946"/>
            <a:ext cx="5692669" cy="401129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4006974" y="5085184"/>
            <a:ext cx="49685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7.3 </a:t>
            </a:r>
            <a:r>
              <a:rPr lang="zh-CN" altLang="zh-CN" sz="54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力的平衡</a:t>
            </a:r>
          </a:p>
        </p:txBody>
      </p:sp>
    </p:spTree>
    <p:extLst>
      <p:ext uri="{BB962C8B-B14F-4D97-AF65-F5344CB8AC3E}">
        <p14:creationId xmlns:p14="http://schemas.microsoft.com/office/powerpoint/2010/main" val="30182096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759351" y="4446270"/>
            <a:ext cx="1966339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8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静止的物体</a:t>
            </a:r>
          </a:p>
        </p:txBody>
      </p:sp>
      <p:cxnSp>
        <p:nvCxnSpPr>
          <p:cNvPr id="15" name="直接连接符 14"/>
          <p:cNvCxnSpPr/>
          <p:nvPr>
            <p:custDataLst>
              <p:tags r:id="rId2"/>
            </p:custDataLst>
          </p:nvPr>
        </p:nvCxnSpPr>
        <p:spPr>
          <a:xfrm>
            <a:off x="1989197" y="4140200"/>
            <a:ext cx="2832366" cy="12700"/>
          </a:xfrm>
          <a:prstGeom prst="line">
            <a:avLst/>
          </a:prstGeom>
          <a:ln w="22225" cmpd="sng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>
            <p:custDataLst>
              <p:tags r:id="rId3"/>
            </p:custDataLst>
          </p:nvPr>
        </p:nvSpPr>
        <p:spPr>
          <a:xfrm>
            <a:off x="2759351" y="3242310"/>
            <a:ext cx="1339676" cy="882650"/>
          </a:xfrm>
          <a:prstGeom prst="rect">
            <a:avLst/>
          </a:prstGeom>
          <a:solidFill>
            <a:schemeClr val="bg1"/>
          </a:solidFill>
          <a:ln w="19050" cmpd="sng">
            <a:solidFill>
              <a:schemeClr val="tx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 descr="QQ截图2016122622332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700918" y="905510"/>
            <a:ext cx="3850774" cy="321945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5"/>
            </p:custDataLst>
          </p:nvPr>
        </p:nvSpPr>
        <p:spPr>
          <a:xfrm>
            <a:off x="7184090" y="4446270"/>
            <a:ext cx="269649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80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匀速上升的货物</a:t>
            </a:r>
          </a:p>
        </p:txBody>
      </p:sp>
    </p:spTree>
    <p:extLst>
      <p:ext uri="{BB962C8B-B14F-4D97-AF65-F5344CB8AC3E}">
        <p14:creationId xmlns:p14="http://schemas.microsoft.com/office/powerpoint/2010/main" val="3348367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文本框 7169"/>
          <p:cNvSpPr txBox="1"/>
          <p:nvPr>
            <p:custDataLst>
              <p:tags r:id="rId1"/>
            </p:custDataLst>
          </p:nvPr>
        </p:nvSpPr>
        <p:spPr>
          <a:xfrm>
            <a:off x="353649" y="3333750"/>
            <a:ext cx="10093916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>
              <a:spcBef>
                <a:spcPct val="50000"/>
              </a:spcBef>
            </a:pPr>
            <a:r>
              <a:rPr lang="en-US" altLang="zh-CN" sz="3600" b="1">
                <a:solidFill>
                  <a:schemeClr val="accent2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2.</a:t>
            </a:r>
            <a:r>
              <a:rPr lang="zh-CN" altLang="en-US" sz="3600" b="1">
                <a:solidFill>
                  <a:schemeClr val="accent2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物体处于平衡状态时所受到的力叫平</a:t>
            </a:r>
            <a:r>
              <a:rPr lang="en-US" altLang="zh-CN" sz="3600" b="1">
                <a:solidFill>
                  <a:schemeClr val="accent2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	</a:t>
            </a:r>
            <a:r>
              <a:rPr lang="zh-CN" altLang="en-US" sz="3600" b="1">
                <a:solidFill>
                  <a:schemeClr val="accent2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衡力</a:t>
            </a:r>
          </a:p>
        </p:txBody>
      </p:sp>
      <p:sp>
        <p:nvSpPr>
          <p:cNvPr id="4099" name="文本框 4098"/>
          <p:cNvSpPr txBox="1"/>
          <p:nvPr>
            <p:custDataLst>
              <p:tags r:id="rId2"/>
            </p:custDataLst>
          </p:nvPr>
        </p:nvSpPr>
        <p:spPr>
          <a:xfrm>
            <a:off x="353332" y="1064896"/>
            <a:ext cx="8998366" cy="1476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>
              <a:spcBef>
                <a:spcPct val="50000"/>
              </a:spcBef>
            </a:pPr>
            <a:r>
              <a:rPr lang="zh-CN" altLang="en-US" sz="3600" b="1">
                <a:solidFill>
                  <a:schemeClr val="accent2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一、二力平衡</a:t>
            </a:r>
          </a:p>
          <a:p>
            <a:pPr lvl="0">
              <a:spcBef>
                <a:spcPct val="50000"/>
              </a:spcBef>
            </a:pPr>
            <a:r>
              <a:rPr lang="en-US" altLang="zh-CN" sz="3600" b="1">
                <a:solidFill>
                  <a:schemeClr val="accent2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1.</a:t>
            </a:r>
            <a:r>
              <a:rPr lang="zh-CN" altLang="en-US" sz="3600" b="1">
                <a:solidFill>
                  <a:schemeClr val="accent2"/>
                </a:solidFill>
                <a:latin typeface="黑体" panose="02010609060101010101" pitchFamily="2" charset="-122"/>
                <a:ea typeface="黑体" panose="02010609060101010101" pitchFamily="2" charset="-122"/>
                <a:sym typeface="+mn-ea"/>
              </a:rPr>
              <a:t>平衡状态：静止状态或</a:t>
            </a:r>
            <a:r>
              <a:rPr lang="zh-CN" altLang="en-US" sz="3600" b="1">
                <a:solidFill>
                  <a:schemeClr val="accent2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匀速直线运动状态</a:t>
            </a:r>
            <a:endParaRPr lang="zh-CN" altLang="en-US" sz="3600" b="1">
              <a:solidFill>
                <a:schemeClr val="accent2"/>
              </a:solidFill>
              <a:latin typeface="黑体" panose="02010609060101010101" pitchFamily="2" charset="-122"/>
              <a:ea typeface="黑体" panose="02010609060101010101" pitchFamily="2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296489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409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78095" y="854075"/>
            <a:ext cx="11968827" cy="68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zh-CN"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例</a:t>
            </a:r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、热气球在下列的情况下，是否处于平衡状态？是否受平衡力？</a:t>
            </a: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390443" y="2091690"/>
            <a:ext cx="4373946" cy="291719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1159360" y="2284731"/>
            <a:ext cx="4282517" cy="2287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70000"/>
              </a:lnSpc>
            </a:pP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①静止在半空中</a:t>
            </a:r>
          </a:p>
          <a:p>
            <a:pPr>
              <a:lnSpc>
                <a:spcPct val="170000"/>
              </a:lnSpc>
            </a:pP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②匀速下降</a:t>
            </a:r>
          </a:p>
          <a:p>
            <a:pPr>
              <a:lnSpc>
                <a:spcPct val="170000"/>
              </a:lnSpc>
            </a:pP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③加速上升</a:t>
            </a:r>
          </a:p>
        </p:txBody>
      </p:sp>
    </p:spTree>
    <p:extLst>
      <p:ext uri="{BB962C8B-B14F-4D97-AF65-F5344CB8AC3E}">
        <p14:creationId xmlns:p14="http://schemas.microsoft.com/office/powerpoint/2010/main" val="502624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756187" y="998221"/>
            <a:ext cx="9563760" cy="4521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80000"/>
              </a:lnSpc>
            </a:pPr>
            <a:r>
              <a:rPr lang="zh-CN" altLang="zh-CN"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例</a:t>
            </a:r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、下列运动的物体，受平衡力的是（   ）</a:t>
            </a:r>
          </a:p>
          <a:p>
            <a:pPr>
              <a:lnSpc>
                <a:spcPct val="180000"/>
              </a:lnSpc>
            </a:pPr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A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自由下落的苹果</a:t>
            </a:r>
          </a:p>
          <a:p>
            <a:pPr>
              <a:lnSpc>
                <a:spcPct val="180000"/>
              </a:lnSpc>
            </a:pPr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B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刚启动的汽车</a:t>
            </a:r>
          </a:p>
          <a:p>
            <a:pPr>
              <a:lnSpc>
                <a:spcPct val="180000"/>
              </a:lnSpc>
            </a:pPr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C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沿斜面匀速下滑的木块</a:t>
            </a:r>
          </a:p>
          <a:p>
            <a:pPr>
              <a:lnSpc>
                <a:spcPct val="180000"/>
              </a:lnSpc>
            </a:pPr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D</a:t>
            </a: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匀速拐弯的汽车</a:t>
            </a:r>
          </a:p>
        </p:txBody>
      </p:sp>
    </p:spTree>
    <p:extLst>
      <p:ext uri="{BB962C8B-B14F-4D97-AF65-F5344CB8AC3E}">
        <p14:creationId xmlns:p14="http://schemas.microsoft.com/office/powerpoint/2010/main" val="25192549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657769" y="795656"/>
            <a:ext cx="883678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>
              <a:spcBef>
                <a:spcPct val="50000"/>
              </a:spcBef>
            </a:pPr>
            <a:r>
              <a:rPr lang="zh-CN" altLang="en-US" sz="3200" b="1">
                <a:solidFill>
                  <a:schemeClr val="accent6"/>
                </a:solidFill>
                <a:latin typeface="微软雅黑" panose="020B0503020204020204" charset="-122"/>
                <a:ea typeface="微软雅黑" panose="020B0503020204020204" charset="-122"/>
              </a:rPr>
              <a:t>两个力需要满足哪些条件，才能称为平衡力呢？</a:t>
            </a:r>
          </a:p>
        </p:txBody>
      </p:sp>
      <p:pic>
        <p:nvPicPr>
          <p:cNvPr id="2" name="9-视频-02-二力平衡条件1_标清">
            <a:hlinkClick r:id="" action="ppaction://media"/>
          </p:cNvPr>
          <p:cNvPicPr/>
          <p:nvPr>
            <a:videoFile r:link="rId3"/>
            <p:custDataLst>
              <p:tags r:id="rId4"/>
            </p:custDataLst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198719" y="1492250"/>
            <a:ext cx="7754880" cy="508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752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文本框 8193"/>
          <p:cNvSpPr txBox="1"/>
          <p:nvPr>
            <p:custDataLst>
              <p:tags r:id="rId1"/>
            </p:custDataLst>
          </p:nvPr>
        </p:nvSpPr>
        <p:spPr>
          <a:xfrm>
            <a:off x="1523802" y="44450"/>
            <a:ext cx="7488850" cy="8299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/>
            <a:r>
              <a:rPr lang="zh-CN" altLang="en-US" sz="4800" b="1">
                <a:solidFill>
                  <a:srgbClr val="FF33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</a:rPr>
              <a:t>     </a:t>
            </a:r>
          </a:p>
        </p:txBody>
      </p:sp>
      <p:sp>
        <p:nvSpPr>
          <p:cNvPr id="8195" name="矩形 8194"/>
          <p:cNvSpPr/>
          <p:nvPr>
            <p:custDataLst>
              <p:tags r:id="rId2"/>
            </p:custDataLst>
          </p:nvPr>
        </p:nvSpPr>
        <p:spPr>
          <a:xfrm>
            <a:off x="568251" y="874396"/>
            <a:ext cx="9941536" cy="3542665"/>
          </a:xfrm>
          <a:prstGeom prst="rect">
            <a:avLst/>
          </a:prstGeom>
          <a:noFill/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lvl="0">
              <a:lnSpc>
                <a:spcPct val="170000"/>
              </a:lnSpc>
            </a:pP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二</a:t>
            </a:r>
            <a:r>
              <a:rPr lang="zh-CN" altLang="en-US" sz="3200" b="1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、二力平衡条件：</a:t>
            </a:r>
          </a:p>
          <a:p>
            <a:pPr lvl="0">
              <a:lnSpc>
                <a:spcPct val="170000"/>
              </a:lnSpc>
            </a:pPr>
            <a:r>
              <a:rPr lang="zh-CN" altLang="en-US" sz="3200">
                <a:solidFill>
                  <a:schemeClr val="accent2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作用在</a:t>
            </a:r>
            <a:r>
              <a:rPr lang="zh-CN" altLang="en-US" sz="320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同一个物体上</a:t>
            </a:r>
            <a:r>
              <a:rPr lang="zh-CN" altLang="en-US" sz="3200">
                <a:solidFill>
                  <a:schemeClr val="accent2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的两个力</a:t>
            </a:r>
          </a:p>
          <a:p>
            <a:pPr lvl="0">
              <a:lnSpc>
                <a:spcPct val="170000"/>
              </a:lnSpc>
            </a:pPr>
            <a:r>
              <a:rPr lang="zh-CN" altLang="en-US" sz="3200">
                <a:solidFill>
                  <a:schemeClr val="accent2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大小相等 方向相反 作用在同一直线上</a:t>
            </a:r>
          </a:p>
          <a:p>
            <a:pPr lvl="0">
              <a:lnSpc>
                <a:spcPct val="170000"/>
              </a:lnSpc>
            </a:pPr>
            <a:r>
              <a:rPr lang="zh-CN" altLang="zh-CN" sz="3600" b="1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同体、等大、反向、共线</a:t>
            </a:r>
          </a:p>
        </p:txBody>
      </p:sp>
    </p:spTree>
    <p:extLst>
      <p:ext uri="{BB962C8B-B14F-4D97-AF65-F5344CB8AC3E}">
        <p14:creationId xmlns:p14="http://schemas.microsoft.com/office/powerpoint/2010/main" val="375276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 1024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37775" y="1046164"/>
            <a:ext cx="8747573" cy="777875"/>
          </a:xfrm>
        </p:spPr>
        <p:txBody>
          <a:bodyPr anchor="ctr"/>
          <a:lstStyle/>
          <a:p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例、下列哪组中的两个力相互平衡（    ）</a:t>
            </a:r>
          </a:p>
        </p:txBody>
      </p:sp>
      <p:sp>
        <p:nvSpPr>
          <p:cNvPr id="10243" name="矩形 10242"/>
          <p:cNvSpPr/>
          <p:nvPr>
            <p:custDataLst>
              <p:tags r:id="rId2"/>
            </p:custDataLst>
          </p:nvPr>
        </p:nvSpPr>
        <p:spPr>
          <a:xfrm>
            <a:off x="2926969" y="2635569"/>
            <a:ext cx="865075" cy="719137"/>
          </a:xfrm>
          <a:prstGeom prst="rect">
            <a:avLst/>
          </a:prstGeom>
          <a:solidFill>
            <a:srgbClr val="FF33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44" name="直接连接符 10243"/>
          <p:cNvSpPr/>
          <p:nvPr>
            <p:custDataLst>
              <p:tags r:id="rId3"/>
            </p:custDataLst>
          </p:nvPr>
        </p:nvSpPr>
        <p:spPr>
          <a:xfrm>
            <a:off x="3790457" y="2780030"/>
            <a:ext cx="936503" cy="0"/>
          </a:xfrm>
          <a:prstGeom prst="line">
            <a:avLst/>
          </a:prstGeom>
          <a:ln w="19050" cap="flat" cmpd="sng">
            <a:solidFill>
              <a:schemeClr val="tx1"/>
            </a:solidFill>
            <a:prstDash val="solid"/>
            <a:headEnd type="none" w="med" len="med"/>
            <a:tailEnd type="stealth" w="lg" len="med"/>
          </a:ln>
        </p:spPr>
        <p:txBody>
          <a:bodyPr/>
          <a:lstStyle/>
          <a:p>
            <a:endParaRPr/>
          </a:p>
        </p:txBody>
      </p:sp>
      <p:sp>
        <p:nvSpPr>
          <p:cNvPr id="10245" name="直接连接符 10244"/>
          <p:cNvSpPr/>
          <p:nvPr>
            <p:custDataLst>
              <p:tags r:id="rId4"/>
            </p:custDataLst>
          </p:nvPr>
        </p:nvSpPr>
        <p:spPr>
          <a:xfrm flipH="1">
            <a:off x="1919038" y="3138805"/>
            <a:ext cx="1007931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/>
          </a:p>
        </p:txBody>
      </p:sp>
      <p:sp>
        <p:nvSpPr>
          <p:cNvPr id="10246" name="矩形 10245"/>
          <p:cNvSpPr/>
          <p:nvPr>
            <p:custDataLst>
              <p:tags r:id="rId5"/>
            </p:custDataLst>
          </p:nvPr>
        </p:nvSpPr>
        <p:spPr>
          <a:xfrm>
            <a:off x="7103139" y="2707005"/>
            <a:ext cx="865074" cy="719138"/>
          </a:xfrm>
          <a:prstGeom prst="rect">
            <a:avLst/>
          </a:prstGeom>
          <a:solidFill>
            <a:srgbClr val="FF33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47" name="直接连接符 10246"/>
          <p:cNvSpPr/>
          <p:nvPr>
            <p:custDataLst>
              <p:tags r:id="rId6"/>
            </p:custDataLst>
          </p:nvPr>
        </p:nvSpPr>
        <p:spPr>
          <a:xfrm flipV="1">
            <a:off x="7968213" y="2173605"/>
            <a:ext cx="590473" cy="5334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/>
          </a:p>
        </p:txBody>
      </p:sp>
      <p:sp>
        <p:nvSpPr>
          <p:cNvPr id="10248" name="直接连接符 10247"/>
          <p:cNvSpPr/>
          <p:nvPr>
            <p:custDataLst>
              <p:tags r:id="rId7"/>
            </p:custDataLst>
          </p:nvPr>
        </p:nvSpPr>
        <p:spPr>
          <a:xfrm flipH="1">
            <a:off x="6326951" y="3426144"/>
            <a:ext cx="776187" cy="663575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/>
          </a:p>
        </p:txBody>
      </p:sp>
      <p:sp>
        <p:nvSpPr>
          <p:cNvPr id="10249" name="直接连接符 10248"/>
          <p:cNvSpPr/>
          <p:nvPr>
            <p:custDataLst>
              <p:tags r:id="rId8"/>
            </p:custDataLst>
          </p:nvPr>
        </p:nvSpPr>
        <p:spPr>
          <a:xfrm flipH="1">
            <a:off x="7103139" y="2707005"/>
            <a:ext cx="865074" cy="719138"/>
          </a:xfrm>
          <a:prstGeom prst="line">
            <a:avLst/>
          </a:prstGeom>
          <a:ln w="15875" cap="flat" cmpd="sng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10250" name="矩形 10249"/>
          <p:cNvSpPr/>
          <p:nvPr>
            <p:custDataLst>
              <p:tags r:id="rId9"/>
            </p:custDataLst>
          </p:nvPr>
        </p:nvSpPr>
        <p:spPr>
          <a:xfrm>
            <a:off x="2926969" y="4799330"/>
            <a:ext cx="865075" cy="717550"/>
          </a:xfrm>
          <a:prstGeom prst="rect">
            <a:avLst/>
          </a:prstGeom>
          <a:solidFill>
            <a:srgbClr val="FF33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51" name="直接连接符 10250"/>
          <p:cNvSpPr/>
          <p:nvPr>
            <p:custDataLst>
              <p:tags r:id="rId10"/>
            </p:custDataLst>
          </p:nvPr>
        </p:nvSpPr>
        <p:spPr>
          <a:xfrm flipH="1">
            <a:off x="3863472" y="5299393"/>
            <a:ext cx="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/>
          </a:p>
        </p:txBody>
      </p:sp>
      <p:sp>
        <p:nvSpPr>
          <p:cNvPr id="10252" name="文本框 10251"/>
          <p:cNvSpPr txBox="1"/>
          <p:nvPr>
            <p:custDataLst>
              <p:tags r:id="rId11"/>
            </p:custDataLst>
          </p:nvPr>
        </p:nvSpPr>
        <p:spPr>
          <a:xfrm>
            <a:off x="3142841" y="3567430"/>
            <a:ext cx="431744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>
              <a:spcBef>
                <a:spcPct val="50000"/>
              </a:spcBef>
            </a:pPr>
            <a:r>
              <a:rPr lang="en-US" altLang="x-none" sz="2800">
                <a:latin typeface="Arial" panose="020B0604020202020204" pitchFamily="34" charset="0"/>
                <a:ea typeface="宋体" panose="02010600030101010101" pitchFamily="2" charset="-122"/>
              </a:rPr>
              <a:t>A</a:t>
            </a:r>
          </a:p>
        </p:txBody>
      </p:sp>
      <p:sp>
        <p:nvSpPr>
          <p:cNvPr id="10253" name="文本框 10252"/>
          <p:cNvSpPr txBox="1"/>
          <p:nvPr>
            <p:custDataLst>
              <p:tags r:id="rId12"/>
            </p:custDataLst>
          </p:nvPr>
        </p:nvSpPr>
        <p:spPr>
          <a:xfrm>
            <a:off x="7534882" y="3856355"/>
            <a:ext cx="431744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>
              <a:spcBef>
                <a:spcPct val="50000"/>
              </a:spcBef>
            </a:pPr>
            <a:r>
              <a:rPr lang="en-US" altLang="x-none" sz="2800">
                <a:latin typeface="Arial" panose="020B0604020202020204" pitchFamily="34" charset="0"/>
                <a:ea typeface="宋体" panose="02010600030101010101" pitchFamily="2" charset="-122"/>
              </a:rPr>
              <a:t>B</a:t>
            </a:r>
          </a:p>
        </p:txBody>
      </p:sp>
      <p:sp>
        <p:nvSpPr>
          <p:cNvPr id="10254" name="文本框 10253"/>
          <p:cNvSpPr txBox="1"/>
          <p:nvPr>
            <p:custDataLst>
              <p:tags r:id="rId13"/>
            </p:custDataLst>
          </p:nvPr>
        </p:nvSpPr>
        <p:spPr>
          <a:xfrm>
            <a:off x="3215856" y="5586730"/>
            <a:ext cx="431744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>
              <a:spcBef>
                <a:spcPct val="50000"/>
              </a:spcBef>
            </a:pPr>
            <a:r>
              <a:rPr lang="en-US" altLang="x-none" sz="2800">
                <a:latin typeface="Arial" panose="020B0604020202020204" pitchFamily="34" charset="0"/>
                <a:ea typeface="宋体" panose="02010600030101010101" pitchFamily="2" charset="-122"/>
              </a:rPr>
              <a:t>C</a:t>
            </a:r>
          </a:p>
        </p:txBody>
      </p:sp>
      <p:sp>
        <p:nvSpPr>
          <p:cNvPr id="10255" name="文本框 10254"/>
          <p:cNvSpPr txBox="1"/>
          <p:nvPr>
            <p:custDataLst>
              <p:tags r:id="rId14"/>
            </p:custDataLst>
          </p:nvPr>
        </p:nvSpPr>
        <p:spPr>
          <a:xfrm>
            <a:off x="7463453" y="5658168"/>
            <a:ext cx="431744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>
              <a:spcBef>
                <a:spcPct val="50000"/>
              </a:spcBef>
            </a:pPr>
            <a:r>
              <a:rPr lang="en-US" altLang="x-none" sz="2800">
                <a:latin typeface="Arial" panose="020B0604020202020204" pitchFamily="34" charset="0"/>
                <a:ea typeface="宋体" panose="02010600030101010101" pitchFamily="2" charset="-122"/>
              </a:rPr>
              <a:t>D</a:t>
            </a:r>
          </a:p>
        </p:txBody>
      </p:sp>
      <p:sp>
        <p:nvSpPr>
          <p:cNvPr id="10256" name="文本框 10255"/>
          <p:cNvSpPr txBox="1"/>
          <p:nvPr>
            <p:custDataLst>
              <p:tags r:id="rId15"/>
            </p:custDataLst>
          </p:nvPr>
        </p:nvSpPr>
        <p:spPr>
          <a:xfrm>
            <a:off x="1523802" y="2491106"/>
            <a:ext cx="1258724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>
              <a:spcBef>
                <a:spcPct val="50000"/>
              </a:spcBef>
            </a:pPr>
            <a:r>
              <a:rPr lang="en-US" altLang="x-none" sz="2400">
                <a:latin typeface="Arial" panose="020B0604020202020204" pitchFamily="34" charset="0"/>
                <a:ea typeface="宋体" panose="02010600030101010101" pitchFamily="2" charset="-122"/>
              </a:rPr>
              <a:t>F1=5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N</a:t>
            </a:r>
          </a:p>
        </p:txBody>
      </p:sp>
      <p:sp>
        <p:nvSpPr>
          <p:cNvPr id="10257" name="文本框 10256"/>
          <p:cNvSpPr txBox="1"/>
          <p:nvPr>
            <p:custDataLst>
              <p:tags r:id="rId16"/>
            </p:custDataLst>
          </p:nvPr>
        </p:nvSpPr>
        <p:spPr>
          <a:xfrm>
            <a:off x="4007917" y="2851469"/>
            <a:ext cx="1258723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>
              <a:spcBef>
                <a:spcPct val="50000"/>
              </a:spcBef>
            </a:pPr>
            <a:r>
              <a:rPr lang="en-US" altLang="x-none" sz="2400">
                <a:latin typeface="Arial" panose="020B0604020202020204" pitchFamily="34" charset="0"/>
                <a:ea typeface="宋体" panose="02010600030101010101" pitchFamily="2" charset="-122"/>
              </a:rPr>
              <a:t>F2=5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N</a:t>
            </a:r>
          </a:p>
        </p:txBody>
      </p:sp>
      <p:sp>
        <p:nvSpPr>
          <p:cNvPr id="10258" name="文本框 10257"/>
          <p:cNvSpPr txBox="1"/>
          <p:nvPr>
            <p:custDataLst>
              <p:tags r:id="rId17"/>
            </p:custDataLst>
          </p:nvPr>
        </p:nvSpPr>
        <p:spPr>
          <a:xfrm>
            <a:off x="6455523" y="3859531"/>
            <a:ext cx="1258723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>
              <a:spcBef>
                <a:spcPct val="50000"/>
              </a:spcBef>
            </a:pPr>
            <a:r>
              <a:rPr lang="en-US" altLang="x-none" sz="2400">
                <a:latin typeface="Arial" panose="020B0604020202020204" pitchFamily="34" charset="0"/>
                <a:ea typeface="宋体" panose="02010600030101010101" pitchFamily="2" charset="-122"/>
              </a:rPr>
              <a:t>F1=5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N</a:t>
            </a:r>
          </a:p>
        </p:txBody>
      </p:sp>
      <p:sp>
        <p:nvSpPr>
          <p:cNvPr id="10259" name="文本框 10258"/>
          <p:cNvSpPr txBox="1"/>
          <p:nvPr>
            <p:custDataLst>
              <p:tags r:id="rId18"/>
            </p:custDataLst>
          </p:nvPr>
        </p:nvSpPr>
        <p:spPr>
          <a:xfrm>
            <a:off x="8471386" y="2275206"/>
            <a:ext cx="1258723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>
              <a:spcBef>
                <a:spcPct val="50000"/>
              </a:spcBef>
            </a:pPr>
            <a:r>
              <a:rPr lang="en-US" altLang="x-none" sz="2400">
                <a:latin typeface="Arial" panose="020B0604020202020204" pitchFamily="34" charset="0"/>
                <a:ea typeface="宋体" panose="02010600030101010101" pitchFamily="2" charset="-122"/>
              </a:rPr>
              <a:t>F2=5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N</a:t>
            </a:r>
          </a:p>
        </p:txBody>
      </p:sp>
      <p:sp>
        <p:nvSpPr>
          <p:cNvPr id="10260" name="文本框 10259"/>
          <p:cNvSpPr txBox="1"/>
          <p:nvPr>
            <p:custDataLst>
              <p:tags r:id="rId19"/>
            </p:custDataLst>
          </p:nvPr>
        </p:nvSpPr>
        <p:spPr>
          <a:xfrm>
            <a:off x="1523802" y="4510406"/>
            <a:ext cx="1258724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>
              <a:spcBef>
                <a:spcPct val="50000"/>
              </a:spcBef>
            </a:pPr>
            <a:r>
              <a:rPr lang="en-US" altLang="x-none" sz="2400">
                <a:latin typeface="Arial" panose="020B0604020202020204" pitchFamily="34" charset="0"/>
                <a:ea typeface="宋体" panose="02010600030101010101" pitchFamily="2" charset="-122"/>
              </a:rPr>
              <a:t>F1=5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N</a:t>
            </a:r>
          </a:p>
        </p:txBody>
      </p:sp>
      <p:sp>
        <p:nvSpPr>
          <p:cNvPr id="10261" name="文本框 10260"/>
          <p:cNvSpPr txBox="1"/>
          <p:nvPr>
            <p:custDataLst>
              <p:tags r:id="rId20"/>
            </p:custDataLst>
          </p:nvPr>
        </p:nvSpPr>
        <p:spPr>
          <a:xfrm>
            <a:off x="4007917" y="4510406"/>
            <a:ext cx="1258723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>
              <a:spcBef>
                <a:spcPct val="50000"/>
              </a:spcBef>
            </a:pPr>
            <a:r>
              <a:rPr lang="en-US" altLang="x-none" sz="2400">
                <a:latin typeface="Arial" panose="020B0604020202020204" pitchFamily="34" charset="0"/>
                <a:ea typeface="宋体" panose="02010600030101010101" pitchFamily="2" charset="-122"/>
              </a:rPr>
              <a:t>F2=3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N</a:t>
            </a:r>
          </a:p>
        </p:txBody>
      </p:sp>
      <p:sp>
        <p:nvSpPr>
          <p:cNvPr id="10262" name="文本框 10261"/>
          <p:cNvSpPr txBox="1"/>
          <p:nvPr>
            <p:custDataLst>
              <p:tags r:id="rId21"/>
            </p:custDataLst>
          </p:nvPr>
        </p:nvSpPr>
        <p:spPr>
          <a:xfrm>
            <a:off x="5950764" y="4580256"/>
            <a:ext cx="1258723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>
              <a:spcBef>
                <a:spcPct val="50000"/>
              </a:spcBef>
            </a:pPr>
            <a:r>
              <a:rPr lang="en-US" altLang="x-none" sz="2400">
                <a:latin typeface="Arial" panose="020B0604020202020204" pitchFamily="34" charset="0"/>
                <a:ea typeface="宋体" panose="02010600030101010101" pitchFamily="2" charset="-122"/>
              </a:rPr>
              <a:t>F1=5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N</a:t>
            </a:r>
          </a:p>
        </p:txBody>
      </p:sp>
      <p:sp>
        <p:nvSpPr>
          <p:cNvPr id="10263" name="文本框 10262"/>
          <p:cNvSpPr txBox="1"/>
          <p:nvPr>
            <p:custDataLst>
              <p:tags r:id="rId22"/>
            </p:custDataLst>
          </p:nvPr>
        </p:nvSpPr>
        <p:spPr>
          <a:xfrm>
            <a:off x="8326941" y="4580256"/>
            <a:ext cx="1258724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>
              <a:spcBef>
                <a:spcPct val="50000"/>
              </a:spcBef>
            </a:pPr>
            <a:r>
              <a:rPr lang="en-US" altLang="x-none" sz="2400">
                <a:latin typeface="Arial" panose="020B0604020202020204" pitchFamily="34" charset="0"/>
                <a:ea typeface="宋体" panose="02010600030101010101" pitchFamily="2" charset="-122"/>
              </a:rPr>
              <a:t>F2=5</a:t>
            </a:r>
            <a:r>
              <a:rPr lang="zh-CN" altLang="en-US" sz="2400">
                <a:latin typeface="Arial" panose="020B0604020202020204" pitchFamily="34" charset="0"/>
                <a:ea typeface="宋体" panose="02010600030101010101" pitchFamily="2" charset="-122"/>
              </a:rPr>
              <a:t>N</a:t>
            </a:r>
          </a:p>
        </p:txBody>
      </p:sp>
      <p:sp>
        <p:nvSpPr>
          <p:cNvPr id="10264" name="矩形 10263"/>
          <p:cNvSpPr/>
          <p:nvPr>
            <p:custDataLst>
              <p:tags r:id="rId23"/>
            </p:custDataLst>
          </p:nvPr>
        </p:nvSpPr>
        <p:spPr>
          <a:xfrm>
            <a:off x="7103139" y="4799331"/>
            <a:ext cx="433331" cy="790575"/>
          </a:xfrm>
          <a:prstGeom prst="rect">
            <a:avLst/>
          </a:prstGeom>
          <a:solidFill>
            <a:srgbClr val="FF33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65" name="矩形 10264"/>
          <p:cNvSpPr/>
          <p:nvPr>
            <p:custDataLst>
              <p:tags r:id="rId24"/>
            </p:custDataLst>
          </p:nvPr>
        </p:nvSpPr>
        <p:spPr>
          <a:xfrm>
            <a:off x="7679325" y="4799331"/>
            <a:ext cx="431744" cy="790575"/>
          </a:xfrm>
          <a:prstGeom prst="rect">
            <a:avLst/>
          </a:prstGeom>
          <a:solidFill>
            <a:srgbClr val="FF99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66" name="直接连接符 10265"/>
          <p:cNvSpPr/>
          <p:nvPr>
            <p:custDataLst>
              <p:tags r:id="rId25"/>
            </p:custDataLst>
          </p:nvPr>
        </p:nvSpPr>
        <p:spPr>
          <a:xfrm>
            <a:off x="8039642" y="5158105"/>
            <a:ext cx="934915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/>
          </a:p>
        </p:txBody>
      </p:sp>
      <p:sp>
        <p:nvSpPr>
          <p:cNvPr id="10267" name="直接连接符 10266"/>
          <p:cNvSpPr/>
          <p:nvPr>
            <p:custDataLst>
              <p:tags r:id="rId26"/>
            </p:custDataLst>
          </p:nvPr>
        </p:nvSpPr>
        <p:spPr>
          <a:xfrm flipH="1">
            <a:off x="6166635" y="5158105"/>
            <a:ext cx="1007931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/>
          </a:p>
        </p:txBody>
      </p:sp>
      <p:sp>
        <p:nvSpPr>
          <p:cNvPr id="10268" name="直接连接符 10267"/>
          <p:cNvSpPr/>
          <p:nvPr>
            <p:custDataLst>
              <p:tags r:id="rId27"/>
            </p:custDataLst>
          </p:nvPr>
        </p:nvSpPr>
        <p:spPr>
          <a:xfrm>
            <a:off x="3792045" y="5158105"/>
            <a:ext cx="790472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/>
          </a:p>
        </p:txBody>
      </p:sp>
      <p:sp>
        <p:nvSpPr>
          <p:cNvPr id="10269" name="直接连接符 10268"/>
          <p:cNvSpPr/>
          <p:nvPr>
            <p:custDataLst>
              <p:tags r:id="rId28"/>
            </p:custDataLst>
          </p:nvPr>
        </p:nvSpPr>
        <p:spPr>
          <a:xfrm flipH="1">
            <a:off x="1919038" y="5158105"/>
            <a:ext cx="1009519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95408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1265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49206" y="1116965"/>
            <a:ext cx="11892002" cy="2249170"/>
          </a:xfrm>
        </p:spPr>
        <p:txBody>
          <a:bodyPr anchor="ctr"/>
          <a:lstStyle/>
          <a:p>
            <a:pPr algn="l">
              <a:lnSpc>
                <a:spcPct val="170000"/>
              </a:lnSpc>
            </a:pP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例、重力是</a:t>
            </a:r>
            <a:r>
              <a:rPr lang="en-US" altLang="x-none" sz="3200">
                <a:latin typeface="微软雅黑" panose="020B0503020204020204" charset="-122"/>
                <a:ea typeface="微软雅黑" panose="020B0503020204020204" charset="-122"/>
              </a:rPr>
              <a:t>6N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的木块在水平桌面上静止不动时，木块受到的重力和</a:t>
            </a:r>
            <a:r>
              <a:rPr lang="zh-CN" altLang="en-US" sz="3200" u="sng">
                <a:latin typeface="微软雅黑" panose="020B0503020204020204" charset="-122"/>
                <a:ea typeface="微软雅黑" panose="020B0503020204020204" charset="-122"/>
              </a:rPr>
              <a:t>          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是一对平衡力，这个力的大小为</a:t>
            </a:r>
            <a:r>
              <a:rPr lang="zh-CN" altLang="en-US" sz="3200" u="sng">
                <a:latin typeface="微软雅黑" panose="020B0503020204020204" charset="-122"/>
                <a:ea typeface="微软雅黑" panose="020B0503020204020204" charset="-122"/>
              </a:rPr>
              <a:t>       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N,方向是</a:t>
            </a:r>
            <a:r>
              <a:rPr lang="zh-CN" altLang="en-US" sz="3200" u="sng">
                <a:latin typeface="微软雅黑" panose="020B0503020204020204" charset="-122"/>
                <a:ea typeface="微软雅黑" panose="020B0503020204020204" charset="-122"/>
              </a:rPr>
              <a:t>        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320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20942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175237" y="1033781"/>
            <a:ext cx="11822161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3600" b="1"/>
              <a:t>一个质量为</a:t>
            </a:r>
            <a:r>
              <a:rPr lang="en-US" altLang="zh-CN" sz="3600" b="1"/>
              <a:t>50t</a:t>
            </a:r>
            <a:r>
              <a:rPr lang="zh-CN" altLang="en-US" sz="3600" b="1"/>
              <a:t>的小车在平直的公路上做匀速直线运动，汽车发动机提供的牵引力为</a:t>
            </a:r>
            <a:r>
              <a:rPr lang="en-US" altLang="zh-CN" sz="3600" b="1"/>
              <a:t>10</a:t>
            </a:r>
            <a:r>
              <a:rPr lang="en-US" altLang="zh-CN" sz="3600" b="1" baseline="30000"/>
              <a:t>4</a:t>
            </a:r>
            <a:r>
              <a:rPr lang="en-US" altLang="zh-CN" sz="3600" b="1"/>
              <a:t>N</a:t>
            </a:r>
            <a:r>
              <a:rPr lang="zh-CN" altLang="en-US" sz="3600" b="1"/>
              <a:t>，则小车受到的阻力大小为多少？</a:t>
            </a:r>
          </a:p>
          <a:p>
            <a:pPr algn="just"/>
            <a:r>
              <a:rPr lang="zh-CN" altLang="en-US" sz="3600" b="1"/>
              <a:t>地面对物体的支持力为多大？</a:t>
            </a:r>
          </a:p>
        </p:txBody>
      </p:sp>
    </p:spTree>
    <p:extLst>
      <p:ext uri="{BB962C8B-B14F-4D97-AF65-F5344CB8AC3E}">
        <p14:creationId xmlns:p14="http://schemas.microsoft.com/office/powerpoint/2010/main" val="11624344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文本占位符 25601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>
          <a:xfrm>
            <a:off x="410157" y="932815"/>
            <a:ext cx="11370735" cy="4042410"/>
          </a:xfrm>
        </p:spPr>
        <p:txBody>
          <a:bodyPr/>
          <a:lstStyle/>
          <a:p>
            <a:pPr algn="l">
              <a:lnSpc>
                <a:spcPct val="130000"/>
              </a:lnSpc>
              <a:buNone/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例.某人从井中用绳以0.15m/s向上提水，已知桶的质量是2kg，所盛水的质量是38kg。</a:t>
            </a:r>
          </a:p>
          <a:p>
            <a:pPr algn="l">
              <a:lnSpc>
                <a:spcPct val="130000"/>
              </a:lnSpc>
              <a:buNone/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求：（1）绳对桶的拉力</a:t>
            </a:r>
          </a:p>
          <a:p>
            <a:pPr algn="l">
              <a:lnSpc>
                <a:spcPct val="130000"/>
              </a:lnSpc>
              <a:buNone/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（2）若让空桶以1m/s速度下降，绳对桶的拉力是多少？</a:t>
            </a:r>
          </a:p>
        </p:txBody>
      </p:sp>
    </p:spTree>
    <p:extLst>
      <p:ext uri="{BB962C8B-B14F-4D97-AF65-F5344CB8AC3E}">
        <p14:creationId xmlns:p14="http://schemas.microsoft.com/office/powerpoint/2010/main" val="2305071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矩形 13313"/>
          <p:cNvSpPr/>
          <p:nvPr>
            <p:custDataLst>
              <p:tags r:id="rId1"/>
            </p:custDataLst>
          </p:nvPr>
        </p:nvSpPr>
        <p:spPr>
          <a:xfrm>
            <a:off x="333332" y="1003300"/>
            <a:ext cx="11518670" cy="521081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80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微软雅黑" panose="020B0503020204020204" charset="-122"/>
              </a:rPr>
              <a:t>  </a:t>
            </a:r>
            <a:r>
              <a:rPr lang="zh-CN" altLang="en-US" sz="320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微软雅黑" panose="020B0503020204020204" charset="-122"/>
              </a:rPr>
              <a:t>起重机将一重物吊起，</a:t>
            </a:r>
          </a:p>
          <a:p>
            <a:pPr lvl="0">
              <a:lnSpc>
                <a:spcPct val="130000"/>
              </a:lnSpc>
            </a:pPr>
            <a:r>
              <a:rPr lang="zh-CN" altLang="en-US" sz="320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微软雅黑" panose="020B0503020204020204" charset="-122"/>
              </a:rPr>
              <a:t>第一次以</a:t>
            </a:r>
            <a:r>
              <a:rPr lang="en-US" altLang="x-none" sz="320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微软雅黑" panose="020B0503020204020204" charset="-122"/>
              </a:rPr>
              <a:t>2m/s</a:t>
            </a:r>
            <a:r>
              <a:rPr lang="zh-CN" altLang="en-US" sz="320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微软雅黑" panose="020B0503020204020204" charset="-122"/>
              </a:rPr>
              <a:t>的速度匀速向上提起，起重机的钢绳对重物的拉力为</a:t>
            </a:r>
            <a:r>
              <a:rPr lang="en-US" altLang="zh-CN" sz="3200" i="1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微软雅黑" panose="020B0503020204020204" charset="-122"/>
              </a:rPr>
              <a:t>F</a:t>
            </a:r>
            <a:r>
              <a:rPr lang="en-US" altLang="zh-CN" sz="3200" i="1" baseline="-2500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微软雅黑" panose="020B0503020204020204" charset="-122"/>
              </a:rPr>
              <a:t>1</a:t>
            </a:r>
            <a:r>
              <a:rPr lang="zh-CN" altLang="en-US" sz="320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微软雅黑" panose="020B0503020204020204" charset="-122"/>
              </a:rPr>
              <a:t>；</a:t>
            </a:r>
          </a:p>
          <a:p>
            <a:pPr lvl="0">
              <a:lnSpc>
                <a:spcPct val="130000"/>
              </a:lnSpc>
            </a:pPr>
            <a:r>
              <a:rPr lang="zh-CN" altLang="en-US" sz="320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微软雅黑" panose="020B0503020204020204" charset="-122"/>
              </a:rPr>
              <a:t>  第二次以</a:t>
            </a:r>
            <a:r>
              <a:rPr lang="en-US" altLang="x-none" sz="320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微软雅黑" panose="020B0503020204020204" charset="-122"/>
              </a:rPr>
              <a:t>4</a:t>
            </a:r>
            <a:r>
              <a:rPr lang="en-US" altLang="x-none" sz="3200">
                <a:uFillTx/>
                <a:latin typeface="Times New Roman" panose="02020603050405020304" pitchFamily="2" charset="0"/>
                <a:ea typeface="微软雅黑" panose="020B0503020204020204" charset="-122"/>
                <a:sym typeface="+mn-ea"/>
              </a:rPr>
              <a:t>m/s</a:t>
            </a:r>
            <a:r>
              <a:rPr lang="zh-CN" altLang="en-US" sz="320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微软雅黑" panose="020B0503020204020204" charset="-122"/>
              </a:rPr>
              <a:t>的速度匀速提起，起重机的纲绳对重物的拉力为</a:t>
            </a:r>
            <a:r>
              <a:rPr lang="en-US" altLang="x-none" sz="320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微软雅黑" panose="020B0503020204020204" charset="-122"/>
              </a:rPr>
              <a:t>F</a:t>
            </a:r>
            <a:r>
              <a:rPr lang="en-US" altLang="x-none" sz="3200" baseline="-2500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微软雅黑" panose="020B0503020204020204" charset="-122"/>
              </a:rPr>
              <a:t>2</a:t>
            </a:r>
            <a:r>
              <a:rPr lang="zh-CN" altLang="en-US" sz="320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微软雅黑" panose="020B0503020204020204" charset="-122"/>
              </a:rPr>
              <a:t>，</a:t>
            </a:r>
          </a:p>
          <a:p>
            <a:pPr lvl="0">
              <a:lnSpc>
                <a:spcPct val="130000"/>
              </a:lnSpc>
            </a:pPr>
            <a:r>
              <a:rPr lang="zh-CN" altLang="en-US" sz="320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微软雅黑" panose="020B0503020204020204" charset="-122"/>
              </a:rPr>
              <a:t>  第三次静止，起重机的钢绳对重物的拉力为</a:t>
            </a:r>
            <a:r>
              <a:rPr lang="en-US" altLang="x-none" sz="320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微软雅黑" panose="020B0503020204020204" charset="-122"/>
              </a:rPr>
              <a:t>F</a:t>
            </a:r>
            <a:r>
              <a:rPr lang="zh-CN" altLang="en-US" sz="3200" baseline="-2500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微软雅黑" panose="020B0503020204020204" charset="-122"/>
              </a:rPr>
              <a:t>3</a:t>
            </a:r>
            <a:r>
              <a:rPr lang="zh-CN" altLang="en-US" sz="320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微软雅黑" panose="020B0503020204020204" charset="-122"/>
              </a:rPr>
              <a:t>，</a:t>
            </a:r>
          </a:p>
          <a:p>
            <a:pPr lvl="0">
              <a:lnSpc>
                <a:spcPct val="130000"/>
              </a:lnSpc>
            </a:pPr>
            <a:r>
              <a:rPr lang="zh-CN" altLang="en-US" sz="320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微软雅黑" panose="020B0503020204020204" charset="-122"/>
              </a:rPr>
              <a:t>则</a:t>
            </a:r>
            <a:r>
              <a:rPr lang="en-US" altLang="x-none" sz="320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微软雅黑" panose="020B0503020204020204" charset="-122"/>
              </a:rPr>
              <a:t>F</a:t>
            </a:r>
            <a:r>
              <a:rPr lang="en-US" altLang="x-none" sz="3200" baseline="-2500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微软雅黑" panose="020B0503020204020204" charset="-122"/>
              </a:rPr>
              <a:t>1</a:t>
            </a:r>
            <a:r>
              <a:rPr lang="en-US" altLang="x-none" sz="320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微软雅黑" panose="020B0503020204020204" charset="-122"/>
              </a:rPr>
              <a:t>____F</a:t>
            </a:r>
            <a:r>
              <a:rPr lang="en-US" altLang="x-none" sz="3200" baseline="-2500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微软雅黑" panose="020B0503020204020204" charset="-122"/>
              </a:rPr>
              <a:t>2</a:t>
            </a:r>
            <a:r>
              <a:rPr lang="zh-CN" altLang="en-US" sz="3200" u="sng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微软雅黑" panose="020B0503020204020204" charset="-122"/>
              </a:rPr>
              <a:t>      </a:t>
            </a:r>
            <a:r>
              <a:rPr lang="en-US" altLang="x-none" sz="320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微软雅黑" panose="020B0503020204020204" charset="-122"/>
              </a:rPr>
              <a:t>F</a:t>
            </a:r>
            <a:r>
              <a:rPr lang="zh-CN" altLang="en-US" sz="3200" baseline="-2500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微软雅黑" panose="020B0503020204020204" charset="-122"/>
              </a:rPr>
              <a:t>3</a:t>
            </a:r>
            <a:r>
              <a:rPr lang="zh-CN" altLang="en-US" sz="320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微软雅黑" panose="020B0503020204020204" charset="-122"/>
              </a:rPr>
              <a:t>。 </a:t>
            </a:r>
          </a:p>
          <a:p>
            <a:pPr lvl="0">
              <a:lnSpc>
                <a:spcPct val="130000"/>
              </a:lnSpc>
            </a:pPr>
            <a:r>
              <a:rPr lang="zh-CN" altLang="en-US" sz="3200">
                <a:solidFill>
                  <a:schemeClr val="tx1"/>
                </a:solidFill>
                <a:uFillTx/>
                <a:latin typeface="Times New Roman" panose="02020603050405020304" pitchFamily="2" charset="0"/>
                <a:ea typeface="微软雅黑" panose="020B0503020204020204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05781804"/>
      </p:ext>
    </p:extLst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charRg st="0" end="4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charRg st="47" end="8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charRg st="80" end="10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charRg st="103" end="1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矩形 18433"/>
          <p:cNvSpPr/>
          <p:nvPr>
            <p:custDataLst>
              <p:tags r:id="rId1"/>
            </p:custDataLst>
          </p:nvPr>
        </p:nvSpPr>
        <p:spPr>
          <a:xfrm>
            <a:off x="5194894" y="3421698"/>
            <a:ext cx="1223804" cy="503237"/>
          </a:xfrm>
          <a:prstGeom prst="rect">
            <a:avLst/>
          </a:prstGeom>
          <a:solidFill>
            <a:schemeClr val="bg1">
              <a:alpha val="100000"/>
            </a:schemeClr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435" name="Rectangle 7" descr="栎木"/>
          <p:cNvSpPr/>
          <p:nvPr>
            <p:custDataLst>
              <p:tags r:id="rId2"/>
            </p:custDataLst>
          </p:nvPr>
        </p:nvSpPr>
        <p:spPr>
          <a:xfrm>
            <a:off x="4152042" y="3929698"/>
            <a:ext cx="3580934" cy="15240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horz" wrap="none" lIns="90170" tIns="46990" rIns="90170" bIns="46990" anchor="ctr"/>
          <a:lstStyle/>
          <a:p>
            <a:pPr lvl="0" eaLnBrk="1" hangingPunct="1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436" name="Rectangle 9" descr="软木塞"/>
          <p:cNvSpPr/>
          <p:nvPr>
            <p:custDataLst>
              <p:tags r:id="rId3"/>
            </p:custDataLst>
          </p:nvPr>
        </p:nvSpPr>
        <p:spPr>
          <a:xfrm>
            <a:off x="4380613" y="4082098"/>
            <a:ext cx="152380" cy="121920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horz" wrap="none" lIns="90170" tIns="46990" rIns="90170" bIns="46990" anchor="ctr"/>
          <a:lstStyle/>
          <a:p>
            <a:pPr lvl="0" eaLnBrk="1" hangingPunct="1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437" name="Rectangle 10" descr="软木塞"/>
          <p:cNvSpPr/>
          <p:nvPr>
            <p:custDataLst>
              <p:tags r:id="rId4"/>
            </p:custDataLst>
          </p:nvPr>
        </p:nvSpPr>
        <p:spPr>
          <a:xfrm>
            <a:off x="7352026" y="4082098"/>
            <a:ext cx="152380" cy="121920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horz" wrap="none" lIns="90170" tIns="46990" rIns="90170" bIns="46990" anchor="ctr"/>
          <a:lstStyle/>
          <a:p>
            <a:pPr lvl="0" eaLnBrk="1" hangingPunct="1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438" name="Line 13"/>
          <p:cNvSpPr/>
          <p:nvPr>
            <p:custDataLst>
              <p:tags r:id="rId5"/>
            </p:custDataLst>
          </p:nvPr>
        </p:nvSpPr>
        <p:spPr>
          <a:xfrm flipH="1">
            <a:off x="5823462" y="3783648"/>
            <a:ext cx="0" cy="114300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/>
          </a:p>
        </p:txBody>
      </p:sp>
      <p:sp>
        <p:nvSpPr>
          <p:cNvPr id="18439" name="Oval 14"/>
          <p:cNvSpPr/>
          <p:nvPr>
            <p:custDataLst>
              <p:tags r:id="rId6"/>
            </p:custDataLst>
          </p:nvPr>
        </p:nvSpPr>
        <p:spPr>
          <a:xfrm>
            <a:off x="5753621" y="3639185"/>
            <a:ext cx="147619" cy="147638"/>
          </a:xfrm>
          <a:prstGeom prst="ellipse">
            <a:avLst/>
          </a:prstGeom>
          <a:solidFill>
            <a:srgbClr val="FF3300">
              <a:alpha val="100000"/>
            </a:srgbClr>
          </a:solidFill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 vert="horz" wrap="none" lIns="90170" tIns="46990" rIns="90170" bIns="46990" anchor="ctr"/>
          <a:lstStyle/>
          <a:p>
            <a:pPr lvl="0" eaLnBrk="1" hangingPunct="1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440" name="Text Box 17"/>
          <p:cNvSpPr txBox="1"/>
          <p:nvPr>
            <p:custDataLst>
              <p:tags r:id="rId7"/>
            </p:custDataLst>
          </p:nvPr>
        </p:nvSpPr>
        <p:spPr>
          <a:xfrm>
            <a:off x="5952034" y="4467861"/>
            <a:ext cx="1614277" cy="58356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lstStyle/>
          <a:p>
            <a:pPr lvl="0" eaLnBrk="1" hangingPunct="1"/>
            <a:r>
              <a:rPr lang="zh-CN" altLang="en-US" sz="3200" b="1" i="1" u="none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G</a:t>
            </a:r>
            <a:endParaRPr lang="zh-CN" altLang="en-US" sz="3200" b="1" u="none">
              <a:solidFill>
                <a:srgbClr val="FF0000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18441" name="矩形 18440"/>
          <p:cNvSpPr>
            <a:spLocks noRot="1"/>
          </p:cNvSpPr>
          <p:nvPr>
            <p:custDataLst>
              <p:tags r:id="rId8"/>
            </p:custDataLst>
          </p:nvPr>
        </p:nvSpPr>
        <p:spPr>
          <a:xfrm>
            <a:off x="1488565" y="1122998"/>
            <a:ext cx="7055518" cy="1141412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ctr"/>
          <a:lstStyle>
            <a:lvl1pPr marL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algn="l"/>
            <a:r>
              <a:rPr lang="zh-CN" altLang="en-US" sz="3600" b="1">
                <a:solidFill>
                  <a:schemeClr val="tx1"/>
                </a:solidFill>
                <a:ea typeface="黑体" panose="02010609060101010101" pitchFamily="2" charset="-122"/>
              </a:rPr>
              <a:t>作出木块所受力的示意图</a:t>
            </a:r>
            <a:endParaRPr lang="zh-CN" altLang="en-US"/>
          </a:p>
        </p:txBody>
      </p:sp>
      <p:sp>
        <p:nvSpPr>
          <p:cNvPr id="18442" name="Line 13"/>
          <p:cNvSpPr/>
          <p:nvPr>
            <p:custDataLst>
              <p:tags r:id="rId9"/>
            </p:custDataLst>
          </p:nvPr>
        </p:nvSpPr>
        <p:spPr>
          <a:xfrm flipH="1" flipV="1">
            <a:off x="5807589" y="2675574"/>
            <a:ext cx="15873" cy="1006475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/>
          </a:p>
        </p:txBody>
      </p:sp>
      <p:sp>
        <p:nvSpPr>
          <p:cNvPr id="18443" name="Text Box 17"/>
          <p:cNvSpPr txBox="1"/>
          <p:nvPr>
            <p:custDataLst>
              <p:tags r:id="rId10"/>
            </p:custDataLst>
          </p:nvPr>
        </p:nvSpPr>
        <p:spPr>
          <a:xfrm>
            <a:off x="6023461" y="2315211"/>
            <a:ext cx="1614278" cy="58356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lstStyle/>
          <a:p>
            <a:pPr lvl="0" eaLnBrk="1" hangingPunct="1"/>
            <a:r>
              <a:rPr lang="zh-CN" altLang="en-US" sz="3200" b="1" i="1" u="none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F</a:t>
            </a:r>
            <a:r>
              <a:rPr lang="zh-CN" altLang="en-US" sz="2000" b="1" i="1" u="none">
                <a:solidFill>
                  <a:srgbClr val="FF0000"/>
                </a:solidFill>
                <a:latin typeface="方正姚体" panose="02010601030101010101" pitchFamily="2" charset="-122"/>
                <a:ea typeface="黑体" panose="02010609060101010101" pitchFamily="2" charset="-122"/>
              </a:rPr>
              <a:t>支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444" name="文本框 18443"/>
          <p:cNvSpPr txBox="1"/>
          <p:nvPr>
            <p:custDataLst>
              <p:tags r:id="rId11"/>
            </p:custDataLst>
          </p:nvPr>
        </p:nvSpPr>
        <p:spPr>
          <a:xfrm>
            <a:off x="3144111" y="2129474"/>
            <a:ext cx="2663478" cy="82994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lstStyle/>
          <a:p>
            <a:pPr marL="0" lvl="0" indent="0">
              <a:spcBef>
                <a:spcPct val="50000"/>
              </a:spcBef>
            </a:pPr>
            <a:r>
              <a:rPr lang="zh-CN" altLang="en-US" sz="4800" b="1">
                <a:solidFill>
                  <a:srgbClr val="CC0000"/>
                </a:solidFill>
                <a:latin typeface="Arial" panose="020B0604020202020204" pitchFamily="34" charset="0"/>
                <a:ea typeface="黑体" panose="02010609060101010101" pitchFamily="2" charset="-122"/>
                <a:sym typeface="Arial" panose="020B0604020202020204" pitchFamily="34" charset="0"/>
              </a:rPr>
              <a:t>平衡力</a:t>
            </a:r>
          </a:p>
        </p:txBody>
      </p:sp>
      <p:sp>
        <p:nvSpPr>
          <p:cNvPr id="18445" name="直接连接符 18444"/>
          <p:cNvSpPr/>
          <p:nvPr>
            <p:custDataLst>
              <p:tags r:id="rId12"/>
            </p:custDataLst>
          </p:nvPr>
        </p:nvSpPr>
        <p:spPr>
          <a:xfrm>
            <a:off x="3431411" y="2056449"/>
            <a:ext cx="1223803" cy="1587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925048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8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animBg="1"/>
      <p:bldP spid="18436" grpId="0" animBg="1"/>
      <p:bldP spid="18437" grpId="0" animBg="1"/>
      <p:bldP spid="18439" grpId="0" animBg="1"/>
      <p:bldP spid="18440" grpId="0"/>
      <p:bldP spid="18443" grpId="0"/>
      <p:bldP spid="1844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" descr="软木塞"/>
          <p:cNvSpPr/>
          <p:nvPr>
            <p:custDataLst>
              <p:tags r:id="rId1"/>
            </p:custDataLst>
          </p:nvPr>
        </p:nvSpPr>
        <p:spPr>
          <a:xfrm>
            <a:off x="7423772" y="4871403"/>
            <a:ext cx="152380" cy="121920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horz" wrap="none" lIns="90170" tIns="46990" rIns="90170" bIns="46990" anchor="ctr"/>
          <a:lstStyle/>
          <a:p>
            <a:pPr lvl="0" eaLnBrk="1" hangingPunct="1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59" name="Rectangle 9" descr="软木塞"/>
          <p:cNvSpPr/>
          <p:nvPr>
            <p:custDataLst>
              <p:tags r:id="rId2"/>
            </p:custDataLst>
          </p:nvPr>
        </p:nvSpPr>
        <p:spPr>
          <a:xfrm>
            <a:off x="4452358" y="4871403"/>
            <a:ext cx="152380" cy="121920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horz" wrap="none" lIns="90170" tIns="46990" rIns="90170" bIns="46990" anchor="ctr"/>
          <a:lstStyle/>
          <a:p>
            <a:pPr lvl="0" eaLnBrk="1" hangingPunct="1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60" name="矩形 19459"/>
          <p:cNvSpPr/>
          <p:nvPr>
            <p:custDataLst>
              <p:tags r:id="rId3"/>
            </p:custDataLst>
          </p:nvPr>
        </p:nvSpPr>
        <p:spPr>
          <a:xfrm>
            <a:off x="5266640" y="4211004"/>
            <a:ext cx="1223804" cy="503237"/>
          </a:xfrm>
          <a:prstGeom prst="rect">
            <a:avLst/>
          </a:prstGeom>
          <a:solidFill>
            <a:schemeClr val="bg1">
              <a:alpha val="100000"/>
            </a:schemeClr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1" name="Rectangle 7" descr="栎木"/>
          <p:cNvSpPr/>
          <p:nvPr>
            <p:custDataLst>
              <p:tags r:id="rId4"/>
            </p:custDataLst>
          </p:nvPr>
        </p:nvSpPr>
        <p:spPr>
          <a:xfrm>
            <a:off x="4223788" y="4719003"/>
            <a:ext cx="3580934" cy="360362"/>
          </a:xfrm>
          <a:prstGeom prst="rect">
            <a:avLst/>
          </a:prstGeom>
          <a:solidFill>
            <a:schemeClr val="bg1">
              <a:alpha val="100000"/>
            </a:schemeClr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horz" wrap="none" lIns="90170" tIns="46990" rIns="90170" bIns="46990" anchor="ctr"/>
          <a:lstStyle/>
          <a:p>
            <a:pPr lvl="0" eaLnBrk="1" hangingPunct="1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62" name="Line 13"/>
          <p:cNvSpPr/>
          <p:nvPr>
            <p:custDataLst>
              <p:tags r:id="rId5"/>
            </p:custDataLst>
          </p:nvPr>
        </p:nvSpPr>
        <p:spPr>
          <a:xfrm flipH="1" flipV="1">
            <a:off x="5879335" y="3566479"/>
            <a:ext cx="15873" cy="1006475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/>
          </a:p>
        </p:txBody>
      </p:sp>
      <p:sp>
        <p:nvSpPr>
          <p:cNvPr id="19463" name="Oval 14"/>
          <p:cNvSpPr/>
          <p:nvPr>
            <p:custDataLst>
              <p:tags r:id="rId6"/>
            </p:custDataLst>
          </p:nvPr>
        </p:nvSpPr>
        <p:spPr>
          <a:xfrm>
            <a:off x="5825367" y="4428490"/>
            <a:ext cx="147619" cy="147638"/>
          </a:xfrm>
          <a:prstGeom prst="ellipse">
            <a:avLst/>
          </a:prstGeom>
          <a:solidFill>
            <a:srgbClr val="FF3300">
              <a:alpha val="100000"/>
            </a:srgbClr>
          </a:solidFill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 vert="horz" wrap="none" lIns="90170" tIns="46990" rIns="90170" bIns="46990" anchor="ctr"/>
          <a:lstStyle/>
          <a:p>
            <a:pPr lvl="0" eaLnBrk="1" hangingPunct="1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64" name="Text Box 17"/>
          <p:cNvSpPr txBox="1"/>
          <p:nvPr>
            <p:custDataLst>
              <p:tags r:id="rId7"/>
            </p:custDataLst>
          </p:nvPr>
        </p:nvSpPr>
        <p:spPr>
          <a:xfrm>
            <a:off x="6095206" y="3206116"/>
            <a:ext cx="1614278" cy="58356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lstStyle/>
          <a:p>
            <a:pPr lvl="0" eaLnBrk="1" hangingPunct="1"/>
            <a:r>
              <a:rPr lang="zh-CN" altLang="en-US" sz="3200" b="1" i="1" u="none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F</a:t>
            </a:r>
            <a:r>
              <a:rPr lang="zh-CN" altLang="en-US" sz="2000" b="1" i="1" u="none">
                <a:solidFill>
                  <a:srgbClr val="FF0000"/>
                </a:solidFill>
                <a:latin typeface="方正姚体" panose="02010601030101010101" pitchFamily="2" charset="-122"/>
                <a:ea typeface="黑体" panose="02010609060101010101" pitchFamily="2" charset="-122"/>
              </a:rPr>
              <a:t>支</a:t>
            </a:r>
          </a:p>
        </p:txBody>
      </p:sp>
      <p:sp>
        <p:nvSpPr>
          <p:cNvPr id="19465" name="矩形 19464"/>
          <p:cNvSpPr>
            <a:spLocks noRot="1"/>
          </p:cNvSpPr>
          <p:nvPr>
            <p:custDataLst>
              <p:tags r:id="rId8"/>
            </p:custDataLst>
          </p:nvPr>
        </p:nvSpPr>
        <p:spPr>
          <a:xfrm>
            <a:off x="1561897" y="764223"/>
            <a:ext cx="9501538" cy="1141412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ctr"/>
          <a:lstStyle>
            <a:lvl1pPr marL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algn="l"/>
            <a:r>
              <a:rPr lang="zh-CN" altLang="en-US" sz="3200" b="1">
                <a:solidFill>
                  <a:schemeClr val="tx1"/>
                </a:solidFill>
                <a:ea typeface="黑体" panose="02010609060101010101" pitchFamily="2" charset="-122"/>
              </a:rPr>
              <a:t>作出木块所受支持力、桌面所受压力的示意图</a:t>
            </a:r>
          </a:p>
        </p:txBody>
      </p:sp>
      <p:sp>
        <p:nvSpPr>
          <p:cNvPr id="19466" name="Line 13"/>
          <p:cNvSpPr/>
          <p:nvPr>
            <p:custDataLst>
              <p:tags r:id="rId9"/>
            </p:custDataLst>
          </p:nvPr>
        </p:nvSpPr>
        <p:spPr>
          <a:xfrm flipH="1">
            <a:off x="5892033" y="4803140"/>
            <a:ext cx="0" cy="114300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  <p:txBody>
          <a:bodyPr/>
          <a:lstStyle/>
          <a:p>
            <a:endParaRPr/>
          </a:p>
        </p:txBody>
      </p:sp>
      <p:sp>
        <p:nvSpPr>
          <p:cNvPr id="19467" name="Oval 14"/>
          <p:cNvSpPr/>
          <p:nvPr>
            <p:custDataLst>
              <p:tags r:id="rId10"/>
            </p:custDataLst>
          </p:nvPr>
        </p:nvSpPr>
        <p:spPr>
          <a:xfrm>
            <a:off x="5822192" y="4823779"/>
            <a:ext cx="147619" cy="147637"/>
          </a:xfrm>
          <a:prstGeom prst="ellipse">
            <a:avLst/>
          </a:prstGeom>
          <a:solidFill>
            <a:srgbClr val="FF3300">
              <a:alpha val="100000"/>
            </a:srgbClr>
          </a:solidFill>
          <a:ln w="28575" cap="flat" cmpd="sng">
            <a:solidFill>
              <a:srgbClr val="FF3300"/>
            </a:solidFill>
            <a:prstDash val="solid"/>
            <a:headEnd type="none" w="med" len="med"/>
            <a:tailEnd type="none" w="med" len="med"/>
          </a:ln>
        </p:spPr>
        <p:txBody>
          <a:bodyPr vert="horz" wrap="none" lIns="90170" tIns="46990" rIns="90170" bIns="46990" anchor="ctr"/>
          <a:lstStyle/>
          <a:p>
            <a:pPr lvl="0" eaLnBrk="1" hangingPunct="1"/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68" name="Text Box 17"/>
          <p:cNvSpPr txBox="1"/>
          <p:nvPr>
            <p:custDataLst>
              <p:tags r:id="rId11"/>
            </p:custDataLst>
          </p:nvPr>
        </p:nvSpPr>
        <p:spPr>
          <a:xfrm>
            <a:off x="5952350" y="5654041"/>
            <a:ext cx="1612690" cy="58356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lstStyle/>
          <a:p>
            <a:pPr lvl="0" eaLnBrk="1" hangingPunct="1"/>
            <a:r>
              <a:rPr lang="zh-CN" altLang="en-US" sz="3200" b="1" i="1" u="none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F</a:t>
            </a:r>
            <a:r>
              <a:rPr lang="zh-CN" altLang="en-US" b="1" i="1" u="none">
                <a:solidFill>
                  <a:srgbClr val="FF0000"/>
                </a:solidFill>
                <a:latin typeface="方正姚体" panose="02010601030101010101" pitchFamily="2" charset="-122"/>
                <a:ea typeface="黑体" panose="02010609060101010101" pitchFamily="2" charset="-122"/>
              </a:rPr>
              <a:t>压</a:t>
            </a:r>
          </a:p>
        </p:txBody>
      </p:sp>
      <p:sp>
        <p:nvSpPr>
          <p:cNvPr id="19469" name="文本框 19468"/>
          <p:cNvSpPr txBox="1"/>
          <p:nvPr>
            <p:custDataLst>
              <p:tags r:id="rId12"/>
            </p:custDataLst>
          </p:nvPr>
        </p:nvSpPr>
        <p:spPr>
          <a:xfrm>
            <a:off x="4452676" y="1905636"/>
            <a:ext cx="4320613" cy="82994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lstStyle/>
          <a:p>
            <a:pPr lvl="0">
              <a:spcBef>
                <a:spcPct val="50000"/>
              </a:spcBef>
            </a:pPr>
            <a:r>
              <a:rPr lang="zh-CN" altLang="en-US" sz="4800" b="1">
                <a:solidFill>
                  <a:srgbClr val="CC00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相互作用力</a:t>
            </a:r>
          </a:p>
        </p:txBody>
      </p:sp>
      <p:sp>
        <p:nvSpPr>
          <p:cNvPr id="19470" name="直接连接符 19469"/>
          <p:cNvSpPr/>
          <p:nvPr>
            <p:custDataLst>
              <p:tags r:id="rId13"/>
            </p:custDataLst>
          </p:nvPr>
        </p:nvSpPr>
        <p:spPr>
          <a:xfrm flipV="1">
            <a:off x="4223788" y="2703830"/>
            <a:ext cx="3888869" cy="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bevel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3059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9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9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animBg="1"/>
      <p:bldP spid="19459" grpId="0" animBg="1"/>
      <p:bldP spid="19461" grpId="0" animBg="1"/>
      <p:bldP spid="19463" grpId="0" animBg="1"/>
      <p:bldP spid="19464" grpId="0"/>
      <p:bldP spid="19467" grpId="0" animBg="1"/>
      <p:bldP spid="19468" grpId="0"/>
      <p:bldP spid="1946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2" name="表格占位符 20481"/>
          <p:cNvGraphicFramePr>
            <a:graphicFrameLocks noGrp="1"/>
          </p:cNvGraphicFramePr>
          <p:nvPr>
            <p:ph type="tbl" idx="1"/>
            <p:custDataLst>
              <p:tags r:id="rId1"/>
            </p:custDataLst>
          </p:nvPr>
        </p:nvGraphicFramePr>
        <p:xfrm>
          <a:off x="4003154" y="1560513"/>
          <a:ext cx="6307904" cy="3801745"/>
        </p:xfrm>
        <a:graphic>
          <a:graphicData uri="http://schemas.openxmlformats.org/drawingml/2006/table">
            <a:tbl>
              <a:tblPr/>
              <a:tblGrid>
                <a:gridCol w="1573325"/>
                <a:gridCol w="2204433"/>
                <a:gridCol w="2530146"/>
              </a:tblGrid>
              <a:tr h="1143000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eaLnBrk="0" hangingPunct="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2400" b="1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90158" marR="90158" marT="46990" marB="4699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eaLnBrk="0" hangingPunct="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3600" b="1">
                          <a:latin typeface="Calibri"/>
                          <a:ea typeface="黑体" panose="02010609060101010101" pitchFamily="2" charset="-122"/>
                          <a:sym typeface="Arial" panose="020B0604020202020204" pitchFamily="34" charset="0"/>
                        </a:rPr>
                        <a:t>平衡力</a:t>
                      </a:r>
                    </a:p>
                  </a:txBody>
                  <a:tcPr marL="90158" marR="90158" marT="46990" marB="4699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eaLnBrk="0" hangingPunct="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3600" b="1">
                          <a:latin typeface="Calibri"/>
                          <a:ea typeface="黑体" panose="02010609060101010101" pitchFamily="2" charset="-122"/>
                          <a:sym typeface="Arial" panose="020B0604020202020204" pitchFamily="34" charset="0"/>
                        </a:rPr>
                        <a:t>相互作用力</a:t>
                      </a:r>
                    </a:p>
                  </a:txBody>
                  <a:tcPr marL="90158" marR="90158" marT="46990" marB="4699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</a:tr>
              <a:tr h="840740"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eaLnBrk="0" hangingPunct="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3600" b="1">
                          <a:latin typeface="Calibri"/>
                          <a:ea typeface="黑体" panose="02010609060101010101" pitchFamily="2" charset="-122"/>
                        </a:rPr>
                        <a:t>相同点</a:t>
                      </a:r>
                    </a:p>
                  </a:txBody>
                  <a:tcPr marL="90158" marR="90158" marT="46990" marB="4699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 gridSpan="2"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eaLnBrk="0" hangingPunct="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2400" b="1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0158" marR="90158" marT="46990" marB="4699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925830">
                <a:tc rowSpan="2"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eaLnBrk="0" hangingPunct="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3600" b="1">
                          <a:latin typeface="Calibri"/>
                          <a:ea typeface="黑体" panose="02010609060101010101" pitchFamily="2" charset="-122"/>
                          <a:sym typeface="Arial" panose="020B0604020202020204" pitchFamily="34" charset="0"/>
                        </a:rPr>
                        <a:t>不同点</a:t>
                      </a:r>
                    </a:p>
                  </a:txBody>
                  <a:tcPr marL="90158" marR="90158" marT="46990" marB="4699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eaLnBrk="0" hangingPunct="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2400" b="1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0158" marR="90158" marT="46990" marB="4699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eaLnBrk="0" hangingPunct="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2400" b="1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0158" marR="90158" marT="46990" marB="4699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</a:tr>
              <a:tr h="8921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eaLnBrk="0" hangingPunct="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2400" b="1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0158" marR="90158" marT="46990" marB="4699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eaLnBrk="0" hangingPunct="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sz="2400" b="1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0158" marR="90158" marT="46990" marB="46990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10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0506" name="文本框 20505"/>
          <p:cNvSpPr txBox="1"/>
          <p:nvPr>
            <p:custDataLst>
              <p:tags r:id="rId2"/>
            </p:custDataLst>
          </p:nvPr>
        </p:nvSpPr>
        <p:spPr>
          <a:xfrm>
            <a:off x="5301560" y="2638426"/>
            <a:ext cx="5041244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ctr" eaLnBrk="1" latinLnBrk="0" hangingPunct="1"/>
            <a:r>
              <a:rPr lang="zh-CN" altLang="en-US" sz="2800" b="1">
                <a:solidFill>
                  <a:srgbClr val="CC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大小相等、方向相反、</a:t>
            </a:r>
          </a:p>
          <a:p>
            <a:pPr lvl="0" algn="ctr" eaLnBrk="1" latinLnBrk="0" hangingPunct="1"/>
            <a:r>
              <a:rPr lang="zh-CN" altLang="en-US" sz="2800" b="1">
                <a:solidFill>
                  <a:srgbClr val="CC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作用在同一直线上</a:t>
            </a:r>
          </a:p>
        </p:txBody>
      </p:sp>
      <p:sp>
        <p:nvSpPr>
          <p:cNvPr id="20507" name="文本框 20506"/>
          <p:cNvSpPr txBox="1"/>
          <p:nvPr>
            <p:custDataLst>
              <p:tags r:id="rId3"/>
            </p:custDataLst>
          </p:nvPr>
        </p:nvSpPr>
        <p:spPr>
          <a:xfrm>
            <a:off x="5303148" y="3503614"/>
            <a:ext cx="2734906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ctr" eaLnBrk="1" latinLnBrk="0" hangingPunct="1"/>
            <a:r>
              <a:rPr lang="zh-CN" altLang="en-US" sz="2800" b="1">
                <a:latin typeface="Arial" panose="020B0604020202020204" pitchFamily="34" charset="0"/>
                <a:ea typeface="宋体" panose="02010600030101010101" pitchFamily="2" charset="-122"/>
              </a:rPr>
              <a:t>作用在</a:t>
            </a:r>
          </a:p>
          <a:p>
            <a:pPr lvl="0" algn="ctr" eaLnBrk="1" latinLnBrk="0" hangingPunct="1"/>
            <a:r>
              <a:rPr lang="zh-CN" altLang="en-US" sz="2800" b="1">
                <a:latin typeface="Arial" panose="020B0604020202020204" pitchFamily="34" charset="0"/>
                <a:ea typeface="宋体" panose="02010600030101010101" pitchFamily="2" charset="-122"/>
              </a:rPr>
              <a:t>同一个物体上</a:t>
            </a:r>
          </a:p>
        </p:txBody>
      </p:sp>
      <p:sp>
        <p:nvSpPr>
          <p:cNvPr id="20508" name="文本框 20507"/>
          <p:cNvSpPr txBox="1"/>
          <p:nvPr>
            <p:custDataLst>
              <p:tags r:id="rId4"/>
            </p:custDataLst>
          </p:nvPr>
        </p:nvSpPr>
        <p:spPr>
          <a:xfrm>
            <a:off x="7714246" y="3502026"/>
            <a:ext cx="2773002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lvl="0" indent="0" algn="ctr" eaLnBrk="1" latinLnBrk="0" hangingPunct="1"/>
            <a:r>
              <a:rPr lang="zh-CN" altLang="en-US" sz="2800" b="1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作用在</a:t>
            </a:r>
          </a:p>
          <a:p>
            <a:pPr marL="0" lvl="0" indent="0" algn="ctr" eaLnBrk="1" latinLnBrk="0" hangingPunct="1"/>
            <a:r>
              <a:rPr lang="zh-CN" altLang="en-US" sz="2800" b="1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两个物体上</a:t>
            </a:r>
          </a:p>
        </p:txBody>
      </p:sp>
      <p:sp>
        <p:nvSpPr>
          <p:cNvPr id="20509" name="文本框 20508"/>
          <p:cNvSpPr txBox="1"/>
          <p:nvPr>
            <p:custDataLst>
              <p:tags r:id="rId5"/>
            </p:custDataLst>
          </p:nvPr>
        </p:nvSpPr>
        <p:spPr>
          <a:xfrm>
            <a:off x="5517432" y="4438651"/>
            <a:ext cx="2449194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l" eaLnBrk="1" latinLnBrk="0" hangingPunct="1"/>
            <a:r>
              <a:rPr lang="zh-CN" altLang="en-US" sz="2800" b="1">
                <a:latin typeface="Arial" panose="020B0604020202020204" pitchFamily="34" charset="0"/>
                <a:ea typeface="宋体" panose="02010600030101010101" pitchFamily="2" charset="-122"/>
              </a:rPr>
              <a:t>两个力的性质不一定相同</a:t>
            </a:r>
          </a:p>
        </p:txBody>
      </p:sp>
      <p:sp>
        <p:nvSpPr>
          <p:cNvPr id="20510" name="文本框 20509"/>
          <p:cNvSpPr txBox="1"/>
          <p:nvPr>
            <p:custDataLst>
              <p:tags r:id="rId6"/>
            </p:custDataLst>
          </p:nvPr>
        </p:nvSpPr>
        <p:spPr>
          <a:xfrm>
            <a:off x="8111069" y="4438651"/>
            <a:ext cx="2120624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l" eaLnBrk="1" latinLnBrk="0" hangingPunct="1"/>
            <a:r>
              <a:rPr lang="zh-CN" altLang="en-US" sz="2800" b="1">
                <a:latin typeface="Arial" panose="020B0604020202020204" pitchFamily="34" charset="0"/>
                <a:ea typeface="宋体" panose="02010600030101010101" pitchFamily="2" charset="-122"/>
              </a:rPr>
              <a:t>两个力的性质一定相同</a:t>
            </a:r>
          </a:p>
        </p:txBody>
      </p:sp>
      <p:pic>
        <p:nvPicPr>
          <p:cNvPr id="20511" name="图片 20510" descr="图片是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847610" y="1552576"/>
            <a:ext cx="1996815" cy="2016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2" name="图片 20511" descr="图0片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1847610" y="3495675"/>
            <a:ext cx="2041259" cy="2160588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1795713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6" grpId="0"/>
      <p:bldP spid="20507" grpId="0"/>
      <p:bldP spid="20508" grpId="0"/>
      <p:bldP spid="20509" grpId="0"/>
      <p:bldP spid="205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直接连接符 21505"/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2423798" y="1141413"/>
            <a:ext cx="3655536" cy="0"/>
          </a:xfrm>
          <a:prstGeom prst="line">
            <a:avLst/>
          </a:prstGeom>
          <a:ln w="762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21507" name="直接连接符 21506"/>
          <p:cNvSpPr>
            <a:spLocks noChangeAspect="1"/>
          </p:cNvSpPr>
          <p:nvPr>
            <p:custDataLst>
              <p:tags r:id="rId2"/>
            </p:custDataLst>
          </p:nvPr>
        </p:nvSpPr>
        <p:spPr>
          <a:xfrm flipH="1">
            <a:off x="2726970" y="836613"/>
            <a:ext cx="242856" cy="304800"/>
          </a:xfrm>
          <a:prstGeom prst="line">
            <a:avLst/>
          </a:prstGeom>
          <a:ln w="762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21508" name="直接连接符 21507"/>
          <p:cNvSpPr>
            <a:spLocks noChangeAspect="1"/>
          </p:cNvSpPr>
          <p:nvPr>
            <p:custDataLst>
              <p:tags r:id="rId3"/>
            </p:custDataLst>
          </p:nvPr>
        </p:nvSpPr>
        <p:spPr>
          <a:xfrm flipH="1">
            <a:off x="3092048" y="836613"/>
            <a:ext cx="244443" cy="304800"/>
          </a:xfrm>
          <a:prstGeom prst="line">
            <a:avLst/>
          </a:prstGeom>
          <a:ln w="762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21509" name="直接连接符 21508"/>
          <p:cNvSpPr>
            <a:spLocks noChangeAspect="1"/>
          </p:cNvSpPr>
          <p:nvPr>
            <p:custDataLst>
              <p:tags r:id="rId4"/>
            </p:custDataLst>
          </p:nvPr>
        </p:nvSpPr>
        <p:spPr>
          <a:xfrm flipH="1">
            <a:off x="3460299" y="836613"/>
            <a:ext cx="241269" cy="304800"/>
          </a:xfrm>
          <a:prstGeom prst="line">
            <a:avLst/>
          </a:prstGeom>
          <a:ln w="762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21510" name="直接连接符 21509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flipH="1">
            <a:off x="3825377" y="836613"/>
            <a:ext cx="241269" cy="304800"/>
          </a:xfrm>
          <a:prstGeom prst="line">
            <a:avLst/>
          </a:prstGeom>
          <a:ln w="762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21511" name="直接连接符 21510"/>
          <p:cNvSpPr>
            <a:spLocks noChangeAspect="1"/>
          </p:cNvSpPr>
          <p:nvPr>
            <p:custDataLst>
              <p:tags r:id="rId6"/>
            </p:custDataLst>
          </p:nvPr>
        </p:nvSpPr>
        <p:spPr>
          <a:xfrm flipH="1">
            <a:off x="4188868" y="836613"/>
            <a:ext cx="244443" cy="304800"/>
          </a:xfrm>
          <a:prstGeom prst="line">
            <a:avLst/>
          </a:prstGeom>
          <a:ln w="762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21512" name="直接连接符 21511"/>
          <p:cNvSpPr>
            <a:spLocks noChangeAspect="1"/>
          </p:cNvSpPr>
          <p:nvPr>
            <p:custDataLst>
              <p:tags r:id="rId7"/>
            </p:custDataLst>
          </p:nvPr>
        </p:nvSpPr>
        <p:spPr>
          <a:xfrm flipH="1">
            <a:off x="4493629" y="836613"/>
            <a:ext cx="244443" cy="304800"/>
          </a:xfrm>
          <a:prstGeom prst="line">
            <a:avLst/>
          </a:prstGeom>
          <a:ln w="762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21513" name="直接连接符 21512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flipH="1">
            <a:off x="4799975" y="836613"/>
            <a:ext cx="241269" cy="304800"/>
          </a:xfrm>
          <a:prstGeom prst="line">
            <a:avLst/>
          </a:prstGeom>
          <a:ln w="762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21514" name="直接连接符 21513"/>
          <p:cNvSpPr>
            <a:spLocks noChangeAspect="1"/>
          </p:cNvSpPr>
          <p:nvPr>
            <p:custDataLst>
              <p:tags r:id="rId9"/>
            </p:custDataLst>
          </p:nvPr>
        </p:nvSpPr>
        <p:spPr>
          <a:xfrm flipH="1">
            <a:off x="5163466" y="836613"/>
            <a:ext cx="244443" cy="304800"/>
          </a:xfrm>
          <a:prstGeom prst="line">
            <a:avLst/>
          </a:prstGeom>
          <a:ln w="762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21515" name="直接连接符 21514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 flipH="1">
            <a:off x="5468227" y="836613"/>
            <a:ext cx="244443" cy="304800"/>
          </a:xfrm>
          <a:prstGeom prst="line">
            <a:avLst/>
          </a:prstGeom>
          <a:ln w="762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21516" name="直接连接符 21515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 flipH="1">
            <a:off x="4006328" y="1141413"/>
            <a:ext cx="0" cy="182880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21517" name="椭圆 21516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>
            <a:off x="3761885" y="3944939"/>
            <a:ext cx="488886" cy="427037"/>
          </a:xfrm>
          <a:prstGeom prst="ellipse">
            <a:avLst/>
          </a:prstGeom>
          <a:gradFill rotWithShape="0">
            <a:gsLst>
              <a:gs pos="0">
                <a:srgbClr val="4D0808">
                  <a:alpha val="100000"/>
                </a:srgbClr>
              </a:gs>
              <a:gs pos="30000">
                <a:srgbClr val="FF0300">
                  <a:alpha val="100000"/>
                </a:srgbClr>
              </a:gs>
              <a:gs pos="55000">
                <a:srgbClr val="FF7A00">
                  <a:alpha val="100000"/>
                </a:srgbClr>
              </a:gs>
              <a:gs pos="100000">
                <a:srgbClr val="FFF200">
                  <a:alpha val="100000"/>
                </a:srgbClr>
              </a:gs>
            </a:gsLst>
            <a:lin ang="5400000" scaled="1"/>
          </a:gradFill>
          <a:ln w="3810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518" name="直角三角形 21517" descr="白色大理石"/>
          <p:cNvSpPr>
            <a:spLocks noChangeAspect="1"/>
          </p:cNvSpPr>
          <p:nvPr>
            <p:custDataLst>
              <p:tags r:id="rId13"/>
            </p:custDataLst>
          </p:nvPr>
        </p:nvSpPr>
        <p:spPr>
          <a:xfrm rot="8040000">
            <a:off x="3291952" y="3229073"/>
            <a:ext cx="1463675" cy="1504754"/>
          </a:xfrm>
          <a:prstGeom prst="rtTriangle">
            <a:avLst/>
          </a:prstGeom>
          <a:blipFill rotWithShape="0">
            <a:blip r:embed="rId16"/>
            <a:stretch>
              <a:fillRect/>
            </a:stretch>
          </a:blipFill>
          <a:ln w="3810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519" name="文本框 21518"/>
          <p:cNvSpPr txBox="1"/>
          <p:nvPr>
            <p:custDataLst>
              <p:tags r:id="rId14"/>
            </p:custDataLst>
          </p:nvPr>
        </p:nvSpPr>
        <p:spPr>
          <a:xfrm>
            <a:off x="5408226" y="1854836"/>
            <a:ext cx="4864737" cy="17532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l" eaLnBrk="1" latinLnBrk="0" hangingPunct="1"/>
            <a:r>
              <a:rPr lang="zh-CN" altLang="en-US" sz="3600">
                <a:latin typeface="Arial" panose="020B0604020202020204" pitchFamily="34" charset="0"/>
                <a:ea typeface="宋体" panose="02010600030101010101" pitchFamily="2" charset="-122"/>
              </a:rPr>
              <a:t>静止的电灯，哪两个力是平衡力？哪两个力是相互作用力？</a:t>
            </a:r>
          </a:p>
        </p:txBody>
      </p:sp>
    </p:spTree>
    <p:extLst>
      <p:ext uri="{BB962C8B-B14F-4D97-AF65-F5344CB8AC3E}">
        <p14:creationId xmlns:p14="http://schemas.microsoft.com/office/powerpoint/2010/main" val="36045469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17409"/>
          <p:cNvSpPr/>
          <p:nvPr>
            <p:custDataLst>
              <p:tags r:id="rId1"/>
            </p:custDataLst>
          </p:nvPr>
        </p:nvSpPr>
        <p:spPr>
          <a:xfrm>
            <a:off x="1523167" y="1137920"/>
            <a:ext cx="9010747" cy="457073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lvl="0" indent="-342900" algn="l">
              <a:lnSpc>
                <a:spcPct val="160000"/>
              </a:lnSpc>
              <a:spcBef>
                <a:spcPct val="20000"/>
              </a:spcBef>
            </a:pPr>
            <a:r>
              <a:rPr lang="zh-CN" altLang="en-US" sz="2800">
                <a:uFillTx/>
                <a:latin typeface="Times New Roman" panose="02020603050405020304" pitchFamily="2" charset="0"/>
                <a:ea typeface="微软雅黑" panose="020B0503020204020204" charset="-122"/>
                <a:cs typeface="+mn-ea"/>
              </a:rPr>
              <a:t>例、一本物理书放在课桌上,静止时,    下列各对力中属于平衡力的是（     ）</a:t>
            </a:r>
          </a:p>
          <a:p>
            <a:pPr lvl="0" indent="-342900" algn="l">
              <a:lnSpc>
                <a:spcPct val="160000"/>
              </a:lnSpc>
              <a:spcBef>
                <a:spcPct val="20000"/>
              </a:spcBef>
            </a:pPr>
            <a:r>
              <a:rPr lang="zh-CN" altLang="en-US" sz="2800">
                <a:uFillTx/>
                <a:latin typeface="Times New Roman" panose="02020603050405020304" pitchFamily="2" charset="0"/>
                <a:ea typeface="微软雅黑" panose="020B0503020204020204" charset="-122"/>
                <a:cs typeface="+mn-ea"/>
              </a:rPr>
              <a:t>A、书对桌面的压力和桌面对书的支持力 </a:t>
            </a:r>
          </a:p>
          <a:p>
            <a:pPr lvl="0" indent="-342900" algn="l">
              <a:lnSpc>
                <a:spcPct val="160000"/>
              </a:lnSpc>
              <a:spcBef>
                <a:spcPct val="20000"/>
              </a:spcBef>
            </a:pPr>
            <a:r>
              <a:rPr lang="zh-CN" altLang="en-US" sz="2800">
                <a:uFillTx/>
                <a:latin typeface="Times New Roman" panose="02020603050405020304" pitchFamily="2" charset="0"/>
                <a:ea typeface="微软雅黑" panose="020B0503020204020204" charset="-122"/>
                <a:cs typeface="+mn-ea"/>
              </a:rPr>
              <a:t>B、桌子受到的重力和书对桌子的压力</a:t>
            </a:r>
          </a:p>
          <a:p>
            <a:pPr lvl="0" indent="-342900" algn="l">
              <a:lnSpc>
                <a:spcPct val="160000"/>
              </a:lnSpc>
              <a:spcBef>
                <a:spcPct val="20000"/>
              </a:spcBef>
            </a:pPr>
            <a:r>
              <a:rPr lang="zh-CN" altLang="en-US" sz="2800">
                <a:uFillTx/>
                <a:latin typeface="Times New Roman" panose="02020603050405020304" pitchFamily="2" charset="0"/>
                <a:ea typeface="微软雅黑" panose="020B0503020204020204" charset="-122"/>
                <a:cs typeface="+mn-ea"/>
              </a:rPr>
              <a:t>C、书受到的重力和桌面对书的支持力</a:t>
            </a:r>
          </a:p>
          <a:p>
            <a:pPr lvl="0" indent="-342900" algn="l">
              <a:lnSpc>
                <a:spcPct val="160000"/>
              </a:lnSpc>
              <a:spcBef>
                <a:spcPct val="20000"/>
              </a:spcBef>
            </a:pPr>
            <a:r>
              <a:rPr lang="zh-CN" altLang="en-US" sz="2800">
                <a:uFillTx/>
                <a:latin typeface="Times New Roman" panose="02020603050405020304" pitchFamily="2" charset="0"/>
                <a:ea typeface="微软雅黑" panose="020B0503020204020204" charset="-122"/>
                <a:cs typeface="+mn-ea"/>
              </a:rPr>
              <a:t>D、书受到的重力和书对桌面的压力</a:t>
            </a:r>
          </a:p>
        </p:txBody>
      </p:sp>
    </p:spTree>
    <p:extLst>
      <p:ext uri="{BB962C8B-B14F-4D97-AF65-F5344CB8AC3E}">
        <p14:creationId xmlns:p14="http://schemas.microsoft.com/office/powerpoint/2010/main" val="4076842947"/>
      </p:ext>
    </p:extLst>
  </p:cSld>
  <p:clrMapOvr>
    <a:masterClrMapping/>
  </p:clrMapOvr>
  <p:transition>
    <p:pull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矩形 22529"/>
          <p:cNvSpPr>
            <a:spLocks noRot="1"/>
          </p:cNvSpPr>
          <p:nvPr>
            <p:custDataLst>
              <p:tags r:id="rId2"/>
            </p:custDataLst>
          </p:nvPr>
        </p:nvSpPr>
        <p:spPr>
          <a:xfrm>
            <a:off x="1704118" y="872491"/>
            <a:ext cx="8819002" cy="136207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ctr"/>
          <a:lstStyle>
            <a:lvl1pPr marL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algn="l"/>
            <a:r>
              <a:rPr lang="zh-CN" altLang="en-US" sz="3200" b="1">
                <a:solidFill>
                  <a:schemeClr val="tx1"/>
                </a:solidFill>
                <a:ea typeface="黑体" panose="02010609060101010101" pitchFamily="2" charset="-122"/>
              </a:rPr>
              <a:t>证明：水平桌面上静止的物体对桌面的压力大小     </a:t>
            </a:r>
            <a:br>
              <a:rPr lang="zh-CN" altLang="en-US" sz="3200" b="1">
                <a:solidFill>
                  <a:schemeClr val="tx1"/>
                </a:solidFill>
                <a:ea typeface="黑体" panose="02010609060101010101" pitchFamily="2" charset="-122"/>
              </a:rPr>
            </a:br>
            <a:r>
              <a:rPr lang="zh-CN" altLang="en-US" sz="3200" b="1">
                <a:solidFill>
                  <a:schemeClr val="tx1"/>
                </a:solidFill>
                <a:ea typeface="黑体" panose="02010609060101010101" pitchFamily="2" charset="-122"/>
              </a:rPr>
              <a:t>           等于物体所受重力大小</a:t>
            </a:r>
          </a:p>
        </p:txBody>
      </p:sp>
      <p:sp>
        <p:nvSpPr>
          <p:cNvPr id="22531" name="矩形 22530"/>
          <p:cNvSpPr>
            <a:spLocks noRot="1"/>
          </p:cNvSpPr>
          <p:nvPr>
            <p:custDataLst>
              <p:tags r:id="rId3"/>
            </p:custDataLst>
          </p:nvPr>
        </p:nvSpPr>
        <p:spPr>
          <a:xfrm>
            <a:off x="2851732" y="2129791"/>
            <a:ext cx="3960296" cy="576263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/>
          <a:lstStyle>
            <a:lvl1pPr marL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algn="l"/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</a:rPr>
              <a:t>∵物体处于平衡状态</a:t>
            </a:r>
            <a:b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</a:rPr>
            </a:br>
            <a:endParaRPr lang="zh-CN" altLang="en-US" sz="2800" b="1">
              <a:solidFill>
                <a:schemeClr val="tx1"/>
              </a:solidFill>
              <a:latin typeface="宋体" panose="02010600030101010101" pitchFamily="2" charset="-122"/>
            </a:endParaRPr>
          </a:p>
        </p:txBody>
      </p:sp>
      <p:graphicFrame>
        <p:nvGraphicFramePr>
          <p:cNvPr id="22532" name="对象 2253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2923159" y="3120391"/>
          <a:ext cx="2088878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r:id="rId16" imgW="622300" imgH="241300" progId="Equation.KSEE3">
                  <p:embed/>
                </p:oleObj>
              </mc:Choice>
              <mc:Fallback>
                <p:oleObj r:id="rId16" imgW="622300" imgH="241300" progId="Equation.KSEE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2923159" y="3120391"/>
                        <a:ext cx="2088878" cy="809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3" name="矩形 22532"/>
          <p:cNvSpPr>
            <a:spLocks noRot="1"/>
          </p:cNvSpPr>
          <p:nvPr>
            <p:custDataLst>
              <p:tags r:id="rId5"/>
            </p:custDataLst>
          </p:nvPr>
        </p:nvSpPr>
        <p:spPr>
          <a:xfrm>
            <a:off x="2856494" y="4350703"/>
            <a:ext cx="6904726" cy="6477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/>
          <a:lstStyle>
            <a:lvl1pPr marL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algn="l"/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sym typeface="Arial" panose="020B0604020202020204" pitchFamily="34" charset="0"/>
              </a:rPr>
              <a:t>∴支持力和压力是一对</a:t>
            </a:r>
            <a:r>
              <a:rPr lang="zh-CN" altLang="en-US" sz="2800" b="1">
                <a:solidFill>
                  <a:srgbClr val="CC0000"/>
                </a:solidFill>
                <a:latin typeface="宋体" panose="02010600030101010101" pitchFamily="2" charset="-122"/>
                <a:sym typeface="Arial" panose="020B0604020202020204" pitchFamily="34" charset="0"/>
              </a:rPr>
              <a:t>相互作用力</a:t>
            </a:r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sym typeface="Arial" panose="020B0604020202020204" pitchFamily="34" charset="0"/>
              </a:rPr>
              <a:t/>
            </a:r>
            <a:b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sym typeface="Arial" panose="020B0604020202020204" pitchFamily="34" charset="0"/>
              </a:rPr>
            </a:br>
            <a:endParaRPr lang="zh-CN" altLang="en-US" sz="2800" b="1">
              <a:solidFill>
                <a:schemeClr val="tx1"/>
              </a:solidFill>
              <a:latin typeface="宋体" panose="02010600030101010101" pitchFamily="2" charset="-122"/>
              <a:sym typeface="Arial" panose="020B0604020202020204" pitchFamily="34" charset="0"/>
            </a:endParaRPr>
          </a:p>
        </p:txBody>
      </p:sp>
      <p:graphicFrame>
        <p:nvGraphicFramePr>
          <p:cNvPr id="22534" name="对象 2253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2923160" y="4938079"/>
          <a:ext cx="2231734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" r:id="rId18" imgW="699135" imgH="241300" progId="Equation.3">
                  <p:embed/>
                </p:oleObj>
              </mc:Choice>
              <mc:Fallback>
                <p:oleObj r:id="rId18" imgW="699135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2923160" y="4938079"/>
                        <a:ext cx="2231734" cy="771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5" name="对象 2253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2996175" y="5873116"/>
          <a:ext cx="2015863" cy="741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" r:id="rId20" imgW="622300" imgH="228600" progId="Equation.3">
                  <p:embed/>
                </p:oleObj>
              </mc:Choice>
              <mc:Fallback>
                <p:oleObj r:id="rId20" imgW="6223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2996175" y="5873116"/>
                        <a:ext cx="2015863" cy="7413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2536" name="图片 22535" descr="图片是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8688209" y="1769428"/>
            <a:ext cx="1799991" cy="1816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2537" name="图片 22536" descr="图0片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/>
          <a:stretch>
            <a:fillRect/>
          </a:stretch>
        </p:blipFill>
        <p:spPr>
          <a:xfrm>
            <a:off x="8543766" y="3642679"/>
            <a:ext cx="1838086" cy="19446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538" name="矩形 22537"/>
          <p:cNvSpPr>
            <a:spLocks noRot="1"/>
          </p:cNvSpPr>
          <p:nvPr>
            <p:custDataLst>
              <p:tags r:id="rId10"/>
            </p:custDataLst>
          </p:nvPr>
        </p:nvSpPr>
        <p:spPr>
          <a:xfrm>
            <a:off x="2839034" y="2645728"/>
            <a:ext cx="5544415" cy="6477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/>
          <a:lstStyle>
            <a:lvl1pPr marL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algn="l"/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</a:rPr>
              <a:t>∴支持力和重力是一对</a:t>
            </a:r>
            <a:r>
              <a:rPr lang="zh-CN" altLang="en-US" sz="2800" b="1">
                <a:solidFill>
                  <a:srgbClr val="CC0000"/>
                </a:solidFill>
                <a:latin typeface="宋体" panose="02010600030101010101" pitchFamily="2" charset="-122"/>
              </a:rPr>
              <a:t>平衡力</a:t>
            </a:r>
            <a:br>
              <a:rPr lang="zh-CN" altLang="en-US" sz="2800" b="1">
                <a:solidFill>
                  <a:srgbClr val="CC0000"/>
                </a:solidFill>
                <a:latin typeface="宋体" panose="02010600030101010101" pitchFamily="2" charset="-122"/>
              </a:rPr>
            </a:br>
            <a:endParaRPr lang="zh-CN" altLang="en-US" sz="2800" b="1">
              <a:solidFill>
                <a:srgbClr val="CC0000"/>
              </a:solidFill>
              <a:latin typeface="宋体" panose="02010600030101010101" pitchFamily="2" charset="-122"/>
            </a:endParaRPr>
          </a:p>
        </p:txBody>
      </p:sp>
      <p:sp>
        <p:nvSpPr>
          <p:cNvPr id="22539" name="矩形 22538"/>
          <p:cNvSpPr>
            <a:spLocks noRot="1"/>
          </p:cNvSpPr>
          <p:nvPr>
            <p:custDataLst>
              <p:tags r:id="rId11"/>
            </p:custDataLst>
          </p:nvPr>
        </p:nvSpPr>
        <p:spPr>
          <a:xfrm>
            <a:off x="2851732" y="3858578"/>
            <a:ext cx="3960296" cy="576262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/>
          <a:lstStyle>
            <a:lvl1pPr marL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algn="l"/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</a:rPr>
              <a:t>∵力的作用是相互的</a:t>
            </a:r>
          </a:p>
        </p:txBody>
      </p:sp>
      <p:sp>
        <p:nvSpPr>
          <p:cNvPr id="22540" name="直接连接符 22539"/>
          <p:cNvSpPr/>
          <p:nvPr>
            <p:custDataLst>
              <p:tags r:id="rId12"/>
            </p:custDataLst>
          </p:nvPr>
        </p:nvSpPr>
        <p:spPr>
          <a:xfrm>
            <a:off x="2851732" y="3858578"/>
            <a:ext cx="6552347" cy="0"/>
          </a:xfrm>
          <a:prstGeom prst="line">
            <a:avLst/>
          </a:prstGeom>
          <a:ln w="28575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22541" name="直接连接符 22540"/>
          <p:cNvSpPr/>
          <p:nvPr>
            <p:custDataLst>
              <p:tags r:id="rId13"/>
            </p:custDataLst>
          </p:nvPr>
        </p:nvSpPr>
        <p:spPr>
          <a:xfrm>
            <a:off x="2778716" y="5657215"/>
            <a:ext cx="6552347" cy="1588"/>
          </a:xfrm>
          <a:prstGeom prst="line">
            <a:avLst/>
          </a:prstGeom>
          <a:ln w="28575" cap="flat" cmpd="sng">
            <a:solidFill>
              <a:schemeClr val="tx1"/>
            </a:solidFill>
            <a:prstDash val="dash"/>
            <a:bevel/>
            <a:headEnd type="none" w="med" len="med"/>
            <a:tailEnd type="none" w="med" len="med"/>
          </a:ln>
        </p:spPr>
        <p:txBody>
          <a:bodyPr/>
          <a:lstStyle/>
          <a:p>
            <a:endParaRPr/>
          </a:p>
        </p:txBody>
      </p:sp>
      <p:sp>
        <p:nvSpPr>
          <p:cNvPr id="22542" name="矩形 22541"/>
          <p:cNvSpPr>
            <a:spLocks noRot="1"/>
          </p:cNvSpPr>
          <p:nvPr>
            <p:custDataLst>
              <p:tags r:id="rId14"/>
            </p:custDataLst>
          </p:nvPr>
        </p:nvSpPr>
        <p:spPr>
          <a:xfrm>
            <a:off x="1919990" y="1985328"/>
            <a:ext cx="3957123" cy="576262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/>
          <a:lstStyle>
            <a:lvl1pPr marL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400" u="none" kern="1200" baseline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lvl="0" algn="l"/>
            <a:r>
              <a:rPr lang="zh-CN" altLang="en-US" sz="3600" b="1">
                <a:solidFill>
                  <a:srgbClr val="CC0000"/>
                </a:solidFill>
                <a:latin typeface="宋体" panose="02010600030101010101" pitchFamily="2" charset="-122"/>
                <a:ea typeface="黑体" panose="02010609060101010101" pitchFamily="2" charset="-122"/>
              </a:rPr>
              <a:t>证：</a:t>
            </a:r>
          </a:p>
        </p:txBody>
      </p:sp>
    </p:spTree>
    <p:extLst>
      <p:ext uri="{BB962C8B-B14F-4D97-AF65-F5344CB8AC3E}">
        <p14:creationId xmlns:p14="http://schemas.microsoft.com/office/powerpoint/2010/main" val="15376240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22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/>
      <p:bldP spid="22533" grpId="0"/>
      <p:bldP spid="22538" grpId="0"/>
      <p:bldP spid="22539" grpId="0"/>
      <p:bldP spid="2254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图片 1844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69202" y="876935"/>
            <a:ext cx="1488881" cy="53771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4818" name="文本框 1"/>
          <p:cNvSpPr txBox="1"/>
          <p:nvPr>
            <p:custDataLst>
              <p:tags r:id="rId2"/>
            </p:custDataLst>
          </p:nvPr>
        </p:nvSpPr>
        <p:spPr>
          <a:xfrm>
            <a:off x="2900303" y="876935"/>
            <a:ext cx="8779002" cy="15684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/>
            <a:r>
              <a:rPr lang="zh-CN" altLang="zh-CN" sz="3200">
                <a:latin typeface="Arial" panose="020B0604020202020204" pitchFamily="34" charset="0"/>
                <a:ea typeface="宋体" panose="02010600030101010101" pitchFamily="2" charset="-122"/>
              </a:rPr>
              <a:t>通过平衡力的学习，你现在知道为什么</a:t>
            </a:r>
            <a:r>
              <a:rPr lang="en-US" altLang="zh-CN" sz="3200">
                <a:latin typeface="Arial" panose="020B0604020202020204" pitchFamily="34" charset="0"/>
                <a:ea typeface="宋体" panose="02010600030101010101" pitchFamily="2" charset="-122"/>
              </a:rPr>
              <a:t>“</a:t>
            </a:r>
            <a:r>
              <a:rPr lang="zh-CN" altLang="zh-CN" sz="32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静止的弹簧测力计示数大小就等于物体所受重力大小</a:t>
            </a:r>
            <a:r>
              <a:rPr lang="en-US" altLang="zh-CN" sz="3200">
                <a:latin typeface="Arial" panose="020B0604020202020204" pitchFamily="34" charset="0"/>
                <a:ea typeface="宋体" panose="02010600030101010101" pitchFamily="2" charset="-122"/>
              </a:rPr>
              <a:t>”</a:t>
            </a:r>
            <a:r>
              <a:rPr lang="zh-CN" altLang="en-US" sz="3200">
                <a:latin typeface="Arial" panose="020B0604020202020204" pitchFamily="34" charset="0"/>
                <a:ea typeface="宋体" panose="02010600030101010101" pitchFamily="2" charset="-122"/>
              </a:rPr>
              <a:t>了吗</a:t>
            </a:r>
            <a:r>
              <a:rPr lang="zh-CN" altLang="zh-CN" sz="3200">
                <a:latin typeface="Arial" panose="020B0604020202020204" pitchFamily="34" charset="0"/>
                <a:ea typeface="宋体" panose="02010600030101010101" pitchFamily="2" charset="-122"/>
              </a:rPr>
              <a:t>？</a:t>
            </a:r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2901573" y="2880996"/>
            <a:ext cx="8777732" cy="17532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lvl="0" indent="0"/>
            <a:r>
              <a:rPr lang="zh-CN" altLang="zh-CN" sz="3600">
                <a:latin typeface="Arial" panose="020B0604020202020204" pitchFamily="34" charset="0"/>
                <a:ea typeface="宋体" panose="02010600030101010101" pitchFamily="2" charset="-122"/>
              </a:rPr>
              <a:t>为什么</a:t>
            </a:r>
            <a:r>
              <a:rPr lang="en-US" altLang="zh-CN" sz="3600">
                <a:latin typeface="Arial" panose="020B0604020202020204" pitchFamily="34" charset="0"/>
                <a:ea typeface="宋体" panose="02010600030101010101" pitchFamily="2" charset="-122"/>
              </a:rPr>
              <a:t>“</a:t>
            </a:r>
            <a:r>
              <a:rPr lang="zh-CN" altLang="en-US" sz="36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弹簧测力计</a:t>
            </a:r>
            <a:r>
              <a:rPr lang="zh-CN" altLang="zh-CN" sz="360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匀速直线拉动物体，弹簧测力计示数大小就等于物体所受摩擦力大小</a:t>
            </a:r>
            <a:r>
              <a:rPr lang="en-US" altLang="zh-CN" sz="3600">
                <a:latin typeface="Arial" panose="020B0604020202020204" pitchFamily="34" charset="0"/>
                <a:ea typeface="宋体" panose="02010600030101010101" pitchFamily="2" charset="-122"/>
              </a:rPr>
              <a:t>”</a:t>
            </a:r>
            <a:r>
              <a:rPr lang="zh-CN" altLang="en-US" sz="3600">
                <a:latin typeface="Arial" panose="020B0604020202020204" pitchFamily="34" charset="0"/>
                <a:ea typeface="宋体" panose="02010600030101010101" pitchFamily="2" charset="-122"/>
              </a:rPr>
              <a:t>了吗</a:t>
            </a:r>
            <a:r>
              <a:rPr lang="zh-CN" altLang="zh-CN" sz="3600">
                <a:latin typeface="Arial" panose="020B0604020202020204" pitchFamily="34" charset="0"/>
                <a:ea typeface="宋体" panose="02010600030101010101" pitchFamily="2" charset="-122"/>
              </a:rPr>
              <a:t>？</a:t>
            </a: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"/>
          <a:srcRect t="15494" b="5528"/>
          <a:stretch>
            <a:fillRect/>
          </a:stretch>
        </p:blipFill>
        <p:spPr>
          <a:xfrm>
            <a:off x="4382834" y="4725036"/>
            <a:ext cx="5815843" cy="1631315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1316837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1737134" y="938531"/>
            <a:ext cx="8545353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4000" b="1">
                <a:latin typeface="Arial" panose="020B0604020202020204" pitchFamily="34" charset="0"/>
              </a:rPr>
              <a:t>思考：滑动摩擦力实验如何改进？</a:t>
            </a: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rcRect t="7237"/>
          <a:stretch>
            <a:fillRect/>
          </a:stretch>
        </p:blipFill>
        <p:spPr>
          <a:xfrm>
            <a:off x="2439353" y="2138680"/>
            <a:ext cx="6542823" cy="16522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1895863" y="4144646"/>
            <a:ext cx="7855197" cy="1727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</a:rPr>
              <a:t>优点：</a:t>
            </a:r>
            <a:endParaRPr lang="zh-CN" altLang="en-US" sz="4000" b="1"/>
          </a:p>
          <a:p>
            <a:pPr>
              <a:lnSpc>
                <a:spcPct val="110000"/>
              </a:lnSpc>
            </a:pPr>
            <a:r>
              <a:rPr lang="zh-CN" altLang="en-US" sz="3200" b="1">
                <a:latin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3200" b="1">
                <a:latin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 sz="3200" b="1">
                <a:latin typeface="宋体" panose="02010600030101010101" pitchFamily="2" charset="-122"/>
                <a:cs typeface="宋体" panose="02010600030101010101" pitchFamily="2" charset="-122"/>
              </a:rPr>
              <a:t>）不需要拉着物体做匀速直线运动</a:t>
            </a:r>
          </a:p>
          <a:p>
            <a:pPr>
              <a:lnSpc>
                <a:spcPct val="110000"/>
              </a:lnSpc>
            </a:pPr>
            <a:r>
              <a:rPr lang="zh-CN" altLang="en-US" sz="3200" b="1">
                <a:latin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3200" b="1">
                <a:latin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en-US" sz="3200" b="1">
                <a:latin typeface="宋体" panose="02010600030101010101" pitchFamily="2" charset="-122"/>
                <a:cs typeface="宋体" panose="02010600030101010101" pitchFamily="2" charset="-122"/>
              </a:rPr>
              <a:t>）弹簧测力计静止，读书准确</a:t>
            </a:r>
          </a:p>
        </p:txBody>
      </p:sp>
    </p:spTree>
    <p:extLst>
      <p:ext uri="{BB962C8B-B14F-4D97-AF65-F5344CB8AC3E}">
        <p14:creationId xmlns:p14="http://schemas.microsoft.com/office/powerpoint/2010/main" val="755649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文本占位符 14337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>
          <a:xfrm>
            <a:off x="269840" y="855346"/>
            <a:ext cx="8029165" cy="3065145"/>
          </a:xfrm>
        </p:spPr>
        <p:txBody>
          <a:bodyPr/>
          <a:lstStyle/>
          <a:p>
            <a:pPr marL="0" algn="l">
              <a:lnSpc>
                <a:spcPct val="130000"/>
              </a:lnSpc>
              <a:buNone/>
            </a:pPr>
            <a:r>
              <a:rPr lang="zh-CN" altLang="en-US">
                <a:uFillTx/>
                <a:latin typeface="Times New Roman" panose="02020603050405020304" pitchFamily="2" charset="0"/>
                <a:ea typeface="微软雅黑" panose="020B0503020204020204" charset="-122"/>
                <a:cs typeface="+mn-ea"/>
              </a:rPr>
              <a:t>例、物体重6N,当某同学用力F=19N按住木块，物体能沿竖直墙壁匀速下滑，这时物体所受的摩擦力是</a:t>
            </a:r>
            <a:r>
              <a:rPr lang="zh-CN" altLang="en-US" u="sng">
                <a:uFillTx/>
                <a:latin typeface="Times New Roman" panose="02020603050405020304" pitchFamily="2" charset="0"/>
                <a:ea typeface="微软雅黑" panose="020B0503020204020204" charset="-122"/>
                <a:cs typeface="+mn-ea"/>
              </a:rPr>
              <a:t>         </a:t>
            </a:r>
            <a:r>
              <a:rPr lang="zh-CN" altLang="en-US">
                <a:uFillTx/>
                <a:latin typeface="Times New Roman" panose="02020603050405020304" pitchFamily="2" charset="0"/>
                <a:ea typeface="微软雅黑" panose="020B0503020204020204" charset="-122"/>
                <a:cs typeface="+mn-ea"/>
              </a:rPr>
              <a:t>，当F=20N时物体在墙上静止不动，物体所受的摩擦力是 </a:t>
            </a:r>
            <a:r>
              <a:rPr lang="zh-CN" altLang="en-US" u="sng">
                <a:uFillTx/>
                <a:latin typeface="Times New Roman" panose="02020603050405020304" pitchFamily="2" charset="0"/>
                <a:ea typeface="微软雅黑" panose="020B0503020204020204" charset="-122"/>
                <a:cs typeface="+mn-ea"/>
              </a:rPr>
              <a:t>         </a:t>
            </a:r>
            <a:r>
              <a:rPr lang="zh-CN" altLang="en-US">
                <a:uFillTx/>
                <a:latin typeface="Times New Roman" panose="02020603050405020304" pitchFamily="2" charset="0"/>
                <a:ea typeface="微软雅黑" panose="020B0503020204020204" charset="-122"/>
                <a:cs typeface="+mn-ea"/>
              </a:rPr>
              <a:t> 。</a:t>
            </a:r>
            <a:r>
              <a:rPr lang="zh-CN" altLang="en-US" sz="3600" b="1" u="sng"/>
              <a:t>        </a:t>
            </a:r>
          </a:p>
        </p:txBody>
      </p:sp>
      <p:pic>
        <p:nvPicPr>
          <p:cNvPr id="14339" name="图片 1433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9806298" y="980759"/>
            <a:ext cx="1466659" cy="2301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3794" name="文本占位符 33793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400633" y="4417695"/>
            <a:ext cx="11389147" cy="149352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marL="342900" lvl="0" indent="-342900">
              <a:spcBef>
                <a:spcPct val="20000"/>
              </a:spcBef>
            </a:pPr>
            <a:r>
              <a:rPr lang="zh-CN" altLang="en-US" sz="3200" b="1">
                <a:solidFill>
                  <a:schemeClr val="accent6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拓展：体重为</a:t>
            </a:r>
            <a:r>
              <a:rPr lang="en-US" altLang="zh-CN" sz="3200" b="1">
                <a:solidFill>
                  <a:schemeClr val="accent6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500N</a:t>
            </a:r>
            <a:r>
              <a:rPr lang="zh-CN" altLang="en-US" sz="3200" b="1">
                <a:solidFill>
                  <a:schemeClr val="accent6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的某同学用双手握住竖直的木杆匀速上攀，  </a:t>
            </a:r>
          </a:p>
          <a:p>
            <a:pPr marL="342900" lvl="0" indent="-342900">
              <a:spcBef>
                <a:spcPct val="20000"/>
              </a:spcBef>
            </a:pPr>
            <a:r>
              <a:rPr lang="zh-CN" altLang="en-US" sz="3200" b="1">
                <a:solidFill>
                  <a:schemeClr val="accent6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他受到的摩擦力</a:t>
            </a:r>
            <a:r>
              <a:rPr lang="en-US" altLang="zh-CN" sz="3200" b="1">
                <a:solidFill>
                  <a:schemeClr val="accent6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f=</a:t>
            </a:r>
            <a:r>
              <a:rPr lang="en-US" altLang="zh-CN" sz="3200" b="1" u="sng">
                <a:solidFill>
                  <a:schemeClr val="accent6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en-US" altLang="zh-CN" sz="3200" b="1">
                <a:solidFill>
                  <a:schemeClr val="accent6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N,</a:t>
            </a:r>
            <a:r>
              <a:rPr lang="zh-CN" altLang="zh-CN" sz="3200" b="1">
                <a:solidFill>
                  <a:schemeClr val="accent6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方向为</a:t>
            </a:r>
            <a:r>
              <a:rPr lang="en-US" altLang="zh-CN" sz="3200" b="1">
                <a:solidFill>
                  <a:schemeClr val="accent6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_______</a:t>
            </a:r>
            <a:r>
              <a:rPr lang="zh-CN" altLang="en-US" sz="3200" b="1">
                <a:solidFill>
                  <a:schemeClr val="accent6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350872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文本占位符 15361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>
          <a:xfrm>
            <a:off x="2237767" y="860426"/>
            <a:ext cx="8228529" cy="4524375"/>
          </a:xfrm>
        </p:spPr>
        <p:txBody>
          <a:bodyPr/>
          <a:lstStyle/>
          <a:p>
            <a:pPr marL="0" algn="l">
              <a:lnSpc>
                <a:spcPct val="120000"/>
              </a:lnSpc>
              <a:buNone/>
            </a:pPr>
            <a:r>
              <a:rPr lang="zh-CN" altLang="en-US" sz="3600">
                <a:uFillTx/>
                <a:latin typeface="Times New Roman" panose="02020603050405020304" pitchFamily="2" charset="0"/>
                <a:ea typeface="微软雅黑" panose="020B0503020204020204" charset="-122"/>
                <a:cs typeface="+mn-ea"/>
              </a:rPr>
              <a:t>例、用手握着一只圆柱形杯子处于静止状态，当手握杯子的力增大时（　　）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zh-CN" altLang="en-US" sz="3600">
                <a:uFillTx/>
                <a:latin typeface="Times New Roman" panose="02020603050405020304" pitchFamily="2" charset="0"/>
                <a:ea typeface="微软雅黑" panose="020B0503020204020204" charset="-122"/>
                <a:cs typeface="+mn-ea"/>
              </a:rPr>
              <a:t>A、杯子所受的摩擦力增大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zh-CN" altLang="en-US" sz="3600">
                <a:uFillTx/>
                <a:latin typeface="Times New Roman" panose="02020603050405020304" pitchFamily="2" charset="0"/>
                <a:ea typeface="微软雅黑" panose="020B0503020204020204" charset="-122"/>
                <a:cs typeface="+mn-ea"/>
              </a:rPr>
              <a:t>B、杯子所受的摩擦力不变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zh-CN" altLang="en-US" sz="3600">
                <a:uFillTx/>
                <a:latin typeface="Times New Roman" panose="02020603050405020304" pitchFamily="2" charset="0"/>
                <a:ea typeface="微软雅黑" panose="020B0503020204020204" charset="-122"/>
                <a:cs typeface="+mn-ea"/>
              </a:rPr>
              <a:t>C、杯子所受的摩擦力减小</a:t>
            </a:r>
          </a:p>
          <a:p>
            <a:pPr marL="0" indent="0" algn="l">
              <a:lnSpc>
                <a:spcPct val="120000"/>
              </a:lnSpc>
              <a:buNone/>
            </a:pPr>
            <a:r>
              <a:rPr lang="zh-CN" altLang="en-US" sz="3600">
                <a:uFillTx/>
                <a:latin typeface="Times New Roman" panose="02020603050405020304" pitchFamily="2" charset="0"/>
                <a:ea typeface="微软雅黑" panose="020B0503020204020204" charset="-122"/>
                <a:cs typeface="+mn-ea"/>
              </a:rPr>
              <a:t>D、杯子所受的摩擦力始终为零</a:t>
            </a:r>
          </a:p>
        </p:txBody>
      </p:sp>
    </p:spTree>
    <p:extLst>
      <p:ext uri="{BB962C8B-B14F-4D97-AF65-F5344CB8AC3E}">
        <p14:creationId xmlns:p14="http://schemas.microsoft.com/office/powerpoint/2010/main" val="6719029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文本占位符 12289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>
          <a:xfrm>
            <a:off x="205079" y="973456"/>
            <a:ext cx="11985335" cy="5555615"/>
          </a:xfrm>
        </p:spPr>
        <p:txBody>
          <a:bodyPr/>
          <a:lstStyle/>
          <a:p>
            <a:pPr>
              <a:lnSpc>
                <a:spcPct val="100000"/>
              </a:lnSpc>
              <a:buNone/>
            </a:pP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00000"/>
              </a:lnSpc>
              <a:buNone/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小明用10N的力推停在地面上的箱子，但没推动，此时摩擦力=</a:t>
            </a:r>
            <a:r>
              <a:rPr lang="zh-CN" altLang="en-US" sz="2800" u="sng">
                <a:latin typeface="微软雅黑" panose="020B0503020204020204" charset="-122"/>
                <a:ea typeface="微软雅黑" panose="020B0503020204020204" charset="-122"/>
              </a:rPr>
              <a:t>                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。</a:t>
            </a:r>
          </a:p>
          <a:p>
            <a:pPr>
              <a:lnSpc>
                <a:spcPct val="100000"/>
              </a:lnSpc>
              <a:buNone/>
            </a:pP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00000"/>
              </a:lnSpc>
              <a:buNone/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若此时用20N的力去推，仍然没有推动，此时摩擦力=</a:t>
            </a:r>
            <a:r>
              <a:rPr lang="zh-CN" altLang="en-US" sz="2800" u="sng">
                <a:latin typeface="微软雅黑" panose="020B0503020204020204" charset="-122"/>
                <a:ea typeface="微软雅黑" panose="020B0503020204020204" charset="-122"/>
              </a:rPr>
              <a:t>          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。</a:t>
            </a:r>
          </a:p>
          <a:p>
            <a:pPr>
              <a:lnSpc>
                <a:spcPct val="100000"/>
              </a:lnSpc>
              <a:buNone/>
            </a:pP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00000"/>
              </a:lnSpc>
              <a:buNone/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若此时推力是30N，箱子正好处于匀速直线运动状态，此时摩擦力=</a:t>
            </a:r>
            <a:r>
              <a:rPr lang="zh-CN" altLang="en-US" sz="2800" u="sng">
                <a:latin typeface="微软雅黑" panose="020B0503020204020204" charset="-122"/>
                <a:ea typeface="微软雅黑" panose="020B0503020204020204" charset="-122"/>
              </a:rPr>
              <a:t>          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。</a:t>
            </a:r>
          </a:p>
          <a:p>
            <a:pPr>
              <a:lnSpc>
                <a:spcPct val="100000"/>
              </a:lnSpc>
              <a:buNone/>
            </a:pP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00000"/>
              </a:lnSpc>
              <a:buNone/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若此时推力是40N，此时摩擦力=</a:t>
            </a:r>
            <a:r>
              <a:rPr lang="zh-CN" altLang="en-US" sz="2800" u="sng">
                <a:latin typeface="微软雅黑" panose="020B0503020204020204" charset="-122"/>
                <a:ea typeface="微软雅黑" panose="020B0503020204020204" charset="-122"/>
              </a:rPr>
              <a:t>                </a:t>
            </a: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。</a:t>
            </a:r>
          </a:p>
          <a:p>
            <a:pPr>
              <a:lnSpc>
                <a:spcPct val="100000"/>
              </a:lnSpc>
              <a:buNone/>
            </a:pPr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物体会做什么运动？</a:t>
            </a:r>
          </a:p>
        </p:txBody>
      </p:sp>
      <p:pic>
        <p:nvPicPr>
          <p:cNvPr id="12291" name="New picture"/>
          <p:cNvPicPr/>
          <p:nvPr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552326" y="10883900"/>
            <a:ext cx="330157" cy="254000"/>
          </a:xfrm>
          <a:prstGeom prst="cube">
            <a:avLst/>
          </a:prstGeom>
        </p:spPr>
      </p:pic>
    </p:spTree>
    <p:extLst>
      <p:ext uri="{BB962C8B-B14F-4D97-AF65-F5344CB8AC3E}">
        <p14:creationId xmlns:p14="http://schemas.microsoft.com/office/powerpoint/2010/main" val="15618667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5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9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2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4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3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2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6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9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3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4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5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6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7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9"/>
  <p:tag name="KSO_WM_UNIT_TABLE_BEAUTIFY" val="smartTable{2a900a2e-d998-4948-8013-411f37f31b14}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3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4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5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6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8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9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2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3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5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6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7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8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9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5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6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8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3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9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5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6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8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9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0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4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5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1248</Words>
  <Application>Microsoft Office PowerPoint</Application>
  <PresentationFormat>自定义</PresentationFormat>
  <Paragraphs>101</Paragraphs>
  <Slides>23</Slides>
  <Notes>0</Notes>
  <HiddenSlides>0</HiddenSlides>
  <MMClips>1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23</vt:i4>
      </vt:variant>
    </vt:vector>
  </HeadingPairs>
  <TitlesOfParts>
    <vt:vector size="26" baseType="lpstr">
      <vt:lpstr>Office 主题</vt:lpstr>
      <vt:lpstr>Equation.KSEE3</vt:lpstr>
      <vt:lpstr>Microsoft 公式 3.0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例、下列哪组中的两个力相互平衡（    ）</vt:lpstr>
      <vt:lpstr>例、重力是6N的木块在水平桌面上静止不动时，木块受到的重力和          是一对平衡力，这个力的大小为       N,方向是        。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User</cp:lastModifiedBy>
  <cp:revision>3</cp:revision>
  <dcterms:created xsi:type="dcterms:W3CDTF">2021-03-02T14:37:37Z</dcterms:created>
  <dcterms:modified xsi:type="dcterms:W3CDTF">2021-03-02T14:40:39Z</dcterms:modified>
</cp:coreProperties>
</file>