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1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2.xml" ContentType="application/vnd.openxmlformats-officedocument.presentationml.notesSlide+xml"/>
  <Override PartName="/ppt/tags/tag8.xml" ContentType="application/vnd.openxmlformats-officedocument.presentationml.tags+xml"/>
  <Override PartName="/ppt/notesSlides/notesSlide3.xml" ContentType="application/vnd.openxmlformats-officedocument.presentationml.notesSlide+xml"/>
  <Override PartName="/ppt/tags/tag9.xml" ContentType="application/vnd.openxmlformats-officedocument.presentationml.tags+xml"/>
  <Override PartName="/ppt/notesSlides/notesSlide4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notesSlides/notesSlide5.xml" ContentType="application/vnd.openxmlformats-officedocument.presentationml.notesSlide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notesSlides/notesSlide6.xml" ContentType="application/vnd.openxmlformats-officedocument.presentationml.notesSlide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notesSlides/notesSlide7.xml" ContentType="application/vnd.openxmlformats-officedocument.presentationml.notesSlide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notesSlides/notesSlide8.xml" ContentType="application/vnd.openxmlformats-officedocument.presentationml.notesSlide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notesSlides/notesSlide9.xml" ContentType="application/vnd.openxmlformats-officedocument.presentationml.notesSlide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notesSlides/notesSlide10.xml" ContentType="application/vnd.openxmlformats-officedocument.presentationml.notesSlide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notesSlides/notesSlide11.xml" ContentType="application/vnd.openxmlformats-officedocument.presentationml.notesSlide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0413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-636" y="-8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4D51AE-2106-4922-9A3B-2C698CDBF431}" type="datetimeFigureOut">
              <a:rPr lang="zh-CN" altLang="en-US" smtClean="0"/>
              <a:t>2021/3/2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FF4D4B-AC89-46D3-8A37-F58ED925D70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83110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283" y="2130430"/>
            <a:ext cx="10361851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564" y="3886200"/>
            <a:ext cx="8533289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2021/3/2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2021/3/2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2961" y="4406905"/>
            <a:ext cx="1036185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2961" y="2906713"/>
            <a:ext cx="10361851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2021/3/2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523" y="1600205"/>
            <a:ext cx="53840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6793" y="1600205"/>
            <a:ext cx="53840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2021/3/2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521" y="1535113"/>
            <a:ext cx="538621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521" y="2174875"/>
            <a:ext cx="5386216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561" y="1535113"/>
            <a:ext cx="538833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561" y="2174875"/>
            <a:ext cx="538833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2021/3/2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2021/3/2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2021/3/2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521" y="273050"/>
            <a:ext cx="4010562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113" y="273055"/>
            <a:ext cx="681477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521" y="1435103"/>
            <a:ext cx="4010562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2021/3/2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406" y="4800600"/>
            <a:ext cx="7314248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406" y="612775"/>
            <a:ext cx="7314248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406" y="5367338"/>
            <a:ext cx="7314248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2021/3/2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2021/3/2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8049" y="274643"/>
            <a:ext cx="2742843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523" y="274643"/>
            <a:ext cx="8025355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2021/3/2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521" y="274638"/>
            <a:ext cx="1097137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521" y="1600205"/>
            <a:ext cx="1097137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520" y="6356355"/>
            <a:ext cx="28444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2021/3/2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060" y="6356355"/>
            <a:ext cx="38602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6463" y="6356355"/>
            <a:ext cx="28444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2.xml"/><Relationship Id="rId7" Type="http://schemas.openxmlformats.org/officeDocument/2006/relationships/image" Target="../media/image2.wmf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3" Type="http://schemas.openxmlformats.org/officeDocument/2006/relationships/slideLayout" Target="../slideLayouts/slideLayout1.xml"/><Relationship Id="rId7" Type="http://schemas.openxmlformats.org/officeDocument/2006/relationships/oleObject" Target="../embeddings/oleObject3.bin"/><Relationship Id="rId2" Type="http://schemas.openxmlformats.org/officeDocument/2006/relationships/tags" Target="../tags/tag8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8.wmf"/><Relationship Id="rId5" Type="http://schemas.openxmlformats.org/officeDocument/2006/relationships/oleObject" Target="../embeddings/oleObject2.bin"/><Relationship Id="rId4" Type="http://schemas.openxmlformats.org/officeDocument/2006/relationships/notesSlide" Target="../notesSlides/notesSlide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3" Type="http://schemas.openxmlformats.org/officeDocument/2006/relationships/slideLayout" Target="../slideLayouts/slideLayout1.xml"/><Relationship Id="rId7" Type="http://schemas.openxmlformats.org/officeDocument/2006/relationships/oleObject" Target="../embeddings/oleObject5.bin"/><Relationship Id="rId2" Type="http://schemas.openxmlformats.org/officeDocument/2006/relationships/tags" Target="../tags/tag9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0.wmf"/><Relationship Id="rId5" Type="http://schemas.openxmlformats.org/officeDocument/2006/relationships/oleObject" Target="../embeddings/oleObject4.bin"/><Relationship Id="rId4" Type="http://schemas.openxmlformats.org/officeDocument/2006/relationships/notesSlide" Target="../notesSlides/notesSlide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17.xml"/><Relationship Id="rId3" Type="http://schemas.openxmlformats.org/officeDocument/2006/relationships/tags" Target="../tags/tag12.xml"/><Relationship Id="rId7" Type="http://schemas.openxmlformats.org/officeDocument/2006/relationships/tags" Target="../tags/tag16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10" Type="http://schemas.openxmlformats.org/officeDocument/2006/relationships/notesSlide" Target="../notesSlides/notesSlide5.xml"/><Relationship Id="rId4" Type="http://schemas.openxmlformats.org/officeDocument/2006/relationships/tags" Target="../tags/tag13.xml"/><Relationship Id="rId9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5" Type="http://schemas.openxmlformats.org/officeDocument/2006/relationships/image" Target="../media/image14.png"/><Relationship Id="rId4" Type="http://schemas.openxmlformats.org/officeDocument/2006/relationships/notesSlide" Target="../notesSlides/notesSlide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4" Type="http://schemas.openxmlformats.org/officeDocument/2006/relationships/notesSlide" Target="../notesSlides/notesSlide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wmf"/><Relationship Id="rId3" Type="http://schemas.openxmlformats.org/officeDocument/2006/relationships/slideLayout" Target="../slideLayouts/slideLayout2.xml"/><Relationship Id="rId7" Type="http://schemas.openxmlformats.org/officeDocument/2006/relationships/oleObject" Target="../embeddings/oleObject7.bin"/><Relationship Id="rId2" Type="http://schemas.openxmlformats.org/officeDocument/2006/relationships/tags" Target="../tags/tag24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6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4" Type="http://schemas.openxmlformats.org/officeDocument/2006/relationships/notesSlide" Target="../notesSlides/notesSlide8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7.wmf"/><Relationship Id="rId2" Type="http://schemas.openxmlformats.org/officeDocument/2006/relationships/tags" Target="../tags/tag27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9.bin"/><Relationship Id="rId5" Type="http://schemas.openxmlformats.org/officeDocument/2006/relationships/image" Target="../media/image16.wmf"/><Relationship Id="rId4" Type="http://schemas.openxmlformats.org/officeDocument/2006/relationships/oleObject" Target="../embeddings/oleObject8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4" Type="http://schemas.openxmlformats.org/officeDocument/2006/relationships/notesSlide" Target="../notesSlides/notesSlide9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3" Type="http://schemas.openxmlformats.org/officeDocument/2006/relationships/tags" Target="../tags/tag32.xml"/><Relationship Id="rId7" Type="http://schemas.openxmlformats.org/officeDocument/2006/relationships/tags" Target="../tags/tag36.xml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6" Type="http://schemas.openxmlformats.org/officeDocument/2006/relationships/tags" Target="../tags/tag35.xml"/><Relationship Id="rId5" Type="http://schemas.openxmlformats.org/officeDocument/2006/relationships/tags" Target="../tags/tag34.xml"/><Relationship Id="rId4" Type="http://schemas.openxmlformats.org/officeDocument/2006/relationships/tags" Target="../tags/tag33.xml"/><Relationship Id="rId9" Type="http://schemas.openxmlformats.org/officeDocument/2006/relationships/notesSlide" Target="../notesSlides/notesSlide10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wmf"/><Relationship Id="rId3" Type="http://schemas.openxmlformats.org/officeDocument/2006/relationships/tags" Target="../tags/tag38.xml"/><Relationship Id="rId7" Type="http://schemas.openxmlformats.org/officeDocument/2006/relationships/oleObject" Target="../embeddings/oleObject10.bin"/><Relationship Id="rId2" Type="http://schemas.openxmlformats.org/officeDocument/2006/relationships/tags" Target="../tags/tag37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4.png"/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9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1.wmf"/><Relationship Id="rId5" Type="http://schemas.openxmlformats.org/officeDocument/2006/relationships/oleObject" Target="../embeddings/oleObject11.bin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2.xml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/>
          <p:cNvGraphicFramePr>
            <a:graphicFrameLocks noChangeAspect="1"/>
          </p:cNvGraphicFramePr>
          <p:nvPr/>
        </p:nvGraphicFramePr>
        <p:xfrm>
          <a:off x="1" y="663578"/>
          <a:ext cx="12190413" cy="5959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r:id="rId6" imgW="7058025" imgH="3581400" progId="Paint.Picture">
                  <p:embed/>
                </p:oleObj>
              </mc:Choice>
              <mc:Fallback>
                <p:oleObj r:id="rId6" imgW="7058025" imgH="3581400" progId="Paint.Pictur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" y="663578"/>
                        <a:ext cx="12190413" cy="5959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" name="直接连接符 3"/>
          <p:cNvCxnSpPr/>
          <p:nvPr>
            <p:custDataLst>
              <p:tags r:id="rId3"/>
            </p:custDataLst>
          </p:nvPr>
        </p:nvCxnSpPr>
        <p:spPr>
          <a:xfrm flipH="1">
            <a:off x="3461006" y="3428988"/>
            <a:ext cx="4824738" cy="0"/>
          </a:xfrm>
          <a:prstGeom prst="line">
            <a:avLst/>
          </a:prstGeom>
          <a:ln>
            <a:solidFill>
              <a:schemeClr val="dk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副标题 5"/>
          <p:cNvSpPr>
            <a:spLocks noGrp="1"/>
          </p:cNvSpPr>
          <p:nvPr>
            <p:ph type="subTitle" idx="4294967295"/>
            <p:custDataLst>
              <p:tags r:id="rId4"/>
            </p:custDataLst>
          </p:nvPr>
        </p:nvSpPr>
        <p:spPr>
          <a:xfrm>
            <a:off x="2719717" y="2132856"/>
            <a:ext cx="5566027" cy="899795"/>
          </a:xfrm>
          <a:solidFill>
            <a:schemeClr val="accent5">
              <a:lumMod val="60000"/>
              <a:lumOff val="40000"/>
              <a:alpha val="36000"/>
            </a:schemeClr>
          </a:solidFill>
        </p:spPr>
        <p:txBody>
          <a:bodyPr>
            <a:noAutofit/>
          </a:bodyPr>
          <a:lstStyle/>
          <a:p>
            <a:pPr marL="0" indent="0" algn="l">
              <a:lnSpc>
                <a:spcPct val="100000"/>
              </a:lnSpc>
              <a:buSzTx/>
              <a:buNone/>
            </a:pPr>
            <a:r>
              <a:rPr lang="en-US" altLang="zh-CN" sz="6000" spc="100" dirty="0">
                <a:solidFill>
                  <a:srgbClr val="FF0000"/>
                </a:solidFill>
                <a:latin typeface="华文中宋" pitchFamily="2" charset="-122"/>
                <a:ea typeface="华文中宋" pitchFamily="2" charset="-122"/>
              </a:rPr>
              <a:t>7.2  </a:t>
            </a:r>
            <a:r>
              <a:rPr lang="en-US" altLang="zh-CN" sz="6000" spc="100" dirty="0" err="1">
                <a:solidFill>
                  <a:srgbClr val="FF0000"/>
                </a:solidFill>
                <a:latin typeface="华文中宋" pitchFamily="2" charset="-122"/>
                <a:ea typeface="华文中宋" pitchFamily="2" charset="-122"/>
              </a:rPr>
              <a:t>力的合成</a:t>
            </a:r>
            <a:endParaRPr lang="en-US" altLang="zh-CN" sz="6000" spc="100" dirty="0">
              <a:solidFill>
                <a:srgbClr val="FF0000"/>
              </a:solidFill>
              <a:latin typeface="华文中宋" pitchFamily="2" charset="-122"/>
              <a:ea typeface="华文中宋" pitchFamily="2" charset="-122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609126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en-US" altLang="zh-CN"/>
              <a:t> 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5855208" y="1259843"/>
            <a:ext cx="5992350" cy="30460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457200" algn="just" fontAlgn="auto"/>
            <a:r>
              <a:rPr lang="zh-CN" altLang="en-US" sz="2400"/>
              <a:t>曹冲年龄五六岁的时候，知识和判断能力如一个成年人。有一次,孙权送来了一头巨象,曹操想知道这象的重量，询问他的属下这件事,但他们都不能说出称象的办法。曹冲说：“把象放到大船上，在水面所达到的地方做上记号，再让船装载其它东西，称一下这些东西,那么比较下就能知道了。”曹操听了很高兴，马上照这个办法做了。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6983" y="1259843"/>
            <a:ext cx="4935213" cy="360997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417137" y="5540378"/>
            <a:ext cx="860122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457200" fontAlgn="auto"/>
            <a:r>
              <a:rPr lang="zh-CN" altLang="en-US" sz="2400">
                <a:solidFill>
                  <a:srgbClr val="FF0000"/>
                </a:solidFill>
              </a:rPr>
              <a:t>曹冲是怎样测出大象的重量的？他运用了什么科学方法？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163662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443172" y="2404745"/>
            <a:ext cx="5216481" cy="18148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/>
            <a:r>
              <a:rPr lang="zh-CN" altLang="en-US" sz="2800"/>
              <a:t>如图所示的甲、乙两个情景中，提起水桶的力分别是几个？这个现象表明大人用的力与两个小孩用的力的作用效果一样吗？             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356825" y="924563"/>
            <a:ext cx="2316813" cy="583565"/>
          </a:xfrm>
          <a:prstGeom prst="rect">
            <a:avLst/>
          </a:prstGeom>
          <a:solidFill>
            <a:schemeClr val="accent1">
              <a:lumMod val="7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defTabSz="685800">
              <a:defRPr/>
            </a:pPr>
            <a:r>
              <a:rPr lang="zh-CN" altLang="en-US" sz="3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一、合力</a:t>
            </a: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8698" y="2211706"/>
            <a:ext cx="2485701" cy="3114675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84398" y="2214880"/>
            <a:ext cx="2078084" cy="3111500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7148534" y="5326380"/>
            <a:ext cx="41485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/>
              <a:t>甲                        乙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429601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图片 3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67574" y="2297431"/>
            <a:ext cx="2170782" cy="3452495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7298" y="2236470"/>
            <a:ext cx="2336496" cy="3634740"/>
          </a:xfrm>
          <a:prstGeom prst="rect">
            <a:avLst/>
          </a:prstGeom>
        </p:spPr>
      </p:pic>
      <p:sp>
        <p:nvSpPr>
          <p:cNvPr id="34" name="文本框 33"/>
          <p:cNvSpPr txBox="1"/>
          <p:nvPr/>
        </p:nvSpPr>
        <p:spPr>
          <a:xfrm>
            <a:off x="3240618" y="2666368"/>
            <a:ext cx="1761896" cy="95313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1"/>
            </a:solidFill>
          </a:ln>
          <a:effectLst>
            <a:outerShdw blurRad="50800" dist="508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t">
            <a:spAutoFit/>
          </a:bodyPr>
          <a:lstStyle/>
          <a:p>
            <a:r>
              <a:rPr lang="zh-CN" altLang="en-US" sz="2800">
                <a:sym typeface="+mn-ea"/>
              </a:rPr>
              <a:t>两个小孩用</a:t>
            </a:r>
            <a:r>
              <a:rPr lang="zh-CN" altLang="en-US" sz="2800">
                <a:solidFill>
                  <a:srgbClr val="FF0000"/>
                </a:solidFill>
                <a:sym typeface="+mn-ea"/>
              </a:rPr>
              <a:t>两</a:t>
            </a:r>
            <a:r>
              <a:rPr lang="zh-CN" altLang="en-US" sz="2800">
                <a:sym typeface="+mn-ea"/>
              </a:rPr>
              <a:t>个力</a:t>
            </a:r>
            <a:endParaRPr lang="zh-CN" altLang="en-US" sz="2800"/>
          </a:p>
        </p:txBody>
      </p:sp>
      <p:sp>
        <p:nvSpPr>
          <p:cNvPr id="35" name="文本框 34"/>
          <p:cNvSpPr txBox="1"/>
          <p:nvPr/>
        </p:nvSpPr>
        <p:spPr>
          <a:xfrm>
            <a:off x="3240618" y="4453890"/>
            <a:ext cx="1620957" cy="52322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1"/>
            </a:solidFill>
          </a:ln>
          <a:effectLst>
            <a:outerShdw blurRad="50800" dist="508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 anchor="t">
            <a:spAutoFit/>
          </a:bodyPr>
          <a:lstStyle/>
          <a:p>
            <a:r>
              <a:rPr lang="zh-CN" altLang="en-US" sz="2800">
                <a:sym typeface="+mn-ea"/>
              </a:rPr>
              <a:t>提起水桶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6794887" y="2666368"/>
            <a:ext cx="1452056" cy="95313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1"/>
            </a:solidFill>
          </a:ln>
          <a:effectLst>
            <a:outerShdw blurRad="50800" dist="508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t">
            <a:spAutoFit/>
          </a:bodyPr>
          <a:lstStyle/>
          <a:p>
            <a:r>
              <a:rPr lang="zh-CN" altLang="en-US" sz="2800">
                <a:sym typeface="+mn-ea"/>
              </a:rPr>
              <a:t>大人用</a:t>
            </a:r>
            <a:r>
              <a:rPr lang="zh-CN" altLang="en-US" sz="2800">
                <a:solidFill>
                  <a:srgbClr val="FF0000"/>
                </a:solidFill>
                <a:sym typeface="+mn-ea"/>
              </a:rPr>
              <a:t>一</a:t>
            </a:r>
            <a:r>
              <a:rPr lang="zh-CN" altLang="en-US" sz="2800">
                <a:sym typeface="+mn-ea"/>
              </a:rPr>
              <a:t>个力</a:t>
            </a:r>
            <a:endParaRPr lang="zh-CN" altLang="en-US" sz="2800"/>
          </a:p>
        </p:txBody>
      </p:sp>
      <p:sp>
        <p:nvSpPr>
          <p:cNvPr id="37" name="文本框 36"/>
          <p:cNvSpPr txBox="1"/>
          <p:nvPr/>
        </p:nvSpPr>
        <p:spPr>
          <a:xfrm>
            <a:off x="6794885" y="4453890"/>
            <a:ext cx="1620957" cy="52322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1"/>
            </a:solidFill>
          </a:ln>
          <a:effectLst>
            <a:outerShdw blurRad="50800" dist="508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 anchor="t">
            <a:spAutoFit/>
          </a:bodyPr>
          <a:lstStyle/>
          <a:p>
            <a:r>
              <a:rPr lang="zh-CN" altLang="en-US" sz="2800">
                <a:sym typeface="+mn-ea"/>
              </a:rPr>
              <a:t>提起水桶</a:t>
            </a:r>
          </a:p>
        </p:txBody>
      </p:sp>
      <p:grpSp>
        <p:nvGrpSpPr>
          <p:cNvPr id="46" name="组合 45"/>
          <p:cNvGrpSpPr/>
          <p:nvPr/>
        </p:nvGrpSpPr>
        <p:grpSpPr>
          <a:xfrm>
            <a:off x="4291407" y="4726308"/>
            <a:ext cx="3057127" cy="1146175"/>
            <a:chOff x="6759" y="6459"/>
            <a:chExt cx="4815" cy="1805"/>
          </a:xfrm>
          <a:solidFill>
            <a:schemeClr val="accent2">
              <a:lumMod val="60000"/>
              <a:lumOff val="40000"/>
            </a:schemeClr>
          </a:solidFill>
          <a:effectLst>
            <a:outerShdw blurRad="50800" dist="508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9" name="文本框 38"/>
            <p:cNvSpPr txBox="1"/>
            <p:nvPr/>
          </p:nvSpPr>
          <p:spPr>
            <a:xfrm>
              <a:off x="6759" y="7440"/>
              <a:ext cx="4815" cy="824"/>
            </a:xfrm>
            <a:prstGeom prst="rect">
              <a:avLst/>
            </a:prstGeom>
            <a:grpFill/>
            <a:ln>
              <a:solidFill>
                <a:schemeClr val="accent1"/>
              </a:solidFill>
            </a:ln>
          </p:spPr>
          <p:txBody>
            <a:bodyPr wrap="none" rtlCol="0" anchor="t">
              <a:spAutoFit/>
            </a:bodyPr>
            <a:lstStyle/>
            <a:p>
              <a:r>
                <a:rPr lang="zh-CN" altLang="en-US" sz="2800">
                  <a:solidFill>
                    <a:srgbClr val="FF0000"/>
                  </a:solidFill>
                  <a:sym typeface="+mn-ea"/>
                </a:rPr>
                <a:t>力的作用效果相同</a:t>
              </a:r>
            </a:p>
          </p:txBody>
        </p:sp>
        <p:cxnSp>
          <p:nvCxnSpPr>
            <p:cNvPr id="41" name="直接连接符 40"/>
            <p:cNvCxnSpPr/>
            <p:nvPr/>
          </p:nvCxnSpPr>
          <p:spPr>
            <a:xfrm>
              <a:off x="7632" y="6465"/>
              <a:ext cx="3070" cy="0"/>
            </a:xfrm>
            <a:prstGeom prst="line">
              <a:avLst/>
            </a:prstGeom>
            <a:grpFill/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箭头连接符 41"/>
            <p:cNvCxnSpPr/>
            <p:nvPr/>
          </p:nvCxnSpPr>
          <p:spPr>
            <a:xfrm>
              <a:off x="9129" y="6459"/>
              <a:ext cx="1" cy="981"/>
            </a:xfrm>
            <a:prstGeom prst="straightConnector1">
              <a:avLst/>
            </a:prstGeom>
            <a:grpFill/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组合 44"/>
          <p:cNvGrpSpPr/>
          <p:nvPr/>
        </p:nvGrpSpPr>
        <p:grpSpPr>
          <a:xfrm>
            <a:off x="5005054" y="1775461"/>
            <a:ext cx="1789832" cy="1367790"/>
            <a:chOff x="7883" y="1812"/>
            <a:chExt cx="2819" cy="2154"/>
          </a:xfrm>
          <a:solidFill>
            <a:schemeClr val="accent2">
              <a:lumMod val="60000"/>
              <a:lumOff val="40000"/>
            </a:schemeClr>
          </a:solidFill>
          <a:effectLst>
            <a:outerShdw blurRad="50800" dist="508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0" name="文本框 39"/>
            <p:cNvSpPr txBox="1"/>
            <p:nvPr/>
          </p:nvSpPr>
          <p:spPr>
            <a:xfrm>
              <a:off x="8028" y="1812"/>
              <a:ext cx="2553" cy="824"/>
            </a:xfrm>
            <a:prstGeom prst="rect">
              <a:avLst/>
            </a:prstGeom>
            <a:grpFill/>
            <a:ln>
              <a:solidFill>
                <a:schemeClr val="accent1"/>
              </a:solidFill>
            </a:ln>
          </p:spPr>
          <p:txBody>
            <a:bodyPr wrap="none" rtlCol="0" anchor="t">
              <a:spAutoFit/>
            </a:bodyPr>
            <a:lstStyle/>
            <a:p>
              <a:r>
                <a:rPr lang="zh-CN" altLang="en-US" sz="2800">
                  <a:solidFill>
                    <a:srgbClr val="FF0000"/>
                  </a:solidFill>
                  <a:sym typeface="+mn-ea"/>
                </a:rPr>
                <a:t>等效替代</a:t>
              </a:r>
            </a:p>
          </p:txBody>
        </p:sp>
        <p:cxnSp>
          <p:nvCxnSpPr>
            <p:cNvPr id="43" name="直接连接符 42"/>
            <p:cNvCxnSpPr/>
            <p:nvPr/>
          </p:nvCxnSpPr>
          <p:spPr>
            <a:xfrm flipV="1">
              <a:off x="7883" y="3965"/>
              <a:ext cx="2819" cy="1"/>
            </a:xfrm>
            <a:prstGeom prst="line">
              <a:avLst/>
            </a:prstGeom>
            <a:grpFill/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箭头连接符 43"/>
            <p:cNvCxnSpPr/>
            <p:nvPr/>
          </p:nvCxnSpPr>
          <p:spPr>
            <a:xfrm flipV="1">
              <a:off x="9287" y="2711"/>
              <a:ext cx="12" cy="1255"/>
            </a:xfrm>
            <a:prstGeom prst="straightConnector1">
              <a:avLst/>
            </a:prstGeom>
            <a:grpFill/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文本框 46"/>
          <p:cNvSpPr txBox="1"/>
          <p:nvPr/>
        </p:nvSpPr>
        <p:spPr>
          <a:xfrm>
            <a:off x="2533955" y="902970"/>
            <a:ext cx="6419014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/>
              <a:t>两个小孩和一个大人提起同样的一桶水           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194845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P spid="36" grpId="0" animBg="1"/>
      <p:bldP spid="3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对象 9"/>
          <p:cNvGraphicFramePr>
            <a:graphicFrameLocks noChangeAspect="1"/>
          </p:cNvGraphicFramePr>
          <p:nvPr/>
        </p:nvGraphicFramePr>
        <p:xfrm>
          <a:off x="7624089" y="2127251"/>
          <a:ext cx="3052048" cy="38423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" r:id="rId5" imgW="2914650" imgH="3448050" progId="Paint.Picture">
                  <p:embed/>
                </p:oleObj>
              </mc:Choice>
              <mc:Fallback>
                <p:oleObj r:id="rId5" imgW="2914650" imgH="3448050" progId="Paint.Pictur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624089" y="2127251"/>
                        <a:ext cx="3052048" cy="38423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/>
          <p:cNvGraphicFramePr>
            <a:graphicFrameLocks noChangeAspect="1"/>
          </p:cNvGraphicFramePr>
          <p:nvPr/>
        </p:nvGraphicFramePr>
        <p:xfrm>
          <a:off x="859045" y="2127251"/>
          <a:ext cx="3130777" cy="38423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9" r:id="rId7" imgW="2962275" imgH="3457575" progId="Paint.Picture">
                  <p:embed/>
                </p:oleObj>
              </mc:Choice>
              <mc:Fallback>
                <p:oleObj r:id="rId7" imgW="2962275" imgH="3457575" progId="Paint.Pictur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59045" y="2127251"/>
                        <a:ext cx="3130777" cy="38423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" name="文本框 33"/>
          <p:cNvSpPr txBox="1"/>
          <p:nvPr/>
        </p:nvSpPr>
        <p:spPr>
          <a:xfrm>
            <a:off x="3240618" y="2666368"/>
            <a:ext cx="1761896" cy="95313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1"/>
            </a:solidFill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t">
            <a:spAutoFit/>
          </a:bodyPr>
          <a:lstStyle/>
          <a:p>
            <a:r>
              <a:rPr lang="zh-CN" altLang="en-US" sz="2800">
                <a:sym typeface="+mn-ea"/>
              </a:rPr>
              <a:t>数只蚂蚁用</a:t>
            </a:r>
            <a:r>
              <a:rPr lang="zh-CN" altLang="en-US" sz="2800">
                <a:solidFill>
                  <a:srgbClr val="FF0000"/>
                </a:solidFill>
                <a:sym typeface="+mn-ea"/>
              </a:rPr>
              <a:t>多</a:t>
            </a:r>
            <a:r>
              <a:rPr lang="zh-CN" altLang="en-US" sz="2800">
                <a:sym typeface="+mn-ea"/>
              </a:rPr>
              <a:t>个力</a:t>
            </a:r>
            <a:endParaRPr lang="zh-CN" altLang="en-US" sz="2800"/>
          </a:p>
        </p:txBody>
      </p:sp>
      <p:sp>
        <p:nvSpPr>
          <p:cNvPr id="35" name="文本框 34"/>
          <p:cNvSpPr txBox="1"/>
          <p:nvPr/>
        </p:nvSpPr>
        <p:spPr>
          <a:xfrm>
            <a:off x="3240618" y="4453890"/>
            <a:ext cx="1620957" cy="52322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1"/>
            </a:solidFill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 anchor="t">
            <a:spAutoFit/>
          </a:bodyPr>
          <a:lstStyle/>
          <a:p>
            <a:pPr algn="l"/>
            <a:r>
              <a:rPr lang="zh-CN" altLang="en-US" sz="2800">
                <a:sym typeface="+mn-ea"/>
              </a:rPr>
              <a:t>搬动树叶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6794885" y="2666368"/>
            <a:ext cx="1605071" cy="138499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1"/>
            </a:solidFill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t">
            <a:spAutoFit/>
          </a:bodyPr>
          <a:lstStyle/>
          <a:p>
            <a:r>
              <a:rPr lang="zh-CN" altLang="en-US" sz="2800">
                <a:sym typeface="+mn-ea"/>
              </a:rPr>
              <a:t>甲壳虫用</a:t>
            </a:r>
            <a:r>
              <a:rPr lang="zh-CN" altLang="en-US" sz="2800">
                <a:solidFill>
                  <a:srgbClr val="FF0000"/>
                </a:solidFill>
                <a:sym typeface="+mn-ea"/>
              </a:rPr>
              <a:t>一</a:t>
            </a:r>
            <a:r>
              <a:rPr lang="zh-CN" altLang="en-US" sz="2800">
                <a:sym typeface="+mn-ea"/>
              </a:rPr>
              <a:t>个力</a:t>
            </a:r>
            <a:endParaRPr lang="zh-CN" altLang="en-US" sz="2800"/>
          </a:p>
        </p:txBody>
      </p:sp>
      <p:sp>
        <p:nvSpPr>
          <p:cNvPr id="37" name="文本框 36"/>
          <p:cNvSpPr txBox="1"/>
          <p:nvPr/>
        </p:nvSpPr>
        <p:spPr>
          <a:xfrm>
            <a:off x="6794885" y="4453890"/>
            <a:ext cx="1620957" cy="52322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1"/>
            </a:solidFill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 anchor="t">
            <a:spAutoFit/>
          </a:bodyPr>
          <a:lstStyle/>
          <a:p>
            <a:r>
              <a:rPr lang="zh-CN" altLang="en-US" sz="2800">
                <a:sym typeface="+mn-ea"/>
              </a:rPr>
              <a:t>搬动树叶</a:t>
            </a:r>
          </a:p>
        </p:txBody>
      </p:sp>
      <p:grpSp>
        <p:nvGrpSpPr>
          <p:cNvPr id="46" name="组合 45"/>
          <p:cNvGrpSpPr/>
          <p:nvPr/>
        </p:nvGrpSpPr>
        <p:grpSpPr>
          <a:xfrm>
            <a:off x="4291407" y="4715511"/>
            <a:ext cx="3057127" cy="1156970"/>
            <a:chOff x="6759" y="6442"/>
            <a:chExt cx="4815" cy="1822"/>
          </a:xfrm>
          <a:solidFill>
            <a:schemeClr val="accent2">
              <a:lumMod val="60000"/>
              <a:lumOff val="40000"/>
            </a:schemeClr>
          </a:solidFill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9" name="文本框 38"/>
            <p:cNvSpPr txBox="1"/>
            <p:nvPr/>
          </p:nvSpPr>
          <p:spPr>
            <a:xfrm>
              <a:off x="6759" y="7440"/>
              <a:ext cx="4815" cy="824"/>
            </a:xfrm>
            <a:prstGeom prst="rect">
              <a:avLst/>
            </a:prstGeom>
            <a:grpFill/>
            <a:ln>
              <a:solidFill>
                <a:schemeClr val="accent1"/>
              </a:solidFill>
            </a:ln>
          </p:spPr>
          <p:txBody>
            <a:bodyPr wrap="none" rtlCol="0" anchor="t">
              <a:spAutoFit/>
            </a:bodyPr>
            <a:lstStyle/>
            <a:p>
              <a:r>
                <a:rPr lang="zh-CN" altLang="en-US" sz="2800">
                  <a:solidFill>
                    <a:srgbClr val="FF0000"/>
                  </a:solidFill>
                  <a:sym typeface="+mn-ea"/>
                </a:rPr>
                <a:t>力的作用效果相同</a:t>
              </a:r>
            </a:p>
          </p:txBody>
        </p:sp>
        <p:cxnSp>
          <p:nvCxnSpPr>
            <p:cNvPr id="41" name="直接连接符 40"/>
            <p:cNvCxnSpPr>
              <a:stCxn id="35" idx="3"/>
              <a:endCxn id="37" idx="1"/>
            </p:cNvCxnSpPr>
            <p:nvPr/>
          </p:nvCxnSpPr>
          <p:spPr>
            <a:xfrm>
              <a:off x="7657" y="6442"/>
              <a:ext cx="3045" cy="0"/>
            </a:xfrm>
            <a:prstGeom prst="line">
              <a:avLst/>
            </a:prstGeom>
            <a:grpFill/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箭头连接符 41"/>
            <p:cNvCxnSpPr/>
            <p:nvPr/>
          </p:nvCxnSpPr>
          <p:spPr>
            <a:xfrm>
              <a:off x="9129" y="6459"/>
              <a:ext cx="1" cy="981"/>
            </a:xfrm>
            <a:prstGeom prst="straightConnector1">
              <a:avLst/>
            </a:prstGeom>
            <a:grpFill/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组合 44"/>
          <p:cNvGrpSpPr/>
          <p:nvPr/>
        </p:nvGrpSpPr>
        <p:grpSpPr>
          <a:xfrm>
            <a:off x="5005054" y="1775461"/>
            <a:ext cx="1789832" cy="1367790"/>
            <a:chOff x="7883" y="1812"/>
            <a:chExt cx="2819" cy="2154"/>
          </a:xfrm>
          <a:solidFill>
            <a:schemeClr val="accent2">
              <a:lumMod val="60000"/>
              <a:lumOff val="40000"/>
            </a:schemeClr>
          </a:solidFill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0" name="文本框 39"/>
            <p:cNvSpPr txBox="1"/>
            <p:nvPr/>
          </p:nvSpPr>
          <p:spPr>
            <a:xfrm>
              <a:off x="8028" y="1812"/>
              <a:ext cx="2553" cy="824"/>
            </a:xfrm>
            <a:prstGeom prst="rect">
              <a:avLst/>
            </a:prstGeom>
            <a:grpFill/>
            <a:ln>
              <a:solidFill>
                <a:schemeClr val="accent1"/>
              </a:solidFill>
            </a:ln>
          </p:spPr>
          <p:txBody>
            <a:bodyPr wrap="none" rtlCol="0" anchor="t">
              <a:spAutoFit/>
            </a:bodyPr>
            <a:lstStyle/>
            <a:p>
              <a:r>
                <a:rPr lang="zh-CN" altLang="en-US" sz="2800">
                  <a:solidFill>
                    <a:srgbClr val="FF0000"/>
                  </a:solidFill>
                  <a:sym typeface="+mn-ea"/>
                </a:rPr>
                <a:t>等效替代</a:t>
              </a:r>
            </a:p>
          </p:txBody>
        </p:sp>
        <p:cxnSp>
          <p:nvCxnSpPr>
            <p:cNvPr id="43" name="直接连接符 42"/>
            <p:cNvCxnSpPr/>
            <p:nvPr/>
          </p:nvCxnSpPr>
          <p:spPr>
            <a:xfrm flipV="1">
              <a:off x="7883" y="3965"/>
              <a:ext cx="2819" cy="1"/>
            </a:xfrm>
            <a:prstGeom prst="line">
              <a:avLst/>
            </a:prstGeom>
            <a:grpFill/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箭头连接符 43"/>
            <p:cNvCxnSpPr/>
            <p:nvPr/>
          </p:nvCxnSpPr>
          <p:spPr>
            <a:xfrm flipV="1">
              <a:off x="9287" y="2711"/>
              <a:ext cx="12" cy="1255"/>
            </a:xfrm>
            <a:prstGeom prst="straightConnector1">
              <a:avLst/>
            </a:prstGeom>
            <a:grpFill/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文本框 46"/>
          <p:cNvSpPr txBox="1"/>
          <p:nvPr/>
        </p:nvSpPr>
        <p:spPr>
          <a:xfrm>
            <a:off x="1066026" y="792480"/>
            <a:ext cx="7850118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>
                <a:sym typeface="+mn-ea"/>
              </a:rPr>
              <a:t>数只蚂蚁</a:t>
            </a:r>
            <a:r>
              <a:rPr lang="zh-CN" altLang="en-US" sz="2800"/>
              <a:t>和一个</a:t>
            </a:r>
            <a:r>
              <a:rPr lang="zh-CN" altLang="en-US" sz="2800">
                <a:sym typeface="+mn-ea"/>
              </a:rPr>
              <a:t>甲壳虫搬动</a:t>
            </a:r>
            <a:r>
              <a:rPr lang="zh-CN" altLang="en-US" sz="2800"/>
              <a:t>同样的一片树叶            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37688307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P spid="36" grpId="0" animBg="1"/>
      <p:bldP spid="3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对象 8"/>
          <p:cNvGraphicFramePr>
            <a:graphicFrameLocks noChangeAspect="1"/>
          </p:cNvGraphicFramePr>
          <p:nvPr/>
        </p:nvGraphicFramePr>
        <p:xfrm>
          <a:off x="379047" y="2132968"/>
          <a:ext cx="4718071" cy="31934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" r:id="rId5" imgW="4714875" imgH="3190875" progId="Paint.Picture">
                  <p:embed/>
                </p:oleObj>
              </mc:Choice>
              <mc:Fallback>
                <p:oleObj r:id="rId5" imgW="4714875" imgH="3190875" progId="Paint.Pictur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79047" y="2132968"/>
                        <a:ext cx="4718071" cy="31934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/>
          <p:cNvGraphicFramePr>
            <a:graphicFrameLocks noChangeAspect="1"/>
          </p:cNvGraphicFramePr>
          <p:nvPr/>
        </p:nvGraphicFramePr>
        <p:xfrm>
          <a:off x="6794885" y="2132968"/>
          <a:ext cx="4708547" cy="32124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3" r:id="rId7" imgW="4705350" imgH="3209925" progId="Paint.Picture">
                  <p:embed/>
                </p:oleObj>
              </mc:Choice>
              <mc:Fallback>
                <p:oleObj r:id="rId7" imgW="4705350" imgH="3209925" progId="Paint.Pictur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794885" y="2132968"/>
                        <a:ext cx="4708547" cy="32124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" name="文本框 33"/>
          <p:cNvSpPr txBox="1"/>
          <p:nvPr/>
        </p:nvSpPr>
        <p:spPr>
          <a:xfrm>
            <a:off x="2529511" y="2451738"/>
            <a:ext cx="1761896" cy="95313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/>
            </a:solidFill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t">
            <a:spAutoFit/>
          </a:bodyPr>
          <a:lstStyle/>
          <a:p>
            <a:r>
              <a:rPr lang="zh-CN" altLang="en-US" sz="2800">
                <a:sym typeface="+mn-ea"/>
              </a:rPr>
              <a:t>几十个人用</a:t>
            </a:r>
            <a:r>
              <a:rPr lang="zh-CN" altLang="en-US" sz="2800">
                <a:solidFill>
                  <a:srgbClr val="FF0000"/>
                </a:solidFill>
                <a:sym typeface="+mn-ea"/>
              </a:rPr>
              <a:t>多</a:t>
            </a:r>
            <a:r>
              <a:rPr lang="zh-CN" altLang="en-US" sz="2800">
                <a:sym typeface="+mn-ea"/>
              </a:rPr>
              <a:t>个力</a:t>
            </a:r>
            <a:endParaRPr lang="zh-CN" altLang="en-US" sz="2800"/>
          </a:p>
        </p:txBody>
      </p:sp>
      <p:sp>
        <p:nvSpPr>
          <p:cNvPr id="35" name="文本框 34"/>
          <p:cNvSpPr txBox="1"/>
          <p:nvPr/>
        </p:nvSpPr>
        <p:spPr>
          <a:xfrm>
            <a:off x="2608240" y="4170045"/>
            <a:ext cx="1620957" cy="52322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/>
            </a:solidFill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 anchor="t">
            <a:spAutoFit/>
          </a:bodyPr>
          <a:lstStyle/>
          <a:p>
            <a:pPr algn="l"/>
            <a:r>
              <a:rPr lang="zh-CN" altLang="en-US" sz="2800">
                <a:sym typeface="+mn-ea"/>
              </a:rPr>
              <a:t>拖动重物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7065360" y="2451738"/>
            <a:ext cx="1605071" cy="138499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/>
            </a:solidFill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t">
            <a:spAutoFit/>
          </a:bodyPr>
          <a:lstStyle/>
          <a:p>
            <a:r>
              <a:rPr lang="zh-CN" altLang="en-US" sz="2800">
                <a:sym typeface="+mn-ea"/>
              </a:rPr>
              <a:t>一只大象用</a:t>
            </a:r>
            <a:r>
              <a:rPr lang="zh-CN" altLang="en-US" sz="2800">
                <a:solidFill>
                  <a:srgbClr val="FF0000"/>
                </a:solidFill>
                <a:sym typeface="+mn-ea"/>
              </a:rPr>
              <a:t>一</a:t>
            </a:r>
            <a:r>
              <a:rPr lang="zh-CN" altLang="en-US" sz="2800">
                <a:sym typeface="+mn-ea"/>
              </a:rPr>
              <a:t>个力</a:t>
            </a:r>
            <a:endParaRPr lang="zh-CN" altLang="en-US" sz="2800"/>
          </a:p>
        </p:txBody>
      </p:sp>
      <p:sp>
        <p:nvSpPr>
          <p:cNvPr id="37" name="文本框 36"/>
          <p:cNvSpPr txBox="1"/>
          <p:nvPr/>
        </p:nvSpPr>
        <p:spPr>
          <a:xfrm>
            <a:off x="7065360" y="4170045"/>
            <a:ext cx="1620957" cy="52322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/>
            </a:solidFill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 anchor="t">
            <a:spAutoFit/>
          </a:bodyPr>
          <a:lstStyle/>
          <a:p>
            <a:pPr algn="l"/>
            <a:r>
              <a:rPr lang="zh-CN" altLang="en-US" sz="2800">
                <a:sym typeface="+mn-ea"/>
              </a:rPr>
              <a:t>拖动重物</a:t>
            </a:r>
          </a:p>
        </p:txBody>
      </p:sp>
      <p:grpSp>
        <p:nvGrpSpPr>
          <p:cNvPr id="46" name="组合 45"/>
          <p:cNvGrpSpPr/>
          <p:nvPr/>
        </p:nvGrpSpPr>
        <p:grpSpPr>
          <a:xfrm>
            <a:off x="4229185" y="4431586"/>
            <a:ext cx="3089508" cy="1732627"/>
            <a:chOff x="6661" y="6031"/>
            <a:chExt cx="4866" cy="3136"/>
          </a:xfrm>
          <a:solidFill>
            <a:schemeClr val="accent1">
              <a:lumMod val="60000"/>
              <a:lumOff val="40000"/>
            </a:schemeClr>
          </a:solidFill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9" name="文本框 38"/>
            <p:cNvSpPr txBox="1"/>
            <p:nvPr/>
          </p:nvSpPr>
          <p:spPr>
            <a:xfrm>
              <a:off x="6759" y="7440"/>
              <a:ext cx="4768" cy="1727"/>
            </a:xfrm>
            <a:prstGeom prst="rect">
              <a:avLst/>
            </a:prstGeom>
            <a:grpFill/>
            <a:ln>
              <a:solidFill>
                <a:schemeClr val="accent1"/>
              </a:solidFill>
            </a:ln>
          </p:spPr>
          <p:txBody>
            <a:bodyPr wrap="square" rtlCol="0" anchor="t">
              <a:spAutoFit/>
            </a:bodyPr>
            <a:lstStyle/>
            <a:p>
              <a:r>
                <a:rPr lang="zh-CN" altLang="en-US" sz="2800">
                  <a:solidFill>
                    <a:srgbClr val="FF0000"/>
                  </a:solidFill>
                  <a:sym typeface="+mn-ea"/>
                </a:rPr>
                <a:t>力的作用效果相同</a:t>
              </a:r>
            </a:p>
          </p:txBody>
        </p:sp>
        <p:cxnSp>
          <p:nvCxnSpPr>
            <p:cNvPr id="41" name="直接连接符 40"/>
            <p:cNvCxnSpPr>
              <a:stCxn id="35" idx="3"/>
              <a:endCxn id="37" idx="1"/>
            </p:cNvCxnSpPr>
            <p:nvPr/>
          </p:nvCxnSpPr>
          <p:spPr>
            <a:xfrm>
              <a:off x="6661" y="6031"/>
              <a:ext cx="4467" cy="0"/>
            </a:xfrm>
            <a:prstGeom prst="line">
              <a:avLst/>
            </a:prstGeom>
            <a:grpFill/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箭头连接符 41"/>
            <p:cNvCxnSpPr/>
            <p:nvPr/>
          </p:nvCxnSpPr>
          <p:spPr>
            <a:xfrm>
              <a:off x="9120" y="6053"/>
              <a:ext cx="10" cy="1387"/>
            </a:xfrm>
            <a:prstGeom prst="straightConnector1">
              <a:avLst/>
            </a:prstGeom>
            <a:grpFill/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组合 44"/>
          <p:cNvGrpSpPr/>
          <p:nvPr/>
        </p:nvGrpSpPr>
        <p:grpSpPr>
          <a:xfrm>
            <a:off x="4392358" y="1682115"/>
            <a:ext cx="2673002" cy="1367790"/>
            <a:chOff x="7883" y="1812"/>
            <a:chExt cx="2819" cy="2154"/>
          </a:xfrm>
          <a:solidFill>
            <a:schemeClr val="accent1">
              <a:lumMod val="60000"/>
              <a:lumOff val="40000"/>
            </a:schemeClr>
          </a:solidFill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0" name="文本框 39"/>
            <p:cNvSpPr txBox="1"/>
            <p:nvPr/>
          </p:nvSpPr>
          <p:spPr>
            <a:xfrm>
              <a:off x="8028" y="1812"/>
              <a:ext cx="2528" cy="822"/>
            </a:xfrm>
            <a:prstGeom prst="rect">
              <a:avLst/>
            </a:prstGeom>
            <a:grpFill/>
            <a:ln>
              <a:solidFill>
                <a:schemeClr val="accent1"/>
              </a:solidFill>
            </a:ln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zh-CN" altLang="en-US" sz="2800">
                  <a:solidFill>
                    <a:srgbClr val="FF0000"/>
                  </a:solidFill>
                  <a:sym typeface="+mn-ea"/>
                </a:rPr>
                <a:t>等效替代</a:t>
              </a:r>
            </a:p>
          </p:txBody>
        </p:sp>
        <p:cxnSp>
          <p:nvCxnSpPr>
            <p:cNvPr id="43" name="直接连接符 42"/>
            <p:cNvCxnSpPr/>
            <p:nvPr/>
          </p:nvCxnSpPr>
          <p:spPr>
            <a:xfrm flipV="1">
              <a:off x="7883" y="3965"/>
              <a:ext cx="2819" cy="1"/>
            </a:xfrm>
            <a:prstGeom prst="line">
              <a:avLst/>
            </a:prstGeom>
            <a:grpFill/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箭头连接符 43"/>
            <p:cNvCxnSpPr/>
            <p:nvPr/>
          </p:nvCxnSpPr>
          <p:spPr>
            <a:xfrm flipV="1">
              <a:off x="9287" y="2711"/>
              <a:ext cx="12" cy="1255"/>
            </a:xfrm>
            <a:prstGeom prst="straightConnector1">
              <a:avLst/>
            </a:prstGeom>
            <a:grpFill/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文本框 46"/>
          <p:cNvSpPr txBox="1"/>
          <p:nvPr/>
        </p:nvSpPr>
        <p:spPr>
          <a:xfrm>
            <a:off x="1066026" y="760730"/>
            <a:ext cx="7850118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>
                <a:sym typeface="+mn-ea"/>
              </a:rPr>
              <a:t>几十个人</a:t>
            </a:r>
            <a:r>
              <a:rPr lang="zh-CN" altLang="en-US" sz="2800"/>
              <a:t>和</a:t>
            </a:r>
            <a:r>
              <a:rPr lang="zh-CN" altLang="en-US" sz="2800">
                <a:sym typeface="+mn-ea"/>
              </a:rPr>
              <a:t>一只大象拖动</a:t>
            </a:r>
            <a:r>
              <a:rPr lang="zh-CN" altLang="en-US" sz="2800"/>
              <a:t>同样的</a:t>
            </a:r>
            <a:r>
              <a:rPr lang="zh-CN" altLang="en-US" sz="2800">
                <a:sym typeface="+mn-ea"/>
              </a:rPr>
              <a:t>重物</a:t>
            </a:r>
            <a:r>
              <a:rPr lang="zh-CN" altLang="en-US" sz="2800"/>
              <a:t>            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30037224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P spid="36" grpId="0" animBg="1"/>
      <p:bldP spid="3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等腰三角形 13"/>
          <p:cNvSpPr/>
          <p:nvPr userDrawn="1">
            <p:custDataLst>
              <p:tags r:id="rId2"/>
            </p:custDataLst>
          </p:nvPr>
        </p:nvSpPr>
        <p:spPr>
          <a:xfrm rot="2315082">
            <a:off x="260952" y="6021705"/>
            <a:ext cx="533331" cy="459740"/>
          </a:xfrm>
          <a:prstGeom prst="triangle">
            <a:avLst/>
          </a:prstGeom>
          <a:gradFill flip="none" rotWithShape="1">
            <a:gsLst>
              <a:gs pos="0">
                <a:srgbClr val="FDE7E6"/>
              </a:gs>
              <a:gs pos="100000">
                <a:srgbClr val="CFF3FA"/>
              </a:gs>
            </a:gsLst>
            <a:lin ang="0" scaled="0"/>
          </a:gradFill>
          <a:ln>
            <a:noFill/>
          </a:ln>
          <a:effectLst>
            <a:outerShdw blurRad="342900" sx="114000" sy="114000" algn="ctr" rotWithShape="0">
              <a:schemeClr val="accent1">
                <a:lumMod val="5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600" baseline="0">
              <a:solidFill>
                <a:schemeClr val="accent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0" name="组合 9"/>
          <p:cNvGrpSpPr/>
          <p:nvPr userDrawn="1">
            <p:custDataLst>
              <p:tags r:id="rId3"/>
            </p:custDataLst>
          </p:nvPr>
        </p:nvGrpSpPr>
        <p:grpSpPr>
          <a:xfrm rot="1322092">
            <a:off x="11130738" y="305438"/>
            <a:ext cx="780313" cy="671195"/>
            <a:chOff x="11170458" y="527508"/>
            <a:chExt cx="780362" cy="670898"/>
          </a:xfrm>
        </p:grpSpPr>
        <p:sp>
          <p:nvSpPr>
            <p:cNvPr id="12" name="等腰三角形 11"/>
            <p:cNvSpPr/>
            <p:nvPr userDrawn="1">
              <p:custDataLst>
                <p:tags r:id="rId7"/>
              </p:custDataLst>
            </p:nvPr>
          </p:nvSpPr>
          <p:spPr>
            <a:xfrm rot="693652" flipV="1">
              <a:off x="11170458" y="920188"/>
              <a:ext cx="322734" cy="278218"/>
            </a:xfrm>
            <a:prstGeom prst="triangle">
              <a:avLst/>
            </a:prstGeom>
            <a:gradFill flip="none" rotWithShape="1">
              <a:gsLst>
                <a:gs pos="0">
                  <a:srgbClr val="FDE7E6"/>
                </a:gs>
                <a:gs pos="100000">
                  <a:srgbClr val="CFF3FA"/>
                </a:gs>
              </a:gsLst>
              <a:lin ang="0" scaled="0"/>
            </a:gradFill>
            <a:ln>
              <a:noFill/>
            </a:ln>
            <a:effectLst>
              <a:outerShdw blurRad="342900" sx="114000" sy="114000" algn="ctr" rotWithShape="0">
                <a:schemeClr val="accent1">
                  <a:lumMod val="50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zh-CN" altLang="en-US" sz="1600" baseline="0">
                <a:solidFill>
                  <a:schemeClr val="accent3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3" name="等腰三角形 12"/>
            <p:cNvSpPr/>
            <p:nvPr userDrawn="1">
              <p:custDataLst>
                <p:tags r:id="rId8"/>
              </p:custDataLst>
            </p:nvPr>
          </p:nvSpPr>
          <p:spPr>
            <a:xfrm rot="18492900" flipV="1">
              <a:off x="11650344" y="549766"/>
              <a:ext cx="322734" cy="278218"/>
            </a:xfrm>
            <a:prstGeom prst="triangle">
              <a:avLst/>
            </a:prstGeom>
            <a:gradFill flip="none" rotWithShape="1">
              <a:gsLst>
                <a:gs pos="0">
                  <a:srgbClr val="FDE7E6"/>
                </a:gs>
                <a:gs pos="100000">
                  <a:srgbClr val="CFF3FA"/>
                </a:gs>
              </a:gsLst>
              <a:lin ang="0" scaled="0"/>
            </a:gradFill>
            <a:ln>
              <a:noFill/>
            </a:ln>
            <a:effectLst>
              <a:outerShdw blurRad="342900" sx="114000" sy="114000" algn="ctr" rotWithShape="0">
                <a:schemeClr val="accent1">
                  <a:lumMod val="50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zh-CN" altLang="en-US" sz="1600" baseline="0">
                <a:solidFill>
                  <a:schemeClr val="accent3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9" name="文本框 8"/>
          <p:cNvSpPr txBox="1"/>
          <p:nvPr>
            <p:custDataLst>
              <p:tags r:id="rId4"/>
            </p:custDataLst>
          </p:nvPr>
        </p:nvSpPr>
        <p:spPr>
          <a:xfrm>
            <a:off x="344761" y="1111885"/>
            <a:ext cx="3159349" cy="762000"/>
          </a:xfrm>
          <a:prstGeom prst="rect">
            <a:avLst/>
          </a:prstGeom>
          <a:noFill/>
        </p:spPr>
        <p:txBody>
          <a:bodyPr wrap="square" lIns="63500" tIns="25400" rIns="63500" bIns="25400" rtlCol="0" anchor="ctr" anchorCtr="0">
            <a:normAutofit/>
          </a:bodyPr>
          <a:lstStyle/>
          <a:p>
            <a:pPr marL="0" indent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</a:pPr>
            <a:r>
              <a:rPr lang="zh-CN" altLang="en-US" sz="4000" b="1" spc="16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合力和分力</a:t>
            </a:r>
          </a:p>
        </p:txBody>
      </p:sp>
      <p:sp>
        <p:nvSpPr>
          <p:cNvPr id="11" name="Title 6"/>
          <p:cNvSpPr txBox="1"/>
          <p:nvPr>
            <p:custDataLst>
              <p:tags r:id="rId5"/>
            </p:custDataLst>
          </p:nvPr>
        </p:nvSpPr>
        <p:spPr>
          <a:xfrm>
            <a:off x="879362" y="2479675"/>
            <a:ext cx="10566929" cy="222631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63500" tIns="25400" rIns="63500" bIns="25400" anchor="t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0" lvl="0" indent="0" algn="just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SzTx/>
              <a:buNone/>
            </a:pPr>
            <a:r>
              <a:rPr lang="zh-CN" altLang="en-US" sz="3600" spc="10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如果一个力产生的作用效果跟几个力共同作用产生的作用效果相同，这个力就叫作那几个力的</a:t>
            </a:r>
            <a:r>
              <a:rPr lang="zh-CN" altLang="en-US" sz="3600" spc="100">
                <a:ln w="3175">
                  <a:noFill/>
                  <a:prstDash val="dash"/>
                </a:ln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合力</a:t>
            </a:r>
            <a:r>
              <a:rPr lang="zh-CN" altLang="en-US" sz="3600" spc="10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。组成合力的每一个力叫</a:t>
            </a:r>
            <a:r>
              <a:rPr lang="zh-CN" altLang="en-US" sz="3600" spc="100">
                <a:ln w="3175">
                  <a:noFill/>
                  <a:prstDash val="dash"/>
                </a:ln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分力</a:t>
            </a:r>
            <a:r>
              <a:rPr lang="zh-CN" altLang="en-US" sz="3600" spc="10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</a:p>
        </p:txBody>
      </p:sp>
      <p:sp>
        <p:nvSpPr>
          <p:cNvPr id="5" name="任意多边形 4"/>
          <p:cNvSpPr/>
          <p:nvPr>
            <p:custDataLst>
              <p:tags r:id="rId6"/>
            </p:custDataLst>
          </p:nvPr>
        </p:nvSpPr>
        <p:spPr>
          <a:xfrm rot="6761999">
            <a:off x="6401486" y="3090298"/>
            <a:ext cx="5942965" cy="5941557"/>
          </a:xfrm>
          <a:custGeom>
            <a:avLst/>
            <a:gdLst>
              <a:gd name="connisteX0" fmla="*/ 0 w 5942965"/>
              <a:gd name="connsiteY0" fmla="*/ 0 h 5942330"/>
              <a:gd name="connisteX1" fmla="*/ 5942965 w 5942965"/>
              <a:gd name="connsiteY1" fmla="*/ 0 h 5942330"/>
              <a:gd name="connisteX2" fmla="*/ 5942965 w 5942965"/>
              <a:gd name="connsiteY2" fmla="*/ 5942330 h 5942330"/>
              <a:gd name="connisteX3" fmla="*/ 0 w 5942965"/>
              <a:gd name="connsiteY3" fmla="*/ 5942330 h 5942330"/>
              <a:gd name="connisteX4" fmla="*/ 0 w 5942965"/>
              <a:gd name="connsiteY4" fmla="*/ 0 h 594233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</a:cxnLst>
            <a:rect l="l" t="t" r="r" b="b"/>
            <a:pathLst>
              <a:path w="5942965" h="5942330">
                <a:moveTo>
                  <a:pt x="0" y="0"/>
                </a:moveTo>
                <a:lnTo>
                  <a:pt x="5942965" y="0"/>
                </a:lnTo>
                <a:lnTo>
                  <a:pt x="5942965" y="5942330"/>
                </a:lnTo>
                <a:lnTo>
                  <a:pt x="0" y="594233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endParaRPr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146329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139" y="1200788"/>
            <a:ext cx="4254581" cy="403288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lum contrast="24000"/>
          </a:blip>
          <a:stretch>
            <a:fillRect/>
          </a:stretch>
        </p:blipFill>
        <p:spPr>
          <a:xfrm>
            <a:off x="6129492" y="1322073"/>
            <a:ext cx="4740928" cy="2181225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7379010" y="4526918"/>
            <a:ext cx="2523796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>
                <a:solidFill>
                  <a:srgbClr val="FF0000"/>
                </a:solidFill>
              </a:rPr>
              <a:t>等效替代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566451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en-US" altLang="zh-CN"/>
              <a:t> 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5362" y="2307593"/>
            <a:ext cx="4468548" cy="3019425"/>
          </a:xfrm>
          <a:prstGeom prst="rect">
            <a:avLst/>
          </a:prstGeom>
          <a:ln w="12700" cmpd="sng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1143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文本框 10"/>
          <p:cNvSpPr txBox="1"/>
          <p:nvPr/>
        </p:nvSpPr>
        <p:spPr>
          <a:xfrm>
            <a:off x="285714" y="904878"/>
            <a:ext cx="2870461" cy="583565"/>
          </a:xfrm>
          <a:prstGeom prst="rect">
            <a:avLst/>
          </a:prstGeom>
          <a:solidFill>
            <a:schemeClr val="accent1">
              <a:lumMod val="7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defTabSz="685800">
              <a:defRPr/>
            </a:pPr>
            <a:r>
              <a:rPr lang="zh-CN" altLang="en-US" sz="3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二、力的合成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507935" y="2307592"/>
            <a:ext cx="5406321" cy="26765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 fontAlgn="auto">
              <a:lnSpc>
                <a:spcPct val="150000"/>
              </a:lnSpc>
            </a:pPr>
            <a:r>
              <a:rPr lang="zh-CN" altLang="en-US" sz="280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小明对车向前的拉力</a:t>
            </a:r>
            <a:r>
              <a:rPr lang="en-US" altLang="zh-CN" sz="2800" i="1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F</a:t>
            </a:r>
            <a:r>
              <a:rPr lang="zh-CN" altLang="en-US" sz="2800" baseline="-2500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１</a:t>
            </a:r>
            <a:r>
              <a:rPr lang="en-US" altLang="zh-CN" sz="280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=200N</a:t>
            </a:r>
            <a:r>
              <a:rPr lang="zh-CN" altLang="en-US" sz="280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、小强对车向前的推力</a:t>
            </a:r>
            <a:r>
              <a:rPr lang="en-US" altLang="zh-CN" sz="2800" i="1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F</a:t>
            </a:r>
            <a:r>
              <a:rPr lang="zh-CN" altLang="en-US" sz="2800" baseline="-2500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２</a:t>
            </a:r>
            <a:r>
              <a:rPr lang="en-US" altLang="zh-CN" sz="280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=150N</a:t>
            </a:r>
            <a:r>
              <a:rPr lang="zh-CN" altLang="en-US" sz="280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，它们的合力的大小可能是多少？方向如何？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398010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0592" y="1863728"/>
            <a:ext cx="2787287" cy="3490595"/>
          </a:xfrm>
          <a:prstGeom prst="rect">
            <a:avLst/>
          </a:prstGeom>
          <a:effectLst>
            <a:outerShdw blurRad="50800" dist="1143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文本框 5"/>
          <p:cNvSpPr txBox="1"/>
          <p:nvPr/>
        </p:nvSpPr>
        <p:spPr>
          <a:xfrm>
            <a:off x="356190" y="1863728"/>
            <a:ext cx="5848224" cy="26765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 fontAlgn="auto">
              <a:lnSpc>
                <a:spcPct val="150000"/>
              </a:lnSpc>
            </a:pPr>
            <a:r>
              <a:rPr lang="zh-CN" altLang="en-US" sz="280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跳伞运动员受到向下的重力拉力</a:t>
            </a:r>
            <a:r>
              <a:rPr lang="en-US" sz="2800" i="1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G</a:t>
            </a:r>
            <a:r>
              <a:rPr lang="en-US" altLang="zh-CN" sz="280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=700N</a:t>
            </a:r>
            <a:r>
              <a:rPr lang="zh-CN" altLang="en-US" sz="280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和降落们向上的拉力</a:t>
            </a:r>
            <a:r>
              <a:rPr lang="en-US" altLang="zh-CN" sz="2800" i="1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F</a:t>
            </a:r>
            <a:r>
              <a:rPr lang="en-US" altLang="zh-CN" sz="280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=900N</a:t>
            </a:r>
            <a:r>
              <a:rPr lang="zh-CN" altLang="en-US" sz="280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，它们的合力的大小可能是多少？方向如何？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50229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en-US" altLang="zh-CN"/>
              <a:t> 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247619" y="895350"/>
            <a:ext cx="6117429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/>
              <a:t>实验：探究同一直线上二力的合成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429839" y="1697358"/>
            <a:ext cx="11307878" cy="1383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80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请你按照教材第</a:t>
            </a:r>
            <a:r>
              <a:rPr lang="en-US" altLang="zh-CN" sz="280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132</a:t>
            </a:r>
            <a:r>
              <a:rPr lang="zh-CN" altLang="en-US" sz="280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页“实验探究”中的方法，思考讨论： 在三次实验中，为何橡皮筋都被拉伸到相同位置？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662220" y="3625218"/>
            <a:ext cx="10265979" cy="1383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800"/>
              <a:t>（</a:t>
            </a:r>
            <a:r>
              <a:rPr lang="en-US" altLang="zh-CN" sz="2800"/>
              <a:t>1</a:t>
            </a:r>
            <a:r>
              <a:rPr lang="zh-CN" altLang="en-US" sz="2800"/>
              <a:t>）用橡皮筋的伸长量显示、比较力的作用效果； </a:t>
            </a:r>
          </a:p>
          <a:p>
            <a:pPr fontAlgn="auto">
              <a:lnSpc>
                <a:spcPct val="150000"/>
              </a:lnSpc>
            </a:pPr>
            <a:r>
              <a:rPr lang="zh-CN" altLang="en-US" sz="2800"/>
              <a:t>（</a:t>
            </a:r>
            <a:r>
              <a:rPr lang="en-US" altLang="zh-CN" sz="2800"/>
              <a:t>2</a:t>
            </a:r>
            <a:r>
              <a:rPr lang="zh-CN" altLang="en-US" sz="2800"/>
              <a:t>）</a:t>
            </a:r>
            <a:r>
              <a:rPr lang="zh-CN" altLang="en-US" sz="280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橡皮筋都被拉伸到相同位置，表示力的作用效果相同。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724651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47300" y="861695"/>
            <a:ext cx="641774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/>
              <a:t>同一直线上，方向相同的两个力的合成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061582" y="1870710"/>
            <a:ext cx="4139026" cy="22453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800"/>
              <a:t>1.</a:t>
            </a:r>
            <a:r>
              <a:rPr lang="zh-CN" altLang="en-US" sz="2800"/>
              <a:t>橡皮筋原长</a:t>
            </a:r>
            <a:r>
              <a:rPr lang="en-US" altLang="zh-CN" sz="2800"/>
              <a:t>AE</a:t>
            </a:r>
            <a:r>
              <a:rPr lang="zh-CN" altLang="en-US" sz="2800"/>
              <a:t>，它在同方向两个力 </a:t>
            </a:r>
            <a:r>
              <a:rPr lang="en-US" altLang="zh-CN" sz="2800" i="1">
                <a:latin typeface="Times New Roman" panose="02020603050405020304" charset="0"/>
                <a:cs typeface="Times New Roman" panose="02020603050405020304" charset="0"/>
              </a:rPr>
              <a:t>F</a:t>
            </a:r>
            <a:r>
              <a:rPr lang="en-US" altLang="zh-CN" sz="2800" baseline="-25000"/>
              <a:t>1</a:t>
            </a:r>
            <a:r>
              <a:rPr lang="zh-CN" altLang="en-US" sz="2800"/>
              <a:t>和 </a:t>
            </a:r>
            <a:r>
              <a:rPr lang="en-US" altLang="zh-CN" sz="2800" i="1">
                <a:latin typeface="Times New Roman" panose="02020603050405020304" charset="0"/>
                <a:cs typeface="Times New Roman" panose="02020603050405020304" charset="0"/>
              </a:rPr>
              <a:t>F</a:t>
            </a:r>
            <a:r>
              <a:rPr lang="en-US" altLang="zh-CN" sz="2800" baseline="-25000"/>
              <a:t>2</a:t>
            </a:r>
            <a:r>
              <a:rPr lang="zh-CN" altLang="en-US" sz="2800"/>
              <a:t>的共同作用下伸长到</a:t>
            </a:r>
            <a:r>
              <a:rPr lang="en-US" altLang="zh-CN" sz="2800"/>
              <a:t>AE'</a:t>
            </a:r>
            <a:r>
              <a:rPr lang="zh-CN" altLang="en-US" sz="2800"/>
              <a:t>，记录此时 </a:t>
            </a:r>
            <a:r>
              <a:rPr lang="en-US" altLang="zh-CN" sz="2800" i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F</a:t>
            </a:r>
            <a:r>
              <a:rPr lang="en-US" altLang="zh-CN" sz="2800" baseline="-25000">
                <a:sym typeface="+mn-ea"/>
              </a:rPr>
              <a:t>1</a:t>
            </a:r>
            <a:r>
              <a:rPr lang="zh-CN" altLang="en-US" sz="2800" baseline="-25000">
                <a:sym typeface="+mn-ea"/>
              </a:rPr>
              <a:t>、</a:t>
            </a:r>
            <a:r>
              <a:rPr lang="en-US" altLang="zh-CN" sz="2800" i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F</a:t>
            </a:r>
            <a:r>
              <a:rPr lang="en-US" altLang="zh-CN" sz="2800" baseline="-25000">
                <a:sym typeface="+mn-ea"/>
              </a:rPr>
              <a:t>2</a:t>
            </a:r>
            <a:r>
              <a:rPr lang="zh-CN" altLang="en-US" sz="2800">
                <a:sym typeface="+mn-ea"/>
              </a:rPr>
              <a:t>的大小和方向。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9971" y="1600203"/>
            <a:ext cx="5111335" cy="2123501"/>
          </a:xfrm>
          <a:prstGeom prst="rect">
            <a:avLst/>
          </a:prstGeom>
        </p:spPr>
      </p:pic>
      <p:graphicFrame>
        <p:nvGraphicFramePr>
          <p:cNvPr id="8" name="对象 7"/>
          <p:cNvGraphicFramePr>
            <a:graphicFrameLocks noChangeAspect="1"/>
          </p:cNvGraphicFramePr>
          <p:nvPr/>
        </p:nvGraphicFramePr>
        <p:xfrm>
          <a:off x="5709178" y="3849370"/>
          <a:ext cx="4836165" cy="23787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6" r:id="rId5" imgW="2305050" imgH="1190625" progId="Paint.Picture">
                  <p:embed/>
                </p:oleObj>
              </mc:Choice>
              <mc:Fallback>
                <p:oleObj r:id="rId5" imgW="2305050" imgH="1190625" progId="Paint.Pictur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709178" y="3849370"/>
                        <a:ext cx="4836165" cy="23787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638067" y="3321050"/>
          <a:ext cx="914281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7" r:id="rId7" imgW="914400" imgH="215900" progId="Equation.KSEE3">
                  <p:embed/>
                </p:oleObj>
              </mc:Choice>
              <mc:Fallback>
                <p:oleObj r:id="rId7" imgW="914400" imgH="215900" progId="Equation.KSEE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638067" y="3321050"/>
                        <a:ext cx="914281" cy="215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文本框 10"/>
          <p:cNvSpPr txBox="1"/>
          <p:nvPr/>
        </p:nvSpPr>
        <p:spPr>
          <a:xfrm>
            <a:off x="1061582" y="3977008"/>
            <a:ext cx="4139026" cy="1383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800"/>
              <a:t>2.</a:t>
            </a:r>
            <a:r>
              <a:rPr lang="zh-CN" altLang="en-US" sz="2800"/>
              <a:t>用力 </a:t>
            </a:r>
            <a:r>
              <a:rPr lang="en-US" altLang="zh-CN" sz="2800" i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F </a:t>
            </a:r>
            <a:r>
              <a:rPr lang="zh-CN" altLang="en-US" sz="2800">
                <a:latin typeface="Times New Roman" panose="02020603050405020304" charset="0"/>
                <a:cs typeface="Times New Roman" panose="02020603050405020304" charset="0"/>
                <a:sym typeface="+mn-ea"/>
              </a:rPr>
              <a:t>将</a:t>
            </a:r>
            <a:r>
              <a:rPr lang="zh-CN" altLang="en-US" sz="2800"/>
              <a:t>橡皮筋拉长到</a:t>
            </a:r>
            <a:r>
              <a:rPr lang="en-US" altLang="zh-CN" sz="2800"/>
              <a:t>AE'</a:t>
            </a:r>
            <a:r>
              <a:rPr lang="zh-CN" altLang="en-US" sz="2800"/>
              <a:t>，记录此时 </a:t>
            </a:r>
            <a:r>
              <a:rPr lang="en-US" altLang="zh-CN" sz="2800" i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F </a:t>
            </a:r>
            <a:r>
              <a:rPr lang="zh-CN" altLang="en-US" sz="2800">
                <a:sym typeface="+mn-ea"/>
              </a:rPr>
              <a:t>的大小和方向。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38201922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39047" y="1083945"/>
            <a:ext cx="641774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/>
              <a:t>同一直线上，方向相同的两个力的合成</a:t>
            </a: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1434280" y="2649220"/>
          <a:ext cx="9609474" cy="18021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3158"/>
                <a:gridCol w="3203158"/>
                <a:gridCol w="3203158"/>
              </a:tblGrid>
              <a:tr h="60071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3200" b="0">
                          <a:solidFill>
                            <a:schemeClr val="tx1"/>
                          </a:solidFill>
                          <a:latin typeface="Times New Roman" panose="02020603050405020304" charset="0"/>
                          <a:ea typeface="微软雅黑" panose="020B0503020204020204" charset="-122"/>
                          <a:cs typeface="Times New Roman" panose="02020603050405020304" charset="0"/>
                        </a:rPr>
                        <a:t>分力 </a:t>
                      </a:r>
                      <a:r>
                        <a:rPr lang="en-US" altLang="zh-CN" sz="3200" b="0" i="1">
                          <a:solidFill>
                            <a:schemeClr val="tx1"/>
                          </a:solidFill>
                          <a:latin typeface="Times New Roman" panose="02020603050405020304" charset="0"/>
                          <a:ea typeface="微软雅黑" panose="020B0503020204020204" charset="-122"/>
                          <a:cs typeface="Times New Roman" panose="02020603050405020304" charset="0"/>
                          <a:sym typeface="+mn-ea"/>
                        </a:rPr>
                        <a:t>F</a:t>
                      </a:r>
                      <a:r>
                        <a:rPr lang="en-US" altLang="zh-CN" sz="3200" b="0" baseline="-25000">
                          <a:solidFill>
                            <a:schemeClr val="tx1"/>
                          </a:solidFill>
                          <a:latin typeface="Times New Roman" panose="02020603050405020304" charset="0"/>
                          <a:ea typeface="微软雅黑" panose="020B0503020204020204" charset="-122"/>
                          <a:cs typeface="Times New Roman" panose="02020603050405020304" charset="0"/>
                          <a:sym typeface="+mn-ea"/>
                        </a:rPr>
                        <a:t>1</a:t>
                      </a:r>
                    </a:p>
                  </a:txBody>
                  <a:tcPr marL="91428" marR="91428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3200" b="0">
                          <a:solidFill>
                            <a:schemeClr val="tx1"/>
                          </a:solidFill>
                          <a:latin typeface="Times New Roman" panose="02020603050405020304" charset="0"/>
                          <a:ea typeface="微软雅黑" panose="020B0503020204020204" charset="-122"/>
                        </a:rPr>
                        <a:t>大小</a:t>
                      </a:r>
                    </a:p>
                  </a:txBody>
                  <a:tcPr marL="91428" marR="91428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3200" b="0">
                          <a:solidFill>
                            <a:schemeClr val="tx1"/>
                          </a:solidFill>
                          <a:latin typeface="Times New Roman" panose="02020603050405020304" charset="0"/>
                          <a:ea typeface="微软雅黑" panose="020B0503020204020204" charset="-122"/>
                        </a:rPr>
                        <a:t>方向</a:t>
                      </a:r>
                    </a:p>
                  </a:txBody>
                  <a:tcPr marL="91428" marR="91428">
                    <a:solidFill>
                      <a:schemeClr val="accent1"/>
                    </a:solidFill>
                  </a:tcPr>
                </a:tc>
              </a:tr>
              <a:tr h="60071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3200" b="0">
                          <a:latin typeface="Times New Roman" panose="02020603050405020304" charset="0"/>
                          <a:ea typeface="微软雅黑" panose="020B0503020204020204" charset="-122"/>
                          <a:cs typeface="Times New Roman" panose="02020603050405020304" charset="0"/>
                        </a:rPr>
                        <a:t>分力 </a:t>
                      </a:r>
                      <a:r>
                        <a:rPr lang="en-US" altLang="zh-CN" sz="3200" b="0" i="1">
                          <a:latin typeface="Times New Roman" panose="02020603050405020304" charset="0"/>
                          <a:ea typeface="微软雅黑" panose="020B0503020204020204" charset="-122"/>
                          <a:cs typeface="Times New Roman" panose="02020603050405020304" charset="0"/>
                          <a:sym typeface="+mn-ea"/>
                        </a:rPr>
                        <a:t>F</a:t>
                      </a:r>
                      <a:r>
                        <a:rPr lang="en-US" altLang="zh-CN" sz="3200" b="0" baseline="-25000">
                          <a:latin typeface="Times New Roman" panose="02020603050405020304" charset="0"/>
                          <a:ea typeface="微软雅黑" panose="020B0503020204020204" charset="-122"/>
                          <a:cs typeface="Times New Roman" panose="02020603050405020304" charset="0"/>
                          <a:sym typeface="+mn-ea"/>
                        </a:rPr>
                        <a:t>2</a:t>
                      </a:r>
                      <a:endParaRPr lang="zh-CN" altLang="en-US" sz="3200" b="0">
                        <a:latin typeface="Times New Roman" panose="02020603050405020304" charset="0"/>
                        <a:ea typeface="微软雅黑" panose="020B0503020204020204" charset="-122"/>
                        <a:cs typeface="Times New Roman" panose="02020603050405020304" charset="0"/>
                      </a:endParaRPr>
                    </a:p>
                  </a:txBody>
                  <a:tcPr marL="91428" marR="91428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3200" b="0">
                        <a:latin typeface="Times New Roman" panose="02020603050405020304" charset="0"/>
                        <a:ea typeface="微软雅黑" panose="020B0503020204020204" charset="-122"/>
                        <a:cs typeface="Times New Roman" panose="02020603050405020304" charset="0"/>
                      </a:endParaRPr>
                    </a:p>
                  </a:txBody>
                  <a:tcPr marL="91428" marR="91428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3200" b="0">
                        <a:latin typeface="Times New Roman" panose="02020603050405020304" charset="0"/>
                        <a:ea typeface="微软雅黑" panose="020B0503020204020204" charset="-122"/>
                        <a:cs typeface="Times New Roman" panose="02020603050405020304" charset="0"/>
                      </a:endParaRPr>
                    </a:p>
                  </a:txBody>
                  <a:tcPr marL="91428" marR="91428">
                    <a:solidFill>
                      <a:schemeClr val="tx2">
                        <a:lumMod val="90000"/>
                      </a:schemeClr>
                    </a:solidFill>
                  </a:tcPr>
                </a:tc>
              </a:tr>
              <a:tr h="60071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3200" b="0">
                          <a:latin typeface="Times New Roman" panose="02020603050405020304" charset="0"/>
                          <a:ea typeface="微软雅黑" panose="020B0503020204020204" charset="-122"/>
                          <a:cs typeface="Times New Roman" panose="02020603050405020304" charset="0"/>
                        </a:rPr>
                        <a:t>合力 </a:t>
                      </a:r>
                      <a:r>
                        <a:rPr lang="en-US" altLang="zh-CN" sz="3200" b="0" i="1">
                          <a:latin typeface="Times New Roman" panose="02020603050405020304" charset="0"/>
                          <a:ea typeface="微软雅黑" panose="020B0503020204020204" charset="-122"/>
                          <a:cs typeface="Times New Roman" panose="02020603050405020304" charset="0"/>
                          <a:sym typeface="+mn-ea"/>
                        </a:rPr>
                        <a:t>F</a:t>
                      </a:r>
                      <a:endParaRPr lang="zh-CN" altLang="en-US" sz="3200" b="0">
                        <a:latin typeface="Times New Roman" panose="02020603050405020304" charset="0"/>
                        <a:ea typeface="微软雅黑" panose="020B0503020204020204" charset="-122"/>
                        <a:cs typeface="Times New Roman" panose="02020603050405020304" charset="0"/>
                      </a:endParaRPr>
                    </a:p>
                  </a:txBody>
                  <a:tcPr marL="91428" marR="91428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3200" b="0">
                        <a:latin typeface="Times New Roman" panose="02020603050405020304" charset="0"/>
                        <a:ea typeface="微软雅黑" panose="020B0503020204020204" charset="-122"/>
                        <a:cs typeface="Times New Roman" panose="02020603050405020304" charset="0"/>
                      </a:endParaRPr>
                    </a:p>
                  </a:txBody>
                  <a:tcPr marL="91428" marR="91428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3200" b="0">
                        <a:latin typeface="Times New Roman" panose="02020603050405020304" charset="0"/>
                        <a:ea typeface="微软雅黑" panose="020B0503020204020204" charset="-122"/>
                        <a:cs typeface="Times New Roman" panose="02020603050405020304" charset="0"/>
                      </a:endParaRPr>
                    </a:p>
                  </a:txBody>
                  <a:tcPr marL="91428" marR="91428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439005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08570" y="822325"/>
            <a:ext cx="641774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/>
              <a:t>同一直线上，方向相反的两个力的合成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061582" y="1870710"/>
            <a:ext cx="4139026" cy="22453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800"/>
              <a:t>1.</a:t>
            </a:r>
            <a:r>
              <a:rPr lang="zh-CN" altLang="en-US" sz="2800"/>
              <a:t>橡皮筋原长</a:t>
            </a:r>
            <a:r>
              <a:rPr lang="en-US" altLang="zh-CN" sz="2800"/>
              <a:t>AE</a:t>
            </a:r>
            <a:r>
              <a:rPr lang="zh-CN" altLang="en-US" sz="2800"/>
              <a:t>，它在反方向两个力 </a:t>
            </a:r>
            <a:r>
              <a:rPr lang="en-US" altLang="zh-CN" sz="2800" i="1">
                <a:latin typeface="Times New Roman" panose="02020603050405020304" charset="0"/>
                <a:cs typeface="Times New Roman" panose="02020603050405020304" charset="0"/>
              </a:rPr>
              <a:t>F</a:t>
            </a:r>
            <a:r>
              <a:rPr lang="en-US" altLang="zh-CN" sz="2800" baseline="-25000"/>
              <a:t>1</a:t>
            </a:r>
            <a:r>
              <a:rPr lang="zh-CN" altLang="en-US" sz="2800"/>
              <a:t>和 </a:t>
            </a:r>
            <a:r>
              <a:rPr lang="en-US" altLang="zh-CN" sz="2800" i="1">
                <a:latin typeface="Times New Roman" panose="02020603050405020304" charset="0"/>
                <a:cs typeface="Times New Roman" panose="02020603050405020304" charset="0"/>
              </a:rPr>
              <a:t>F</a:t>
            </a:r>
            <a:r>
              <a:rPr lang="en-US" altLang="zh-CN" sz="2800" baseline="-25000"/>
              <a:t>2</a:t>
            </a:r>
            <a:r>
              <a:rPr lang="zh-CN" altLang="en-US" sz="2800"/>
              <a:t>的共同作用下伸长到</a:t>
            </a:r>
            <a:r>
              <a:rPr lang="en-US" altLang="zh-CN" sz="2800"/>
              <a:t>AE'</a:t>
            </a:r>
            <a:r>
              <a:rPr lang="zh-CN" altLang="en-US" sz="2800"/>
              <a:t>，记录此时 </a:t>
            </a:r>
            <a:r>
              <a:rPr lang="en-US" altLang="zh-CN" sz="2800" i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F</a:t>
            </a:r>
            <a:r>
              <a:rPr lang="en-US" altLang="zh-CN" sz="2800" baseline="-25000">
                <a:sym typeface="+mn-ea"/>
              </a:rPr>
              <a:t>1</a:t>
            </a:r>
            <a:r>
              <a:rPr lang="zh-CN" altLang="en-US" sz="2800" baseline="-25000">
                <a:sym typeface="+mn-ea"/>
              </a:rPr>
              <a:t>、</a:t>
            </a:r>
            <a:r>
              <a:rPr lang="en-US" altLang="zh-CN" sz="2800" i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F</a:t>
            </a:r>
            <a:r>
              <a:rPr lang="en-US" altLang="zh-CN" sz="2800" baseline="-25000">
                <a:sym typeface="+mn-ea"/>
              </a:rPr>
              <a:t>2</a:t>
            </a:r>
            <a:r>
              <a:rPr lang="zh-CN" altLang="en-US" sz="2800">
                <a:sym typeface="+mn-ea"/>
              </a:rPr>
              <a:t>的大小和方向。</a:t>
            </a:r>
          </a:p>
        </p:txBody>
      </p:sp>
      <p:graphicFrame>
        <p:nvGraphicFramePr>
          <p:cNvPr id="8" name="对象 7"/>
          <p:cNvGraphicFramePr>
            <a:graphicFrameLocks noChangeAspect="1"/>
          </p:cNvGraphicFramePr>
          <p:nvPr/>
        </p:nvGraphicFramePr>
        <p:xfrm>
          <a:off x="5709178" y="3849370"/>
          <a:ext cx="4836165" cy="23787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0" r:id="rId4" imgW="2305050" imgH="1190625" progId="Paint.Picture">
                  <p:embed/>
                </p:oleObj>
              </mc:Choice>
              <mc:Fallback>
                <p:oleObj r:id="rId4" imgW="2305050" imgH="1190625" progId="Paint.Pictur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709178" y="3849370"/>
                        <a:ext cx="4836165" cy="23787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638067" y="3321050"/>
          <a:ext cx="914281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1" r:id="rId6" imgW="914400" imgH="215900" progId="Equation.KSEE3">
                  <p:embed/>
                </p:oleObj>
              </mc:Choice>
              <mc:Fallback>
                <p:oleObj r:id="rId6" imgW="914400" imgH="215900" progId="Equation.KSEE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638067" y="3321050"/>
                        <a:ext cx="914281" cy="215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文本框 10"/>
          <p:cNvSpPr txBox="1"/>
          <p:nvPr/>
        </p:nvSpPr>
        <p:spPr>
          <a:xfrm>
            <a:off x="1061582" y="3977008"/>
            <a:ext cx="4139026" cy="1383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800"/>
              <a:t>2.</a:t>
            </a:r>
            <a:r>
              <a:rPr lang="zh-CN" altLang="en-US" sz="2800"/>
              <a:t>用力 </a:t>
            </a:r>
            <a:r>
              <a:rPr lang="en-US" altLang="zh-CN" sz="2800" i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F </a:t>
            </a:r>
            <a:r>
              <a:rPr lang="zh-CN" altLang="en-US" sz="2800">
                <a:latin typeface="Times New Roman" panose="02020603050405020304" charset="0"/>
                <a:cs typeface="Times New Roman" panose="02020603050405020304" charset="0"/>
                <a:sym typeface="+mn-ea"/>
              </a:rPr>
              <a:t>将</a:t>
            </a:r>
            <a:r>
              <a:rPr lang="zh-CN" altLang="en-US" sz="2800"/>
              <a:t>橡皮筋拉长到</a:t>
            </a:r>
            <a:r>
              <a:rPr lang="en-US" altLang="zh-CN" sz="2800"/>
              <a:t>AE'</a:t>
            </a:r>
            <a:r>
              <a:rPr lang="zh-CN" altLang="en-US" sz="2800"/>
              <a:t>，记录此时 </a:t>
            </a:r>
            <a:r>
              <a:rPr lang="en-US" altLang="zh-CN" sz="2800" i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F </a:t>
            </a:r>
            <a:r>
              <a:rPr lang="zh-CN" altLang="en-US" sz="2800">
                <a:sym typeface="+mn-ea"/>
              </a:rPr>
              <a:t>的大小和方向。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22827" y="1481458"/>
            <a:ext cx="4609500" cy="2367915"/>
          </a:xfrm>
          <a:prstGeom prst="rect">
            <a:avLst/>
          </a:prstGeom>
        </p:spPr>
      </p:pic>
    </p:spTree>
    <p:custDataLst>
      <p:tags r:id="rId2"/>
    </p:custDataLst>
    <p:extLst>
      <p:ext uri="{BB962C8B-B14F-4D97-AF65-F5344CB8AC3E}">
        <p14:creationId xmlns:p14="http://schemas.microsoft.com/office/powerpoint/2010/main" val="34477814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99682" y="875030"/>
            <a:ext cx="641774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/>
              <a:t>同一直线上，方向相反的两个力的合成</a:t>
            </a: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909837" y="2618740"/>
          <a:ext cx="10451373" cy="20802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83791"/>
                <a:gridCol w="3483791"/>
                <a:gridCol w="3483791"/>
              </a:tblGrid>
              <a:tr h="69342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3200" b="0">
                          <a:solidFill>
                            <a:schemeClr val="tx1"/>
                          </a:solidFill>
                          <a:latin typeface="Times New Roman" panose="02020603050405020304" charset="0"/>
                          <a:ea typeface="微软雅黑" panose="020B0503020204020204" charset="-122"/>
                          <a:cs typeface="Times New Roman" panose="02020603050405020304" charset="0"/>
                        </a:rPr>
                        <a:t>分力 </a:t>
                      </a:r>
                      <a:r>
                        <a:rPr lang="en-US" altLang="zh-CN" sz="3200" b="0" i="1">
                          <a:solidFill>
                            <a:schemeClr val="tx1"/>
                          </a:solidFill>
                          <a:latin typeface="Times New Roman" panose="02020603050405020304" charset="0"/>
                          <a:ea typeface="微软雅黑" panose="020B0503020204020204" charset="-122"/>
                          <a:cs typeface="Times New Roman" panose="02020603050405020304" charset="0"/>
                          <a:sym typeface="+mn-ea"/>
                        </a:rPr>
                        <a:t>F</a:t>
                      </a:r>
                      <a:r>
                        <a:rPr lang="en-US" altLang="zh-CN" sz="3200" b="0" baseline="-25000">
                          <a:solidFill>
                            <a:schemeClr val="tx1"/>
                          </a:solidFill>
                          <a:latin typeface="Times New Roman" panose="02020603050405020304" charset="0"/>
                          <a:ea typeface="微软雅黑" panose="020B0503020204020204" charset="-122"/>
                          <a:cs typeface="Times New Roman" panose="02020603050405020304" charset="0"/>
                          <a:sym typeface="+mn-ea"/>
                        </a:rPr>
                        <a:t>1</a:t>
                      </a:r>
                    </a:p>
                  </a:txBody>
                  <a:tcPr marL="91428" marR="91428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3200" b="0">
                          <a:solidFill>
                            <a:schemeClr val="tx1"/>
                          </a:solidFill>
                          <a:latin typeface="Times New Roman" panose="02020603050405020304" charset="0"/>
                          <a:ea typeface="微软雅黑" panose="020B0503020204020204" charset="-122"/>
                        </a:rPr>
                        <a:t>大小</a:t>
                      </a:r>
                    </a:p>
                  </a:txBody>
                  <a:tcPr marL="91428" marR="91428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3200" b="0">
                          <a:solidFill>
                            <a:schemeClr val="tx1"/>
                          </a:solidFill>
                          <a:latin typeface="Times New Roman" panose="02020603050405020304" charset="0"/>
                          <a:ea typeface="微软雅黑" panose="020B0503020204020204" charset="-122"/>
                        </a:rPr>
                        <a:t>方向</a:t>
                      </a:r>
                    </a:p>
                  </a:txBody>
                  <a:tcPr marL="91428" marR="91428">
                    <a:solidFill>
                      <a:schemeClr val="accent1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3200" b="0">
                          <a:latin typeface="Times New Roman" panose="02020603050405020304" charset="0"/>
                          <a:ea typeface="微软雅黑" panose="020B0503020204020204" charset="-122"/>
                          <a:cs typeface="Times New Roman" panose="02020603050405020304" charset="0"/>
                        </a:rPr>
                        <a:t>分力 </a:t>
                      </a:r>
                      <a:r>
                        <a:rPr lang="en-US" altLang="zh-CN" sz="3200" b="0" i="1">
                          <a:latin typeface="Times New Roman" panose="02020603050405020304" charset="0"/>
                          <a:ea typeface="微软雅黑" panose="020B0503020204020204" charset="-122"/>
                          <a:cs typeface="Times New Roman" panose="02020603050405020304" charset="0"/>
                          <a:sym typeface="+mn-ea"/>
                        </a:rPr>
                        <a:t>F</a:t>
                      </a:r>
                      <a:r>
                        <a:rPr lang="en-US" altLang="zh-CN" sz="3200" b="0" baseline="-25000">
                          <a:latin typeface="Times New Roman" panose="02020603050405020304" charset="0"/>
                          <a:ea typeface="微软雅黑" panose="020B0503020204020204" charset="-122"/>
                          <a:cs typeface="Times New Roman" panose="02020603050405020304" charset="0"/>
                          <a:sym typeface="+mn-ea"/>
                        </a:rPr>
                        <a:t>2</a:t>
                      </a:r>
                      <a:endParaRPr lang="zh-CN" altLang="en-US" sz="3200" b="0">
                        <a:latin typeface="Times New Roman" panose="02020603050405020304" charset="0"/>
                        <a:ea typeface="微软雅黑" panose="020B0503020204020204" charset="-122"/>
                        <a:cs typeface="Times New Roman" panose="02020603050405020304" charset="0"/>
                      </a:endParaRPr>
                    </a:p>
                  </a:txBody>
                  <a:tcPr marL="91428" marR="91428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3200" b="0">
                        <a:latin typeface="Times New Roman" panose="02020603050405020304" charset="0"/>
                        <a:ea typeface="微软雅黑" panose="020B0503020204020204" charset="-122"/>
                        <a:cs typeface="Times New Roman" panose="02020603050405020304" charset="0"/>
                      </a:endParaRPr>
                    </a:p>
                  </a:txBody>
                  <a:tcPr marL="91428" marR="91428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3200" b="0">
                        <a:latin typeface="Times New Roman" panose="02020603050405020304" charset="0"/>
                        <a:ea typeface="微软雅黑" panose="020B0503020204020204" charset="-122"/>
                        <a:cs typeface="Times New Roman" panose="02020603050405020304" charset="0"/>
                      </a:endParaRPr>
                    </a:p>
                  </a:txBody>
                  <a:tcPr marL="91428" marR="91428">
                    <a:solidFill>
                      <a:schemeClr val="tx2">
                        <a:lumMod val="90000"/>
                      </a:schemeClr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3200" b="0">
                          <a:latin typeface="Times New Roman" panose="02020603050405020304" charset="0"/>
                          <a:ea typeface="微软雅黑" panose="020B0503020204020204" charset="-122"/>
                          <a:cs typeface="Times New Roman" panose="02020603050405020304" charset="0"/>
                        </a:rPr>
                        <a:t>合力 </a:t>
                      </a:r>
                      <a:r>
                        <a:rPr lang="en-US" altLang="zh-CN" sz="3200" b="0" i="1">
                          <a:latin typeface="Times New Roman" panose="02020603050405020304" charset="0"/>
                          <a:ea typeface="微软雅黑" panose="020B0503020204020204" charset="-122"/>
                          <a:cs typeface="Times New Roman" panose="02020603050405020304" charset="0"/>
                          <a:sym typeface="+mn-ea"/>
                        </a:rPr>
                        <a:t>F</a:t>
                      </a:r>
                      <a:endParaRPr lang="zh-CN" altLang="en-US" sz="3200" b="0">
                        <a:latin typeface="Times New Roman" panose="02020603050405020304" charset="0"/>
                        <a:ea typeface="微软雅黑" panose="020B0503020204020204" charset="-122"/>
                        <a:cs typeface="Times New Roman" panose="02020603050405020304" charset="0"/>
                      </a:endParaRPr>
                    </a:p>
                  </a:txBody>
                  <a:tcPr marL="91428" marR="91428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3200" b="0">
                        <a:latin typeface="Times New Roman" panose="02020603050405020304" charset="0"/>
                        <a:ea typeface="微软雅黑" panose="020B0503020204020204" charset="-122"/>
                        <a:cs typeface="Times New Roman" panose="02020603050405020304" charset="0"/>
                      </a:endParaRPr>
                    </a:p>
                  </a:txBody>
                  <a:tcPr marL="91428" marR="91428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3200" b="0">
                        <a:latin typeface="Times New Roman" panose="02020603050405020304" charset="0"/>
                        <a:ea typeface="微软雅黑" panose="020B0503020204020204" charset="-122"/>
                        <a:cs typeface="Times New Roman" panose="02020603050405020304" charset="0"/>
                      </a:endParaRPr>
                    </a:p>
                  </a:txBody>
                  <a:tcPr marL="91428" marR="91428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1971358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等腰三角形 13"/>
          <p:cNvSpPr/>
          <p:nvPr userDrawn="1">
            <p:custDataLst>
              <p:tags r:id="rId2"/>
            </p:custDataLst>
          </p:nvPr>
        </p:nvSpPr>
        <p:spPr>
          <a:xfrm rot="2315082">
            <a:off x="260952" y="6021705"/>
            <a:ext cx="533331" cy="459740"/>
          </a:xfrm>
          <a:prstGeom prst="triangle">
            <a:avLst/>
          </a:prstGeom>
          <a:gradFill flip="none" rotWithShape="1">
            <a:gsLst>
              <a:gs pos="0">
                <a:srgbClr val="FDE7E6"/>
              </a:gs>
              <a:gs pos="100000">
                <a:srgbClr val="CFF3FA"/>
              </a:gs>
            </a:gsLst>
            <a:lin ang="0" scaled="0"/>
          </a:gradFill>
          <a:ln>
            <a:noFill/>
          </a:ln>
          <a:effectLst>
            <a:outerShdw blurRad="342900" sx="114000" sy="114000" algn="ctr" rotWithShape="0">
              <a:schemeClr val="accent1">
                <a:lumMod val="5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600" baseline="0">
              <a:solidFill>
                <a:schemeClr val="accent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0" name="组合 9"/>
          <p:cNvGrpSpPr/>
          <p:nvPr userDrawn="1">
            <p:custDataLst>
              <p:tags r:id="rId3"/>
            </p:custDataLst>
          </p:nvPr>
        </p:nvGrpSpPr>
        <p:grpSpPr>
          <a:xfrm rot="1322092">
            <a:off x="11130738" y="305438"/>
            <a:ext cx="780313" cy="671195"/>
            <a:chOff x="11170458" y="527508"/>
            <a:chExt cx="780362" cy="670898"/>
          </a:xfrm>
        </p:grpSpPr>
        <p:sp>
          <p:nvSpPr>
            <p:cNvPr id="12" name="等腰三角形 11"/>
            <p:cNvSpPr/>
            <p:nvPr userDrawn="1">
              <p:custDataLst>
                <p:tags r:id="rId6"/>
              </p:custDataLst>
            </p:nvPr>
          </p:nvSpPr>
          <p:spPr>
            <a:xfrm rot="693652" flipV="1">
              <a:off x="11170458" y="920188"/>
              <a:ext cx="322734" cy="278218"/>
            </a:xfrm>
            <a:prstGeom prst="triangle">
              <a:avLst/>
            </a:prstGeom>
            <a:gradFill flip="none" rotWithShape="1">
              <a:gsLst>
                <a:gs pos="0">
                  <a:srgbClr val="FDE7E6"/>
                </a:gs>
                <a:gs pos="100000">
                  <a:srgbClr val="CFF3FA"/>
                </a:gs>
              </a:gsLst>
              <a:lin ang="0" scaled="0"/>
            </a:gradFill>
            <a:ln>
              <a:noFill/>
            </a:ln>
            <a:effectLst>
              <a:outerShdw blurRad="342900" sx="114000" sy="114000" algn="ctr" rotWithShape="0">
                <a:schemeClr val="accent1">
                  <a:lumMod val="50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zh-CN" altLang="en-US" sz="1600" baseline="0">
                <a:solidFill>
                  <a:schemeClr val="accent3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3" name="等腰三角形 12"/>
            <p:cNvSpPr/>
            <p:nvPr userDrawn="1">
              <p:custDataLst>
                <p:tags r:id="rId7"/>
              </p:custDataLst>
            </p:nvPr>
          </p:nvSpPr>
          <p:spPr>
            <a:xfrm rot="18492900" flipV="1">
              <a:off x="11650344" y="549766"/>
              <a:ext cx="322734" cy="278218"/>
            </a:xfrm>
            <a:prstGeom prst="triangle">
              <a:avLst/>
            </a:prstGeom>
            <a:gradFill flip="none" rotWithShape="1">
              <a:gsLst>
                <a:gs pos="0">
                  <a:srgbClr val="FDE7E6"/>
                </a:gs>
                <a:gs pos="100000">
                  <a:srgbClr val="CFF3FA"/>
                </a:gs>
              </a:gsLst>
              <a:lin ang="0" scaled="0"/>
            </a:gradFill>
            <a:ln>
              <a:noFill/>
            </a:ln>
            <a:effectLst>
              <a:outerShdw blurRad="342900" sx="114000" sy="114000" algn="ctr" rotWithShape="0">
                <a:schemeClr val="accent1">
                  <a:lumMod val="50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zh-CN" altLang="en-US" sz="1600" baseline="0">
                <a:solidFill>
                  <a:schemeClr val="accent3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9" name="文本框 8"/>
          <p:cNvSpPr txBox="1"/>
          <p:nvPr>
            <p:custDataLst>
              <p:tags r:id="rId4"/>
            </p:custDataLst>
          </p:nvPr>
        </p:nvSpPr>
        <p:spPr>
          <a:xfrm>
            <a:off x="305403" y="942352"/>
            <a:ext cx="7161919" cy="762000"/>
          </a:xfrm>
          <a:prstGeom prst="rect">
            <a:avLst/>
          </a:prstGeom>
          <a:noFill/>
        </p:spPr>
        <p:txBody>
          <a:bodyPr wrap="square" lIns="63500" tIns="25400" rIns="63500" bIns="25400" rtlCol="0" anchor="ctr" anchorCtr="0">
            <a:normAutofit/>
          </a:bodyPr>
          <a:lstStyle/>
          <a:p>
            <a:pPr marL="0" indent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</a:pPr>
            <a:r>
              <a:rPr lang="zh-CN" altLang="en-US" sz="4000" b="1" spc="16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同一直线上二力的合成</a:t>
            </a:r>
          </a:p>
        </p:txBody>
      </p:sp>
      <p:sp>
        <p:nvSpPr>
          <p:cNvPr id="5" name="任意多边形 4"/>
          <p:cNvSpPr/>
          <p:nvPr>
            <p:custDataLst>
              <p:tags r:id="rId5"/>
            </p:custDataLst>
          </p:nvPr>
        </p:nvSpPr>
        <p:spPr>
          <a:xfrm rot="6761999">
            <a:off x="6401486" y="3090298"/>
            <a:ext cx="5942965" cy="5941557"/>
          </a:xfrm>
          <a:custGeom>
            <a:avLst/>
            <a:gdLst>
              <a:gd name="connisteX0" fmla="*/ 0 w 5942965"/>
              <a:gd name="connsiteY0" fmla="*/ 0 h 5942330"/>
              <a:gd name="connisteX1" fmla="*/ 5942965 w 5942965"/>
              <a:gd name="connsiteY1" fmla="*/ 0 h 5942330"/>
              <a:gd name="connisteX2" fmla="*/ 5942965 w 5942965"/>
              <a:gd name="connsiteY2" fmla="*/ 5942330 h 5942330"/>
              <a:gd name="connisteX3" fmla="*/ 0 w 5942965"/>
              <a:gd name="connsiteY3" fmla="*/ 5942330 h 5942330"/>
              <a:gd name="connisteX4" fmla="*/ 0 w 5942965"/>
              <a:gd name="connsiteY4" fmla="*/ 0 h 594233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</a:cxnLst>
            <a:rect l="l" t="t" r="r" b="b"/>
            <a:pathLst>
              <a:path w="5942965" h="5942330">
                <a:moveTo>
                  <a:pt x="0" y="0"/>
                </a:moveTo>
                <a:lnTo>
                  <a:pt x="5942965" y="0"/>
                </a:lnTo>
                <a:lnTo>
                  <a:pt x="5942965" y="5942330"/>
                </a:lnTo>
                <a:lnTo>
                  <a:pt x="0" y="594233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endParaRPr/>
          </a:p>
        </p:txBody>
      </p:sp>
      <p:sp>
        <p:nvSpPr>
          <p:cNvPr id="2" name="文本框 1"/>
          <p:cNvSpPr txBox="1"/>
          <p:nvPr/>
        </p:nvSpPr>
        <p:spPr>
          <a:xfrm>
            <a:off x="1460311" y="2172973"/>
            <a:ext cx="8756145" cy="15068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/>
              <a:t>１．同一直线上，方向相同的两个力的合力，大小等于这两个力的</a:t>
            </a:r>
            <a:r>
              <a:rPr lang="zh-CN" altLang="en-US" sz="2800">
                <a:solidFill>
                  <a:srgbClr val="FF0000"/>
                </a:solidFill>
              </a:rPr>
              <a:t>大小之和</a:t>
            </a:r>
            <a:r>
              <a:rPr lang="zh-CN" altLang="en-US" sz="2800"/>
              <a:t>，方向跟</a:t>
            </a:r>
            <a:r>
              <a:rPr lang="zh-CN" altLang="en-US" sz="2800">
                <a:solidFill>
                  <a:srgbClr val="FF0000"/>
                </a:solidFill>
              </a:rPr>
              <a:t>这两个力的方向相同</a:t>
            </a:r>
            <a:r>
              <a:rPr lang="zh-CN" altLang="en-US" sz="2800"/>
              <a:t>，即：</a:t>
            </a:r>
            <a:r>
              <a:rPr lang="en-US" altLang="zh-CN" sz="3600" i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F</a:t>
            </a:r>
            <a:r>
              <a:rPr lang="zh-CN" altLang="en-US" sz="3600">
                <a:solidFill>
                  <a:srgbClr val="FF0000"/>
                </a:solidFill>
              </a:rPr>
              <a:t>＝</a:t>
            </a:r>
            <a:r>
              <a:rPr lang="en-US" altLang="zh-CN" sz="3600" i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F</a:t>
            </a:r>
            <a:r>
              <a:rPr lang="en-US" altLang="zh-CN" sz="3600" baseline="-25000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1</a:t>
            </a:r>
            <a:r>
              <a:rPr lang="en-US" altLang="zh-CN" sz="3600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+</a:t>
            </a:r>
            <a:r>
              <a:rPr lang="en-US" altLang="zh-CN" sz="3600" i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F</a:t>
            </a:r>
            <a:r>
              <a:rPr lang="en-US" altLang="zh-CN" sz="3600" baseline="-25000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2</a:t>
            </a:r>
            <a:r>
              <a:rPr lang="zh-CN" altLang="en-US" sz="2800">
                <a:solidFill>
                  <a:srgbClr val="FF0000"/>
                </a:solidFill>
              </a:rPr>
              <a:t> </a:t>
            </a:r>
            <a:r>
              <a:rPr lang="zh-CN" altLang="en-US" sz="2800"/>
              <a:t>。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460311" y="3781428"/>
            <a:ext cx="8518051" cy="15068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800"/>
              <a:t>2</a:t>
            </a:r>
            <a:r>
              <a:rPr lang="zh-CN" altLang="en-US" sz="2800"/>
              <a:t>．同一直线上，方向相同的两个力的合力，大小等于这两个力的</a:t>
            </a:r>
            <a:r>
              <a:rPr lang="zh-CN" altLang="en-US" sz="2800">
                <a:solidFill>
                  <a:srgbClr val="FF0000"/>
                </a:solidFill>
              </a:rPr>
              <a:t>大小之差</a:t>
            </a:r>
            <a:r>
              <a:rPr lang="zh-CN" altLang="en-US" sz="2800"/>
              <a:t>，方向跟</a:t>
            </a:r>
            <a:r>
              <a:rPr lang="zh-CN" altLang="en-US" sz="2800">
                <a:solidFill>
                  <a:srgbClr val="FF0000"/>
                </a:solidFill>
              </a:rPr>
              <a:t>较大力的方向相同</a:t>
            </a:r>
            <a:r>
              <a:rPr lang="zh-CN" altLang="en-US" sz="2800"/>
              <a:t>，即：</a:t>
            </a:r>
            <a:r>
              <a:rPr lang="en-US" altLang="zh-CN" sz="3600" i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F</a:t>
            </a:r>
            <a:r>
              <a:rPr lang="zh-CN" altLang="en-US" sz="3600">
                <a:solidFill>
                  <a:srgbClr val="FF0000"/>
                </a:solidFill>
              </a:rPr>
              <a:t>＝</a:t>
            </a:r>
            <a:r>
              <a:rPr lang="en-US" altLang="zh-CN" sz="3600" i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F</a:t>
            </a:r>
            <a:r>
              <a:rPr lang="en-US" altLang="zh-CN" sz="3600" baseline="-25000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1</a:t>
            </a:r>
            <a:r>
              <a:rPr lang="en-US" altLang="zh-CN" sz="3600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-</a:t>
            </a:r>
            <a:r>
              <a:rPr lang="en-US" altLang="zh-CN" sz="3600" i="1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F</a:t>
            </a:r>
            <a:r>
              <a:rPr lang="en-US" altLang="zh-CN" sz="3600" baseline="-25000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2</a:t>
            </a:r>
            <a:r>
              <a:rPr lang="zh-CN" altLang="en-US" sz="2800">
                <a:solidFill>
                  <a:srgbClr val="FF0000"/>
                </a:solidFill>
              </a:rPr>
              <a:t> </a:t>
            </a:r>
            <a:r>
              <a:rPr lang="zh-CN" altLang="en-US" sz="2800"/>
              <a:t>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360331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en-US" altLang="zh-CN"/>
              <a:t> 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44122" y="2540638"/>
            <a:ext cx="4136486" cy="301942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106661" y="600710"/>
            <a:ext cx="9770108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320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小明对车向前的拉力</a:t>
            </a:r>
            <a:r>
              <a:rPr lang="en-US" altLang="zh-CN" sz="3200" i="1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F</a:t>
            </a:r>
            <a:r>
              <a:rPr lang="zh-CN" altLang="en-US" sz="3200" baseline="-2500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１</a:t>
            </a:r>
            <a:r>
              <a:rPr lang="en-US" altLang="zh-CN" sz="320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=200N</a:t>
            </a:r>
            <a:r>
              <a:rPr lang="zh-CN" altLang="en-US" sz="320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、小强对车向前的推力</a:t>
            </a:r>
            <a:r>
              <a:rPr lang="en-US" altLang="zh-CN" sz="3200" i="1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F</a:t>
            </a:r>
            <a:r>
              <a:rPr lang="zh-CN" altLang="en-US" sz="3200" baseline="-2500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２</a:t>
            </a:r>
            <a:r>
              <a:rPr lang="en-US" altLang="zh-CN" sz="320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=150N</a:t>
            </a:r>
            <a:r>
              <a:rPr lang="zh-CN" altLang="en-US" sz="320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，它们的合力的大小可能是多少？方向如何？</a:t>
            </a:r>
          </a:p>
        </p:txBody>
      </p:sp>
      <p:graphicFrame>
        <p:nvGraphicFramePr>
          <p:cNvPr id="6" name="对象 5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912987" y="2540635"/>
          <a:ext cx="4964419" cy="28486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4" r:id="rId7" imgW="1638300" imgH="939800" progId="Equation.KSEE3">
                  <p:embed/>
                </p:oleObj>
              </mc:Choice>
              <mc:Fallback>
                <p:oleObj r:id="rId7" imgW="1638300" imgH="939800" progId="Equation.KSEE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912987" y="2540635"/>
                        <a:ext cx="4964419" cy="28486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2"/>
    </p:custDataLst>
    <p:extLst>
      <p:ext uri="{BB962C8B-B14F-4D97-AF65-F5344CB8AC3E}">
        <p14:creationId xmlns:p14="http://schemas.microsoft.com/office/powerpoint/2010/main" val="6697300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1424" y="2393315"/>
            <a:ext cx="2787287" cy="319532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927616" y="553085"/>
            <a:ext cx="10334550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320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跳伞运动员受到向下的重力拉力</a:t>
            </a:r>
            <a:r>
              <a:rPr lang="en-US" sz="3200" i="1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G</a:t>
            </a:r>
            <a:r>
              <a:rPr lang="en-US" altLang="zh-CN" sz="320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=700N</a:t>
            </a:r>
            <a:r>
              <a:rPr lang="zh-CN" altLang="en-US" sz="320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和降落们向上的拉力</a:t>
            </a:r>
            <a:r>
              <a:rPr lang="en-US" altLang="zh-CN" sz="3200" i="1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F</a:t>
            </a:r>
            <a:r>
              <a:rPr lang="en-US" altLang="zh-CN" sz="320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=900N</a:t>
            </a:r>
            <a:r>
              <a:rPr lang="zh-CN" altLang="en-US" sz="320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，它们的合力的大小可能是多少？方向如何？</a:t>
            </a:r>
          </a:p>
        </p:txBody>
      </p:sp>
      <p:graphicFrame>
        <p:nvGraphicFramePr>
          <p:cNvPr id="2" name="对象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593312" y="2857503"/>
          <a:ext cx="4890768" cy="27311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8" r:id="rId5" imgW="1638300" imgH="914400" progId="Equation.KSEE3">
                  <p:embed/>
                </p:oleObj>
              </mc:Choice>
              <mc:Fallback>
                <p:oleObj r:id="rId5" imgW="1638300" imgH="914400" progId="Equation.KSEE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593312" y="2857503"/>
                        <a:ext cx="4890768" cy="27311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2"/>
    </p:custDataLst>
    <p:extLst>
      <p:ext uri="{BB962C8B-B14F-4D97-AF65-F5344CB8AC3E}">
        <p14:creationId xmlns:p14="http://schemas.microsoft.com/office/powerpoint/2010/main" val="19764983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/>
        </p:nvSpPr>
        <p:spPr>
          <a:xfrm>
            <a:off x="391745" y="843283"/>
            <a:ext cx="2374591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/>
              <a:t>课堂练习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744125" y="1993903"/>
            <a:ext cx="9284396" cy="1383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en-US" altLang="zh-CN" sz="280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1.</a:t>
            </a:r>
            <a:r>
              <a:rPr lang="zh-CN" altLang="en-US" sz="280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作用在一个物体上、同一直线上的两个力８Ｎ和３Ｎ，它们的合力最小为</a:t>
            </a:r>
            <a:r>
              <a:rPr lang="en-US" altLang="zh-CN" sz="280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(          )</a:t>
            </a:r>
            <a:r>
              <a:rPr lang="zh-CN" altLang="en-US" sz="280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Ｎ，最大为</a:t>
            </a:r>
            <a:r>
              <a:rPr lang="en-US" altLang="zh-CN" sz="280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(          )</a:t>
            </a:r>
            <a:r>
              <a:rPr lang="zh-CN" altLang="en-US" sz="280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 Ｎ．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744123" y="4004948"/>
            <a:ext cx="8961223" cy="1383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en-US" altLang="zh-CN" sz="2800"/>
              <a:t>2.</a:t>
            </a:r>
            <a:r>
              <a:rPr lang="zh-CN" altLang="en-US" sz="2800"/>
              <a:t>三要素完全相同的两个力，它们的合力一定（       ） Ａ．等于零 Ｂ．不等于零 Ｃ．缺少条件 Ｄ．无法判断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3922521" y="2732405"/>
            <a:ext cx="673647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600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5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6857109" y="2732405"/>
            <a:ext cx="673647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600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11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8255197" y="4114165"/>
            <a:ext cx="673647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600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B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470273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91108" y="1375413"/>
            <a:ext cx="10608199" cy="3322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en-US" altLang="zh-CN" sz="2800">
                <a:solidFill>
                  <a:schemeClr val="tx1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3</a:t>
            </a:r>
            <a:r>
              <a:rPr lang="en-US" altLang="zh-CN" sz="2800" i="1">
                <a:solidFill>
                  <a:schemeClr val="tx1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.  F </a:t>
            </a:r>
            <a:r>
              <a:rPr lang="zh-CN" altLang="en-US" sz="28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为</a:t>
            </a:r>
            <a:r>
              <a:rPr lang="en-US" altLang="zh-CN" sz="2800" i="1">
                <a:solidFill>
                  <a:schemeClr val="tx1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F</a:t>
            </a:r>
            <a:r>
              <a:rPr lang="en-US" altLang="zh-CN" sz="2800" baseline="-25000">
                <a:solidFill>
                  <a:schemeClr val="tx1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1</a:t>
            </a:r>
            <a:r>
              <a:rPr lang="zh-CN" altLang="en-US" sz="28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和</a:t>
            </a:r>
            <a:r>
              <a:rPr lang="en-US" altLang="zh-CN" sz="2800" i="1">
                <a:solidFill>
                  <a:schemeClr val="tx1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F</a:t>
            </a:r>
            <a:r>
              <a:rPr lang="en-US" altLang="zh-CN" sz="2800" baseline="-25000">
                <a:solidFill>
                  <a:schemeClr val="tx1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2</a:t>
            </a:r>
            <a:r>
              <a:rPr lang="zh-CN" altLang="en-US" sz="28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的合力，则可以肯定的是（       ） </a:t>
            </a:r>
          </a:p>
          <a:p>
            <a:pPr fontAlgn="auto">
              <a:lnSpc>
                <a:spcPct val="150000"/>
              </a:lnSpc>
            </a:pPr>
            <a:r>
              <a:rPr lang="zh-CN" altLang="en-US" sz="28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Ａ． </a:t>
            </a:r>
            <a:r>
              <a:rPr lang="en-US" altLang="zh-CN" sz="2800" i="1">
                <a:solidFill>
                  <a:schemeClr val="tx1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F</a:t>
            </a:r>
            <a:r>
              <a:rPr lang="en-US" altLang="zh-CN" sz="2800" baseline="-25000">
                <a:solidFill>
                  <a:schemeClr val="tx1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1</a:t>
            </a:r>
            <a:r>
              <a:rPr lang="zh-CN" altLang="en-US" sz="28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、</a:t>
            </a:r>
            <a:r>
              <a:rPr lang="en-US" altLang="zh-CN" sz="2800" i="1">
                <a:solidFill>
                  <a:schemeClr val="tx1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F</a:t>
            </a:r>
            <a:r>
              <a:rPr lang="en-US" altLang="zh-CN" sz="2800" baseline="-25000">
                <a:solidFill>
                  <a:schemeClr val="tx1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2</a:t>
            </a:r>
            <a:r>
              <a:rPr lang="zh-CN" altLang="en-US" sz="28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和</a:t>
            </a:r>
            <a:r>
              <a:rPr lang="en-US" altLang="zh-CN" sz="2800" i="1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F </a:t>
            </a:r>
            <a:r>
              <a:rPr lang="zh-CN" altLang="en-US" sz="28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是同一施力物体产生的力 </a:t>
            </a:r>
          </a:p>
          <a:p>
            <a:pPr fontAlgn="auto">
              <a:lnSpc>
                <a:spcPct val="150000"/>
              </a:lnSpc>
            </a:pPr>
            <a:r>
              <a:rPr lang="zh-CN" altLang="en-US" sz="28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Ｂ．</a:t>
            </a:r>
            <a:r>
              <a:rPr lang="en-US" altLang="zh-CN" sz="2800" i="1">
                <a:solidFill>
                  <a:schemeClr val="tx1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F</a:t>
            </a:r>
            <a:r>
              <a:rPr lang="en-US" altLang="zh-CN" sz="2800" baseline="-25000">
                <a:solidFill>
                  <a:schemeClr val="tx1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1</a:t>
            </a:r>
            <a:r>
              <a:rPr lang="zh-CN" altLang="en-US" sz="28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、</a:t>
            </a:r>
            <a:r>
              <a:rPr lang="en-US" altLang="zh-CN" sz="2800" i="1">
                <a:solidFill>
                  <a:schemeClr val="tx1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F</a:t>
            </a:r>
            <a:r>
              <a:rPr lang="en-US" altLang="zh-CN" sz="2800" baseline="-25000">
                <a:solidFill>
                  <a:schemeClr val="tx1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2</a:t>
            </a:r>
            <a:r>
              <a:rPr lang="zh-CN" altLang="en-US" sz="28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和</a:t>
            </a:r>
            <a:r>
              <a:rPr lang="en-US" altLang="zh-CN" sz="2800" i="1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F </a:t>
            </a:r>
            <a:r>
              <a:rPr lang="zh-CN" altLang="en-US" sz="28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是同时作用在物体上的力 </a:t>
            </a:r>
          </a:p>
          <a:p>
            <a:pPr fontAlgn="auto">
              <a:lnSpc>
                <a:spcPct val="150000"/>
              </a:lnSpc>
            </a:pPr>
            <a:r>
              <a:rPr lang="zh-CN" altLang="en-US" sz="28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Ｃ． </a:t>
            </a:r>
            <a:r>
              <a:rPr lang="en-US" altLang="zh-CN" sz="2800" i="1">
                <a:solidFill>
                  <a:schemeClr val="tx1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F </a:t>
            </a:r>
            <a:r>
              <a:rPr lang="zh-CN" altLang="en-US" sz="28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的大小一定等于</a:t>
            </a:r>
            <a:r>
              <a:rPr lang="en-US" altLang="zh-CN" sz="2800" i="1">
                <a:solidFill>
                  <a:schemeClr val="tx1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F</a:t>
            </a:r>
            <a:r>
              <a:rPr lang="en-US" altLang="zh-CN" sz="2800" baseline="-25000">
                <a:solidFill>
                  <a:schemeClr val="tx1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1</a:t>
            </a:r>
            <a:r>
              <a:rPr lang="zh-CN" altLang="en-US" sz="28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与</a:t>
            </a:r>
            <a:r>
              <a:rPr lang="en-US" altLang="zh-CN" sz="2800" i="1">
                <a:solidFill>
                  <a:schemeClr val="tx1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F</a:t>
            </a:r>
            <a:r>
              <a:rPr lang="en-US" altLang="zh-CN" sz="2800" baseline="-25000">
                <a:solidFill>
                  <a:schemeClr val="tx1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2</a:t>
            </a:r>
            <a:r>
              <a:rPr lang="zh-CN" altLang="en-US" sz="28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的大小之和 </a:t>
            </a:r>
          </a:p>
          <a:p>
            <a:pPr fontAlgn="auto">
              <a:lnSpc>
                <a:spcPct val="150000"/>
              </a:lnSpc>
            </a:pPr>
            <a:r>
              <a:rPr lang="zh-CN" altLang="en-US" sz="28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Ｄ． </a:t>
            </a:r>
            <a:r>
              <a:rPr lang="en-US" altLang="zh-CN" sz="2800" i="1">
                <a:solidFill>
                  <a:schemeClr val="tx1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F </a:t>
            </a:r>
            <a:r>
              <a:rPr lang="zh-CN" altLang="en-US" sz="28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的作用效果一定与</a:t>
            </a:r>
            <a:r>
              <a:rPr lang="en-US" altLang="zh-CN" sz="2800" i="1">
                <a:solidFill>
                  <a:schemeClr val="tx1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F</a:t>
            </a:r>
            <a:r>
              <a:rPr lang="en-US" altLang="zh-CN" sz="2800" baseline="-25000">
                <a:solidFill>
                  <a:schemeClr val="tx1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1</a:t>
            </a:r>
            <a:r>
              <a:rPr lang="zh-CN" altLang="en-US" sz="28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、</a:t>
            </a:r>
            <a:r>
              <a:rPr lang="en-US" altLang="zh-CN" sz="2800" i="1">
                <a:solidFill>
                  <a:schemeClr val="tx1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F</a:t>
            </a:r>
            <a:r>
              <a:rPr lang="en-US" altLang="zh-CN" sz="2800" baseline="-25000">
                <a:solidFill>
                  <a:schemeClr val="tx1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2</a:t>
            </a:r>
            <a:r>
              <a:rPr lang="zh-CN" altLang="en-US" sz="280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共同作用的效果相同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7257107" y="1562100"/>
            <a:ext cx="673647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600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D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379266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61901" y="1721488"/>
            <a:ext cx="10394867" cy="3322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en-US" altLang="zh-CN" sz="2800">
                <a:latin typeface="Times New Roman" panose="02020603050405020304" charset="0"/>
                <a:cs typeface="Times New Roman" panose="02020603050405020304" charset="0"/>
              </a:rPr>
              <a:t>4.</a:t>
            </a:r>
            <a:r>
              <a:rPr lang="zh-CN" altLang="en-US" sz="2800">
                <a:latin typeface="Times New Roman" panose="02020603050405020304" charset="0"/>
                <a:cs typeface="Times New Roman" panose="02020603050405020304" charset="0"/>
              </a:rPr>
              <a:t>把一个重５Ｎ的篮球竖直向上抛出，假定运动过程中空气对它的阻力恒为０</a:t>
            </a:r>
            <a:r>
              <a:rPr lang="en-US" altLang="zh-CN" sz="2800">
                <a:latin typeface="Times New Roman" panose="02020603050405020304" charset="0"/>
                <a:cs typeface="Times New Roman" panose="02020603050405020304" charset="0"/>
              </a:rPr>
              <a:t>.</a:t>
            </a:r>
            <a:r>
              <a:rPr lang="zh-CN" altLang="en-US" sz="2800">
                <a:latin typeface="Times New Roman" panose="02020603050405020304" charset="0"/>
                <a:cs typeface="Times New Roman" panose="02020603050405020304" charset="0"/>
              </a:rPr>
              <a:t>５ Ｎ，则篮球在竖直上升和降落过程中所受的合力分别是（      ） </a:t>
            </a:r>
          </a:p>
          <a:p>
            <a:pPr fontAlgn="auto">
              <a:lnSpc>
                <a:spcPct val="150000"/>
              </a:lnSpc>
            </a:pPr>
            <a:r>
              <a:rPr lang="zh-CN" altLang="en-US" sz="2800">
                <a:latin typeface="Times New Roman" panose="02020603050405020304" charset="0"/>
                <a:cs typeface="Times New Roman" panose="02020603050405020304" charset="0"/>
              </a:rPr>
              <a:t>Ａ． ５</a:t>
            </a:r>
            <a:r>
              <a:rPr lang="en-US" altLang="zh-CN" sz="2800">
                <a:latin typeface="Times New Roman" panose="02020603050405020304" charset="0"/>
                <a:cs typeface="Times New Roman" panose="02020603050405020304" charset="0"/>
              </a:rPr>
              <a:t>.</a:t>
            </a:r>
            <a:r>
              <a:rPr lang="zh-CN" altLang="en-US" sz="2800">
                <a:latin typeface="Times New Roman" panose="02020603050405020304" charset="0"/>
                <a:cs typeface="Times New Roman" panose="02020603050405020304" charset="0"/>
              </a:rPr>
              <a:t>５ Ｎ ５ Ｎ                 Ｂ． ５</a:t>
            </a:r>
            <a:r>
              <a:rPr lang="en-US" altLang="zh-CN" sz="2800">
                <a:latin typeface="Times New Roman" panose="02020603050405020304" charset="0"/>
                <a:cs typeface="Times New Roman" panose="02020603050405020304" charset="0"/>
              </a:rPr>
              <a:t>.</a:t>
            </a:r>
            <a:r>
              <a:rPr lang="zh-CN" altLang="en-US" sz="2800">
                <a:latin typeface="Times New Roman" panose="02020603050405020304" charset="0"/>
                <a:cs typeface="Times New Roman" panose="02020603050405020304" charset="0"/>
              </a:rPr>
              <a:t>５ Ｎ ４</a:t>
            </a:r>
            <a:r>
              <a:rPr lang="en-US" altLang="zh-CN" sz="2800">
                <a:latin typeface="Times New Roman" panose="02020603050405020304" charset="0"/>
                <a:cs typeface="Times New Roman" panose="02020603050405020304" charset="0"/>
              </a:rPr>
              <a:t>.</a:t>
            </a:r>
            <a:r>
              <a:rPr lang="zh-CN" altLang="en-US" sz="2800">
                <a:latin typeface="Times New Roman" panose="02020603050405020304" charset="0"/>
                <a:cs typeface="Times New Roman" panose="02020603050405020304" charset="0"/>
              </a:rPr>
              <a:t>５ Ｎ </a:t>
            </a:r>
          </a:p>
          <a:p>
            <a:pPr fontAlgn="auto">
              <a:lnSpc>
                <a:spcPct val="150000"/>
              </a:lnSpc>
            </a:pPr>
            <a:r>
              <a:rPr lang="zh-CN" altLang="en-US" sz="2800">
                <a:latin typeface="Times New Roman" panose="02020603050405020304" charset="0"/>
                <a:cs typeface="Times New Roman" panose="02020603050405020304" charset="0"/>
              </a:rPr>
              <a:t>Ｃ． ４</a:t>
            </a:r>
            <a:r>
              <a:rPr lang="en-US" altLang="zh-CN" sz="2800">
                <a:latin typeface="Times New Roman" panose="02020603050405020304" charset="0"/>
                <a:cs typeface="Times New Roman" panose="02020603050405020304" charset="0"/>
              </a:rPr>
              <a:t>.</a:t>
            </a:r>
            <a:r>
              <a:rPr lang="zh-CN" altLang="en-US" sz="2800">
                <a:latin typeface="Times New Roman" panose="02020603050405020304" charset="0"/>
                <a:cs typeface="Times New Roman" panose="02020603050405020304" charset="0"/>
              </a:rPr>
              <a:t>５ Ｎ ５</a:t>
            </a:r>
            <a:r>
              <a:rPr lang="en-US" altLang="zh-CN" sz="2800">
                <a:latin typeface="Times New Roman" panose="02020603050405020304" charset="0"/>
                <a:cs typeface="Times New Roman" panose="02020603050405020304" charset="0"/>
              </a:rPr>
              <a:t>.</a:t>
            </a:r>
            <a:r>
              <a:rPr lang="zh-CN" altLang="en-US" sz="2800">
                <a:latin typeface="Times New Roman" panose="02020603050405020304" charset="0"/>
                <a:cs typeface="Times New Roman" panose="02020603050405020304" charset="0"/>
              </a:rPr>
              <a:t>５ Ｎ            Ｄ． ５ Ｎ ４</a:t>
            </a:r>
            <a:r>
              <a:rPr lang="en-US" altLang="zh-CN" sz="2800">
                <a:latin typeface="Times New Roman" panose="02020603050405020304" charset="0"/>
                <a:cs typeface="Times New Roman" panose="02020603050405020304" charset="0"/>
              </a:rPr>
              <a:t>.</a:t>
            </a:r>
            <a:r>
              <a:rPr lang="zh-CN" altLang="en-US" sz="2800">
                <a:latin typeface="Times New Roman" panose="02020603050405020304" charset="0"/>
                <a:cs typeface="Times New Roman" panose="02020603050405020304" charset="0"/>
              </a:rPr>
              <a:t>５ Ｎ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2410148" y="3106420"/>
            <a:ext cx="673647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600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B</a:t>
            </a:r>
          </a:p>
        </p:txBody>
      </p:sp>
      <p:pic>
        <p:nvPicPr>
          <p:cNvPr id="11" name="New picture"/>
          <p:cNvPicPr/>
          <p:nvPr/>
        </p:nvPicPr>
        <p:blipFill>
          <a:blip r:embed="rId3"/>
          <a:stretch>
            <a:fillRect/>
          </a:stretch>
        </p:blipFill>
        <p:spPr>
          <a:xfrm>
            <a:off x="11568195" y="10820400"/>
            <a:ext cx="317459" cy="228600"/>
          </a:xfrm>
          <a:prstGeom prst="cube">
            <a:avLst/>
          </a:prstGeom>
        </p:spPr>
      </p:pic>
      <p:pic>
        <p:nvPicPr>
          <p:cNvPr id="12" name="New picture"/>
          <p:cNvPicPr/>
          <p:nvPr/>
        </p:nvPicPr>
        <p:blipFill>
          <a:blip r:embed="rId4"/>
          <a:stretch>
            <a:fillRect/>
          </a:stretch>
        </p:blipFill>
        <p:spPr>
          <a:xfrm>
            <a:off x="12215810" y="12534900"/>
            <a:ext cx="304760" cy="228600"/>
          </a:xfrm>
          <a:prstGeom prst="cub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490993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CHIP_FILLPROP" val="[[{&quot;fill_id&quot;:&quot;014cd647425143238c2ec88d4832793b&quot;,&quot;fill_align&quot;:&quot;cm&quot;,&quot;text_align&quot;:&quot;lm&quot;,&quot;text_direction&quot;:&quot;horizontal&quot;,&quot;chip_types&quot;:[&quot;text&quot;,&quot;header&quot;]}]]"/>
  <p:tag name="KSO_WM_CHIP_GROUPID" val="5ebf6661ddc3daf3fef3f760"/>
  <p:tag name="KSO_WM_CHIP_INFOS" val="{&quot;layout_type&quot;:&quot;forright&quot;,&quot;slide_type&quot;:[&quot;title&quot;],&quot;aspect_ratio&quot;:&quot;16:9&quot;}"/>
  <p:tag name="KSO_WM_CHIP_XID" val="5ebe041a0ac41c4a0a52557a"/>
  <p:tag name="KSO_WM_SLIDE_BACKGROUND_TYPE" val="general"/>
  <p:tag name="KSO_WM_SLIDE_BK_DARK_LIGHT" val="2"/>
  <p:tag name="KSO_WM_SLIDE_ID" val="custom20204131_1"/>
  <p:tag name="KSO_WM_SLIDE_INDEX" val="1"/>
  <p:tag name="KSO_WM_SLIDE_ITEM_CNT" val="0"/>
  <p:tag name="KSO_WM_SLIDE_LAYOUT" val="a_b"/>
  <p:tag name="KSO_WM_SLIDE_LAYOUT_CNT" val="1_1"/>
  <p:tag name="KSO_WM_SLIDE_LAYOUT_INFO" val="{&quot;id&quot;:&quot;2020-09-27T15:23:44&quot;,&quot;maxSize&quot;:{&quot;size1&quot;:62.853868046513313},&quot;minSize&quot;:{&quot;size1&quot;:51.453868046513321},&quot;normalSize&quot;:{&quot;size1&quot;:58.553868046513315},&quot;subLayout&quot;:[{&quot;id&quot;:&quot;2020-09-27T15:23:44&quot;,&quot;margin&quot;:{&quot;bottom&quot;:0.20331703126430511,&quot;left&quot;:18.344644546508789,&quot;right&quot;:2.1164674758911133,&quot;top&quot;:5.8215866088867188},&quot;type&quot;:0},{&quot;id&quot;:&quot;2020-09-27T15:23:44&quot;,&quot;margin&quot;:{&quot;bottom&quot;:5.8215732574462891,&quot;left&quot;:18.344644546508789,&quot;right&quot;:2.1164674758911133,&quot;top&quot;:0.27844130992889404},&quot;type&quot;:0}],&quot;type&quot;:0}"/>
  <p:tag name="KSO_WM_SLIDE_POSITION" val="520*39"/>
  <p:tag name="KSO_WM_SLIDE_SIZE" val="380*460"/>
  <p:tag name="KSO_WM_SLIDE_SUBTYPE" val="pureTxt"/>
  <p:tag name="KSO_WM_SLIDE_SUPPORT_FEATURE_TYPE" val="0"/>
  <p:tag name="KSO_WM_SLIDE_TYPE" val="title"/>
  <p:tag name="KSO_WM_TAG_VERSION" val="1.0"/>
  <p:tag name="KSO_WM_TEMPLATE_ASSEMBLE_GROUPID" val="5f703df70ff15d9a40eb8d04"/>
  <p:tag name="KSO_WM_TEMPLATE_ASSEMBLE_XID" val="5f703df70ff15d9a40eb8d04"/>
  <p:tag name="KSO_WM_TEMPLATE_CATEGORY" val="custom"/>
  <p:tag name="KSO_WM_TEMPLATE_COLOR_TYPE" val="1"/>
  <p:tag name="KSO_WM_TEMPLATE_INDEX" val="20204131"/>
  <p:tag name="KSO_WM_TEMPLATE_MASTER_THUMB_INDEX" val="12"/>
  <p:tag name="KSO_WM_TEMPLATE_MASTER_TYPE" val="1"/>
  <p:tag name="KSO_WM_TEMPLATE_SUBCATEGORY" val="21"/>
  <p:tag name="KSO_WM_TEMPLATE_THUMBS_INDEX" val="1、3、4、5、7、2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b6b9cc40c09243c0b4ba7f9c76f0d84b"/>
  <p:tag name="KSO_WM_BEAUTIFY_FLAG" val="#wm#"/>
  <p:tag name="KSO_WM_CHIP_FILLAREA_FILL_RULE" val="{&quot;fill_align&quot;:&quot;cm&quot;,&quot;fill_mode&quot;:&quot;adaptive&quot;,&quot;sacle_strategy&quot;:&quot;smart&quot;}"/>
  <p:tag name="KSO_WM_CHIP_GROUPID" val="5f2a1e7645e1f15ec24fe43a"/>
  <p:tag name="KSO_WM_CHIP_XID" val="5f2a1e7645e1f15ec24fe43b"/>
  <p:tag name="KSO_WM_TAG_VERSION" val="1.0"/>
  <p:tag name="KSO_WM_TEMPLATE_CATEGORY" val="custom"/>
  <p:tag name="KSO_WM_TEMPLATE_INDEX" val="20204131"/>
  <p:tag name="KSO_WM_UNIT_BLOCK" val="0"/>
  <p:tag name="KSO_WM_UNIT_COMPATIBLE" val="0"/>
  <p:tag name="KSO_WM_UNIT_DEC_AREA_ID" val="381ee6d7c6044bc8b52d8ef9b69ef7aa"/>
  <p:tag name="KSO_WM_UNIT_DEC_CHANGEPICRESERVED" val="0"/>
  <p:tag name="KSO_WM_UNIT_DEC_SUPPORTCHANGEPIC" val="0"/>
  <p:tag name="KSO_WM_UNIT_DECORATE_INFO" val="{&quot;DecorateInfoH&quot;:{&quot;IsAbs&quot;:true},&quot;DecorateInfoW&quot;:{&quot;IsAbs&quot;:false},&quot;DecorateInfoX&quot;:{&quot;IsAbs&quot;:true,&quot;Pos&quot;:1},&quot;DecorateInfoY&quot;:{&quot;IsAbs&quot;:true,&quot;Pos&quot;:0},&quot;ReferentInfo&quot;:{&quot;Id&quot;:&quot;7f4c3abddff943e8928e528713088bbc&quot;,&quot;X&quot;:{&quot;Pos&quot;:1},&quot;Y&quot;:{&quot;Pos&quot;:2}},&quot;whChangeMode&quot;:0}"/>
  <p:tag name="KSO_WM_UNIT_DIAGRAM_ISNUMVISUAL" val="0"/>
  <p:tag name="KSO_WM_UNIT_DIAGRAM_ISREFERUNIT" val="0"/>
  <p:tag name="KSO_WM_UNIT_HIGHLIGHT" val="0"/>
  <p:tag name="KSO_WM_UNIT_ID" val="custom20204131_1*i*1"/>
  <p:tag name="KSO_WM_UNIT_INDEX" val="1"/>
  <p:tag name="KSO_WM_UNIT_LAYERLEVEL" val="1"/>
  <p:tag name="KSO_WM_UNIT_LINE_FILL_TYPE" val="2"/>
  <p:tag name="KSO_WM_UNIT_LINE_FORE_SCHEMECOLOR_INDEX" val="13"/>
  <p:tag name="KSO_WM_UNIT_LINE_FORE_SCHEMECOLOR_INDEX_BRIGHTNESS" val="0.25"/>
  <p:tag name="KSO_WM_UNIT_SM_LIMIT_TYPE" val="3"/>
  <p:tag name="KSO_WM_UNIT_TYPE" val="i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b6b9cc40c09243c0b4ba7f9c76f0d84b"/>
  <p:tag name="KSO_WM_BEAUTIFY_FLAG" val="#wm#"/>
  <p:tag name="KSO_WM_CHIP_FILLAREA_FILL_RULE" val="{&quot;fill_align&quot;:&quot;cm&quot;,&quot;fill_mode&quot;:&quot;adaptive&quot;,&quot;sacle_strategy&quot;:&quot;smart&quot;}"/>
  <p:tag name="KSO_WM_CHIP_GROUPID" val="5f2a1e7645e1f15ec24fe43a"/>
  <p:tag name="KSO_WM_CHIP_XID" val="5f2a1e7645e1f15ec24fe43b"/>
  <p:tag name="KSO_WM_TAG_VERSION" val="1.0"/>
  <p:tag name="KSO_WM_TEMPLATE_CATEGORY" val="custom"/>
  <p:tag name="KSO_WM_TEMPLATE_INDEX" val="20204131"/>
  <p:tag name="KSO_WM_UNIT_BLOCK" val="0"/>
  <p:tag name="KSO_WM_UNIT_COMPATIBLE" val="0"/>
  <p:tag name="KSO_WM_UNIT_DEC_AREA_ID" val="7f4c3abddff943e8928e528713088bbc"/>
  <p:tag name="KSO_WM_UNIT_DEFAULT_FONT" val="18;24;2"/>
  <p:tag name="KSO_WM_UNIT_DIAGRAM_ISNUMVISUAL" val="0"/>
  <p:tag name="KSO_WM_UNIT_DIAGRAM_ISREFERUNIT" val="0"/>
  <p:tag name="KSO_WM_UNIT_HIGHLIGHT" val="0"/>
  <p:tag name="KSO_WM_UNIT_ID" val="custom20204131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此处添加副标题内容"/>
  <p:tag name="KSO_WM_UNIT_TEXT_FILL_FORE_SCHEMECOLOR_INDEX" val="13"/>
  <p:tag name="KSO_WM_UNIT_TEXT_FILL_FORE_SCHEMECOLOR_INDEX_BRIGHTNESS" val="0.35"/>
  <p:tag name="KSO_WM_UNIT_TEXT_FILL_TYPE" val="1"/>
  <p:tag name="KSO_WM_UNIT_TYPE" val="b"/>
  <p:tag name="KSO_WM_UNIT_VALUE" val="1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4862"/>
  <p:tag name="KSO_WM_TEMPLATE_SUBCATEGORY" val="0"/>
  <p:tag name="KSO_WM_TEMPLATE_THUMBS_INDEX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TEMPLATE_CATEGORY" val="custom"/>
  <p:tag name="KSO_WM_TEMPLATE_INDEX" val="20187308"/>
  <p:tag name="KSO_WM_UNIT_COMPATIBLE" val="0"/>
  <p:tag name="KSO_WM_UNIT_DIAGRAM_ISNUMVISUAL" val="0"/>
  <p:tag name="KSO_WM_UNIT_DIAGRAM_ISREFERUNIT" val="0"/>
  <p:tag name="KSO_WM_UNIT_HIGHLIGHT" val="0"/>
  <p:tag name="KSO_WM_UNIT_ID" val="custom20187308_1*b*1"/>
  <p:tag name="KSO_WM_UNIT_INDEX" val="1"/>
  <p:tag name="KSO_WM_UNIT_ISCONTENTSTITLE" val="0"/>
  <p:tag name="KSO_WM_UNIT_LAYERLEVEL" val="1"/>
  <p:tag name="KSO_WM_UNIT_NOCLEAR" val="0"/>
  <p:tag name="KSO_WM_UNIT_PRESET_TEXT" val="在此输入您的封面副标题"/>
  <p:tag name="KSO_WM_UNIT_TYPE" val="b"/>
  <p:tag name="KSO_WM_UNIT_VALUE" val="15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86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4862"/>
  <p:tag name="KSO_WM_TEMPLATE_SUBCATEGORY" val="0"/>
  <p:tag name="KSO_WM_TEMPLATE_THUMBS_INDEX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4862"/>
  <p:tag name="KSO_WM_TEMPLATE_SUBCATEGORY" val="0"/>
  <p:tag name="KSO_WM_TEMPLATE_THUMBS_INDEX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4862"/>
  <p:tag name="KSO_WM_TEMPLATE_SUBCATEGORY" val="0"/>
  <p:tag name="KSO_WM_TEMPLATE_THUMBS_INDEX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CHIP_DECFILLPROP" val="[]"/>
  <p:tag name="KSO_WM_CHIP_FILLPROP" val="[[{&quot;text_align&quot;:&quot;lm&quot;,&quot;text_direction&quot;:&quot;horizontal&quot;,&quot;support_big_font&quot;:false,&quot;picture_toward&quot;:0,&quot;picture_dockside&quot;:[],&quot;fill_id&quot;:&quot;653caa0ab194427582527acb3585afab&quot;,&quot;fill_align&quot;:&quot;lm&quot;,&quot;chip_types&quot;:[&quot;header&quot;]},{&quot;text_align&quot;:&quot;lt&quot;,&quot;text_direction&quot;:&quot;horizontal&quot;,&quot;support_big_font&quot;:false,&quot;picture_toward&quot;:0,&quot;picture_dockside&quot;:[],&quot;fill_id&quot;:&quot;30d899b51cd045959800b44d5833c9c7&quot;,&quot;fill_align&quot;:&quot;lt&quot;,&quot;chip_types&quot;:[&quot;text&quot;]}]]"/>
  <p:tag name="KSO_WM_CHIP_GROUPID" val="5fd0717e1fa9d42129da611a"/>
  <p:tag name="KSO_WM_CHIP_INFOS" val="{&quot;type&quot;:0,&quot;layout_type&quot;:&quot;topbottom&quot;,&quot;layout_feature&quot;:1,&quot;aspect_ratio&quot;:&quot;16:9&quot;,&quot;same_font_size&quot;:false,&quot;diagram&quot;:{&quot;type&quot;:[],&quot;direction&quot;:0,&quot;isSupportDecBetweenItems&quot;:false},&quot;tags&quot;:{&quot;style&quot;:[&quot;商务&quot;,&quot;简约&quot;,&quot;文艺清新&quot;,&quot;中国风&quot;,&quot;卡通&quot;,&quot;欧美风&quot;,&quot;黑板风&quot;,&quot;渐变风&quot;,&quot;党政风&quot;]},&quot;slide_type&quot;:[&quot;text&quot;]}"/>
  <p:tag name="KSO_WM_CHIP_XID" val="5fd0717e1fa9d42129da611b"/>
  <p:tag name="KSO_WM_SLIDE_BACKGROUND_TYPE" val="general"/>
  <p:tag name="KSO_WM_SLIDE_BK_DARK_LIGHT" val="2"/>
  <p:tag name="KSO_WM_SLIDE_CAN_ADD_NAVIGATION" val="1"/>
  <p:tag name="KSO_WM_SLIDE_ID" val="diagram20217340_1"/>
  <p:tag name="KSO_WM_SLIDE_INDEX" val="1"/>
  <p:tag name="KSO_WM_SLIDE_ITEM_CNT" val="0"/>
  <p:tag name="KSO_WM_SLIDE_LAYOUT" val="a_f"/>
  <p:tag name="KSO_WM_SLIDE_LAYOUT_CNT" val="1_1"/>
  <p:tag name="KSO_WM_SLIDE_LAYOUT_INFO" val="{&quot;id&quot;:&quot;2020-12-10T01:38:06&quot;,&quot;maxSize&quot;:{&quot;size1&quot;:37.600000000000001},&quot;minSize&quot;:{&quot;size1&quot;:37.600000000000001},&quot;normalSize&quot;:{&quot;size1&quot;:37.600000000000001},&quot;subLayout&quot;:[{&quot;id&quot;:&quot;2020-12-10T01:38:06&quot;,&quot;margin&quot;:{&quot;bottom&quot;:0.81999999284744263,&quot;left&quot;:2.1170001029968262,&quot;right&quot;:11.852999687194824,&quot;top&quot;:3.3870000839233398},&quot;type&quot;:0},{&quot;id&quot;:&quot;2020-12-10T01:38:06&quot;,&quot;margin&quot;:{&quot;bottom&quot;:5.5390005111694336,&quot;left&quot;:2.1170001029968262,&quot;right&quot;:11.852999687194824,&quot;top&quot;:0.026000002399086952},&quot;type&quot;:0}],&quot;type&quot;:0}"/>
  <p:tag name="KSO_WM_SLIDE_POSITION" val="0*96"/>
  <p:tag name="KSO_WM_SLIDE_RATIO" val="1.777778"/>
  <p:tag name="KSO_WM_SLIDE_SIZE" val="971*614"/>
  <p:tag name="KSO_WM_SLIDE_SUBTYPE" val="pureTxt"/>
  <p:tag name="KSO_WM_SLIDE_SUPPORT_FEATURE_TYPE" val="0"/>
  <p:tag name="KSO_WM_SLIDE_TYPE" val="text"/>
  <p:tag name="KSO_WM_TAG_VERSION" val="1.0"/>
  <p:tag name="KSO_WM_TEMPLATE_ASSEMBLE_GROUPID" val="5fd10b7d1fa9d42129dde01b"/>
  <p:tag name="KSO_WM_TEMPLATE_ASSEMBLE_XID" val="5fd10b7d1fa9d42129dde01b"/>
  <p:tag name="KSO_WM_TEMPLATE_CATEGORY" val="diagram"/>
  <p:tag name="KSO_WM_TEMPLATE_COLOR_TYPE" val="1"/>
  <p:tag name="KSO_WM_TEMPLATE_INDEX" val="20217340"/>
  <p:tag name="KSO_WM_TEMPLATE_MASTER_TYPE" val="0"/>
  <p:tag name="KSO_WM_TEMPLATE_SUBCATEGORY" val="21"/>
  <p:tag name="KSO_WM_TEMPLATE_THUMBS_INDEX" val="1、4、7、12、13、14、15、16、17、18、20、24、25、28、33、36、40、43、4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_1" val="1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15"/>
  <p:tag name="KSO_WM_UNIT_FILL_FORE_SCHEMECOLOR_INDEX_2_BRIGHTNESS" val="0"/>
  <p:tag name="KSO_WM_UNIT_FILL_FORE_SCHEMECOLOR_INDEX_2_POS" val="1"/>
  <p:tag name="KSO_WM_UNIT_FILL_FORE_SCHEMECOLOR_INDEX_2_TRANS" val="0"/>
  <p:tag name="KSO_WM_UNIT_FILL_GRADIENT_ANGLE" val="0"/>
  <p:tag name="KSO_WM_UNIT_FILL_GRADIENT_DIRECTION" val="3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5"/>
  <p:tag name="KSO_WM_UNIT_SHADOW_SCHEMECOLOR_INDEX_BRIGHTNESS" val="-0.5"/>
  <p:tag name="KSO_WM_UNIT_TEXT_FILL_FORE_SCHEMECOLOR_INDEX" val="7"/>
  <p:tag name="KSO_WM_UNIT_TEXT_FILL_FORE_SCHEMECOLOR_INDEX_BRIGHTNESS" val="0"/>
  <p:tag name="KSO_WM_UNIT_TEXT_FILL_TYPE" val="1"/>
  <p:tag name="KSO_WM_UNIT_TYPE" val="i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UNIT_TYPE" val="i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062ef37391c34d7e87c26222e4f30acf"/>
  <p:tag name="KSO_WM_BEAUTIFY_FLAG" val="#wm#"/>
  <p:tag name="KSO_WM_CHIP_FILLAREA_FILL_RULE" val="{&quot;fill_align&quot;:&quot;lm&quot;,&quot;fill_mode&quot;:&quot;full&quot;,&quot;sacle_strategy&quot;:&quot;smart&quot;}"/>
  <p:tag name="KSO_WM_CHIP_GROUPID" val="5e7881253197e252a37019b5"/>
  <p:tag name="KSO_WM_CHIP_XID" val="5e7881253197e252a37019b6"/>
  <p:tag name="KSO_WM_TAG_VERSION" val="1.0"/>
  <p:tag name="KSO_WM_TEMPLATE_ASSEMBLE_GROUPID" val="5fd10b7d1fa9d42129dde01b"/>
  <p:tag name="KSO_WM_TEMPLATE_ASSEMBLE_XID" val="5fd10b7d1fa9d42129dde01b"/>
  <p:tag name="KSO_WM_TEMPLATE_CATEGORY" val="diagram"/>
  <p:tag name="KSO_WM_TEMPLATE_INDEX" val="20217340"/>
  <p:tag name="KSO_WM_UNIT_BLOCK" val="0"/>
  <p:tag name="KSO_WM_UNIT_COMPATIBLE" val="0"/>
  <p:tag name="KSO_WM_UNIT_DEC_AREA_ID" val="de3ed16e98454831a42e0752b5bcc476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EFAULT_FONT" val="24;44;4"/>
  <p:tag name="KSO_WM_UNIT_DIAGRAM_ISNUMVISUAL" val="0"/>
  <p:tag name="KSO_WM_UNIT_DIAGRAM_ISREFERUNIT" val="0"/>
  <p:tag name="KSO_WM_UNIT_HIGHLIGHT" val="0"/>
  <p:tag name="KSO_WM_UNIT_ID" val="diagram20217340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大标题"/>
  <p:tag name="KSO_WM_UNIT_SHOW_EDIT_AREA_INDICATION" val="1"/>
  <p:tag name="KSO_WM_UNIT_SM_LIMIT_TYPE" val="2"/>
  <p:tag name="KSO_WM_UNIT_TEXT_FILL_FORE_SCHEMECOLOR_INDEX" val="13"/>
  <p:tag name="KSO_WM_UNIT_TEXT_FILL_FORE_SCHEMECOLOR_INDEX_BRIGHTNESS" val="0"/>
  <p:tag name="KSO_WM_UNIT_TEXT_FILL_TYPE" val="1"/>
  <p:tag name="KSO_WM_UNIT_TYPE" val="a"/>
  <p:tag name="KSO_WM_UNIT_VALUE" val="1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52769367132c49ec8085cbf4e228464c"/>
  <p:tag name="KSO_WM_BEAUTIFY_FLAG" val="#wm#"/>
  <p:tag name="KSO_WM_CHIP_FILLAREA_FILL_RULE" val="{&quot;fill_align&quot;:&quot;lt&quot;,&quot;fill_mode&quot;:&quot;full&quot;,&quot;sacle_strategy&quot;:&quot;smart&quot;}"/>
  <p:tag name="KSO_WM_CHIP_GROUPID" val="5e6b05596848fb12bee65ac8"/>
  <p:tag name="KSO_WM_CHIP_XID" val="5e6b05596848fb12bee65aca"/>
  <p:tag name="KSO_WM_TAG_VERSION" val="1.0"/>
  <p:tag name="KSO_WM_TEMPLATE_ASSEMBLE_GROUPID" val="5fd10b7d1fa9d42129dde01b"/>
  <p:tag name="KSO_WM_TEMPLATE_ASSEMBLE_XID" val="5fd10b7d1fa9d42129dde01b"/>
  <p:tag name="KSO_WM_TEMPLATE_CATEGORY" val="diagram"/>
  <p:tag name="KSO_WM_TEMPLATE_INDEX" val="20217340"/>
  <p:tag name="KSO_WM_UNIT_BLOCK" val="0"/>
  <p:tag name="KSO_WM_UNIT_COMPATIBLE" val="0"/>
  <p:tag name="KSO_WM_UNIT_DEC_AREA_ID" val="31698c57a136469d987242f238f835fa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EFAULT_FONT" val="14;20;2"/>
  <p:tag name="KSO_WM_UNIT_DIAGRAM_ISNUMVISUAL" val="0"/>
  <p:tag name="KSO_WM_UNIT_DIAGRAM_ISREFERUNIT" val="0"/>
  <p:tag name="KSO_WM_UNIT_HIGHLIGHT" val="0"/>
  <p:tag name="KSO_WM_UNIT_ID" val="diagram20217340_1*f*1"/>
  <p:tag name="KSO_WM_UNIT_INDEX" val="1"/>
  <p:tag name="KSO_WM_UNIT_LAYERLEVEL" val="1"/>
  <p:tag name="KSO_WM_UNIT_NOCLEAR" val="0"/>
  <p:tag name="KSO_WM_UNIT_PRESET_TEXT" val="单击此处添加正文，文字是您思想的提炼，为了演示发布的良好效果，请言简意赅的阐述您的观点。您的内容已经简明扼要，字字珠玑，但信息却千丝万缕、错综复杂。"/>
  <p:tag name="KSO_WM_UNIT_SHOW_EDIT_AREA_INDICATION" val="1"/>
  <p:tag name="KSO_WM_UNIT_SM_LIMIT_TYPE" val="2"/>
  <p:tag name="KSO_WM_UNIT_SUBTYPE" val="a"/>
  <p:tag name="KSO_WM_UNIT_TEXT_FILL_FORE_SCHEMECOLOR_INDEX" val="13"/>
  <p:tag name="KSO_WM_UNIT_TEXT_FILL_FORE_SCHEMECOLOR_INDEX_BRIGHTNESS" val="0.25"/>
  <p:tag name="KSO_WM_UNIT_TEXT_FILL_TYPE" val="1"/>
  <p:tag name="KSO_WM_UNIT_TEXT_SUBTYPE" val="a"/>
  <p:tag name="KSO_WM_UNIT_TYPE" val="f"/>
  <p:tag name="KSO_WM_UNIT_VALUE" val="8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CHIP_GROUPID" val="5fd0717e1fa9d42129da611a"/>
  <p:tag name="KSO_WM_CHIP_XID" val="5fd0717e1fa9d42129da611b"/>
  <p:tag name="KSO_WM_TAG_VERSION" val="1.0"/>
  <p:tag name="KSO_WM_TEMPLATE_ASSEMBLE_GROUPID" val="5fd10b7d1fa9d42129dde01b"/>
  <p:tag name="KSO_WM_TEMPLATE_ASSEMBLE_XID" val="5fd10b7d1fa9d42129dde01b"/>
  <p:tag name="KSO_WM_TEMPLATE_CATEGORY" val="diagram"/>
  <p:tag name="KSO_WM_TEMPLATE_INDEX" val="20217340"/>
  <p:tag name="KSO_WM_UNIT_BLOCK" val="0"/>
  <p:tag name="KSO_WM_UNIT_COMPATIBLE" val="0"/>
  <p:tag name="KSO_WM_UNIT_DEC_AREA_ID" val="78c160cc20d343f4a4eb99279ae5cf8a"/>
  <p:tag name="KSO_WM_UNIT_DECORATE_INFO" val="{&quot;ReferentInfo&quot;:{&quot;Id&quot;:&quot;slide&quot;,&quot;X&quot;:{&quot;Pos&quot;:1},&quot;Y&quot;:{&quot;Pos&quot;:1}},&quot;DecorateInfoX&quot;:{&quot;Pos&quot;:1,&quot;IsAbs&quot;:false},&quot;DecorateInfoY&quot;:{&quot;Pos&quot;:1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17340_1*i*2"/>
  <p:tag name="KSO_WM_UNIT_INDEX" val="2"/>
  <p:tag name="KSO_WM_UNIT_LAYERLEVEL" val="1"/>
  <p:tag name="KSO_WM_UNIT_SM_LIMIT_TYPE" val="2"/>
  <p:tag name="KSO_WM_UNIT_TYPE" val="i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_1" val="1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15"/>
  <p:tag name="KSO_WM_UNIT_FILL_FORE_SCHEMECOLOR_INDEX_2_BRIGHTNESS" val="0"/>
  <p:tag name="KSO_WM_UNIT_FILL_FORE_SCHEMECOLOR_INDEX_2_POS" val="1"/>
  <p:tag name="KSO_WM_UNIT_FILL_FORE_SCHEMECOLOR_INDEX_2_TRANS" val="0"/>
  <p:tag name="KSO_WM_UNIT_FILL_GRADIENT_ANGLE" val="0"/>
  <p:tag name="KSO_WM_UNIT_FILL_GRADIENT_DIRECTION" val="3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5"/>
  <p:tag name="KSO_WM_UNIT_SHADOW_SCHEMECOLOR_INDEX_BRIGHTNESS" val="-0.5"/>
  <p:tag name="KSO_WM_UNIT_TEXT_FILL_FORE_SCHEMECOLOR_INDEX" val="7"/>
  <p:tag name="KSO_WM_UNIT_TEXT_FILL_FORE_SCHEMECOLOR_INDEX_BRIGHTNESS" val="0"/>
  <p:tag name="KSO_WM_UNIT_TEXT_FILL_TYPE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_1" val="1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15"/>
  <p:tag name="KSO_WM_UNIT_FILL_FORE_SCHEMECOLOR_INDEX_2_BRIGHTNESS" val="0"/>
  <p:tag name="KSO_WM_UNIT_FILL_FORE_SCHEMECOLOR_INDEX_2_POS" val="1"/>
  <p:tag name="KSO_WM_UNIT_FILL_FORE_SCHEMECOLOR_INDEX_2_TRANS" val="0"/>
  <p:tag name="KSO_WM_UNIT_FILL_GRADIENT_ANGLE" val="0"/>
  <p:tag name="KSO_WM_UNIT_FILL_GRADIENT_DIRECTION" val="3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5"/>
  <p:tag name="KSO_WM_UNIT_SHADOW_SCHEMECOLOR_INDEX_BRIGHTNESS" val="-0.5"/>
  <p:tag name="KSO_WM_UNIT_TEXT_FILL_FORE_SCHEMECOLOR_INDEX" val="7"/>
  <p:tag name="KSO_WM_UNIT_TEXT_FILL_FORE_SCHEMECOLOR_INDEX_BRIGHTNESS" val="0"/>
  <p:tag name="KSO_WM_UNIT_TEXT_FILL_TYPE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86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4862"/>
  <p:tag name="KSO_WM_TEMPLATE_SUBCATEGORY" val="0"/>
  <p:tag name="KSO_WM_TEMPLATE_THUMBS_INDEX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TEMPLATE_CATEGORY" val="custom"/>
  <p:tag name="KSO_WM_TEMPLATE_INDEX" val="20187308"/>
  <p:tag name="KSO_WM_UNIT_COMPATIBLE" val="0"/>
  <p:tag name="KSO_WM_UNIT_DIAGRAM_ISNUMVISUAL" val="0"/>
  <p:tag name="KSO_WM_UNIT_DIAGRAM_ISREFERUNIT" val="0"/>
  <p:tag name="KSO_WM_UNIT_HIGHLIGHT" val="0"/>
  <p:tag name="KSO_WM_UNIT_ID" val="custom20187308_1*b*1"/>
  <p:tag name="KSO_WM_UNIT_INDEX" val="1"/>
  <p:tag name="KSO_WM_UNIT_ISCONTENTSTITLE" val="0"/>
  <p:tag name="KSO_WM_UNIT_LAYERLEVEL" val="1"/>
  <p:tag name="KSO_WM_UNIT_NOCLEAR" val="0"/>
  <p:tag name="KSO_WM_UNIT_PRESET_TEXT" val="在此输入您的封面副标题"/>
  <p:tag name="KSO_WM_UNIT_TYPE" val="b"/>
  <p:tag name="KSO_WM_UNIT_VALUE" val="156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86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4862"/>
  <p:tag name="KSO_WM_TEMPLATE_SUBCATEGORY" val="0"/>
  <p:tag name="KSO_WM_TEMPLATE_THUMBS_INDEX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TEMPLATE_CATEGORY" val="custom"/>
  <p:tag name="KSO_WM_TEMPLATE_INDEX" val="20187308"/>
  <p:tag name="KSO_WM_UNIT_COMPATIBLE" val="0"/>
  <p:tag name="KSO_WM_UNIT_DIAGRAM_ISNUMVISUAL" val="0"/>
  <p:tag name="KSO_WM_UNIT_DIAGRAM_ISREFERUNIT" val="0"/>
  <p:tag name="KSO_WM_UNIT_HIGHLIGHT" val="0"/>
  <p:tag name="KSO_WM_UNIT_ID" val="custom20187308_1*b*1"/>
  <p:tag name="KSO_WM_UNIT_INDEX" val="1"/>
  <p:tag name="KSO_WM_UNIT_ISCONTENTSTITLE" val="0"/>
  <p:tag name="KSO_WM_UNIT_LAYERLEVEL" val="1"/>
  <p:tag name="KSO_WM_UNIT_NOCLEAR" val="0"/>
  <p:tag name="KSO_WM_UNIT_PRESET_TEXT" val="在此输入您的封面副标题"/>
  <p:tag name="KSO_WM_UNIT_TYPE" val="b"/>
  <p:tag name="KSO_WM_UNIT_VALUE" val="156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862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4862"/>
  <p:tag name="KSO_WM_TEMPLATE_SUBCATEGORY" val="0"/>
  <p:tag name="KSO_WM_TEMPLATE_THUMBS_INDEX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61731957-4e28-48bb-b6c8-1bbfbb8b9b62}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862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4862"/>
  <p:tag name="KSO_WM_TEMPLATE_SUBCATEGORY" val="0"/>
  <p:tag name="KSO_WM_TEMPLATE_THUMBS_INDEX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61731957-4e28-48bb-b6c8-1bbfbb8b9b62}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CHIP_DECFILLPROP" val="[]"/>
  <p:tag name="KSO_WM_CHIP_FILLPROP" val="[[{&quot;text_align&quot;:&quot;lm&quot;,&quot;text_direction&quot;:&quot;horizontal&quot;,&quot;support_big_font&quot;:false,&quot;picture_toward&quot;:0,&quot;picture_dockside&quot;:[],&quot;fill_id&quot;:&quot;653caa0ab194427582527acb3585afab&quot;,&quot;fill_align&quot;:&quot;lm&quot;,&quot;chip_types&quot;:[&quot;header&quot;]},{&quot;text_align&quot;:&quot;lt&quot;,&quot;text_direction&quot;:&quot;horizontal&quot;,&quot;support_big_font&quot;:false,&quot;picture_toward&quot;:0,&quot;picture_dockside&quot;:[],&quot;fill_id&quot;:&quot;30d899b51cd045959800b44d5833c9c7&quot;,&quot;fill_align&quot;:&quot;lt&quot;,&quot;chip_types&quot;:[&quot;text&quot;]}]]"/>
  <p:tag name="KSO_WM_CHIP_GROUPID" val="5fd0717e1fa9d42129da611a"/>
  <p:tag name="KSO_WM_CHIP_INFOS" val="{&quot;type&quot;:0,&quot;layout_type&quot;:&quot;topbottom&quot;,&quot;layout_feature&quot;:1,&quot;aspect_ratio&quot;:&quot;16:9&quot;,&quot;same_font_size&quot;:false,&quot;diagram&quot;:{&quot;type&quot;:[],&quot;direction&quot;:0,&quot;isSupportDecBetweenItems&quot;:false},&quot;tags&quot;:{&quot;style&quot;:[&quot;商务&quot;,&quot;简约&quot;,&quot;文艺清新&quot;,&quot;中国风&quot;,&quot;卡通&quot;,&quot;欧美风&quot;,&quot;黑板风&quot;,&quot;渐变风&quot;,&quot;党政风&quot;]},&quot;slide_type&quot;:[&quot;text&quot;]}"/>
  <p:tag name="KSO_WM_CHIP_XID" val="5fd0717e1fa9d42129da611b"/>
  <p:tag name="KSO_WM_SLIDE_BACKGROUND_TYPE" val="general"/>
  <p:tag name="KSO_WM_SLIDE_BK_DARK_LIGHT" val="2"/>
  <p:tag name="KSO_WM_SLIDE_CAN_ADD_NAVIGATION" val="1"/>
  <p:tag name="KSO_WM_SLIDE_ID" val="diagram20217340_1"/>
  <p:tag name="KSO_WM_SLIDE_INDEX" val="1"/>
  <p:tag name="KSO_WM_SLIDE_ITEM_CNT" val="0"/>
  <p:tag name="KSO_WM_SLIDE_LAYOUT" val="a_f"/>
  <p:tag name="KSO_WM_SLIDE_LAYOUT_CNT" val="1_1"/>
  <p:tag name="KSO_WM_SLIDE_LAYOUT_INFO" val="{&quot;id&quot;:&quot;2020-12-10T01:38:06&quot;,&quot;maxSize&quot;:{&quot;size1&quot;:37.600000000000001},&quot;minSize&quot;:{&quot;size1&quot;:37.600000000000001},&quot;normalSize&quot;:{&quot;size1&quot;:37.600000000000001},&quot;subLayout&quot;:[{&quot;id&quot;:&quot;2020-12-10T01:38:06&quot;,&quot;margin&quot;:{&quot;bottom&quot;:0.81999999284744263,&quot;left&quot;:2.1170001029968262,&quot;right&quot;:11.852999687194824,&quot;top&quot;:3.3870000839233398},&quot;type&quot;:0},{&quot;id&quot;:&quot;2020-12-10T01:38:06&quot;,&quot;margin&quot;:{&quot;bottom&quot;:5.5390005111694336,&quot;left&quot;:2.1170001029968262,&quot;right&quot;:11.852999687194824,&quot;top&quot;:0.026000002399086952},&quot;type&quot;:0}],&quot;type&quot;:0}"/>
  <p:tag name="KSO_WM_SLIDE_POSITION" val="0*96"/>
  <p:tag name="KSO_WM_SLIDE_RATIO" val="1.777778"/>
  <p:tag name="KSO_WM_SLIDE_SIZE" val="971*614"/>
  <p:tag name="KSO_WM_SLIDE_SUBTYPE" val="pureTxt"/>
  <p:tag name="KSO_WM_SLIDE_SUPPORT_FEATURE_TYPE" val="0"/>
  <p:tag name="KSO_WM_SLIDE_TYPE" val="text"/>
  <p:tag name="KSO_WM_TAG_VERSION" val="1.0"/>
  <p:tag name="KSO_WM_TEMPLATE_ASSEMBLE_GROUPID" val="5fd10b7d1fa9d42129dde01b"/>
  <p:tag name="KSO_WM_TEMPLATE_ASSEMBLE_XID" val="5fd10b7d1fa9d42129dde01b"/>
  <p:tag name="KSO_WM_TEMPLATE_CATEGORY" val="diagram"/>
  <p:tag name="KSO_WM_TEMPLATE_COLOR_TYPE" val="1"/>
  <p:tag name="KSO_WM_TEMPLATE_INDEX" val="20217340"/>
  <p:tag name="KSO_WM_TEMPLATE_MASTER_TYPE" val="0"/>
  <p:tag name="KSO_WM_TEMPLATE_SUBCATEGORY" val="21"/>
  <p:tag name="KSO_WM_TEMPLATE_THUMBS_INDEX" val="1、4、7、12、13、14、15、16、17、18、20、24、25、28、33、36、40、43、44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_1" val="1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15"/>
  <p:tag name="KSO_WM_UNIT_FILL_FORE_SCHEMECOLOR_INDEX_2_BRIGHTNESS" val="0"/>
  <p:tag name="KSO_WM_UNIT_FILL_FORE_SCHEMECOLOR_INDEX_2_POS" val="1"/>
  <p:tag name="KSO_WM_UNIT_FILL_FORE_SCHEMECOLOR_INDEX_2_TRANS" val="0"/>
  <p:tag name="KSO_WM_UNIT_FILL_GRADIENT_ANGLE" val="0"/>
  <p:tag name="KSO_WM_UNIT_FILL_GRADIENT_DIRECTION" val="3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5"/>
  <p:tag name="KSO_WM_UNIT_SHADOW_SCHEMECOLOR_INDEX_BRIGHTNESS" val="-0.5"/>
  <p:tag name="KSO_WM_UNIT_TEXT_FILL_FORE_SCHEMECOLOR_INDEX" val="7"/>
  <p:tag name="KSO_WM_UNIT_TEXT_FILL_FORE_SCHEMECOLOR_INDEX_BRIGHTNESS" val="0"/>
  <p:tag name="KSO_WM_UNIT_TEXT_FILL_TYPE" val="1"/>
  <p:tag name="KSO_WM_UNIT_TYPE" val="i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UNIT_TYPE" val="i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062ef37391c34d7e87c26222e4f30acf"/>
  <p:tag name="KSO_WM_BEAUTIFY_FLAG" val="#wm#"/>
  <p:tag name="KSO_WM_CHIP_FILLAREA_FILL_RULE" val="{&quot;fill_align&quot;:&quot;lm&quot;,&quot;fill_mode&quot;:&quot;full&quot;,&quot;sacle_strategy&quot;:&quot;smart&quot;}"/>
  <p:tag name="KSO_WM_CHIP_GROUPID" val="5e7881253197e252a37019b5"/>
  <p:tag name="KSO_WM_CHIP_XID" val="5e7881253197e252a37019b6"/>
  <p:tag name="KSO_WM_TAG_VERSION" val="1.0"/>
  <p:tag name="KSO_WM_TEMPLATE_ASSEMBLE_GROUPID" val="5fd10b7d1fa9d42129dde01b"/>
  <p:tag name="KSO_WM_TEMPLATE_ASSEMBLE_XID" val="5fd10b7d1fa9d42129dde01b"/>
  <p:tag name="KSO_WM_TEMPLATE_CATEGORY" val="diagram"/>
  <p:tag name="KSO_WM_TEMPLATE_INDEX" val="20217340"/>
  <p:tag name="KSO_WM_UNIT_BLOCK" val="0"/>
  <p:tag name="KSO_WM_UNIT_COMPATIBLE" val="0"/>
  <p:tag name="KSO_WM_UNIT_DEC_AREA_ID" val="de3ed16e98454831a42e0752b5bcc476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DEFAULT_FONT" val="24;44;4"/>
  <p:tag name="KSO_WM_UNIT_DIAGRAM_ISNUMVISUAL" val="0"/>
  <p:tag name="KSO_WM_UNIT_DIAGRAM_ISREFERUNIT" val="0"/>
  <p:tag name="KSO_WM_UNIT_HIGHLIGHT" val="0"/>
  <p:tag name="KSO_WM_UNIT_ID" val="diagram20217340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大标题"/>
  <p:tag name="KSO_WM_UNIT_SHOW_EDIT_AREA_INDICATION" val="1"/>
  <p:tag name="KSO_WM_UNIT_SM_LIMIT_TYPE" val="2"/>
  <p:tag name="KSO_WM_UNIT_TEXT_FILL_FORE_SCHEMECOLOR_INDEX" val="13"/>
  <p:tag name="KSO_WM_UNIT_TEXT_FILL_FORE_SCHEMECOLOR_INDEX_BRIGHTNESS" val="0"/>
  <p:tag name="KSO_WM_UNIT_TEXT_FILL_TYPE" val="1"/>
  <p:tag name="KSO_WM_UNIT_TYPE" val="a"/>
  <p:tag name="KSO_WM_UNIT_VALUE" val="15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CHIP_GROUPID" val="5fd0717e1fa9d42129da611a"/>
  <p:tag name="KSO_WM_CHIP_XID" val="5fd0717e1fa9d42129da611b"/>
  <p:tag name="KSO_WM_TAG_VERSION" val="1.0"/>
  <p:tag name="KSO_WM_TEMPLATE_ASSEMBLE_GROUPID" val="5fd10b7d1fa9d42129dde01b"/>
  <p:tag name="KSO_WM_TEMPLATE_ASSEMBLE_XID" val="5fd10b7d1fa9d42129dde01b"/>
  <p:tag name="KSO_WM_TEMPLATE_CATEGORY" val="diagram"/>
  <p:tag name="KSO_WM_TEMPLATE_INDEX" val="20217340"/>
  <p:tag name="KSO_WM_UNIT_BLOCK" val="0"/>
  <p:tag name="KSO_WM_UNIT_COMPATIBLE" val="0"/>
  <p:tag name="KSO_WM_UNIT_DEC_AREA_ID" val="78c160cc20d343f4a4eb99279ae5cf8a"/>
  <p:tag name="KSO_WM_UNIT_DECORATE_INFO" val="{&quot;ReferentInfo&quot;:{&quot;Id&quot;:&quot;slide&quot;,&quot;X&quot;:{&quot;Pos&quot;:1},&quot;Y&quot;:{&quot;Pos&quot;:1}},&quot;DecorateInfoX&quot;:{&quot;Pos&quot;:1,&quot;IsAbs&quot;:false},&quot;DecorateInfoY&quot;:{&quot;Pos&quot;:1,&quot;IsAbs&quot;:fals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diagram20217340_1*i*2"/>
  <p:tag name="KSO_WM_UNIT_INDEX" val="2"/>
  <p:tag name="KSO_WM_UNIT_LAYERLEVEL" val="1"/>
  <p:tag name="KSO_WM_UNIT_SM_LIMIT_TYPE" val="2"/>
  <p:tag name="KSO_WM_UNIT_TYPE" val="i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_1" val="1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15"/>
  <p:tag name="KSO_WM_UNIT_FILL_FORE_SCHEMECOLOR_INDEX_2_BRIGHTNESS" val="0"/>
  <p:tag name="KSO_WM_UNIT_FILL_FORE_SCHEMECOLOR_INDEX_2_POS" val="1"/>
  <p:tag name="KSO_WM_UNIT_FILL_FORE_SCHEMECOLOR_INDEX_2_TRANS" val="0"/>
  <p:tag name="KSO_WM_UNIT_FILL_GRADIENT_ANGLE" val="0"/>
  <p:tag name="KSO_WM_UNIT_FILL_GRADIENT_DIRECTION" val="3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5"/>
  <p:tag name="KSO_WM_UNIT_SHADOW_SCHEMECOLOR_INDEX_BRIGHTNESS" val="-0.5"/>
  <p:tag name="KSO_WM_UNIT_TEXT_FILL_FORE_SCHEMECOLOR_INDEX" val="7"/>
  <p:tag name="KSO_WM_UNIT_TEXT_FILL_FORE_SCHEMECOLOR_INDEX_BRIGHTNESS" val="0"/>
  <p:tag name="KSO_WM_UNIT_TEXT_FILL_TYPE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BACKGROUND_TYPE" val="general"/>
  <p:tag name="KSO_WM_SLIDE_BK_DARK_LIGHT" val="2"/>
  <p:tag name="KSO_WM_TAG_VERSION" val="1.0"/>
  <p:tag name="KSO_WM_UNIT_COMPATIBLE" val="0"/>
  <p:tag name="KSO_WM_UNIT_DIAGRAM_ISNUMVISUAL" val="0"/>
  <p:tag name="KSO_WM_UNIT_DIAGRAM_ISREFERUNIT" val="0"/>
  <p:tag name="KSO_WM_UNIT_FILL_FORE_SCHEMECOLOR_INDEX_1" val="16"/>
  <p:tag name="KSO_WM_UNIT_FILL_FORE_SCHEMECOLOR_INDEX_1_BRIGHTNESS" val="0"/>
  <p:tag name="KSO_WM_UNIT_FILL_FORE_SCHEMECOLOR_INDEX_1_POS" val="0"/>
  <p:tag name="KSO_WM_UNIT_FILL_FORE_SCHEMECOLOR_INDEX_1_TRANS" val="0"/>
  <p:tag name="KSO_WM_UNIT_FILL_FORE_SCHEMECOLOR_INDEX_2" val="15"/>
  <p:tag name="KSO_WM_UNIT_FILL_FORE_SCHEMECOLOR_INDEX_2_BRIGHTNESS" val="0"/>
  <p:tag name="KSO_WM_UNIT_FILL_FORE_SCHEMECOLOR_INDEX_2_POS" val="1"/>
  <p:tag name="KSO_WM_UNIT_FILL_FORE_SCHEMECOLOR_INDEX_2_TRANS" val="0"/>
  <p:tag name="KSO_WM_UNIT_FILL_GRADIENT_ANGLE" val="0"/>
  <p:tag name="KSO_WM_UNIT_FILL_GRADIENT_DIRECTION" val="3"/>
  <p:tag name="KSO_WM_UNIT_FILL_GRADIENT_TYPE" val="0"/>
  <p:tag name="KSO_WM_UNIT_FILL_TYPE" val="3"/>
  <p:tag name="KSO_WM_UNIT_HIGHLIGHT" val="0"/>
  <p:tag name="KSO_WM_UNIT_ID" val="_12**"/>
  <p:tag name="KSO_WM_UNIT_LAYERLEVEL" val="1"/>
  <p:tag name="KSO_WM_UNIT_SHADOW_SCHEMECOLOR_INDEX" val="5"/>
  <p:tag name="KSO_WM_UNIT_SHADOW_SCHEMECOLOR_INDEX_BRIGHTNESS" val="-0.5"/>
  <p:tag name="KSO_WM_UNIT_TEXT_FILL_FORE_SCHEMECOLOR_INDEX" val="7"/>
  <p:tag name="KSO_WM_UNIT_TEXT_FILL_FORE_SCHEMECOLOR_INDEX_BRIGHTNESS" val="0"/>
  <p:tag name="KSO_WM_UNIT_TEXT_FILL_TYPE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ID" val="custom20187308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INDEX" val="20184862"/>
  <p:tag name="KSO_WM_TEMPLATE_SUBCATEGORY" val="0"/>
  <p:tag name="KSO_WM_TEMPLATE_THUMBS_INDEX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TEMPLATE_CATEGORY" val="custom"/>
  <p:tag name="KSO_WM_TEMPLATE_INDEX" val="20187308"/>
  <p:tag name="KSO_WM_UNIT_COMPATIBLE" val="0"/>
  <p:tag name="KSO_WM_UNIT_DIAGRAM_ISNUMVISUAL" val="0"/>
  <p:tag name="KSO_WM_UNIT_DIAGRAM_ISREFERUNIT" val="0"/>
  <p:tag name="KSO_WM_UNIT_HIGHLIGHT" val="0"/>
  <p:tag name="KSO_WM_UNIT_ID" val="custom20187308_1*b*1"/>
  <p:tag name="KSO_WM_UNIT_INDEX" val="1"/>
  <p:tag name="KSO_WM_UNIT_ISCONTENTSTITLE" val="0"/>
  <p:tag name="KSO_WM_UNIT_LAYERLEVEL" val="1"/>
  <p:tag name="KSO_WM_UNIT_NOCLEAR" val="0"/>
  <p:tag name="KSO_WM_UNIT_PRESET_TEXT" val="在此输入您的封面副标题"/>
  <p:tag name="KSO_WM_UNIT_TYPE" val="b"/>
  <p:tag name="KSO_WM_UNIT_VALUE" val="156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862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862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862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862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1421</Words>
  <Application>Microsoft Office PowerPoint</Application>
  <PresentationFormat>自定义</PresentationFormat>
  <Paragraphs>91</Paragraphs>
  <Slides>21</Slides>
  <Notes>11</Notes>
  <HiddenSlides>0</HiddenSlides>
  <MMClips>0</MMClips>
  <ScaleCrop>false</ScaleCrop>
  <HeadingPairs>
    <vt:vector size="6" baseType="variant">
      <vt:variant>
        <vt:lpstr>主题</vt:lpstr>
      </vt:variant>
      <vt:variant>
        <vt:i4>1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21</vt:i4>
      </vt:variant>
    </vt:vector>
  </HeadingPairs>
  <TitlesOfParts>
    <vt:vector size="24" baseType="lpstr">
      <vt:lpstr>Office 主题</vt:lpstr>
      <vt:lpstr>Bitmap Image</vt:lpstr>
      <vt:lpstr>Equation.KSEE3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User</cp:lastModifiedBy>
  <cp:revision>2</cp:revision>
  <dcterms:created xsi:type="dcterms:W3CDTF">2021-03-02T14:37:37Z</dcterms:created>
  <dcterms:modified xsi:type="dcterms:W3CDTF">2021-03-02T14:39:59Z</dcterms:modified>
</cp:coreProperties>
</file>