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0413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636" y="-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0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2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png"/><Relationship Id="rId4" Type="http://schemas.openxmlformats.org/officeDocument/2006/relationships/hyperlink" Target="&#36710;&#21551;&#21160;&#21049;&#36710;.Avi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hyperlink" Target="&#22871;&#32039;&#26023;&#22836;.Avi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1110" y="1286510"/>
            <a:ext cx="11808828" cy="101473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60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</a:rPr>
              <a:t>§7.1</a:t>
            </a:r>
            <a:r>
              <a:rPr lang="zh-CN" altLang="en-US" sz="60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cs typeface="宋体" panose="02010600030101010101" pitchFamily="2" charset="-122"/>
              </a:rPr>
              <a:t>科学探究：牛顿第一定律</a:t>
            </a:r>
          </a:p>
        </p:txBody>
      </p:sp>
      <p:pic>
        <p:nvPicPr>
          <p:cNvPr id="3074" name="图片 10243" descr="d62a6059252dd42ac2c55289013b5bb5c8eab8c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032" y="2969895"/>
            <a:ext cx="1936498" cy="2592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图片 11268"/>
          <p:cNvPicPr>
            <a:picLocks noChangeAspect="1"/>
          </p:cNvPicPr>
          <p:nvPr/>
        </p:nvPicPr>
        <p:blipFill>
          <a:blip r:embed="rId3"/>
          <a:srcRect b="6432"/>
          <a:stretch>
            <a:fillRect/>
          </a:stretch>
        </p:blipFill>
        <p:spPr>
          <a:xfrm>
            <a:off x="7314248" y="2969896"/>
            <a:ext cx="2284433" cy="272732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078986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图片 10242" descr="u=4010800822,628301046&amp;fm=21&amp;gp=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 b="18888"/>
          <a:stretch>
            <a:fillRect/>
          </a:stretch>
        </p:blipFill>
        <p:spPr>
          <a:xfrm>
            <a:off x="612696" y="652781"/>
            <a:ext cx="4139026" cy="2519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2" name="图片 10241" descr="u=1421044024,3904809239&amp;fm=21&amp;gp=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t="5034" r="3238" b="6789"/>
          <a:stretch>
            <a:fillRect/>
          </a:stretch>
        </p:blipFill>
        <p:spPr>
          <a:xfrm>
            <a:off x="7108535" y="652780"/>
            <a:ext cx="3319983" cy="30276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5" name="矩形 10244"/>
          <p:cNvSpPr/>
          <p:nvPr/>
        </p:nvSpPr>
        <p:spPr>
          <a:xfrm>
            <a:off x="4851404" y="4486276"/>
            <a:ext cx="5674891" cy="13709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342900" indent="-342900" algn="just">
              <a:spcBef>
                <a:spcPct val="20000"/>
              </a:spcBef>
            </a:pPr>
            <a:r>
              <a:rPr lang="zh-CN" altLang="en-US" sz="3600" b="1">
                <a:solidFill>
                  <a:srgbClr val="0000FF"/>
                </a:solidFill>
              </a:rPr>
              <a:t>亚里士多德</a:t>
            </a:r>
            <a:r>
              <a:rPr lang="zh-CN" altLang="en-US" sz="4000" b="1">
                <a:latin typeface="Tahoma" panose="020B0604030504040204" pitchFamily="2" charset="0"/>
                <a:ea typeface="黑体" panose="02010609060101010101" pitchFamily="1" charset="-122"/>
              </a:rPr>
              <a:t>:</a:t>
            </a:r>
            <a:r>
              <a:rPr lang="zh-CN" altLang="en-US" sz="3600" b="1">
                <a:latin typeface="Tahoma" panose="020B0604030504040204" pitchFamily="2" charset="0"/>
                <a:ea typeface="宋体" panose="02010600030101010101" pitchFamily="2" charset="-122"/>
              </a:rPr>
              <a:t>（</a:t>
            </a:r>
            <a:r>
              <a:rPr lang="zh-CN" altLang="en-US" sz="3600" b="1">
                <a:latin typeface="Arial Black" panose="020B0A04020102020204" charset="0"/>
                <a:ea typeface="黑体" panose="02010609060101010101" pitchFamily="1" charset="-122"/>
                <a:sym typeface="Monotype Corsiva" panose="03010101010201010101" charset="0"/>
              </a:rPr>
              <a:t>古希腊</a:t>
            </a:r>
            <a:r>
              <a:rPr lang="zh-CN" altLang="en-US" sz="3600" b="1">
                <a:latin typeface="Arial Black" panose="020B0A04020102020204" charset="0"/>
                <a:ea typeface="宋体" panose="02010600030101010101" pitchFamily="2" charset="-122"/>
                <a:sym typeface="Monotype Corsiva" panose="03010101010201010101" charset="0"/>
              </a:rPr>
              <a:t>）</a:t>
            </a:r>
            <a:r>
              <a:rPr lang="en-US" altLang="zh-CN" sz="3600" b="1">
                <a:latin typeface="Arial Black" panose="020B0A04020102020204" charset="0"/>
                <a:ea typeface="宋体" panose="02010600030101010101" pitchFamily="2" charset="-122"/>
                <a:sym typeface="Monotype Corsiva" panose="03010101010201010101" charset="0"/>
              </a:rPr>
              <a:t>:</a:t>
            </a:r>
            <a:endParaRPr lang="zh-CN" altLang="en-US" sz="3600" b="1">
              <a:latin typeface="Arial Black" panose="020B0A04020102020204" charset="0"/>
              <a:ea typeface="宋体" panose="02010600030101010101" pitchFamily="2" charset="-122"/>
              <a:sym typeface="Monotype Corsiva" panose="03010101010201010101" charset="0"/>
            </a:endParaRPr>
          </a:p>
          <a:p>
            <a:pPr marL="342900" indent="-342900" algn="just">
              <a:spcBef>
                <a:spcPct val="20000"/>
              </a:spcBef>
            </a:pPr>
            <a:r>
              <a:rPr lang="zh-CN" altLang="en-US" sz="3600" b="1">
                <a:latin typeface="Tahoma" panose="020B0604030504040204" pitchFamily="2" charset="0"/>
                <a:ea typeface="华文行楷" pitchFamily="2" charset="-122"/>
              </a:rPr>
              <a:t>力是</a:t>
            </a:r>
            <a:r>
              <a:rPr lang="zh-CN" altLang="en-US" sz="3600" b="1">
                <a:solidFill>
                  <a:srgbClr val="FF0000"/>
                </a:solidFill>
                <a:latin typeface="Tahoma" panose="020B0604030504040204" pitchFamily="2" charset="0"/>
                <a:ea typeface="华文行楷" pitchFamily="2" charset="-122"/>
              </a:rPr>
              <a:t>维持</a:t>
            </a:r>
            <a:r>
              <a:rPr lang="zh-CN" altLang="en-US" sz="3600" b="1">
                <a:latin typeface="Tahoma" panose="020B0604030504040204" pitchFamily="2" charset="0"/>
                <a:ea typeface="华文行楷" pitchFamily="2" charset="-122"/>
              </a:rPr>
              <a:t>物体运动的原因</a:t>
            </a:r>
            <a:endParaRPr lang="zh-CN" altLang="en-US" sz="3600" b="1">
              <a:latin typeface="Tahoma" panose="020B0604030504040204" pitchFamily="2" charset="0"/>
              <a:ea typeface="华文行楷" pitchFamily="2" charset="-122"/>
              <a:sym typeface="Arial" panose="020B0604020202020204" pitchFamily="34" charset="0"/>
            </a:endParaRPr>
          </a:p>
        </p:txBody>
      </p:sp>
      <p:pic>
        <p:nvPicPr>
          <p:cNvPr id="3074" name="图片 10243" descr="d62a6059252dd42ac2c55289013b5bb5c8eab8c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935863" y="3726180"/>
            <a:ext cx="1936498" cy="259238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483061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charRg st="17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/>
          <p:nvPr/>
        </p:nvSpPr>
        <p:spPr>
          <a:xfrm>
            <a:off x="1723166" y="5558156"/>
            <a:ext cx="1439676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</a:rPr>
              <a:t>伽利略</a:t>
            </a:r>
          </a:p>
        </p:txBody>
      </p:sp>
      <p:sp>
        <p:nvSpPr>
          <p:cNvPr id="10243" name="Text Box 3"/>
          <p:cNvSpPr txBox="1"/>
          <p:nvPr/>
        </p:nvSpPr>
        <p:spPr>
          <a:xfrm>
            <a:off x="4794896" y="2172970"/>
            <a:ext cx="7118058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</a:rPr>
              <a:t>伽利略</a:t>
            </a:r>
            <a:r>
              <a:rPr lang="zh-CN" altLang="en-US" sz="3600" b="1">
                <a:solidFill>
                  <a:schemeClr val="tx1"/>
                </a:solidFill>
                <a:latin typeface="Arial" panose="020B0604020202020204" pitchFamily="34" charset="0"/>
              </a:rPr>
              <a:t>却对这种观点提出了质疑，他通过</a:t>
            </a:r>
            <a:r>
              <a:rPr lang="zh-CN" altLang="en-US" sz="3600" b="1">
                <a:solidFill>
                  <a:srgbClr val="FF0000"/>
                </a:solidFill>
                <a:latin typeface="Arial" panose="020B0604020202020204" pitchFamily="34" charset="0"/>
              </a:rPr>
              <a:t>理想实验</a:t>
            </a:r>
            <a:r>
              <a:rPr lang="zh-CN" altLang="en-US" sz="3600" b="1">
                <a:solidFill>
                  <a:schemeClr val="tx1"/>
                </a:solidFill>
                <a:latin typeface="Arial" panose="020B0604020202020204" pitchFamily="34" charset="0"/>
              </a:rPr>
              <a:t>来反驳这一观点。</a:t>
            </a:r>
          </a:p>
        </p:txBody>
      </p:sp>
      <p:pic>
        <p:nvPicPr>
          <p:cNvPr id="10244" name="Picture 4" descr="伽利略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64" y="727710"/>
            <a:ext cx="3712680" cy="46482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510633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未知"/>
          <p:cNvSpPr/>
          <p:nvPr/>
        </p:nvSpPr>
        <p:spPr>
          <a:xfrm>
            <a:off x="1992371" y="2132966"/>
            <a:ext cx="7514247" cy="2425065"/>
          </a:xfrm>
          <a:custGeom>
            <a:avLst/>
            <a:gdLst>
              <a:gd name="txL" fmla="*/ 0 w 2763"/>
              <a:gd name="txT" fmla="*/ 0 h 1578"/>
              <a:gd name="txR" fmla="*/ 2763 w 2763"/>
              <a:gd name="txB" fmla="*/ 1578 h 1578"/>
            </a:gdLst>
            <a:ahLst/>
            <a:cxnLst>
              <a:cxn ang="0">
                <a:pos x="0" y="0"/>
              </a:cxn>
              <a:cxn ang="0">
                <a:pos x="1376" y="1573"/>
              </a:cxn>
              <a:cxn ang="0">
                <a:pos x="2763" y="28"/>
              </a:cxn>
            </a:cxnLst>
            <a:rect l="txL" t="txT" r="txR" b="txB"/>
            <a:pathLst>
              <a:path w="2763" h="1578">
                <a:moveTo>
                  <a:pt x="0" y="0"/>
                </a:moveTo>
                <a:cubicBezTo>
                  <a:pt x="229" y="262"/>
                  <a:pt x="916" y="1568"/>
                  <a:pt x="1376" y="1573"/>
                </a:cubicBezTo>
                <a:cubicBezTo>
                  <a:pt x="1836" y="1578"/>
                  <a:pt x="2474" y="350"/>
                  <a:pt x="2763" y="28"/>
                </a:cubicBez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5" name="Line 3"/>
          <p:cNvSpPr/>
          <p:nvPr/>
        </p:nvSpPr>
        <p:spPr>
          <a:xfrm>
            <a:off x="1523802" y="2060575"/>
            <a:ext cx="8531702" cy="73025"/>
          </a:xfrm>
          <a:prstGeom prst="line">
            <a:avLst/>
          </a:prstGeom>
          <a:ln w="57150" cap="flat" cmpd="sng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8199" name="Oval 7"/>
          <p:cNvSpPr/>
          <p:nvPr/>
        </p:nvSpPr>
        <p:spPr>
          <a:xfrm>
            <a:off x="2063482" y="1765301"/>
            <a:ext cx="503172" cy="504825"/>
          </a:xfrm>
          <a:prstGeom prst="ellipse">
            <a:avLst/>
          </a:prstGeom>
          <a:solidFill>
            <a:srgbClr val="0066FF"/>
          </a:solidFill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Times New Roman" panose="02020603050405020304" pitchFamily="2" charset="0"/>
            </a:endParaRPr>
          </a:p>
        </p:txBody>
      </p:sp>
      <p:sp>
        <p:nvSpPr>
          <p:cNvPr id="8200" name="Oval 8"/>
          <p:cNvSpPr/>
          <p:nvPr/>
        </p:nvSpPr>
        <p:spPr>
          <a:xfrm>
            <a:off x="2063482" y="1765301"/>
            <a:ext cx="503172" cy="504825"/>
          </a:xfrm>
          <a:prstGeom prst="ellipse">
            <a:avLst/>
          </a:prstGeom>
          <a:solidFill>
            <a:srgbClr val="0066FF"/>
          </a:solidFill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Times New Roman" panose="02020603050405020304" pitchFamily="2" charset="0"/>
            </a:endParaRPr>
          </a:p>
        </p:txBody>
      </p:sp>
      <p:sp>
        <p:nvSpPr>
          <p:cNvPr id="8201" name="Oval 9"/>
          <p:cNvSpPr/>
          <p:nvPr/>
        </p:nvSpPr>
        <p:spPr>
          <a:xfrm>
            <a:off x="2063482" y="1765301"/>
            <a:ext cx="503172" cy="504825"/>
          </a:xfrm>
          <a:prstGeom prst="ellipse">
            <a:avLst/>
          </a:prstGeom>
          <a:solidFill>
            <a:srgbClr val="0066FF"/>
          </a:solidFill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Times New Roman" panose="02020603050405020304" pitchFamily="2" charset="0"/>
            </a:endParaRPr>
          </a:p>
        </p:txBody>
      </p:sp>
      <p:sp>
        <p:nvSpPr>
          <p:cNvPr id="8202" name="Oval 10"/>
          <p:cNvSpPr/>
          <p:nvPr/>
        </p:nvSpPr>
        <p:spPr>
          <a:xfrm>
            <a:off x="2063482" y="1765301"/>
            <a:ext cx="503172" cy="504825"/>
          </a:xfrm>
          <a:prstGeom prst="ellipse">
            <a:avLst/>
          </a:prstGeom>
          <a:solidFill>
            <a:srgbClr val="0066FF"/>
          </a:solidFill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Times New Roman" panose="02020603050405020304" pitchFamily="2" charset="0"/>
            </a:endParaRPr>
          </a:p>
        </p:txBody>
      </p:sp>
      <p:sp>
        <p:nvSpPr>
          <p:cNvPr id="11275" name="Text Box 11"/>
          <p:cNvSpPr txBox="1"/>
          <p:nvPr/>
        </p:nvSpPr>
        <p:spPr>
          <a:xfrm>
            <a:off x="1774594" y="1692275"/>
            <a:ext cx="3528554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8205" name="Text Box 13"/>
          <p:cNvSpPr txBox="1"/>
          <p:nvPr/>
        </p:nvSpPr>
        <p:spPr>
          <a:xfrm>
            <a:off x="2657764" y="708661"/>
            <a:ext cx="626346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latin typeface="Comic Sans MS" panose="030F0702030302020204" pitchFamily="66" charset="0"/>
                <a:ea typeface="华文新魏" pitchFamily="2" charset="-122"/>
              </a:rPr>
              <a:t>斜面上的小球</a:t>
            </a:r>
            <a:endParaRPr lang="en-US" altLang="zh-CN" sz="4800" b="1">
              <a:latin typeface="Comic Sans MS" panose="030F0702030302020204" pitchFamily="66" charset="0"/>
              <a:ea typeface="华文新魏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0076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749 0.017382 L 0.033297 0.062496 L 0.098105 0.148844 L 0.151209 0.223734 L 0.224793 0.313743 L 0.283755 0.34673 L 0.342718 0.328861 L 0.386812 0.277786 L 0.43385 0.2148 L 0.484023 0.139909 L 0.533978 0.067989 L 0.560536 0.028825" pathEditMode="relative" rAng="0" ptsTypes="AAAAAAAAAAAA">
                                      <p:cBhvr>
                                        <p:cTn id="21" dur="2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00" y="16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animBg="1"/>
      <p:bldP spid="820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未知"/>
          <p:cNvSpPr/>
          <p:nvPr/>
        </p:nvSpPr>
        <p:spPr>
          <a:xfrm>
            <a:off x="1992054" y="2052639"/>
            <a:ext cx="4385691" cy="2505075"/>
          </a:xfrm>
          <a:custGeom>
            <a:avLst/>
            <a:gdLst>
              <a:gd name="txL" fmla="*/ 0 w 2763"/>
              <a:gd name="txT" fmla="*/ 0 h 1578"/>
              <a:gd name="txR" fmla="*/ 2763 w 2763"/>
              <a:gd name="txB" fmla="*/ 1578 h 1578"/>
            </a:gdLst>
            <a:ahLst/>
            <a:cxnLst>
              <a:cxn ang="0">
                <a:pos x="0" y="0"/>
              </a:cxn>
              <a:cxn ang="0">
                <a:pos x="1376" y="1573"/>
              </a:cxn>
              <a:cxn ang="0">
                <a:pos x="2763" y="28"/>
              </a:cxn>
            </a:cxnLst>
            <a:rect l="txL" t="txT" r="txR" b="txB"/>
            <a:pathLst>
              <a:path w="2763" h="1578">
                <a:moveTo>
                  <a:pt x="0" y="0"/>
                </a:moveTo>
                <a:cubicBezTo>
                  <a:pt x="229" y="262"/>
                  <a:pt x="916" y="1568"/>
                  <a:pt x="1376" y="1573"/>
                </a:cubicBezTo>
                <a:cubicBezTo>
                  <a:pt x="1836" y="1578"/>
                  <a:pt x="2474" y="350"/>
                  <a:pt x="2763" y="28"/>
                </a:cubicBez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5" name="Line 3"/>
          <p:cNvSpPr/>
          <p:nvPr/>
        </p:nvSpPr>
        <p:spPr>
          <a:xfrm>
            <a:off x="1523802" y="2060575"/>
            <a:ext cx="8531702" cy="73025"/>
          </a:xfrm>
          <a:prstGeom prst="line">
            <a:avLst/>
          </a:prstGeom>
          <a:ln w="57150" cap="flat" cmpd="sng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8196" name="未知"/>
          <p:cNvSpPr/>
          <p:nvPr/>
        </p:nvSpPr>
        <p:spPr>
          <a:xfrm>
            <a:off x="4223789" y="2125663"/>
            <a:ext cx="3158714" cy="2430462"/>
          </a:xfrm>
          <a:custGeom>
            <a:avLst/>
            <a:gdLst>
              <a:gd name="txL" fmla="*/ 0 w 1990"/>
              <a:gd name="txT" fmla="*/ 0 h 1531"/>
              <a:gd name="txR" fmla="*/ 1990 w 1990"/>
              <a:gd name="txB" fmla="*/ 1531 h 1531"/>
            </a:gdLst>
            <a:ahLst/>
            <a:cxnLst>
              <a:cxn ang="0">
                <a:pos x="0" y="1531"/>
              </a:cxn>
              <a:cxn ang="0">
                <a:pos x="209" y="1479"/>
              </a:cxn>
              <a:cxn ang="0">
                <a:pos x="563" y="1309"/>
              </a:cxn>
              <a:cxn ang="0">
                <a:pos x="956" y="1047"/>
              </a:cxn>
              <a:cxn ang="0">
                <a:pos x="1518" y="536"/>
              </a:cxn>
              <a:cxn ang="0">
                <a:pos x="1990" y="0"/>
              </a:cxn>
            </a:cxnLst>
            <a:rect l="txL" t="txT" r="txR" b="txB"/>
            <a:pathLst>
              <a:path w="1990" h="1531">
                <a:moveTo>
                  <a:pt x="0" y="1531"/>
                </a:moveTo>
                <a:cubicBezTo>
                  <a:pt x="37" y="1525"/>
                  <a:pt x="115" y="1516"/>
                  <a:pt x="209" y="1479"/>
                </a:cubicBezTo>
                <a:cubicBezTo>
                  <a:pt x="303" y="1442"/>
                  <a:pt x="439" y="1381"/>
                  <a:pt x="563" y="1309"/>
                </a:cubicBezTo>
                <a:cubicBezTo>
                  <a:pt x="687" y="1237"/>
                  <a:pt x="792" y="1174"/>
                  <a:pt x="956" y="1047"/>
                </a:cubicBezTo>
                <a:cubicBezTo>
                  <a:pt x="1120" y="920"/>
                  <a:pt x="1346" y="710"/>
                  <a:pt x="1518" y="536"/>
                </a:cubicBezTo>
                <a:cubicBezTo>
                  <a:pt x="1690" y="362"/>
                  <a:pt x="1892" y="112"/>
                  <a:pt x="1990" y="0"/>
                </a:cubicBez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7" name="未知"/>
          <p:cNvSpPr/>
          <p:nvPr/>
        </p:nvSpPr>
        <p:spPr>
          <a:xfrm>
            <a:off x="4246011" y="2160589"/>
            <a:ext cx="4738070" cy="2409825"/>
          </a:xfrm>
          <a:custGeom>
            <a:avLst/>
            <a:gdLst>
              <a:gd name="txL" fmla="*/ 0 w 2985"/>
              <a:gd name="txT" fmla="*/ 0 h 1518"/>
              <a:gd name="txR" fmla="*/ 2985 w 2985"/>
              <a:gd name="txB" fmla="*/ 1518 h 1518"/>
            </a:gdLst>
            <a:ahLst/>
            <a:cxnLst>
              <a:cxn ang="0">
                <a:pos x="0" y="1518"/>
              </a:cxn>
              <a:cxn ang="0">
                <a:pos x="510" y="1440"/>
              </a:cxn>
              <a:cxn ang="0">
                <a:pos x="1047" y="1256"/>
              </a:cxn>
              <a:cxn ang="0">
                <a:pos x="2147" y="654"/>
              </a:cxn>
              <a:cxn ang="0">
                <a:pos x="2985" y="0"/>
              </a:cxn>
            </a:cxnLst>
            <a:rect l="txL" t="txT" r="txR" b="txB"/>
            <a:pathLst>
              <a:path w="2985" h="1518">
                <a:moveTo>
                  <a:pt x="0" y="1518"/>
                </a:moveTo>
                <a:cubicBezTo>
                  <a:pt x="85" y="1505"/>
                  <a:pt x="335" y="1484"/>
                  <a:pt x="510" y="1440"/>
                </a:cubicBezTo>
                <a:cubicBezTo>
                  <a:pt x="685" y="1396"/>
                  <a:pt x="641" y="1413"/>
                  <a:pt x="1047" y="1256"/>
                </a:cubicBezTo>
                <a:cubicBezTo>
                  <a:pt x="1453" y="1099"/>
                  <a:pt x="1826" y="861"/>
                  <a:pt x="2147" y="654"/>
                </a:cubicBezTo>
                <a:cubicBezTo>
                  <a:pt x="2470" y="445"/>
                  <a:pt x="2811" y="136"/>
                  <a:pt x="2985" y="0"/>
                </a:cubicBez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8" name="未知"/>
          <p:cNvSpPr/>
          <p:nvPr/>
        </p:nvSpPr>
        <p:spPr>
          <a:xfrm>
            <a:off x="4349184" y="4572000"/>
            <a:ext cx="6317428" cy="63500"/>
          </a:xfrm>
          <a:custGeom>
            <a:avLst/>
            <a:gdLst>
              <a:gd name="txL" fmla="*/ 0 w 3980"/>
              <a:gd name="txT" fmla="*/ 0 h 40"/>
              <a:gd name="txR" fmla="*/ 3980 w 3980"/>
              <a:gd name="txB" fmla="*/ 40 h 40"/>
            </a:gdLst>
            <a:ahLst/>
            <a:cxnLst>
              <a:cxn ang="0">
                <a:pos x="0" y="0"/>
              </a:cxn>
              <a:cxn ang="0">
                <a:pos x="1124" y="8"/>
              </a:cxn>
              <a:cxn ang="0">
                <a:pos x="2375" y="23"/>
              </a:cxn>
              <a:cxn ang="0">
                <a:pos x="3980" y="40"/>
              </a:cxn>
            </a:cxnLst>
            <a:rect l="txL" t="txT" r="txR" b="txB"/>
            <a:pathLst>
              <a:path w="3980" h="40">
                <a:moveTo>
                  <a:pt x="0" y="0"/>
                </a:moveTo>
                <a:cubicBezTo>
                  <a:pt x="185" y="1"/>
                  <a:pt x="728" y="4"/>
                  <a:pt x="1124" y="8"/>
                </a:cubicBezTo>
                <a:cubicBezTo>
                  <a:pt x="1545" y="12"/>
                  <a:pt x="1941" y="17"/>
                  <a:pt x="2375" y="23"/>
                </a:cubicBezTo>
                <a:cubicBezTo>
                  <a:pt x="2851" y="28"/>
                  <a:pt x="3646" y="37"/>
                  <a:pt x="3980" y="40"/>
                </a:cubicBez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9" name="Oval 7"/>
          <p:cNvSpPr/>
          <p:nvPr/>
        </p:nvSpPr>
        <p:spPr>
          <a:xfrm>
            <a:off x="2063482" y="1765301"/>
            <a:ext cx="503172" cy="504825"/>
          </a:xfrm>
          <a:prstGeom prst="ellipse">
            <a:avLst/>
          </a:prstGeom>
          <a:solidFill>
            <a:srgbClr val="0066FF"/>
          </a:solidFill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Times New Roman" panose="02020603050405020304" pitchFamily="2" charset="0"/>
            </a:endParaRPr>
          </a:p>
        </p:txBody>
      </p:sp>
      <p:sp>
        <p:nvSpPr>
          <p:cNvPr id="8200" name="Oval 8"/>
          <p:cNvSpPr/>
          <p:nvPr/>
        </p:nvSpPr>
        <p:spPr>
          <a:xfrm>
            <a:off x="2063482" y="1765301"/>
            <a:ext cx="503172" cy="504825"/>
          </a:xfrm>
          <a:prstGeom prst="ellipse">
            <a:avLst/>
          </a:prstGeom>
          <a:solidFill>
            <a:srgbClr val="0066FF"/>
          </a:solidFill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Times New Roman" panose="02020603050405020304" pitchFamily="2" charset="0"/>
            </a:endParaRPr>
          </a:p>
        </p:txBody>
      </p:sp>
      <p:sp>
        <p:nvSpPr>
          <p:cNvPr id="8201" name="Oval 9"/>
          <p:cNvSpPr/>
          <p:nvPr/>
        </p:nvSpPr>
        <p:spPr>
          <a:xfrm>
            <a:off x="2063482" y="1765301"/>
            <a:ext cx="503172" cy="504825"/>
          </a:xfrm>
          <a:prstGeom prst="ellipse">
            <a:avLst/>
          </a:prstGeom>
          <a:solidFill>
            <a:srgbClr val="0066FF"/>
          </a:solidFill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Times New Roman" panose="02020603050405020304" pitchFamily="2" charset="0"/>
            </a:endParaRPr>
          </a:p>
        </p:txBody>
      </p:sp>
      <p:sp>
        <p:nvSpPr>
          <p:cNvPr id="8202" name="Oval 10"/>
          <p:cNvSpPr/>
          <p:nvPr/>
        </p:nvSpPr>
        <p:spPr>
          <a:xfrm>
            <a:off x="2063482" y="1765301"/>
            <a:ext cx="503172" cy="504825"/>
          </a:xfrm>
          <a:prstGeom prst="ellipse">
            <a:avLst/>
          </a:prstGeom>
          <a:solidFill>
            <a:srgbClr val="0066FF"/>
          </a:solidFill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Times New Roman" panose="02020603050405020304" pitchFamily="2" charset="0"/>
            </a:endParaRPr>
          </a:p>
        </p:txBody>
      </p:sp>
      <p:sp>
        <p:nvSpPr>
          <p:cNvPr id="11275" name="Text Box 11"/>
          <p:cNvSpPr txBox="1"/>
          <p:nvPr/>
        </p:nvSpPr>
        <p:spPr>
          <a:xfrm>
            <a:off x="1774594" y="1692275"/>
            <a:ext cx="3528554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1800">
              <a:latin typeface="Arial" panose="020B0604020202020204" pitchFamily="34" charset="0"/>
            </a:endParaRPr>
          </a:p>
        </p:txBody>
      </p:sp>
      <p:sp>
        <p:nvSpPr>
          <p:cNvPr id="8204" name="Text Box 12"/>
          <p:cNvSpPr txBox="1"/>
          <p:nvPr/>
        </p:nvSpPr>
        <p:spPr>
          <a:xfrm>
            <a:off x="3199984" y="4648201"/>
            <a:ext cx="51825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CC0000"/>
                </a:solidFill>
                <a:latin typeface="Arial" panose="020B0604020202020204" pitchFamily="34" charset="0"/>
              </a:rPr>
              <a:t>物体的运动不需要力来维持</a:t>
            </a:r>
          </a:p>
        </p:txBody>
      </p:sp>
      <p:sp>
        <p:nvSpPr>
          <p:cNvPr id="8205" name="Text Box 13"/>
          <p:cNvSpPr txBox="1"/>
          <p:nvPr/>
        </p:nvSpPr>
        <p:spPr>
          <a:xfrm>
            <a:off x="1868562" y="682625"/>
            <a:ext cx="8512337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400" b="1">
                <a:latin typeface="Comic Sans MS" panose="030F0702030302020204" pitchFamily="66" charset="0"/>
                <a:ea typeface="华文新魏" pitchFamily="2" charset="-122"/>
              </a:rPr>
              <a:t>伽利略理想斜面实验（无摩擦力）</a:t>
            </a:r>
          </a:p>
        </p:txBody>
      </p:sp>
      <p:sp>
        <p:nvSpPr>
          <p:cNvPr id="8207" name="Text Box 15"/>
          <p:cNvSpPr txBox="1"/>
          <p:nvPr/>
        </p:nvSpPr>
        <p:spPr>
          <a:xfrm>
            <a:off x="2209512" y="5303839"/>
            <a:ext cx="8304719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CC0000"/>
                </a:solidFill>
                <a:latin typeface="Times New Roman" panose="02020603050405020304" pitchFamily="2" charset="0"/>
                <a:ea typeface="华文新魏" pitchFamily="2" charset="-122"/>
              </a:rPr>
              <a:t>运动物体</a:t>
            </a:r>
            <a:r>
              <a:rPr lang="zh-CN" altLang="en-US" sz="3200" b="1">
                <a:latin typeface="Times New Roman" panose="02020603050405020304" pitchFamily="2" charset="0"/>
                <a:ea typeface="华文新魏" pitchFamily="2" charset="-122"/>
              </a:rPr>
              <a:t>如果</a:t>
            </a:r>
            <a:r>
              <a:rPr lang="zh-CN" altLang="en-US" sz="3200" b="1">
                <a:solidFill>
                  <a:srgbClr val="CC0000"/>
                </a:solidFill>
                <a:latin typeface="Times New Roman" panose="02020603050405020304" pitchFamily="2" charset="0"/>
                <a:ea typeface="华文新魏" pitchFamily="2" charset="-122"/>
              </a:rPr>
              <a:t>不受其它物体的作用</a:t>
            </a:r>
            <a:r>
              <a:rPr lang="zh-CN" altLang="en-US" sz="3200" b="1">
                <a:latin typeface="Times New Roman" panose="02020603050405020304" pitchFamily="2" charset="0"/>
                <a:ea typeface="华文新魏" pitchFamily="2" charset="-122"/>
              </a:rPr>
              <a:t>，其运动会是匀速的，而且将会</a:t>
            </a:r>
            <a:r>
              <a:rPr lang="zh-CN" altLang="en-US" sz="3200" b="1">
                <a:solidFill>
                  <a:srgbClr val="CC0000"/>
                </a:solidFill>
                <a:latin typeface="Times New Roman" panose="02020603050405020304" pitchFamily="2" charset="0"/>
                <a:ea typeface="华文新魏" pitchFamily="2" charset="-122"/>
              </a:rPr>
              <a:t>永远运动</a:t>
            </a:r>
            <a:r>
              <a:rPr lang="zh-CN" altLang="en-US" sz="3200" b="1">
                <a:latin typeface="Times New Roman" panose="02020603050405020304" pitchFamily="2" charset="0"/>
                <a:ea typeface="华文新魏" pitchFamily="2" charset="-122"/>
              </a:rPr>
              <a:t>下去。</a:t>
            </a:r>
          </a:p>
        </p:txBody>
      </p:sp>
    </p:spTree>
    <p:extLst>
      <p:ext uri="{BB962C8B-B14F-4D97-AF65-F5344CB8AC3E}">
        <p14:creationId xmlns:p14="http://schemas.microsoft.com/office/powerpoint/2010/main" val="2699059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06 4.44444E-06 L 0.01354 0.0456 L 0.06354 0.13287 L 0.10451 0.20856 L 0.16128 0.29953 L 0.20677 0.33287 L 0.25226 0.31481 L 0.28628 0.26319 L 0.32257 0.19953 L 0.36128 0.12384 L 0.39982 0.05115 L 0.42031 0.01157" pathEditMode="relative" rAng="0" ptsTypes="AAAAAAAAAAAA">
                                      <p:cBhvr>
                                        <p:cTn id="26" dur="2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0" y="1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06 4.44444E-06 L 0.01805 0.05717 L 0.0908 0.19652 L 0.17482 0.31481 L 0.22031 0.33287 L 0.25226 0.33287 L 0.32257 0.27824 L 0.38403 0.21481 L 0.42951 0.16319 L 0.47031 0.09953 L 0.50677 0.0449 L 0.52951 0.00856" pathEditMode="relative" rAng="0" ptsTypes="AAAAAAAAAAAA">
                                      <p:cBhvr>
                                        <p:cTn id="35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00" y="1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06 4.44444E-06 L 0.02726 0.08194 L 0.08871 0.18796 L 0.15694 0.28796 L 0.21771 0.33888 L 0.25903 0.34189 L 0.34982 0.30856 L 0.42257 0.27222 L 0.54739 0.1662 L 0.62239 0.09351 L 0.69305 0.01157" pathEditMode="relative" rAng="0" ptsTypes="AAAAAAAAAAA">
                                      <p:cBhvr>
                                        <p:cTn id="44" dur="2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00" y="1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06 -3.7037E-07 L 0.01372 0.06968 L 0.07274 0.16991 L 0.125 0.25185 L 0.19323 0.32176 L 0.25677 0.34236 L 0.3974 0.34537 L 0.78629 0.34861 L 0.9658 0.35463" pathEditMode="relative" rAng="0" ptsTypes="AAAAAAAAA">
                                      <p:cBhvr>
                                        <p:cTn id="53" dur="2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00" y="17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animBg="1"/>
      <p:bldP spid="8200" grpId="0" animBg="1"/>
      <p:bldP spid="8201" grpId="0" animBg="1"/>
      <p:bldP spid="8202" grpId="0" animBg="1"/>
      <p:bldP spid="8202" grpId="1" animBg="1"/>
      <p:bldP spid="8204" grpId="0"/>
      <p:bldP spid="8205" grpId="0"/>
      <p:bldP spid="820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矩形 14338"/>
          <p:cNvSpPr/>
          <p:nvPr/>
        </p:nvSpPr>
        <p:spPr>
          <a:xfrm>
            <a:off x="1622214" y="669925"/>
            <a:ext cx="4378390" cy="13093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zh-CN" altLang="en-US" sz="3600" b="1">
                <a:solidFill>
                  <a:srgbClr val="CC0000"/>
                </a:solidFill>
                <a:latin typeface="Tahoma" panose="020B0604030504040204" pitchFamily="2" charset="0"/>
                <a:ea typeface="宋体" panose="02010600030101010101" pitchFamily="2" charset="-122"/>
              </a:rPr>
              <a:t>1、亚里士多德：</a:t>
            </a:r>
          </a:p>
          <a:p>
            <a:pPr marL="342900" indent="-342900">
              <a:spcBef>
                <a:spcPct val="20000"/>
              </a:spcBef>
            </a:pPr>
            <a:r>
              <a:rPr lang="zh-CN" altLang="en-US" sz="2800" b="1">
                <a:solidFill>
                  <a:srgbClr val="CC0000"/>
                </a:solidFill>
                <a:latin typeface="Tahoma" panose="020B0604030504040204" pitchFamily="2" charset="0"/>
                <a:ea typeface="宋体" panose="02010600030101010101" pitchFamily="2" charset="-122"/>
              </a:rPr>
              <a:t>力是</a:t>
            </a:r>
            <a:r>
              <a:rPr lang="zh-CN" altLang="en-US" sz="3600" b="1">
                <a:latin typeface="Tahoma" panose="020B0604030504040204" pitchFamily="2" charset="0"/>
                <a:ea typeface="宋体" panose="02010600030101010101" pitchFamily="2" charset="-122"/>
              </a:rPr>
              <a:t>维持</a:t>
            </a:r>
            <a:r>
              <a:rPr lang="zh-CN" altLang="en-US" sz="2800" b="1">
                <a:solidFill>
                  <a:srgbClr val="CC0000"/>
                </a:solidFill>
                <a:latin typeface="Tahoma" panose="020B0604030504040204" pitchFamily="2" charset="0"/>
                <a:ea typeface="宋体" panose="02010600030101010101" pitchFamily="2" charset="-122"/>
              </a:rPr>
              <a:t>物</a:t>
            </a:r>
            <a:r>
              <a:rPr lang="zh-CN" altLang="en-US" sz="2800" b="1">
                <a:solidFill>
                  <a:srgbClr val="CC0000"/>
                </a:solidFill>
                <a:latin typeface="Tahoma" panose="020B0604030504040204" pitchFamily="2" charset="0"/>
                <a:ea typeface="宋体" panose="02010600030101010101" pitchFamily="2" charset="-122"/>
                <a:sym typeface="Arial" panose="020B0604020202020204" pitchFamily="34" charset="0"/>
              </a:rPr>
              <a:t>体运动的原因</a:t>
            </a:r>
            <a:endParaRPr lang="en-US" altLang="zh-CN" sz="2800" b="1">
              <a:solidFill>
                <a:srgbClr val="CC0000"/>
              </a:solidFill>
              <a:latin typeface="Tahoma" panose="020B0604030504040204" pitchFamily="2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4341" name="矩形 14340"/>
          <p:cNvSpPr/>
          <p:nvPr/>
        </p:nvSpPr>
        <p:spPr>
          <a:xfrm>
            <a:off x="6000288" y="725170"/>
            <a:ext cx="4460294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r>
              <a:rPr lang="zh-CN" altLang="en-US" sz="3600" b="1">
                <a:solidFill>
                  <a:srgbClr val="0000FF"/>
                </a:solidFill>
                <a:latin typeface="Tahoma" panose="020B0604030504040204" pitchFamily="2" charset="0"/>
                <a:ea typeface="宋体" panose="02010600030101010101" pitchFamily="2" charset="-122"/>
                <a:sym typeface="Arial" panose="020B0604020202020204" pitchFamily="34" charset="0"/>
              </a:rPr>
              <a:t>2、伽利略：</a:t>
            </a:r>
            <a:endParaRPr lang="zh-CN" altLang="en-US" sz="2800" b="1">
              <a:solidFill>
                <a:srgbClr val="0000FF"/>
              </a:solidFill>
              <a:latin typeface="Tahoma" panose="020B0604030504040204" pitchFamily="2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Tahoma" panose="020B0604030504040204" pitchFamily="2" charset="0"/>
                <a:ea typeface="宋体" panose="02010600030101010101" pitchFamily="2" charset="-122"/>
                <a:sym typeface="Arial" panose="020B0604020202020204" pitchFamily="34" charset="0"/>
              </a:rPr>
              <a:t>物体的运动不需要力</a:t>
            </a:r>
            <a:r>
              <a:rPr lang="zh-CN" altLang="en-US" sz="3600" b="1">
                <a:solidFill>
                  <a:schemeClr val="tx1"/>
                </a:solidFill>
                <a:latin typeface="Tahoma" panose="020B0604030504040204" pitchFamily="2" charset="0"/>
                <a:ea typeface="宋体" panose="02010600030101010101" pitchFamily="2" charset="-122"/>
                <a:sym typeface="Arial" panose="020B0604020202020204" pitchFamily="34" charset="0"/>
              </a:rPr>
              <a:t>维持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622214" y="2415541"/>
            <a:ext cx="782694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问</a:t>
            </a:r>
            <a:r>
              <a:rPr lang="en-US" altLang="zh-CN" sz="32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1</a:t>
            </a:r>
            <a:r>
              <a:rPr lang="zh-CN" altLang="en-US" sz="32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：物体运动不受力作用时会怎样？</a:t>
            </a:r>
          </a:p>
        </p:txBody>
      </p:sp>
      <p:sp>
        <p:nvSpPr>
          <p:cNvPr id="15362" name="Text Box 4"/>
          <p:cNvSpPr txBox="1"/>
          <p:nvPr/>
        </p:nvSpPr>
        <p:spPr>
          <a:xfrm>
            <a:off x="2279353" y="3565526"/>
            <a:ext cx="1728563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空气越来越稀薄</a:t>
            </a:r>
          </a:p>
        </p:txBody>
      </p:sp>
      <p:sp>
        <p:nvSpPr>
          <p:cNvPr id="15363" name="AutoShape 5"/>
          <p:cNvSpPr/>
          <p:nvPr/>
        </p:nvSpPr>
        <p:spPr>
          <a:xfrm>
            <a:off x="4223788" y="3854451"/>
            <a:ext cx="1007931" cy="504825"/>
          </a:xfrm>
          <a:prstGeom prst="rightArrow">
            <a:avLst>
              <a:gd name="adj1" fmla="val 50000"/>
              <a:gd name="adj2" fmla="val 49865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170" tIns="46990" rIns="90170" bIns="46990" anchor="ctr"/>
          <a:lstStyle/>
          <a:p>
            <a:pPr algn="ctr"/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64" name="Text Box 6"/>
          <p:cNvSpPr txBox="1"/>
          <p:nvPr/>
        </p:nvSpPr>
        <p:spPr>
          <a:xfrm>
            <a:off x="5374576" y="3567114"/>
            <a:ext cx="1584119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声音如何变化</a:t>
            </a:r>
          </a:p>
        </p:txBody>
      </p:sp>
      <p:sp>
        <p:nvSpPr>
          <p:cNvPr id="15365" name="Text Box 9"/>
          <p:cNvSpPr txBox="1"/>
          <p:nvPr/>
        </p:nvSpPr>
        <p:spPr>
          <a:xfrm>
            <a:off x="8111069" y="3484564"/>
            <a:ext cx="1512691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真空不能传声</a:t>
            </a:r>
          </a:p>
        </p:txBody>
      </p:sp>
      <p:sp>
        <p:nvSpPr>
          <p:cNvPr id="15366" name="Text Box 10"/>
          <p:cNvSpPr txBox="1"/>
          <p:nvPr/>
        </p:nvSpPr>
        <p:spPr>
          <a:xfrm>
            <a:off x="2350782" y="5581651"/>
            <a:ext cx="1619039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所受力越来越小</a:t>
            </a:r>
          </a:p>
        </p:txBody>
      </p:sp>
      <p:sp>
        <p:nvSpPr>
          <p:cNvPr id="15367" name="Text Box 13"/>
          <p:cNvSpPr txBox="1"/>
          <p:nvPr/>
        </p:nvSpPr>
        <p:spPr>
          <a:xfrm>
            <a:off x="5376164" y="5724526"/>
            <a:ext cx="1366659" cy="9531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运动速度变化</a:t>
            </a:r>
          </a:p>
        </p:txBody>
      </p:sp>
      <p:sp>
        <p:nvSpPr>
          <p:cNvPr id="15368" name="Text Box 14"/>
          <p:cNvSpPr txBox="1"/>
          <p:nvPr/>
        </p:nvSpPr>
        <p:spPr>
          <a:xfrm>
            <a:off x="8112657" y="5510214"/>
            <a:ext cx="1944434" cy="1383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不受力时物体将怎样运动？</a:t>
            </a:r>
          </a:p>
        </p:txBody>
      </p:sp>
      <p:sp>
        <p:nvSpPr>
          <p:cNvPr id="15369" name="Line 15"/>
          <p:cNvSpPr/>
          <p:nvPr/>
        </p:nvSpPr>
        <p:spPr>
          <a:xfrm flipH="1">
            <a:off x="2999984" y="4573589"/>
            <a:ext cx="0" cy="1081087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5370" name="Line 16"/>
          <p:cNvSpPr/>
          <p:nvPr/>
        </p:nvSpPr>
        <p:spPr>
          <a:xfrm flipH="1">
            <a:off x="5879335" y="4502151"/>
            <a:ext cx="0" cy="1368425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5371" name="Line 17"/>
          <p:cNvSpPr/>
          <p:nvPr/>
        </p:nvSpPr>
        <p:spPr>
          <a:xfrm>
            <a:off x="8758685" y="4432301"/>
            <a:ext cx="1588" cy="1152525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5372" name="AutoShape 28"/>
          <p:cNvSpPr/>
          <p:nvPr/>
        </p:nvSpPr>
        <p:spPr>
          <a:xfrm>
            <a:off x="6958694" y="5870576"/>
            <a:ext cx="1007932" cy="504825"/>
          </a:xfrm>
          <a:prstGeom prst="rightArrow">
            <a:avLst>
              <a:gd name="adj1" fmla="val 50000"/>
              <a:gd name="adj2" fmla="val 49865"/>
            </a:avLst>
          </a:prstGeom>
          <a:solidFill>
            <a:srgbClr val="0000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170" tIns="46990" rIns="90170" bIns="46990" anchor="ctr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73" name="AutoShape 29"/>
          <p:cNvSpPr/>
          <p:nvPr/>
        </p:nvSpPr>
        <p:spPr>
          <a:xfrm>
            <a:off x="4223788" y="5797551"/>
            <a:ext cx="1007931" cy="504825"/>
          </a:xfrm>
          <a:prstGeom prst="rightArrow">
            <a:avLst>
              <a:gd name="adj1" fmla="val 50000"/>
              <a:gd name="adj2" fmla="val 49865"/>
            </a:avLst>
          </a:prstGeom>
          <a:solidFill>
            <a:srgbClr val="0000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170" tIns="46990" rIns="90170" bIns="46990" anchor="ctr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74" name="AutoShape 30"/>
          <p:cNvSpPr/>
          <p:nvPr/>
        </p:nvSpPr>
        <p:spPr>
          <a:xfrm>
            <a:off x="6887266" y="3854451"/>
            <a:ext cx="1007931" cy="504825"/>
          </a:xfrm>
          <a:prstGeom prst="rightArrow">
            <a:avLst>
              <a:gd name="adj1" fmla="val 50000"/>
              <a:gd name="adj2" fmla="val 49865"/>
            </a:avLst>
          </a:prstGeom>
          <a:solidFill>
            <a:srgbClr val="0000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170" tIns="46990" rIns="90170" bIns="46990" anchor="ctr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9281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3" grpId="0"/>
      <p:bldP spid="15362" grpId="0"/>
      <p:bldP spid="15363" grpId="0" animBg="1"/>
      <p:bldP spid="15364" grpId="0"/>
      <p:bldP spid="15365" grpId="0"/>
      <p:bldP spid="15366" grpId="0"/>
      <p:bldP spid="15367" grpId="0"/>
      <p:bldP spid="15368" grpId="0"/>
      <p:bldP spid="15372" grpId="0" animBg="1"/>
      <p:bldP spid="15373" grpId="0" animBg="1"/>
      <p:bldP spid="1537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图片 16387" descr="QQ截图201501201018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801" y="3689668"/>
            <a:ext cx="6074572" cy="133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0" name="文本框 1"/>
          <p:cNvSpPr txBox="1"/>
          <p:nvPr/>
        </p:nvSpPr>
        <p:spPr>
          <a:xfrm>
            <a:off x="103174" y="676911"/>
            <a:ext cx="7974562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二、探究阻力对物体运动的影响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23800" y="2161223"/>
            <a:ext cx="815233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问</a:t>
            </a:r>
            <a:r>
              <a:rPr lang="en-US" altLang="zh-CN" sz="28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3</a:t>
            </a:r>
            <a:r>
              <a:rPr lang="zh-CN" altLang="en-US" sz="28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：通过观察什么来反映阻力对物体运动的影响？</a:t>
            </a:r>
            <a:endParaRPr lang="zh-CN" altLang="en-US" sz="2800" b="1" noProof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23484" y="1403985"/>
            <a:ext cx="782694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问</a:t>
            </a:r>
            <a:r>
              <a:rPr lang="en-US" altLang="zh-CN" sz="28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2</a:t>
            </a:r>
            <a:r>
              <a:rPr lang="zh-CN" altLang="en-US" sz="28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：如何改变物体受到的阻力？</a:t>
            </a:r>
            <a:endParaRPr lang="zh-CN" altLang="en-US" sz="2800" b="1" noProof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1579" y="2931478"/>
            <a:ext cx="782694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问</a:t>
            </a:r>
            <a:r>
              <a:rPr lang="en-US" altLang="zh-CN" sz="28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4</a:t>
            </a:r>
            <a:r>
              <a:rPr lang="zh-CN" altLang="en-US" sz="28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：如何让物体运动的速度一样？</a:t>
            </a:r>
            <a:endParaRPr lang="zh-CN" altLang="en-US" sz="2800" b="1" noProof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41262" y="5172076"/>
            <a:ext cx="7982498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信息：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同一物体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同一斜面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同一高度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静止滑下时，物体到达水平面的初始速度相同</a:t>
            </a:r>
          </a:p>
        </p:txBody>
      </p:sp>
    </p:spTree>
    <p:extLst>
      <p:ext uri="{BB962C8B-B14F-4D97-AF65-F5344CB8AC3E}">
        <p14:creationId xmlns:p14="http://schemas.microsoft.com/office/powerpoint/2010/main" val="465732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5" name="表格 3074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057132" y="3762376"/>
          <a:ext cx="7923770" cy="2790825"/>
        </p:xfrm>
        <a:graphic>
          <a:graphicData uri="http://schemas.openxmlformats.org/drawingml/2006/table">
            <a:tbl>
              <a:tblPr/>
              <a:tblGrid>
                <a:gridCol w="1447612"/>
                <a:gridCol w="1447612"/>
                <a:gridCol w="1447612"/>
                <a:gridCol w="1447612"/>
                <a:gridCol w="2133322"/>
              </a:tblGrid>
              <a:tr h="7340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1">
                          <a:latin typeface="Arial" panose="020B0604020202020204" pitchFamily="34" charset="0"/>
                        </a:rPr>
                        <a:t>实验次数</a:t>
                      </a:r>
                    </a:p>
                  </a:txBody>
                  <a:tcPr marL="91428" marR="91428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1">
                          <a:latin typeface="Arial" panose="020B0604020202020204" pitchFamily="34" charset="0"/>
                        </a:rPr>
                        <a:t>表面材料</a:t>
                      </a: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1">
                          <a:latin typeface="Arial" panose="020B0604020202020204" pitchFamily="34" charset="0"/>
                        </a:rPr>
                        <a:t>阻力大小</a:t>
                      </a: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1">
                          <a:latin typeface="Arial" panose="020B0604020202020204" pitchFamily="34" charset="0"/>
                        </a:rPr>
                        <a:t>滑行距离</a:t>
                      </a: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1">
                          <a:latin typeface="Arial" panose="020B0604020202020204" pitchFamily="34" charset="0"/>
                        </a:rPr>
                        <a:t>速度变化快慢</a:t>
                      </a: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215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zh-CN" sz="2400" b="1"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1428" marR="91428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1">
                          <a:latin typeface="Arial" panose="020B0604020202020204" pitchFamily="34" charset="0"/>
                        </a:rPr>
                        <a:t>毛巾</a:t>
                      </a: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2400" b="1">
                        <a:latin typeface="Arial" panose="020B0604020202020204" pitchFamily="34" charset="0"/>
                      </a:endParaRP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2400" b="1">
                        <a:latin typeface="Arial" panose="020B0604020202020204" pitchFamily="34" charset="0"/>
                      </a:endParaRP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2400" b="1">
                        <a:latin typeface="Arial" panose="020B0604020202020204" pitchFamily="34" charset="0"/>
                      </a:endParaRP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08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zh-CN" sz="2400" b="1"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1428" marR="91428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1">
                          <a:latin typeface="Arial" panose="020B0604020202020204" pitchFamily="34" charset="0"/>
                        </a:rPr>
                        <a:t>棉布</a:t>
                      </a: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2400" b="1">
                        <a:latin typeface="Arial" panose="020B0604020202020204" pitchFamily="34" charset="0"/>
                      </a:endParaRP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2400" b="1">
                        <a:latin typeface="Arial" panose="020B0604020202020204" pitchFamily="34" charset="0"/>
                      </a:endParaRP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2400" b="1">
                        <a:latin typeface="Arial" panose="020B0604020202020204" pitchFamily="34" charset="0"/>
                      </a:endParaRP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373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zh-CN" sz="2400" b="1"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1428" marR="91428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1">
                          <a:latin typeface="Arial" panose="020B0604020202020204" pitchFamily="34" charset="0"/>
                        </a:rPr>
                        <a:t>木板</a:t>
                      </a: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2400" b="1">
                        <a:latin typeface="Arial" panose="020B0604020202020204" pitchFamily="34" charset="0"/>
                      </a:endParaRP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2400" b="1">
                        <a:latin typeface="Arial" panose="020B0604020202020204" pitchFamily="34" charset="0"/>
                      </a:endParaRP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2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2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None/>
                      </a:pPr>
                      <a:endParaRPr lang="zh-CN" altLang="zh-CN" sz="2400" b="1">
                        <a:latin typeface="Arial" panose="020B0604020202020204" pitchFamily="34" charset="0"/>
                      </a:endParaRPr>
                    </a:p>
                  </a:txBody>
                  <a:tcPr marL="91428" marR="9142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45"/>
          <p:cNvGrpSpPr/>
          <p:nvPr/>
        </p:nvGrpSpPr>
        <p:grpSpPr>
          <a:xfrm>
            <a:off x="4952356" y="4654551"/>
            <a:ext cx="1371421" cy="1603375"/>
            <a:chOff x="0" y="0"/>
            <a:chExt cx="864" cy="1010"/>
          </a:xfrm>
        </p:grpSpPr>
        <p:sp>
          <p:nvSpPr>
            <p:cNvPr id="10286" name="Text Box 46"/>
            <p:cNvSpPr txBox="1">
              <a:spLocks noChangeArrowheads="1"/>
            </p:cNvSpPr>
            <p:nvPr/>
          </p:nvSpPr>
          <p:spPr bwMode="auto">
            <a:xfrm>
              <a:off x="48" y="0"/>
              <a:ext cx="768" cy="29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marR="0" algn="ctr" defTabSz="914400"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sz="2400" b="1" kern="1200" cap="none" spc="0" normalizeH="0" baseline="0" noProof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2" charset="0"/>
                  <a:ea typeface="宋体" panose="02010600030101010101" pitchFamily="2" charset="-122"/>
                  <a:cs typeface="+mn-cs"/>
                </a:rPr>
                <a:t>最大</a:t>
              </a:r>
            </a:p>
          </p:txBody>
        </p:sp>
        <p:sp>
          <p:nvSpPr>
            <p:cNvPr id="10287" name="Text Box 47"/>
            <p:cNvSpPr txBox="1">
              <a:spLocks noChangeArrowheads="1"/>
            </p:cNvSpPr>
            <p:nvPr/>
          </p:nvSpPr>
          <p:spPr bwMode="auto">
            <a:xfrm>
              <a:off x="96" y="384"/>
              <a:ext cx="720" cy="29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marR="0" algn="ctr" defTabSz="914400"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sz="2400" b="1" kern="1200" cap="none" spc="0" normalizeH="0" baseline="0" noProof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2" charset="0"/>
                  <a:ea typeface="宋体" panose="02010600030101010101" pitchFamily="2" charset="-122"/>
                  <a:cs typeface="+mn-cs"/>
                </a:rPr>
                <a:t>较大</a:t>
              </a:r>
            </a:p>
          </p:txBody>
        </p:sp>
        <p:sp>
          <p:nvSpPr>
            <p:cNvPr id="10288" name="Text Box 48"/>
            <p:cNvSpPr txBox="1">
              <a:spLocks noChangeArrowheads="1"/>
            </p:cNvSpPr>
            <p:nvPr/>
          </p:nvSpPr>
          <p:spPr bwMode="auto">
            <a:xfrm>
              <a:off x="0" y="720"/>
              <a:ext cx="864" cy="29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marR="0" algn="ctr" defTabSz="914400"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sz="2400" b="1" kern="1200" cap="none" spc="0" normalizeH="0" baseline="0" noProof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2" charset="0"/>
                  <a:ea typeface="宋体" panose="02010600030101010101" pitchFamily="2" charset="-122"/>
                  <a:cs typeface="+mn-cs"/>
                </a:rPr>
                <a:t>较小</a:t>
              </a:r>
            </a:p>
          </p:txBody>
        </p:sp>
      </p:grpSp>
      <p:grpSp>
        <p:nvGrpSpPr>
          <p:cNvPr id="3" name="Group 49"/>
          <p:cNvGrpSpPr/>
          <p:nvPr/>
        </p:nvGrpSpPr>
        <p:grpSpPr>
          <a:xfrm>
            <a:off x="8228529" y="4654551"/>
            <a:ext cx="1447612" cy="1603375"/>
            <a:chOff x="0" y="0"/>
            <a:chExt cx="912" cy="1010"/>
          </a:xfrm>
        </p:grpSpPr>
        <p:sp>
          <p:nvSpPr>
            <p:cNvPr id="10290" name="Text Box 50"/>
            <p:cNvSpPr txBox="1">
              <a:spLocks noChangeArrowheads="1"/>
            </p:cNvSpPr>
            <p:nvPr/>
          </p:nvSpPr>
          <p:spPr bwMode="auto">
            <a:xfrm>
              <a:off x="0" y="0"/>
              <a:ext cx="912" cy="29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marR="0" algn="ctr" defTabSz="914400"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sz="2400" b="1" kern="1200" cap="none" spc="0" normalizeH="0" baseline="0" noProof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2" charset="0"/>
                  <a:ea typeface="宋体" panose="02010600030101010101" pitchFamily="2" charset="-122"/>
                  <a:cs typeface="+mn-cs"/>
                </a:rPr>
                <a:t>最快</a:t>
              </a:r>
            </a:p>
          </p:txBody>
        </p:sp>
        <p:sp>
          <p:nvSpPr>
            <p:cNvPr id="10291" name="Text Box 51"/>
            <p:cNvSpPr txBox="1">
              <a:spLocks noChangeArrowheads="1"/>
            </p:cNvSpPr>
            <p:nvPr/>
          </p:nvSpPr>
          <p:spPr bwMode="auto">
            <a:xfrm>
              <a:off x="0" y="384"/>
              <a:ext cx="912" cy="29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marR="0" algn="ctr" defTabSz="914400"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sz="2400" b="1" kern="1200" cap="none" spc="0" normalizeH="0" baseline="0" noProof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2" charset="0"/>
                  <a:ea typeface="宋体" panose="02010600030101010101" pitchFamily="2" charset="-122"/>
                  <a:cs typeface="+mn-cs"/>
                </a:rPr>
                <a:t>较快</a:t>
              </a:r>
            </a:p>
          </p:txBody>
        </p:sp>
        <p:sp>
          <p:nvSpPr>
            <p:cNvPr id="10292" name="Text Box 52"/>
            <p:cNvSpPr txBox="1">
              <a:spLocks noChangeArrowheads="1"/>
            </p:cNvSpPr>
            <p:nvPr/>
          </p:nvSpPr>
          <p:spPr bwMode="auto">
            <a:xfrm>
              <a:off x="48" y="720"/>
              <a:ext cx="816" cy="29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marR="0" algn="ctr" defTabSz="914400"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sz="2400" b="1" kern="1200" cap="none" spc="0" normalizeH="0" baseline="0" noProof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2" charset="0"/>
                  <a:ea typeface="宋体" panose="02010600030101010101" pitchFamily="2" charset="-122"/>
                  <a:cs typeface="+mn-cs"/>
                </a:rPr>
                <a:t>较慢</a:t>
              </a:r>
            </a:p>
          </p:txBody>
        </p:sp>
      </p:grpSp>
      <p:grpSp>
        <p:nvGrpSpPr>
          <p:cNvPr id="4" name="Group 56"/>
          <p:cNvGrpSpPr/>
          <p:nvPr/>
        </p:nvGrpSpPr>
        <p:grpSpPr>
          <a:xfrm>
            <a:off x="6095206" y="4654551"/>
            <a:ext cx="1828562" cy="1603375"/>
            <a:chOff x="0" y="0"/>
            <a:chExt cx="1152" cy="1010"/>
          </a:xfrm>
        </p:grpSpPr>
        <p:sp>
          <p:nvSpPr>
            <p:cNvPr id="10297" name="Text Box 57"/>
            <p:cNvSpPr txBox="1">
              <a:spLocks noChangeArrowheads="1"/>
            </p:cNvSpPr>
            <p:nvPr/>
          </p:nvSpPr>
          <p:spPr bwMode="auto">
            <a:xfrm>
              <a:off x="0" y="414"/>
              <a:ext cx="1152" cy="29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marR="0" algn="ctr" defTabSz="914400"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sz="2400" b="1" kern="1200" cap="none" spc="0" normalizeH="0" baseline="0" noProof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2" charset="0"/>
                  <a:ea typeface="宋体" panose="02010600030101010101" pitchFamily="2" charset="-122"/>
                  <a:cs typeface="+mn-cs"/>
                </a:rPr>
                <a:t>较长</a:t>
              </a:r>
            </a:p>
          </p:txBody>
        </p:sp>
        <p:sp>
          <p:nvSpPr>
            <p:cNvPr id="10298" name="Text Box 58"/>
            <p:cNvSpPr txBox="1">
              <a:spLocks noChangeArrowheads="1"/>
            </p:cNvSpPr>
            <p:nvPr/>
          </p:nvSpPr>
          <p:spPr bwMode="auto">
            <a:xfrm>
              <a:off x="240" y="720"/>
              <a:ext cx="672" cy="29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marR="0" algn="ctr" defTabSz="914400"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sz="2400" b="1" kern="1200" cap="none" spc="0" normalizeH="0" baseline="0" noProof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2" charset="0"/>
                  <a:ea typeface="宋体" panose="02010600030101010101" pitchFamily="2" charset="-122"/>
                  <a:cs typeface="+mn-cs"/>
                </a:rPr>
                <a:t>长</a:t>
              </a:r>
            </a:p>
          </p:txBody>
        </p:sp>
        <p:sp>
          <p:nvSpPr>
            <p:cNvPr id="10299" name="Text Box 59"/>
            <p:cNvSpPr txBox="1">
              <a:spLocks noChangeArrowheads="1"/>
            </p:cNvSpPr>
            <p:nvPr/>
          </p:nvSpPr>
          <p:spPr bwMode="auto">
            <a:xfrm>
              <a:off x="288" y="0"/>
              <a:ext cx="576" cy="29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marR="0" algn="ctr" defTabSz="914400">
                <a:spcBef>
                  <a:spcPct val="5000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sz="2400" b="1" kern="1200" cap="none" spc="0" normalizeH="0" baseline="0" noProof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2" charset="0"/>
                  <a:ea typeface="宋体" panose="02010600030101010101" pitchFamily="2" charset="-122"/>
                  <a:cs typeface="+mn-cs"/>
                </a:rPr>
                <a:t>最短</a:t>
              </a:r>
            </a:p>
          </p:txBody>
        </p:sp>
      </p:grpSp>
    </p:spTree>
    <p:controls>
      <mc:AlternateContent xmlns:mc="http://schemas.openxmlformats.org/markup-compatibility/2006">
        <mc:Choice xmlns:v="urn:schemas-microsoft-com:vml" Requires="v">
          <p:control spid="1026" name="ShockwaveFlash1" r:id="rId3" imgW="6143625" imgH="2760980"/>
        </mc:Choice>
        <mc:Fallback>
          <p:control name="ShockwaveFlash1" r:id="rId3" imgW="6143625" imgH="2760980">
            <p:pic>
              <p:nvPicPr>
                <p:cNvPr id="0" name="ShockwaveFlash1"/>
                <p:cNvPicPr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4188" y="723900"/>
                  <a:ext cx="6142037" cy="27606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775382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图片 18433" descr="QQ截图201501200959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579" y="690880"/>
            <a:ext cx="4406326" cy="30441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4" name="矩形 18435"/>
          <p:cNvSpPr/>
          <p:nvPr/>
        </p:nvSpPr>
        <p:spPr>
          <a:xfrm>
            <a:off x="1541262" y="3650615"/>
            <a:ext cx="2088878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（2）结论：</a:t>
            </a:r>
            <a:r>
              <a:rPr lang="en-US" altLang="zh-CN" sz="28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                </a:t>
            </a:r>
          </a:p>
        </p:txBody>
      </p:sp>
      <p:sp>
        <p:nvSpPr>
          <p:cNvPr id="18435" name="文本框 18434"/>
          <p:cNvSpPr txBox="1"/>
          <p:nvPr/>
        </p:nvSpPr>
        <p:spPr>
          <a:xfrm>
            <a:off x="1541262" y="4178619"/>
            <a:ext cx="8919001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>
                <a:latin typeface="Times New Roman" panose="02020603050405020304" pitchFamily="2" charset="0"/>
                <a:ea typeface="宋体" panose="02010600030101010101" pitchFamily="2" charset="-122"/>
              </a:rPr>
              <a:t>在其他条件相同时，水平面越光滑，小车受到的摩擦力越小，小车前进的距离越远，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333936" y="4574858"/>
            <a:ext cx="268506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 b="1">
                <a:latin typeface="Times New Roman" panose="02020603050405020304" pitchFamily="2" charset="0"/>
                <a:ea typeface="宋体" panose="02010600030101010101" pitchFamily="2" charset="-122"/>
              </a:rPr>
              <a:t>速度减小得越慢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700283" y="1675131"/>
            <a:ext cx="418410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问</a:t>
            </a:r>
            <a:r>
              <a:rPr lang="en-US" altLang="zh-CN" sz="32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5</a:t>
            </a:r>
            <a:r>
              <a:rPr lang="zh-CN" altLang="en-US" sz="3200" b="1" noProof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：如何水平面绝对光滑，小车会怎样？</a:t>
            </a:r>
          </a:p>
        </p:txBody>
      </p:sp>
      <p:sp>
        <p:nvSpPr>
          <p:cNvPr id="4" name="矩形 18435"/>
          <p:cNvSpPr/>
          <p:nvPr/>
        </p:nvSpPr>
        <p:spPr>
          <a:xfrm>
            <a:off x="1634595" y="5227320"/>
            <a:ext cx="2088878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）推论：</a:t>
            </a:r>
            <a:r>
              <a:rPr lang="en-US" altLang="zh-CN" sz="28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               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55864" y="5650866"/>
            <a:ext cx="8920589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>
                <a:latin typeface="Times New Roman" panose="02020603050405020304" pitchFamily="2" charset="0"/>
                <a:ea typeface="宋体" panose="02010600030101010101" pitchFamily="2" charset="-122"/>
              </a:rPr>
              <a:t>水平面绝对光滑时，运动的小车将在水平面做匀速直线运动</a:t>
            </a:r>
          </a:p>
        </p:txBody>
      </p:sp>
    </p:spTree>
    <p:extLst>
      <p:ext uri="{BB962C8B-B14F-4D97-AF65-F5344CB8AC3E}">
        <p14:creationId xmlns:p14="http://schemas.microsoft.com/office/powerpoint/2010/main" val="812991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7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/>
          <p:nvPr/>
        </p:nvSpPr>
        <p:spPr>
          <a:xfrm>
            <a:off x="1509516" y="3278188"/>
            <a:ext cx="4895213" cy="2072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由实验可知：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运动的</a:t>
            </a: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</a:rPr>
              <a:t>物体在没有受到外力作用时，其运动会是匀速的、沿直线的，而且将永远运动下去。</a:t>
            </a:r>
          </a:p>
        </p:txBody>
      </p:sp>
      <p:pic>
        <p:nvPicPr>
          <p:cNvPr id="1331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58" y="868045"/>
            <a:ext cx="1546659" cy="21266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Picture 5" descr="nd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2329" y="4058285"/>
            <a:ext cx="1977768" cy="2636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4" name="Picture 6" descr="psn049_03_pi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2996" y="809626"/>
            <a:ext cx="1423485" cy="21850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5" name="Rectangle 7"/>
          <p:cNvSpPr/>
          <p:nvPr/>
        </p:nvSpPr>
        <p:spPr>
          <a:xfrm>
            <a:off x="6144096" y="809625"/>
            <a:ext cx="5634891" cy="18764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笛卡儿</a:t>
            </a: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</a:rPr>
              <a:t>指出：</a:t>
            </a:r>
          </a:p>
          <a:p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</a:rPr>
              <a:t>如果运动物体不受到任何力的作用，它不会向左、右方向偏，将永远沿原来的方向做匀速直线运动。</a:t>
            </a:r>
          </a:p>
        </p:txBody>
      </p:sp>
      <p:sp>
        <p:nvSpPr>
          <p:cNvPr id="12296" name="Text Box 8"/>
          <p:cNvSpPr txBox="1"/>
          <p:nvPr/>
        </p:nvSpPr>
        <p:spPr>
          <a:xfrm>
            <a:off x="1797134" y="5532756"/>
            <a:ext cx="5542828" cy="11245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CC00FF"/>
                </a:solidFill>
                <a:latin typeface="宋体" panose="02010600030101010101" pitchFamily="2" charset="-122"/>
              </a:rPr>
              <a:t>静止的物体在没有受到外力作用时，总保持静止状态。</a:t>
            </a:r>
          </a:p>
        </p:txBody>
      </p:sp>
    </p:spTree>
    <p:extLst>
      <p:ext uri="{BB962C8B-B14F-4D97-AF65-F5344CB8AC3E}">
        <p14:creationId xmlns:p14="http://schemas.microsoft.com/office/powerpoint/2010/main" val="3338860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/>
      <p:bldP spid="1229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89840" y="743585"/>
            <a:ext cx="5257116" cy="768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4400" b="1" kern="1200" cap="none" spc="0" normalizeH="0" baseline="0" noProof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1" charset="-122"/>
                <a:ea typeface="黑体" panose="02010609060101010101" pitchFamily="1" charset="-122"/>
                <a:cs typeface="+mn-cs"/>
              </a:rPr>
              <a:t>三、牛顿第一定律</a:t>
            </a:r>
          </a:p>
        </p:txBody>
      </p:sp>
      <p:sp>
        <p:nvSpPr>
          <p:cNvPr id="13315" name="Rectangle 3"/>
          <p:cNvSpPr/>
          <p:nvPr/>
        </p:nvSpPr>
        <p:spPr>
          <a:xfrm>
            <a:off x="189841" y="1923416"/>
            <a:ext cx="7134566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zh-CN"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1</a:t>
            </a:r>
            <a:r>
              <a:rPr lang="zh-CN" altLang="en-US"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、内容：一切物体在</a:t>
            </a:r>
            <a:r>
              <a:rPr lang="zh-CN" altLang="en-US" sz="3600" b="1">
                <a:solidFill>
                  <a:srgbClr val="CC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不受外力</a:t>
            </a:r>
            <a:r>
              <a:rPr lang="zh-CN" altLang="en-US"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作用时，总</a:t>
            </a:r>
            <a:r>
              <a:rPr lang="zh-CN" altLang="en-US" sz="3600" b="1">
                <a:solidFill>
                  <a:srgbClr val="CC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保持静止</a:t>
            </a:r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或</a:t>
            </a:r>
            <a:r>
              <a:rPr lang="zh-CN" altLang="en-US" sz="3600" b="1">
                <a:solidFill>
                  <a:srgbClr val="CC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匀速直线运动状态</a:t>
            </a:r>
          </a:p>
        </p:txBody>
      </p:sp>
      <p:pic>
        <p:nvPicPr>
          <p:cNvPr id="14340" name="Picture 4" descr="牛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4878" y="1199515"/>
            <a:ext cx="2742843" cy="320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1" name="Text Box 5"/>
          <p:cNvSpPr txBox="1"/>
          <p:nvPr/>
        </p:nvSpPr>
        <p:spPr>
          <a:xfrm>
            <a:off x="7703452" y="4651375"/>
            <a:ext cx="3885694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>
                <a:solidFill>
                  <a:srgbClr val="FF0000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牛顿</a:t>
            </a:r>
          </a:p>
          <a:p>
            <a:pPr algn="ctr">
              <a:spcBef>
                <a:spcPct val="50000"/>
              </a:spcBef>
            </a:pPr>
            <a:r>
              <a:rPr lang="zh-CN" altLang="zh-CN" sz="2400">
                <a:latin typeface="楷体_GB2312" panose="02010609030101010101" pitchFamily="1" charset="-122"/>
                <a:ea typeface="楷体_GB2312" panose="02010609030101010101" pitchFamily="1" charset="-122"/>
              </a:rPr>
              <a:t>(Newton,1642-1727)</a:t>
            </a:r>
          </a:p>
        </p:txBody>
      </p:sp>
    </p:spTree>
    <p:extLst>
      <p:ext uri="{BB962C8B-B14F-4D97-AF65-F5344CB8AC3E}">
        <p14:creationId xmlns:p14="http://schemas.microsoft.com/office/powerpoint/2010/main" val="1149437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矩形 19459"/>
          <p:cNvSpPr/>
          <p:nvPr/>
        </p:nvSpPr>
        <p:spPr>
          <a:xfrm>
            <a:off x="375237" y="931546"/>
            <a:ext cx="9845663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、条件：不受到外力作用</a:t>
            </a:r>
          </a:p>
          <a:p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4601" y="1668780"/>
            <a:ext cx="10138360" cy="19862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、理解：</a:t>
            </a:r>
          </a:p>
          <a:p>
            <a:pPr>
              <a:lnSpc>
                <a:spcPct val="110000"/>
              </a:lnSpc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①原来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静止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的物体在不受外力时，保持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静止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状态</a:t>
            </a:r>
          </a:p>
          <a:p>
            <a:pPr>
              <a:lnSpc>
                <a:spcPct val="110000"/>
              </a:lnSpc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②原来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运动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的物体在不受外力时，保持外力消失前那一瞬间的速度做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匀速直线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运动。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74602" y="3827780"/>
            <a:ext cx="10621532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sym typeface="+mn-ea"/>
              </a:rPr>
              <a:t>说明：</a:t>
            </a:r>
            <a:endParaRPr lang="zh-CN" altLang="en-US" sz="2800" b="1">
              <a:latin typeface="宋体" panose="02010600030101010101" pitchFamily="2" charset="-122"/>
              <a:sym typeface="+mn-ea"/>
            </a:endParaRPr>
          </a:p>
          <a:p>
            <a:r>
              <a:rPr lang="en-US" altLang="zh-CN" sz="2800" b="1">
                <a:latin typeface="宋体" panose="02010600030101010101" pitchFamily="2" charset="-122"/>
                <a:sym typeface="+mn-ea"/>
              </a:rPr>
              <a:t>1</a:t>
            </a:r>
            <a:r>
              <a:rPr lang="zh-CN" altLang="en-US" sz="2800" b="1">
                <a:latin typeface="宋体" panose="02010600030101010101" pitchFamily="2" charset="-122"/>
                <a:sym typeface="+mn-ea"/>
              </a:rPr>
              <a:t>、牛顿第一定律不是实验定律，是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实验</a:t>
            </a:r>
            <a:r>
              <a:rPr lang="zh-CN" altLang="en-US" sz="2800" b="1">
                <a:solidFill>
                  <a:srgbClr val="CC0000"/>
                </a:solidFill>
                <a:latin typeface="宋体" panose="02010600030101010101" pitchFamily="2" charset="-122"/>
                <a:sym typeface="Arial" panose="020B0604020202020204" pitchFamily="34" charset="0"/>
              </a:rPr>
              <a:t>加</a:t>
            </a:r>
            <a:r>
              <a:rPr lang="zh-CN" altLang="en-US" sz="2800" b="1">
                <a:solidFill>
                  <a:srgbClr val="CC0000"/>
                </a:solidFill>
                <a:latin typeface="宋体" panose="02010600030101010101" pitchFamily="2" charset="-122"/>
                <a:sym typeface="+mn-ea"/>
              </a:rPr>
              <a:t>推理</a:t>
            </a:r>
            <a:r>
              <a:rPr lang="zh-CN" altLang="en-US" sz="2800" b="1">
                <a:latin typeface="宋体" panose="02010600030101010101" pitchFamily="2" charset="-122"/>
                <a:sym typeface="+mn-ea"/>
              </a:rPr>
              <a:t>概括得来的。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800" b="1">
                <a:latin typeface="宋体" panose="02010600030101010101" pitchFamily="2" charset="-122"/>
                <a:sym typeface="+mn-ea"/>
              </a:rPr>
              <a:t>2</a:t>
            </a:r>
            <a:r>
              <a:rPr lang="zh-CN" altLang="en-US" sz="2800" b="1">
                <a:latin typeface="宋体" panose="02010600030101010101" pitchFamily="2" charset="-122"/>
                <a:sym typeface="+mn-ea"/>
              </a:rPr>
              <a:t>、力是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改变</a:t>
            </a:r>
            <a:r>
              <a:rPr lang="zh-CN" altLang="en-US" sz="2800" b="1">
                <a:latin typeface="宋体" panose="02010600030101010101" pitchFamily="2" charset="-122"/>
                <a:sym typeface="+mn-ea"/>
              </a:rPr>
              <a:t>物体运动状态的原因。物体的运动不需力来维持。</a:t>
            </a:r>
          </a:p>
        </p:txBody>
      </p:sp>
    </p:spTree>
    <p:extLst>
      <p:ext uri="{BB962C8B-B14F-4D97-AF65-F5344CB8AC3E}">
        <p14:creationId xmlns:p14="http://schemas.microsoft.com/office/powerpoint/2010/main" val="3704591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0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char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60">
                                            <p:txEl>
                                              <p:char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char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60">
                                            <p:txEl>
                                              <p:char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7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/>
          <p:cNvSpPr txBox="1"/>
          <p:nvPr/>
        </p:nvSpPr>
        <p:spPr>
          <a:xfrm>
            <a:off x="532061" y="977900"/>
            <a:ext cx="11126292" cy="20612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判断正误：</a:t>
            </a:r>
          </a:p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1、必须有力作用在物体上，物体才能保持运动。       </a:t>
            </a:r>
          </a:p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2、运动着的物体如果不受力的作用，它将停止运动。</a:t>
            </a:r>
          </a:p>
        </p:txBody>
      </p:sp>
    </p:spTree>
    <p:extLst>
      <p:ext uri="{BB962C8B-B14F-4D97-AF65-F5344CB8AC3E}">
        <p14:creationId xmlns:p14="http://schemas.microsoft.com/office/powerpoint/2010/main" val="72612707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矩形 22529"/>
          <p:cNvSpPr/>
          <p:nvPr/>
        </p:nvSpPr>
        <p:spPr>
          <a:xfrm>
            <a:off x="334601" y="771526"/>
            <a:ext cx="11572004" cy="3881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85000"/>
              </a:lnSpc>
              <a:spcBef>
                <a:spcPct val="50000"/>
              </a:spcBef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例、下列观点正确的是       (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．验证牛顿第一定律的实验可以做出来，所以牛顿第一定律是正确的．</a:t>
            </a:r>
          </a:p>
          <a:p>
            <a:pPr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．验证牛顿第一定律的实验做不出来，所以牛顿第一定律不能肯定是正确的．</a:t>
            </a:r>
          </a:p>
          <a:p>
            <a:pPr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．验证牛顿第一定律的实验做不出来，但可以经过在事实基础上，进一步科学推理得出牛顿第一定律．</a:t>
            </a:r>
          </a:p>
          <a:p>
            <a:pPr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．验证牛顿第一定律的实验虽然现在做不出来，但总有一天可以用实验来验证．</a:t>
            </a:r>
          </a:p>
        </p:txBody>
      </p:sp>
      <p:sp>
        <p:nvSpPr>
          <p:cNvPr id="22531" name="文本框 22530"/>
          <p:cNvSpPr txBox="1"/>
          <p:nvPr/>
        </p:nvSpPr>
        <p:spPr>
          <a:xfrm>
            <a:off x="5547908" y="655638"/>
            <a:ext cx="549204" cy="645160"/>
          </a:xfrm>
          <a:prstGeom prst="rect">
            <a:avLst/>
          </a:prstGeom>
          <a:noFill/>
          <a:ln w="9525">
            <a:noFill/>
          </a:ln>
          <a:scene3d>
            <a:camera prst="legacyObliqueTopRight">
              <a:rot lat="0" lon="0" rev="0"/>
            </a:camera>
            <a:lightRig rig="legacyFlat3" dir="b"/>
          </a:scene3d>
          <a:sp3d extrusionH="1801800" prstMaterial="legacyMatte">
            <a:bevelT w="13500" h="13500" prst="angle"/>
            <a:bevelB w="13500" h="13500" prst="angle"/>
          </a:sp3d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600" b="1">
                <a:solidFill>
                  <a:srgbClr val="CC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308723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文本框 1"/>
          <p:cNvSpPr txBox="1"/>
          <p:nvPr/>
        </p:nvSpPr>
        <p:spPr>
          <a:xfrm>
            <a:off x="74921" y="668655"/>
            <a:ext cx="11495179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例、在太空中飞行的宇宙飞船，如果它受到的一切外力消失，那么宇宙飞船将                              （   ）</a:t>
            </a:r>
          </a:p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．立即静止        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．减速飞行</a:t>
            </a:r>
          </a:p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．加速飞行        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．匀速飞行</a:t>
            </a:r>
          </a:p>
        </p:txBody>
      </p:sp>
      <p:sp>
        <p:nvSpPr>
          <p:cNvPr id="12290" name="文本占位符 23553"/>
          <p:cNvSpPr>
            <a:spLocks noGrp="1"/>
          </p:cNvSpPr>
          <p:nvPr>
            <p:ph idx="1"/>
          </p:nvPr>
        </p:nvSpPr>
        <p:spPr>
          <a:xfrm>
            <a:off x="341585" y="3105151"/>
            <a:ext cx="11494544" cy="2072005"/>
          </a:xfrm>
        </p:spPr>
        <p:txBody>
          <a:bodyPr anchor="t"/>
          <a:lstStyle/>
          <a:p>
            <a:pPr>
              <a:buNone/>
            </a:pPr>
            <a:r>
              <a:rPr lang="zh-CN" altLang="en-US" sz="2800" b="1"/>
              <a:t>例、悬在空中的吊灯，若受到的一切力同时消失，那么吊灯将（    ）</a:t>
            </a:r>
          </a:p>
          <a:p>
            <a:pPr>
              <a:buNone/>
            </a:pPr>
            <a:r>
              <a:rPr lang="zh-CN" altLang="en-US" sz="2800" b="1"/>
              <a:t>  A、立即掉下来                     B、保持静止</a:t>
            </a:r>
          </a:p>
          <a:p>
            <a:pPr>
              <a:buNone/>
            </a:pPr>
            <a:r>
              <a:rPr lang="zh-CN" altLang="en-US" sz="2800" b="1"/>
              <a:t>  C、做匀速直线运动             D、水平飞出一段距离后落地</a:t>
            </a:r>
          </a:p>
        </p:txBody>
      </p:sp>
      <p:sp>
        <p:nvSpPr>
          <p:cNvPr id="22531" name="文本框 22530"/>
          <p:cNvSpPr txBox="1"/>
          <p:nvPr/>
        </p:nvSpPr>
        <p:spPr>
          <a:xfrm>
            <a:off x="6982186" y="1063943"/>
            <a:ext cx="549204" cy="645160"/>
          </a:xfrm>
          <a:prstGeom prst="rect">
            <a:avLst/>
          </a:prstGeom>
          <a:noFill/>
          <a:ln w="9525">
            <a:noFill/>
          </a:ln>
          <a:scene3d>
            <a:camera prst="legacyObliqueTopRight">
              <a:rot lat="0" lon="0" rev="0"/>
            </a:camera>
            <a:lightRig rig="legacyFlat3" dir="b"/>
          </a:scene3d>
          <a:sp3d extrusionH="1801800" prstMaterial="legacyMatte">
            <a:bevelT w="13500" h="13500" prst="angle"/>
            <a:bevelB w="13500" h="13500" prst="angle"/>
          </a:sp3d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600" b="1">
                <a:solidFill>
                  <a:srgbClr val="CC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D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394232" y="3002598"/>
            <a:ext cx="549204" cy="645160"/>
          </a:xfrm>
          <a:prstGeom prst="rect">
            <a:avLst/>
          </a:prstGeom>
          <a:noFill/>
          <a:ln w="9525">
            <a:noFill/>
          </a:ln>
          <a:scene3d>
            <a:camera prst="legacyObliqueTopRight">
              <a:rot lat="0" lon="0" rev="0"/>
            </a:camera>
            <a:lightRig rig="legacyFlat3" dir="b"/>
          </a:scene3d>
          <a:sp3d extrusionH="1801800" prstMaterial="legacyMatte">
            <a:bevelT w="13500" h="13500" prst="angle"/>
            <a:bevelB w="13500" h="13500" prst="angle"/>
          </a:sp3d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600" b="1">
                <a:solidFill>
                  <a:srgbClr val="CC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773178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文本占位符 25601"/>
          <p:cNvSpPr>
            <a:spLocks noGrp="1"/>
          </p:cNvSpPr>
          <p:nvPr>
            <p:ph idx="1"/>
          </p:nvPr>
        </p:nvSpPr>
        <p:spPr>
          <a:xfrm>
            <a:off x="226031" y="740411"/>
            <a:ext cx="11738352" cy="3195955"/>
          </a:xfrm>
        </p:spPr>
        <p:txBody>
          <a:bodyPr anchor="t"/>
          <a:lstStyle/>
          <a:p>
            <a:pPr>
              <a:buNone/>
            </a:pPr>
            <a:r>
              <a:rPr lang="zh-CN" altLang="en-US" sz="2800" b="1"/>
              <a:t>例、用绳子拴住一个小球在光滑的水平面上，做匀速圆周运动，当绳子突然断裂时，小球将                                      （    ）</a:t>
            </a:r>
          </a:p>
          <a:p>
            <a:pPr>
              <a:buNone/>
            </a:pPr>
            <a:r>
              <a:rPr lang="zh-CN" altLang="en-US" sz="2800" b="1"/>
              <a:t>A.保持原来的圆周运动</a:t>
            </a:r>
          </a:p>
          <a:p>
            <a:pPr>
              <a:buNone/>
            </a:pPr>
            <a:r>
              <a:rPr lang="zh-CN" altLang="en-US" sz="2800" b="1"/>
              <a:t>B.保持断绳时的速度做匀速直线运 </a:t>
            </a:r>
          </a:p>
          <a:p>
            <a:pPr>
              <a:buNone/>
            </a:pPr>
            <a:r>
              <a:rPr lang="zh-CN" altLang="en-US" sz="2800" b="1"/>
              <a:t>C. 立即停止运动                 </a:t>
            </a:r>
          </a:p>
          <a:p>
            <a:pPr>
              <a:buNone/>
            </a:pPr>
            <a:r>
              <a:rPr lang="zh-CN" altLang="en-US" sz="2800" b="1"/>
              <a:t>D.沿直线运动，但速度会减小</a:t>
            </a:r>
          </a:p>
        </p:txBody>
      </p:sp>
      <p:sp>
        <p:nvSpPr>
          <p:cNvPr id="22531" name="文本框 22530"/>
          <p:cNvSpPr txBox="1"/>
          <p:nvPr/>
        </p:nvSpPr>
        <p:spPr>
          <a:xfrm>
            <a:off x="6760600" y="1105218"/>
            <a:ext cx="549204" cy="645160"/>
          </a:xfrm>
          <a:prstGeom prst="rect">
            <a:avLst/>
          </a:prstGeom>
          <a:noFill/>
          <a:ln w="9525">
            <a:noFill/>
          </a:ln>
          <a:scene3d>
            <a:camera prst="legacyObliqueTopRight">
              <a:rot lat="0" lon="0" rev="0"/>
            </a:camera>
            <a:lightRig rig="legacyFlat3" dir="b"/>
          </a:scene3d>
          <a:sp3d extrusionH="1801800" prstMaterial="legacyMatte">
            <a:bevelT w="13500" h="13500" prst="angle"/>
            <a:bevelB w="13500" h="13500" prst="angle"/>
          </a:sp3d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600" b="1">
                <a:solidFill>
                  <a:srgbClr val="CC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189156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/>
          <p:nvPr/>
        </p:nvSpPr>
        <p:spPr>
          <a:xfrm>
            <a:off x="34920" y="679450"/>
            <a:ext cx="6839648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</a:rPr>
              <a:t>为什么会出现这样的现象呢</a:t>
            </a:r>
            <a:r>
              <a:rPr lang="zh-CN" altLang="zh-CN" sz="2800" b="1">
                <a:solidFill>
                  <a:srgbClr val="0000FF"/>
                </a:solidFill>
                <a:latin typeface="宋体" panose="02010600030101010101" pitchFamily="2" charset="-122"/>
              </a:rPr>
              <a:t>?</a:t>
            </a:r>
          </a:p>
        </p:txBody>
      </p:sp>
      <p:sp>
        <p:nvSpPr>
          <p:cNvPr id="18436" name="Text Box 4">
            <a:hlinkClick r:id="rId4"/>
          </p:cNvPr>
          <p:cNvSpPr txBox="1">
            <a:spLocks noChangeArrowheads="1"/>
          </p:cNvSpPr>
          <p:nvPr/>
        </p:nvSpPr>
        <p:spPr bwMode="auto">
          <a:xfrm>
            <a:off x="2995540" y="4698365"/>
            <a:ext cx="5180926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3600" b="1" kern="1200" cap="none" spc="0" normalizeH="0" baseline="0" noProof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车启动或加速时往后倒</a:t>
            </a:r>
            <a:endParaRPr kumimoji="0" lang="zh-CN" sz="3600" b="1" kern="1200" cap="none" spc="0" normalizeH="0" baseline="0" noProof="0" smtClean="0"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2050" name="ShockwaveFlash1" r:id="rId2" imgW="6346190" imgH="2576195"/>
        </mc:Choice>
        <mc:Fallback>
          <p:control name="ShockwaveFlash1" r:id="rId2" imgW="6346190" imgH="2576195">
            <p:pic>
              <p:nvPicPr>
                <p:cNvPr id="0" name="ShockwaveFlash1"/>
                <p:cNvPicPr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36838" y="1597025"/>
                  <a:ext cx="6343650" cy="2574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743782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文本框 6145"/>
          <p:cNvSpPr txBox="1"/>
          <p:nvPr/>
        </p:nvSpPr>
        <p:spPr>
          <a:xfrm>
            <a:off x="635" y="1613536"/>
            <a:ext cx="12189778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、定义：一切物体都有保持原来的静止或匀速直线运动状态的性质。</a:t>
            </a:r>
          </a:p>
        </p:txBody>
      </p:sp>
      <p:sp>
        <p:nvSpPr>
          <p:cNvPr id="6148" name="文本框 6147"/>
          <p:cNvSpPr txBox="1"/>
          <p:nvPr/>
        </p:nvSpPr>
        <p:spPr>
          <a:xfrm>
            <a:off x="329206" y="761684"/>
            <a:ext cx="4536484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rPr>
              <a:t>四、惯性：</a:t>
            </a:r>
          </a:p>
        </p:txBody>
      </p:sp>
      <p:sp>
        <p:nvSpPr>
          <p:cNvPr id="6149" name="文本框 6148"/>
          <p:cNvSpPr txBox="1"/>
          <p:nvPr/>
        </p:nvSpPr>
        <p:spPr>
          <a:xfrm>
            <a:off x="486347" y="3002281"/>
            <a:ext cx="6331396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注①静止的物体保持静止状态</a:t>
            </a:r>
          </a:p>
        </p:txBody>
      </p:sp>
      <p:sp>
        <p:nvSpPr>
          <p:cNvPr id="6150" name="文本框 6149"/>
          <p:cNvSpPr txBox="1"/>
          <p:nvPr/>
        </p:nvSpPr>
        <p:spPr>
          <a:xfrm>
            <a:off x="864758" y="3658236"/>
            <a:ext cx="6203142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②运动的物体做匀速直线运动</a:t>
            </a:r>
          </a:p>
        </p:txBody>
      </p:sp>
      <p:sp>
        <p:nvSpPr>
          <p:cNvPr id="7170" name="标题 7169"/>
          <p:cNvSpPr>
            <a:spLocks noGrp="1"/>
          </p:cNvSpPr>
          <p:nvPr>
            <p:ph type="title"/>
          </p:nvPr>
        </p:nvSpPr>
        <p:spPr>
          <a:xfrm>
            <a:off x="635" y="4817429"/>
            <a:ext cx="8228529" cy="581025"/>
          </a:xfrm>
        </p:spPr>
        <p:txBody>
          <a:bodyPr anchor="ctr"/>
          <a:lstStyle/>
          <a:p>
            <a:pPr algn="l"/>
            <a:r>
              <a:rPr lang="en-US" altLang="zh-CN" sz="3200" b="1">
                <a:solidFill>
                  <a:schemeClr val="tx1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</a:rPr>
              <a:t>、惯性是一切物体的固有属性</a:t>
            </a:r>
          </a:p>
        </p:txBody>
      </p:sp>
    </p:spTree>
    <p:extLst>
      <p:ext uri="{BB962C8B-B14F-4D97-AF65-F5344CB8AC3E}">
        <p14:creationId xmlns:p14="http://schemas.microsoft.com/office/powerpoint/2010/main" val="1847416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49" grpId="0"/>
      <p:bldP spid="6150" grpId="0"/>
      <p:bldP spid="71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文本框 9217"/>
          <p:cNvSpPr txBox="1"/>
          <p:nvPr/>
        </p:nvSpPr>
        <p:spPr>
          <a:xfrm>
            <a:off x="2361893" y="1370014"/>
            <a:ext cx="5942826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240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20482" name="文本框 9218"/>
          <p:cNvSpPr txBox="1"/>
          <p:nvPr/>
        </p:nvSpPr>
        <p:spPr>
          <a:xfrm>
            <a:off x="352380" y="294006"/>
            <a:ext cx="5865049" cy="4235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1" charset="-122"/>
                <a:ea typeface="黑体" panose="02010609060101010101" pitchFamily="1" charset="-122"/>
              </a:rPr>
              <a:t>惯性现象</a:t>
            </a:r>
          </a:p>
        </p:txBody>
      </p:sp>
      <p:pic>
        <p:nvPicPr>
          <p:cNvPr id="9220" name="图片 9219" descr="车的启动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181" y="717234"/>
            <a:ext cx="3533315" cy="2162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1" name="图片 9220" descr="图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094" y="717550"/>
            <a:ext cx="3363475" cy="21859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2" name="文本框 9221"/>
          <p:cNvSpPr txBox="1"/>
          <p:nvPr/>
        </p:nvSpPr>
        <p:spPr>
          <a:xfrm>
            <a:off x="1996180" y="3198814"/>
            <a:ext cx="3733314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2" charset="0"/>
                <a:ea typeface="宋体" panose="02010600030101010101" pitchFamily="2" charset="-122"/>
              </a:rPr>
              <a:t>汽车启动车上的人向后倒</a:t>
            </a:r>
          </a:p>
        </p:txBody>
      </p:sp>
      <p:sp>
        <p:nvSpPr>
          <p:cNvPr id="9223" name="文本框 9222"/>
          <p:cNvSpPr txBox="1"/>
          <p:nvPr/>
        </p:nvSpPr>
        <p:spPr>
          <a:xfrm>
            <a:off x="6385999" y="3054034"/>
            <a:ext cx="3885694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2" charset="0"/>
                <a:ea typeface="宋体" panose="02010600030101010101" pitchFamily="2" charset="-122"/>
                <a:sym typeface="Arial" panose="020B0604020202020204" pitchFamily="34" charset="0"/>
              </a:rPr>
              <a:t>突然拉动小车木块向</a:t>
            </a:r>
            <a:r>
              <a:rPr lang="zh-CN" altLang="en-US" sz="2400" b="1" u="sng">
                <a:latin typeface="Times New Roman" panose="02020603050405020304" pitchFamily="2" charset="0"/>
                <a:ea typeface="宋体" panose="02010600030101010101" pitchFamily="2" charset="-122"/>
                <a:sym typeface="Arial" panose="020B0604020202020204" pitchFamily="34" charset="0"/>
              </a:rPr>
              <a:t>        </a:t>
            </a:r>
            <a:r>
              <a:rPr lang="en-US" altLang="zh-CN" sz="2400" b="1" u="sng">
                <a:latin typeface="Times New Roman" panose="02020603050405020304" pitchFamily="2" charset="0"/>
                <a:ea typeface="宋体" panose="02010600030101010101" pitchFamily="2" charset="-122"/>
                <a:sym typeface="Arial" panose="020B0604020202020204" pitchFamily="34" charset="0"/>
              </a:rPr>
              <a:t>.</a:t>
            </a:r>
          </a:p>
        </p:txBody>
      </p:sp>
      <p:pic>
        <p:nvPicPr>
          <p:cNvPr id="10245" name="图片 10244" descr="摔跤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5069" y="4102735"/>
            <a:ext cx="3276173" cy="2209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6" name="图片 10245" descr="跳远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5522" y="3963035"/>
            <a:ext cx="3352364" cy="2349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717991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/>
      <p:bldP spid="92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内容占位符 7170"/>
          <p:cNvSpPr>
            <a:spLocks noGrp="1"/>
          </p:cNvSpPr>
          <p:nvPr>
            <p:ph idx="1"/>
          </p:nvPr>
        </p:nvSpPr>
        <p:spPr>
          <a:xfrm>
            <a:off x="208888" y="737235"/>
            <a:ext cx="11447560" cy="2985770"/>
          </a:xfrm>
        </p:spPr>
        <p:txBody>
          <a:bodyPr anchor="t"/>
          <a:lstStyle/>
          <a:p>
            <a:pPr>
              <a:buNone/>
            </a:pPr>
            <a:r>
              <a:rPr lang="zh-CN" altLang="en-US" b="1"/>
              <a:t>注意：</a:t>
            </a:r>
          </a:p>
          <a:p>
            <a:pPr>
              <a:buNone/>
            </a:pPr>
            <a:r>
              <a:rPr lang="zh-CN" altLang="en-US" b="1">
                <a:latin typeface="黑体" panose="02010609060101010101" pitchFamily="1" charset="-122"/>
                <a:ea typeface="黑体" panose="02010609060101010101" pitchFamily="1" charset="-122"/>
              </a:rPr>
              <a:t>（</a:t>
            </a:r>
            <a:r>
              <a:rPr lang="en-US" altLang="zh-CN" b="1">
                <a:latin typeface="黑体" panose="02010609060101010101" pitchFamily="1" charset="-122"/>
                <a:ea typeface="黑体" panose="02010609060101010101" pitchFamily="1" charset="-122"/>
              </a:rPr>
              <a:t>1</a:t>
            </a:r>
            <a:r>
              <a:rPr lang="zh-CN" altLang="en-US" b="1">
                <a:latin typeface="黑体" panose="02010609060101010101" pitchFamily="1" charset="-122"/>
                <a:ea typeface="黑体" panose="02010609060101010101" pitchFamily="1" charset="-122"/>
              </a:rPr>
              <a:t>）任何物体在任何情况下都具有惯性</a:t>
            </a:r>
          </a:p>
          <a:p>
            <a:pPr>
              <a:buNone/>
            </a:pPr>
            <a:r>
              <a:rPr lang="zh-CN" altLang="en-US" b="1">
                <a:latin typeface="黑体" panose="02010609060101010101" pitchFamily="1" charset="-122"/>
                <a:ea typeface="黑体" panose="02010609060101010101" pitchFamily="1" charset="-122"/>
              </a:rPr>
              <a:t>（</a:t>
            </a:r>
            <a:r>
              <a:rPr lang="en-US" altLang="zh-CN" b="1">
                <a:latin typeface="黑体" panose="02010609060101010101" pitchFamily="1" charset="-122"/>
                <a:ea typeface="黑体" panose="02010609060101010101" pitchFamily="1" charset="-122"/>
              </a:rPr>
              <a:t>2</a:t>
            </a:r>
            <a:r>
              <a:rPr lang="zh-CN" altLang="en-US" b="1">
                <a:latin typeface="黑体" panose="02010609060101010101" pitchFamily="1" charset="-122"/>
                <a:ea typeface="黑体" panose="02010609060101010101" pitchFamily="1" charset="-122"/>
              </a:rPr>
              <a:t>）惯性不是力，不能说</a:t>
            </a:r>
            <a:r>
              <a:rPr lang="en-US" altLang="zh-CN" b="1">
                <a:latin typeface="黑体" panose="02010609060101010101" pitchFamily="1" charset="-122"/>
                <a:ea typeface="黑体" panose="02010609060101010101" pitchFamily="1" charset="-122"/>
              </a:rPr>
              <a:t>“</a:t>
            </a:r>
            <a:r>
              <a:rPr lang="zh-CN" altLang="en-US" b="1">
                <a:latin typeface="黑体" panose="02010609060101010101" pitchFamily="1" charset="-122"/>
                <a:ea typeface="黑体" panose="02010609060101010101" pitchFamily="1" charset="-122"/>
              </a:rPr>
              <a:t>受到惯性</a:t>
            </a:r>
            <a:r>
              <a:rPr lang="en-US" altLang="zh-CN" b="1">
                <a:latin typeface="黑体" panose="02010609060101010101" pitchFamily="1" charset="-122"/>
                <a:ea typeface="黑体" panose="02010609060101010101" pitchFamily="1" charset="-122"/>
              </a:rPr>
              <a:t>”</a:t>
            </a:r>
            <a:r>
              <a:rPr lang="zh-CN" altLang="en-US" b="1">
                <a:latin typeface="黑体" panose="02010609060101010101" pitchFamily="1" charset="-122"/>
                <a:ea typeface="黑体" panose="02010609060101010101" pitchFamily="1" charset="-122"/>
              </a:rPr>
              <a:t>，</a:t>
            </a:r>
            <a:r>
              <a:rPr lang="en-US" altLang="zh-CN" b="1">
                <a:latin typeface="黑体" panose="02010609060101010101" pitchFamily="1" charset="-122"/>
                <a:ea typeface="黑体" panose="02010609060101010101" pitchFamily="1" charset="-122"/>
              </a:rPr>
              <a:t>“</a:t>
            </a:r>
            <a:r>
              <a:rPr lang="zh-CN" altLang="en-US" b="1">
                <a:latin typeface="黑体" panose="02010609060101010101" pitchFamily="1" charset="-122"/>
                <a:ea typeface="黑体" panose="02010609060101010101" pitchFamily="1" charset="-122"/>
              </a:rPr>
              <a:t>惯性作用</a:t>
            </a:r>
            <a:r>
              <a:rPr lang="en-US" altLang="zh-CN" b="1">
                <a:latin typeface="黑体" panose="02010609060101010101" pitchFamily="1" charset="-122"/>
                <a:ea typeface="黑体" panose="02010609060101010101" pitchFamily="1" charset="-122"/>
              </a:rPr>
              <a:t>”</a:t>
            </a:r>
          </a:p>
          <a:p>
            <a:pPr>
              <a:buNone/>
            </a:pPr>
            <a:endParaRPr lang="en-US" altLang="zh-CN" b="1"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6585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charRg st="50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charRg st="50" end="5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3073" descr="未标题-1 复制"/>
          <p:cNvPicPr>
            <a:picLocks noChangeAspect="1"/>
          </p:cNvPicPr>
          <p:nvPr/>
        </p:nvPicPr>
        <p:blipFill>
          <a:blip r:embed="rId2">
            <a:clrChange>
              <a:clrFrom>
                <a:srgbClr val="E29AF2"/>
              </a:clrFrom>
              <a:clrTo>
                <a:srgbClr val="E29AF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51421" y="1057911"/>
            <a:ext cx="2863477" cy="2676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990784" y="4255135"/>
            <a:ext cx="7728531" cy="19862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解释：①整体的棋子处于静止状态</a:t>
            </a:r>
          </a:p>
          <a:p>
            <a:pPr>
              <a:lnSpc>
                <a:spcPct val="110000"/>
              </a:lnSpc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           ②快速敲击棋子使其飞出后</a:t>
            </a:r>
          </a:p>
          <a:p>
            <a:pPr>
              <a:lnSpc>
                <a:spcPct val="110000"/>
              </a:lnSpc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           ③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上面的棋子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由于具有惯性，保持原来的静止状态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，在重力的作用下下落</a:t>
            </a:r>
          </a:p>
        </p:txBody>
      </p:sp>
    </p:spTree>
    <p:extLst>
      <p:ext uri="{BB962C8B-B14F-4D97-AF65-F5344CB8AC3E}">
        <p14:creationId xmlns:p14="http://schemas.microsoft.com/office/powerpoint/2010/main" val="293002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819669" y="2841625"/>
            <a:ext cx="7618373" cy="3840480"/>
            <a:chOff x="2400" y="3245"/>
            <a:chExt cx="14400" cy="7258"/>
          </a:xfrm>
        </p:grpSpPr>
        <p:grpSp>
          <p:nvGrpSpPr>
            <p:cNvPr id="16385" name="组合 5121"/>
            <p:cNvGrpSpPr/>
            <p:nvPr/>
          </p:nvGrpSpPr>
          <p:grpSpPr>
            <a:xfrm>
              <a:off x="2540" y="6875"/>
              <a:ext cx="14260" cy="3628"/>
              <a:chOff x="0" y="0"/>
              <a:chExt cx="5704" cy="1451"/>
            </a:xfrm>
          </p:grpSpPr>
          <p:sp>
            <p:nvSpPr>
              <p:cNvPr id="16386" name="矩形 5122" descr="花岗岩"/>
              <p:cNvSpPr/>
              <p:nvPr/>
            </p:nvSpPr>
            <p:spPr>
              <a:xfrm>
                <a:off x="0" y="862"/>
                <a:ext cx="5704" cy="58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9525">
                <a:noFill/>
              </a:ln>
            </p:spPr>
            <p:txBody>
              <a:bodyPr anchor="t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387" name="矩形 5123" descr="花岗岩"/>
              <p:cNvSpPr/>
              <p:nvPr/>
            </p:nvSpPr>
            <p:spPr>
              <a:xfrm>
                <a:off x="4887" y="0"/>
                <a:ext cx="817" cy="90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9525">
                <a:noFill/>
              </a:ln>
            </p:spPr>
            <p:txBody>
              <a:bodyPr anchor="t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5125" name="组合 5124"/>
            <p:cNvGrpSpPr/>
            <p:nvPr/>
          </p:nvGrpSpPr>
          <p:grpSpPr>
            <a:xfrm>
              <a:off x="2400" y="3360"/>
              <a:ext cx="7200" cy="5668"/>
              <a:chOff x="0" y="0"/>
              <a:chExt cx="2880" cy="2267"/>
            </a:xfrm>
          </p:grpSpPr>
          <p:grpSp>
            <p:nvGrpSpPr>
              <p:cNvPr id="16389" name="组合 5125"/>
              <p:cNvGrpSpPr/>
              <p:nvPr/>
            </p:nvGrpSpPr>
            <p:grpSpPr>
              <a:xfrm>
                <a:off x="0" y="1632"/>
                <a:ext cx="2880" cy="635"/>
                <a:chOff x="0" y="0"/>
                <a:chExt cx="2880" cy="635"/>
              </a:xfrm>
            </p:grpSpPr>
            <p:sp>
              <p:nvSpPr>
                <p:cNvPr id="16390" name="矩形 5126" descr="胡桃"/>
                <p:cNvSpPr/>
                <p:nvPr/>
              </p:nvSpPr>
              <p:spPr>
                <a:xfrm>
                  <a:off x="0" y="0"/>
                  <a:ext cx="2880" cy="36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391" name="椭圆 5127"/>
                <p:cNvSpPr/>
                <p:nvPr/>
              </p:nvSpPr>
              <p:spPr>
                <a:xfrm>
                  <a:off x="612" y="363"/>
                  <a:ext cx="272" cy="272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noFill/>
                </a:ln>
              </p:spPr>
              <p:txBody>
                <a:bodyPr anchor="t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392" name="椭圆 5128"/>
                <p:cNvSpPr/>
                <p:nvPr/>
              </p:nvSpPr>
              <p:spPr>
                <a:xfrm>
                  <a:off x="1746" y="363"/>
                  <a:ext cx="272" cy="272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noFill/>
                </a:ln>
              </p:spPr>
              <p:txBody>
                <a:bodyPr anchor="t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6393" name="矩形 5129" descr="深色木质"/>
              <p:cNvSpPr/>
              <p:nvPr/>
            </p:nvSpPr>
            <p:spPr>
              <a:xfrm>
                <a:off x="385" y="0"/>
                <a:ext cx="499" cy="16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5131" name="组合 5130"/>
            <p:cNvGrpSpPr/>
            <p:nvPr/>
          </p:nvGrpSpPr>
          <p:grpSpPr>
            <a:xfrm>
              <a:off x="7560" y="7440"/>
              <a:ext cx="7200" cy="1588"/>
              <a:chOff x="0" y="0"/>
              <a:chExt cx="2880" cy="635"/>
            </a:xfrm>
          </p:grpSpPr>
          <p:sp>
            <p:nvSpPr>
              <p:cNvPr id="16395" name="矩形 5131" descr="胡桃"/>
              <p:cNvSpPr/>
              <p:nvPr/>
            </p:nvSpPr>
            <p:spPr>
              <a:xfrm>
                <a:off x="0" y="0"/>
                <a:ext cx="2880" cy="36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396" name="椭圆 5132"/>
              <p:cNvSpPr/>
              <p:nvPr/>
            </p:nvSpPr>
            <p:spPr>
              <a:xfrm>
                <a:off x="612" y="363"/>
                <a:ext cx="272" cy="272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</a:ln>
            </p:spPr>
            <p:txBody>
              <a:bodyPr anchor="t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397" name="椭圆 5133"/>
              <p:cNvSpPr/>
              <p:nvPr/>
            </p:nvSpPr>
            <p:spPr>
              <a:xfrm>
                <a:off x="1746" y="363"/>
                <a:ext cx="272" cy="272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</a:ln>
            </p:spPr>
            <p:txBody>
              <a:bodyPr anchor="t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135" name="矩形 5134" descr="深色木质"/>
            <p:cNvSpPr/>
            <p:nvPr/>
          </p:nvSpPr>
          <p:spPr>
            <a:xfrm rot="631479">
              <a:off x="8975" y="3245"/>
              <a:ext cx="1248" cy="4080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36" name="矩形 5135" descr="深色木质"/>
            <p:cNvSpPr/>
            <p:nvPr/>
          </p:nvSpPr>
          <p:spPr>
            <a:xfrm rot="1521808">
              <a:off x="9488" y="3248"/>
              <a:ext cx="1247" cy="4080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37" name="矩形 5136" descr="深色木质"/>
            <p:cNvSpPr/>
            <p:nvPr/>
          </p:nvSpPr>
          <p:spPr>
            <a:xfrm rot="3091669">
              <a:off x="10333" y="3643"/>
              <a:ext cx="1250" cy="4080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38" name="矩形 5137" descr="深色木质"/>
            <p:cNvSpPr/>
            <p:nvPr/>
          </p:nvSpPr>
          <p:spPr>
            <a:xfrm rot="5400000">
              <a:off x="11128" y="4773"/>
              <a:ext cx="1247" cy="4080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6402" name="文本框 5138"/>
          <p:cNvSpPr txBox="1"/>
          <p:nvPr/>
        </p:nvSpPr>
        <p:spPr>
          <a:xfrm>
            <a:off x="569521" y="737235"/>
            <a:ext cx="1815864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情境模拟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22844" y="728345"/>
            <a:ext cx="9289476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解释：①滑块与小车一起向右运动</a:t>
            </a:r>
          </a:p>
          <a:p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           ②小车撞到物体停止运动</a:t>
            </a:r>
          </a:p>
          <a:p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           ③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滑块上部由于具有惯性，保持原来的运动状态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，继续向前右运动，所以向右倾倒</a:t>
            </a:r>
          </a:p>
        </p:txBody>
      </p:sp>
    </p:spTree>
    <p:extLst>
      <p:ext uri="{BB962C8B-B14F-4D97-AF65-F5344CB8AC3E}">
        <p14:creationId xmlns:p14="http://schemas.microsoft.com/office/powerpoint/2010/main" val="223621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" y="664846"/>
            <a:ext cx="12189778" cy="22561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、分析惯性现象</a:t>
            </a:r>
          </a:p>
          <a:p>
            <a:pPr>
              <a:lnSpc>
                <a:spcPct val="110000"/>
              </a:lnSpc>
            </a:pP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         ①物体原来的运动状态</a:t>
            </a:r>
          </a:p>
          <a:p>
            <a:pPr>
              <a:lnSpc>
                <a:spcPct val="110000"/>
              </a:lnSpc>
            </a:pP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         ②发生了什么情况           </a:t>
            </a:r>
          </a:p>
          <a:p>
            <a:pPr>
              <a:lnSpc>
                <a:spcPct val="110000"/>
              </a:lnSpc>
            </a:pP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         ③</a:t>
            </a: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物体由于具有惯性，保持原来的运动状态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，出现什么现象</a:t>
            </a:r>
          </a:p>
        </p:txBody>
      </p:sp>
    </p:spTree>
    <p:extLst>
      <p:ext uri="{BB962C8B-B14F-4D97-AF65-F5344CB8AC3E}">
        <p14:creationId xmlns:p14="http://schemas.microsoft.com/office/powerpoint/2010/main" val="2592932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组合 4097"/>
          <p:cNvGrpSpPr/>
          <p:nvPr/>
        </p:nvGrpSpPr>
        <p:grpSpPr>
          <a:xfrm>
            <a:off x="1612690" y="2979739"/>
            <a:ext cx="9053921" cy="3717925"/>
            <a:chOff x="0" y="0"/>
            <a:chExt cx="5704" cy="2342"/>
          </a:xfrm>
        </p:grpSpPr>
        <p:sp>
          <p:nvSpPr>
            <p:cNvPr id="18434" name="矩形 4098" descr="花岗岩"/>
            <p:cNvSpPr/>
            <p:nvPr/>
          </p:nvSpPr>
          <p:spPr>
            <a:xfrm>
              <a:off x="0" y="1753"/>
              <a:ext cx="5704" cy="589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  <a:ln w="9525">
              <a:noFill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35" name="矩形 4099" descr="花岗岩"/>
            <p:cNvSpPr/>
            <p:nvPr/>
          </p:nvSpPr>
          <p:spPr>
            <a:xfrm>
              <a:off x="5546" y="0"/>
              <a:ext cx="158" cy="1769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  <a:ln w="9525">
              <a:noFill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105" name="组合 4104"/>
          <p:cNvGrpSpPr/>
          <p:nvPr/>
        </p:nvGrpSpPr>
        <p:grpSpPr>
          <a:xfrm>
            <a:off x="1388883" y="2979739"/>
            <a:ext cx="3158714" cy="2808287"/>
            <a:chOff x="0" y="0"/>
            <a:chExt cx="1996" cy="1769"/>
          </a:xfrm>
        </p:grpSpPr>
        <p:grpSp>
          <p:nvGrpSpPr>
            <p:cNvPr id="18441" name="组合 4105"/>
            <p:cNvGrpSpPr/>
            <p:nvPr/>
          </p:nvGrpSpPr>
          <p:grpSpPr>
            <a:xfrm>
              <a:off x="91" y="0"/>
              <a:ext cx="1905" cy="1769"/>
              <a:chOff x="0" y="0"/>
              <a:chExt cx="1905" cy="1769"/>
            </a:xfrm>
          </p:grpSpPr>
          <p:grpSp>
            <p:nvGrpSpPr>
              <p:cNvPr id="18442" name="组合 4106"/>
              <p:cNvGrpSpPr/>
              <p:nvPr/>
            </p:nvGrpSpPr>
            <p:grpSpPr>
              <a:xfrm>
                <a:off x="0" y="1134"/>
                <a:ext cx="1905" cy="635"/>
                <a:chOff x="0" y="0"/>
                <a:chExt cx="2404" cy="862"/>
              </a:xfrm>
            </p:grpSpPr>
            <p:sp>
              <p:nvSpPr>
                <p:cNvPr id="18443" name="矩形 4107" descr="胡桃"/>
                <p:cNvSpPr/>
                <p:nvPr/>
              </p:nvSpPr>
              <p:spPr>
                <a:xfrm>
                  <a:off x="0" y="0"/>
                  <a:ext cx="2404" cy="498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 w="9525">
                  <a:noFill/>
                </a:ln>
              </p:spPr>
              <p:txBody>
                <a:bodyPr anchor="t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444" name="椭圆 4108"/>
                <p:cNvSpPr/>
                <p:nvPr/>
              </p:nvSpPr>
              <p:spPr>
                <a:xfrm>
                  <a:off x="1496" y="499"/>
                  <a:ext cx="363" cy="36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noFill/>
                </a:ln>
              </p:spPr>
              <p:txBody>
                <a:bodyPr anchor="t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445" name="椭圆 4109"/>
                <p:cNvSpPr/>
                <p:nvPr/>
              </p:nvSpPr>
              <p:spPr>
                <a:xfrm>
                  <a:off x="453" y="499"/>
                  <a:ext cx="363" cy="36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noFill/>
                </a:ln>
              </p:spPr>
              <p:txBody>
                <a:bodyPr anchor="t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8446" name="组合 4110"/>
              <p:cNvGrpSpPr/>
              <p:nvPr/>
            </p:nvGrpSpPr>
            <p:grpSpPr>
              <a:xfrm>
                <a:off x="0" y="0"/>
                <a:ext cx="499" cy="1134"/>
                <a:chOff x="0" y="0"/>
                <a:chExt cx="499" cy="1134"/>
              </a:xfrm>
            </p:grpSpPr>
            <p:sp>
              <p:nvSpPr>
                <p:cNvPr id="18447" name="矩形 4111" descr="深色木质"/>
                <p:cNvSpPr/>
                <p:nvPr/>
              </p:nvSpPr>
              <p:spPr>
                <a:xfrm>
                  <a:off x="0" y="0"/>
                  <a:ext cx="499" cy="953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448" name="椭圆 4112"/>
                <p:cNvSpPr/>
                <p:nvPr/>
              </p:nvSpPr>
              <p:spPr>
                <a:xfrm>
                  <a:off x="37" y="953"/>
                  <a:ext cx="181" cy="18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noFill/>
                </a:ln>
              </p:spPr>
              <p:txBody>
                <a:bodyPr anchor="t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449" name="椭圆 4113"/>
                <p:cNvSpPr/>
                <p:nvPr/>
              </p:nvSpPr>
              <p:spPr>
                <a:xfrm>
                  <a:off x="272" y="953"/>
                  <a:ext cx="181" cy="18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noFill/>
                </a:ln>
              </p:spPr>
              <p:txBody>
                <a:bodyPr anchor="t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</p:grpSp>
        <p:sp>
          <p:nvSpPr>
            <p:cNvPr id="18450" name="矩形 4114" descr="胡桃"/>
            <p:cNvSpPr/>
            <p:nvPr/>
          </p:nvSpPr>
          <p:spPr>
            <a:xfrm>
              <a:off x="0" y="363"/>
              <a:ext cx="91" cy="1134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 w="9525">
              <a:noFill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247581" y="2980056"/>
            <a:ext cx="3166968" cy="2807335"/>
            <a:chOff x="11415" y="4153"/>
            <a:chExt cx="4988" cy="4421"/>
          </a:xfrm>
        </p:grpSpPr>
        <p:grpSp>
          <p:nvGrpSpPr>
            <p:cNvPr id="4101" name="组合 4100"/>
            <p:cNvGrpSpPr/>
            <p:nvPr/>
          </p:nvGrpSpPr>
          <p:grpSpPr>
            <a:xfrm>
              <a:off x="11640" y="4153"/>
              <a:ext cx="1248" cy="2835"/>
              <a:chOff x="0" y="0"/>
              <a:chExt cx="499" cy="1134"/>
            </a:xfrm>
          </p:grpSpPr>
          <p:sp>
            <p:nvSpPr>
              <p:cNvPr id="18437" name="矩形 4101" descr="深色木质"/>
              <p:cNvSpPr/>
              <p:nvPr/>
            </p:nvSpPr>
            <p:spPr>
              <a:xfrm>
                <a:off x="0" y="0"/>
                <a:ext cx="499" cy="95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438" name="椭圆 4102"/>
              <p:cNvSpPr/>
              <p:nvPr/>
            </p:nvSpPr>
            <p:spPr>
              <a:xfrm>
                <a:off x="37" y="953"/>
                <a:ext cx="181" cy="181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</a:ln>
            </p:spPr>
            <p:txBody>
              <a:bodyPr anchor="t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439" name="椭圆 4103"/>
              <p:cNvSpPr/>
              <p:nvPr/>
            </p:nvSpPr>
            <p:spPr>
              <a:xfrm>
                <a:off x="272" y="953"/>
                <a:ext cx="181" cy="181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</a:ln>
            </p:spPr>
            <p:txBody>
              <a:bodyPr anchor="t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116" name="组合 4115"/>
            <p:cNvGrpSpPr/>
            <p:nvPr/>
          </p:nvGrpSpPr>
          <p:grpSpPr>
            <a:xfrm>
              <a:off x="11415" y="5060"/>
              <a:ext cx="4988" cy="3515"/>
              <a:chOff x="0" y="0"/>
              <a:chExt cx="1995" cy="1406"/>
            </a:xfrm>
          </p:grpSpPr>
          <p:grpSp>
            <p:nvGrpSpPr>
              <p:cNvPr id="18452" name="组合 4116"/>
              <p:cNvGrpSpPr/>
              <p:nvPr/>
            </p:nvGrpSpPr>
            <p:grpSpPr>
              <a:xfrm>
                <a:off x="90" y="771"/>
                <a:ext cx="1905" cy="635"/>
                <a:chOff x="0" y="0"/>
                <a:chExt cx="2404" cy="862"/>
              </a:xfrm>
            </p:grpSpPr>
            <p:sp>
              <p:nvSpPr>
                <p:cNvPr id="18453" name="矩形 4117" descr="胡桃"/>
                <p:cNvSpPr/>
                <p:nvPr/>
              </p:nvSpPr>
              <p:spPr>
                <a:xfrm>
                  <a:off x="0" y="0"/>
                  <a:ext cx="2404" cy="498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 w="9525">
                  <a:noFill/>
                </a:ln>
              </p:spPr>
              <p:txBody>
                <a:bodyPr anchor="t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454" name="椭圆 4118"/>
                <p:cNvSpPr/>
                <p:nvPr/>
              </p:nvSpPr>
              <p:spPr>
                <a:xfrm>
                  <a:off x="1496" y="499"/>
                  <a:ext cx="363" cy="36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noFill/>
                </a:ln>
              </p:spPr>
              <p:txBody>
                <a:bodyPr anchor="t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455" name="椭圆 4119"/>
                <p:cNvSpPr/>
                <p:nvPr/>
              </p:nvSpPr>
              <p:spPr>
                <a:xfrm>
                  <a:off x="453" y="499"/>
                  <a:ext cx="363" cy="36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noFill/>
                </a:ln>
              </p:spPr>
              <p:txBody>
                <a:bodyPr anchor="t"/>
                <a:lstStyle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8456" name="矩形 4120" descr="胡桃"/>
              <p:cNvSpPr/>
              <p:nvPr/>
            </p:nvSpPr>
            <p:spPr>
              <a:xfrm>
                <a:off x="0" y="0"/>
                <a:ext cx="91" cy="113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</a:ln>
            </p:spPr>
            <p:txBody>
              <a:bodyPr anchor="t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8457" name="文本框 4121"/>
          <p:cNvSpPr txBox="1"/>
          <p:nvPr/>
        </p:nvSpPr>
        <p:spPr>
          <a:xfrm>
            <a:off x="284761" y="634684"/>
            <a:ext cx="1815864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情境模拟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6666" y="1198245"/>
            <a:ext cx="11745336" cy="15125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解释：①滑块与小车一起向右运动</a:t>
            </a:r>
          </a:p>
          <a:p>
            <a:pPr>
              <a:lnSpc>
                <a:spcPct val="110000"/>
              </a:lnSpc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           ②小车撞到物体停止运动</a:t>
            </a:r>
          </a:p>
          <a:p>
            <a:pPr>
              <a:lnSpc>
                <a:spcPct val="110000"/>
              </a:lnSpc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           ③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滑块由于具有惯性，保持原来的运动状态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，继续向前右运动</a:t>
            </a:r>
          </a:p>
        </p:txBody>
      </p:sp>
    </p:spTree>
    <p:extLst>
      <p:ext uri="{BB962C8B-B14F-4D97-AF65-F5344CB8AC3E}">
        <p14:creationId xmlns:p14="http://schemas.microsoft.com/office/powerpoint/2010/main" val="423103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06 6.93642E-07 L 0.64184 6.93642E-07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文本框 8193"/>
          <p:cNvSpPr txBox="1"/>
          <p:nvPr/>
        </p:nvSpPr>
        <p:spPr>
          <a:xfrm>
            <a:off x="2361893" y="1370014"/>
            <a:ext cx="5942826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240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pic>
        <p:nvPicPr>
          <p:cNvPr id="8195" name="图片 8194" descr="车的启动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173" y="865506"/>
            <a:ext cx="3533315" cy="2162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6" name="文本框 8195"/>
          <p:cNvSpPr txBox="1"/>
          <p:nvPr/>
        </p:nvSpPr>
        <p:spPr>
          <a:xfrm>
            <a:off x="5473306" y="1240155"/>
            <a:ext cx="4560293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pitchFamily="2" charset="0"/>
                <a:ea typeface="宋体" panose="02010600030101010101" pitchFamily="2" charset="-122"/>
              </a:rPr>
              <a:t>汽车启动车上的人向后倒</a:t>
            </a:r>
          </a:p>
        </p:txBody>
      </p:sp>
      <p:sp>
        <p:nvSpPr>
          <p:cNvPr id="8197" name="文本框 8196"/>
          <p:cNvSpPr txBox="1"/>
          <p:nvPr/>
        </p:nvSpPr>
        <p:spPr>
          <a:xfrm>
            <a:off x="1770150" y="3249295"/>
            <a:ext cx="9581538" cy="1515110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90170" tIns="46990" rIns="90170" bIns="46990" anchor="b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车未启动时  汽车和人是静止的</a:t>
            </a:r>
          </a:p>
          <a:p>
            <a:pPr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汽车启动后  人的下半身随汽车一起向前运动 </a:t>
            </a:r>
          </a:p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人的上半身由于惯性仍保持静止状态，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所以人会向后倒</a:t>
            </a:r>
          </a:p>
        </p:txBody>
      </p:sp>
    </p:spTree>
    <p:extLst>
      <p:ext uri="{BB962C8B-B14F-4D97-AF65-F5344CB8AC3E}">
        <p14:creationId xmlns:p14="http://schemas.microsoft.com/office/powerpoint/2010/main" val="2344608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19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1265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912" y="4489451"/>
            <a:ext cx="1769832" cy="2212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7" name="图片 11266" descr="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912" y="1397000"/>
            <a:ext cx="1346025" cy="2425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5" name="文本框 11267"/>
          <p:cNvSpPr txBox="1"/>
          <p:nvPr/>
        </p:nvSpPr>
        <p:spPr>
          <a:xfrm>
            <a:off x="1582743" y="703324"/>
            <a:ext cx="7204514" cy="525401"/>
          </a:xfrm>
          <a:prstGeom prst="rect">
            <a:avLst/>
          </a:prstGeom>
          <a:noFill/>
          <a:ln w="9525">
            <a:noFill/>
          </a:ln>
        </p:spPr>
        <p:txBody>
          <a:bodyPr wrap="none" lIns="90000" tIns="46800" rIns="90000" bIns="46800" anchor="b">
            <a:spAutoFit/>
          </a:bodyPr>
          <a:lstStyle/>
          <a:p>
            <a:pPr algn="r"/>
            <a:r>
              <a:rPr lang="en-US" altLang="zh-CN" sz="2800">
                <a:solidFill>
                  <a:srgbClr val="CC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4</a:t>
            </a:r>
            <a:r>
              <a:rPr lang="zh-CN" altLang="en-US" sz="2800">
                <a:solidFill>
                  <a:srgbClr val="CC0000"/>
                </a:solidFill>
                <a:latin typeface="Arial" panose="020B0604020202020204" pitchFamily="34" charset="0"/>
                <a:ea typeface="黑体" panose="02010609060101010101" pitchFamily="1" charset="-122"/>
              </a:rPr>
              <a:t>、利用惯性现象与防止</a:t>
            </a:r>
            <a:r>
              <a:rPr lang="zh-CN" altLang="en-US" sz="2800">
                <a:solidFill>
                  <a:srgbClr val="CC0000"/>
                </a:solidFill>
                <a:latin typeface="Arial" panose="020B0604020202020204" pitchFamily="34" charset="0"/>
                <a:ea typeface="黑体" panose="02010609060101010101" pitchFamily="1" charset="-122"/>
                <a:sym typeface="宋体" panose="02010600030101010101" pitchFamily="2" charset="-122"/>
              </a:rPr>
              <a:t>惯性现象带来的危害</a:t>
            </a:r>
          </a:p>
        </p:txBody>
      </p:sp>
      <p:sp>
        <p:nvSpPr>
          <p:cNvPr id="12290" name="文本框 12289"/>
          <p:cNvSpPr txBox="1"/>
          <p:nvPr/>
        </p:nvSpPr>
        <p:spPr>
          <a:xfrm>
            <a:off x="3544426" y="1228725"/>
            <a:ext cx="3352364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（1）利用</a:t>
            </a:r>
          </a:p>
        </p:txBody>
      </p:sp>
      <p:sp>
        <p:nvSpPr>
          <p:cNvPr id="12291" name="文本框 12290"/>
          <p:cNvSpPr txBox="1"/>
          <p:nvPr/>
        </p:nvSpPr>
        <p:spPr>
          <a:xfrm>
            <a:off x="5836478" y="2649538"/>
            <a:ext cx="988883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跳远</a:t>
            </a:r>
          </a:p>
        </p:txBody>
      </p:sp>
      <p:sp>
        <p:nvSpPr>
          <p:cNvPr id="12292" name="文本框 12291">
            <a:hlinkClick r:id="rId4" action="ppaction://hlinkfile"/>
          </p:cNvPr>
          <p:cNvSpPr txBox="1"/>
          <p:nvPr/>
        </p:nvSpPr>
        <p:spPr>
          <a:xfrm>
            <a:off x="3723790" y="1931988"/>
            <a:ext cx="1752372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套紧斧头</a:t>
            </a:r>
          </a:p>
        </p:txBody>
      </p:sp>
      <p:sp>
        <p:nvSpPr>
          <p:cNvPr id="12293" name="文本框 12292"/>
          <p:cNvSpPr txBox="1"/>
          <p:nvPr/>
        </p:nvSpPr>
        <p:spPr>
          <a:xfrm>
            <a:off x="7103138" y="2649538"/>
            <a:ext cx="2666653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洗衣脱水</a:t>
            </a:r>
          </a:p>
        </p:txBody>
      </p:sp>
      <p:sp>
        <p:nvSpPr>
          <p:cNvPr id="12295" name="文本框 12294"/>
          <p:cNvSpPr txBox="1"/>
          <p:nvPr/>
        </p:nvSpPr>
        <p:spPr>
          <a:xfrm>
            <a:off x="6209492" y="1931988"/>
            <a:ext cx="3412681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抖落衣服上的灰尘</a:t>
            </a:r>
          </a:p>
        </p:txBody>
      </p:sp>
      <p:sp>
        <p:nvSpPr>
          <p:cNvPr id="12296" name="文本框 12295"/>
          <p:cNvSpPr txBox="1"/>
          <p:nvPr/>
        </p:nvSpPr>
        <p:spPr>
          <a:xfrm>
            <a:off x="3815853" y="2649538"/>
            <a:ext cx="2057132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投掷物体</a:t>
            </a:r>
          </a:p>
        </p:txBody>
      </p:sp>
      <p:sp>
        <p:nvSpPr>
          <p:cNvPr id="13314" name="文本框 13313"/>
          <p:cNvSpPr txBox="1"/>
          <p:nvPr/>
        </p:nvSpPr>
        <p:spPr>
          <a:xfrm>
            <a:off x="3472998" y="4100513"/>
            <a:ext cx="2336496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（2）防止</a:t>
            </a:r>
          </a:p>
        </p:txBody>
      </p:sp>
      <p:sp>
        <p:nvSpPr>
          <p:cNvPr id="13315" name="文本框 13314"/>
          <p:cNvSpPr txBox="1"/>
          <p:nvPr/>
        </p:nvSpPr>
        <p:spPr>
          <a:xfrm>
            <a:off x="3599982" y="5046663"/>
            <a:ext cx="3503157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noProof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车限载</a:t>
            </a:r>
            <a:endParaRPr lang="zh-CN" altLang="en-US" sz="2800" b="1" noProof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3316" name="文本框 13315"/>
          <p:cNvSpPr txBox="1"/>
          <p:nvPr/>
        </p:nvSpPr>
        <p:spPr>
          <a:xfrm>
            <a:off x="5872986" y="5137150"/>
            <a:ext cx="213332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noProof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保持车距</a:t>
            </a:r>
            <a:endParaRPr lang="zh-CN" altLang="en-US" sz="2800" b="1" noProof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3317" name="文本框 13316"/>
          <p:cNvSpPr txBox="1"/>
          <p:nvPr/>
        </p:nvSpPr>
        <p:spPr>
          <a:xfrm>
            <a:off x="8172974" y="5137150"/>
            <a:ext cx="205713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noProof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系安全带</a:t>
            </a:r>
            <a:endParaRPr lang="zh-CN" altLang="en-US" sz="2800" b="1" noProof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181259"/>
      </p:ext>
    </p:extLst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/>
      <p:bldP spid="12292" grpId="0"/>
      <p:bldP spid="12293" grpId="0"/>
      <p:bldP spid="12295" grpId="0"/>
      <p:bldP spid="12296" grpId="0"/>
      <p:bldP spid="13314" grpId="0"/>
      <p:bldP spid="13315" grpId="0"/>
      <p:bldP spid="13316" grpId="0"/>
      <p:bldP spid="133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15361"/>
          <p:cNvSpPr txBox="1"/>
          <p:nvPr/>
        </p:nvSpPr>
        <p:spPr>
          <a:xfrm>
            <a:off x="147301" y="758190"/>
            <a:ext cx="11852002" cy="2030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许多交通事故造成的损失与伤害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是与物体的惯性有关的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为了减小此类事故的再发生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在公路交通管理中有许多要求和措施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就你所知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填写二条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(1)_____________________________                         </a:t>
            </a:r>
          </a:p>
          <a:p>
            <a:pPr>
              <a:spcBef>
                <a:spcPct val="50000"/>
              </a:spcBef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(2)_____________________________</a:t>
            </a:r>
          </a:p>
        </p:txBody>
      </p:sp>
      <p:sp>
        <p:nvSpPr>
          <p:cNvPr id="15363" name="文本框 15362"/>
          <p:cNvSpPr txBox="1"/>
          <p:nvPr/>
        </p:nvSpPr>
        <p:spPr>
          <a:xfrm>
            <a:off x="1176502" y="3689034"/>
            <a:ext cx="5399972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3300"/>
                </a:solidFill>
                <a:latin typeface="华文中宋" pitchFamily="2" charset="-122"/>
                <a:ea typeface="华文中宋" pitchFamily="2" charset="-122"/>
              </a:rPr>
              <a:t>限速行驶</a:t>
            </a:r>
          </a:p>
        </p:txBody>
      </p:sp>
      <p:sp>
        <p:nvSpPr>
          <p:cNvPr id="15364" name="文本框 15363"/>
          <p:cNvSpPr txBox="1"/>
          <p:nvPr/>
        </p:nvSpPr>
        <p:spPr>
          <a:xfrm>
            <a:off x="1319359" y="1481139"/>
            <a:ext cx="5546003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3300"/>
                </a:solidFill>
                <a:latin typeface="华文中宋" pitchFamily="2" charset="-122"/>
                <a:ea typeface="华文中宋" pitchFamily="2" charset="-122"/>
              </a:rPr>
              <a:t>禁止超载</a:t>
            </a:r>
          </a:p>
        </p:txBody>
      </p:sp>
      <p:sp>
        <p:nvSpPr>
          <p:cNvPr id="15365" name="文本框 15364"/>
          <p:cNvSpPr txBox="1"/>
          <p:nvPr/>
        </p:nvSpPr>
        <p:spPr>
          <a:xfrm>
            <a:off x="5162197" y="3689034"/>
            <a:ext cx="2809509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3300"/>
                </a:solidFill>
                <a:latin typeface="华文中宋" pitchFamily="2" charset="-122"/>
                <a:ea typeface="华文中宋" pitchFamily="2" charset="-122"/>
              </a:rPr>
              <a:t>拐弯时要减速</a:t>
            </a:r>
          </a:p>
        </p:txBody>
      </p:sp>
      <p:sp>
        <p:nvSpPr>
          <p:cNvPr id="15366" name="文本框 15365"/>
          <p:cNvSpPr txBox="1"/>
          <p:nvPr/>
        </p:nvSpPr>
        <p:spPr>
          <a:xfrm>
            <a:off x="1176502" y="2062799"/>
            <a:ext cx="353014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3300"/>
                </a:solidFill>
                <a:latin typeface="华文中宋" pitchFamily="2" charset="-122"/>
                <a:ea typeface="华文中宋" pitchFamily="2" charset="-122"/>
              </a:rPr>
              <a:t>保持适当的车距</a:t>
            </a:r>
          </a:p>
        </p:txBody>
      </p:sp>
    </p:spTree>
    <p:extLst>
      <p:ext uri="{BB962C8B-B14F-4D97-AF65-F5344CB8AC3E}">
        <p14:creationId xmlns:p14="http://schemas.microsoft.com/office/powerpoint/2010/main" val="2816056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/>
      <p:bldP spid="15364" grpId="0"/>
      <p:bldP spid="15365" grpId="0"/>
      <p:bldP spid="1536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文本框 16385"/>
          <p:cNvSpPr txBox="1"/>
          <p:nvPr/>
        </p:nvSpPr>
        <p:spPr>
          <a:xfrm>
            <a:off x="527617" y="913131"/>
            <a:ext cx="11135815" cy="25533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、下列不属于惯性现象的是 　　　　　　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(     )                                          A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、在草地上滚动的足球越滚越慢                                        </a:t>
            </a:r>
          </a:p>
          <a:p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、人走路时被石头绊倒会向前倒                                          </a:t>
            </a:r>
          </a:p>
          <a:p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C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、子弹从枪膛射出后继续在空中飞行一段距离</a:t>
            </a:r>
          </a:p>
          <a:p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D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、地球以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360m/s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的速度自转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当人使劲一跳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总是落回原地</a:t>
            </a:r>
          </a:p>
        </p:txBody>
      </p:sp>
      <p:sp>
        <p:nvSpPr>
          <p:cNvPr id="22531" name="文本框 22530"/>
          <p:cNvSpPr txBox="1"/>
          <p:nvPr/>
        </p:nvSpPr>
        <p:spPr>
          <a:xfrm>
            <a:off x="8455829" y="912813"/>
            <a:ext cx="549204" cy="645160"/>
          </a:xfrm>
          <a:prstGeom prst="rect">
            <a:avLst/>
          </a:prstGeom>
          <a:noFill/>
          <a:ln w="9525">
            <a:noFill/>
          </a:ln>
          <a:scene3d>
            <a:camera prst="legacyObliqueTopRight">
              <a:rot lat="0" lon="0" rev="0"/>
            </a:camera>
            <a:lightRig rig="legacyFlat3" dir="b"/>
          </a:scene3d>
          <a:sp3d extrusionH="1801800" prstMaterial="legacyMatte">
            <a:bevelT w="13500" h="13500" prst="angle"/>
            <a:bevelB w="13500" h="13500" prst="angle"/>
          </a:sp3d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600" b="1">
                <a:solidFill>
                  <a:srgbClr val="CC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411091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7409"/>
          <p:cNvSpPr txBox="1"/>
          <p:nvPr/>
        </p:nvSpPr>
        <p:spPr>
          <a:xfrm>
            <a:off x="530156" y="895986"/>
            <a:ext cx="10640580" cy="25533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、下列现象中，利用物体惯性的是         （    ）</a:t>
            </a:r>
          </a:p>
          <a:p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、运动员百米赛跑结束后不能立即停下来      </a:t>
            </a:r>
          </a:p>
          <a:p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、中小型汽车司机必须带上安全带</a:t>
            </a:r>
          </a:p>
          <a:p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C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、锤头松了，将锤柄在地上撞击几下      </a:t>
            </a:r>
          </a:p>
          <a:p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D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、熟了的苹果从树上落向地面</a:t>
            </a:r>
          </a:p>
        </p:txBody>
      </p:sp>
      <p:sp>
        <p:nvSpPr>
          <p:cNvPr id="22531" name="文本框 22530"/>
          <p:cNvSpPr txBox="1"/>
          <p:nvPr/>
        </p:nvSpPr>
        <p:spPr>
          <a:xfrm>
            <a:off x="8320592" y="851853"/>
            <a:ext cx="549204" cy="645160"/>
          </a:xfrm>
          <a:prstGeom prst="rect">
            <a:avLst/>
          </a:prstGeom>
          <a:noFill/>
          <a:ln w="9525">
            <a:noFill/>
          </a:ln>
          <a:scene3d>
            <a:camera prst="legacyObliqueTopRight">
              <a:rot lat="0" lon="0" rev="0"/>
            </a:camera>
            <a:lightRig rig="legacyFlat3" dir="b"/>
          </a:scene3d>
          <a:sp3d extrusionH="1801800" prstMaterial="legacyMatte">
            <a:bevelT w="13500" h="13500" prst="angle"/>
            <a:bevelB w="13500" h="13500" prst="angle"/>
          </a:sp3d>
        </p:spPr>
        <p:txBody>
          <a:bodyPr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600" b="1">
                <a:solidFill>
                  <a:srgbClr val="CC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828142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225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文本框 18433"/>
          <p:cNvSpPr txBox="1"/>
          <p:nvPr/>
        </p:nvSpPr>
        <p:spPr>
          <a:xfrm>
            <a:off x="132698" y="724535"/>
            <a:ext cx="11772637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/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、坐在汽车里的乘客若身体突然向前倾，则可能是汽车正在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_____________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若乘客的身体突然向后仰，则可能是汽车正在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_____________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若汽车向左拐弯，乘客将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_______</a:t>
            </a:r>
          </a:p>
        </p:txBody>
      </p:sp>
    </p:spTree>
    <p:extLst>
      <p:ext uri="{BB962C8B-B14F-4D97-AF65-F5344CB8AC3E}">
        <p14:creationId xmlns:p14="http://schemas.microsoft.com/office/powerpoint/2010/main" val="752368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矩形 25601"/>
          <p:cNvSpPr/>
          <p:nvPr/>
        </p:nvSpPr>
        <p:spPr>
          <a:xfrm>
            <a:off x="283174" y="840740"/>
            <a:ext cx="11623432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/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、节日放飞的气球下吊一物体在空中竖直向上运动的过程中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气球突然破裂的瞬间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物体将向上运动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这是由于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______________.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物体向上运动一段距离后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又向下运动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这又是因为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____</a:t>
            </a:r>
          </a:p>
        </p:txBody>
      </p:sp>
    </p:spTree>
    <p:extLst>
      <p:ext uri="{BB962C8B-B14F-4D97-AF65-F5344CB8AC3E}">
        <p14:creationId xmlns:p14="http://schemas.microsoft.com/office/powerpoint/2010/main" val="2723479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文本框 19457"/>
          <p:cNvSpPr txBox="1"/>
          <p:nvPr/>
        </p:nvSpPr>
        <p:spPr>
          <a:xfrm>
            <a:off x="140317" y="676276"/>
            <a:ext cx="11806923" cy="3046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latin typeface="华文中宋" pitchFamily="2" charset="-122"/>
                <a:ea typeface="华文中宋" pitchFamily="2" charset="-122"/>
              </a:rPr>
              <a:t>5</a:t>
            </a:r>
            <a:r>
              <a:rPr lang="zh-CN" altLang="en-US" sz="3200" b="1">
                <a:latin typeface="华文中宋" pitchFamily="2" charset="-122"/>
                <a:ea typeface="华文中宋" pitchFamily="2" charset="-122"/>
              </a:rPr>
              <a:t>、一杯水放在列车内的水平桌面上</a:t>
            </a:r>
            <a:r>
              <a:rPr lang="en-US" altLang="zh-CN" sz="3200" b="1">
                <a:latin typeface="华文中宋" pitchFamily="2" charset="-122"/>
                <a:ea typeface="华文中宋" pitchFamily="2" charset="-122"/>
              </a:rPr>
              <a:t>,</a:t>
            </a:r>
            <a:r>
              <a:rPr lang="zh-CN" altLang="en-US" sz="3200" b="1">
                <a:latin typeface="华文中宋" pitchFamily="2" charset="-122"/>
                <a:ea typeface="华文中宋" pitchFamily="2" charset="-122"/>
              </a:rPr>
              <a:t>如果水面突然发生了如图所示的变化</a:t>
            </a:r>
            <a:r>
              <a:rPr lang="en-US" altLang="zh-CN" sz="3200" b="1">
                <a:latin typeface="华文中宋" pitchFamily="2" charset="-122"/>
                <a:ea typeface="华文中宋" pitchFamily="2" charset="-122"/>
              </a:rPr>
              <a:t>,</a:t>
            </a:r>
            <a:r>
              <a:rPr lang="zh-CN" altLang="en-US" sz="3200" b="1">
                <a:latin typeface="华文中宋" pitchFamily="2" charset="-122"/>
                <a:ea typeface="华文中宋" pitchFamily="2" charset="-122"/>
              </a:rPr>
              <a:t>则列车的运动状态可能发生的变化是</a:t>
            </a:r>
            <a:r>
              <a:rPr lang="en-US" altLang="zh-CN" sz="3200" b="1">
                <a:latin typeface="华文中宋" pitchFamily="2" charset="-122"/>
                <a:ea typeface="华文中宋" pitchFamily="2" charset="-122"/>
              </a:rPr>
              <a:t>(    )(</a:t>
            </a:r>
            <a:r>
              <a:rPr lang="zh-CN" altLang="en-US" sz="3200" b="1">
                <a:latin typeface="华文中宋" pitchFamily="2" charset="-122"/>
                <a:ea typeface="华文中宋" pitchFamily="2" charset="-122"/>
              </a:rPr>
              <a:t>多选</a:t>
            </a:r>
            <a:r>
              <a:rPr lang="en-US" altLang="zh-CN" sz="3200" b="1">
                <a:latin typeface="华文中宋" pitchFamily="2" charset="-122"/>
                <a:ea typeface="华文中宋" pitchFamily="2" charset="-122"/>
              </a:rPr>
              <a:t>)                                                        A</a:t>
            </a:r>
            <a:r>
              <a:rPr lang="zh-CN" altLang="en-US" sz="3200" b="1">
                <a:latin typeface="华文中宋" pitchFamily="2" charset="-122"/>
                <a:ea typeface="华文中宋" pitchFamily="2" charset="-122"/>
              </a:rPr>
              <a:t>列车突然向右启动                                                 </a:t>
            </a:r>
            <a:r>
              <a:rPr lang="en-US" altLang="zh-CN" sz="3200" b="1">
                <a:latin typeface="华文中宋" pitchFamily="2" charset="-122"/>
                <a:ea typeface="华文中宋" pitchFamily="2" charset="-122"/>
              </a:rPr>
              <a:t>B</a:t>
            </a:r>
            <a:r>
              <a:rPr lang="zh-CN" altLang="en-US" sz="3200" b="1">
                <a:latin typeface="华文中宋" pitchFamily="2" charset="-122"/>
                <a:ea typeface="华文中宋" pitchFamily="2" charset="-122"/>
              </a:rPr>
              <a:t>列车突然向左启动                                                           </a:t>
            </a:r>
            <a:r>
              <a:rPr lang="en-US" altLang="zh-CN" sz="3200" b="1">
                <a:latin typeface="华文中宋" pitchFamily="2" charset="-122"/>
                <a:ea typeface="华文中宋" pitchFamily="2" charset="-122"/>
              </a:rPr>
              <a:t>C</a:t>
            </a:r>
            <a:r>
              <a:rPr lang="zh-CN" altLang="en-US" sz="3200" b="1">
                <a:latin typeface="华文中宋" pitchFamily="2" charset="-122"/>
                <a:ea typeface="华文中宋" pitchFamily="2" charset="-122"/>
              </a:rPr>
              <a:t>列车向右运动时突然刹车                                                        </a:t>
            </a:r>
            <a:r>
              <a:rPr lang="en-US" altLang="zh-CN" sz="3200" b="1">
                <a:latin typeface="华文中宋" pitchFamily="2" charset="-122"/>
                <a:ea typeface="华文中宋" pitchFamily="2" charset="-122"/>
              </a:rPr>
              <a:t>D</a:t>
            </a:r>
            <a:r>
              <a:rPr lang="zh-CN" altLang="en-US" sz="3200" b="1">
                <a:latin typeface="华文中宋" pitchFamily="2" charset="-122"/>
                <a:ea typeface="华文中宋" pitchFamily="2" charset="-122"/>
              </a:rPr>
              <a:t>列车向左运动是突然刹车   </a:t>
            </a:r>
          </a:p>
        </p:txBody>
      </p:sp>
      <p:grpSp>
        <p:nvGrpSpPr>
          <p:cNvPr id="28674" name="组合 19458"/>
          <p:cNvGrpSpPr/>
          <p:nvPr/>
        </p:nvGrpSpPr>
        <p:grpSpPr>
          <a:xfrm>
            <a:off x="8799638" y="2138045"/>
            <a:ext cx="2447606" cy="2089150"/>
            <a:chOff x="0" y="0"/>
            <a:chExt cx="1542" cy="1316"/>
          </a:xfrm>
        </p:grpSpPr>
        <p:sp>
          <p:nvSpPr>
            <p:cNvPr id="28675" name="椭圆 19459"/>
            <p:cNvSpPr/>
            <p:nvPr/>
          </p:nvSpPr>
          <p:spPr>
            <a:xfrm>
              <a:off x="227" y="999"/>
              <a:ext cx="317" cy="317"/>
            </a:xfrm>
            <a:prstGeom prst="ellipse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676" name="椭圆 19460"/>
            <p:cNvSpPr/>
            <p:nvPr/>
          </p:nvSpPr>
          <p:spPr>
            <a:xfrm>
              <a:off x="953" y="999"/>
              <a:ext cx="317" cy="317"/>
            </a:xfrm>
            <a:prstGeom prst="ellipse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677" name="矩形 19461"/>
            <p:cNvSpPr/>
            <p:nvPr/>
          </p:nvSpPr>
          <p:spPr>
            <a:xfrm>
              <a:off x="0" y="0"/>
              <a:ext cx="1542" cy="998"/>
            </a:xfrm>
            <a:prstGeom prst="rect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678" name="矩形 19462"/>
            <p:cNvSpPr/>
            <p:nvPr/>
          </p:nvSpPr>
          <p:spPr>
            <a:xfrm>
              <a:off x="454" y="636"/>
              <a:ext cx="680" cy="90"/>
            </a:xfrm>
            <a:prstGeom prst="rect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679" name="矩形 19463"/>
            <p:cNvSpPr/>
            <p:nvPr/>
          </p:nvSpPr>
          <p:spPr>
            <a:xfrm>
              <a:off x="544" y="726"/>
              <a:ext cx="46" cy="272"/>
            </a:xfrm>
            <a:prstGeom prst="rect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680" name="矩形 19464"/>
            <p:cNvSpPr/>
            <p:nvPr/>
          </p:nvSpPr>
          <p:spPr>
            <a:xfrm>
              <a:off x="997" y="726"/>
              <a:ext cx="46" cy="272"/>
            </a:xfrm>
            <a:prstGeom prst="rect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681" name="直接连接符 19465"/>
            <p:cNvSpPr/>
            <p:nvPr/>
          </p:nvSpPr>
          <p:spPr>
            <a:xfrm>
              <a:off x="590" y="862"/>
              <a:ext cx="40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682" name="直接连接符 19466"/>
            <p:cNvSpPr/>
            <p:nvPr/>
          </p:nvSpPr>
          <p:spPr>
            <a:xfrm flipH="1">
              <a:off x="590" y="182"/>
              <a:ext cx="0" cy="453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683" name="直接连接符 19467"/>
            <p:cNvSpPr/>
            <p:nvPr/>
          </p:nvSpPr>
          <p:spPr>
            <a:xfrm flipH="1">
              <a:off x="998" y="182"/>
              <a:ext cx="0" cy="453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684" name="直接连接符 19468"/>
            <p:cNvSpPr/>
            <p:nvPr/>
          </p:nvSpPr>
          <p:spPr>
            <a:xfrm flipV="1">
              <a:off x="590" y="273"/>
              <a:ext cx="408" cy="18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685" name="直接连接符 19469"/>
            <p:cNvSpPr/>
            <p:nvPr/>
          </p:nvSpPr>
          <p:spPr>
            <a:xfrm>
              <a:off x="590" y="590"/>
              <a:ext cx="40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686" name="直接连接符 19470"/>
            <p:cNvSpPr/>
            <p:nvPr/>
          </p:nvSpPr>
          <p:spPr>
            <a:xfrm>
              <a:off x="771" y="387"/>
              <a:ext cx="227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687" name="直接连接符 19471"/>
            <p:cNvSpPr/>
            <p:nvPr/>
          </p:nvSpPr>
          <p:spPr>
            <a:xfrm>
              <a:off x="653" y="445"/>
              <a:ext cx="31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688" name="直接连接符 19472"/>
            <p:cNvSpPr/>
            <p:nvPr/>
          </p:nvSpPr>
          <p:spPr>
            <a:xfrm>
              <a:off x="590" y="517"/>
              <a:ext cx="40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8689" name="椭圆 19473"/>
            <p:cNvSpPr/>
            <p:nvPr/>
          </p:nvSpPr>
          <p:spPr>
            <a:xfrm>
              <a:off x="317" y="1089"/>
              <a:ext cx="136" cy="136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690" name="椭圆 19474"/>
            <p:cNvSpPr/>
            <p:nvPr/>
          </p:nvSpPr>
          <p:spPr>
            <a:xfrm>
              <a:off x="1043" y="1089"/>
              <a:ext cx="136" cy="136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9296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文本框 20481"/>
          <p:cNvSpPr txBox="1"/>
          <p:nvPr/>
        </p:nvSpPr>
        <p:spPr>
          <a:xfrm>
            <a:off x="158095" y="813436"/>
            <a:ext cx="11829145" cy="3046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6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、一人面向前方站在一艘匀速航行的轮船的甲板上的某处竖直上跳，当他下落时应落在         （   ）            </a:t>
            </a:r>
          </a:p>
          <a:p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A 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原处     </a:t>
            </a:r>
          </a:p>
          <a:p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B 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此处的前方</a:t>
            </a:r>
          </a:p>
          <a:p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C 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此处的后方 </a:t>
            </a:r>
          </a:p>
          <a:p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D 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不能确定</a:t>
            </a:r>
          </a:p>
        </p:txBody>
      </p:sp>
      <p:grpSp>
        <p:nvGrpSpPr>
          <p:cNvPr id="20483" name="组合 20482"/>
          <p:cNvGrpSpPr/>
          <p:nvPr/>
        </p:nvGrpSpPr>
        <p:grpSpPr>
          <a:xfrm>
            <a:off x="6669490" y="2238375"/>
            <a:ext cx="3709504" cy="1714500"/>
            <a:chOff x="0" y="0"/>
            <a:chExt cx="2699" cy="1752"/>
          </a:xfrm>
        </p:grpSpPr>
        <p:sp>
          <p:nvSpPr>
            <p:cNvPr id="29699" name="未知"/>
            <p:cNvSpPr/>
            <p:nvPr/>
          </p:nvSpPr>
          <p:spPr>
            <a:xfrm>
              <a:off x="454" y="998"/>
              <a:ext cx="1859" cy="409"/>
            </a:xfrm>
            <a:custGeom>
              <a:avLst/>
              <a:gdLst/>
              <a:ahLst/>
              <a:cxnLst/>
              <a:rect l="l" t="t" r="r" b="b"/>
              <a:pathLst>
                <a:path w="1859" h="409">
                  <a:moveTo>
                    <a:pt x="0" y="0"/>
                  </a:moveTo>
                  <a:lnTo>
                    <a:pt x="1859" y="0"/>
                  </a:lnTo>
                  <a:lnTo>
                    <a:pt x="1542" y="409"/>
                  </a:lnTo>
                  <a:lnTo>
                    <a:pt x="272" y="4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26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0" name="矩形 20484"/>
            <p:cNvSpPr/>
            <p:nvPr/>
          </p:nvSpPr>
          <p:spPr>
            <a:xfrm>
              <a:off x="0" y="1225"/>
              <a:ext cx="2699" cy="527"/>
            </a:xfrm>
            <a:prstGeom prst="rect">
              <a:avLst/>
            </a:prstGeom>
            <a:solidFill>
              <a:srgbClr val="0000EC">
                <a:alpha val="48997"/>
              </a:srgbClr>
            </a:solidFill>
            <a:ln w="9525">
              <a:noFill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701" name="右箭头 20485"/>
            <p:cNvSpPr/>
            <p:nvPr/>
          </p:nvSpPr>
          <p:spPr>
            <a:xfrm>
              <a:off x="1407" y="46"/>
              <a:ext cx="861" cy="90"/>
            </a:xfrm>
            <a:prstGeom prst="rightArrow">
              <a:avLst>
                <a:gd name="adj1" fmla="val 50000"/>
                <a:gd name="adj2" fmla="val 238989"/>
              </a:avLst>
            </a:prstGeom>
            <a:solidFill>
              <a:srgbClr val="CC00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29702" name="图片 20486" descr="J028569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5" y="0"/>
              <a:ext cx="904" cy="97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08972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文本框 10241"/>
          <p:cNvSpPr txBox="1"/>
          <p:nvPr/>
        </p:nvSpPr>
        <p:spPr>
          <a:xfrm>
            <a:off x="2819033" y="1485901"/>
            <a:ext cx="6780917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240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pic>
        <p:nvPicPr>
          <p:cNvPr id="10247" name="图片 10246" descr="投弹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025" y="713740"/>
            <a:ext cx="3352364" cy="2209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5" name="文本框 23559"/>
          <p:cNvSpPr txBox="1"/>
          <p:nvPr/>
        </p:nvSpPr>
        <p:spPr>
          <a:xfrm>
            <a:off x="208888" y="2923541"/>
            <a:ext cx="11393592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讨论：要想击中地上的目标，飞机应当飞到目标上空再投弹，还是提前一段距离？</a:t>
            </a:r>
          </a:p>
        </p:txBody>
      </p:sp>
      <p:sp>
        <p:nvSpPr>
          <p:cNvPr id="23556" name="文本框 23555"/>
          <p:cNvSpPr txBox="1"/>
          <p:nvPr/>
        </p:nvSpPr>
        <p:spPr>
          <a:xfrm>
            <a:off x="1648880" y="4991736"/>
            <a:ext cx="8063450" cy="17532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>
                <a:solidFill>
                  <a:srgbClr val="FF3300"/>
                </a:solidFill>
                <a:latin typeface="Verdana" panose="020B0604030504040204" pitchFamily="2" charset="0"/>
                <a:ea typeface="黑体" panose="02010609060101010101" pitchFamily="1" charset="-122"/>
                <a:sym typeface="Arial" panose="020B0604020202020204" pitchFamily="34" charset="0"/>
              </a:rPr>
              <a:t>投弹后</a:t>
            </a:r>
            <a:r>
              <a:rPr lang="zh-CN" altLang="en-US" sz="3600">
                <a:latin typeface="华文行楷" pitchFamily="2" charset="-122"/>
                <a:ea typeface="华文行楷" pitchFamily="2" charset="-122"/>
              </a:rPr>
              <a:t>：</a:t>
            </a:r>
            <a:r>
              <a:rPr lang="zh-CN" altLang="en-US" sz="36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飞机将继续</a:t>
            </a:r>
            <a:r>
              <a:rPr lang="zh-CN" altLang="en-US" sz="3600" b="1" u="sng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600" b="1" u="sng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600" b="1" u="sng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6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，炸弹由于具有</a:t>
            </a:r>
            <a:r>
              <a:rPr lang="zh-CN" altLang="en-US" sz="3600" b="1" u="sng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36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仍然保持向前运动，所以不能到目标上空再投弹。</a:t>
            </a:r>
            <a:endParaRPr lang="zh-CN" altLang="en-US">
              <a:solidFill>
                <a:srgbClr val="0000CC"/>
              </a:solidFill>
              <a:latin typeface="Verdana" panose="020B0604030504040204" pitchFamily="2" charset="0"/>
              <a:ea typeface="宋体" panose="02010600030101010101" pitchFamily="2" charset="-122"/>
            </a:endParaRPr>
          </a:p>
        </p:txBody>
      </p:sp>
      <p:sp>
        <p:nvSpPr>
          <p:cNvPr id="23557" name="文本框 23556"/>
          <p:cNvSpPr txBox="1"/>
          <p:nvPr/>
        </p:nvSpPr>
        <p:spPr>
          <a:xfrm>
            <a:off x="5976477" y="4124644"/>
            <a:ext cx="3384109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chemeClr val="tx2"/>
                </a:solidFill>
                <a:latin typeface="Verdana" panose="020B0604030504040204" pitchFamily="2" charset="0"/>
                <a:ea typeface="楷体_GB2312" panose="02010609030101010101" pitchFamily="1" charset="-122"/>
              </a:rPr>
              <a:t>一起向前运动</a:t>
            </a:r>
            <a:endParaRPr lang="zh-CN" altLang="en-US" sz="3200" b="1">
              <a:solidFill>
                <a:srgbClr val="FFFF00"/>
              </a:solidFill>
              <a:latin typeface="Verdana" panose="020B0604030504040204" pitchFamily="2" charset="0"/>
              <a:ea typeface="楷体_GB2312" panose="02010609030101010101" pitchFamily="1" charset="-122"/>
            </a:endParaRPr>
          </a:p>
        </p:txBody>
      </p:sp>
      <p:sp>
        <p:nvSpPr>
          <p:cNvPr id="23558" name="文本框 23557"/>
          <p:cNvSpPr txBox="1"/>
          <p:nvPr/>
        </p:nvSpPr>
        <p:spPr>
          <a:xfrm>
            <a:off x="6227587" y="4960620"/>
            <a:ext cx="1223803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FF0000"/>
                </a:solidFill>
                <a:latin typeface="Verdana" panose="020B0604030504040204" pitchFamily="2" charset="0"/>
                <a:ea typeface="楷体_GB2312" panose="02010609030101010101" pitchFamily="1" charset="-122"/>
              </a:rPr>
              <a:t>运动</a:t>
            </a:r>
          </a:p>
        </p:txBody>
      </p:sp>
      <p:sp>
        <p:nvSpPr>
          <p:cNvPr id="23559" name="文本框 23558"/>
          <p:cNvSpPr txBox="1"/>
          <p:nvPr/>
        </p:nvSpPr>
        <p:spPr>
          <a:xfrm>
            <a:off x="3436491" y="5535930"/>
            <a:ext cx="1584119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FF0000"/>
                </a:solidFill>
                <a:latin typeface="Verdana" panose="020B0604030504040204" pitchFamily="2" charset="0"/>
                <a:ea typeface="楷体_GB2312" panose="02010609030101010101" pitchFamily="1" charset="-122"/>
              </a:rPr>
              <a:t>惯性</a:t>
            </a:r>
          </a:p>
        </p:txBody>
      </p:sp>
      <p:sp>
        <p:nvSpPr>
          <p:cNvPr id="23554" name="文本框 23553"/>
          <p:cNvSpPr txBox="1"/>
          <p:nvPr/>
        </p:nvSpPr>
        <p:spPr>
          <a:xfrm>
            <a:off x="1648881" y="4124643"/>
            <a:ext cx="8963446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>
                <a:solidFill>
                  <a:srgbClr val="FF3300"/>
                </a:solidFill>
                <a:latin typeface="Verdana" panose="020B0604030504040204" pitchFamily="2" charset="0"/>
                <a:ea typeface="黑体" panose="02010609060101010101" pitchFamily="1" charset="-122"/>
              </a:rPr>
              <a:t>投弹前</a:t>
            </a:r>
            <a:r>
              <a:rPr lang="zh-CN" altLang="en-US" sz="3600">
                <a:latin typeface="Verdana" panose="020B0604030504040204" pitchFamily="2" charset="0"/>
                <a:ea typeface="华文行楷" pitchFamily="2" charset="-122"/>
              </a:rPr>
              <a:t>：</a:t>
            </a:r>
            <a:r>
              <a:rPr lang="zh-CN" altLang="en-US" sz="36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飞机和炸弹</a:t>
            </a:r>
            <a:r>
              <a:rPr lang="zh-CN" altLang="en-US" sz="3600" u="sng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600" u="sng">
                <a:solidFill>
                  <a:srgbClr val="FF0000"/>
                </a:solidFill>
                <a:latin typeface="Verdana" panose="020B0604030504040204" pitchFamily="2" charset="0"/>
                <a:ea typeface="华文行楷" pitchFamily="2" charset="-122"/>
              </a:rPr>
              <a:t>               </a:t>
            </a:r>
            <a:r>
              <a:rPr lang="zh-CN" altLang="en-US" sz="3600" u="sng">
                <a:solidFill>
                  <a:srgbClr val="0000CC"/>
                </a:solidFill>
                <a:latin typeface="Verdana" panose="020B0604030504040204" pitchFamily="2" charset="0"/>
                <a:ea typeface="华文行楷" pitchFamily="2" charset="-122"/>
              </a:rPr>
              <a:t>  </a:t>
            </a:r>
            <a:r>
              <a:rPr lang="zh-CN" altLang="en-US" sz="3600">
                <a:solidFill>
                  <a:srgbClr val="0000CC"/>
                </a:solidFill>
                <a:latin typeface="Verdana" panose="020B0604030504040204" pitchFamily="2" charset="0"/>
                <a:ea typeface="华文行楷" pitchFamily="2" charset="-122"/>
              </a:rPr>
              <a:t>。</a:t>
            </a:r>
            <a:endParaRPr lang="zh-CN" altLang="en-US" sz="3600" u="sng">
              <a:solidFill>
                <a:srgbClr val="0000CC"/>
              </a:solidFill>
              <a:latin typeface="Verdana" panose="020B0604030504040204" pitchFamily="2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3893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57" grpId="0"/>
      <p:bldP spid="23558" grpId="0"/>
      <p:bldP spid="23559" grpId="0"/>
      <p:bldP spid="2355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23553"/>
          <p:cNvSpPr txBox="1"/>
          <p:nvPr/>
        </p:nvSpPr>
        <p:spPr>
          <a:xfrm>
            <a:off x="1688881" y="2297113"/>
            <a:ext cx="8963446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>
                <a:solidFill>
                  <a:srgbClr val="FF3300"/>
                </a:solidFill>
                <a:latin typeface="Verdana" panose="020B0604030504040204" pitchFamily="2" charset="0"/>
                <a:ea typeface="黑体" panose="02010609060101010101" pitchFamily="1" charset="-122"/>
              </a:rPr>
              <a:t>投弹前</a:t>
            </a:r>
            <a:r>
              <a:rPr lang="zh-CN" altLang="en-US" sz="3600">
                <a:latin typeface="Verdana" panose="020B0604030504040204" pitchFamily="2" charset="0"/>
                <a:ea typeface="华文行楷" pitchFamily="2" charset="-122"/>
              </a:rPr>
              <a:t>：</a:t>
            </a:r>
            <a:r>
              <a:rPr lang="zh-CN" altLang="en-US" sz="36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飞机和炸弹</a:t>
            </a:r>
            <a:r>
              <a:rPr lang="zh-CN" altLang="en-US" sz="3600" u="sng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600" u="sng">
                <a:solidFill>
                  <a:srgbClr val="0000CC"/>
                </a:solidFill>
                <a:latin typeface="Verdana" panose="020B0604030504040204" pitchFamily="2" charset="0"/>
                <a:ea typeface="华文行楷" pitchFamily="2" charset="-122"/>
              </a:rPr>
              <a:t>                 </a:t>
            </a:r>
            <a:r>
              <a:rPr lang="zh-CN" altLang="en-US" sz="3600">
                <a:solidFill>
                  <a:srgbClr val="0000CC"/>
                </a:solidFill>
                <a:latin typeface="Verdana" panose="020B0604030504040204" pitchFamily="2" charset="0"/>
                <a:ea typeface="华文行楷" pitchFamily="2" charset="-122"/>
              </a:rPr>
              <a:t>。</a:t>
            </a:r>
            <a:endParaRPr lang="zh-CN" altLang="en-US" sz="3600" u="sng">
              <a:solidFill>
                <a:srgbClr val="0000CC"/>
              </a:solidFill>
              <a:latin typeface="Verdana" panose="020B0604030504040204" pitchFamily="2" charset="0"/>
              <a:ea typeface="宋体" panose="02010600030101010101" pitchFamily="2" charset="-122"/>
            </a:endParaRPr>
          </a:p>
        </p:txBody>
      </p:sp>
      <p:sp>
        <p:nvSpPr>
          <p:cNvPr id="22530" name="矩形 23554"/>
          <p:cNvSpPr/>
          <p:nvPr/>
        </p:nvSpPr>
        <p:spPr>
          <a:xfrm>
            <a:off x="1509516" y="-635872"/>
            <a:ext cx="607859" cy="246221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1000">
                <a:latin typeface="Arial" panose="020B0604020202020204" pitchFamily="34" charset="0"/>
                <a:ea typeface="宋体" panose="02010600030101010101" pitchFamily="2" charset="-122"/>
              </a:rPr>
              <a:t>            </a:t>
            </a:r>
            <a:endParaRPr lang="en-US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6" name="文本框 23555"/>
          <p:cNvSpPr txBox="1"/>
          <p:nvPr/>
        </p:nvSpPr>
        <p:spPr>
          <a:xfrm>
            <a:off x="1701579" y="3025776"/>
            <a:ext cx="8063450" cy="21685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>
                <a:solidFill>
                  <a:srgbClr val="FF3300"/>
                </a:solidFill>
                <a:latin typeface="Verdana" panose="020B0604030504040204" pitchFamily="2" charset="0"/>
                <a:ea typeface="黑体" panose="02010609060101010101" pitchFamily="1" charset="-122"/>
                <a:sym typeface="Arial" panose="020B0604020202020204" pitchFamily="34" charset="0"/>
              </a:rPr>
              <a:t>投弹后</a:t>
            </a:r>
            <a:r>
              <a:rPr lang="zh-CN" altLang="en-US" sz="3600">
                <a:latin typeface="华文行楷" pitchFamily="2" charset="-122"/>
                <a:ea typeface="华文行楷" pitchFamily="2" charset="-122"/>
              </a:rPr>
              <a:t>：</a:t>
            </a:r>
            <a:r>
              <a:rPr lang="zh-CN" altLang="en-US" sz="36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飞机将继续</a:t>
            </a:r>
            <a:r>
              <a:rPr lang="zh-CN" altLang="en-US" sz="3600" b="1" u="sng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3600" b="1" u="sng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600" b="1" u="sng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36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，炸弹由于具有</a:t>
            </a:r>
            <a:r>
              <a:rPr lang="zh-CN" altLang="en-US" sz="3600" b="1" u="sng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36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仍然保持向前运动，所以不能到目标上空再投弹。</a:t>
            </a:r>
            <a:endParaRPr lang="zh-CN" altLang="en-US" b="1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>
              <a:solidFill>
                <a:srgbClr val="0000CC"/>
              </a:solidFill>
              <a:latin typeface="Verdana" panose="020B0604030504040204" pitchFamily="2" charset="0"/>
              <a:ea typeface="宋体" panose="02010600030101010101" pitchFamily="2" charset="-122"/>
            </a:endParaRPr>
          </a:p>
        </p:txBody>
      </p:sp>
      <p:sp>
        <p:nvSpPr>
          <p:cNvPr id="23557" name="文本框 23556"/>
          <p:cNvSpPr txBox="1"/>
          <p:nvPr/>
        </p:nvSpPr>
        <p:spPr>
          <a:xfrm>
            <a:off x="5863462" y="2297114"/>
            <a:ext cx="3384109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chemeClr val="tx2"/>
                </a:solidFill>
                <a:latin typeface="Verdana" panose="020B0604030504040204" pitchFamily="2" charset="0"/>
                <a:ea typeface="楷体_GB2312" panose="02010609030101010101" pitchFamily="1" charset="-122"/>
              </a:rPr>
              <a:t>一起向前运动</a:t>
            </a:r>
            <a:endParaRPr lang="zh-CN" altLang="en-US" sz="3200" b="1">
              <a:solidFill>
                <a:srgbClr val="FFFF00"/>
              </a:solidFill>
              <a:latin typeface="Verdana" panose="020B0604030504040204" pitchFamily="2" charset="0"/>
              <a:ea typeface="楷体_GB2312" panose="02010609030101010101" pitchFamily="1" charset="-122"/>
            </a:endParaRPr>
          </a:p>
        </p:txBody>
      </p:sp>
      <p:sp>
        <p:nvSpPr>
          <p:cNvPr id="23558" name="文本框 23557"/>
          <p:cNvSpPr txBox="1"/>
          <p:nvPr/>
        </p:nvSpPr>
        <p:spPr>
          <a:xfrm>
            <a:off x="6080921" y="2876550"/>
            <a:ext cx="1223803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chemeClr val="tx2"/>
                </a:solidFill>
                <a:latin typeface="Verdana" panose="020B0604030504040204" pitchFamily="2" charset="0"/>
                <a:ea typeface="楷体_GB2312" panose="02010609030101010101" pitchFamily="1" charset="-122"/>
              </a:rPr>
              <a:t>运动</a:t>
            </a:r>
          </a:p>
        </p:txBody>
      </p:sp>
      <p:sp>
        <p:nvSpPr>
          <p:cNvPr id="23559" name="文本框 23558"/>
          <p:cNvSpPr txBox="1"/>
          <p:nvPr/>
        </p:nvSpPr>
        <p:spPr>
          <a:xfrm>
            <a:off x="3201572" y="3517900"/>
            <a:ext cx="1584119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chemeClr val="tx2"/>
                </a:solidFill>
                <a:latin typeface="Verdana" panose="020B0604030504040204" pitchFamily="2" charset="0"/>
                <a:ea typeface="楷体_GB2312" panose="02010609030101010101" pitchFamily="1" charset="-122"/>
              </a:rPr>
              <a:t>惯性</a:t>
            </a:r>
          </a:p>
        </p:txBody>
      </p:sp>
      <p:sp>
        <p:nvSpPr>
          <p:cNvPr id="22535" name="文本框 23559"/>
          <p:cNvSpPr txBox="1"/>
          <p:nvPr/>
        </p:nvSpPr>
        <p:spPr>
          <a:xfrm>
            <a:off x="171428" y="859155"/>
            <a:ext cx="11784066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讨论：要想击中地上的目标，飞机应当飞到目标上空再投弹，还是提前一段距离？</a:t>
            </a:r>
          </a:p>
        </p:txBody>
      </p:sp>
    </p:spTree>
    <p:extLst>
      <p:ext uri="{BB962C8B-B14F-4D97-AF65-F5344CB8AC3E}">
        <p14:creationId xmlns:p14="http://schemas.microsoft.com/office/powerpoint/2010/main" val="2023513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6" grpId="0"/>
      <p:bldP spid="23557" grpId="0"/>
      <p:bldP spid="23558" grpId="0"/>
      <p:bldP spid="2355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矩形 21505"/>
          <p:cNvSpPr/>
          <p:nvPr/>
        </p:nvSpPr>
        <p:spPr>
          <a:xfrm>
            <a:off x="182856" y="575946"/>
            <a:ext cx="11824701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/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、飞机水平匀速向西飞行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从飞机上先后落下三个小球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若不计空气阻力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在地面上的人看到三个小球在空中的排列位置应该是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(    )</a:t>
            </a:r>
          </a:p>
        </p:txBody>
      </p:sp>
      <p:grpSp>
        <p:nvGrpSpPr>
          <p:cNvPr id="21507" name="组合 21506"/>
          <p:cNvGrpSpPr/>
          <p:nvPr/>
        </p:nvGrpSpPr>
        <p:grpSpPr>
          <a:xfrm>
            <a:off x="2901572" y="2459038"/>
            <a:ext cx="5976160" cy="1726440"/>
            <a:chOff x="0" y="0"/>
            <a:chExt cx="4354" cy="1430"/>
          </a:xfrm>
        </p:grpSpPr>
        <p:sp>
          <p:nvSpPr>
            <p:cNvPr id="30723" name="椭圆 21507"/>
            <p:cNvSpPr/>
            <p:nvPr/>
          </p:nvSpPr>
          <p:spPr>
            <a:xfrm>
              <a:off x="136" y="0"/>
              <a:ext cx="90" cy="91"/>
            </a:xfrm>
            <a:prstGeom prst="ellipse">
              <a:avLst/>
            </a:prstGeom>
            <a:solidFill>
              <a:schemeClr val="accent1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24" name="椭圆 21508"/>
            <p:cNvSpPr/>
            <p:nvPr/>
          </p:nvSpPr>
          <p:spPr>
            <a:xfrm>
              <a:off x="137" y="318"/>
              <a:ext cx="90" cy="91"/>
            </a:xfrm>
            <a:prstGeom prst="ellipse">
              <a:avLst/>
            </a:prstGeom>
            <a:solidFill>
              <a:schemeClr val="accent1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25" name="椭圆 21509"/>
            <p:cNvSpPr/>
            <p:nvPr/>
          </p:nvSpPr>
          <p:spPr>
            <a:xfrm>
              <a:off x="137" y="726"/>
              <a:ext cx="90" cy="91"/>
            </a:xfrm>
            <a:prstGeom prst="ellipse">
              <a:avLst/>
            </a:prstGeom>
            <a:solidFill>
              <a:schemeClr val="accent1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26" name="椭圆 21510"/>
            <p:cNvSpPr/>
            <p:nvPr/>
          </p:nvSpPr>
          <p:spPr>
            <a:xfrm>
              <a:off x="1815" y="408"/>
              <a:ext cx="90" cy="91"/>
            </a:xfrm>
            <a:prstGeom prst="ellipse">
              <a:avLst/>
            </a:prstGeom>
            <a:solidFill>
              <a:schemeClr val="accent1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27" name="椭圆 21511"/>
            <p:cNvSpPr/>
            <p:nvPr/>
          </p:nvSpPr>
          <p:spPr>
            <a:xfrm>
              <a:off x="1407" y="408"/>
              <a:ext cx="90" cy="91"/>
            </a:xfrm>
            <a:prstGeom prst="ellipse">
              <a:avLst/>
            </a:prstGeom>
            <a:solidFill>
              <a:schemeClr val="accent1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28" name="椭圆 21512"/>
            <p:cNvSpPr/>
            <p:nvPr/>
          </p:nvSpPr>
          <p:spPr>
            <a:xfrm>
              <a:off x="954" y="408"/>
              <a:ext cx="90" cy="91"/>
            </a:xfrm>
            <a:prstGeom prst="ellipse">
              <a:avLst/>
            </a:prstGeom>
            <a:solidFill>
              <a:schemeClr val="accent1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29" name="椭圆 21513"/>
            <p:cNvSpPr/>
            <p:nvPr/>
          </p:nvSpPr>
          <p:spPr>
            <a:xfrm>
              <a:off x="2586" y="91"/>
              <a:ext cx="90" cy="91"/>
            </a:xfrm>
            <a:prstGeom prst="ellipse">
              <a:avLst/>
            </a:prstGeom>
            <a:solidFill>
              <a:schemeClr val="accent1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30" name="椭圆 21514"/>
            <p:cNvSpPr/>
            <p:nvPr/>
          </p:nvSpPr>
          <p:spPr>
            <a:xfrm>
              <a:off x="2767" y="408"/>
              <a:ext cx="90" cy="91"/>
            </a:xfrm>
            <a:prstGeom prst="ellipse">
              <a:avLst/>
            </a:prstGeom>
            <a:solidFill>
              <a:schemeClr val="accent1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31" name="椭圆 21515"/>
            <p:cNvSpPr/>
            <p:nvPr/>
          </p:nvSpPr>
          <p:spPr>
            <a:xfrm>
              <a:off x="2949" y="771"/>
              <a:ext cx="90" cy="91"/>
            </a:xfrm>
            <a:prstGeom prst="ellipse">
              <a:avLst/>
            </a:prstGeom>
            <a:solidFill>
              <a:schemeClr val="accent1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32" name="椭圆 21516"/>
            <p:cNvSpPr/>
            <p:nvPr/>
          </p:nvSpPr>
          <p:spPr>
            <a:xfrm>
              <a:off x="4264" y="46"/>
              <a:ext cx="90" cy="91"/>
            </a:xfrm>
            <a:prstGeom prst="ellipse">
              <a:avLst/>
            </a:prstGeom>
            <a:solidFill>
              <a:schemeClr val="accent1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33" name="椭圆 21517"/>
            <p:cNvSpPr/>
            <p:nvPr/>
          </p:nvSpPr>
          <p:spPr>
            <a:xfrm>
              <a:off x="4082" y="409"/>
              <a:ext cx="90" cy="91"/>
            </a:xfrm>
            <a:prstGeom prst="ellipse">
              <a:avLst/>
            </a:prstGeom>
            <a:solidFill>
              <a:schemeClr val="accent1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34" name="椭圆 21518"/>
            <p:cNvSpPr/>
            <p:nvPr/>
          </p:nvSpPr>
          <p:spPr>
            <a:xfrm>
              <a:off x="3901" y="772"/>
              <a:ext cx="90" cy="91"/>
            </a:xfrm>
            <a:prstGeom prst="ellipse">
              <a:avLst/>
            </a:prstGeom>
            <a:solidFill>
              <a:schemeClr val="accent1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35" name="文本框 21519"/>
            <p:cNvSpPr txBox="1"/>
            <p:nvPr/>
          </p:nvSpPr>
          <p:spPr>
            <a:xfrm>
              <a:off x="0" y="998"/>
              <a:ext cx="272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latin typeface="Arial" panose="020B0604020202020204" pitchFamily="34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30736" name="文本框 21520"/>
            <p:cNvSpPr txBox="1"/>
            <p:nvPr/>
          </p:nvSpPr>
          <p:spPr>
            <a:xfrm>
              <a:off x="4082" y="998"/>
              <a:ext cx="272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latin typeface="Arial" panose="020B0604020202020204" pitchFamily="34" charset="0"/>
                  <a:ea typeface="宋体" panose="02010600030101010101" pitchFamily="2" charset="-122"/>
                </a:rPr>
                <a:t>D</a:t>
              </a:r>
            </a:p>
          </p:txBody>
        </p:sp>
        <p:sp>
          <p:nvSpPr>
            <p:cNvPr id="30737" name="文本框 21521"/>
            <p:cNvSpPr txBox="1"/>
            <p:nvPr/>
          </p:nvSpPr>
          <p:spPr>
            <a:xfrm>
              <a:off x="2722" y="998"/>
              <a:ext cx="272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latin typeface="Arial" panose="020B0604020202020204" pitchFamily="34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30738" name="文本框 21522"/>
            <p:cNvSpPr txBox="1"/>
            <p:nvPr/>
          </p:nvSpPr>
          <p:spPr>
            <a:xfrm>
              <a:off x="1225" y="998"/>
              <a:ext cx="272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latin typeface="Arial" panose="020B0604020202020204" pitchFamily="34" charset="0"/>
                  <a:ea typeface="宋体" panose="02010600030101010101" pitchFamily="2" charset="-122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0154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文本框 26625"/>
          <p:cNvSpPr txBox="1"/>
          <p:nvPr/>
        </p:nvSpPr>
        <p:spPr>
          <a:xfrm>
            <a:off x="160635" y="723901"/>
            <a:ext cx="1186851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9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、脚被石块绊了一下，身体向前跌倒（图甲）</a:t>
            </a:r>
          </a:p>
          <a:p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脚踩到一块西瓜皮，身体向后摔倒（图乙），对这两种情景，下列解释合理的是（   ）</a:t>
            </a:r>
          </a:p>
          <a:p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、二者脚的运动状态改变，而上身由于惯性仍保持原来运动状态</a:t>
            </a:r>
          </a:p>
          <a:p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、二者上身的运动状态改变，而脚由于惯性仍保持原来运动状态</a:t>
            </a:r>
          </a:p>
          <a:p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C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、前者上身的运动状态改变，而脚由于惯性仍保持原来运动状态</a:t>
            </a:r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;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后者脚的运动状态改变，而上身由于惯性仍保持原来运动状态</a:t>
            </a:r>
          </a:p>
          <a:p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D 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、前者脚的运动状态改变，而上身由于惯性仍保持原来运动状态</a:t>
            </a:r>
            <a:r>
              <a:rPr lang="en-US" altLang="zh-CN" sz="2800" b="1">
                <a:latin typeface="Arial" panose="020B0604020202020204" pitchFamily="34" charset="0"/>
                <a:ea typeface="宋体" panose="02010600030101010101" pitchFamily="2" charset="-122"/>
              </a:rPr>
              <a:t>;</a:t>
            </a:r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后者上身运动状态的改变，而脚由于惯性仍保持原来的运动状态</a:t>
            </a:r>
          </a:p>
        </p:txBody>
      </p:sp>
      <p:pic>
        <p:nvPicPr>
          <p:cNvPr id="34818" name="图片 26626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760" y="4683126"/>
            <a:ext cx="3883789" cy="19742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19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2507872" y="10769600"/>
            <a:ext cx="317459" cy="2413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949405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209,&quot;width&quot;:5611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728,&quot;width&quot;:472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82.5007874015746,&quot;width&quot;:3050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e191772-7434-4e3a-ab0e-111ad7667763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2729</Words>
  <Application>Microsoft Office PowerPoint</Application>
  <PresentationFormat>自定义</PresentationFormat>
  <Paragraphs>182</Paragraphs>
  <Slides>37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3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2、惯性是一切物体的固有属性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1</cp:revision>
  <dcterms:created xsi:type="dcterms:W3CDTF">2021-03-02T14:37:37Z</dcterms:created>
  <dcterms:modified xsi:type="dcterms:W3CDTF">2021-03-02T14:39:02Z</dcterms:modified>
</cp:coreProperties>
</file>