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409" r:id="rId4"/>
    <p:sldId id="410" r:id="rId5"/>
    <p:sldId id="424" r:id="rId6"/>
    <p:sldId id="425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39" r:id="rId15"/>
    <p:sldId id="440" r:id="rId16"/>
    <p:sldId id="419" r:id="rId17"/>
    <p:sldId id="420" r:id="rId18"/>
    <p:sldId id="421" r:id="rId19"/>
    <p:sldId id="422" r:id="rId20"/>
    <p:sldId id="423" r:id="rId21"/>
    <p:sldId id="449" r:id="rId22"/>
    <p:sldId id="450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14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23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4.xml" /><Relationship Id="rId2" Type="http://schemas.openxmlformats.org/officeDocument/2006/relationships/tags" Target="../tags/tag75.xml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Relationship Id="rId7" Type="http://schemas.openxmlformats.org/officeDocument/2006/relationships/tags" Target="../tags/tag80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9.xml" /><Relationship Id="rId4" Type="http://schemas.openxmlformats.org/officeDocument/2006/relationships/tags" Target="../tags/tag110.xml" /><Relationship Id="rId5" Type="http://schemas.openxmlformats.org/officeDocument/2006/relationships/tags" Target="../tags/tag11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effectLst/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sz="16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000" b="1" i="0" u="none" strike="noStrike" kern="1200" cap="none" spc="2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/>
              </a:tabLst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905" y="3175"/>
            <a:ext cx="12190095" cy="705485"/>
          </a:xfrm>
          <a:prstGeom prst="rect">
            <a:avLst/>
          </a:prstGeom>
          <a:solidFill>
            <a:srgbClr val="92D050"/>
          </a:solidFill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第六章 物质的物理属性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30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9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image" Target="../media/image1.png" /><Relationship Id="rId6" Type="http://schemas.openxmlformats.org/officeDocument/2006/relationships/tags" Target="../tags/tag89.xml" /><Relationship Id="rId7" Type="http://schemas.openxmlformats.org/officeDocument/2006/relationships/tags" Target="../tags/tag9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8.xml" /><Relationship Id="rId11" Type="http://schemas.openxmlformats.org/officeDocument/2006/relationships/tags" Target="../tags/tag169.xml" /><Relationship Id="rId2" Type="http://schemas.openxmlformats.org/officeDocument/2006/relationships/tags" Target="../tags/tag163.xml" /><Relationship Id="rId3" Type="http://schemas.openxmlformats.org/officeDocument/2006/relationships/tags" Target="../tags/tag164.xml" /><Relationship Id="rId4" Type="http://schemas.openxmlformats.org/officeDocument/2006/relationships/image" Target="../media/image7.png" /><Relationship Id="rId5" Type="http://schemas.openxmlformats.org/officeDocument/2006/relationships/tags" Target="../tags/tag165.xml" /><Relationship Id="rId6" Type="http://schemas.openxmlformats.org/officeDocument/2006/relationships/image" Target="../media/image8.png" /><Relationship Id="rId7" Type="http://schemas.openxmlformats.org/officeDocument/2006/relationships/tags" Target="../tags/tag166.xml" /><Relationship Id="rId8" Type="http://schemas.openxmlformats.org/officeDocument/2006/relationships/image" Target="../media/image9.png" /><Relationship Id="rId9" Type="http://schemas.openxmlformats.org/officeDocument/2006/relationships/tags" Target="../tags/tag16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0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.png" /><Relationship Id="rId11" Type="http://schemas.openxmlformats.org/officeDocument/2006/relationships/tags" Target="../tags/tag183.xml" /><Relationship Id="rId12" Type="http://schemas.openxmlformats.org/officeDocument/2006/relationships/tags" Target="../tags/tag184.xml" /><Relationship Id="rId2" Type="http://schemas.openxmlformats.org/officeDocument/2006/relationships/tags" Target="../tags/tag175.xml" /><Relationship Id="rId3" Type="http://schemas.openxmlformats.org/officeDocument/2006/relationships/tags" Target="../tags/tag176.xml" /><Relationship Id="rId4" Type="http://schemas.openxmlformats.org/officeDocument/2006/relationships/tags" Target="../tags/tag177.xml" /><Relationship Id="rId5" Type="http://schemas.openxmlformats.org/officeDocument/2006/relationships/tags" Target="../tags/tag178.xml" /><Relationship Id="rId6" Type="http://schemas.openxmlformats.org/officeDocument/2006/relationships/tags" Target="../tags/tag179.xml" /><Relationship Id="rId7" Type="http://schemas.openxmlformats.org/officeDocument/2006/relationships/tags" Target="../tags/tag180.xml" /><Relationship Id="rId8" Type="http://schemas.openxmlformats.org/officeDocument/2006/relationships/tags" Target="../tags/tag181.xml" /><Relationship Id="rId9" Type="http://schemas.openxmlformats.org/officeDocument/2006/relationships/tags" Target="../tags/tag18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5.xml" /><Relationship Id="rId3" Type="http://schemas.openxmlformats.org/officeDocument/2006/relationships/tags" Target="../tags/tag186.xml" /><Relationship Id="rId4" Type="http://schemas.openxmlformats.org/officeDocument/2006/relationships/tags" Target="../tags/tag187.xml" /><Relationship Id="rId5" Type="http://schemas.openxmlformats.org/officeDocument/2006/relationships/tags" Target="../tags/tag188.xml" /><Relationship Id="rId6" Type="http://schemas.openxmlformats.org/officeDocument/2006/relationships/tags" Target="../tags/tag189.xml" /><Relationship Id="rId7" Type="http://schemas.openxmlformats.org/officeDocument/2006/relationships/tags" Target="../tags/tag19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1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Relationship Id="rId6" Type="http://schemas.openxmlformats.org/officeDocument/2006/relationships/tags" Target="../tags/tag19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6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tags" Target="../tags/tag20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1.xml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tags" Target="../tags/tag204.xml" /><Relationship Id="rId6" Type="http://schemas.openxmlformats.org/officeDocument/2006/relationships/image" Target="../media/image11.png" /><Relationship Id="rId7" Type="http://schemas.openxmlformats.org/officeDocument/2006/relationships/tags" Target="../tags/tag205.xml" /><Relationship Id="rId8" Type="http://schemas.openxmlformats.org/officeDocument/2006/relationships/tags" Target="../tags/tag20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7.xml" /><Relationship Id="rId3" Type="http://schemas.openxmlformats.org/officeDocument/2006/relationships/tags" Target="../tags/tag208.xml" /><Relationship Id="rId4" Type="http://schemas.openxmlformats.org/officeDocument/2006/relationships/tags" Target="../tags/tag209.xml" /><Relationship Id="rId5" Type="http://schemas.openxmlformats.org/officeDocument/2006/relationships/tags" Target="../tags/tag210.xml" /><Relationship Id="rId6" Type="http://schemas.openxmlformats.org/officeDocument/2006/relationships/tags" Target="../tags/tag21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2.xml" /><Relationship Id="rId3" Type="http://schemas.openxmlformats.org/officeDocument/2006/relationships/tags" Target="../tags/tag213.xml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tags" Target="../tags/tag21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5.xml" /><Relationship Id="rId2" Type="http://schemas.openxmlformats.org/officeDocument/2006/relationships/tags" Target="../tags/tag217.xml" /><Relationship Id="rId3" Type="http://schemas.openxmlformats.org/officeDocument/2006/relationships/tags" Target="../tags/tag218.xml" /><Relationship Id="rId4" Type="http://schemas.openxmlformats.org/officeDocument/2006/relationships/tags" Target="../tags/tag219.xml" /><Relationship Id="rId5" Type="http://schemas.openxmlformats.org/officeDocument/2006/relationships/tags" Target="../tags/tag220.xml" /><Relationship Id="rId6" Type="http://schemas.openxmlformats.org/officeDocument/2006/relationships/tags" Target="../tags/tag221.xml" /><Relationship Id="rId7" Type="http://schemas.openxmlformats.org/officeDocument/2006/relationships/tags" Target="../tags/tag222.xml" /><Relationship Id="rId8" Type="http://schemas.openxmlformats.org/officeDocument/2006/relationships/tags" Target="../tags/tag223.xml" /><Relationship Id="rId9" Type="http://schemas.openxmlformats.org/officeDocument/2006/relationships/tags" Target="../tags/tag22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0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image" Target="../media/image2.jpeg" /><Relationship Id="rId9" Type="http://schemas.openxmlformats.org/officeDocument/2006/relationships/tags" Target="../tags/tag9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6.xml" /><Relationship Id="rId3" Type="http://schemas.openxmlformats.org/officeDocument/2006/relationships/tags" Target="../tags/tag227.xml" /><Relationship Id="rId4" Type="http://schemas.openxmlformats.org/officeDocument/2006/relationships/tags" Target="../tags/tag228.xml" /><Relationship Id="rId5" Type="http://schemas.openxmlformats.org/officeDocument/2006/relationships/image" Target="../media/image12.png" /><Relationship Id="rId6" Type="http://schemas.openxmlformats.org/officeDocument/2006/relationships/tags" Target="../tags/tag229.xml" /><Relationship Id="rId7" Type="http://schemas.openxmlformats.org/officeDocument/2006/relationships/tags" Target="../tags/tag23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Relationship Id="rId6" Type="http://schemas.openxmlformats.org/officeDocument/2006/relationships/tags" Target="../tags/tag107.xml" /><Relationship Id="rId7" Type="http://schemas.openxmlformats.org/officeDocument/2006/relationships/tags" Target="../tags/tag10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8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image" Target="../media/image3.jpeg" /><Relationship Id="rId7" Type="http://schemas.openxmlformats.org/officeDocument/2006/relationships/tags" Target="../tags/tag115.xml" /><Relationship Id="rId8" Type="http://schemas.openxmlformats.org/officeDocument/2006/relationships/tags" Target="../tags/tag116.xml" /><Relationship Id="rId9" Type="http://schemas.openxmlformats.org/officeDocument/2006/relationships/tags" Target="../tags/tag11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7.xml" /><Relationship Id="rId11" Type="http://schemas.openxmlformats.org/officeDocument/2006/relationships/tags" Target="../tags/tag128.xml" /><Relationship Id="rId12" Type="http://schemas.openxmlformats.org/officeDocument/2006/relationships/tags" Target="../tags/tag129.xml" /><Relationship Id="rId13" Type="http://schemas.openxmlformats.org/officeDocument/2006/relationships/tags" Target="../tags/tag130.xml" /><Relationship Id="rId14" Type="http://schemas.openxmlformats.org/officeDocument/2006/relationships/tags" Target="../tags/tag131.xml" /><Relationship Id="rId15" Type="http://schemas.openxmlformats.org/officeDocument/2006/relationships/tags" Target="../tags/tag132.xml" /><Relationship Id="rId16" Type="http://schemas.openxmlformats.org/officeDocument/2006/relationships/tags" Target="../tags/tag133.xml" /><Relationship Id="rId17" Type="http://schemas.openxmlformats.org/officeDocument/2006/relationships/tags" Target="../tags/tag134.xml" /><Relationship Id="rId18" Type="http://schemas.openxmlformats.org/officeDocument/2006/relationships/tags" Target="../tags/tag135.xml" /><Relationship Id="rId19" Type="http://schemas.openxmlformats.org/officeDocument/2006/relationships/tags" Target="../tags/tag136.xml" /><Relationship Id="rId2" Type="http://schemas.openxmlformats.org/officeDocument/2006/relationships/tags" Target="../tags/tag119.xml" /><Relationship Id="rId20" Type="http://schemas.openxmlformats.org/officeDocument/2006/relationships/tags" Target="../tags/tag137.xml" /><Relationship Id="rId3" Type="http://schemas.openxmlformats.org/officeDocument/2006/relationships/tags" Target="../tags/tag120.xml" /><Relationship Id="rId4" Type="http://schemas.openxmlformats.org/officeDocument/2006/relationships/tags" Target="../tags/tag121.xml" /><Relationship Id="rId5" Type="http://schemas.openxmlformats.org/officeDocument/2006/relationships/tags" Target="../tags/tag122.xml" /><Relationship Id="rId6" Type="http://schemas.openxmlformats.org/officeDocument/2006/relationships/tags" Target="../tags/tag123.xml" /><Relationship Id="rId7" Type="http://schemas.openxmlformats.org/officeDocument/2006/relationships/tags" Target="../tags/tag124.xml" /><Relationship Id="rId8" Type="http://schemas.openxmlformats.org/officeDocument/2006/relationships/tags" Target="../tags/tag125.xml" /><Relationship Id="rId9" Type="http://schemas.openxmlformats.org/officeDocument/2006/relationships/tags" Target="../tags/tag12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38.xml" /><Relationship Id="rId3" Type="http://schemas.openxmlformats.org/officeDocument/2006/relationships/tags" Target="../tags/tag139.xml" /><Relationship Id="rId4" Type="http://schemas.openxmlformats.org/officeDocument/2006/relationships/tags" Target="../tags/tag140.xml" /><Relationship Id="rId5" Type="http://schemas.openxmlformats.org/officeDocument/2006/relationships/tags" Target="../tags/tag141.xml" /><Relationship Id="rId6" Type="http://schemas.openxmlformats.org/officeDocument/2006/relationships/tags" Target="../tags/tag142.xml" /><Relationship Id="rId7" Type="http://schemas.openxmlformats.org/officeDocument/2006/relationships/tags" Target="../tags/tag143.xml" /><Relationship Id="rId8" Type="http://schemas.openxmlformats.org/officeDocument/2006/relationships/tags" Target="../tags/tag144.xml" /><Relationship Id="rId9" Type="http://schemas.openxmlformats.org/officeDocument/2006/relationships/tags" Target="../tags/tag14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6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tags" Target="../tags/tag15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51.xml" /><Relationship Id="rId3" Type="http://schemas.openxmlformats.org/officeDocument/2006/relationships/tags" Target="../tags/tag152.xml" /><Relationship Id="rId4" Type="http://schemas.openxmlformats.org/officeDocument/2006/relationships/tags" Target="../tags/tag153.xml" /><Relationship Id="rId5" Type="http://schemas.openxmlformats.org/officeDocument/2006/relationships/tags" Target="../tags/tag154.xml" /><Relationship Id="rId6" Type="http://schemas.openxmlformats.org/officeDocument/2006/relationships/tags" Target="../tags/tag15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.png" /><Relationship Id="rId11" Type="http://schemas.openxmlformats.org/officeDocument/2006/relationships/tags" Target="../tags/tag161.xml" /><Relationship Id="rId12" Type="http://schemas.openxmlformats.org/officeDocument/2006/relationships/tags" Target="../tags/tag162.xml" /><Relationship Id="rId2" Type="http://schemas.openxmlformats.org/officeDocument/2006/relationships/tags" Target="../tags/tag156.xml" /><Relationship Id="rId3" Type="http://schemas.openxmlformats.org/officeDocument/2006/relationships/tags" Target="../tags/tag157.xml" /><Relationship Id="rId4" Type="http://schemas.openxmlformats.org/officeDocument/2006/relationships/image" Target="../media/image1.png" /><Relationship Id="rId5" Type="http://schemas.openxmlformats.org/officeDocument/2006/relationships/tags" Target="../tags/tag158.xml" /><Relationship Id="rId6" Type="http://schemas.openxmlformats.org/officeDocument/2006/relationships/image" Target="../media/image4.png" /><Relationship Id="rId7" Type="http://schemas.openxmlformats.org/officeDocument/2006/relationships/tags" Target="../tags/tag159.xml" /><Relationship Id="rId8" Type="http://schemas.openxmlformats.org/officeDocument/2006/relationships/image" Target="../media/image5.png" /><Relationship Id="rId9" Type="http://schemas.openxmlformats.org/officeDocument/2006/relationships/tags" Target="../tags/tag16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438910" y="939800"/>
            <a:ext cx="9799320" cy="704850"/>
          </a:xfrm>
        </p:spPr>
        <p:txBody>
          <a:bodyPr>
            <a:normAutofit fontScale="90000"/>
          </a:bodyPr>
          <a:lstStyle/>
          <a:p>
            <a:r>
              <a:rPr lang="zh-CN" altLang="zh-CN" sz="4000"/>
              <a:t>第七章 从粒子到宇宙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6260" y="1644605"/>
            <a:ext cx="9799200" cy="1472400"/>
          </a:xfrm>
        </p:spPr>
        <p:txBody>
          <a:bodyPr/>
          <a:lstStyle/>
          <a:p>
            <a:r>
              <a:rPr lang="zh-CN" altLang="en-US">
                <a:latin typeface="+mj-ea"/>
                <a:ea typeface="+mj-ea"/>
                <a:cs typeface="+mj-ea"/>
              </a:rPr>
              <a:t>第</a:t>
            </a:r>
            <a:r>
              <a:rPr lang="en-US" altLang="zh-CN">
                <a:latin typeface="+mj-ea"/>
                <a:ea typeface="+mj-ea"/>
                <a:cs typeface="+mj-ea"/>
              </a:rPr>
              <a:t>2</a:t>
            </a:r>
            <a:r>
              <a:rPr lang="zh-CN" altLang="en-US">
                <a:latin typeface="+mj-ea"/>
                <a:ea typeface="+mj-ea"/>
                <a:cs typeface="+mj-ea"/>
              </a:rPr>
              <a:t>节 静电现象</a:t>
            </a:r>
            <a:endParaRPr lang="zh-CN" altLang="en-US">
              <a:latin typeface="+mj-ea"/>
              <a:ea typeface="+mj-ea"/>
              <a:cs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62195" y="2805430"/>
            <a:ext cx="2952750" cy="23876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t>静电应用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06130" y="1521460"/>
            <a:ext cx="3171190" cy="3493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8330" y="1521460"/>
            <a:ext cx="3459480" cy="34937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74820" y="1521460"/>
            <a:ext cx="3940175" cy="34925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21665" y="5231765"/>
            <a:ext cx="11020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静电复印                             静电除尘                          静电植绒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590620"/>
            <a:ext cx="10969200" cy="705600"/>
          </a:xfrm>
        </p:spPr>
        <p:txBody>
          <a:bodyPr/>
          <a:lstStyle/>
          <a:p>
            <a:r>
              <a:t>静电危害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08330" y="1490345"/>
            <a:ext cx="10801985" cy="264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/>
              <a:t>在印刷厂里，纸页之间的静电会使纸页粘合在一起，难以分开；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放电视时荧屏表面的静电容易吸附灰尘和油污，形成一层尘埃的薄膜，使图像的清晰程度和亮度降低；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静电火花点燃某些易燃物体而发生爆炸；</a:t>
            </a:r>
            <a:endParaRPr lang="zh-CN" altLang="en-US" sz="2800"/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08330" y="4130675"/>
            <a:ext cx="10801985" cy="264033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/>
              <a:t>在印刷厂里，纸页之间的静电会使纸页粘合在一起，难以分开；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放电视时荧屏表面的静电容易吸附灰尘和油污，形成一层尘埃的薄膜，使图像的清晰程度和亮度降低；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静电火花点燃某些易燃物体而发生爆炸；</a:t>
            </a:r>
            <a:endParaRPr lang="zh-CN" altLang="en-US" sz="2800"/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3010" y="663645"/>
            <a:ext cx="10969200" cy="705600"/>
          </a:xfrm>
        </p:spPr>
        <p:txBody>
          <a:bodyPr>
            <a:normAutofit/>
          </a:bodyPr>
          <a:lstStyle/>
          <a:p>
            <a:r>
              <a:rPr>
                <a:latin typeface="+mn-ea"/>
                <a:ea typeface="+mn-ea"/>
              </a:rPr>
              <a:t>检验物体带电的其他方法</a:t>
            </a:r>
            <a:endParaRPr>
              <a:latin typeface="+mn-ea"/>
              <a:ea typeface="+mn-ea"/>
            </a:endParaRPr>
          </a:p>
        </p:txBody>
      </p:sp>
      <p:sp>
        <p:nvSpPr>
          <p:cNvPr id="971778" name="Rectangle 2"/>
          <p:cNvSpPr>
            <a:spLocks noGrp="1" noChangeArrowheads="1"/>
          </p:cNvSpPr>
          <p:nvPr>
            <p:custDataLst>
              <p:tags r:id="rId4"/>
            </p:custDataLst>
          </p:nvPr>
        </p:nvSpPr>
        <p:spPr>
          <a:xfrm>
            <a:off x="662940" y="1368743"/>
            <a:ext cx="8229600" cy="9112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all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ea"/>
                <a:ea typeface="+mn-ea"/>
                <a:cs typeface="+mj-cs"/>
              </a:rPr>
              <a:t>验电器</a:t>
            </a:r>
            <a:endParaRPr kumimoji="0" lang="zh-CN" altLang="en-US" sz="2800" i="0" u="none" strike="noStrike" kern="1200" cap="all" spc="0" normalizeH="0" baseline="0" noProof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971780" name="Text Box 4"/>
          <p:cNvSpPr txBox="1"/>
          <p:nvPr>
            <p:custDataLst>
              <p:tags r:id="rId5"/>
            </p:custDataLst>
          </p:nvPr>
        </p:nvSpPr>
        <p:spPr>
          <a:xfrm>
            <a:off x="1294765" y="2976245"/>
            <a:ext cx="7153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+mn-ea"/>
                <a:cs typeface="+mn-ea"/>
              </a:rPr>
              <a:t>2</a:t>
            </a:r>
            <a:r>
              <a:rPr lang="zh-CN" altLang="en-US" sz="2800">
                <a:latin typeface="+mn-ea"/>
                <a:cs typeface="+mn-ea"/>
              </a:rPr>
              <a:t>、原理：</a:t>
            </a:r>
            <a:r>
              <a:rPr lang="zh-CN" altLang="en-US" sz="2800" u="sng">
                <a:latin typeface="+mn-ea"/>
                <a:cs typeface="+mn-ea"/>
              </a:rPr>
              <a:t>                           </a:t>
            </a:r>
            <a:r>
              <a:rPr lang="zh-CN" altLang="en-US" sz="2800">
                <a:latin typeface="+mn-ea"/>
                <a:cs typeface="+mn-ea"/>
              </a:rPr>
              <a:t>。</a:t>
            </a:r>
            <a:endParaRPr lang="zh-CN" altLang="en-US" sz="280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971781" name="Text Box 5"/>
          <p:cNvSpPr txBox="1"/>
          <p:nvPr>
            <p:custDataLst>
              <p:tags r:id="rId6"/>
            </p:custDataLst>
          </p:nvPr>
        </p:nvSpPr>
        <p:spPr>
          <a:xfrm>
            <a:off x="1294448" y="3985895"/>
            <a:ext cx="5562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>
                <a:latin typeface="+mn-ea"/>
              </a:rPr>
              <a:t>从验电器张角的大小我们可以看出什么？</a:t>
            </a:r>
            <a:endParaRPr lang="zh-CN" altLang="en-US" sz="2800">
              <a:latin typeface="+mn-ea"/>
            </a:endParaRPr>
          </a:p>
        </p:txBody>
      </p:sp>
      <p:sp>
        <p:nvSpPr>
          <p:cNvPr id="971782" name="Rectangle 6"/>
          <p:cNvSpPr/>
          <p:nvPr>
            <p:custDataLst>
              <p:tags r:id="rId7"/>
            </p:custDataLst>
          </p:nvPr>
        </p:nvSpPr>
        <p:spPr>
          <a:xfrm>
            <a:off x="1294448" y="5394643"/>
            <a:ext cx="678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>
                <a:latin typeface="+mn-ea"/>
              </a:rPr>
              <a:t>可以判断</a:t>
            </a:r>
            <a:r>
              <a:rPr lang="zh-CN" altLang="en-US" sz="2800">
                <a:solidFill>
                  <a:srgbClr val="FF0000"/>
                </a:solidFill>
                <a:latin typeface="+mn-ea"/>
              </a:rPr>
              <a:t>所带电荷的多少</a:t>
            </a:r>
            <a:endParaRPr lang="zh-CN" altLang="en-US" sz="280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71783" name="Rectangle 7"/>
          <p:cNvSpPr/>
          <p:nvPr>
            <p:custDataLst>
              <p:tags r:id="rId8"/>
            </p:custDataLst>
          </p:nvPr>
        </p:nvSpPr>
        <p:spPr>
          <a:xfrm>
            <a:off x="1294765" y="2280285"/>
            <a:ext cx="440944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作用：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检验物体是否带电</a:t>
            </a:r>
            <a:endParaRPr lang="zh-CN" altLang="en-US" sz="280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971784" name="Rectangle 8"/>
          <p:cNvSpPr/>
          <p:nvPr>
            <p:custDataLst>
              <p:tags r:id="rId9"/>
            </p:custDataLst>
          </p:nvPr>
        </p:nvSpPr>
        <p:spPr>
          <a:xfrm>
            <a:off x="3049270" y="2976245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>
                <a:solidFill>
                  <a:srgbClr val="FF0000"/>
                </a:solidFill>
                <a:latin typeface="+mn-ea"/>
              </a:rPr>
              <a:t>同种电荷互相排斥</a:t>
            </a:r>
            <a:endParaRPr lang="zh-CN" altLang="en-US" sz="280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46645" y="2040255"/>
            <a:ext cx="3518535" cy="335470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7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0" grpId="0"/>
      <p:bldP spid="971781" grpId="0"/>
      <p:bldP spid="971782" grpId="0"/>
      <p:bldP spid="971783" grpId="0"/>
      <p:bldP spid="9717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t>课堂总结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08330" y="1719580"/>
            <a:ext cx="109696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>
                <a:latin typeface="+mn-ea"/>
                <a:cs typeface="+mn-ea"/>
              </a:rPr>
              <a:t>经过摩擦的物体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能够吸引轻小物体，这个物体叫做</a:t>
            </a:r>
            <a:r>
              <a:rPr lang="zh-CN" altLang="en-US" u="sng">
                <a:solidFill>
                  <a:schemeClr val="tx1"/>
                </a:solidFill>
                <a:latin typeface="+mn-ea"/>
                <a:cs typeface="+mn-ea"/>
              </a:rPr>
              <a:t>     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带电体的性质：</a:t>
            </a:r>
            <a:r>
              <a:rPr lang="zh-CN" altLang="en-US" u="sng">
                <a:solidFill>
                  <a:schemeClr val="tx1"/>
                </a:solidFill>
                <a:latin typeface="+mn-ea"/>
                <a:cs typeface="+mn-ea"/>
              </a:rPr>
              <a:t>                  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用摩擦的方式使物体带电，叫做</a:t>
            </a:r>
            <a:r>
              <a:rPr lang="zh-CN" altLang="en-US" u="sng">
                <a:solidFill>
                  <a:schemeClr val="tx1"/>
                </a:solidFill>
                <a:latin typeface="+mn-ea"/>
                <a:cs typeface="+mn-ea"/>
              </a:rPr>
              <a:t>        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>
                <a:sym typeface="+mn-ea"/>
              </a:rPr>
              <a:t> 正电荷：</a:t>
            </a:r>
            <a:r>
              <a:rPr lang="zh-CN" altLang="en-US" u="sng">
                <a:sym typeface="+mn-ea"/>
              </a:rPr>
              <a:t>                                 </a:t>
            </a:r>
            <a:r>
              <a:rPr lang="zh-CN" altLang="en-US">
                <a:sym typeface="+mn-ea"/>
              </a:rPr>
              <a:t>，玻璃棒所带的电荷。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>
                <a:sym typeface="+mn-ea"/>
              </a:rPr>
              <a:t>  负电荷：</a:t>
            </a:r>
            <a:r>
              <a:rPr lang="zh-CN" altLang="en-US" u="sng">
                <a:sym typeface="+mn-ea"/>
              </a:rPr>
              <a:t>                                </a:t>
            </a:r>
            <a:r>
              <a:rPr lang="zh-CN" altLang="en-US">
                <a:sym typeface="+mn-ea"/>
              </a:rPr>
              <a:t>，橡胶棒所带的电荷。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608330" y="4420870"/>
            <a:ext cx="51581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200000"/>
              </a:lnSpc>
              <a:buNone/>
            </a:pPr>
            <a:r>
              <a:rPr lang="zh-CN" altLang="en-US">
                <a:latin typeface="+mn-ea"/>
                <a:cs typeface="+mn-ea"/>
                <a:sym typeface="+mn-ea"/>
              </a:rPr>
              <a:t>同种电荷相互</a:t>
            </a:r>
            <a:r>
              <a:rPr lang="zh-CN" altLang="en-US" u="sng">
                <a:latin typeface="+mn-ea"/>
                <a:cs typeface="+mn-ea"/>
                <a:sym typeface="+mn-ea"/>
              </a:rPr>
              <a:t>         </a:t>
            </a:r>
            <a:r>
              <a:rPr lang="en-US" altLang="zh-CN">
                <a:latin typeface="+mn-ea"/>
                <a:cs typeface="+mn-ea"/>
                <a:sym typeface="+mn-ea"/>
              </a:rPr>
              <a:t>.</a:t>
            </a:r>
            <a:endParaRPr lang="zh-CN" altLang="en-US">
              <a:latin typeface="+mn-ea"/>
              <a:cs typeface="+mn-ea"/>
            </a:endParaRPr>
          </a:p>
          <a:p>
            <a:pPr marL="0" indent="0" fontAlgn="auto">
              <a:lnSpc>
                <a:spcPct val="200000"/>
              </a:lnSpc>
              <a:buNone/>
            </a:pPr>
            <a:r>
              <a:rPr lang="zh-CN" altLang="en-US">
                <a:latin typeface="+mn-ea"/>
                <a:cs typeface="+mn-ea"/>
                <a:sym typeface="+mn-ea"/>
              </a:rPr>
              <a:t>异种电荷相互</a:t>
            </a:r>
            <a:r>
              <a:rPr lang="zh-CN" altLang="en-US" u="sng">
                <a:latin typeface="+mn-ea"/>
                <a:cs typeface="+mn-ea"/>
                <a:sym typeface="+mn-ea"/>
              </a:rPr>
              <a:t>         </a:t>
            </a:r>
            <a:r>
              <a:rPr lang="en-US" altLang="zh-CN">
                <a:latin typeface="+mn-ea"/>
                <a:cs typeface="+mn-ea"/>
                <a:sym typeface="+mn-ea"/>
              </a:rPr>
              <a:t>.</a:t>
            </a:r>
            <a:endParaRPr lang="zh-CN" altLang="en-US">
              <a:latin typeface="+mn-ea"/>
              <a:cs typeface="+mn-ea"/>
            </a:endParaRPr>
          </a:p>
        </p:txBody>
      </p:sp>
      <p:sp>
        <p:nvSpPr>
          <p:cNvPr id="971783" name="Rectangle 7"/>
          <p:cNvSpPr/>
          <p:nvPr>
            <p:custDataLst>
              <p:tags r:id="rId6"/>
            </p:custDataLst>
          </p:nvPr>
        </p:nvSpPr>
        <p:spPr>
          <a:xfrm>
            <a:off x="608330" y="5539105"/>
            <a:ext cx="583819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验电器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pPr algn="l" fontAlgn="auto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作用：</a:t>
            </a:r>
            <a:r>
              <a:rPr lang="zh-CN" altLang="en-US" u="sng">
                <a:solidFill>
                  <a:schemeClr val="tx1"/>
                </a:solidFill>
                <a:latin typeface="+mn-ea"/>
                <a:cs typeface="+mn-ea"/>
              </a:rPr>
              <a:t>                                        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.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pPr algn="l" fontAlgn="auto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原理：</a:t>
            </a:r>
            <a:r>
              <a:rPr lang="zh-CN" altLang="en-US" u="sng">
                <a:solidFill>
                  <a:schemeClr val="tx1"/>
                </a:solidFill>
                <a:latin typeface="+mn-ea"/>
                <a:cs typeface="+mn-ea"/>
              </a:rPr>
              <a:t>                                         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.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7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36195" name="文本占位符 37890"/>
          <p:cNvSpPr>
            <a:spLocks noGrp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608330" y="1468120"/>
            <a:ext cx="10631805" cy="3921125"/>
          </a:xfrm>
        </p:spPr>
        <p:txBody>
          <a:bodyPr lIns="91440" tIns="45720" rIns="91440" bIns="45720" anchor="t"/>
          <a:lstStyle/>
          <a:p>
            <a:pPr indent="-342900">
              <a:lnSpc>
                <a:spcPct val="200000"/>
              </a:lnSpc>
              <a:buNone/>
            </a:pPr>
            <a:r>
              <a:rPr lang="en-US"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1.</a:t>
            </a: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A、B、C、D四个带电体，已知A排斥B，C吸引A，D排斥C，如果D带正电，那么带负电的一定是          （        ）   </a:t>
            </a: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  <a:p>
            <a:pPr indent="-342900">
              <a:lnSpc>
                <a:spcPct val="200000"/>
              </a:lnSpc>
              <a:buNone/>
            </a:pPr>
            <a:r>
              <a:rPr>
                <a:solidFill>
                  <a:schemeClr val="tx1"/>
                </a:solidFill>
                <a:latin typeface="+mn-ea"/>
                <a:ea typeface="宋体" panose="02010600030101010101" pitchFamily="2" charset="-122"/>
                <a:cs typeface="+mn-ea"/>
              </a:rPr>
              <a:t> A. A和C    B. A和B    C. B和C    D. A、B和C</a:t>
            </a:r>
            <a:endParaRPr>
              <a:solidFill>
                <a:schemeClr val="tx1"/>
              </a:solidFill>
              <a:latin typeface="+mn-ea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672080" y="2302510"/>
            <a:ext cx="787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37218" name="文本框 45057"/>
          <p:cNvSpPr/>
          <p:nvPr>
            <p:custDataLst>
              <p:tags r:id="rId4"/>
            </p:custDataLst>
          </p:nvPr>
        </p:nvSpPr>
        <p:spPr>
          <a:xfrm>
            <a:off x="608330" y="1490345"/>
            <a:ext cx="114001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2.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电视机的玻璃荧光屏表面上经常吸附很多的灰尘，其主要原因是（   ）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A.灰尘的自然堆积                              B.玻璃有较强的吸附灰尘能力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+mn-ea"/>
                <a:cs typeface="+mn-ea"/>
              </a:rPr>
              <a:t>C.电视机工作时屏表面温度较高而吸附空气中灰尘  D.电视机工作时屏有静电而吸附灰尘</a:t>
            </a:r>
            <a:endParaRPr lang="zh-CN" altLang="en-US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37219" name="文本框 45058"/>
          <p:cNvSpPr/>
          <p:nvPr>
            <p:custDataLst>
              <p:tags r:id="rId5"/>
            </p:custDataLst>
          </p:nvPr>
        </p:nvSpPr>
        <p:spPr>
          <a:xfrm>
            <a:off x="7472680" y="1635760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FB0F25"/>
                </a:solidFill>
                <a:latin typeface="Times New Roman" panose="02020503050405090304" pitchFamily="18" charset="0"/>
              </a:rPr>
              <a:t>D</a:t>
            </a:r>
            <a:endParaRPr lang="en-US" altLang="zh-CN" sz="2800">
              <a:solidFill>
                <a:srgbClr val="FB0F25"/>
              </a:solidFill>
              <a:latin typeface="Times New Roman" panose="0202050305040509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137220" name="矩形 45059"/>
          <p:cNvSpPr/>
          <p:nvPr>
            <p:custDataLst>
              <p:tags r:id="rId4"/>
            </p:custDataLst>
          </p:nvPr>
        </p:nvSpPr>
        <p:spPr>
          <a:xfrm>
            <a:off x="608330" y="2068195"/>
            <a:ext cx="1096899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3.已知带电物体同种电荷互相排斥，异种电荷互相吸引，用毛皮摩擦过的橡胶棒（带负电）去靠近一个轻小物体，发生如图所示的情景，则该轻小物体的带电情况是（      ）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A. 一定带正电       B. 一定带负电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+mn-ea"/>
                <a:cs typeface="+mn-ea"/>
              </a:rPr>
              <a:t>C. 不一定带电        D.一定不带电</a:t>
            </a:r>
            <a:endParaRPr lang="en-US" altLang="zh-CN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37221" name="文本框 45060"/>
          <p:cNvSpPr/>
          <p:nvPr>
            <p:custDataLst>
              <p:tags r:id="rId5"/>
            </p:custDataLst>
          </p:nvPr>
        </p:nvSpPr>
        <p:spPr>
          <a:xfrm>
            <a:off x="6669405" y="2707005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B0F25"/>
                </a:solidFill>
                <a:latin typeface="Times New Roman" panose="02020503050405090304" pitchFamily="18" charset="0"/>
              </a:rPr>
              <a:t>C</a:t>
            </a:r>
            <a:endParaRPr lang="en-US" altLang="zh-CN" sz="2800" b="1">
              <a:solidFill>
                <a:srgbClr val="FB0F25"/>
              </a:solidFill>
              <a:latin typeface="Times New Roman" panose="02020503050405090304" pitchFamily="18" charset="0"/>
            </a:endParaRPr>
          </a:p>
        </p:txBody>
      </p:sp>
      <p:pic>
        <p:nvPicPr>
          <p:cNvPr id="1073742850" name="图片 10737428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16670" y="4632960"/>
            <a:ext cx="1790700" cy="9232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t>练一练</a:t>
            </a:r>
          </a:p>
        </p:txBody>
      </p:sp>
      <p:sp>
        <p:nvSpPr>
          <p:cNvPr id="138242" name="文本框 46081"/>
          <p:cNvSpPr/>
          <p:nvPr>
            <p:custDataLst>
              <p:tags r:id="rId4"/>
            </p:custDataLst>
          </p:nvPr>
        </p:nvSpPr>
        <p:spPr>
          <a:xfrm>
            <a:off x="608330" y="1961515"/>
            <a:ext cx="109683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auto" hangingPunct="0"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4.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用塑料梳子梳头发，头发会随着梳子飘动。关于这个现象，下面说法中错误的是（    ）</a:t>
            </a:r>
            <a:endParaRPr lang="zh-CN" altLang="en-US">
              <a:solidFill>
                <a:schemeClr val="tx1"/>
              </a:solidFill>
              <a:uFillTx/>
              <a:latin typeface="Times New Roman" panose="02020503050405090304" pitchFamily="18" charset="0"/>
            </a:endParaRPr>
          </a:p>
          <a:p>
            <a:pPr eaLnBrk="0" fontAlgn="auto" hangingPunct="0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    A. 塑料梳子经摩擦带上了电荷    B. 塑料梳子是不会带电的</a:t>
            </a:r>
            <a:endParaRPr lang="zh-CN" altLang="en-US">
              <a:solidFill>
                <a:schemeClr val="tx1"/>
              </a:solidFill>
              <a:uFillTx/>
              <a:latin typeface="Times New Roman" panose="02020503050405090304" pitchFamily="18" charset="0"/>
            </a:endParaRPr>
          </a:p>
          <a:p>
            <a:pPr eaLnBrk="0" fontAlgn="auto" hangingPunct="0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uFillTx/>
                <a:latin typeface="Times New Roman" panose="02020503050405090304" pitchFamily="18" charset="0"/>
              </a:rPr>
              <a:t>   C. 塑料梳子带电，能吸引头发，所以头发可以随梳子飘动</a:t>
            </a:r>
            <a:endParaRPr lang="zh-CN" altLang="en-US">
              <a:solidFill>
                <a:schemeClr val="tx1"/>
              </a:solidFill>
              <a:uFillTx/>
              <a:latin typeface="Times New Roman" panose="0202050305040509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9130030" y="2076450"/>
            <a:ext cx="313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7090" y="2225040"/>
            <a:ext cx="1072959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fontAlgn="auto">
              <a:lnSpc>
                <a:spcPct val="200000"/>
              </a:lnSpc>
            </a:pPr>
            <a:r>
              <a:rPr lang="en-US" altLang="zh-CN" b="0">
                <a:solidFill>
                  <a:schemeClr val="tx1"/>
                </a:solidFill>
                <a:latin typeface="宋体" charset="0"/>
                <a:cs typeface="宋体" charset="0"/>
              </a:rPr>
              <a:t>5.</a:t>
            </a:r>
            <a:r>
              <a:rPr lang="zh-CN" altLang="en-US" b="0">
                <a:solidFill>
                  <a:schemeClr val="tx1"/>
                </a:solidFill>
                <a:latin typeface="宋体" charset="0"/>
                <a:cs typeface="宋体" charset="0"/>
              </a:rPr>
              <a:t>把两个原来都不带电的物体相互摩擦，可能出现的情况是  （         ）</a:t>
            </a:r>
            <a:r>
              <a:rPr lang="en-US" altLang="zh-CN" b="0">
                <a:solidFill>
                  <a:schemeClr val="tx1"/>
                </a:solidFill>
                <a:latin typeface="宋体" charset="0"/>
                <a:cs typeface="宋体" charset="0"/>
              </a:rPr>
              <a:t>A</a:t>
            </a:r>
            <a:r>
              <a:rPr lang="zh-CN" altLang="en-US" b="0">
                <a:solidFill>
                  <a:schemeClr val="tx1"/>
                </a:solidFill>
                <a:latin typeface="宋体" charset="0"/>
                <a:cs typeface="宋体" charset="0"/>
              </a:rPr>
              <a:t>．两个物体带等量的正电荷   </a:t>
            </a:r>
            <a:r>
              <a:rPr lang="en-US" altLang="zh-CN" b="0">
                <a:solidFill>
                  <a:schemeClr val="tx1"/>
                </a:solidFill>
                <a:latin typeface="宋体" charset="0"/>
                <a:cs typeface="宋体" charset="0"/>
              </a:rPr>
              <a:t>B</a:t>
            </a:r>
            <a:r>
              <a:rPr lang="zh-CN" altLang="en-US" b="0">
                <a:solidFill>
                  <a:schemeClr val="tx1"/>
                </a:solidFill>
                <a:latin typeface="宋体" charset="0"/>
                <a:cs typeface="宋体" charset="0"/>
              </a:rPr>
              <a:t>．两个物体带等量的负电荷</a:t>
            </a:r>
            <a:r>
              <a:rPr lang="en-US" altLang="zh-CN" b="0">
                <a:solidFill>
                  <a:schemeClr val="tx1"/>
                </a:solidFill>
                <a:latin typeface="宋体" charset="0"/>
                <a:cs typeface="宋体" charset="0"/>
              </a:rPr>
              <a:t>C</a:t>
            </a:r>
            <a:r>
              <a:rPr lang="zh-CN" altLang="en-US" b="0">
                <a:solidFill>
                  <a:schemeClr val="tx1"/>
                </a:solidFill>
                <a:latin typeface="宋体" charset="0"/>
                <a:cs typeface="宋体" charset="0"/>
              </a:rPr>
              <a:t>．一个带电，另一个不带电   </a:t>
            </a:r>
            <a:r>
              <a:rPr lang="en-US" altLang="zh-CN" b="0">
                <a:solidFill>
                  <a:schemeClr val="tx1"/>
                </a:solidFill>
                <a:latin typeface="宋体" charset="0"/>
                <a:cs typeface="宋体" charset="0"/>
              </a:rPr>
              <a:t>D</a:t>
            </a:r>
            <a:r>
              <a:rPr lang="zh-CN" altLang="en-US" b="0">
                <a:solidFill>
                  <a:schemeClr val="tx1"/>
                </a:solidFill>
                <a:latin typeface="宋体" charset="0"/>
                <a:cs typeface="宋体" charset="0"/>
              </a:rPr>
              <a:t>．两个物体带等量的异种电荷</a:t>
            </a:r>
            <a:r>
              <a:rPr lang="zh-CN" altLang="en-US" b="0">
                <a:solidFill>
                  <a:schemeClr val="tx1"/>
                </a:solidFill>
                <a:latin typeface="宋体" charset="0"/>
                <a:cs typeface="宋体" charset="0"/>
              </a:rPr>
              <a:t>
</a:t>
            </a:r>
            <a:endParaRPr lang="zh-CN" altLang="en-US" b="0">
              <a:solidFill>
                <a:schemeClr val="tx1"/>
              </a:solidFill>
              <a:latin typeface="宋体" charset="0"/>
              <a:cs typeface="宋体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193915" y="2486025"/>
            <a:ext cx="549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7090" y="2225040"/>
            <a:ext cx="107295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0">
                <a:latin typeface="宋体" charset="0"/>
                <a:cs typeface="宋体" charset="0"/>
              </a:rPr>
              <a:t>6.</a:t>
            </a:r>
            <a:r>
              <a:rPr b="0">
                <a:latin typeface="宋体" charset="0"/>
                <a:cs typeface="宋体" charset="0"/>
              </a:rPr>
              <a:t>将两个吹足了气的气球在手上或衣服上摩擦几下，然后将悬线提起（如下图），你看到什么结果？为什么？</a:t>
            </a:r>
            <a:endParaRPr b="0">
              <a:latin typeface="宋体" charset="0"/>
              <a:cs typeface="宋体" charset="0"/>
            </a:endParaRPr>
          </a:p>
        </p:txBody>
      </p:sp>
      <p:grpSp>
        <p:nvGrpSpPr>
          <p:cNvPr id="1073742852" name="组合 1073742851"/>
          <p:cNvGrpSpPr/>
          <p:nvPr>
            <p:custDataLst>
              <p:tags r:id="rId5"/>
            </p:custDataLst>
          </p:nvPr>
        </p:nvGrpSpPr>
        <p:grpSpPr>
          <a:xfrm>
            <a:off x="9952355" y="3258820"/>
            <a:ext cx="1624965" cy="1109980"/>
            <a:chOff x="1134" y="10962"/>
            <a:chExt cx="1995" cy="1651"/>
          </a:xfrm>
        </p:grpSpPr>
        <p:sp>
          <p:nvSpPr>
            <p:cNvPr id="1073742853" name="椭圆 1073742852"/>
            <p:cNvSpPr/>
            <p:nvPr>
              <p:custDataLst>
                <p:tags r:id="rId6"/>
              </p:custDataLst>
            </p:nvPr>
          </p:nvSpPr>
          <p:spPr>
            <a:xfrm>
              <a:off x="1134" y="11878"/>
              <a:ext cx="735" cy="73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2854" name="椭圆 1073742853"/>
            <p:cNvSpPr/>
            <p:nvPr>
              <p:custDataLst>
                <p:tags r:id="rId7"/>
              </p:custDataLst>
            </p:nvPr>
          </p:nvSpPr>
          <p:spPr>
            <a:xfrm>
              <a:off x="2394" y="11742"/>
              <a:ext cx="735" cy="73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2855" name="直接连接符 1073742854"/>
            <p:cNvSpPr/>
            <p:nvPr>
              <p:custDataLst>
                <p:tags r:id="rId8"/>
              </p:custDataLst>
            </p:nvPr>
          </p:nvSpPr>
          <p:spPr>
            <a:xfrm flipV="1">
              <a:off x="1554" y="10962"/>
              <a:ext cx="630" cy="9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73742856" name="直接连接符 1073742855"/>
            <p:cNvSpPr/>
            <p:nvPr>
              <p:custDataLst>
                <p:tags r:id="rId9"/>
              </p:custDataLst>
            </p:nvPr>
          </p:nvSpPr>
          <p:spPr>
            <a:xfrm>
              <a:off x="2184" y="10962"/>
              <a:ext cx="420" cy="7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</p:spTree>
    <p:custDataLst>
      <p:tags r:id="rId10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新课导入</a:t>
            </a:r>
            <a:r>
              <a:rPr lang="en-US" altLang="zh-CN"/>
              <a:t>-----</a:t>
            </a:r>
            <a:r>
              <a:t>摩擦起电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10820" y="1490345"/>
            <a:ext cx="13192761" cy="408305"/>
          </a:xfrm>
        </p:spPr>
        <p:txBody>
          <a:bodyPr>
            <a:noAutofit/>
          </a:bodyPr>
          <a:lstStyle/>
          <a:p>
            <a:r>
              <a:rPr lang="zh-CN" altLang="en-US" sz="2400"/>
              <a:t>活动：用干燥的丝绸摩擦有机玻璃棒，然后将此棒靠近碎纸屑，会看到什么现象？</a:t>
            </a:r>
            <a:endParaRPr lang="zh-CN" altLang="en-US" sz="2400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08330" y="2169795"/>
            <a:ext cx="9255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结论：碎纸屑被玻璃棒吸引</a:t>
            </a:r>
            <a:endParaRPr lang="zh-CN" altLang="en-US" sz="2400"/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08330" y="2909570"/>
            <a:ext cx="100990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400">
                <a:latin typeface="+mn-ea"/>
                <a:cs typeface="+mn-ea"/>
              </a:rPr>
              <a:t>经过摩擦的物体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能够吸引轻小物体</a:t>
            </a:r>
            <a:r>
              <a:rPr lang="zh-CN" altLang="en-US" sz="2400">
                <a:latin typeface="+mn-ea"/>
                <a:cs typeface="+mn-ea"/>
              </a:rPr>
              <a:t>，我们就说这个物体带了</a:t>
            </a:r>
            <a:r>
              <a:rPr lang="en-US" altLang="zh-CN" sz="2400">
                <a:latin typeface="+mn-ea"/>
                <a:cs typeface="+mn-ea"/>
              </a:rPr>
              <a:t>“</a:t>
            </a:r>
            <a:r>
              <a:rPr lang="zh-CN" altLang="en-US" sz="2400">
                <a:latin typeface="+mn-ea"/>
                <a:cs typeface="+mn-ea"/>
              </a:rPr>
              <a:t>电</a:t>
            </a:r>
            <a:r>
              <a:rPr lang="en-US" altLang="zh-CN" sz="2400">
                <a:latin typeface="+mn-ea"/>
                <a:cs typeface="+mn-ea"/>
              </a:rPr>
              <a:t>”</a:t>
            </a:r>
            <a:r>
              <a:rPr lang="zh-CN" altLang="en-US" sz="2400">
                <a:latin typeface="+mn-ea"/>
                <a:cs typeface="+mn-ea"/>
              </a:rPr>
              <a:t>（电荷）</a:t>
            </a:r>
            <a:endParaRPr lang="zh-CN" altLang="en-US" sz="240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>
                <a:latin typeface="+mn-ea"/>
                <a:cs typeface="+mn-ea"/>
              </a:rPr>
              <a:t>这个物体叫做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带电体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</a:rPr>
              <a:t>。带电体的性质：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能够吸引轻小物体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</a:rPr>
              <a:t>用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摩擦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</a:rPr>
              <a:t>的方式使物体带电，叫做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</a:rPr>
              <a:t>摩擦起电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7412" name="Picture 4" descr="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29905" y="4275455"/>
            <a:ext cx="4027170" cy="25457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915920" y="2829560"/>
            <a:ext cx="50050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下     课</a:t>
            </a:r>
            <a:endParaRPr lang="zh-CN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New picture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353800" y="11442700"/>
            <a:ext cx="342900" cy="241300"/>
          </a:xfrm>
          <a:prstGeom prst="cube">
            <a:avLst/>
          </a:prstGeom>
        </p:spPr>
      </p:pic>
    </p:spTree>
    <p:custDataLst>
      <p:tags r:id="rId7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两种电荷</a:t>
            </a:r>
            <a:r>
              <a:rPr lang="en-US" altLang="zh-CN"/>
              <a:t>-----</a:t>
            </a:r>
            <a:r>
              <a:t>带电体之间的相互作用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08330" y="1490345"/>
            <a:ext cx="10968990" cy="3159125"/>
          </a:xfrm>
        </p:spPr>
        <p:txBody>
          <a:bodyPr>
            <a:normAutofit lnSpcReduction="20000"/>
          </a:bodyPr>
          <a:lstStyle/>
          <a:p>
            <a:r>
              <a:rPr lang="zh-CN" altLang="en-US"/>
              <a:t>观察：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将</a:t>
            </a:r>
            <a:r>
              <a:rPr lang="zh-CN" altLang="en-US">
                <a:solidFill>
                  <a:srgbClr val="FF0000"/>
                </a:solidFill>
              </a:rPr>
              <a:t>两根用丝绸摩擦过的有机玻璃棒</a:t>
            </a:r>
            <a:r>
              <a:rPr lang="zh-CN" altLang="en-US"/>
              <a:t>相互靠近，它们所带电荷种类有什么特点，看到什么现象？</a:t>
            </a:r>
            <a:endParaRPr lang="zh-CN" altLang="en-US"/>
          </a:p>
          <a:p>
            <a:r>
              <a:rPr lang="zh-CN" altLang="en-US"/>
              <a:t>答：两根有机玻璃棒，带相同的电荷，</a:t>
            </a:r>
            <a:r>
              <a:rPr lang="zh-CN" altLang="en-US">
                <a:solidFill>
                  <a:srgbClr val="FF0000"/>
                </a:solidFill>
              </a:rPr>
              <a:t>相互排斥</a:t>
            </a:r>
            <a:endParaRPr lang="zh-CN" altLang="en-US"/>
          </a:p>
          <a:p>
            <a:r>
              <a:rPr lang="en-US" altLang="zh-CN"/>
              <a:t>2.</a:t>
            </a:r>
            <a:r>
              <a:rPr>
                <a:sym typeface="+mn-ea"/>
              </a:rPr>
              <a:t>将</a:t>
            </a:r>
            <a:r>
              <a:rPr>
                <a:solidFill>
                  <a:srgbClr val="FF0000"/>
                </a:solidFill>
                <a:sym typeface="+mn-ea"/>
              </a:rPr>
              <a:t>两根用毛皮摩擦过的橡胶棒</a:t>
            </a:r>
            <a:r>
              <a:rPr>
                <a:sym typeface="+mn-ea"/>
              </a:rPr>
              <a:t>相互靠近，看到什么现象？</a:t>
            </a:r>
            <a:endParaRPr lang="zh-CN" altLang="en-US"/>
          </a:p>
          <a:p>
            <a:r>
              <a:rPr>
                <a:sym typeface="+mn-ea"/>
              </a:rPr>
              <a:t>两根橡胶棒，带相同的电荷，</a:t>
            </a:r>
            <a:r>
              <a:rPr>
                <a:solidFill>
                  <a:srgbClr val="FF0000"/>
                </a:solidFill>
                <a:sym typeface="+mn-ea"/>
              </a:rPr>
              <a:t>相互排斥</a:t>
            </a:r>
            <a:endParaRPr lang="en-US" altLang="zh-CN"/>
          </a:p>
          <a:p>
            <a:r>
              <a:rPr lang="en-US" altLang="zh-CN"/>
              <a:t>3.</a:t>
            </a:r>
            <a:r>
              <a:rPr>
                <a:sym typeface="+mn-ea"/>
              </a:rPr>
              <a:t>将</a:t>
            </a:r>
            <a:r>
              <a:rPr>
                <a:solidFill>
                  <a:srgbClr val="FF0000"/>
                </a:solidFill>
                <a:sym typeface="+mn-ea"/>
              </a:rPr>
              <a:t>用丝绸摩擦过的有机玻璃棒和用毛皮摩擦过的橡胶棒</a:t>
            </a:r>
            <a:r>
              <a:rPr>
                <a:sym typeface="+mn-ea"/>
              </a:rPr>
              <a:t>相互靠近，看到什么现象？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有机玻璃棒和橡胶棒，带不同的电荷，</a:t>
            </a:r>
            <a:r>
              <a:rPr>
                <a:solidFill>
                  <a:srgbClr val="FF0000"/>
                </a:solidFill>
                <a:sym typeface="+mn-ea"/>
              </a:rPr>
              <a:t>相互吸引</a:t>
            </a:r>
            <a:endParaRPr lang="zh-CN" altLang="en-US"/>
          </a:p>
          <a:p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08330" y="4511040"/>
            <a:ext cx="110731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/>
              <a:t>大量实验表明：物体 相互摩擦所带的电荷只有两种：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一种是</a:t>
            </a:r>
            <a:r>
              <a:rPr lang="zh-CN" altLang="en-US" spc="150">
                <a:solidFill>
                  <a:srgbClr val="FF0000"/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rPr>
              <a:t>正电荷</a:t>
            </a:r>
            <a:r>
              <a:rPr lang="zh-CN" altLang="en-US"/>
              <a:t>，一种是</a:t>
            </a:r>
            <a:r>
              <a:rPr lang="zh-CN" altLang="en-US" spc="150">
                <a:solidFill>
                  <a:srgbClr val="FF0000"/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rPr>
              <a:t>负电荷</a:t>
            </a:r>
            <a:r>
              <a:rPr lang="zh-CN" altLang="en-US"/>
              <a:t>。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定义： 正电荷：丝绸摩擦过的玻璃棒，玻璃棒所带的电荷。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            负电荷：毛皮摩擦过的橡胶棒，橡胶棒所带的电荷。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电荷间的相互作用</a:t>
            </a:r>
            <a:endParaRPr lang="zh-CN" altLang="en-US"/>
          </a:p>
        </p:txBody>
      </p:sp>
      <p:sp>
        <p:nvSpPr>
          <p:cNvPr id="4" name="内容占位符 3"/>
          <p:cNvSpPr/>
          <p:nvPr>
            <p:ph idx="1"/>
            <p:custDataLst>
              <p:tags r:id="rId5"/>
            </p:custDataLst>
          </p:nvPr>
        </p:nvSpPr>
        <p:spPr>
          <a:xfrm>
            <a:off x="608330" y="1454150"/>
            <a:ext cx="10420350" cy="1640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5400">
                <a:latin typeface="+mn-ea"/>
                <a:cs typeface="+mn-ea"/>
              </a:rPr>
              <a:t>同种电荷相互</a:t>
            </a:r>
            <a:r>
              <a:rPr lang="zh-CN" altLang="en-US" sz="5400" u="sng">
                <a:latin typeface="+mn-ea"/>
                <a:cs typeface="+mn-ea"/>
              </a:rPr>
              <a:t>         </a:t>
            </a:r>
            <a:r>
              <a:rPr lang="en-US" altLang="zh-CN" sz="5400">
                <a:latin typeface="+mn-ea"/>
                <a:cs typeface="+mn-ea"/>
              </a:rPr>
              <a:t>.</a:t>
            </a:r>
            <a:endParaRPr lang="zh-CN" altLang="en-US" sz="5400">
              <a:latin typeface="+mn-ea"/>
              <a:cs typeface="+mn-ea"/>
            </a:endParaRPr>
          </a:p>
          <a:p>
            <a:pPr marL="0" indent="0">
              <a:buNone/>
            </a:pPr>
            <a:r>
              <a:rPr lang="zh-CN" altLang="en-US" sz="5400">
                <a:latin typeface="+mn-ea"/>
                <a:cs typeface="+mn-ea"/>
              </a:rPr>
              <a:t>异种电荷相互</a:t>
            </a:r>
            <a:r>
              <a:rPr lang="zh-CN" altLang="en-US" sz="5400" u="sng">
                <a:latin typeface="+mn-ea"/>
                <a:cs typeface="+mn-ea"/>
              </a:rPr>
              <a:t>         </a:t>
            </a:r>
            <a:r>
              <a:rPr lang="en-US" altLang="zh-CN" sz="5400">
                <a:latin typeface="+mn-ea"/>
                <a:cs typeface="+mn-ea"/>
              </a:rPr>
              <a:t>.</a:t>
            </a:r>
            <a:endParaRPr lang="en-US" altLang="zh-CN" sz="5400">
              <a:latin typeface="+mn-ea"/>
              <a:cs typeface="+mn-ea"/>
            </a:endParaRPr>
          </a:p>
        </p:txBody>
      </p:sp>
      <p:pic>
        <p:nvPicPr>
          <p:cNvPr id="19466" name="Picture 10" descr="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17585" y="1347470"/>
            <a:ext cx="2959100" cy="544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5253355" y="1607185"/>
            <a:ext cx="2013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</a:rPr>
              <a:t>排斥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5253355" y="2741295"/>
            <a:ext cx="2013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</a:rPr>
              <a:t>吸引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t>物体带电性质</a:t>
            </a: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94080" y="1892935"/>
            <a:ext cx="7502525" cy="11664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相互吸引：</a:t>
            </a:r>
            <a:endParaRPr lang="zh-CN" altLang="en-US" sz="32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319780" y="1526540"/>
            <a:ext cx="5250180" cy="6375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</a:rPr>
              <a:t>一个带正电荷，一个带负电荷</a:t>
            </a:r>
            <a:endParaRPr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682365" y="2157095"/>
            <a:ext cx="5250180" cy="6375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</a:rPr>
              <a:t>原理：异种电荷相互吸引</a:t>
            </a:r>
            <a:endParaRPr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804160" y="2835910"/>
            <a:ext cx="6568440" cy="6375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>
                <a:solidFill>
                  <a:srgbClr val="0070C0"/>
                </a:solidFill>
                <a:latin typeface="微软雅黑" panose="020b0503020204020204" pitchFamily="34" charset="-122"/>
              </a:rPr>
              <a:t>一个带电荷，一个是不带电的轻小物体</a:t>
            </a:r>
            <a:endParaRPr sz="280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470910" y="3473450"/>
            <a:ext cx="5250180" cy="6375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>
                <a:solidFill>
                  <a:srgbClr val="0070C0"/>
                </a:solidFill>
                <a:latin typeface="微软雅黑" panose="020b0503020204020204" pitchFamily="34" charset="-122"/>
              </a:rPr>
              <a:t>原理：带电体吸引轻小物体</a:t>
            </a:r>
            <a:endParaRPr sz="280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内容占位符 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9795510" y="2706370"/>
            <a:ext cx="2503805" cy="6375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>
                <a:solidFill>
                  <a:srgbClr val="0070C0"/>
                </a:solidFill>
                <a:latin typeface="微软雅黑" panose="020b0503020204020204" pitchFamily="34" charset="-122"/>
              </a:rPr>
              <a:t>可能带正电荷，可能带负电荷</a:t>
            </a:r>
            <a:endParaRPr sz="280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内容占位符 2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3430905" y="4574540"/>
            <a:ext cx="5250180" cy="6375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</a:rPr>
              <a:t>两物体都带正电荷</a:t>
            </a:r>
            <a:endParaRPr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4312285" y="5476240"/>
            <a:ext cx="4408805" cy="6375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</a:rPr>
              <a:t>原理：同种电荷相互排斥</a:t>
            </a:r>
            <a:endParaRPr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内容占位符 2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894080" y="4574540"/>
            <a:ext cx="7502525" cy="116649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sym typeface="+mn-ea"/>
              </a:rPr>
              <a:t>相互排斥：</a:t>
            </a:r>
            <a:endParaRPr lang="zh-CN" altLang="en-US" sz="32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8" name="内容占位符 2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3462020" y="5034915"/>
            <a:ext cx="5250180" cy="6375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>
                <a:solidFill>
                  <a:srgbClr val="FF0000"/>
                </a:solidFill>
                <a:latin typeface="微软雅黑" panose="020b0503020204020204" pitchFamily="34" charset="-122"/>
              </a:rPr>
              <a:t>两物体都带负电荷</a:t>
            </a:r>
            <a:endParaRPr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>
            <p:custDataLst>
              <p:tags r:id="rId14"/>
            </p:custDataLst>
          </p:nvPr>
        </p:nvSpPr>
        <p:spPr>
          <a:xfrm>
            <a:off x="2934970" y="1634490"/>
            <a:ext cx="384810" cy="4210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20" name="椭圆 19"/>
          <p:cNvSpPr/>
          <p:nvPr>
            <p:custDataLst>
              <p:tags r:id="rId15"/>
            </p:custDataLst>
          </p:nvPr>
        </p:nvSpPr>
        <p:spPr>
          <a:xfrm>
            <a:off x="2419350" y="2922905"/>
            <a:ext cx="384810" cy="42100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21" name="椭圆 20"/>
          <p:cNvSpPr/>
          <p:nvPr>
            <p:custDataLst>
              <p:tags r:id="rId16"/>
            </p:custDataLst>
          </p:nvPr>
        </p:nvSpPr>
        <p:spPr>
          <a:xfrm>
            <a:off x="9262110" y="2760345"/>
            <a:ext cx="622300" cy="52959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2.1</a:t>
            </a:r>
            <a:endParaRPr lang="en-US" altLang="zh-CN" sz="1400"/>
          </a:p>
        </p:txBody>
      </p:sp>
      <p:sp>
        <p:nvSpPr>
          <p:cNvPr id="22" name="椭圆 21"/>
          <p:cNvSpPr/>
          <p:nvPr>
            <p:custDataLst>
              <p:tags r:id="rId17"/>
            </p:custDataLst>
          </p:nvPr>
        </p:nvSpPr>
        <p:spPr>
          <a:xfrm>
            <a:off x="9262110" y="3289935"/>
            <a:ext cx="622300" cy="52959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2.2</a:t>
            </a:r>
            <a:endParaRPr lang="en-US" altLang="zh-CN" sz="1400"/>
          </a:p>
        </p:txBody>
      </p:sp>
      <p:sp>
        <p:nvSpPr>
          <p:cNvPr id="23" name="椭圆 22"/>
          <p:cNvSpPr/>
          <p:nvPr>
            <p:custDataLst>
              <p:tags r:id="rId18"/>
            </p:custDataLst>
          </p:nvPr>
        </p:nvSpPr>
        <p:spPr>
          <a:xfrm>
            <a:off x="2934970" y="4683125"/>
            <a:ext cx="384810" cy="4210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24" name="椭圆 23"/>
          <p:cNvSpPr/>
          <p:nvPr>
            <p:custDataLst>
              <p:tags r:id="rId19"/>
            </p:custDataLst>
          </p:nvPr>
        </p:nvSpPr>
        <p:spPr>
          <a:xfrm>
            <a:off x="2934970" y="5142865"/>
            <a:ext cx="384810" cy="4210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4</a:t>
            </a:r>
            <a:endParaRPr lang="en-US" altLang="zh-CN"/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61410" y="437585"/>
            <a:ext cx="10969200" cy="705600"/>
          </a:xfrm>
        </p:spPr>
        <p:txBody>
          <a:bodyPr/>
          <a:lstStyle/>
          <a:p>
            <a:r>
              <a:rPr>
                <a:sym typeface="+mn-ea"/>
              </a:rPr>
              <a:t>加强训练</a:t>
            </a:r>
            <a:endParaRPr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53440" y="1776730"/>
            <a:ext cx="10676890" cy="2848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>
                <a:latin typeface="+mn-ea"/>
                <a:cs typeface="+mn-ea"/>
              </a:rPr>
              <a:t>1</a:t>
            </a:r>
            <a:r>
              <a:rPr lang="zh-CN" altLang="en-US" sz="2800">
                <a:latin typeface="+mn-ea"/>
                <a:cs typeface="+mn-ea"/>
              </a:rPr>
              <a:t>、用与丝绸摩擦过的玻璃棒去靠近吹大的气球，气球被吸引过来，则气球是                                                         （         ）</a:t>
            </a:r>
            <a:br>
              <a:rPr lang="zh-CN" altLang="en-US" sz="2800">
                <a:latin typeface="+mn-ea"/>
                <a:cs typeface="+mn-ea"/>
              </a:rPr>
            </a:br>
            <a:r>
              <a:rPr lang="en-US" altLang="zh-CN" sz="2800">
                <a:latin typeface="+mn-ea"/>
                <a:cs typeface="+mn-ea"/>
              </a:rPr>
              <a:t>A</a:t>
            </a:r>
            <a:r>
              <a:rPr lang="zh-CN" altLang="en-US" sz="2800">
                <a:latin typeface="+mn-ea"/>
                <a:cs typeface="+mn-ea"/>
              </a:rPr>
              <a:t>、带正电   </a:t>
            </a:r>
            <a:endParaRPr lang="zh-CN" altLang="en-US" sz="2800">
              <a:latin typeface="+mn-ea"/>
              <a:cs typeface="+mn-ea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>
                <a:latin typeface="+mn-ea"/>
                <a:cs typeface="+mn-ea"/>
              </a:rPr>
              <a:t>B</a:t>
            </a:r>
            <a:r>
              <a:rPr lang="zh-CN" altLang="en-US" sz="2800">
                <a:latin typeface="+mn-ea"/>
                <a:cs typeface="+mn-ea"/>
              </a:rPr>
              <a:t>、带负电</a:t>
            </a:r>
            <a:br>
              <a:rPr lang="zh-CN" altLang="en-US" sz="2800">
                <a:latin typeface="+mn-ea"/>
                <a:cs typeface="+mn-ea"/>
              </a:rPr>
            </a:br>
            <a:r>
              <a:rPr lang="en-US" altLang="zh-CN" sz="2800">
                <a:latin typeface="+mn-ea"/>
                <a:cs typeface="+mn-ea"/>
              </a:rPr>
              <a:t>C</a:t>
            </a:r>
            <a:r>
              <a:rPr lang="zh-CN" altLang="en-US" sz="2800">
                <a:latin typeface="+mn-ea"/>
                <a:cs typeface="+mn-ea"/>
              </a:rPr>
              <a:t>、不带电   </a:t>
            </a:r>
            <a:endParaRPr lang="zh-CN" altLang="en-US" sz="2800">
              <a:latin typeface="+mn-ea"/>
              <a:cs typeface="+mn-ea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>
                <a:latin typeface="+mn-ea"/>
                <a:cs typeface="+mn-ea"/>
              </a:rPr>
              <a:t>D</a:t>
            </a:r>
            <a:r>
              <a:rPr lang="zh-CN" altLang="en-US" sz="2800">
                <a:latin typeface="+mn-ea"/>
                <a:cs typeface="+mn-ea"/>
              </a:rPr>
              <a:t>、可能带负电，也可能不带电</a:t>
            </a:r>
            <a:endParaRPr lang="zh-CN" altLang="en-US" sz="28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481820" y="2211070"/>
            <a:ext cx="787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6" name="矩形标注 5"/>
          <p:cNvSpPr/>
          <p:nvPr>
            <p:custDataLst>
              <p:tags r:id="rId6"/>
            </p:custDataLst>
          </p:nvPr>
        </p:nvSpPr>
        <p:spPr>
          <a:xfrm>
            <a:off x="2232660" y="1826895"/>
            <a:ext cx="3221990" cy="421005"/>
          </a:xfrm>
          <a:prstGeom prst="wedgeRectCallout">
            <a:avLst>
              <a:gd name="adj1" fmla="val 61015"/>
              <a:gd name="adj2" fmla="val -1243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6003925" y="1259205"/>
            <a:ext cx="171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带正电荷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>
            <p:custDataLst>
              <p:tags r:id="rId8"/>
            </p:custDataLst>
          </p:nvPr>
        </p:nvSpPr>
        <p:spPr>
          <a:xfrm>
            <a:off x="9683115" y="1625600"/>
            <a:ext cx="714375" cy="7321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加强训练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08330" y="1665605"/>
            <a:ext cx="1096899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  <a:buNone/>
            </a:pPr>
            <a:r>
              <a:rPr lang="en-US" altLang="zh-CN" sz="2800">
                <a:latin typeface="+mn-ea"/>
                <a:cs typeface="+mn-ea"/>
              </a:rPr>
              <a:t>2</a:t>
            </a:r>
            <a:r>
              <a:rPr lang="zh-CN" altLang="en-US" sz="2800">
                <a:latin typeface="+mn-ea"/>
                <a:cs typeface="+mn-ea"/>
              </a:rPr>
              <a:t>、用毛皮摩擦过的橡胶棒吸引轻小纸屑后，纸屑又很快掉落，这是因为（     ）</a:t>
            </a:r>
            <a:br>
              <a:rPr lang="zh-CN" altLang="en-US" sz="2800">
                <a:latin typeface="+mn-ea"/>
                <a:cs typeface="+mn-ea"/>
              </a:rPr>
            </a:br>
            <a:r>
              <a:rPr lang="en-US" altLang="zh-CN" sz="2800">
                <a:latin typeface="+mn-ea"/>
                <a:cs typeface="+mn-ea"/>
              </a:rPr>
              <a:t>A</a:t>
            </a:r>
            <a:r>
              <a:rPr lang="zh-CN" altLang="en-US" sz="2800">
                <a:latin typeface="+mn-ea"/>
                <a:cs typeface="+mn-ea"/>
              </a:rPr>
              <a:t>、纸屑带正电，所以能被橡胶棒吸引</a:t>
            </a:r>
            <a:br>
              <a:rPr lang="zh-CN" altLang="en-US" sz="2800">
                <a:latin typeface="+mn-ea"/>
                <a:cs typeface="+mn-ea"/>
              </a:rPr>
            </a:br>
            <a:r>
              <a:rPr lang="en-US" altLang="zh-CN" sz="2800">
                <a:latin typeface="+mn-ea"/>
                <a:cs typeface="+mn-ea"/>
              </a:rPr>
              <a:t>B</a:t>
            </a:r>
            <a:r>
              <a:rPr lang="zh-CN" altLang="en-US" sz="2800">
                <a:latin typeface="+mn-ea"/>
                <a:cs typeface="+mn-ea"/>
              </a:rPr>
              <a:t>、纸屑质量太小，不能带电</a:t>
            </a:r>
            <a:br>
              <a:rPr lang="zh-CN" altLang="en-US" sz="2800">
                <a:latin typeface="+mn-ea"/>
                <a:cs typeface="+mn-ea"/>
              </a:rPr>
            </a:br>
            <a:r>
              <a:rPr lang="en-US" altLang="zh-CN" sz="2800">
                <a:latin typeface="+mn-ea"/>
                <a:cs typeface="+mn-ea"/>
              </a:rPr>
              <a:t>C</a:t>
            </a:r>
            <a:r>
              <a:rPr lang="zh-CN" altLang="en-US" sz="2800">
                <a:latin typeface="+mn-ea"/>
                <a:cs typeface="+mn-ea"/>
              </a:rPr>
              <a:t>、纸屑带的是正电荷，同种电荷互相排斥，所以掉落</a:t>
            </a:r>
            <a:br>
              <a:rPr lang="zh-CN" altLang="en-US" sz="2800">
                <a:latin typeface="+mn-ea"/>
                <a:cs typeface="+mn-ea"/>
              </a:rPr>
            </a:br>
            <a:r>
              <a:rPr lang="en-US" altLang="zh-CN" sz="2800">
                <a:latin typeface="+mn-ea"/>
                <a:cs typeface="+mn-ea"/>
              </a:rPr>
              <a:t>D</a:t>
            </a:r>
            <a:r>
              <a:rPr lang="zh-CN" altLang="en-US" sz="2800">
                <a:latin typeface="+mn-ea"/>
                <a:cs typeface="+mn-ea"/>
              </a:rPr>
              <a:t>、纸屑带的是负电荷，同种电荷互相排斥，所以掉落</a:t>
            </a:r>
            <a:endParaRPr lang="zh-CN" altLang="en-US" sz="28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738630" y="2833370"/>
            <a:ext cx="823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D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altLang="zh-CN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加强训练</a:t>
            </a:r>
            <a:endParaRPr altLang="zh-CN">
              <a:solidFill>
                <a:schemeClr val="tx1"/>
              </a:solidFill>
              <a:ea typeface="黑体" panose="0201060906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08330" y="1386840"/>
            <a:ext cx="1096835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en-US" altLang="zh-CN" sz="2800">
                <a:latin typeface="宋体" panose="02010600030101010101" pitchFamily="2" charset="-122"/>
                <a:sym typeface="+mn-ea"/>
              </a:rPr>
              <a:t>3.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有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A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C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三个塑料小球，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A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和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，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和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C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，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C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和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A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间都是相互吸引的，如果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A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带正电，则                                            （         ） </a:t>
            </a:r>
            <a:endParaRPr lang="zh-CN" altLang="en-US" sz="2800">
              <a:latin typeface="宋体" panose="02010600030101010101" pitchFamily="2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en-US" altLang="zh-CN" sz="2800">
                <a:latin typeface="宋体" panose="02010600030101010101" pitchFamily="2" charset="-122"/>
                <a:sym typeface="+mn-ea"/>
              </a:rPr>
              <a:t>A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．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C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球均带负电</a:t>
            </a:r>
            <a:endParaRPr lang="zh-CN" altLang="en-US" sz="2800">
              <a:latin typeface="宋体" panose="02010600030101010101" pitchFamily="2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en-US" altLang="zh-CN" sz="2800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．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球带负电，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C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球带正电</a:t>
            </a:r>
            <a:endParaRPr lang="zh-CN" altLang="en-US" sz="2800">
              <a:latin typeface="宋体" panose="02010600030101010101" pitchFamily="2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en-US" altLang="zh-CN" sz="2800">
                <a:latin typeface="宋体" panose="02010600030101010101" pitchFamily="2" charset="-122"/>
                <a:sym typeface="+mn-ea"/>
              </a:rPr>
              <a:t>C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．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C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球中必有一个带负电，而另一个不带电</a:t>
            </a:r>
            <a:endParaRPr lang="zh-CN" altLang="en-US" sz="2800">
              <a:latin typeface="宋体" panose="02010600030101010101" pitchFamily="2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en-US" altLang="zh-CN" sz="2800">
                <a:latin typeface="宋体" panose="02010600030101010101" pitchFamily="2" charset="-122"/>
                <a:sym typeface="+mn-ea"/>
              </a:rPr>
              <a:t>D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．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2800">
                <a:latin typeface="宋体" panose="02010600030101010101" pitchFamily="2" charset="-122"/>
                <a:sym typeface="+mn-ea"/>
              </a:rPr>
              <a:t>C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球都不带电</a:t>
            </a:r>
            <a:endParaRPr lang="zh-CN" altLang="en-US" sz="280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632700" y="2559050"/>
            <a:ext cx="805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t>自然界和生活中的静电现象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05650" y="1377950"/>
            <a:ext cx="4471670" cy="2887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05650" y="4375785"/>
            <a:ext cx="4471670" cy="25514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8330" y="4428490"/>
            <a:ext cx="4802505" cy="233426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>
            <p:ph idx="1"/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4665" y="1377950"/>
            <a:ext cx="4916170" cy="288734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874"/>
</p:tagLst>
</file>

<file path=ppt/tags/tag10.xml><?xml version="1.0" encoding="utf-8"?>
<p:tagLst xmlns:p="http://schemas.openxmlformats.org/presentationml/2006/main">
  <p:tag name="AS_UNIQUEID" val="8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AS_UNIQUEID" val="972"/>
</p:tagLst>
</file>

<file path=ppt/tags/tag102.xml><?xml version="1.0" encoding="utf-8"?>
<p:tagLst xmlns:p="http://schemas.openxmlformats.org/presentationml/2006/main">
  <p:tag name="AS_UNIQUEID" val="973"/>
</p:tagLst>
</file>

<file path=ppt/tags/tag103.xml><?xml version="1.0" encoding="utf-8"?>
<p:tagLst xmlns:p="http://schemas.openxmlformats.org/presentationml/2006/main">
  <p:tag name="AS_UNIQUEID" val="974"/>
</p:tagLst>
</file>

<file path=ppt/tags/tag104.xml><?xml version="1.0" encoding="utf-8"?>
<p:tagLst xmlns:p="http://schemas.openxmlformats.org/presentationml/2006/main">
  <p:tag name="AS_UNIQUEID" val="975"/>
</p:tagLst>
</file>

<file path=ppt/tags/tag105.xml><?xml version="1.0" encoding="utf-8"?>
<p:tagLst xmlns:p="http://schemas.openxmlformats.org/presentationml/2006/main">
  <p:tag name="AS_UNIQUEID" val="976"/>
</p:tagLst>
</file>

<file path=ppt/tags/tag106.xml><?xml version="1.0" encoding="utf-8"?>
<p:tagLst xmlns:p="http://schemas.openxmlformats.org/presentationml/2006/main">
  <p:tag name="AS_UNIQUEID" val="977"/>
</p:tagLst>
</file>

<file path=ppt/tags/tag107.xml><?xml version="1.0" encoding="utf-8"?>
<p:tagLst xmlns:p="http://schemas.openxmlformats.org/presentationml/2006/main">
  <p:tag name="AS_UNIQUEID" val="978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9.xml><?xml version="1.0" encoding="utf-8"?>
<p:tagLst xmlns:p="http://schemas.openxmlformats.org/presentationml/2006/main">
  <p:tag name="AS_UNIQUEID" val="979"/>
</p:tagLst>
</file>

<file path=ppt/tags/tag11.xml><?xml version="1.0" encoding="utf-8"?>
<p:tagLst xmlns:p="http://schemas.openxmlformats.org/presentationml/2006/main">
  <p:tag name="AS_UNIQUEID" val="8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980"/>
</p:tagLst>
</file>

<file path=ppt/tags/tag111.xml><?xml version="1.0" encoding="utf-8"?>
<p:tagLst xmlns:p="http://schemas.openxmlformats.org/presentationml/2006/main">
  <p:tag name="AS_UNIQUEID" val="981"/>
</p:tagLst>
</file>

<file path=ppt/tags/tag112.xml><?xml version="1.0" encoding="utf-8"?>
<p:tagLst xmlns:p="http://schemas.openxmlformats.org/presentationml/2006/main">
  <p:tag name="AS_UNIQUEID" val="982"/>
</p:tagLst>
</file>

<file path=ppt/tags/tag113.xml><?xml version="1.0" encoding="utf-8"?>
<p:tagLst xmlns:p="http://schemas.openxmlformats.org/presentationml/2006/main">
  <p:tag name="AS_UNIQUEID" val="983"/>
</p:tagLst>
</file>

<file path=ppt/tags/tag114.xml><?xml version="1.0" encoding="utf-8"?>
<p:tagLst xmlns:p="http://schemas.openxmlformats.org/presentationml/2006/main">
  <p:tag name="AS_UNIQUEID" val="984"/>
</p:tagLst>
</file>

<file path=ppt/tags/tag115.xml><?xml version="1.0" encoding="utf-8"?>
<p:tagLst xmlns:p="http://schemas.openxmlformats.org/presentationml/2006/main">
  <p:tag name="AS_UNIQUEID" val="985"/>
</p:tagLst>
</file>

<file path=ppt/tags/tag116.xml><?xml version="1.0" encoding="utf-8"?>
<p:tagLst xmlns:p="http://schemas.openxmlformats.org/presentationml/2006/main">
  <p:tag name="AS_UNIQUEID" val="986"/>
</p:tagLst>
</file>

<file path=ppt/tags/tag117.xml><?xml version="1.0" encoding="utf-8"?>
<p:tagLst xmlns:p="http://schemas.openxmlformats.org/presentationml/2006/main">
  <p:tag name="AS_UNIQUEID" val="987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9.xml><?xml version="1.0" encoding="utf-8"?>
<p:tagLst xmlns:p="http://schemas.openxmlformats.org/presentationml/2006/main">
  <p:tag name="AS_UNIQUEID" val="988"/>
</p:tagLst>
</file>

<file path=ppt/tags/tag12.xml><?xml version="1.0" encoding="utf-8"?>
<p:tagLst xmlns:p="http://schemas.openxmlformats.org/presentationml/2006/main">
  <p:tag name="AS_UNIQUEID" val="8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989"/>
</p:tagLst>
</file>

<file path=ppt/tags/tag121.xml><?xml version="1.0" encoding="utf-8"?>
<p:tagLst xmlns:p="http://schemas.openxmlformats.org/presentationml/2006/main">
  <p:tag name="AS_UNIQUEID" val="990"/>
</p:tagLst>
</file>

<file path=ppt/tags/tag122.xml><?xml version="1.0" encoding="utf-8"?>
<p:tagLst xmlns:p="http://schemas.openxmlformats.org/presentationml/2006/main">
  <p:tag name="AS_UNIQUEID" val="991"/>
</p:tagLst>
</file>

<file path=ppt/tags/tag123.xml><?xml version="1.0" encoding="utf-8"?>
<p:tagLst xmlns:p="http://schemas.openxmlformats.org/presentationml/2006/main">
  <p:tag name="AS_UNIQUEID" val="992"/>
</p:tagLst>
</file>

<file path=ppt/tags/tag124.xml><?xml version="1.0" encoding="utf-8"?>
<p:tagLst xmlns:p="http://schemas.openxmlformats.org/presentationml/2006/main">
  <p:tag name="AS_UNIQUEID" val="993"/>
</p:tagLst>
</file>

<file path=ppt/tags/tag125.xml><?xml version="1.0" encoding="utf-8"?>
<p:tagLst xmlns:p="http://schemas.openxmlformats.org/presentationml/2006/main">
  <p:tag name="AS_UNIQUEID" val="994"/>
</p:tagLst>
</file>

<file path=ppt/tags/tag126.xml><?xml version="1.0" encoding="utf-8"?>
<p:tagLst xmlns:p="http://schemas.openxmlformats.org/presentationml/2006/main">
  <p:tag name="AS_UNIQUEID" val="995"/>
</p:tagLst>
</file>

<file path=ppt/tags/tag127.xml><?xml version="1.0" encoding="utf-8"?>
<p:tagLst xmlns:p="http://schemas.openxmlformats.org/presentationml/2006/main">
  <p:tag name="AS_UNIQUEID" val="996"/>
</p:tagLst>
</file>

<file path=ppt/tags/tag128.xml><?xml version="1.0" encoding="utf-8"?>
<p:tagLst xmlns:p="http://schemas.openxmlformats.org/presentationml/2006/main">
  <p:tag name="AS_UNIQUEID" val="997"/>
</p:tagLst>
</file>

<file path=ppt/tags/tag129.xml><?xml version="1.0" encoding="utf-8"?>
<p:tagLst xmlns:p="http://schemas.openxmlformats.org/presentationml/2006/main">
  <p:tag name="AS_UNIQUEID" val="998"/>
</p:tagLst>
</file>

<file path=ppt/tags/tag13.xml><?xml version="1.0" encoding="utf-8"?>
<p:tagLst xmlns:p="http://schemas.openxmlformats.org/presentationml/2006/main">
  <p:tag name="AS_UNIQUEID" val="886"/>
</p:tagLst>
</file>

<file path=ppt/tags/tag130.xml><?xml version="1.0" encoding="utf-8"?>
<p:tagLst xmlns:p="http://schemas.openxmlformats.org/presentationml/2006/main">
  <p:tag name="AS_UNIQUEID" val="999"/>
</p:tagLst>
</file>

<file path=ppt/tags/tag131.xml><?xml version="1.0" encoding="utf-8"?>
<p:tagLst xmlns:p="http://schemas.openxmlformats.org/presentationml/2006/main">
  <p:tag name="AS_UNIQUEID" val="1000"/>
</p:tagLst>
</file>

<file path=ppt/tags/tag132.xml><?xml version="1.0" encoding="utf-8"?>
<p:tagLst xmlns:p="http://schemas.openxmlformats.org/presentationml/2006/main">
  <p:tag name="AS_UNIQUEID" val="1001"/>
</p:tagLst>
</file>

<file path=ppt/tags/tag133.xml><?xml version="1.0" encoding="utf-8"?>
<p:tagLst xmlns:p="http://schemas.openxmlformats.org/presentationml/2006/main">
  <p:tag name="AS_UNIQUEID" val="1002"/>
</p:tagLst>
</file>

<file path=ppt/tags/tag134.xml><?xml version="1.0" encoding="utf-8"?>
<p:tagLst xmlns:p="http://schemas.openxmlformats.org/presentationml/2006/main">
  <p:tag name="AS_UNIQUEID" val="1003"/>
</p:tagLst>
</file>

<file path=ppt/tags/tag135.xml><?xml version="1.0" encoding="utf-8"?>
<p:tagLst xmlns:p="http://schemas.openxmlformats.org/presentationml/2006/main">
  <p:tag name="AS_UNIQUEID" val="1004"/>
</p:tagLst>
</file>

<file path=ppt/tags/tag136.xml><?xml version="1.0" encoding="utf-8"?>
<p:tagLst xmlns:p="http://schemas.openxmlformats.org/presentationml/2006/main">
  <p:tag name="AS_UNIQUEID" val="1005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8.xml><?xml version="1.0" encoding="utf-8"?>
<p:tagLst xmlns:p="http://schemas.openxmlformats.org/presentationml/2006/main">
  <p:tag name="AS_UNIQUEID" val="1006"/>
</p:tagLst>
</file>

<file path=ppt/tags/tag139.xml><?xml version="1.0" encoding="utf-8"?>
<p:tagLst xmlns:p="http://schemas.openxmlformats.org/presentationml/2006/main">
  <p:tag name="AS_UNIQUEID" val="1007"/>
</p:tagLst>
</file>

<file path=ppt/tags/tag14.xml><?xml version="1.0" encoding="utf-8"?>
<p:tagLst xmlns:p="http://schemas.openxmlformats.org/presentationml/2006/main">
  <p:tag name="AS_UNIQUEID" val="8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1008"/>
</p:tagLst>
</file>

<file path=ppt/tags/tag141.xml><?xml version="1.0" encoding="utf-8"?>
<p:tagLst xmlns:p="http://schemas.openxmlformats.org/presentationml/2006/main">
  <p:tag name="AS_UNIQUEID" val="1009"/>
</p:tagLst>
</file>

<file path=ppt/tags/tag142.xml><?xml version="1.0" encoding="utf-8"?>
<p:tagLst xmlns:p="http://schemas.openxmlformats.org/presentationml/2006/main">
  <p:tag name="AS_UNIQUEID" val="1010"/>
</p:tagLst>
</file>

<file path=ppt/tags/tag143.xml><?xml version="1.0" encoding="utf-8"?>
<p:tagLst xmlns:p="http://schemas.openxmlformats.org/presentationml/2006/main">
  <p:tag name="AS_UNIQUEID" val="1011"/>
</p:tagLst>
</file>

<file path=ppt/tags/tag144.xml><?xml version="1.0" encoding="utf-8"?>
<p:tagLst xmlns:p="http://schemas.openxmlformats.org/presentationml/2006/main">
  <p:tag name="AS_UNIQUEID" val="1012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6.xml><?xml version="1.0" encoding="utf-8"?>
<p:tagLst xmlns:p="http://schemas.openxmlformats.org/presentationml/2006/main">
  <p:tag name="AS_UNIQUEID" val="1013"/>
</p:tagLst>
</file>

<file path=ppt/tags/tag147.xml><?xml version="1.0" encoding="utf-8"?>
<p:tagLst xmlns:p="http://schemas.openxmlformats.org/presentationml/2006/main">
  <p:tag name="AS_UNIQUEID" val="1014"/>
</p:tagLst>
</file>

<file path=ppt/tags/tag148.xml><?xml version="1.0" encoding="utf-8"?>
<p:tagLst xmlns:p="http://schemas.openxmlformats.org/presentationml/2006/main">
  <p:tag name="AS_UNIQUEID" val="1015"/>
</p:tagLst>
</file>

<file path=ppt/tags/tag149.xml><?xml version="1.0" encoding="utf-8"?>
<p:tagLst xmlns:p="http://schemas.openxmlformats.org/presentationml/2006/main">
  <p:tag name="AS_UNIQUEID" val="1016"/>
</p:tagLst>
</file>

<file path=ppt/tags/tag15.xml><?xml version="1.0" encoding="utf-8"?>
<p:tagLst xmlns:p="http://schemas.openxmlformats.org/presentationml/2006/main">
  <p:tag name="AS_UNIQUEID" val="8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1.xml><?xml version="1.0" encoding="utf-8"?>
<p:tagLst xmlns:p="http://schemas.openxmlformats.org/presentationml/2006/main">
  <p:tag name="AS_UNIQUEID" val="1017"/>
</p:tagLst>
</file>

<file path=ppt/tags/tag152.xml><?xml version="1.0" encoding="utf-8"?>
<p:tagLst xmlns:p="http://schemas.openxmlformats.org/presentationml/2006/main">
  <p:tag name="AS_UNIQUEID" val="1018"/>
</p:tagLst>
</file>

<file path=ppt/tags/tag153.xml><?xml version="1.0" encoding="utf-8"?>
<p:tagLst xmlns:p="http://schemas.openxmlformats.org/presentationml/2006/main">
  <p:tag name="AS_UNIQUEID" val="1019"/>
</p:tagLst>
</file>

<file path=ppt/tags/tag154.xml><?xml version="1.0" encoding="utf-8"?>
<p:tagLst xmlns:p="http://schemas.openxmlformats.org/presentationml/2006/main">
  <p:tag name="AS_UNIQUEID" val="1020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6.xml><?xml version="1.0" encoding="utf-8"?>
<p:tagLst xmlns:p="http://schemas.openxmlformats.org/presentationml/2006/main">
  <p:tag name="AS_UNIQUEID" val="1021"/>
</p:tagLst>
</file>

<file path=ppt/tags/tag157.xml><?xml version="1.0" encoding="utf-8"?>
<p:tagLst xmlns:p="http://schemas.openxmlformats.org/presentationml/2006/main">
  <p:tag name="AS_UNIQUEID" val="1022"/>
</p:tagLst>
</file>

<file path=ppt/tags/tag158.xml><?xml version="1.0" encoding="utf-8"?>
<p:tagLst xmlns:p="http://schemas.openxmlformats.org/presentationml/2006/main">
  <p:tag name="AS_UNIQUEID" val="1023"/>
</p:tagLst>
</file>

<file path=ppt/tags/tag159.xml><?xml version="1.0" encoding="utf-8"?>
<p:tagLst xmlns:p="http://schemas.openxmlformats.org/presentationml/2006/main">
  <p:tag name="AS_UNIQUEID" val="1024"/>
</p:tagLst>
</file>

<file path=ppt/tags/tag16.xml><?xml version="1.0" encoding="utf-8"?>
<p:tagLst xmlns:p="http://schemas.openxmlformats.org/presentationml/2006/main">
  <p:tag name="AS_UNIQUEID" val="8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1025"/>
</p:tagLst>
</file>

<file path=ppt/tags/tag161.xml><?xml version="1.0" encoding="utf-8"?>
<p:tagLst xmlns:p="http://schemas.openxmlformats.org/presentationml/2006/main">
  <p:tag name="AS_UNIQUEID" val="1026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3.xml><?xml version="1.0" encoding="utf-8"?>
<p:tagLst xmlns:p="http://schemas.openxmlformats.org/presentationml/2006/main">
  <p:tag name="AS_UNIQUEID" val="1027"/>
</p:tagLst>
</file>

<file path=ppt/tags/tag164.xml><?xml version="1.0" encoding="utf-8"?>
<p:tagLst xmlns:p="http://schemas.openxmlformats.org/presentationml/2006/main">
  <p:tag name="AS_UNIQUEID" val="1028"/>
</p:tagLst>
</file>

<file path=ppt/tags/tag165.xml><?xml version="1.0" encoding="utf-8"?>
<p:tagLst xmlns:p="http://schemas.openxmlformats.org/presentationml/2006/main">
  <p:tag name="AS_UNIQUEID" val="1029"/>
</p:tagLst>
</file>

<file path=ppt/tags/tag166.xml><?xml version="1.0" encoding="utf-8"?>
<p:tagLst xmlns:p="http://schemas.openxmlformats.org/presentationml/2006/main">
  <p:tag name="AS_UNIQUEID" val="1030"/>
</p:tagLst>
</file>

<file path=ppt/tags/tag167.xml><?xml version="1.0" encoding="utf-8"?>
<p:tagLst xmlns:p="http://schemas.openxmlformats.org/presentationml/2006/main">
  <p:tag name="AS_UNIQUEID" val="1031"/>
</p:tagLst>
</file>

<file path=ppt/tags/tag168.xml><?xml version="1.0" encoding="utf-8"?>
<p:tagLst xmlns:p="http://schemas.openxmlformats.org/presentationml/2006/main">
  <p:tag name="AS_UNIQUEID" val="1032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AS_UNIQUEID" val="8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1033"/>
</p:tagLst>
</file>

<file path=ppt/tags/tag171.xml><?xml version="1.0" encoding="utf-8"?>
<p:tagLst xmlns:p="http://schemas.openxmlformats.org/presentationml/2006/main">
  <p:tag name="AS_UNIQUEID" val="1034"/>
</p:tagLst>
</file>

<file path=ppt/tags/tag172.xml><?xml version="1.0" encoding="utf-8"?>
<p:tagLst xmlns:p="http://schemas.openxmlformats.org/presentationml/2006/main">
  <p:tag name="AS_UNIQUEID" val="1035"/>
</p:tagLst>
</file>

<file path=ppt/tags/tag173.xml><?xml version="1.0" encoding="utf-8"?>
<p:tagLst xmlns:p="http://schemas.openxmlformats.org/presentationml/2006/main">
  <p:tag name="AS_UNIQUEID" val="1036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5.xml><?xml version="1.0" encoding="utf-8"?>
<p:tagLst xmlns:p="http://schemas.openxmlformats.org/presentationml/2006/main">
  <p:tag name="AS_UNIQUEID" val="1037"/>
</p:tagLst>
</file>

<file path=ppt/tags/tag176.xml><?xml version="1.0" encoding="utf-8"?>
<p:tagLst xmlns:p="http://schemas.openxmlformats.org/presentationml/2006/main">
  <p:tag name="AS_UNIQUEID" val="1038"/>
</p:tagLst>
</file>

<file path=ppt/tags/tag177.xml><?xml version="1.0" encoding="utf-8"?>
<p:tagLst xmlns:p="http://schemas.openxmlformats.org/presentationml/2006/main">
  <p:tag name="AS_UNIQUEID" val="1039"/>
</p:tagLst>
</file>

<file path=ppt/tags/tag178.xml><?xml version="1.0" encoding="utf-8"?>
<p:tagLst xmlns:p="http://schemas.openxmlformats.org/presentationml/2006/main">
  <p:tag name="AS_UNIQUEID" val="1040"/>
</p:tagLst>
</file>

<file path=ppt/tags/tag179.xml><?xml version="1.0" encoding="utf-8"?>
<p:tagLst xmlns:p="http://schemas.openxmlformats.org/presentationml/2006/main">
  <p:tag name="AS_UNIQUEID" val="1041"/>
</p:tagLst>
</file>

<file path=ppt/tags/tag18.xml><?xml version="1.0" encoding="utf-8"?>
<p:tagLst xmlns:p="http://schemas.openxmlformats.org/presentationml/2006/main">
  <p:tag name="AS_UNIQUEID" val="8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1042"/>
</p:tagLst>
</file>

<file path=ppt/tags/tag181.xml><?xml version="1.0" encoding="utf-8"?>
<p:tagLst xmlns:p="http://schemas.openxmlformats.org/presentationml/2006/main">
  <p:tag name="AS_UNIQUEID" val="1043"/>
</p:tagLst>
</file>

<file path=ppt/tags/tag182.xml><?xml version="1.0" encoding="utf-8"?>
<p:tagLst xmlns:p="http://schemas.openxmlformats.org/presentationml/2006/main">
  <p:tag name="AS_UNIQUEID" val="1044"/>
</p:tagLst>
</file>

<file path=ppt/tags/tag183.xml><?xml version="1.0" encoding="utf-8"?>
<p:tagLst xmlns:p="http://schemas.openxmlformats.org/presentationml/2006/main">
  <p:tag name="AS_UNIQUEID" val="1045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5.xml><?xml version="1.0" encoding="utf-8"?>
<p:tagLst xmlns:p="http://schemas.openxmlformats.org/presentationml/2006/main">
  <p:tag name="AS_UNIQUEID" val="1046"/>
</p:tagLst>
</file>

<file path=ppt/tags/tag186.xml><?xml version="1.0" encoding="utf-8"?>
<p:tagLst xmlns:p="http://schemas.openxmlformats.org/presentationml/2006/main">
  <p:tag name="AS_UNIQUEID" val="1047"/>
</p:tagLst>
</file>

<file path=ppt/tags/tag187.xml><?xml version="1.0" encoding="utf-8"?>
<p:tagLst xmlns:p="http://schemas.openxmlformats.org/presentationml/2006/main">
  <p:tag name="AS_UNIQUEID" val="1048"/>
</p:tagLst>
</file>

<file path=ppt/tags/tag188.xml><?xml version="1.0" encoding="utf-8"?>
<p:tagLst xmlns:p="http://schemas.openxmlformats.org/presentationml/2006/main">
  <p:tag name="AS_UNIQUEID" val="1049"/>
</p:tagLst>
</file>

<file path=ppt/tags/tag189.xml><?xml version="1.0" encoding="utf-8"?>
<p:tagLst xmlns:p="http://schemas.openxmlformats.org/presentationml/2006/main">
  <p:tag name="AS_UNIQUEID" val="1050"/>
</p:tagLst>
</file>

<file path=ppt/tags/tag19.xml><?xml version="1.0" encoding="utf-8"?>
<p:tagLst xmlns:p="http://schemas.openxmlformats.org/presentationml/2006/main">
  <p:tag name="AS_UNIQUEID" val="892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1.xml><?xml version="1.0" encoding="utf-8"?>
<p:tagLst xmlns:p="http://schemas.openxmlformats.org/presentationml/2006/main">
  <p:tag name="AS_UNIQUEID" val="1051"/>
</p:tagLst>
</file>

<file path=ppt/tags/tag192.xml><?xml version="1.0" encoding="utf-8"?>
<p:tagLst xmlns:p="http://schemas.openxmlformats.org/presentationml/2006/main">
  <p:tag name="AS_UNIQUEID" val="1052"/>
</p:tagLst>
</file>

<file path=ppt/tags/tag193.xml><?xml version="1.0" encoding="utf-8"?>
<p:tagLst xmlns:p="http://schemas.openxmlformats.org/presentationml/2006/main">
  <p:tag name="AS_UNIQUEID" val="867"/>
</p:tagLst>
</file>

<file path=ppt/tags/tag194.xml><?xml version="1.0" encoding="utf-8"?>
<p:tagLst xmlns:p="http://schemas.openxmlformats.org/presentationml/2006/main">
  <p:tag name="AS_UNIQUEID" val="1053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6.xml><?xml version="1.0" encoding="utf-8"?>
<p:tagLst xmlns:p="http://schemas.openxmlformats.org/presentationml/2006/main">
  <p:tag name="AS_UNIQUEID" val="1054"/>
</p:tagLst>
</file>

<file path=ppt/tags/tag197.xml><?xml version="1.0" encoding="utf-8"?>
<p:tagLst xmlns:p="http://schemas.openxmlformats.org/presentationml/2006/main">
  <p:tag name="AS_UNIQUEID" val="1055"/>
</p:tagLst>
</file>

<file path=ppt/tags/tag198.xml><?xml version="1.0" encoding="utf-8"?>
<p:tagLst xmlns:p="http://schemas.openxmlformats.org/presentationml/2006/main">
  <p:tag name="AS_UNIQUEID" val="869"/>
</p:tagLst>
</file>

<file path=ppt/tags/tag199.xml><?xml version="1.0" encoding="utf-8"?>
<p:tagLst xmlns:p="http://schemas.openxmlformats.org/presentationml/2006/main">
  <p:tag name="AS_UNIQUEID" val="870"/>
</p:tagLst>
</file>

<file path=ppt/tags/tag2.xml><?xml version="1.0" encoding="utf-8"?>
<p:tagLst xmlns:p="http://schemas.openxmlformats.org/presentationml/2006/main">
  <p:tag name="AS_UNIQUEID" val="8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8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01.xml><?xml version="1.0" encoding="utf-8"?>
<p:tagLst xmlns:p="http://schemas.openxmlformats.org/presentationml/2006/main">
  <p:tag name="AS_UNIQUEID" val="1056"/>
</p:tagLst>
</file>

<file path=ppt/tags/tag202.xml><?xml version="1.0" encoding="utf-8"?>
<p:tagLst xmlns:p="http://schemas.openxmlformats.org/presentationml/2006/main">
  <p:tag name="AS_UNIQUEID" val="1057"/>
</p:tagLst>
</file>

<file path=ppt/tags/tag203.xml><?xml version="1.0" encoding="utf-8"?>
<p:tagLst xmlns:p="http://schemas.openxmlformats.org/presentationml/2006/main">
  <p:tag name="AS_UNIQUEID" val="871"/>
</p:tagLst>
</file>

<file path=ppt/tags/tag204.xml><?xml version="1.0" encoding="utf-8"?>
<p:tagLst xmlns:p="http://schemas.openxmlformats.org/presentationml/2006/main">
  <p:tag name="AS_UNIQUEID" val="872"/>
</p:tagLst>
</file>

<file path=ppt/tags/tag205.xml><?xml version="1.0" encoding="utf-8"?>
<p:tagLst xmlns:p="http://schemas.openxmlformats.org/presentationml/2006/main">
  <p:tag name="AS_UNIQUEID" val="1058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07.xml><?xml version="1.0" encoding="utf-8"?>
<p:tagLst xmlns:p="http://schemas.openxmlformats.org/presentationml/2006/main">
  <p:tag name="AS_UNIQUEID" val="1059"/>
</p:tagLst>
</file>

<file path=ppt/tags/tag208.xml><?xml version="1.0" encoding="utf-8"?>
<p:tagLst xmlns:p="http://schemas.openxmlformats.org/presentationml/2006/main">
  <p:tag name="AS_UNIQUEID" val="1060"/>
</p:tagLst>
</file>

<file path=ppt/tags/tag209.xml><?xml version="1.0" encoding="utf-8"?>
<p:tagLst xmlns:p="http://schemas.openxmlformats.org/presentationml/2006/main">
  <p:tag name="AS_UNIQUEID" val="873"/>
</p:tagLst>
</file>

<file path=ppt/tags/tag21.xml><?xml version="1.0" encoding="utf-8"?>
<p:tagLst xmlns:p="http://schemas.openxmlformats.org/presentationml/2006/main">
  <p:tag name="AS_UNIQUEID" val="8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1061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2.xml><?xml version="1.0" encoding="utf-8"?>
<p:tagLst xmlns:p="http://schemas.openxmlformats.org/presentationml/2006/main">
  <p:tag name="AS_UNIQUEID" val="1062"/>
</p:tagLst>
</file>

<file path=ppt/tags/tag213.xml><?xml version="1.0" encoding="utf-8"?>
<p:tagLst xmlns:p="http://schemas.openxmlformats.org/presentationml/2006/main">
  <p:tag name="AS_UNIQUEID" val="1063"/>
</p:tagLst>
</file>

<file path=ppt/tags/tag214.xml><?xml version="1.0" encoding="utf-8"?>
<p:tagLst xmlns:p="http://schemas.openxmlformats.org/presentationml/2006/main">
  <p:tag name="AS_UNIQUEID" val="1064"/>
</p:tagLst>
</file>

<file path=ppt/tags/tag215.xml><?xml version="1.0" encoding="utf-8"?>
<p:tagLst xmlns:p="http://schemas.openxmlformats.org/presentationml/2006/main">
  <p:tag name="AS_UNIQUEID" val="1065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7.xml><?xml version="1.0" encoding="utf-8"?>
<p:tagLst xmlns:p="http://schemas.openxmlformats.org/presentationml/2006/main">
  <p:tag name="AS_UNIQUEID" val="1066"/>
</p:tagLst>
</file>

<file path=ppt/tags/tag218.xml><?xml version="1.0" encoding="utf-8"?>
<p:tagLst xmlns:p="http://schemas.openxmlformats.org/presentationml/2006/main">
  <p:tag name="AS_UNIQUEID" val="1067"/>
</p:tagLst>
</file>

<file path=ppt/tags/tag219.xml><?xml version="1.0" encoding="utf-8"?>
<p:tagLst xmlns:p="http://schemas.openxmlformats.org/presentationml/2006/main">
  <p:tag name="AS_UNIQUEID" val="1068"/>
</p:tagLst>
</file>

<file path=ppt/tags/tag22.xml><?xml version="1.0" encoding="utf-8"?>
<p:tagLst xmlns:p="http://schemas.openxmlformats.org/presentationml/2006/main">
  <p:tag name="AS_UNIQUEID" val="8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1069"/>
</p:tagLst>
</file>

<file path=ppt/tags/tag221.xml><?xml version="1.0" encoding="utf-8"?>
<p:tagLst xmlns:p="http://schemas.openxmlformats.org/presentationml/2006/main">
  <p:tag name="AS_UNIQUEID" val="1070"/>
</p:tagLst>
</file>

<file path=ppt/tags/tag222.xml><?xml version="1.0" encoding="utf-8"?>
<p:tagLst xmlns:p="http://schemas.openxmlformats.org/presentationml/2006/main">
  <p:tag name="AS_UNIQUEID" val="1071"/>
</p:tagLst>
</file>

<file path=ppt/tags/tag223.xml><?xml version="1.0" encoding="utf-8"?>
<p:tagLst xmlns:p="http://schemas.openxmlformats.org/presentationml/2006/main">
  <p:tag name="AS_UNIQUEID" val="1072"/>
</p:tagLst>
</file>

<file path=ppt/tags/tag224.xml><?xml version="1.0" encoding="utf-8"?>
<p:tagLst xmlns:p="http://schemas.openxmlformats.org/presentationml/2006/main">
  <p:tag name="AS_UNIQUEID" val="1073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6.xml><?xml version="1.0" encoding="utf-8"?>
<p:tagLst xmlns:p="http://schemas.openxmlformats.org/presentationml/2006/main">
  <p:tag name="AS_UNIQUEID" val="1074"/>
</p:tagLst>
</file>

<file path=ppt/tags/tag227.xml><?xml version="1.0" encoding="utf-8"?>
<p:tagLst xmlns:p="http://schemas.openxmlformats.org/presentationml/2006/main">
  <p:tag name="AS_UNIQUEID" val="1075"/>
</p:tagLst>
</file>

<file path=ppt/tags/tag228.xml><?xml version="1.0" encoding="utf-8"?>
<p:tagLst xmlns:p="http://schemas.openxmlformats.org/presentationml/2006/main">
  <p:tag name="AS_UNIQUEID" val="1076"/>
</p:tagLst>
</file>

<file path=ppt/tags/tag229.xml><?xml version="1.0" encoding="utf-8"?>
<p:tagLst xmlns:p="http://schemas.openxmlformats.org/presentationml/2006/main">
  <p:tag name="AS_UNIQUEID" val="1077"/>
</p:tagLst>
</file>

<file path=ppt/tags/tag23.xml><?xml version="1.0" encoding="utf-8"?>
<p:tagLst xmlns:p="http://schemas.openxmlformats.org/presentationml/2006/main">
  <p:tag name="AS_UNIQUEID" val="8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4.xml><?xml version="1.0" encoding="utf-8"?>
<p:tagLst xmlns:p="http://schemas.openxmlformats.org/presentationml/2006/main">
  <p:tag name="AS_UNIQUEID" val="8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AS_UNIQUEID" val="8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p="http://schemas.openxmlformats.org/presentationml/2006/main">
  <p:tag name="AS_UNIQUEID" val="899"/>
</p:tagLst>
</file>

<file path=ppt/tags/tag27.xml><?xml version="1.0" encoding="utf-8"?>
<p:tagLst xmlns:p="http://schemas.openxmlformats.org/presentationml/2006/main">
  <p:tag name="AS_UNIQUEID" val="9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AS_UNIQUEID" val="9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AS_UNIQUEID" val="9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AS_UNIQUEID" val="8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9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AS_UNIQUEID" val="9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AS_UNIQUEID" val="9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AS_UNIQUEID" val="9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AS_UNIQUEID" val="9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AS_UNIQUEID" val="908"/>
</p:tagLst>
</file>

<file path=ppt/tags/tag36.xml><?xml version="1.0" encoding="utf-8"?>
<p:tagLst xmlns:p="http://schemas.openxmlformats.org/presentationml/2006/main">
  <p:tag name="AS_UNIQUEID" val="9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AS_UNIQUEID" val="9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AS_UNIQUEID" val="9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AS_UNIQUEID" val="9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AS_UNIQUEID" val="8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913"/>
</p:tagLst>
</file>

<file path=ppt/tags/tag41.xml><?xml version="1.0" encoding="utf-8"?>
<p:tagLst xmlns:p="http://schemas.openxmlformats.org/presentationml/2006/main">
  <p:tag name="AS_UNIQUEID" val="9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AS_UNIQUEID" val="9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AS_UNIQUEID" val="9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AS_UNIQUEID" val="917"/>
</p:tagLst>
</file>

<file path=ppt/tags/tag45.xml><?xml version="1.0" encoding="utf-8"?>
<p:tagLst xmlns:p="http://schemas.openxmlformats.org/presentationml/2006/main">
  <p:tag name="AS_UNIQUEID" val="9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9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9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9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9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8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9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924"/>
</p:tagLst>
</file>

<file path=ppt/tags/tag52.xml><?xml version="1.0" encoding="utf-8"?>
<p:tagLst xmlns:p="http://schemas.openxmlformats.org/presentationml/2006/main">
  <p:tag name="AS_UNIQUEID" val="9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9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9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9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AS_UNIQUEID" val="9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AS_UNIQUEID" val="930"/>
</p:tagLst>
</file>

<file path=ppt/tags/tag58.xml><?xml version="1.0" encoding="utf-8"?>
<p:tagLst xmlns:p="http://schemas.openxmlformats.org/presentationml/2006/main">
  <p:tag name="AS_UNIQUEID" val="9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9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8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9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9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AS_UNIQUEID" val="935"/>
</p:tagLst>
</file>

<file path=ppt/tags/tag63.xml><?xml version="1.0" encoding="utf-8"?>
<p:tagLst xmlns:p="http://schemas.openxmlformats.org/presentationml/2006/main">
  <p:tag name="AS_UNIQUEID" val="9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9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9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9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AS_UNIQUEID" val="9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AS_UNIQUEID" val="941"/>
</p:tagLst>
</file>

<file path=ppt/tags/tag69.xml><?xml version="1.0" encoding="utf-8"?>
<p:tagLst xmlns:p="http://schemas.openxmlformats.org/presentationml/2006/main">
  <p:tag name="AS_UNIQUEID" val="942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880"/>
</p:tagLst>
</file>

<file path=ppt/tags/tag70.xml><?xml version="1.0" encoding="utf-8"?>
<p:tagLst xmlns:p="http://schemas.openxmlformats.org/presentationml/2006/main">
  <p:tag name="AS_UNIQUEID" val="943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p="http://schemas.openxmlformats.org/presentationml/2006/main">
  <p:tag name="AS_UNIQUEID" val="9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p="http://schemas.openxmlformats.org/presentationml/2006/main">
  <p:tag name="AS_UNIQUEID" val="9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p="http://schemas.openxmlformats.org/presentationml/2006/main">
  <p:tag name="AS_UNIQUEID" val="9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p="http://schemas.openxmlformats.org/presentationml/2006/main">
  <p:tag name="AS_UNIQUEID" val="947"/>
</p:tagLst>
</file>

<file path=ppt/tags/tag75.xml><?xml version="1.0" encoding="utf-8"?>
<p:tagLst xmlns:p="http://schemas.openxmlformats.org/presentationml/2006/main">
  <p:tag name="AS_UNIQUEID" val="948"/>
</p:tagLst>
</file>

<file path=ppt/tags/tag76.xml><?xml version="1.0" encoding="utf-8"?>
<p:tagLst xmlns:p="http://schemas.openxmlformats.org/presentationml/2006/main">
  <p:tag name="AS_UNIQUEID" val="949"/>
</p:tagLst>
</file>

<file path=ppt/tags/tag77.xml><?xml version="1.0" encoding="utf-8"?>
<p:tagLst xmlns:p="http://schemas.openxmlformats.org/presentationml/2006/main">
  <p:tag name="AS_UNIQUEID" val="950"/>
</p:tagLst>
</file>

<file path=ppt/tags/tag78.xml><?xml version="1.0" encoding="utf-8"?>
<p:tagLst xmlns:p="http://schemas.openxmlformats.org/presentationml/2006/main">
  <p:tag name="AS_UNIQUEID" val="951"/>
</p:tagLst>
</file>

<file path=ppt/tags/tag79.xml><?xml version="1.0" encoding="utf-8"?>
<p:tagLst xmlns:p="http://schemas.openxmlformats.org/presentationml/2006/main">
  <p:tag name="AS_UNIQUEID" val="952"/>
</p:tagLst>
</file>

<file path=ppt/tags/tag8.xml><?xml version="1.0" encoding="utf-8"?>
<p:tagLst xmlns:p="http://schemas.openxmlformats.org/presentationml/2006/main">
  <p:tag name="AS_UNIQUEID" val="8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953"/>
</p:tagLst>
</file>

<file path=ppt/tags/tag81.xml><?xml version="1.0" encoding="utf-8"?>
<p:tagLst xmlns:p="http://schemas.openxmlformats.org/presentationml/2006/main">
  <p:tag name="AS_UNIQUEID" val="954"/>
</p:tagLst>
</file>

<file path=ppt/tags/tag82.xml><?xml version="1.0" encoding="utf-8"?>
<p:tagLst xmlns:p="http://schemas.openxmlformats.org/presentationml/2006/main">
  <p:tag name="AS_UNIQUEID" val="955"/>
</p:tagLst>
</file>

<file path=ppt/tags/tag83.xml><?xml version="1.0" encoding="utf-8"?>
<p:tagLst xmlns:p="http://schemas.openxmlformats.org/presentationml/2006/main">
  <p:tag name="AS_UNIQUEID" val="956"/>
</p:tagLst>
</file>

<file path=ppt/tags/tag84.xml><?xml version="1.0" encoding="utf-8"?>
<p:tagLst xmlns:p="http://schemas.openxmlformats.org/presentationml/2006/main">
  <p:tag name="AS_UNIQUEID" val="957"/>
</p:tagLst>
</file>

<file path=ppt/tags/tag85.xml><?xml version="1.0" encoding="utf-8"?>
<p:tagLst xmlns:p="http://schemas.openxmlformats.org/presentationml/2006/main">
  <p:tag name="AS_UNIQUEID" val="958"/>
</p:tagLst>
</file>

<file path=ppt/tags/tag86.xml><?xml version="1.0" encoding="utf-8"?>
<p:tagLst xmlns:p="http://schemas.openxmlformats.org/presentationml/2006/main">
  <p:tag name="AS_UNIQUEID" val="959"/>
</p:tagLst>
</file>

<file path=ppt/tags/tag87.xml><?xml version="1.0" encoding="utf-8"?>
<p:tagLst xmlns:p="http://schemas.openxmlformats.org/presentationml/2006/main">
  <p:tag name="AS_UNIQUEID" val="960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88.xml><?xml version="1.0" encoding="utf-8"?>
<p:tagLst xmlns:p="http://schemas.openxmlformats.org/presentationml/2006/main">
  <p:tag name="AS_UNIQUEID" val="961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89.xml><?xml version="1.0" encoding="utf-8"?>
<p:tagLst xmlns:p="http://schemas.openxmlformats.org/presentationml/2006/main">
  <p:tag name="AS_UNIQUEID" val="962"/>
</p:tagLst>
</file>

<file path=ppt/tags/tag9.xml><?xml version="1.0" encoding="utf-8"?>
<p:tagLst xmlns:p="http://schemas.openxmlformats.org/presentationml/2006/main">
  <p:tag name="AS_UNIQUEID" val="8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1.xml><?xml version="1.0" encoding="utf-8"?>
<p:tagLst xmlns:p="http://schemas.openxmlformats.org/presentationml/2006/main">
  <p:tag name="AS_UNIQUEID" val="963"/>
</p:tagLst>
</file>

<file path=ppt/tags/tag92.xml><?xml version="1.0" encoding="utf-8"?>
<p:tagLst xmlns:p="http://schemas.openxmlformats.org/presentationml/2006/main">
  <p:tag name="AS_UNIQUEID" val="964"/>
</p:tagLst>
</file>

<file path=ppt/tags/tag93.xml><?xml version="1.0" encoding="utf-8"?>
<p:tagLst xmlns:p="http://schemas.openxmlformats.org/presentationml/2006/main">
  <p:tag name="AS_UNIQUEID" val="965"/>
</p:tagLst>
</file>

<file path=ppt/tags/tag94.xml><?xml version="1.0" encoding="utf-8"?>
<p:tagLst xmlns:p="http://schemas.openxmlformats.org/presentationml/2006/main">
  <p:tag name="AS_UNIQUEID" val="966"/>
</p:tagLst>
</file>

<file path=ppt/tags/tag95.xml><?xml version="1.0" encoding="utf-8"?>
<p:tagLst xmlns:p="http://schemas.openxmlformats.org/presentationml/2006/main">
  <p:tag name="AS_UNIQUEID" val="967"/>
</p:tagLst>
</file>

<file path=ppt/tags/tag96.xml><?xml version="1.0" encoding="utf-8"?>
<p:tagLst xmlns:p="http://schemas.openxmlformats.org/presentationml/2006/main">
  <p:tag name="AS_UNIQUEID" val="968"/>
</p:tagLst>
</file>

<file path=ppt/tags/tag97.xml><?xml version="1.0" encoding="utf-8"?>
<p:tagLst xmlns:p="http://schemas.openxmlformats.org/presentationml/2006/main">
  <p:tag name="AS_UNIQUEID" val="969"/>
</p:tagLst>
</file>

<file path=ppt/tags/tag98.xml><?xml version="1.0" encoding="utf-8"?>
<p:tagLst xmlns:p="http://schemas.openxmlformats.org/presentationml/2006/main">
  <p:tag name="AS_UNIQUEID" val="970"/>
</p:tagLst>
</file>

<file path=ppt/tags/tag99.xml><?xml version="1.0" encoding="utf-8"?>
<p:tagLst xmlns:p="http://schemas.openxmlformats.org/presentationml/2006/main">
  <p:tag name="AS_UNIQUEID" val="97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111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微软雅黑</vt:lpstr>
      <vt:lpstr>Wingdings</vt:lpstr>
      <vt:lpstr>Calibri Light</vt:lpstr>
      <vt:lpstr>Calibri</vt:lpstr>
      <vt:lpstr>黑体</vt:lpstr>
      <vt:lpstr>宋体</vt:lpstr>
      <vt:lpstr>Times New Roman</vt:lpstr>
      <vt:lpstr>Office 主题​​</vt:lpstr>
      <vt:lpstr>第七章 从粒子到宇宙</vt:lpstr>
      <vt:lpstr>新课导入-----摩擦起电</vt:lpstr>
      <vt:lpstr>两种电荷-----带电体之间的相互作用</vt:lpstr>
      <vt:lpstr>电荷间的相互作用</vt:lpstr>
      <vt:lpstr>物体带电性质</vt:lpstr>
      <vt:lpstr>加强训练</vt:lpstr>
      <vt:lpstr>加强训练</vt:lpstr>
      <vt:lpstr>加强训练</vt:lpstr>
      <vt:lpstr>自然界和生活中的静电现象</vt:lpstr>
      <vt:lpstr>静电应用</vt:lpstr>
      <vt:lpstr>静电危害</vt:lpstr>
      <vt:lpstr>检验物体带电的其他方法</vt:lpstr>
      <vt:lpstr>课堂总结</vt:lpstr>
      <vt:lpstr>练一练</vt:lpstr>
      <vt:lpstr>练一练</vt:lpstr>
      <vt:lpstr>练一练</vt:lpstr>
      <vt:lpstr>练一练</vt:lpstr>
      <vt:lpstr>练一练</vt:lpstr>
      <vt:lpstr>练一练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2021-02-16T17:03:09Z</cp:lastPrinted>
  <dcterms:created xsi:type="dcterms:W3CDTF">2021-02-16T17:03:09Z</dcterms:created>
  <dcterms:modified xsi:type="dcterms:W3CDTF">2021-02-16T09:03:10Z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