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saveSubsetFonts="1">
  <p:sldMasterIdLst>
    <p:sldMasterId id="2147483660" r:id="rId1"/>
  </p:sldMasterIdLst>
  <p:notesMasterIdLst>
    <p:notesMasterId r:id="rId2"/>
  </p:notesMasterIdLst>
  <p:sldIdLst>
    <p:sldId id="758" r:id="rId3"/>
    <p:sldId id="744" r:id="rId4"/>
    <p:sldId id="749" r:id="rId5"/>
    <p:sldId id="762" r:id="rId6"/>
    <p:sldId id="768" r:id="rId7"/>
    <p:sldId id="750" r:id="rId8"/>
    <p:sldId id="763" r:id="rId9"/>
    <p:sldId id="776" r:id="rId10"/>
    <p:sldId id="760" r:id="rId11"/>
    <p:sldId id="764" r:id="rId12"/>
    <p:sldId id="831" r:id="rId13"/>
    <p:sldId id="832" r:id="rId14"/>
    <p:sldId id="833" r:id="rId15"/>
    <p:sldId id="834" r:id="rId16"/>
    <p:sldId id="835" r:id="rId17"/>
    <p:sldId id="836" r:id="rId18"/>
    <p:sldId id="837" r:id="rId19"/>
    <p:sldId id="838" r:id="rId20"/>
    <p:sldId id="839" r:id="rId21"/>
    <p:sldId id="840" r:id="rId22"/>
    <p:sldId id="928" r:id="rId23"/>
    <p:sldId id="841" r:id="rId24"/>
    <p:sldId id="842" r:id="rId25"/>
    <p:sldId id="843" r:id="rId26"/>
    <p:sldId id="844" r:id="rId27"/>
    <p:sldId id="845" r:id="rId28"/>
    <p:sldId id="846" r:id="rId29"/>
    <p:sldId id="847" r:id="rId30"/>
    <p:sldId id="848" r:id="rId31"/>
    <p:sldId id="849" r:id="rId32"/>
    <p:sldId id="851" r:id="rId33"/>
    <p:sldId id="850" r:id="rId34"/>
    <p:sldId id="852" r:id="rId35"/>
    <p:sldId id="853" r:id="rId36"/>
    <p:sldId id="854" r:id="rId37"/>
    <p:sldId id="855" r:id="rId38"/>
    <p:sldId id="856" r:id="rId39"/>
    <p:sldId id="857" r:id="rId40"/>
    <p:sldId id="858" r:id="rId41"/>
    <p:sldId id="859" r:id="rId42"/>
    <p:sldId id="860" r:id="rId43"/>
    <p:sldId id="861" r:id="rId44"/>
    <p:sldId id="862" r:id="rId45"/>
    <p:sldId id="863" r:id="rId46"/>
    <p:sldId id="890" r:id="rId47"/>
    <p:sldId id="891" r:id="rId48"/>
    <p:sldId id="759" r:id="rId49"/>
    <p:sldId id="789" r:id="rId50"/>
    <p:sldId id="864" r:id="rId51"/>
    <p:sldId id="865" r:id="rId52"/>
    <p:sldId id="866" r:id="rId53"/>
    <p:sldId id="867" r:id="rId54"/>
    <p:sldId id="868" r:id="rId55"/>
    <p:sldId id="869" r:id="rId56"/>
    <p:sldId id="870" r:id="rId57"/>
    <p:sldId id="929" r:id="rId58"/>
    <p:sldId id="871" r:id="rId59"/>
    <p:sldId id="872" r:id="rId60"/>
    <p:sldId id="873" r:id="rId61"/>
    <p:sldId id="892" r:id="rId62"/>
    <p:sldId id="893" r:id="rId63"/>
    <p:sldId id="894" r:id="rId64"/>
    <p:sldId id="895" r:id="rId65"/>
    <p:sldId id="896" r:id="rId66"/>
    <p:sldId id="897" r:id="rId67"/>
    <p:sldId id="761" r:id="rId68"/>
    <p:sldId id="805" r:id="rId69"/>
    <p:sldId id="874" r:id="rId70"/>
    <p:sldId id="875" r:id="rId71"/>
    <p:sldId id="876" r:id="rId72"/>
    <p:sldId id="877" r:id="rId73"/>
    <p:sldId id="878" r:id="rId74"/>
    <p:sldId id="879" r:id="rId75"/>
    <p:sldId id="880" r:id="rId76"/>
    <p:sldId id="881" r:id="rId77"/>
    <p:sldId id="882" r:id="rId78"/>
    <p:sldId id="883" r:id="rId79"/>
    <p:sldId id="884" r:id="rId80"/>
    <p:sldId id="885" r:id="rId81"/>
    <p:sldId id="886" r:id="rId82"/>
    <p:sldId id="887" r:id="rId83"/>
    <p:sldId id="888" r:id="rId84"/>
    <p:sldId id="889" r:id="rId85"/>
    <p:sldId id="918" r:id="rId86"/>
    <p:sldId id="898" r:id="rId87"/>
    <p:sldId id="899" r:id="rId88"/>
    <p:sldId id="900" r:id="rId89"/>
    <p:sldId id="901" r:id="rId90"/>
    <p:sldId id="902" r:id="rId91"/>
    <p:sldId id="903" r:id="rId92"/>
    <p:sldId id="904" r:id="rId93"/>
    <p:sldId id="905" r:id="rId94"/>
    <p:sldId id="906" r:id="rId95"/>
    <p:sldId id="907" r:id="rId96"/>
    <p:sldId id="908" r:id="rId97"/>
    <p:sldId id="909" r:id="rId98"/>
    <p:sldId id="910" r:id="rId99"/>
    <p:sldId id="911" r:id="rId100"/>
    <p:sldId id="912" r:id="rId101"/>
    <p:sldId id="913" r:id="rId102"/>
    <p:sldId id="914" r:id="rId103"/>
    <p:sldId id="915" r:id="rId104"/>
    <p:sldId id="916" r:id="rId105"/>
    <p:sldId id="917" r:id="rId106"/>
    <p:sldId id="919" r:id="rId107"/>
    <p:sldId id="920" r:id="rId108"/>
    <p:sldId id="921" r:id="rId109"/>
    <p:sldId id="922" r:id="rId110"/>
    <p:sldId id="923" r:id="rId111"/>
    <p:sldId id="924" r:id="rId112"/>
    <p:sldId id="925" r:id="rId113"/>
    <p:sldId id="926" r:id="rId114"/>
    <p:sldId id="927" r:id="rId115"/>
    <p:sldId id="735" r:id="rId116"/>
  </p:sldIdLst>
  <p:sldSz cx="11522075" cy="6480175"/>
  <p:notesSz cx="6858000" cy="9144000"/>
  <p:custDataLst>
    <p:tags r:id="rId117"/>
  </p:custDataLst>
  <p:defaultTextStyle>
    <a:defPPr>
      <a:defRPr lang="zh-CN"/>
    </a:defPPr>
    <a:lvl1pPr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1pPr>
    <a:lvl2pPr marL="4572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2pPr>
    <a:lvl3pPr marL="9144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3pPr>
    <a:lvl4pPr marL="13716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4pPr>
    <a:lvl5pPr marL="1828800" algn="l" rtl="0" fontAlgn="base">
      <a:spcBef>
        <a:spcPct val="0"/>
      </a:spcBef>
      <a:spcAft>
        <a:spcPct val="0"/>
      </a:spcAft>
      <a:buFont typeface="Arial" pitchFamily="34" charset="0"/>
      <a:defRPr sz="3200" b="1" kern="1200">
        <a:solidFill>
          <a:srgbClr val="FF0000"/>
        </a:solidFill>
        <a:latin typeface="Times New Roman" panose="02020603050405020304" pitchFamily="18" charset="0"/>
        <a:ea typeface="黑体" panose="02010609060101010101" pitchFamily="49" charset="-122"/>
        <a:cs typeface="+mn-cs"/>
      </a:defRPr>
    </a:lvl5pPr>
    <a:lvl6pPr marL="22860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6pPr>
    <a:lvl7pPr marL="27432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7pPr>
    <a:lvl8pPr marL="32004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8pPr>
    <a:lvl9pPr marL="3657600" algn="l" defTabSz="914400" rtl="0" eaLnBrk="1" latinLnBrk="0" hangingPunct="1">
      <a:defRPr sz="3200" b="1" kern="1200">
        <a:solidFill>
          <a:srgbClr val="FF0000"/>
        </a:solidFill>
        <a:latin typeface="Times New Roman" panose="02020603050405020304" pitchFamily="18"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726" userDrawn="1">
          <p15:clr>
            <a:srgbClr val="A4A3A4"/>
          </p15:clr>
        </p15:guide>
        <p15:guide id="2" pos="227" userDrawn="1">
          <p15:clr>
            <a:srgbClr val="A4A3A4"/>
          </p15:clr>
        </p15:guide>
        <p15:guide id="3" orient="horz" pos="317" userDrawn="1">
          <p15:clr>
            <a:srgbClr val="A4A3A4"/>
          </p15:clr>
        </p15:guide>
        <p15:guide id="4" orient="horz" pos="272" userDrawn="1">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591" autoAdjust="0"/>
  </p:normalViewPr>
  <p:slideViewPr>
    <p:cSldViewPr>
      <p:cViewPr varScale="1">
        <p:scale>
          <a:sx n="97" d="100"/>
          <a:sy n="97" d="100"/>
        </p:scale>
        <p:origin x="498" y="90"/>
      </p:cViewPr>
      <p:guideLst>
        <p:guide orient="horz" pos="726"/>
        <p:guide pos="227"/>
        <p:guide orient="horz" pos="317"/>
        <p:guide orient="horz" pos="272"/>
      </p:guideLst>
    </p:cSldViewPr>
  </p:slideViewPr>
  <p:outlineViewPr>
    <p:cViewPr>
      <p:scale>
        <a:sx n="33" d="100"/>
        <a:sy n="33" d="100"/>
      </p:scale>
      <p:origin x="0" y="0"/>
    </p:cViewPr>
  </p:outlineViewPr>
  <p:notesTextViewPr>
    <p:cViewPr>
      <p:scale>
        <a:sx n="3" d="2"/>
        <a:sy n="3" d="2"/>
      </p:scale>
      <p:origin x="0" y="0"/>
    </p:cViewPr>
  </p:notesTextViewPr>
  <p:sorterViewPr>
    <p:cViewPr>
      <p:scale>
        <a:sx n="130" d="100"/>
        <a:sy n="13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8.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 Type="http://schemas.openxmlformats.org/officeDocument/2006/relationships/slide" Target="slides/slide9.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tags" Target="tags/tag1.xml" /><Relationship Id="rId118" Type="http://schemas.openxmlformats.org/officeDocument/2006/relationships/presProps" Target="presProps.xml" /><Relationship Id="rId119" Type="http://schemas.openxmlformats.org/officeDocument/2006/relationships/viewProps" Target="viewProps.xml" /><Relationship Id="rId12" Type="http://schemas.openxmlformats.org/officeDocument/2006/relationships/slide" Target="slides/slide10.xml" /><Relationship Id="rId120" Type="http://schemas.openxmlformats.org/officeDocument/2006/relationships/theme" Target="theme/theme1.xml" /><Relationship Id="rId121" Type="http://schemas.openxmlformats.org/officeDocument/2006/relationships/tableStyles" Target="tableStyles.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 Type="http://schemas.openxmlformats.org/officeDocument/2006/relationships/notesMaster" Target="notesMasters/notesMaster1.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 Type="http://schemas.openxmlformats.org/officeDocument/2006/relationships/slide" Target="slides/slide1.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 Type="http://schemas.openxmlformats.org/officeDocument/2006/relationships/slide" Target="slides/slide2.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 Type="http://schemas.openxmlformats.org/officeDocument/2006/relationships/slide" Target="slides/slide3.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 Type="http://schemas.openxmlformats.org/officeDocument/2006/relationships/slide" Target="slides/slide4.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 Type="http://schemas.openxmlformats.org/officeDocument/2006/relationships/slide" Target="slides/slide5.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 Type="http://schemas.openxmlformats.org/officeDocument/2006/relationships/slide" Target="slides/slide6.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 Type="http://schemas.openxmlformats.org/officeDocument/2006/relationships/slide" Target="slides/slide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1.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32.emf" /></Relationships>
</file>

<file path=ppt/drawings/_rels/vmlDrawing11.vml.rels>&#65279;<?xml version="1.0" encoding="utf-8" standalone="yes"?><Relationships xmlns="http://schemas.openxmlformats.org/package/2006/relationships"><Relationship Id="rId1" Type="http://schemas.openxmlformats.org/officeDocument/2006/relationships/image" Target="../media/image41.emf" /></Relationships>
</file>

<file path=ppt/drawings/_rels/vmlDrawing12.vml.rels>&#65279;<?xml version="1.0" encoding="utf-8" standalone="yes"?><Relationships xmlns="http://schemas.openxmlformats.org/package/2006/relationships"><Relationship Id="rId1" Type="http://schemas.openxmlformats.org/officeDocument/2006/relationships/image" Target="../media/image84.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2.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3.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7.emf" /><Relationship Id="rId2" Type="http://schemas.openxmlformats.org/officeDocument/2006/relationships/image" Target="../media/image18.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20.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4.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26.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27.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30.emf"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bwMode="auto">
      <p:bgPr>
        <a:solidFill>
          <a:schemeClr val="bg1"/>
        </a:solidFill>
        <a:effectLst/>
      </p:bgPr>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5124" name="幻灯片图像占位符 3"/>
          <p:cNvSpPr>
            <a:spLocks noGrp="1" noRot="1" noChangeAspect="1" noChangeArrowheads="1"/>
          </p:cNvSpPr>
          <p:nvPr>
            <p:ph type="sldImg" idx="4294967295"/>
          </p:nvPr>
        </p:nvSpPr>
        <p:spPr bwMode="auto">
          <a:xfrm>
            <a:off x="381000" y="685800"/>
            <a:ext cx="6096000" cy="3429000"/>
          </a:xfrm>
          <a:prstGeom prst="rect">
            <a:avLst/>
          </a:prstGeom>
          <a:noFill/>
          <a:ln w="12700">
            <a:solidFill>
              <a:srgbClr val="000000"/>
            </a:solidFill>
            <a:miter lim="800000"/>
          </a:ln>
          <a:extLst>
            <a:ext uri="{909E8E84-426E-40DD-AFC4-6F175D3DCCD1}">
              <a14:hiddenFill xmlns:a14="http://schemas.microsoft.com/office/drawing/2010/main">
                <a:solidFill>
                  <a:srgbClr val="FFFFFF"/>
                </a:solidFill>
              </a14:hiddenFill>
            </a:ext>
          </a:extLst>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ct val="0"/>
              </a:spcBef>
              <a:spcAft>
                <a:spcPct val="0"/>
              </a:spcAft>
              <a:buFontTx/>
              <a:buNone/>
              <a:defRPr sz="1200" b="0">
                <a:solidFill>
                  <a:schemeClr val="tx1"/>
                </a:solidFill>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noProof="1">
                <a:ea typeface="黑体" panose="02010609060101010101" pitchFamily="49" charset="-122"/>
              </a:defRPr>
            </a:lvl1pPr>
          </a:lstStyle>
          <a:p>
            <a:fld id="{A64CA497-71E0-4184-919F-D45F39379D11}" type="slidenum">
              <a:rPr lang="zh-CN" altLang="en-US"/>
              <a:t>‹#›</a:t>
            </a:fld>
            <a:endParaRPr lang="zh-CN" altLang="en-US">
              <a:ea typeface="黑体" panose="02010609060101010101" pitchFamily="49" charset="-122"/>
            </a:endParaRPr>
          </a:p>
        </p:txBody>
      </p:sp>
    </p:spTree>
    <p:extLst>
      <p:ext uri="{BB962C8B-B14F-4D97-AF65-F5344CB8AC3E}">
        <p14:creationId xmlns:p14="http://schemas.microsoft.com/office/powerpoint/2010/main" val="1747822530"/>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1200" kern="1200">
        <a:solidFill>
          <a:schemeClr val="tx1"/>
        </a:solidFill>
        <a:latin typeface="+mn-lt"/>
        <a:ea typeface="+mn-ea"/>
        <a:cs typeface="+mn-cs"/>
      </a:defRPr>
    </a:lvl2pPr>
    <a:lvl3pPr marL="914400" algn="l" rtl="0" fontAlgn="base">
      <a:spcBef>
        <a:spcPct val="0"/>
      </a:spcBef>
      <a:spcAft>
        <a:spcPct val="0"/>
      </a:spcAft>
      <a:defRPr sz="1200" kern="1200">
        <a:solidFill>
          <a:schemeClr val="tx1"/>
        </a:solidFill>
        <a:latin typeface="+mn-lt"/>
        <a:ea typeface="+mn-ea"/>
        <a:cs typeface="+mn-cs"/>
      </a:defRPr>
    </a:lvl3pPr>
    <a:lvl4pPr marL="1371600" algn="l" rtl="0" fontAlgn="base">
      <a:spcBef>
        <a:spcPct val="0"/>
      </a:spcBef>
      <a:spcAft>
        <a:spcPct val="0"/>
      </a:spcAft>
      <a:defRPr sz="1200" kern="1200">
        <a:solidFill>
          <a:schemeClr val="tx1"/>
        </a:solidFill>
        <a:latin typeface="+mn-lt"/>
        <a:ea typeface="+mn-ea"/>
        <a:cs typeface="+mn-cs"/>
      </a:defRPr>
    </a:lvl4pPr>
    <a:lvl5pPr marL="1828800" algn="l" rtl="0" fontAlgn="base">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1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4CA497-71E0-4184-919F-D45F39379D11}" type="slidenum">
              <a:rPr lang="zh-CN" altLang="en-US" smtClean="0"/>
              <a:t>114</a:t>
            </a:fld>
            <a:endParaRPr lang="zh-CN" altLang="en-US">
              <a:ea typeface="黑体" panose="02010609060101010101" pitchFamily="49" charset="-122"/>
            </a:endParaRPr>
          </a:p>
        </p:txBody>
      </p:sp>
    </p:spTree>
    <p:extLst>
      <p:ext uri="{BB962C8B-B14F-4D97-AF65-F5344CB8AC3E}">
        <p14:creationId xmlns:p14="http://schemas.microsoft.com/office/powerpoint/2010/main" val="858147645"/>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3_标题幻灯片">
    <p:bg>
      <p:bgPr>
        <a:pattFill prst="pct5">
          <a:fgClr>
            <a:schemeClr val="bg2">
              <a:lumMod val="75000"/>
            </a:schemeClr>
          </a:fgClr>
          <a:bgClr>
            <a:schemeClr val="bg1"/>
          </a:bgClr>
        </a:pattFill>
        <a:effectLst/>
      </p:bgPr>
    </p:bg>
    <p:spTree>
      <p:nvGrpSpPr>
        <p:cNvPr id="1" name=""/>
        <p:cNvGrpSpPr/>
        <p:nvPr/>
      </p:nvGrpSpPr>
      <p:grpSpPr>
        <a:xfrm>
          <a:off x="0" y="0"/>
          <a:ext cx="0" cy="0"/>
        </a:xfrm>
      </p:grpSpPr>
    </p:spTree>
    <p:extLst>
      <p:ext uri="{BB962C8B-B14F-4D97-AF65-F5344CB8AC3E}">
        <p14:creationId xmlns:p14="http://schemas.microsoft.com/office/powerpoint/2010/main" val="1475108201"/>
      </p:ext>
    </p:extLst>
  </p:cSld>
  <p:clrMapOvr>
    <a:masterClrMapping/>
  </p:clrMapOvr>
  <p:transition>
    <p:fade/>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标题和内容">
    <p:spTree>
      <p:nvGrpSpPr>
        <p:cNvPr id="1" name=""/>
        <p:cNvGrpSpPr/>
        <p:nvPr/>
      </p:nvGrpSpPr>
      <p:grpSpPr>
        <a:xfrm>
          <a:off x="0" y="0"/>
          <a:ext cx="0" cy="0"/>
        </a:xfrm>
      </p:grpSpPr>
    </p:spTree>
    <p:extLst>
      <p:ext uri="{BB962C8B-B14F-4D97-AF65-F5344CB8AC3E}">
        <p14:creationId xmlns:p14="http://schemas.microsoft.com/office/powerpoint/2010/main" val="375246955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Tree>
    <p:extLst>
      <p:ext uri="{BB962C8B-B14F-4D97-AF65-F5344CB8AC3E}">
        <p14:creationId xmlns:p14="http://schemas.microsoft.com/office/powerpoint/2010/main" val="3841037021"/>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Tree>
    <p:extLst>
      <p:ext uri="{BB962C8B-B14F-4D97-AF65-F5344CB8AC3E}">
        <p14:creationId xmlns:p14="http://schemas.microsoft.com/office/powerpoint/2010/main" val="17128942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preserve="1" userDrawn="1">
  <p:cSld name="1_标题幻灯片">
    <p:bg>
      <p:bgPr>
        <a:gradFill>
          <a:gsLst>
            <a:gs pos="61000">
              <a:schemeClr val="bg2">
                <a:lumMod val="90000"/>
              </a:schemeClr>
            </a:gs>
            <a:gs pos="100000">
              <a:schemeClr val="bg2">
                <a:lumMod val="50000"/>
              </a:schemeClr>
            </a:gs>
            <a:gs pos="0">
              <a:schemeClr val="bg2">
                <a:lumMod val="50000"/>
              </a:schemeClr>
            </a:gs>
            <a:gs pos="40000">
              <a:schemeClr val="bg2">
                <a:lumMod val="90000"/>
              </a:schemeClr>
            </a:gs>
          </a:gsLst>
          <a:lin ang="5400000" scaled="1"/>
        </a:gradFill>
        <a:effectLst/>
      </p:bgPr>
    </p:bg>
    <p:spTree>
      <p:nvGrpSpPr>
        <p:cNvPr id="1" name=""/>
        <p:cNvGrpSpPr/>
        <p:nvPr/>
      </p:nvGrpSpPr>
      <p:grpSpPr>
        <a:xfrm>
          <a:off x="0" y="0"/>
          <a:ext cx="0" cy="0"/>
        </a:xfrm>
      </p:grpSpPr>
      <p:sp>
        <p:nvSpPr>
          <p:cNvPr id="2" name="矩形 1"/>
          <p:cNvSpPr/>
          <p:nvPr userDrawn="1"/>
        </p:nvSpPr>
        <p:spPr>
          <a:xfrm>
            <a:off x="3201636" y="1583903"/>
            <a:ext cx="5128327" cy="3046988"/>
          </a:xfrm>
          <a:prstGeom prst="rect">
            <a:avLst/>
          </a:prstGeom>
          <a:noFill/>
        </p:spPr>
        <p:txBody>
          <a:bodyPr wrap="none" lIns="91440" tIns="45720" rIns="91440" bIns="45720">
            <a:spAutoFit/>
          </a:bodyPr>
          <a:lstStyle/>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本课结束</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a:p>
            <a:pPr algn="ctr"/>
            <a:r>
              <a:rPr lang="zh-CN" altLang="en-US"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rPr>
              <a:t>谢谢观看</a:t>
            </a:r>
            <a:endParaRPr lang="en-US" altLang="zh-CN" sz="9600" smtClean="0">
              <a:solidFill>
                <a:schemeClr val="accent2"/>
              </a:solidFill>
              <a:effectLst>
                <a:outerShdw dist="50800" dir="5400000" algn="ctr" rotWithShape="0">
                  <a:srgbClr val="000000">
                    <a:alpha val="60000"/>
                  </a:srgbClr>
                </a:outerShdw>
              </a:effectLst>
              <a:latin typeface="隶书" panose="02010509060101010101" pitchFamily="49" charset="-122"/>
              <a:ea typeface="隶书" panose="02010509060101010101" pitchFamily="49" charset="-122"/>
            </a:endParaRPr>
          </a:p>
        </p:txBody>
      </p:sp>
    </p:spTree>
    <p:extLst>
      <p:ext uri="{BB962C8B-B14F-4D97-AF65-F5344CB8AC3E}">
        <p14:creationId xmlns:p14="http://schemas.microsoft.com/office/powerpoint/2010/main" val="342607902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章节">
    <p:bg>
      <p:bgPr>
        <a:solidFill>
          <a:schemeClr val="bg1"/>
        </a:solidFill>
        <a:effectLst/>
      </p:bgPr>
    </p:bg>
    <p:spTree>
      <p:nvGrpSpPr>
        <p:cNvPr id="1" name=""/>
        <p:cNvGrpSpPr/>
        <p:nvPr/>
      </p:nvGrpSpPr>
      <p:grpSpPr>
        <a:xfrm>
          <a:off x="0" y="0"/>
          <a:ext cx="0" cy="0"/>
        </a:xfrm>
      </p:grpSpPr>
      <p:sp>
        <p:nvSpPr>
          <p:cNvPr id="53" name="矩形 52">
            <a:extLst>
              <a:ext uri="{FF2B5EF4-FFF2-40B4-BE49-F238E27FC236}">
                <a16:creationId xmlns="" xmlns:a16="http://schemas.microsoft.com/office/drawing/2014/main" id="{BA1ED049-C14D-4A1F-97F9-8FC803A6313A}"/>
              </a:ext>
            </a:extLst>
          </p:cNvPr>
          <p:cNvSpPr/>
          <p:nvPr userDrawn="1"/>
        </p:nvSpPr>
        <p:spPr>
          <a:xfrm>
            <a:off x="0" y="2256061"/>
            <a:ext cx="11522075" cy="1740047"/>
          </a:xfrm>
          <a:prstGeom prst="rect">
            <a:avLst/>
          </a:prstGeom>
          <a:solidFill>
            <a:srgbClr val="00A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24"/>
          </a:p>
        </p:txBody>
      </p:sp>
      <p:sp>
        <p:nvSpPr>
          <p:cNvPr id="54" name="标题 1">
            <a:extLst>
              <a:ext uri="{FF2B5EF4-FFF2-40B4-BE49-F238E27FC236}">
                <a16:creationId xmlns="" xmlns:a16="http://schemas.microsoft.com/office/drawing/2014/main" id="{AA99C4E3-901A-413A-864D-39738AA96B93}"/>
              </a:ext>
            </a:extLst>
          </p:cNvPr>
          <p:cNvSpPr>
            <a:spLocks noGrp="1"/>
          </p:cNvSpPr>
          <p:nvPr>
            <p:ph type="ctrTitle"/>
          </p:nvPr>
        </p:nvSpPr>
        <p:spPr>
          <a:xfrm>
            <a:off x="0" y="2256061"/>
            <a:ext cx="11522075" cy="1740047"/>
          </a:xfrm>
          <a:prstGeom prst="rect">
            <a:avLst/>
          </a:prstGeom>
        </p:spPr>
        <p:txBody>
          <a:bodyPr anchor="ctr"/>
          <a:lstStyle>
            <a:lvl1pPr algn="ctr">
              <a:defRPr sz="4158">
                <a:solidFill>
                  <a:schemeClr val="bg1"/>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extLst>
      <p:ext uri="{BB962C8B-B14F-4D97-AF65-F5344CB8AC3E}">
        <p14:creationId xmlns:p14="http://schemas.microsoft.com/office/powerpoint/2010/main" val="3564166665"/>
      </p:ext>
    </p:extLst>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 Target="../slides/slide2.xml" TargetMode="Internal" /><Relationship Id="rId8"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7" name="矩形 6"/>
          <p:cNvSpPr/>
          <p:nvPr userDrawn="1"/>
        </p:nvSpPr>
        <p:spPr>
          <a:xfrm>
            <a:off x="-1" y="172927"/>
            <a:ext cx="11522075" cy="288032"/>
          </a:xfrm>
          <a:prstGeom prst="rect">
            <a:avLst/>
          </a:prstGeom>
          <a:gradFill flip="none" rotWithShape="1">
            <a:gsLst>
              <a:gs pos="65000">
                <a:schemeClr val="bg2">
                  <a:lumMod val="90000"/>
                </a:schemeClr>
              </a:gs>
              <a:gs pos="38000">
                <a:schemeClr val="bg2">
                  <a:lumMod val="75000"/>
                </a:schemeClr>
              </a:gs>
              <a:gs pos="1000">
                <a:srgbClr val="0070C0"/>
              </a:gs>
              <a:gs pos="100000">
                <a:schemeClr val="bg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a:off x="-9728" y="6404527"/>
            <a:ext cx="11522074" cy="72008"/>
          </a:xfrm>
          <a:prstGeom prst="rect">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bg2">
                    <a:lumMod val="50000"/>
                  </a:schemeClr>
                </a:solidFill>
              </a:ln>
              <a:solidFill>
                <a:schemeClr val="bg2">
                  <a:lumMod val="50000"/>
                </a:schemeClr>
              </a:solidFill>
            </a:endParaRPr>
          </a:p>
        </p:txBody>
      </p:sp>
      <p:sp>
        <p:nvSpPr>
          <p:cNvPr id="10" name="云形标注 9">
            <a:hlinkClick r:id="rId7" action="ppaction://hlinksldjump"/>
          </p:cNvPr>
          <p:cNvSpPr/>
          <p:nvPr userDrawn="1"/>
        </p:nvSpPr>
        <p:spPr>
          <a:xfrm>
            <a:off x="10441557" y="42551"/>
            <a:ext cx="864096" cy="432048"/>
          </a:xfrm>
          <a:prstGeom prst="cloudCallout">
            <a:avLst/>
          </a:prstGeom>
          <a:solidFill>
            <a:schemeClr val="bg2">
              <a:lumMod val="9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1200" smtClean="0"/>
              <a:t> 导航</a:t>
            </a:r>
            <a:endParaRPr lang="zh-CN" altLang="en-US" sz="1200">
              <a:solidFill>
                <a:srgbClr val="FF0000"/>
              </a:solidFill>
            </a:endParaRPr>
          </a:p>
        </p:txBody>
      </p:sp>
    </p:spTree>
    <p:extLst>
      <p:ext uri="{BB962C8B-B14F-4D97-AF65-F5344CB8AC3E}">
        <p14:creationId xmlns:p14="http://schemas.microsoft.com/office/powerpoint/2010/main" val="1345586147"/>
      </p:ext>
    </p:extLst>
  </p:cSld>
  <p:clrMap bg1="lt1" tx1="dk1" bg2="lt2" tx2="dk2" accent1="accent1" accent2="accent2" accent3="accent3" accent4="accent4" accent5="accent5" accent6="accent6" hlink="hlink" folHlink="folHlink"/>
  <p:sldLayoutIdLst>
    <p:sldLayoutId id="2147483697" r:id="rId1"/>
    <p:sldLayoutId id="2147483690" r:id="rId2"/>
    <p:sldLayoutId id="2147483691" r:id="rId3"/>
    <p:sldLayoutId id="2147483692" r:id="rId4"/>
    <p:sldLayoutId id="2147483694" r:id="rId5"/>
    <p:sldLayoutId id="2147483698" r:id="rId6"/>
  </p:sldLayoutIdLst>
  <p:transition/>
  <p:timing/>
  <p:txStyles>
    <p:titleStyle>
      <a:lvl1pPr algn="ctr" rtl="0" eaLnBrk="1" fontAlgn="base" hangingPunct="1">
        <a:spcBef>
          <a:spcPct val="0"/>
        </a:spcBef>
        <a:spcAft>
          <a:spcPct val="0"/>
        </a:spcAft>
        <a:defRPr sz="4158" kern="1200">
          <a:solidFill>
            <a:schemeClr val="tx1"/>
          </a:solidFill>
          <a:latin typeface="+mj-lt"/>
          <a:ea typeface="+mj-ea"/>
          <a:cs typeface="+mj-cs"/>
        </a:defRPr>
      </a:lvl1pPr>
      <a:lvl2pPr algn="ctr" rtl="0" eaLnBrk="1" fontAlgn="base" hangingPunct="1">
        <a:spcBef>
          <a:spcPct val="0"/>
        </a:spcBef>
        <a:spcAft>
          <a:spcPct val="0"/>
        </a:spcAft>
        <a:defRPr sz="4158">
          <a:solidFill>
            <a:schemeClr val="tx1"/>
          </a:solidFill>
          <a:latin typeface="Arial"/>
          <a:ea typeface="黑体" pitchFamily="2" charset="-122"/>
        </a:defRPr>
      </a:lvl2pPr>
      <a:lvl3pPr algn="ctr" rtl="0" eaLnBrk="1" fontAlgn="base" hangingPunct="1">
        <a:spcBef>
          <a:spcPct val="0"/>
        </a:spcBef>
        <a:spcAft>
          <a:spcPct val="0"/>
        </a:spcAft>
        <a:defRPr sz="4158">
          <a:solidFill>
            <a:schemeClr val="tx1"/>
          </a:solidFill>
          <a:latin typeface="Arial"/>
          <a:ea typeface="黑体" pitchFamily="2" charset="-122"/>
        </a:defRPr>
      </a:lvl3pPr>
      <a:lvl4pPr algn="ctr" rtl="0" eaLnBrk="1" fontAlgn="base" hangingPunct="1">
        <a:spcBef>
          <a:spcPct val="0"/>
        </a:spcBef>
        <a:spcAft>
          <a:spcPct val="0"/>
        </a:spcAft>
        <a:defRPr sz="4158">
          <a:solidFill>
            <a:schemeClr val="tx1"/>
          </a:solidFill>
          <a:latin typeface="Arial"/>
          <a:ea typeface="黑体" pitchFamily="2" charset="-122"/>
        </a:defRPr>
      </a:lvl4pPr>
      <a:lvl5pPr algn="ctr" rtl="0" eaLnBrk="1" fontAlgn="base" hangingPunct="1">
        <a:spcBef>
          <a:spcPct val="0"/>
        </a:spcBef>
        <a:spcAft>
          <a:spcPct val="0"/>
        </a:spcAft>
        <a:defRPr sz="4158">
          <a:solidFill>
            <a:schemeClr val="tx1"/>
          </a:solidFill>
          <a:latin typeface="Arial"/>
          <a:ea typeface="黑体" pitchFamily="2" charset="-122"/>
        </a:defRPr>
      </a:lvl5pPr>
      <a:lvl6pPr marL="432008" algn="ctr" rtl="0" eaLnBrk="1" fontAlgn="base" hangingPunct="1">
        <a:spcBef>
          <a:spcPct val="0"/>
        </a:spcBef>
        <a:spcAft>
          <a:spcPct val="0"/>
        </a:spcAft>
        <a:defRPr sz="4158">
          <a:solidFill>
            <a:schemeClr val="tx1"/>
          </a:solidFill>
          <a:latin typeface="Arial"/>
          <a:ea typeface="黑体" pitchFamily="2" charset="-122"/>
        </a:defRPr>
      </a:lvl6pPr>
      <a:lvl7pPr marL="864017" algn="ctr" rtl="0" eaLnBrk="1" fontAlgn="base" hangingPunct="1">
        <a:spcBef>
          <a:spcPct val="0"/>
        </a:spcBef>
        <a:spcAft>
          <a:spcPct val="0"/>
        </a:spcAft>
        <a:defRPr sz="4158">
          <a:solidFill>
            <a:schemeClr val="tx1"/>
          </a:solidFill>
          <a:latin typeface="Arial"/>
          <a:ea typeface="黑体" pitchFamily="2" charset="-122"/>
        </a:defRPr>
      </a:lvl7pPr>
      <a:lvl8pPr marL="1296025" algn="ctr" rtl="0" eaLnBrk="1" fontAlgn="base" hangingPunct="1">
        <a:spcBef>
          <a:spcPct val="0"/>
        </a:spcBef>
        <a:spcAft>
          <a:spcPct val="0"/>
        </a:spcAft>
        <a:defRPr sz="4158">
          <a:solidFill>
            <a:schemeClr val="tx1"/>
          </a:solidFill>
          <a:latin typeface="Arial"/>
          <a:ea typeface="黑体" pitchFamily="2" charset="-122"/>
        </a:defRPr>
      </a:lvl8pPr>
      <a:lvl9pPr marL="1728033" algn="ctr" rtl="0" eaLnBrk="1" fontAlgn="base" hangingPunct="1">
        <a:spcBef>
          <a:spcPct val="0"/>
        </a:spcBef>
        <a:spcAft>
          <a:spcPct val="0"/>
        </a:spcAft>
        <a:defRPr sz="4158">
          <a:solidFill>
            <a:schemeClr val="tx1"/>
          </a:solidFill>
          <a:latin typeface="Arial"/>
          <a:ea typeface="黑体" pitchFamily="2" charset="-122"/>
        </a:defRPr>
      </a:lvl9pPr>
    </p:titleStyle>
    <p:bodyStyle>
      <a:lvl1pPr marL="324006" indent="-324006" algn="l" rtl="0" eaLnBrk="1" fontAlgn="base" hangingPunct="1">
        <a:spcBef>
          <a:spcPct val="20000"/>
        </a:spcBef>
        <a:spcAft>
          <a:spcPct val="0"/>
        </a:spcAft>
        <a:buFont typeface="Arial"/>
        <a:buChar char="•"/>
        <a:defRPr sz="3024" kern="1200">
          <a:solidFill>
            <a:schemeClr val="tx1"/>
          </a:solidFill>
          <a:latin typeface="+mn-lt"/>
          <a:ea typeface="+mn-ea"/>
          <a:cs typeface="+mn-cs"/>
        </a:defRPr>
      </a:lvl1pPr>
      <a:lvl2pPr marL="702013" indent="-270005" algn="l" rtl="0" eaLnBrk="1" fontAlgn="base" hangingPunct="1">
        <a:spcBef>
          <a:spcPct val="20000"/>
        </a:spcBef>
        <a:spcAft>
          <a:spcPct val="0"/>
        </a:spcAft>
        <a:buFont typeface="Arial"/>
        <a:buChar char="–"/>
        <a:defRPr sz="2646" kern="1200">
          <a:solidFill>
            <a:schemeClr val="tx1"/>
          </a:solidFill>
          <a:latin typeface="+mn-lt"/>
          <a:ea typeface="+mn-ea"/>
          <a:cs typeface="+mn-cs"/>
        </a:defRPr>
      </a:lvl2pPr>
      <a:lvl3pPr marL="1080021" indent="-216004" algn="l" rtl="0" eaLnBrk="1" fontAlgn="base" hangingPunct="1">
        <a:spcBef>
          <a:spcPct val="20000"/>
        </a:spcBef>
        <a:spcAft>
          <a:spcPct val="0"/>
        </a:spcAft>
        <a:buFont typeface="Arial"/>
        <a:buChar char="•"/>
        <a:defRPr sz="2268" kern="1200">
          <a:solidFill>
            <a:schemeClr val="tx1"/>
          </a:solidFill>
          <a:latin typeface="+mn-lt"/>
          <a:ea typeface="+mn-ea"/>
          <a:cs typeface="+mn-cs"/>
        </a:defRPr>
      </a:lvl3pPr>
      <a:lvl4pPr marL="1512029"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4pPr>
      <a:lvl5pPr marL="1944037" indent="-216004" algn="l" rtl="0" eaLnBrk="1" fontAlgn="base" hangingPunct="1">
        <a:spcBef>
          <a:spcPct val="20000"/>
        </a:spcBef>
        <a:spcAft>
          <a:spcPct val="0"/>
        </a:spcAft>
        <a:buFont typeface="Arial"/>
        <a:buChar char="»"/>
        <a:defRPr sz="1890" kern="1200">
          <a:solidFill>
            <a:schemeClr val="tx1"/>
          </a:solidFill>
          <a:latin typeface="+mn-lt"/>
          <a:ea typeface="+mn-ea"/>
          <a:cs typeface="+mn-cs"/>
        </a:defRPr>
      </a:lvl5pPr>
      <a:lvl6pPr marL="2376046"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6pPr>
      <a:lvl7pPr marL="2808054"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7pPr>
      <a:lvl8pPr marL="3240062"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8pPr>
      <a:lvl9pPr marL="3672070" indent="-216004" algn="l" defTabSz="864017" rtl="0" eaLnBrk="1" latinLnBrk="0" hangingPunct="1">
        <a:spcBef>
          <a:spcPct val="20000"/>
        </a:spcBef>
        <a:buFont typeface="Arial" pitchFamily="34" charset="0"/>
        <a:buChar char="•"/>
        <a:defRPr sz="1890" kern="1200">
          <a:solidFill>
            <a:schemeClr val="tx1"/>
          </a:solidFill>
          <a:latin typeface="+mn-lt"/>
          <a:ea typeface="+mn-ea"/>
          <a:cs typeface="+mn-cs"/>
        </a:defRPr>
      </a:lvl9pPr>
    </p:bodyStyle>
    <p:otherStyle>
      <a:defPPr>
        <a:defRPr lang="zh-CN"/>
      </a:defPPr>
      <a:lvl1pPr marL="0" algn="l" defTabSz="864017" rtl="0" eaLnBrk="1" latinLnBrk="0" hangingPunct="1">
        <a:defRPr sz="1701" kern="1200">
          <a:solidFill>
            <a:schemeClr val="tx1"/>
          </a:solidFill>
          <a:latin typeface="+mn-lt"/>
          <a:ea typeface="+mn-ea"/>
          <a:cs typeface="+mn-cs"/>
        </a:defRPr>
      </a:lvl1pPr>
      <a:lvl2pPr marL="432008" algn="l" defTabSz="864017" rtl="0" eaLnBrk="1" latinLnBrk="0" hangingPunct="1">
        <a:defRPr sz="1701" kern="1200">
          <a:solidFill>
            <a:schemeClr val="tx1"/>
          </a:solidFill>
          <a:latin typeface="+mn-lt"/>
          <a:ea typeface="+mn-ea"/>
          <a:cs typeface="+mn-cs"/>
        </a:defRPr>
      </a:lvl2pPr>
      <a:lvl3pPr marL="864017" algn="l" defTabSz="864017" rtl="0" eaLnBrk="1" latinLnBrk="0" hangingPunct="1">
        <a:defRPr sz="1701" kern="1200">
          <a:solidFill>
            <a:schemeClr val="tx1"/>
          </a:solidFill>
          <a:latin typeface="+mn-lt"/>
          <a:ea typeface="+mn-ea"/>
          <a:cs typeface="+mn-cs"/>
        </a:defRPr>
      </a:lvl3pPr>
      <a:lvl4pPr marL="1296025" algn="l" defTabSz="864017" rtl="0" eaLnBrk="1" latinLnBrk="0" hangingPunct="1">
        <a:defRPr sz="1701" kern="1200">
          <a:solidFill>
            <a:schemeClr val="tx1"/>
          </a:solidFill>
          <a:latin typeface="+mn-lt"/>
          <a:ea typeface="+mn-ea"/>
          <a:cs typeface="+mn-cs"/>
        </a:defRPr>
      </a:lvl4pPr>
      <a:lvl5pPr marL="1728033" algn="l" defTabSz="864017" rtl="0" eaLnBrk="1" latinLnBrk="0" hangingPunct="1">
        <a:defRPr sz="1701" kern="1200">
          <a:solidFill>
            <a:schemeClr val="tx1"/>
          </a:solidFill>
          <a:latin typeface="+mn-lt"/>
          <a:ea typeface="+mn-ea"/>
          <a:cs typeface="+mn-cs"/>
        </a:defRPr>
      </a:lvl5pPr>
      <a:lvl6pPr marL="2160041" algn="l" defTabSz="864017" rtl="0" eaLnBrk="1" latinLnBrk="0" hangingPunct="1">
        <a:defRPr sz="1701" kern="1200">
          <a:solidFill>
            <a:schemeClr val="tx1"/>
          </a:solidFill>
          <a:latin typeface="+mn-lt"/>
          <a:ea typeface="+mn-ea"/>
          <a:cs typeface="+mn-cs"/>
        </a:defRPr>
      </a:lvl6pPr>
      <a:lvl7pPr marL="2592050" algn="l" defTabSz="864017" rtl="0" eaLnBrk="1" latinLnBrk="0" hangingPunct="1">
        <a:defRPr sz="1701" kern="1200">
          <a:solidFill>
            <a:schemeClr val="tx1"/>
          </a:solidFill>
          <a:latin typeface="+mn-lt"/>
          <a:ea typeface="+mn-ea"/>
          <a:cs typeface="+mn-cs"/>
        </a:defRPr>
      </a:lvl7pPr>
      <a:lvl8pPr marL="3024058" algn="l" defTabSz="864017" rtl="0" eaLnBrk="1" latinLnBrk="0" hangingPunct="1">
        <a:defRPr sz="1701" kern="1200">
          <a:solidFill>
            <a:schemeClr val="tx1"/>
          </a:solidFill>
          <a:latin typeface="+mn-lt"/>
          <a:ea typeface="+mn-ea"/>
          <a:cs typeface="+mn-cs"/>
        </a:defRPr>
      </a:lvl8pPr>
      <a:lvl9pPr marL="3456066" algn="l" defTabSz="864017" rtl="0" eaLnBrk="1" latinLnBrk="0" hangingPunct="1">
        <a:defRPr sz="1701"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4.jpeg"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5.jpeg" /><Relationship Id="rId3" Type="http://schemas.openxmlformats.org/officeDocument/2006/relationships/image" Target="../media/image76.jpeg"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7.jpeg" /><Relationship Id="rId3" Type="http://schemas.openxmlformats.org/officeDocument/2006/relationships/image" Target="../media/image78.jpe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9.jpeg" /><Relationship Id="rId3" Type="http://schemas.openxmlformats.org/officeDocument/2006/relationships/image" Target="../media/image80.jpeg"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1.jpeg" /><Relationship Id="rId3" Type="http://schemas.openxmlformats.org/officeDocument/2006/relationships/image" Target="../media/image82.jpeg"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3.jpeg"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3.docx" TargetMode="Internal" /><Relationship Id="rId3" Type="http://schemas.openxmlformats.org/officeDocument/2006/relationships/image" Target="../media/image84.emf" /><Relationship Id="rId4" Type="http://schemas.openxmlformats.org/officeDocument/2006/relationships/vmlDrawing" Target="../drawings/vmlDrawing12.vml"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5.jpeg"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6.jpeg"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notesSlide" Target="../notesSlides/notesSlide1.xml" /><Relationship Id="rId3" Type="http://schemas.openxmlformats.org/officeDocument/2006/relationships/image" Target="../media/image87.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8.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9.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 Target="slide3.xml" TargetMode="Internal" /><Relationship Id="rId3" Type="http://schemas.openxmlformats.org/officeDocument/2006/relationships/slide" Target="slide6.xml" TargetMode="Internal" /><Relationship Id="rId4" Type="http://schemas.openxmlformats.org/officeDocument/2006/relationships/slide" Target="slide9.xml" TargetMode="Internal" /><Relationship Id="rId5" Type="http://schemas.openxmlformats.org/officeDocument/2006/relationships/slide" Target="slide47.xml" TargetMode="Internal" /><Relationship Id="rId6" Type="http://schemas.openxmlformats.org/officeDocument/2006/relationships/slide" Target="slide66.xml" TargetMode="Interna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0.jpeg" /><Relationship Id="rId3" Type="http://schemas.openxmlformats.org/officeDocument/2006/relationships/image" Target="../media/image11.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2.pn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docx" TargetMode="Internal" /><Relationship Id="rId3" Type="http://schemas.openxmlformats.org/officeDocument/2006/relationships/image" Target="../media/image1.emf" /><Relationship Id="rId4" Type="http://schemas.openxmlformats.org/officeDocument/2006/relationships/vmlDrawing" Target="../drawings/vmlDrawing1.v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3.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4.jpeg" /><Relationship Id="rId3" Type="http://schemas.openxmlformats.org/officeDocument/2006/relationships/image" Target="../media/image15.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2.docx" TargetMode="Internal" /><Relationship Id="rId3" Type="http://schemas.openxmlformats.org/officeDocument/2006/relationships/image" Target="../media/image2.emf" /><Relationship Id="rId4" Type="http://schemas.openxmlformats.org/officeDocument/2006/relationships/vmlDrawing" Target="../drawings/vmlDrawing2.v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6.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4.docx" TargetMode="Internal" /><Relationship Id="rId3" Type="http://schemas.openxmlformats.org/officeDocument/2006/relationships/image" Target="../media/image17.emf" /><Relationship Id="rId4" Type="http://schemas.openxmlformats.org/officeDocument/2006/relationships/package" Target="../embeddings/Microsoft_Word___5.docx" TargetMode="Internal" /><Relationship Id="rId5" Type="http://schemas.openxmlformats.org/officeDocument/2006/relationships/image" Target="../media/image18.emf" /><Relationship Id="rId6" Type="http://schemas.openxmlformats.org/officeDocument/2006/relationships/vmlDrawing" Target="../drawings/vmlDrawing4.vml"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19.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6.docx" TargetMode="Internal" /><Relationship Id="rId3" Type="http://schemas.openxmlformats.org/officeDocument/2006/relationships/image" Target="../media/image20.emf" /><Relationship Id="rId4" Type="http://schemas.openxmlformats.org/officeDocument/2006/relationships/vmlDrawing" Target="../drawings/vmlDrawing5.v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1.jpeg" /><Relationship Id="rId3" Type="http://schemas.openxmlformats.org/officeDocument/2006/relationships/image" Target="../media/image22.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3.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7.docx" TargetMode="Internal" /><Relationship Id="rId3" Type="http://schemas.openxmlformats.org/officeDocument/2006/relationships/image" Target="../media/image24.emf" /><Relationship Id="rId4" Type="http://schemas.openxmlformats.org/officeDocument/2006/relationships/vmlDrawing" Target="../drawings/vmlDrawing6.v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3.docx" TargetMode="Internal" /><Relationship Id="rId3" Type="http://schemas.openxmlformats.org/officeDocument/2006/relationships/image" Target="../media/image3.emf" /><Relationship Id="rId4" Type="http://schemas.openxmlformats.org/officeDocument/2006/relationships/vmlDrawing" Target="../drawings/vmlDrawing3.v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5.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8.docx" TargetMode="Internal" /><Relationship Id="rId3" Type="http://schemas.openxmlformats.org/officeDocument/2006/relationships/image" Target="../media/image26.emf" /><Relationship Id="rId4" Type="http://schemas.openxmlformats.org/officeDocument/2006/relationships/vmlDrawing" Target="../drawings/vmlDrawing7.vml"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9.docx" TargetMode="Internal" /><Relationship Id="rId3" Type="http://schemas.openxmlformats.org/officeDocument/2006/relationships/image" Target="../media/image27.emf" /><Relationship Id="rId4" Type="http://schemas.openxmlformats.org/officeDocument/2006/relationships/vmlDrawing" Target="../drawings/vmlDrawing8.v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8.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29.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0.docx" TargetMode="Internal" /><Relationship Id="rId3" Type="http://schemas.openxmlformats.org/officeDocument/2006/relationships/image" Target="../media/image30.emf" /><Relationship Id="rId4" Type="http://schemas.openxmlformats.org/officeDocument/2006/relationships/vmlDrawing" Target="../drawings/vmlDrawing9.v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1.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package" Target="../embeddings/Microsoft_Word___11.docx" TargetMode="Internal" /><Relationship Id="rId3" Type="http://schemas.openxmlformats.org/officeDocument/2006/relationships/image" Target="../media/image32.emf" /><Relationship Id="rId4" Type="http://schemas.openxmlformats.org/officeDocument/2006/relationships/vmlDrawing" Target="../drawings/vmlDrawing10.v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3.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4.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5.pn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6.pn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7.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8.pn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9.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0.jpeg" /><Relationship Id="rId3" Type="http://schemas.openxmlformats.org/officeDocument/2006/relationships/package" Target="../embeddings/Microsoft_Word___12.docx" TargetMode="Internal" /><Relationship Id="rId4" Type="http://schemas.openxmlformats.org/officeDocument/2006/relationships/image" Target="../media/image41.emf" /><Relationship Id="rId5" Type="http://schemas.openxmlformats.org/officeDocument/2006/relationships/vmlDrawing" Target="../drawings/vmlDrawing11.v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2.jpeg" /><Relationship Id="rId3" Type="http://schemas.openxmlformats.org/officeDocument/2006/relationships/image" Target="../media/image43.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4.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6.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7.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8.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49.jpeg" /><Relationship Id="rId3" Type="http://schemas.openxmlformats.org/officeDocument/2006/relationships/image" Target="../media/image50.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1.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2.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3.jpeg" /><Relationship Id="rId3" Type="http://schemas.openxmlformats.org/officeDocument/2006/relationships/image" Target="../media/image54.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5.jpeg" /><Relationship Id="rId3" Type="http://schemas.openxmlformats.org/officeDocument/2006/relationships/image" Target="../media/image56.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7.jpeg" /><Relationship Id="rId3" Type="http://schemas.openxmlformats.org/officeDocument/2006/relationships/image" Target="../media/image58.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59.jpeg" /><Relationship Id="rId3" Type="http://schemas.openxmlformats.org/officeDocument/2006/relationships/image" Target="../media/image60.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1.png" /><Relationship Id="rId3" Type="http://schemas.openxmlformats.org/officeDocument/2006/relationships/image" Target="../media/image62.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3.jpeg" /><Relationship Id="rId3" Type="http://schemas.openxmlformats.org/officeDocument/2006/relationships/image" Target="../media/image64.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5.jpeg" /><Relationship Id="rId3" Type="http://schemas.openxmlformats.org/officeDocument/2006/relationships/image" Target="../media/image66.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7.jpeg" /><Relationship Id="rId3" Type="http://schemas.openxmlformats.org/officeDocument/2006/relationships/image" Target="../media/image68.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69.jpeg" /><Relationship Id="rId3" Type="http://schemas.openxmlformats.org/officeDocument/2006/relationships/image" Target="../media/image70.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1.jpe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2.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73.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标题 1"/>
          <p:cNvSpPr>
            <a:spLocks noGrp="1"/>
          </p:cNvSpPr>
          <p:nvPr>
            <p:ph type="ctrTitle"/>
          </p:nvPr>
        </p:nvSpPr>
        <p:spPr>
          <a:prstGeom prst="rect">
            <a:avLst/>
          </a:prstGeom>
        </p:spPr>
        <p:txBody>
          <a:bodyPr/>
          <a:lstStyle/>
          <a:p>
            <a:r>
              <a:rPr lang="zh-CN" altLang="en-US" b="1"/>
              <a:t>第七章　力与机械</a:t>
            </a:r>
            <a:endParaRPr lang="zh-CN" altLang="zh-CN"/>
          </a:p>
        </p:txBody>
      </p:sp>
      <p:sp>
        <p:nvSpPr>
          <p:cNvPr id="4" name="矩形 3"/>
          <p:cNvSpPr>
            <a:spLocks noChangeAspect="1"/>
          </p:cNvSpPr>
          <p:nvPr/>
        </p:nvSpPr>
        <p:spPr>
          <a:xfrm>
            <a:off x="236022" y="1440390"/>
            <a:ext cx="3690434" cy="614720"/>
          </a:xfrm>
          <a:prstGeom prst="rect">
            <a:avLst/>
          </a:prstGeom>
        </p:spPr>
        <p:txBody>
          <a:bodyPr wrap="none">
            <a:spAutoFit/>
          </a:bodyPr>
          <a:lstStyle/>
          <a:p>
            <a:pPr>
              <a:lnSpc>
                <a:spcPct val="120000"/>
              </a:lnSpc>
              <a:spcAft>
                <a:spcPct val="0"/>
              </a:spcAft>
              <a:tabLst>
                <a:tab pos="1122622"/>
                <a:tab pos="2044239"/>
                <a:tab pos="2969457"/>
                <a:tab pos="3959476"/>
              </a:tabLst>
            </a:pPr>
            <a:r>
              <a:rPr lang="zh-CN" altLang="en-US"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rPr>
              <a:t>第一阶段　章节复习</a:t>
            </a:r>
            <a:endParaRPr lang="zh-CN" altLang="zh-CN" sz="3024">
              <a:solidFill>
                <a:srgbClr val="000000"/>
              </a:solidFill>
              <a:latin typeface="NEU-BZ-S92" panose="02010600010101010101" pitchFamily="2" charset="-122"/>
              <a:ea typeface="方正大黑_GBK" panose="03000509000000000000" pitchFamily="65" charset="-122"/>
              <a:cs typeface="Times New Roman" panose="02020603050405020304" pitchFamily="18" charset="0"/>
            </a:endParaRPr>
          </a:p>
        </p:txBody>
      </p:sp>
    </p:spTree>
    <p:extLst>
      <p:ext uri="{BB962C8B-B14F-4D97-AF65-F5344CB8AC3E}">
        <p14:creationId xmlns:p14="http://schemas.microsoft.com/office/powerpoint/2010/main" val="3019643205"/>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9847"/>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力的作用效果</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使物体</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改变物体的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物体的运动状态包括运动速度的大小和运动方向</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力的单位是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字母表示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测量力的工具叫做</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实验室通常用</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来测量力的大小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它是根据</a:t>
            </a:r>
            <a:r>
              <a:rPr lang="en-US" altLang="zh-CN" i="1" smtClean="0">
                <a:solidFill>
                  <a:srgbClr val="000000"/>
                </a:solidFill>
                <a:ea typeface="宋体" panose="02010600030101010101" pitchFamily="2" charset="-122"/>
                <a:cs typeface="Times New Roman" panose="02020603050405020304" pitchFamily="18" charset="0"/>
              </a:rPr>
              <a:t>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a:t>
            </a:r>
            <a:r>
              <a:rPr lang="zh-CN" altLang="zh-CN">
                <a:solidFill>
                  <a:srgbClr val="000000"/>
                </a:solidFill>
                <a:ea typeface="宋体" panose="02010600030101010101" pitchFamily="2" charset="-122"/>
                <a:cs typeface="Times New Roman" panose="02020603050405020304" pitchFamily="18" charset="0"/>
              </a:rPr>
              <a:t>的原理制成的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565004" y="111364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发生形变</a:t>
            </a:r>
            <a:endParaRPr lang="zh-CN" altLang="en-US"/>
          </a:p>
        </p:txBody>
      </p:sp>
      <p:sp>
        <p:nvSpPr>
          <p:cNvPr id="4" name="矩形 3"/>
          <p:cNvSpPr/>
          <p:nvPr/>
        </p:nvSpPr>
        <p:spPr>
          <a:xfrm>
            <a:off x="3510341" y="169378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运动状态</a:t>
            </a:r>
            <a:endParaRPr lang="zh-CN" altLang="en-US"/>
          </a:p>
        </p:txBody>
      </p:sp>
      <p:sp>
        <p:nvSpPr>
          <p:cNvPr id="5" name="矩形 4"/>
          <p:cNvSpPr/>
          <p:nvPr/>
        </p:nvSpPr>
        <p:spPr>
          <a:xfrm>
            <a:off x="3672308" y="28782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牛顿</a:t>
            </a:r>
            <a:endParaRPr lang="zh-CN" altLang="en-US"/>
          </a:p>
        </p:txBody>
      </p:sp>
      <p:sp>
        <p:nvSpPr>
          <p:cNvPr id="6" name="矩形 5"/>
          <p:cNvSpPr/>
          <p:nvPr/>
        </p:nvSpPr>
        <p:spPr>
          <a:xfrm>
            <a:off x="8251821" y="2878222"/>
            <a:ext cx="481222" cy="584775"/>
          </a:xfrm>
          <a:prstGeom prst="rect">
            <a:avLst/>
          </a:prstGeom>
        </p:spPr>
        <p:txBody>
          <a:bodyPr wrap="none">
            <a:spAutoFit/>
          </a:bodyPr>
          <a:lstStyle/>
          <a:p>
            <a:r>
              <a:rPr lang="en-US" altLang="zh-CN">
                <a:ea typeface="宋体" panose="02010600030101010101" pitchFamily="2" charset="-122"/>
              </a:rPr>
              <a:t>N</a:t>
            </a:r>
            <a:endParaRPr lang="zh-CN" altLang="en-US"/>
          </a:p>
        </p:txBody>
      </p:sp>
      <p:sp>
        <p:nvSpPr>
          <p:cNvPr id="7" name="矩形 6"/>
          <p:cNvSpPr/>
          <p:nvPr/>
        </p:nvSpPr>
        <p:spPr>
          <a:xfrm>
            <a:off x="4715111" y="345316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测力计</a:t>
            </a:r>
            <a:endParaRPr lang="zh-CN" altLang="en-US"/>
          </a:p>
        </p:txBody>
      </p:sp>
      <p:sp>
        <p:nvSpPr>
          <p:cNvPr id="8" name="矩形 7"/>
          <p:cNvSpPr/>
          <p:nvPr/>
        </p:nvSpPr>
        <p:spPr>
          <a:xfrm>
            <a:off x="573277" y="4039137"/>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弹簧测力计</a:t>
            </a:r>
            <a:endParaRPr lang="zh-CN" altLang="en-US"/>
          </a:p>
        </p:txBody>
      </p:sp>
      <p:sp>
        <p:nvSpPr>
          <p:cNvPr id="9" name="矩形 8"/>
          <p:cNvSpPr>
            <a:spLocks noChangeAspect="1"/>
          </p:cNvSpPr>
          <p:nvPr/>
        </p:nvSpPr>
        <p:spPr>
          <a:xfrm>
            <a:off x="7459733" y="3999495"/>
            <a:ext cx="3245158"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在弹性限度内</a:t>
            </a:r>
            <a:r>
              <a:rPr lang="en-US" altLang="zh-CN">
                <a:ea typeface="宋体" panose="02010600030101010101" pitchFamily="2" charset="-122"/>
                <a:cs typeface="Times New Roman" panose="02020603050405020304" pitchFamily="18" charset="0"/>
              </a:rPr>
              <a:t>,</a:t>
            </a:r>
            <a:r>
              <a:rPr lang="zh-CN" altLang="zh-CN" smtClean="0">
                <a:ea typeface="宋体" panose="02010600030101010101" pitchFamily="2" charset="-122"/>
                <a:cs typeface="Times New Roman" panose="02020603050405020304" pitchFamily="18" charset="0"/>
              </a:rPr>
              <a:t>弹</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10" name="矩形 9"/>
          <p:cNvSpPr>
            <a:spLocks noChangeAspect="1"/>
          </p:cNvSpPr>
          <p:nvPr/>
        </p:nvSpPr>
        <p:spPr>
          <a:xfrm>
            <a:off x="573278" y="4591132"/>
            <a:ext cx="5562416"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簧</a:t>
            </a:r>
            <a:r>
              <a:rPr lang="zh-CN" altLang="zh-CN">
                <a:ea typeface="宋体" panose="02010600030101010101" pitchFamily="2" charset="-122"/>
                <a:cs typeface="Times New Roman" panose="02020603050405020304" pitchFamily="18" charset="0"/>
              </a:rPr>
              <a:t>的伸长量与所受拉力成正比</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19381395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Lst>
  </p:timing>
</p:sld>
</file>

<file path=ppt/slides/slide10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广州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点为硬棒的重心</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为支点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硬棒水平静止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硬棒所受的重力为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能否用图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中的弹簧测力计按图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所示的方法测量同一硬棒所受的</a:t>
            </a:r>
            <a:r>
              <a:rPr lang="zh-CN" altLang="zh-CN" smtClean="0">
                <a:solidFill>
                  <a:srgbClr val="000000"/>
                </a:solidFill>
                <a:ea typeface="宋体" panose="02010600030101010101" pitchFamily="2" charset="-122"/>
                <a:cs typeface="Times New Roman" panose="02020603050405020304" pitchFamily="18" charset="0"/>
              </a:rPr>
              <a:t>重力</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依据是</a:t>
            </a:r>
            <a:r>
              <a:rPr lang="en-US" altLang="zh-CN" i="1" smtClean="0">
                <a:solidFill>
                  <a:srgbClr val="000000"/>
                </a:solidFill>
                <a:ea typeface="宋体" panose="02010600030101010101" pitchFamily="2" charset="-122"/>
                <a:cs typeface="Times New Roman" panose="02020603050405020304" pitchFamily="18" charset="0"/>
              </a:rPr>
              <a:t>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0.jpeg"/>
          <p:cNvPicPr>
            <a:picLocks noChangeAspect="1"/>
          </p:cNvPicPr>
          <p:nvPr/>
        </p:nvPicPr>
        <p:blipFill>
          <a:blip r:embed="rId2"/>
          <a:stretch>
            <a:fillRect/>
          </a:stretch>
        </p:blipFill>
        <p:spPr>
          <a:xfrm>
            <a:off x="3046326" y="3702176"/>
            <a:ext cx="6840760" cy="2556143"/>
          </a:xfrm>
          <a:prstGeom prst="rect">
            <a:avLst/>
          </a:prstGeom>
        </p:spPr>
      </p:pic>
      <p:sp>
        <p:nvSpPr>
          <p:cNvPr id="4" name="矩形 3"/>
          <p:cNvSpPr/>
          <p:nvPr/>
        </p:nvSpPr>
        <p:spPr>
          <a:xfrm>
            <a:off x="6117893" y="1071230"/>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
        <p:nvSpPr>
          <p:cNvPr id="5" name="矩形 4"/>
          <p:cNvSpPr/>
          <p:nvPr/>
        </p:nvSpPr>
        <p:spPr>
          <a:xfrm>
            <a:off x="1440557" y="1675669"/>
            <a:ext cx="697627" cy="584775"/>
          </a:xfrm>
          <a:prstGeom prst="rect">
            <a:avLst/>
          </a:prstGeom>
        </p:spPr>
        <p:txBody>
          <a:bodyPr wrap="none">
            <a:spAutoFit/>
          </a:bodyPr>
          <a:lstStyle/>
          <a:p>
            <a:r>
              <a:rPr lang="en-US" altLang="zh-CN">
                <a:ea typeface="宋体" panose="02010600030101010101" pitchFamily="2" charset="-122"/>
              </a:rPr>
              <a:t>7</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6" name="矩形 5"/>
          <p:cNvSpPr/>
          <p:nvPr/>
        </p:nvSpPr>
        <p:spPr>
          <a:xfrm>
            <a:off x="5286229" y="22448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7" name="矩形 6"/>
          <p:cNvSpPr>
            <a:spLocks noChangeAspect="1"/>
          </p:cNvSpPr>
          <p:nvPr/>
        </p:nvSpPr>
        <p:spPr>
          <a:xfrm>
            <a:off x="7983442" y="2197339"/>
            <a:ext cx="3094831" cy="683264"/>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弹簧</a:t>
            </a:r>
            <a:r>
              <a:rPr lang="zh-CN" altLang="zh-CN">
                <a:ea typeface="宋体" panose="02010600030101010101" pitchFamily="2" charset="-122"/>
                <a:cs typeface="Times New Roman" panose="02020603050405020304" pitchFamily="18" charset="0"/>
              </a:rPr>
              <a:t>测力计</a:t>
            </a:r>
            <a:r>
              <a:rPr lang="zh-CN" altLang="zh-CN" smtClean="0">
                <a:ea typeface="宋体" panose="02010600030101010101" pitchFamily="2" charset="-122"/>
                <a:cs typeface="Times New Roman" panose="02020603050405020304" pitchFamily="18" charset="0"/>
              </a:rPr>
              <a:t>的最</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a:spLocks noChangeAspect="1"/>
          </p:cNvSpPr>
          <p:nvPr/>
        </p:nvSpPr>
        <p:spPr>
          <a:xfrm>
            <a:off x="361950" y="2780506"/>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zh-CN" smtClean="0">
                <a:ea typeface="宋体" panose="02010600030101010101" pitchFamily="2" charset="-122"/>
                <a:cs typeface="Times New Roman" panose="02020603050405020304" pitchFamily="18" charset="0"/>
              </a:rPr>
              <a:t>大测量</a:t>
            </a:r>
            <a:r>
              <a:rPr lang="zh-CN" altLang="zh-CN">
                <a:ea typeface="宋体" panose="02010600030101010101" pitchFamily="2" charset="-122"/>
                <a:cs typeface="Times New Roman" panose="02020603050405020304" pitchFamily="18" charset="0"/>
              </a:rPr>
              <a:t>值只有</a:t>
            </a:r>
            <a:r>
              <a:rPr lang="en-US" altLang="zh-CN">
                <a:ea typeface="宋体" panose="02010600030101010101" pitchFamily="2" charset="-122"/>
                <a:cs typeface="Times New Roman" panose="02020603050405020304" pitchFamily="18" charset="0"/>
              </a:rPr>
              <a:t>5 N,</a:t>
            </a:r>
            <a:r>
              <a:rPr lang="zh-CN" altLang="zh-CN">
                <a:ea typeface="宋体" panose="02010600030101010101" pitchFamily="2" charset="-122"/>
                <a:cs typeface="Times New Roman" panose="02020603050405020304" pitchFamily="18" charset="0"/>
              </a:rPr>
              <a:t>而硬棒的重力为</a:t>
            </a:r>
            <a:r>
              <a:rPr lang="en-US" altLang="zh-CN">
                <a:ea typeface="宋体" panose="02010600030101010101" pitchFamily="2" charset="-122"/>
                <a:cs typeface="Times New Roman" panose="02020603050405020304" pitchFamily="18" charset="0"/>
              </a:rPr>
              <a:t>7</a:t>
            </a:r>
            <a:r>
              <a:rPr lang="en-US" altLang="zh-CN" i="1">
                <a:ea typeface="宋体" panose="02010600030101010101" pitchFamily="2" charset="-122"/>
                <a:cs typeface="Times New Roman" panose="02020603050405020304" pitchFamily="18" charset="0"/>
              </a:rPr>
              <a:t>.</a:t>
            </a:r>
            <a:r>
              <a:rPr lang="en-US" altLang="zh-CN">
                <a:ea typeface="宋体" panose="02010600030101010101" pitchFamily="2" charset="-122"/>
                <a:cs typeface="Times New Roman" panose="02020603050405020304" pitchFamily="18" charset="0"/>
              </a:rPr>
              <a:t>2 N,</a:t>
            </a:r>
            <a:r>
              <a:rPr lang="zh-CN" altLang="zh-CN">
                <a:ea typeface="宋体" panose="02010600030101010101" pitchFamily="2" charset="-122"/>
                <a:cs typeface="Times New Roman" panose="02020603050405020304" pitchFamily="18" charset="0"/>
              </a:rPr>
              <a:t>超出弹簧测力计的</a:t>
            </a:r>
            <a:r>
              <a:rPr lang="zh-CN" altLang="zh-CN" smtClean="0">
                <a:ea typeface="宋体" panose="02010600030101010101" pitchFamily="2" charset="-122"/>
                <a:cs typeface="Times New Roman" panose="02020603050405020304" pitchFamily="18" charset="0"/>
              </a:rPr>
              <a:t>量程</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1386792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0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轻质杠杆</a:t>
            </a:r>
            <a:r>
              <a:rPr lang="en-US" altLang="zh-CN" i="1">
                <a:solidFill>
                  <a:srgbClr val="000000"/>
                </a:solidFill>
                <a:ea typeface="宋体" panose="02010600030101010101" pitchFamily="2" charset="-122"/>
                <a:cs typeface="Times New Roman" panose="02020603050405020304" pitchFamily="18" charset="0"/>
              </a:rPr>
              <a:t>AO</a:t>
            </a:r>
            <a:r>
              <a:rPr lang="zh-CN" altLang="zh-CN">
                <a:solidFill>
                  <a:srgbClr val="000000"/>
                </a:solidFill>
                <a:ea typeface="宋体" panose="02010600030101010101" pitchFamily="2" charset="-122"/>
                <a:cs typeface="Times New Roman" panose="02020603050405020304" pitchFamily="18" charset="0"/>
              </a:rPr>
              <a:t>在力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作用下处于平衡状态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为支点</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的力臂</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请在图中作出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的力臂</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作用力的示意图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1.jpeg"/>
          <p:cNvPicPr/>
          <p:nvPr/>
        </p:nvPicPr>
        <p:blipFill>
          <a:blip r:embed="rId2"/>
          <a:stretch>
            <a:fillRect/>
          </a:stretch>
        </p:blipFill>
        <p:spPr>
          <a:xfrm>
            <a:off x="887341" y="3043999"/>
            <a:ext cx="4159628" cy="2771998"/>
          </a:xfrm>
          <a:prstGeom prst="rect">
            <a:avLst/>
          </a:prstGeom>
        </p:spPr>
      </p:pic>
      <p:pic>
        <p:nvPicPr>
          <p:cNvPr id="4" name="image45.jpeg"/>
          <p:cNvPicPr/>
          <p:nvPr/>
        </p:nvPicPr>
        <p:blipFill>
          <a:blip r:embed="rId3"/>
          <a:stretch>
            <a:fillRect/>
          </a:stretch>
        </p:blipFill>
        <p:spPr>
          <a:xfrm>
            <a:off x="6287941" y="2538550"/>
            <a:ext cx="4063575" cy="3566994"/>
          </a:xfrm>
          <a:prstGeom prst="rect">
            <a:avLst/>
          </a:prstGeom>
        </p:spPr>
      </p:pic>
      <p:sp>
        <p:nvSpPr>
          <p:cNvPr id="5" name="矩形 4"/>
          <p:cNvSpPr/>
          <p:nvPr/>
        </p:nvSpPr>
        <p:spPr>
          <a:xfrm>
            <a:off x="5351837" y="1953775"/>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87916540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用一水平力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=50 N</a:t>
            </a:r>
            <a:r>
              <a:rPr lang="zh-CN" altLang="zh-CN">
                <a:solidFill>
                  <a:srgbClr val="000000"/>
                </a:solidFill>
                <a:ea typeface="宋体" panose="02010600030101010101" pitchFamily="2" charset="-122"/>
                <a:cs typeface="Times New Roman" panose="02020603050405020304" pitchFamily="18" charset="0"/>
              </a:rPr>
              <a:t>将重</a:t>
            </a:r>
            <a:r>
              <a:rPr lang="en-US" altLang="zh-CN">
                <a:solidFill>
                  <a:srgbClr val="000000"/>
                </a:solidFill>
                <a:ea typeface="宋体" panose="02010600030101010101" pitchFamily="2" charset="-122"/>
                <a:cs typeface="Times New Roman" panose="02020603050405020304" pitchFamily="18" charset="0"/>
              </a:rPr>
              <a:t>20 N</a:t>
            </a:r>
            <a:r>
              <a:rPr lang="zh-CN" altLang="zh-CN">
                <a:solidFill>
                  <a:srgbClr val="000000"/>
                </a:solidFill>
                <a:ea typeface="宋体" panose="02010600030101010101" pitchFamily="2" charset="-122"/>
                <a:cs typeface="Times New Roman" panose="02020603050405020304" pitchFamily="18" charset="0"/>
              </a:rPr>
              <a:t>的木块压在竖直墙壁上静止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则木块受到墙壁的摩擦力大小为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方向是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若突然松手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木块将沿墙壁下滑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不考虑空气阻力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分析此时木块受到的力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代表木块的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点上作出木块受到的力</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2.jpeg"/>
          <p:cNvPicPr/>
          <p:nvPr/>
        </p:nvPicPr>
        <p:blipFill>
          <a:blip r:embed="rId2"/>
          <a:stretch>
            <a:fillRect/>
          </a:stretch>
        </p:blipFill>
        <p:spPr>
          <a:xfrm>
            <a:off x="648469" y="3485879"/>
            <a:ext cx="4777056" cy="2678358"/>
          </a:xfrm>
          <a:prstGeom prst="rect">
            <a:avLst/>
          </a:prstGeom>
        </p:spPr>
      </p:pic>
      <p:sp>
        <p:nvSpPr>
          <p:cNvPr id="4" name="矩形 3"/>
          <p:cNvSpPr/>
          <p:nvPr/>
        </p:nvSpPr>
        <p:spPr>
          <a:xfrm>
            <a:off x="8559517" y="1080517"/>
            <a:ext cx="994183" cy="584775"/>
          </a:xfrm>
          <a:prstGeom prst="rect">
            <a:avLst/>
          </a:prstGeom>
        </p:spPr>
        <p:txBody>
          <a:bodyPr wrap="none">
            <a:spAutoFit/>
          </a:bodyPr>
          <a:lstStyle/>
          <a:p>
            <a:r>
              <a:rPr lang="en-US" altLang="zh-CN">
                <a:ea typeface="宋体" panose="02010600030101010101" pitchFamily="2" charset="-122"/>
              </a:rPr>
              <a:t>20 N</a:t>
            </a:r>
            <a:endParaRPr lang="zh-CN" altLang="en-US"/>
          </a:p>
        </p:txBody>
      </p:sp>
      <p:sp>
        <p:nvSpPr>
          <p:cNvPr id="5" name="矩形 4"/>
          <p:cNvSpPr/>
          <p:nvPr/>
        </p:nvSpPr>
        <p:spPr>
          <a:xfrm>
            <a:off x="1555077" y="164905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竖直向上</a:t>
            </a:r>
            <a:endParaRPr lang="zh-CN" altLang="en-US"/>
          </a:p>
        </p:txBody>
      </p:sp>
      <p:sp>
        <p:nvSpPr>
          <p:cNvPr id="6" name="矩形 5"/>
          <p:cNvSpPr/>
          <p:nvPr/>
        </p:nvSpPr>
        <p:spPr>
          <a:xfrm>
            <a:off x="5765800" y="2856499"/>
            <a:ext cx="19688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如图所示</a:t>
            </a:r>
            <a:r>
              <a:rPr lang="en-US" altLang="zh-CN">
                <a:ea typeface="宋体" panose="02010600030101010101" pitchFamily="2" charset="-122"/>
              </a:rPr>
              <a:t>:</a:t>
            </a:r>
            <a:endParaRPr lang="zh-CN" altLang="en-US"/>
          </a:p>
        </p:txBody>
      </p:sp>
      <p:pic>
        <p:nvPicPr>
          <p:cNvPr id="7" name="image46.jpeg"/>
          <p:cNvPicPr/>
          <p:nvPr/>
        </p:nvPicPr>
        <p:blipFill>
          <a:blip r:embed="rId3"/>
          <a:stretch>
            <a:fillRect/>
          </a:stretch>
        </p:blipFill>
        <p:spPr>
          <a:xfrm>
            <a:off x="7868782" y="3485879"/>
            <a:ext cx="1984674" cy="2778544"/>
          </a:xfrm>
          <a:prstGeom prst="rect">
            <a:avLst/>
          </a:prstGeom>
        </p:spPr>
      </p:pic>
    </p:spTree>
    <p:extLst>
      <p:ext uri="{BB962C8B-B14F-4D97-AF65-F5344CB8AC3E}">
        <p14:creationId xmlns:p14="http://schemas.microsoft.com/office/powerpoint/2010/main" val="39026208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小华和他的兴趣小组利用如图所示的滑轮组进行实验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人以</a:t>
            </a:r>
            <a:r>
              <a:rPr lang="en-US" altLang="zh-CN">
                <a:solidFill>
                  <a:srgbClr val="000000"/>
                </a:solidFill>
                <a:ea typeface="宋体" panose="02010600030101010101" pitchFamily="2" charset="-122"/>
                <a:cs typeface="Times New Roman" panose="02020603050405020304" pitchFamily="18" charset="0"/>
              </a:rPr>
              <a:t>600 N</a:t>
            </a:r>
            <a:r>
              <a:rPr lang="zh-CN" altLang="zh-CN">
                <a:solidFill>
                  <a:srgbClr val="000000"/>
                </a:solidFill>
                <a:ea typeface="宋体" panose="02010600030101010101" pitchFamily="2" charset="-122"/>
                <a:cs typeface="Times New Roman" panose="02020603050405020304" pitchFamily="18" charset="0"/>
              </a:rPr>
              <a:t>的力向下拉绕在滑轮组上的绳子的一端</a:t>
            </a: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秒钟绳子下端移动了</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m,</a:t>
            </a:r>
            <a:r>
              <a:rPr lang="zh-CN" altLang="zh-CN">
                <a:solidFill>
                  <a:srgbClr val="000000"/>
                </a:solidFill>
                <a:ea typeface="宋体" panose="02010600030101010101" pitchFamily="2" charset="-122"/>
                <a:cs typeface="Times New Roman" panose="02020603050405020304" pitchFamily="18" charset="0"/>
              </a:rPr>
              <a:t>重物上升</a:t>
            </a:r>
            <a:r>
              <a:rPr lang="en-US" altLang="zh-CN">
                <a:solidFill>
                  <a:srgbClr val="000000"/>
                </a:solidFill>
                <a:ea typeface="宋体" panose="02010600030101010101" pitchFamily="2" charset="-122"/>
                <a:cs typeface="Times New Roman" panose="02020603050405020304" pitchFamily="18" charset="0"/>
              </a:rPr>
              <a:t>0.5 m,</a:t>
            </a:r>
            <a:r>
              <a:rPr lang="zh-CN" altLang="zh-CN">
                <a:solidFill>
                  <a:srgbClr val="000000"/>
                </a:solidFill>
                <a:ea typeface="宋体" panose="02010600030101010101" pitchFamily="2" charset="-122"/>
                <a:cs typeface="Times New Roman" panose="02020603050405020304" pitchFamily="18" charset="0"/>
              </a:rPr>
              <a:t>请画出小华兴趣小组所用滑轮组的绕线情况</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3.jpeg"/>
          <p:cNvPicPr/>
          <p:nvPr/>
        </p:nvPicPr>
        <p:blipFill>
          <a:blip r:embed="rId2"/>
          <a:stretch>
            <a:fillRect/>
          </a:stretch>
        </p:blipFill>
        <p:spPr>
          <a:xfrm>
            <a:off x="3816821" y="2718306"/>
            <a:ext cx="844919" cy="3474109"/>
          </a:xfrm>
          <a:prstGeom prst="rect">
            <a:avLst/>
          </a:prstGeom>
        </p:spPr>
      </p:pic>
      <p:pic>
        <p:nvPicPr>
          <p:cNvPr id="4" name="image47.jpeg"/>
          <p:cNvPicPr/>
          <p:nvPr/>
        </p:nvPicPr>
        <p:blipFill>
          <a:blip r:embed="rId3"/>
          <a:stretch>
            <a:fillRect/>
          </a:stretch>
        </p:blipFill>
        <p:spPr>
          <a:xfrm>
            <a:off x="7300289" y="2706277"/>
            <a:ext cx="1413075" cy="3486139"/>
          </a:xfrm>
          <a:prstGeom prst="rect">
            <a:avLst/>
          </a:prstGeom>
        </p:spPr>
      </p:pic>
      <p:sp>
        <p:nvSpPr>
          <p:cNvPr id="5" name="矩形 4"/>
          <p:cNvSpPr/>
          <p:nvPr/>
        </p:nvSpPr>
        <p:spPr>
          <a:xfrm>
            <a:off x="5816263" y="2265568"/>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427383918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58896"/>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a:t>
            </a:r>
            <a:r>
              <a:rPr lang="en-US" altLang="zh-CN" i="1">
                <a:solidFill>
                  <a:srgbClr val="000000"/>
                </a:solidFill>
                <a:ea typeface="宋体" panose="02010600030101010101" pitchFamily="2" charset="-122"/>
                <a:cs typeface="Times New Roman" panose="02020603050405020304" pitchFamily="18" charset="0"/>
              </a:rPr>
              <a:t>OA</a:t>
            </a:r>
            <a:r>
              <a:rPr lang="zh-CN" altLang="zh-CN">
                <a:solidFill>
                  <a:srgbClr val="000000"/>
                </a:solidFill>
                <a:ea typeface="宋体" panose="02010600030101010101" pitchFamily="2" charset="-122"/>
                <a:cs typeface="Times New Roman" panose="02020603050405020304" pitchFamily="18" charset="0"/>
              </a:rPr>
              <a:t>在力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的作用下处于静止状态</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是力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的力臂</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在图中画出力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的力臂</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4.jpeg"/>
          <p:cNvPicPr/>
          <p:nvPr/>
        </p:nvPicPr>
        <p:blipFill>
          <a:blip r:embed="rId2"/>
          <a:stretch>
            <a:fillRect/>
          </a:stretch>
        </p:blipFill>
        <p:spPr>
          <a:xfrm>
            <a:off x="1080517" y="3197336"/>
            <a:ext cx="4010411" cy="2052106"/>
          </a:xfrm>
          <a:prstGeom prst="rect">
            <a:avLst/>
          </a:prstGeom>
        </p:spPr>
      </p:pic>
      <p:pic>
        <p:nvPicPr>
          <p:cNvPr id="4" name="image48.jpeg"/>
          <p:cNvPicPr/>
          <p:nvPr/>
        </p:nvPicPr>
        <p:blipFill>
          <a:blip r:embed="rId3"/>
          <a:stretch>
            <a:fillRect/>
          </a:stretch>
        </p:blipFill>
        <p:spPr>
          <a:xfrm>
            <a:off x="6625132" y="2592015"/>
            <a:ext cx="3666089" cy="3240360"/>
          </a:xfrm>
          <a:prstGeom prst="rect">
            <a:avLst/>
          </a:prstGeom>
        </p:spPr>
      </p:pic>
      <p:sp>
        <p:nvSpPr>
          <p:cNvPr id="5" name="矩形 4"/>
          <p:cNvSpPr/>
          <p:nvPr/>
        </p:nvSpPr>
        <p:spPr>
          <a:xfrm>
            <a:off x="5352837" y="1985770"/>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4018526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76839"/>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某班同学利用杠杆做了以下的实验</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5.jpeg"/>
          <p:cNvPicPr>
            <a:picLocks noChangeAspect="1"/>
          </p:cNvPicPr>
          <p:nvPr/>
        </p:nvPicPr>
        <p:blipFill>
          <a:blip r:embed="rId2"/>
          <a:stretch>
            <a:fillRect/>
          </a:stretch>
        </p:blipFill>
        <p:spPr>
          <a:xfrm>
            <a:off x="361950" y="1666809"/>
            <a:ext cx="10807700" cy="3569762"/>
          </a:xfrm>
          <a:prstGeom prst="rect">
            <a:avLst/>
          </a:prstGeom>
        </p:spPr>
      </p:pic>
    </p:spTree>
    <p:extLst>
      <p:ext uri="{BB962C8B-B14F-4D97-AF65-F5344CB8AC3E}">
        <p14:creationId xmlns:p14="http://schemas.microsoft.com/office/powerpoint/2010/main" val="177446762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34327"/>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探究杠杆的平衡条件</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当杠杆静止在图甲所示的位置时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杠杆处于</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应将右端的平衡螺母向</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调节使杠杆在水平位置平衡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这样做是为了</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小明同学用图乙所示的方法使杠杆处于平衡状态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测出此时的拉力大小为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其原因是</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85373" y="14705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平衡</a:t>
            </a:r>
            <a:endParaRPr lang="zh-CN" altLang="en-US"/>
          </a:p>
        </p:txBody>
      </p:sp>
      <p:sp>
        <p:nvSpPr>
          <p:cNvPr id="4" name="矩形 3"/>
          <p:cNvSpPr/>
          <p:nvPr/>
        </p:nvSpPr>
        <p:spPr>
          <a:xfrm>
            <a:off x="973307" y="2636700"/>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5" name="矩形 4"/>
          <p:cNvSpPr>
            <a:spLocks noChangeAspect="1"/>
          </p:cNvSpPr>
          <p:nvPr/>
        </p:nvSpPr>
        <p:spPr>
          <a:xfrm>
            <a:off x="2294821" y="3172036"/>
            <a:ext cx="8783463"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便于测量力臂</a:t>
            </a:r>
            <a:r>
              <a:rPr lang="en-US" altLang="zh-CN">
                <a:ea typeface="宋体" panose="02010600030101010101" pitchFamily="2" charset="-122"/>
              </a:rPr>
              <a:t>,</a:t>
            </a:r>
            <a:r>
              <a:rPr lang="zh-CN" altLang="zh-CN">
                <a:ea typeface="宋体" panose="02010600030101010101" pitchFamily="2" charset="-122"/>
                <a:cs typeface="Times New Roman" panose="02020603050405020304" pitchFamily="18" charset="0"/>
              </a:rPr>
              <a:t>消除杠杆自重对杠杆平衡的影响</a:t>
            </a:r>
            <a:endParaRPr lang="zh-CN" altLang="en-US"/>
          </a:p>
        </p:txBody>
      </p:sp>
      <p:sp>
        <p:nvSpPr>
          <p:cNvPr id="6" name="矩形 5"/>
          <p:cNvSpPr/>
          <p:nvPr/>
        </p:nvSpPr>
        <p:spPr>
          <a:xfrm>
            <a:off x="700813" y="4972616"/>
            <a:ext cx="3865161"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把</a:t>
            </a:r>
            <a:r>
              <a:rPr lang="en-US" altLang="zh-CN" i="1">
                <a:ea typeface="宋体" panose="02010600030101010101" pitchFamily="2" charset="-122"/>
              </a:rPr>
              <a:t>L</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当成了</a:t>
            </a:r>
            <a:r>
              <a:rPr lang="en-US" altLang="zh-CN" i="1">
                <a:ea typeface="宋体" panose="02010600030101010101" pitchFamily="2" charset="-122"/>
              </a:rPr>
              <a:t>F</a:t>
            </a:r>
            <a:r>
              <a:rPr lang="en-US" altLang="zh-CN" baseline="-25000">
                <a:ea typeface="宋体" panose="02010600030101010101" pitchFamily="2" charset="-122"/>
              </a:rPr>
              <a:t>1</a:t>
            </a:r>
            <a:r>
              <a:rPr lang="zh-CN" altLang="zh-CN">
                <a:ea typeface="宋体" panose="02010600030101010101" pitchFamily="2" charset="-122"/>
                <a:cs typeface="Times New Roman" panose="02020603050405020304" pitchFamily="18" charset="0"/>
              </a:rPr>
              <a:t>的力臂</a:t>
            </a:r>
            <a:endParaRPr lang="zh-CN" altLang="en-US"/>
          </a:p>
        </p:txBody>
      </p:sp>
    </p:spTree>
    <p:extLst>
      <p:ext uri="{BB962C8B-B14F-4D97-AF65-F5344CB8AC3E}">
        <p14:creationId xmlns:p14="http://schemas.microsoft.com/office/powerpoint/2010/main" val="25777352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0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探究杠杆的机械效率</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如图丙所示装置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每个钩码的质量为</a:t>
            </a:r>
            <a:r>
              <a:rPr lang="en-US" altLang="zh-CN" i="1" err="1">
                <a:solidFill>
                  <a:srgbClr val="000000"/>
                </a:solidFill>
                <a:ea typeface="宋体" panose="02010600030101010101" pitchFamily="2" charset="-122"/>
                <a:cs typeface="Times New Roman" panose="02020603050405020304" pitchFamily="18" charset="0"/>
              </a:rPr>
              <a:t>m</a:t>
            </a:r>
            <a:r>
              <a:rPr lang="en-US" altLang="zh-CN" err="1">
                <a:solidFill>
                  <a:srgbClr val="000000"/>
                </a:solidFill>
                <a:ea typeface="宋体" panose="02010600030101010101" pitchFamily="2" charset="-122"/>
                <a:cs typeface="Times New Roman" panose="02020603050405020304" pitchFamily="18" charset="0"/>
              </a:rPr>
              <a:t>,</a:t>
            </a:r>
            <a:r>
              <a:rPr lang="en-US" altLang="zh-CN" i="1" err="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为支点</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支点处摩擦忽略不计</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他将</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只钩码悬挂在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点竖直向上匀速拉动弹簧测力计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两点上升的高度分别为</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h</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则此次杠杆的机械效率为</a:t>
            </a:r>
            <a:r>
              <a:rPr lang="en-US" altLang="zh-CN" i="1">
                <a:solidFill>
                  <a:srgbClr val="000000"/>
                </a:solidFill>
                <a:ea typeface="Microsoft Yi Baiti" panose="03000500000000000000" pitchFamily="66" charset="0"/>
                <a:cs typeface="Times New Roman" panose="02020603050405020304" pitchFamily="18" charset="0"/>
              </a:rPr>
              <a:t>η</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用物理量的符号表示</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他将</a:t>
            </a:r>
            <a:r>
              <a:rPr lang="en-US" altLang="zh-CN" smtClean="0">
                <a:solidFill>
                  <a:srgbClr val="000000"/>
                </a:solidFill>
                <a:ea typeface="宋体" panose="02010600030101010101" pitchFamily="2" charset="-122"/>
                <a:cs typeface="Times New Roman" panose="02020603050405020304" pitchFamily="18" charset="0"/>
              </a:rPr>
              <a:t>2</a:t>
            </a:r>
            <a:r>
              <a:rPr lang="zh-CN" altLang="zh-CN" smtClean="0">
                <a:solidFill>
                  <a:srgbClr val="000000"/>
                </a:solidFill>
                <a:ea typeface="宋体" panose="02010600030101010101" pitchFamily="2" charset="-122"/>
                <a:cs typeface="Times New Roman" panose="02020603050405020304" pitchFamily="18" charset="0"/>
              </a:rPr>
              <a:t>只钩码悬挂在</a:t>
            </a:r>
            <a:r>
              <a:rPr lang="en-US" altLang="zh-CN" i="1" smtClean="0">
                <a:solidFill>
                  <a:srgbClr val="000000"/>
                </a:solidFill>
                <a:ea typeface="宋体" panose="02010600030101010101" pitchFamily="2" charset="-122"/>
                <a:cs typeface="Times New Roman" panose="02020603050405020304" pitchFamily="18" charset="0"/>
              </a:rPr>
              <a:t>C</a:t>
            </a:r>
            <a:r>
              <a:rPr lang="zh-CN" altLang="zh-CN" smtClean="0">
                <a:solidFill>
                  <a:srgbClr val="000000"/>
                </a:solidFill>
                <a:ea typeface="宋体" panose="02010600030101010101" pitchFamily="2" charset="-122"/>
                <a:cs typeface="Times New Roman" panose="02020603050405020304" pitchFamily="18" charset="0"/>
              </a:rPr>
              <a:t>点</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在</a:t>
            </a:r>
            <a:r>
              <a:rPr lang="en-US" altLang="zh-CN" i="1" smtClean="0">
                <a:solidFill>
                  <a:srgbClr val="000000"/>
                </a:solidFill>
                <a:ea typeface="宋体" panose="02010600030101010101" pitchFamily="2" charset="-122"/>
                <a:cs typeface="Times New Roman" panose="02020603050405020304" pitchFamily="18" charset="0"/>
              </a:rPr>
              <a:t>A</a:t>
            </a:r>
            <a:r>
              <a:rPr lang="zh-CN" altLang="zh-CN" smtClean="0">
                <a:solidFill>
                  <a:srgbClr val="000000"/>
                </a:solidFill>
                <a:ea typeface="宋体" panose="02010600030101010101" pitchFamily="2" charset="-122"/>
                <a:cs typeface="Times New Roman" panose="02020603050405020304" pitchFamily="18" charset="0"/>
              </a:rPr>
              <a:t>点竖直向上匀速拉动弹簧测力计</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使</a:t>
            </a:r>
            <a:r>
              <a:rPr lang="en-US" altLang="zh-CN" i="1" smtClean="0">
                <a:solidFill>
                  <a:srgbClr val="000000"/>
                </a:solidFill>
                <a:ea typeface="宋体" panose="02010600030101010101" pitchFamily="2" charset="-122"/>
                <a:cs typeface="Times New Roman" panose="02020603050405020304" pitchFamily="18" charset="0"/>
              </a:rPr>
              <a:t>C</a:t>
            </a:r>
            <a:r>
              <a:rPr lang="zh-CN" altLang="zh-CN" smtClean="0">
                <a:solidFill>
                  <a:srgbClr val="000000"/>
                </a:solidFill>
                <a:ea typeface="宋体" panose="02010600030101010101" pitchFamily="2" charset="-122"/>
                <a:cs typeface="Times New Roman" panose="02020603050405020304" pitchFamily="18" charset="0"/>
              </a:rPr>
              <a:t>点上升高度仍为</a:t>
            </a:r>
            <a:r>
              <a:rPr lang="en-US" altLang="zh-CN" i="1" smtClean="0">
                <a:solidFill>
                  <a:srgbClr val="000000"/>
                </a:solidFill>
                <a:ea typeface="宋体" panose="02010600030101010101" pitchFamily="2" charset="-122"/>
                <a:cs typeface="Times New Roman" panose="02020603050405020304" pitchFamily="18" charset="0"/>
              </a:rPr>
              <a:t>h</a:t>
            </a:r>
            <a:r>
              <a:rPr lang="en-US" altLang="zh-CN" baseline="-25000" smtClean="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则弹簧测力计的示数将</a:t>
            </a:r>
            <a:r>
              <a:rPr lang="en-US" altLang="zh-CN" i="1" smtClean="0">
                <a:solidFill>
                  <a:srgbClr val="000000"/>
                </a:solidFill>
                <a:ea typeface="宋体" panose="02010600030101010101" pitchFamily="2" charset="-122"/>
                <a:cs typeface="Times New Roman" panose="02020603050405020304" pitchFamily="18" charset="0"/>
              </a:rPr>
              <a:t>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选填</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大于</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等于</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或</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小于</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下同</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F</a:t>
            </a:r>
            <a:r>
              <a:rPr lang="en-US" altLang="zh-CN" baseline="-25000" smtClean="0">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此次弹簧测力计做的功将</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smtClean="0">
                <a:solidFill>
                  <a:srgbClr val="000000"/>
                </a:solidFill>
                <a:ea typeface="宋体" panose="02010600030101010101" pitchFamily="2" charset="-122"/>
                <a:cs typeface="Times New Roman" panose="02020603050405020304" pitchFamily="18" charset="0"/>
              </a:rPr>
              <a:t>第一次做的功</a:t>
            </a:r>
            <a:r>
              <a:rPr lang="en-US" altLang="zh-CN" i="1"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29444886"/>
              </p:ext>
            </p:extLst>
          </p:nvPr>
        </p:nvGraphicFramePr>
        <p:xfrm>
          <a:off x="4674269" y="3258492"/>
          <a:ext cx="2266950" cy="701675"/>
        </p:xfrm>
        <a:graphic>
          <a:graphicData uri="http://schemas.openxmlformats.org/presentationml/2006/ole">
            <mc:AlternateContent>
              <mc:Choice xmlns:v="urn:schemas-microsoft-com:vml" Requires="v">
                <p:oleObj spid="_x0000_s1050" name="文档" r:id="rId2" imgW="814481" imgH="250893" progId="Word.Document.12">
                  <p:embed/>
                </p:oleObj>
              </mc:Choice>
              <mc:Fallback>
                <p:oleObj name="文档" r:id="rId2" imgW="814481" imgH="250893" progId="Word.Document.12">
                  <p:embed/>
                  <p:pic>
                    <p:nvPicPr>
                      <p:cNvPr id="0" name="OLE substitute image"/>
                      <p:cNvPicPr/>
                      <p:nvPr/>
                    </p:nvPicPr>
                    <p:blipFill>
                      <a:blip r:embed="rId3"/>
                      <a:stretch>
                        <a:fillRect/>
                      </a:stretch>
                    </p:blipFill>
                    <p:spPr>
                      <a:xfrm>
                        <a:off x="4674269" y="3258492"/>
                        <a:ext cx="2266950" cy="701675"/>
                      </a:xfrm>
                      <a:prstGeom prst="rect">
                        <a:avLst/>
                      </a:prstGeom>
                    </p:spPr>
                  </p:pic>
                </p:oleObj>
              </mc:Fallback>
            </mc:AlternateContent>
          </a:graphicData>
        </a:graphic>
      </p:graphicFrame>
      <p:sp>
        <p:nvSpPr>
          <p:cNvPr id="4" name="矩形 3"/>
          <p:cNvSpPr/>
          <p:nvPr/>
        </p:nvSpPr>
        <p:spPr>
          <a:xfrm>
            <a:off x="9449925" y="458857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5" name="矩形 4"/>
          <p:cNvSpPr/>
          <p:nvPr/>
        </p:nvSpPr>
        <p:spPr>
          <a:xfrm>
            <a:off x="1008509" y="574182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Tree>
    <p:extLst>
      <p:ext uri="{BB962C8B-B14F-4D97-AF65-F5344CB8AC3E}">
        <p14:creationId xmlns:p14="http://schemas.microsoft.com/office/powerpoint/2010/main" val="312979106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0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所示是某物理小组探究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滑动摩擦力大小与什么因素有关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6.jpeg"/>
          <p:cNvPicPr>
            <a:picLocks noChangeAspect="1"/>
          </p:cNvPicPr>
          <p:nvPr/>
        </p:nvPicPr>
        <p:blipFill>
          <a:blip r:embed="rId2"/>
          <a:stretch>
            <a:fillRect/>
          </a:stretch>
        </p:blipFill>
        <p:spPr>
          <a:xfrm>
            <a:off x="1137917" y="1668481"/>
            <a:ext cx="9255766" cy="4627882"/>
          </a:xfrm>
          <a:prstGeom prst="rect">
            <a:avLst/>
          </a:prstGeom>
        </p:spPr>
      </p:pic>
    </p:spTree>
    <p:extLst>
      <p:ext uri="{BB962C8B-B14F-4D97-AF65-F5344CB8AC3E}">
        <p14:creationId xmlns:p14="http://schemas.microsoft.com/office/powerpoint/2010/main" val="152340660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0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7617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必须用弹簧测力计沿水平方向拉着木块做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这样做便于测量滑动摩擦力的大小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观察图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甲、乙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发现弹簧测力计的示数</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在接触面粗糙程度相同时</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滑动摩擦力越大</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观察图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甲、丙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发现弹簧测力计的示数</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压力一定时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接触面粗糙程度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滑动摩擦力越大</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96452" y="189590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匀速直线</a:t>
            </a:r>
            <a:endParaRPr lang="zh-CN" altLang="en-US"/>
          </a:p>
        </p:txBody>
      </p:sp>
      <p:sp>
        <p:nvSpPr>
          <p:cNvPr id="4" name="矩形 3"/>
          <p:cNvSpPr/>
          <p:nvPr/>
        </p:nvSpPr>
        <p:spPr>
          <a:xfrm>
            <a:off x="5476189" y="307147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a:t>
            </a:r>
            <a:endParaRPr lang="zh-CN" altLang="en-US"/>
          </a:p>
        </p:txBody>
      </p:sp>
      <p:sp>
        <p:nvSpPr>
          <p:cNvPr id="5" name="矩形 4"/>
          <p:cNvSpPr/>
          <p:nvPr/>
        </p:nvSpPr>
        <p:spPr>
          <a:xfrm>
            <a:off x="5261495" y="422965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越大</a:t>
            </a:r>
            <a:endParaRPr lang="zh-CN" altLang="en-US"/>
          </a:p>
        </p:txBody>
      </p:sp>
    </p:spTree>
    <p:extLst>
      <p:ext uri="{BB962C8B-B14F-4D97-AF65-F5344CB8AC3E}">
        <p14:creationId xmlns:p14="http://schemas.microsoft.com/office/powerpoint/2010/main" val="390076092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8471"/>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力的三要素</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它们都能够影响力的作用效果</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力的三要素可以用力的示意图来表示</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用一根带箭头的线段把力的大小、方向、作用点都表示出来的图形</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力的示意图作图三个步骤</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确定力的作用点并标明</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沿力的方向画一条线段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并在线段的末端标明箭头表示力的方向</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用线段的长度来大致表示力的大小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线段越长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则所描述的力越大</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342261" y="65875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力的大小</a:t>
            </a:r>
            <a:endParaRPr lang="zh-CN" altLang="en-US"/>
          </a:p>
        </p:txBody>
      </p:sp>
      <p:sp>
        <p:nvSpPr>
          <p:cNvPr id="4" name="矩形 3"/>
          <p:cNvSpPr/>
          <p:nvPr/>
        </p:nvSpPr>
        <p:spPr>
          <a:xfrm>
            <a:off x="6337101" y="6576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方向</a:t>
            </a:r>
            <a:endParaRPr lang="zh-CN" altLang="en-US"/>
          </a:p>
        </p:txBody>
      </p:sp>
      <p:sp>
        <p:nvSpPr>
          <p:cNvPr id="5" name="矩形 4"/>
          <p:cNvSpPr/>
          <p:nvPr/>
        </p:nvSpPr>
        <p:spPr>
          <a:xfrm>
            <a:off x="8824701" y="65762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作用点</a:t>
            </a:r>
            <a:endParaRPr lang="zh-CN" altLang="en-US"/>
          </a:p>
        </p:txBody>
      </p:sp>
    </p:spTree>
    <p:extLst>
      <p:ext uri="{BB962C8B-B14F-4D97-AF65-F5344CB8AC3E}">
        <p14:creationId xmlns:p14="http://schemas.microsoft.com/office/powerpoint/2010/main" val="3280157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5119"/>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在实验后交流的过程中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小华发现有同学设计的实验装置如图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在托盘中放入适量的砝码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使木块做匀速直线运动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请回答下列问题</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为了测量木块的滑动摩擦力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需要测量的物理量是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填选项目前的编号</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木板的质量</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木块的质量</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2</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砝码的质量</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托盘和砝码的总质量</a:t>
            </a:r>
            <a:r>
              <a:rPr lang="en-US" altLang="zh-CN" i="1">
                <a:solidFill>
                  <a:srgbClr val="000000"/>
                </a:solidFill>
                <a:ea typeface="宋体" panose="02010600030101010101" pitchFamily="2" charset="-122"/>
                <a:cs typeface="Times New Roman" panose="02020603050405020304" pitchFamily="18" charset="0"/>
              </a:rPr>
              <a:t>m</a:t>
            </a:r>
            <a:r>
              <a:rPr lang="en-US" altLang="zh-CN" baseline="-25000">
                <a:solidFill>
                  <a:srgbClr val="000000"/>
                </a:solidFill>
                <a:ea typeface="宋体" panose="02010600030101010101" pitchFamily="2" charset="-122"/>
                <a:cs typeface="Times New Roman" panose="02020603050405020304" pitchFamily="18" charset="0"/>
              </a:rPr>
              <a:t>4</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木块的滑动摩擦力表达式为</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用已知和测量的物理量符号表示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319375" y="3014258"/>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
        <p:nvSpPr>
          <p:cNvPr id="4" name="矩形 3"/>
          <p:cNvSpPr/>
          <p:nvPr/>
        </p:nvSpPr>
        <p:spPr>
          <a:xfrm>
            <a:off x="6697141" y="4719575"/>
            <a:ext cx="845103" cy="584775"/>
          </a:xfrm>
          <a:prstGeom prst="rect">
            <a:avLst/>
          </a:prstGeom>
        </p:spPr>
        <p:txBody>
          <a:bodyPr wrap="none">
            <a:spAutoFit/>
          </a:bodyPr>
          <a:lstStyle/>
          <a:p>
            <a:r>
              <a:rPr lang="en-US" altLang="zh-CN" i="1">
                <a:ea typeface="宋体" panose="02010600030101010101" pitchFamily="2" charset="-122"/>
              </a:rPr>
              <a:t>m</a:t>
            </a:r>
            <a:r>
              <a:rPr lang="en-US" altLang="zh-CN" baseline="-25000">
                <a:ea typeface="宋体" panose="02010600030101010101" pitchFamily="2" charset="-122"/>
              </a:rPr>
              <a:t>4</a:t>
            </a:r>
            <a:r>
              <a:rPr lang="en-US" altLang="zh-CN" i="1">
                <a:ea typeface="宋体" panose="02010600030101010101" pitchFamily="2" charset="-122"/>
              </a:rPr>
              <a:t>g</a:t>
            </a:r>
            <a:endParaRPr lang="zh-CN" altLang="en-US"/>
          </a:p>
        </p:txBody>
      </p:sp>
    </p:spTree>
    <p:extLst>
      <p:ext uri="{BB962C8B-B14F-4D97-AF65-F5344CB8AC3E}">
        <p14:creationId xmlns:p14="http://schemas.microsoft.com/office/powerpoint/2010/main" val="72619085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小华猜想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摩擦力的大小可能跟接触面的面积有关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他在上述实验的基础上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将木块沿竖直方向切去一部分后</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用剩下的部分继续进行实验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测得的滑动摩擦力变小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由此得出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滑动摩擦力的大小随接触面积的减小而减小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你认为她的探究过程存在的问题是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___.</a:t>
            </a:r>
            <a:r>
              <a:rPr lang="zh-CN" altLang="zh-CN">
                <a:solidFill>
                  <a:srgbClr val="000000"/>
                </a:solidFill>
                <a:ea typeface="宋体" panose="02010600030101010101" pitchFamily="2" charset="-122"/>
                <a:cs typeface="Times New Roman" panose="02020603050405020304" pitchFamily="18" charset="0"/>
              </a:rPr>
              <a:t>正确的做法是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小华将木块沿竖直方向切去一部分后</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进行</a:t>
            </a:r>
            <a:r>
              <a:rPr lang="zh-CN" altLang="zh-CN">
                <a:solidFill>
                  <a:srgbClr val="000000"/>
                </a:solidFill>
                <a:ea typeface="宋体" panose="02010600030101010101" pitchFamily="2" charset="-122"/>
                <a:cs typeface="Times New Roman" panose="02020603050405020304" pitchFamily="18" charset="0"/>
              </a:rPr>
              <a:t>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662973" y="3398632"/>
            <a:ext cx="306846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未控制压力一定</a:t>
            </a:r>
            <a:endParaRPr lang="zh-CN" altLang="en-US"/>
          </a:p>
        </p:txBody>
      </p:sp>
      <p:sp>
        <p:nvSpPr>
          <p:cNvPr id="4" name="矩形 3"/>
          <p:cNvSpPr/>
          <p:nvPr/>
        </p:nvSpPr>
        <p:spPr>
          <a:xfrm>
            <a:off x="5811021" y="3974010"/>
            <a:ext cx="5128327"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截去部分叠在剩余部分上面</a:t>
            </a:r>
            <a:endParaRPr lang="zh-CN" altLang="en-US"/>
          </a:p>
        </p:txBody>
      </p:sp>
    </p:spTree>
    <p:extLst>
      <p:ext uri="{BB962C8B-B14F-4D97-AF65-F5344CB8AC3E}">
        <p14:creationId xmlns:p14="http://schemas.microsoft.com/office/powerpoint/2010/main" val="267109949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某实验小组的同学对</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两根长度相同、粗细不同的橡皮筋进行研究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并做成橡皮筋测力计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将橡皮筋的一端固定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另一端悬挂钩码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记录橡皮筋受到的拉力大小</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和橡皮筋的伸长量</a:t>
            </a:r>
            <a:r>
              <a:rPr lang="en-US" altLang="zh-CN" i="1" err="1">
                <a:solidFill>
                  <a:srgbClr val="000000"/>
                </a:solidFill>
                <a:ea typeface="宋体" panose="02010600030101010101" pitchFamily="2" charset="-122"/>
                <a:cs typeface="Times New Roman" panose="02020603050405020304" pitchFamily="18" charset="0"/>
              </a:rPr>
              <a:t>Δx</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根据多组测量数据做出的图线如图乙所示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37.jpeg"/>
          <p:cNvPicPr>
            <a:picLocks noChangeAspect="1"/>
          </p:cNvPicPr>
          <p:nvPr/>
        </p:nvPicPr>
        <p:blipFill>
          <a:blip r:embed="rId2"/>
          <a:stretch>
            <a:fillRect/>
          </a:stretch>
        </p:blipFill>
        <p:spPr>
          <a:xfrm>
            <a:off x="2410434" y="2942015"/>
            <a:ext cx="6710732" cy="3354543"/>
          </a:xfrm>
          <a:prstGeom prst="rect">
            <a:avLst/>
          </a:prstGeom>
        </p:spPr>
      </p:pic>
    </p:spTree>
    <p:extLst>
      <p:ext uri="{BB962C8B-B14F-4D97-AF65-F5344CB8AC3E}">
        <p14:creationId xmlns:p14="http://schemas.microsoft.com/office/powerpoint/2010/main" val="128831655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1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3168"/>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当在两根橡皮筋上都悬挂重力为</a:t>
            </a:r>
            <a:r>
              <a:rPr lang="en-US" altLang="zh-CN">
                <a:solidFill>
                  <a:srgbClr val="000000"/>
                </a:solidFill>
                <a:ea typeface="宋体" panose="02010600030101010101" pitchFamily="2" charset="-122"/>
                <a:cs typeface="Times New Roman" panose="02020603050405020304" pitchFamily="18" charset="0"/>
              </a:rPr>
              <a:t>5 N</a:t>
            </a:r>
            <a:r>
              <a:rPr lang="zh-CN" altLang="zh-CN">
                <a:solidFill>
                  <a:srgbClr val="000000"/>
                </a:solidFill>
                <a:ea typeface="宋体" panose="02010600030101010101" pitchFamily="2" charset="-122"/>
                <a:cs typeface="Times New Roman" panose="02020603050405020304" pitchFamily="18" charset="0"/>
              </a:rPr>
              <a:t>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橡皮筋</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的伸长量为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cm,</a:t>
            </a:r>
            <a:r>
              <a:rPr lang="zh-CN" altLang="zh-CN">
                <a:solidFill>
                  <a:srgbClr val="000000"/>
                </a:solidFill>
                <a:ea typeface="宋体" panose="02010600030101010101" pitchFamily="2" charset="-122"/>
                <a:cs typeface="Times New Roman" panose="02020603050405020304" pitchFamily="18" charset="0"/>
              </a:rPr>
              <a:t>橡皮筋</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的伸长量为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cm</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分别用这两根橡皮筋制成的测力计代替弹簧测力计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则用橡皮筋</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制成的测力计量程大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用橡皮筋</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制成的测力计测量的精确程度高</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将与本实验中相同的两根细橡皮筋并联起来代替弹簧测力计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能够测量力的最大值为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串联起来代替弹簧测力计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能够测量力的最大值为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365613" y="1260439"/>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
        <p:nvSpPr>
          <p:cNvPr id="4" name="矩形 3"/>
          <p:cNvSpPr/>
          <p:nvPr/>
        </p:nvSpPr>
        <p:spPr>
          <a:xfrm>
            <a:off x="8701173" y="1260438"/>
            <a:ext cx="389850" cy="584775"/>
          </a:xfrm>
          <a:prstGeom prst="rect">
            <a:avLst/>
          </a:prstGeom>
        </p:spPr>
        <p:txBody>
          <a:bodyPr wrap="none">
            <a:spAutoFit/>
          </a:bodyPr>
          <a:lstStyle/>
          <a:p>
            <a:r>
              <a:rPr lang="en-US" altLang="zh-CN">
                <a:ea typeface="宋体" panose="02010600030101010101" pitchFamily="2" charset="-122"/>
              </a:rPr>
              <a:t>5</a:t>
            </a:r>
            <a:endParaRPr lang="zh-CN" altLang="en-US"/>
          </a:p>
        </p:txBody>
      </p:sp>
      <p:sp>
        <p:nvSpPr>
          <p:cNvPr id="5" name="矩形 4"/>
          <p:cNvSpPr/>
          <p:nvPr/>
        </p:nvSpPr>
        <p:spPr>
          <a:xfrm>
            <a:off x="2626554" y="2412567"/>
            <a:ext cx="458780" cy="584775"/>
          </a:xfrm>
          <a:prstGeom prst="rect">
            <a:avLst/>
          </a:prstGeom>
        </p:spPr>
        <p:txBody>
          <a:bodyPr wrap="none">
            <a:spAutoFit/>
          </a:bodyPr>
          <a:lstStyle/>
          <a:p>
            <a:r>
              <a:rPr lang="en-US" altLang="zh-CN" i="1">
                <a:ea typeface="宋体" panose="02010600030101010101" pitchFamily="2" charset="-122"/>
              </a:rPr>
              <a:t>B</a:t>
            </a:r>
            <a:endParaRPr lang="zh-CN" altLang="en-US"/>
          </a:p>
        </p:txBody>
      </p:sp>
      <p:sp>
        <p:nvSpPr>
          <p:cNvPr id="6" name="矩形 5"/>
          <p:cNvSpPr/>
          <p:nvPr/>
        </p:nvSpPr>
        <p:spPr>
          <a:xfrm>
            <a:off x="2999990" y="3002414"/>
            <a:ext cx="458780" cy="584775"/>
          </a:xfrm>
          <a:prstGeom prst="rect">
            <a:avLst/>
          </a:prstGeom>
        </p:spPr>
        <p:txBody>
          <a:bodyPr wrap="none">
            <a:spAutoFit/>
          </a:bodyPr>
          <a:lstStyle/>
          <a:p>
            <a:r>
              <a:rPr lang="en-US" altLang="zh-CN" i="1">
                <a:ea typeface="宋体" panose="02010600030101010101" pitchFamily="2" charset="-122"/>
              </a:rPr>
              <a:t>A</a:t>
            </a:r>
            <a:endParaRPr lang="zh-CN" altLang="en-US"/>
          </a:p>
        </p:txBody>
      </p:sp>
      <p:sp>
        <p:nvSpPr>
          <p:cNvPr id="7" name="矩形 6"/>
          <p:cNvSpPr/>
          <p:nvPr/>
        </p:nvSpPr>
        <p:spPr>
          <a:xfrm>
            <a:off x="6166562" y="4752255"/>
            <a:ext cx="902811" cy="584775"/>
          </a:xfrm>
          <a:prstGeom prst="rect">
            <a:avLst/>
          </a:prstGeom>
        </p:spPr>
        <p:txBody>
          <a:bodyPr wrap="none">
            <a:spAutoFit/>
          </a:bodyPr>
          <a:lstStyle/>
          <a:p>
            <a:r>
              <a:rPr lang="en-US" altLang="zh-CN">
                <a:ea typeface="宋体" panose="02010600030101010101" pitchFamily="2" charset="-122"/>
              </a:rPr>
              <a:t>22</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8" name="矩形 7"/>
          <p:cNvSpPr/>
          <p:nvPr/>
        </p:nvSpPr>
        <p:spPr>
          <a:xfrm>
            <a:off x="7464845" y="5349222"/>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Tree>
    <p:extLst>
      <p:ext uri="{BB962C8B-B14F-4D97-AF65-F5344CB8AC3E}">
        <p14:creationId xmlns:p14="http://schemas.microsoft.com/office/powerpoint/2010/main" val="34137102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1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New picture"/>
          <p:cNvPicPr/>
          <p:nvPr/>
        </p:nvPicPr>
        <p:blipFill>
          <a:blip r:embed="rId3"/>
          <a:stretch>
            <a:fillRect/>
          </a:stretch>
        </p:blipFill>
        <p:spPr>
          <a:xfrm>
            <a:off x="12230100" y="12065000"/>
            <a:ext cx="304800" cy="215900"/>
          </a:xfrm>
          <a:prstGeom prst="cube">
            <a:avLst/>
          </a:prstGeom>
        </p:spPr>
      </p:pic>
    </p:spTree>
    <p:extLst>
      <p:ext uri="{BB962C8B-B14F-4D97-AF65-F5344CB8AC3E}">
        <p14:creationId xmlns:p14="http://schemas.microsoft.com/office/powerpoint/2010/main" val="979081906"/>
      </p:ext>
    </p:extLst>
  </p:cSld>
  <p:clrMapOvr>
    <a:masterClrMapping/>
  </p:clrMapOvr>
  <mc:AlternateContent>
    <mc:Choice xmlns:p14="http://schemas.microsoft.com/office/powerpoint/2010/main" Requires="p14">
      <p:transition spd="slow" p14:dur="900">
        <p14:warp dir="in"/>
      </p:transition>
    </mc:Choice>
    <mc:Fallback>
      <p:transition spd="slow">
        <p:fade/>
      </p:transition>
    </mc:Fallback>
  </mc:AlternateConten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现在各中小学都坚持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每天锻炼一小时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如图所示是同学们课外活动在玩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造房子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游戏</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小香同学单脚站立依次将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踢进事先在地上画好的框内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完成造房任务</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被踢出时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主要表明力可以改变物体的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52.jpeg"/>
          <p:cNvPicPr/>
          <p:nvPr/>
        </p:nvPicPr>
        <p:blipFill>
          <a:blip r:embed="rId2"/>
          <a:stretch>
            <a:fillRect/>
          </a:stretch>
        </p:blipFill>
        <p:spPr>
          <a:xfrm>
            <a:off x="4365622" y="3753975"/>
            <a:ext cx="2800356" cy="2124114"/>
          </a:xfrm>
          <a:prstGeom prst="rect">
            <a:avLst/>
          </a:prstGeom>
        </p:spPr>
      </p:pic>
      <p:sp>
        <p:nvSpPr>
          <p:cNvPr id="4" name="矩形 3"/>
          <p:cNvSpPr/>
          <p:nvPr/>
        </p:nvSpPr>
        <p:spPr>
          <a:xfrm>
            <a:off x="7345213" y="305355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运动状态</a:t>
            </a:r>
            <a:endParaRPr lang="zh-CN" altLang="en-US"/>
          </a:p>
        </p:txBody>
      </p:sp>
    </p:spTree>
    <p:extLst>
      <p:ext uri="{BB962C8B-B14F-4D97-AF65-F5344CB8AC3E}">
        <p14:creationId xmlns:p14="http://schemas.microsoft.com/office/powerpoint/2010/main" val="18798085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9992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用脚把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踢出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由静止变为运动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物体的运动状态发生变化</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力的作用效果有两种</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仿宋" panose="02010609060101010101" pitchFamily="49" charset="-122"/>
                <a:cs typeface="Times New Roman" panose="02020603050405020304" pitchFamily="18" charset="0"/>
              </a:rPr>
              <a:t>使物体发生形变</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仿宋" panose="02010609060101010101" pitchFamily="49" charset="-122"/>
                <a:cs typeface="Times New Roman" panose="02020603050405020304" pitchFamily="18" charset="0"/>
              </a:rPr>
              <a:t>改变物体的运动状态</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483285428"/>
      </p:ext>
    </p:extLst>
  </p:cSld>
  <p:clrMapOvr>
    <a:masterClrMapping/>
  </p:clrMapOvr>
  <p:transition spd="med">
    <p:pull/>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189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下课时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有同学用力推课桌的下部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课桌会沿地面滑动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而推课桌的上部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课桌可能会翻倒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这说明力的作用</a:t>
            </a:r>
            <a:r>
              <a:rPr lang="zh-CN" altLang="zh-CN" smtClean="0">
                <a:solidFill>
                  <a:srgbClr val="000000"/>
                </a:solidFill>
                <a:ea typeface="宋体" panose="02010600030101010101" pitchFamily="2" charset="-122"/>
                <a:cs typeface="Times New Roman" panose="02020603050405020304" pitchFamily="18" charset="0"/>
              </a:rPr>
              <a:t>效果</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与力的大小有关</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与力的作用点有关</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与力的方向有关</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	D.</a:t>
            </a:r>
            <a:r>
              <a:rPr lang="zh-CN" altLang="zh-CN">
                <a:solidFill>
                  <a:srgbClr val="000000"/>
                </a:solidFill>
                <a:ea typeface="宋体" panose="02010600030101010101" pitchFamily="2" charset="-122"/>
                <a:cs typeface="Times New Roman" panose="02020603050405020304" pitchFamily="18" charset="0"/>
              </a:rPr>
              <a:t>与受力面积有关</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72189" y="2760000"/>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62844611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17671"/>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弹力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物体由于发生弹性形变而产生的力叫做弹力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例如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绳子或弹簧的拉力、压力、支持力都属于弹力</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物体受力发生形变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不受力时又恢复原状的特性叫做弹性</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塑性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物体变形后不能自动恢复原状的特性叫塑性</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965021851"/>
      </p:ext>
    </p:extLst>
  </p:cSld>
  <p:clrMapOvr>
    <a:masterClrMapping/>
  </p:clrMapOvr>
  <p:transition spd="med">
    <p:pull/>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8527"/>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弹簧测力计是一种测量力的大小的工具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主要由弹性很好的弹簧、挂钩、指针、刻度盘、外壳等组成</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其原理是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在弹性限度内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弹簧的伸长量与所受拉力成正比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因此弹簧测力计的刻度是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不均匀</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en-US" altLang="zh-CN" i="1" smtClean="0">
              <a:solidFill>
                <a:srgbClr val="000000"/>
              </a:solidFill>
              <a:latin typeface="宋体" panose="02010600030101010101" pitchFamily="2" charset="-122"/>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使用方法</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看清弹簧测力计的</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与</a:t>
            </a:r>
            <a:r>
              <a:rPr lang="en-US" altLang="zh-CN" i="1" smtClean="0">
                <a:solidFill>
                  <a:srgbClr val="000000"/>
                </a:solidFill>
                <a:ea typeface="宋体" panose="02010600030101010101" pitchFamily="2" charset="-122"/>
                <a:cs typeface="Times New Roman" panose="02020603050405020304" pitchFamily="18" charset="0"/>
              </a:rPr>
              <a:t>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观察指针是否指在</a:t>
            </a: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则要先</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最好轻轻拉挂钩几次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防止弹簧与外壳摩擦</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测量时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被测力的大小不能</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同时让弹簧轴线与被测力的方向</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717037" y="23956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均匀</a:t>
            </a:r>
            <a:endParaRPr lang="zh-CN" altLang="en-US"/>
          </a:p>
        </p:txBody>
      </p:sp>
      <p:sp>
        <p:nvSpPr>
          <p:cNvPr id="4" name="矩形 3"/>
          <p:cNvSpPr/>
          <p:nvPr/>
        </p:nvSpPr>
        <p:spPr>
          <a:xfrm>
            <a:off x="6913165" y="297059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量程</a:t>
            </a:r>
            <a:endParaRPr lang="zh-CN" altLang="en-US"/>
          </a:p>
        </p:txBody>
      </p:sp>
      <p:sp>
        <p:nvSpPr>
          <p:cNvPr id="5" name="矩形 4"/>
          <p:cNvSpPr/>
          <p:nvPr/>
        </p:nvSpPr>
        <p:spPr>
          <a:xfrm>
            <a:off x="9225181" y="2970597"/>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分度值</a:t>
            </a:r>
            <a:endParaRPr lang="zh-CN" altLang="en-US"/>
          </a:p>
        </p:txBody>
      </p:sp>
      <p:sp>
        <p:nvSpPr>
          <p:cNvPr id="6" name="矩形 5"/>
          <p:cNvSpPr/>
          <p:nvPr/>
        </p:nvSpPr>
        <p:spPr>
          <a:xfrm>
            <a:off x="4638980" y="3563315"/>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零刻度线</a:t>
            </a:r>
            <a:endParaRPr lang="zh-CN" altLang="en-US"/>
          </a:p>
        </p:txBody>
      </p:sp>
      <p:sp>
        <p:nvSpPr>
          <p:cNvPr id="7" name="矩形 6"/>
          <p:cNvSpPr/>
          <p:nvPr/>
        </p:nvSpPr>
        <p:spPr>
          <a:xfrm>
            <a:off x="648469" y="415650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校零</a:t>
            </a:r>
            <a:endParaRPr lang="zh-CN" altLang="en-US"/>
          </a:p>
        </p:txBody>
      </p:sp>
      <p:sp>
        <p:nvSpPr>
          <p:cNvPr id="8" name="矩形 7"/>
          <p:cNvSpPr/>
          <p:nvPr/>
        </p:nvSpPr>
        <p:spPr>
          <a:xfrm>
            <a:off x="6039237" y="4670415"/>
            <a:ext cx="1832553"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超过量程</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9" name="矩形 8"/>
          <p:cNvSpPr/>
          <p:nvPr/>
        </p:nvSpPr>
        <p:spPr>
          <a:xfrm>
            <a:off x="3765667" y="5269437"/>
            <a:ext cx="3068469"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在同一条直线上</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7284131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51361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一弹簧测力计如图所示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其刻度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均匀的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量程为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分度值为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读数为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355.jpeg"/>
          <p:cNvPicPr/>
          <p:nvPr/>
        </p:nvPicPr>
        <p:blipFill>
          <a:blip r:embed="rId2"/>
          <a:stretch>
            <a:fillRect/>
          </a:stretch>
        </p:blipFill>
        <p:spPr>
          <a:xfrm>
            <a:off x="5380724" y="2952055"/>
            <a:ext cx="770151" cy="3276118"/>
          </a:xfrm>
          <a:prstGeom prst="rect">
            <a:avLst/>
          </a:prstGeom>
        </p:spPr>
      </p:pic>
      <p:sp>
        <p:nvSpPr>
          <p:cNvPr id="2" name="矩形 1"/>
          <p:cNvSpPr/>
          <p:nvPr/>
        </p:nvSpPr>
        <p:spPr>
          <a:xfrm>
            <a:off x="8065293" y="113286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是</a:t>
            </a:r>
            <a:endParaRPr lang="zh-CN" altLang="en-US"/>
          </a:p>
        </p:txBody>
      </p:sp>
      <p:sp>
        <p:nvSpPr>
          <p:cNvPr id="5" name="矩形 4"/>
          <p:cNvSpPr/>
          <p:nvPr/>
        </p:nvSpPr>
        <p:spPr>
          <a:xfrm>
            <a:off x="6352460" y="1747132"/>
            <a:ext cx="829073"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5</a:t>
            </a:r>
            <a:endParaRPr lang="zh-CN" altLang="en-US"/>
          </a:p>
        </p:txBody>
      </p:sp>
      <p:sp>
        <p:nvSpPr>
          <p:cNvPr id="6" name="矩形 5"/>
          <p:cNvSpPr/>
          <p:nvPr/>
        </p:nvSpPr>
        <p:spPr>
          <a:xfrm>
            <a:off x="1152525" y="2322075"/>
            <a:ext cx="697627" cy="584775"/>
          </a:xfrm>
          <a:prstGeom prst="rect">
            <a:avLst/>
          </a:prstGeom>
        </p:spPr>
        <p:txBody>
          <a:bodyPr wrap="none">
            <a:spAutoFit/>
          </a:bodyPr>
          <a:lstStyle/>
          <a:p>
            <a:r>
              <a:rPr lang="en-US" altLang="zh-CN">
                <a:ea typeface="宋体" panose="02010600030101010101" pitchFamily="2" charset="-122"/>
              </a:rPr>
              <a:t>0</a:t>
            </a:r>
            <a:r>
              <a:rPr lang="en-US" altLang="zh-CN" i="1">
                <a:ea typeface="宋体" panose="02010600030101010101" pitchFamily="2" charset="-122"/>
              </a:rPr>
              <a:t>.</a:t>
            </a:r>
            <a:r>
              <a:rPr lang="en-US" altLang="zh-CN">
                <a:ea typeface="宋体" panose="02010600030101010101" pitchFamily="2" charset="-122"/>
              </a:rPr>
              <a:t>2</a:t>
            </a:r>
            <a:endParaRPr lang="zh-CN" altLang="en-US"/>
          </a:p>
        </p:txBody>
      </p:sp>
      <p:sp>
        <p:nvSpPr>
          <p:cNvPr id="7" name="矩形 6"/>
          <p:cNvSpPr/>
          <p:nvPr/>
        </p:nvSpPr>
        <p:spPr>
          <a:xfrm>
            <a:off x="5090117" y="2322075"/>
            <a:ext cx="1096775"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6 N</a:t>
            </a:r>
            <a:endParaRPr lang="zh-CN" altLang="en-US"/>
          </a:p>
        </p:txBody>
      </p:sp>
    </p:spTree>
    <p:extLst>
      <p:ext uri="{BB962C8B-B14F-4D97-AF65-F5344CB8AC3E}">
        <p14:creationId xmlns:p14="http://schemas.microsoft.com/office/powerpoint/2010/main" val="424344766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79992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ea typeface="楷体" panose="02010609060101010101" pitchFamily="49" charset="-122"/>
                <a:cs typeface="Times New Roman" panose="02020603050405020304" pitchFamily="18" charset="0"/>
              </a:rPr>
              <a:t>弹簧测力计是根据在弹性限度内弹簧的伸长与拉力成正比制成的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则弹簧测力计的刻度是均匀的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由图知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弹簧测力计的量程是</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一个大格表示</a:t>
            </a:r>
            <a:r>
              <a:rPr lang="en-US" altLang="zh-CN">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一大格又分为</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楷体" panose="02010609060101010101" pitchFamily="49" charset="-122"/>
                <a:cs typeface="Times New Roman" panose="02020603050405020304" pitchFamily="18" charset="0"/>
              </a:rPr>
              <a:t>个小格</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则分度值为</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此时弹簧测力计的示数为</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6</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925223244"/>
      </p:ext>
    </p:extLst>
  </p:cSld>
  <p:clrMapOvr>
    <a:masterClrMapping/>
  </p:clrMapOvr>
  <p:transition spd="med">
    <p:pull/>
  </p:transition>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58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某研究小组的同学们准备制作一个弹簧测力计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他们选用了甲、乙两种不同规格的弹簧进行测试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绘出如图所示的图象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图象中只有</a:t>
            </a:r>
            <a:r>
              <a:rPr lang="en-US" altLang="zh-CN" i="1">
                <a:solidFill>
                  <a:srgbClr val="000000"/>
                </a:solidFill>
                <a:ea typeface="宋体" panose="02010600030101010101" pitchFamily="2" charset="-122"/>
                <a:cs typeface="Times New Roman" panose="02020603050405020304" pitchFamily="18" charset="0"/>
              </a:rPr>
              <a:t>OA</a:t>
            </a:r>
            <a:r>
              <a:rPr lang="zh-CN" altLang="zh-CN">
                <a:solidFill>
                  <a:srgbClr val="000000"/>
                </a:solidFill>
                <a:ea typeface="宋体" panose="02010600030101010101" pitchFamily="2" charset="-122"/>
                <a:cs typeface="Times New Roman" panose="02020603050405020304" pitchFamily="18" charset="0"/>
              </a:rPr>
              <a:t>段和</a:t>
            </a:r>
            <a:r>
              <a:rPr lang="en-US" altLang="zh-CN" i="1">
                <a:solidFill>
                  <a:srgbClr val="000000"/>
                </a:solidFill>
                <a:ea typeface="宋体" panose="02010600030101010101" pitchFamily="2" charset="-122"/>
                <a:cs typeface="Times New Roman" panose="02020603050405020304" pitchFamily="18" charset="0"/>
              </a:rPr>
              <a:t>OB</a:t>
            </a:r>
            <a:r>
              <a:rPr lang="zh-CN" altLang="zh-CN">
                <a:solidFill>
                  <a:srgbClr val="000000"/>
                </a:solidFill>
                <a:ea typeface="宋体" panose="02010600030101010101" pitchFamily="2" charset="-122"/>
                <a:cs typeface="Times New Roman" panose="02020603050405020304" pitchFamily="18" charset="0"/>
              </a:rPr>
              <a:t>段是弹性形变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若他们要制作量程较大的弹簧测力计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应选用弹簧</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若要制作精确程度较高的弹簧测力计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应选用弹簧</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均选填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57.jpeg"/>
          <p:cNvPicPr/>
          <p:nvPr/>
        </p:nvPicPr>
        <p:blipFill>
          <a:blip r:embed="rId2"/>
          <a:stretch>
            <a:fillRect/>
          </a:stretch>
        </p:blipFill>
        <p:spPr>
          <a:xfrm>
            <a:off x="4104253" y="3567447"/>
            <a:ext cx="3323094" cy="2700243"/>
          </a:xfrm>
          <a:prstGeom prst="rect">
            <a:avLst/>
          </a:prstGeom>
        </p:spPr>
      </p:pic>
      <p:sp>
        <p:nvSpPr>
          <p:cNvPr id="4" name="矩形 3"/>
          <p:cNvSpPr/>
          <p:nvPr/>
        </p:nvSpPr>
        <p:spPr>
          <a:xfrm>
            <a:off x="8703533" y="231047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乙</a:t>
            </a:r>
            <a:endParaRPr lang="zh-CN" altLang="en-US"/>
          </a:p>
        </p:txBody>
      </p:sp>
      <p:sp>
        <p:nvSpPr>
          <p:cNvPr id="5" name="矩形 4"/>
          <p:cNvSpPr/>
          <p:nvPr/>
        </p:nvSpPr>
        <p:spPr>
          <a:xfrm>
            <a:off x="9073405" y="2902682"/>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甲</a:t>
            </a:r>
            <a:endParaRPr lang="zh-CN" altLang="en-US"/>
          </a:p>
        </p:txBody>
      </p:sp>
    </p:spTree>
    <p:extLst>
      <p:ext uri="{BB962C8B-B14F-4D97-AF65-F5344CB8AC3E}">
        <p14:creationId xmlns:p14="http://schemas.microsoft.com/office/powerpoint/2010/main" val="13900604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图文框 2">
            <a:hlinkClick r:id="rId2" action="ppaction://hlinksldjump"/>
          </p:cNvPr>
          <p:cNvSpPr/>
          <p:nvPr/>
        </p:nvSpPr>
        <p:spPr>
          <a:xfrm>
            <a:off x="1728589" y="598922"/>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考  情  分  析</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4" name="图文框 3">
            <a:hlinkClick r:id="rId3" action="ppaction://hlinksldjump"/>
          </p:cNvPr>
          <p:cNvSpPr/>
          <p:nvPr/>
        </p:nvSpPr>
        <p:spPr>
          <a:xfrm>
            <a:off x="1728589" y="16119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知  识  网  络</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7" name="图文框 6">
            <a:hlinkClick r:id="rId4" action="ppaction://hlinksldjump"/>
          </p:cNvPr>
          <p:cNvSpPr/>
          <p:nvPr/>
        </p:nvSpPr>
        <p:spPr>
          <a:xfrm>
            <a:off x="1728589" y="26250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突  破  知  识  点</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8" name="图文框 7">
            <a:hlinkClick r:id="rId5" action="ppaction://hlinksldjump"/>
          </p:cNvPr>
          <p:cNvSpPr/>
          <p:nvPr/>
        </p:nvSpPr>
        <p:spPr>
          <a:xfrm>
            <a:off x="1728589" y="36381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实  验  突  破</a:t>
            </a:r>
            <a:endParaRPr lang="zh-CN" altLang="zh-CN" sz="4000">
              <a:solidFill>
                <a:srgbClr val="0070C0"/>
              </a:solidFill>
              <a:latin typeface="华文新魏" panose="02010800040101010101" pitchFamily="2" charset="-122"/>
              <a:ea typeface="华文新魏" panose="02010800040101010101" pitchFamily="2" charset="-122"/>
            </a:endParaRPr>
          </a:p>
        </p:txBody>
      </p:sp>
      <p:sp>
        <p:nvSpPr>
          <p:cNvPr id="6" name="图文框 5">
            <a:hlinkClick r:id="rId6" action="ppaction://hlinksldjump"/>
          </p:cNvPr>
          <p:cNvSpPr/>
          <p:nvPr/>
        </p:nvSpPr>
        <p:spPr>
          <a:xfrm>
            <a:off x="1728589" y="4651270"/>
            <a:ext cx="8136904" cy="813316"/>
          </a:xfrm>
          <a:prstGeom prst="frame">
            <a:avLst/>
          </a:prstGeom>
          <a:gradFill flip="none" rotWithShape="1">
            <a:gsLst>
              <a:gs pos="0">
                <a:srgbClr val="00A1E9">
                  <a:tint val="66000"/>
                  <a:satMod val="160000"/>
                </a:srgbClr>
              </a:gs>
              <a:gs pos="50000">
                <a:srgbClr val="00A1E9">
                  <a:tint val="44500"/>
                  <a:satMod val="160000"/>
                </a:srgbClr>
              </a:gs>
              <a:gs pos="100000">
                <a:srgbClr val="00A1E9">
                  <a:tint val="23500"/>
                  <a:satMod val="160000"/>
                </a:srgbClr>
              </a:gs>
            </a:gsLst>
            <a:lin ang="16200000" scaled="1"/>
          </a:gradFill>
        </p:spPr>
        <p:style>
          <a:lnRef idx="1">
            <a:schemeClr val="accent4"/>
          </a:lnRef>
          <a:fillRef idx="2">
            <a:schemeClr val="accent4"/>
          </a:fillRef>
          <a:effectRef idx="1">
            <a:schemeClr val="accent4"/>
          </a:effectRef>
          <a:fontRef idx="minor">
            <a:schemeClr val="dk1"/>
          </a:fontRef>
        </p:style>
        <p:txBody>
          <a:bodyPr rtlCol="0" anchor="ctr"/>
          <a:lstStyle/>
          <a:p>
            <a:pPr algn="ctr"/>
            <a:r>
              <a:rPr lang="zh-CN" altLang="en-US" sz="4000" smtClean="0">
                <a:solidFill>
                  <a:srgbClr val="0070C0"/>
                </a:solidFill>
                <a:latin typeface="华文新魏" panose="02010800040101010101" pitchFamily="2" charset="-122"/>
                <a:ea typeface="华文新魏" panose="02010800040101010101" pitchFamily="2" charset="-122"/>
              </a:rPr>
              <a:t>冲  刺  演  练</a:t>
            </a:r>
            <a:endParaRPr lang="zh-CN" altLang="zh-CN" sz="4000">
              <a:solidFill>
                <a:srgbClr val="0070C0"/>
              </a:solidFill>
              <a:latin typeface="华文新魏" panose="02010800040101010101" pitchFamily="2" charset="-122"/>
              <a:ea typeface="华文新魏" panose="02010800040101010101" pitchFamily="2" charset="-122"/>
            </a:endParaRPr>
          </a:p>
        </p:txBody>
      </p:sp>
    </p:spTree>
    <p:extLst>
      <p:ext uri="{BB962C8B-B14F-4D97-AF65-F5344CB8AC3E}">
        <p14:creationId xmlns:p14="http://schemas.microsoft.com/office/powerpoint/2010/main" val="2621409961"/>
      </p:ext>
    </p:extLst>
  </p:cSld>
  <p:clrMapOvr>
    <a:masterClrMapping/>
  </p:clrMapOvr>
  <p:transition spd="med">
    <p:pull/>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175"/>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重力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重力的产生</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由于地球吸引而使物体受到的力叫重力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用符号</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表示</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重力的方向总是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重力的大小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重力的大小与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成正比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公式表示为</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表示的物理意义是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a:t>
            </a:r>
            <a:r>
              <a:rPr lang="zh-CN" altLang="zh-CN">
                <a:solidFill>
                  <a:srgbClr val="000000"/>
                </a:solidFill>
                <a:ea typeface="宋体" panose="02010600030101010101" pitchFamily="2" charset="-122"/>
                <a:cs typeface="Times New Roman" panose="02020603050405020304" pitchFamily="18" charset="0"/>
              </a:rPr>
              <a:t>重力的大小还与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265093" y="296272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竖直向下</a:t>
            </a:r>
            <a:endParaRPr lang="zh-CN" altLang="en-US"/>
          </a:p>
        </p:txBody>
      </p:sp>
      <p:sp>
        <p:nvSpPr>
          <p:cNvPr id="4" name="矩形 3"/>
          <p:cNvSpPr/>
          <p:nvPr/>
        </p:nvSpPr>
        <p:spPr>
          <a:xfrm>
            <a:off x="6255261" y="355733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质量</a:t>
            </a:r>
            <a:endParaRPr lang="zh-CN" altLang="en-US"/>
          </a:p>
        </p:txBody>
      </p:sp>
      <p:sp>
        <p:nvSpPr>
          <p:cNvPr id="5" name="矩形 4"/>
          <p:cNvSpPr/>
          <p:nvPr/>
        </p:nvSpPr>
        <p:spPr>
          <a:xfrm>
            <a:off x="1459844" y="4142110"/>
            <a:ext cx="1239442" cy="584775"/>
          </a:xfrm>
          <a:prstGeom prst="rect">
            <a:avLst/>
          </a:prstGeom>
        </p:spPr>
        <p:txBody>
          <a:bodyPr wrap="none">
            <a:spAutoFit/>
          </a:bodyPr>
          <a:lstStyle/>
          <a:p>
            <a:r>
              <a:rPr lang="en-US" altLang="zh-CN" i="1">
                <a:ea typeface="宋体" panose="02010600030101010101" pitchFamily="2" charset="-122"/>
              </a:rPr>
              <a:t>G</a:t>
            </a:r>
            <a:r>
              <a:rPr lang="en-US" altLang="zh-CN">
                <a:ea typeface="宋体" panose="02010600030101010101" pitchFamily="2" charset="-122"/>
              </a:rPr>
              <a:t>=</a:t>
            </a:r>
            <a:r>
              <a:rPr lang="en-US" altLang="zh-CN" i="1">
                <a:ea typeface="宋体" panose="02010600030101010101" pitchFamily="2" charset="-122"/>
              </a:rPr>
              <a:t>mg</a:t>
            </a:r>
            <a:endParaRPr lang="zh-CN" altLang="en-US"/>
          </a:p>
        </p:txBody>
      </p:sp>
      <p:sp>
        <p:nvSpPr>
          <p:cNvPr id="6" name="矩形 5"/>
          <p:cNvSpPr/>
          <p:nvPr/>
        </p:nvSpPr>
        <p:spPr>
          <a:xfrm>
            <a:off x="5007454" y="4142109"/>
            <a:ext cx="1643399" cy="584775"/>
          </a:xfrm>
          <a:prstGeom prst="rect">
            <a:avLst/>
          </a:prstGeom>
        </p:spPr>
        <p:txBody>
          <a:bodyPr wrap="none">
            <a:spAutoFit/>
          </a:bodyPr>
          <a:lstStyle/>
          <a:p>
            <a:r>
              <a:rPr lang="en-US" altLang="zh-CN">
                <a:ea typeface="宋体" panose="02010600030101010101" pitchFamily="2" charset="-122"/>
              </a:rPr>
              <a:t>9</a:t>
            </a:r>
            <a:r>
              <a:rPr lang="en-US" altLang="zh-CN" i="1">
                <a:ea typeface="宋体" panose="02010600030101010101" pitchFamily="2" charset="-122"/>
              </a:rPr>
              <a:t>.</a:t>
            </a:r>
            <a:r>
              <a:rPr lang="en-US" altLang="zh-CN">
                <a:ea typeface="宋体" panose="02010600030101010101" pitchFamily="2" charset="-122"/>
              </a:rPr>
              <a:t>8 N/kg</a:t>
            </a:r>
            <a:endParaRPr lang="zh-CN" altLang="en-US"/>
          </a:p>
        </p:txBody>
      </p:sp>
      <p:sp>
        <p:nvSpPr>
          <p:cNvPr id="7" name="矩形 6"/>
          <p:cNvSpPr>
            <a:spLocks noChangeAspect="1"/>
          </p:cNvSpPr>
          <p:nvPr/>
        </p:nvSpPr>
        <p:spPr>
          <a:xfrm>
            <a:off x="558310" y="4663457"/>
            <a:ext cx="8567439"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地球周围质量为</a:t>
            </a:r>
            <a:r>
              <a:rPr lang="en-US" altLang="zh-CN">
                <a:ea typeface="宋体" panose="02010600030101010101" pitchFamily="2" charset="-122"/>
              </a:rPr>
              <a:t>1 kg</a:t>
            </a:r>
            <a:r>
              <a:rPr lang="zh-CN" altLang="zh-CN">
                <a:ea typeface="宋体" panose="02010600030101010101" pitchFamily="2" charset="-122"/>
                <a:cs typeface="Times New Roman" panose="02020603050405020304" pitchFamily="18" charset="0"/>
              </a:rPr>
              <a:t>的物体受到的重力为</a:t>
            </a:r>
            <a:r>
              <a:rPr lang="en-US" altLang="zh-CN">
                <a:ea typeface="宋体" panose="02010600030101010101" pitchFamily="2" charset="-122"/>
              </a:rPr>
              <a:t>9</a:t>
            </a:r>
            <a:r>
              <a:rPr lang="en-US" altLang="zh-CN" i="1">
                <a:ea typeface="宋体" panose="02010600030101010101" pitchFamily="2" charset="-122"/>
              </a:rPr>
              <a:t>.</a:t>
            </a:r>
            <a:r>
              <a:rPr lang="en-US" altLang="zh-CN">
                <a:ea typeface="宋体" panose="02010600030101010101" pitchFamily="2" charset="-122"/>
              </a:rPr>
              <a:t>8 N</a:t>
            </a:r>
            <a:endParaRPr lang="zh-CN" altLang="en-US"/>
          </a:p>
        </p:txBody>
      </p:sp>
      <p:sp>
        <p:nvSpPr>
          <p:cNvPr id="8" name="矩形 7"/>
          <p:cNvSpPr/>
          <p:nvPr/>
        </p:nvSpPr>
        <p:spPr>
          <a:xfrm>
            <a:off x="2265325" y="531722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位置</a:t>
            </a:r>
            <a:endParaRPr lang="zh-CN" altLang="en-US"/>
          </a:p>
        </p:txBody>
      </p:sp>
    </p:spTree>
    <p:extLst>
      <p:ext uri="{BB962C8B-B14F-4D97-AF65-F5344CB8AC3E}">
        <p14:creationId xmlns:p14="http://schemas.microsoft.com/office/powerpoint/2010/main" val="28690305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375991"/>
            <a:ext cx="10807700" cy="1226874"/>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重力的作用点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重力在物体上的作用点叫重心</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质地均匀、外形规则的物体的重心在物体的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8" name="矩形 7"/>
          <p:cNvSpPr/>
          <p:nvPr/>
        </p:nvSpPr>
        <p:spPr>
          <a:xfrm>
            <a:off x="6386588" y="299917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几何中心</a:t>
            </a:r>
            <a:endParaRPr lang="zh-CN" altLang="en-US"/>
          </a:p>
        </p:txBody>
      </p:sp>
    </p:spTree>
    <p:extLst>
      <p:ext uri="{BB962C8B-B14F-4D97-AF65-F5344CB8AC3E}">
        <p14:creationId xmlns:p14="http://schemas.microsoft.com/office/powerpoint/2010/main" val="3220349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当二传手将重</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 N</a:t>
            </a:r>
            <a:r>
              <a:rPr lang="zh-CN" altLang="zh-CN">
                <a:solidFill>
                  <a:srgbClr val="000000"/>
                </a:solidFill>
                <a:ea typeface="宋体" panose="02010600030101010101" pitchFamily="2" charset="-122"/>
                <a:cs typeface="Times New Roman" panose="02020603050405020304" pitchFamily="18" charset="0"/>
              </a:rPr>
              <a:t>的排球托起后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排球由于惯性在空中继续向上运动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在下图中画出排球受到的重力的示意图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61.jpeg"/>
          <p:cNvPicPr/>
          <p:nvPr/>
        </p:nvPicPr>
        <p:blipFill>
          <a:blip r:embed="rId2"/>
          <a:stretch>
            <a:fillRect/>
          </a:stretch>
        </p:blipFill>
        <p:spPr>
          <a:xfrm>
            <a:off x="2376661" y="2302735"/>
            <a:ext cx="928239" cy="2196187"/>
          </a:xfrm>
          <a:prstGeom prst="rect">
            <a:avLst/>
          </a:prstGeom>
        </p:spPr>
      </p:pic>
      <p:sp>
        <p:nvSpPr>
          <p:cNvPr id="4" name="矩形 3"/>
          <p:cNvSpPr>
            <a:spLocks noChangeAspect="1"/>
          </p:cNvSpPr>
          <p:nvPr/>
        </p:nvSpPr>
        <p:spPr>
          <a:xfrm>
            <a:off x="361950" y="450355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重力是物体由于地球的吸引而受到的力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其方向永远竖直向下</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排球在空中飞行时它的重力大小依然是</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7</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方向竖直向下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作用在排球的重心上</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34.jpeg"/>
          <p:cNvPicPr/>
          <p:nvPr/>
        </p:nvPicPr>
        <p:blipFill>
          <a:blip r:embed="rId3"/>
          <a:stretch>
            <a:fillRect/>
          </a:stretch>
        </p:blipFill>
        <p:spPr>
          <a:xfrm>
            <a:off x="7057181" y="2280979"/>
            <a:ext cx="1728192" cy="2248327"/>
          </a:xfrm>
          <a:prstGeom prst="rect">
            <a:avLst/>
          </a:prstGeom>
        </p:spPr>
      </p:pic>
      <p:sp>
        <p:nvSpPr>
          <p:cNvPr id="6" name="矩形 5"/>
          <p:cNvSpPr/>
          <p:nvPr/>
        </p:nvSpPr>
        <p:spPr>
          <a:xfrm>
            <a:off x="5545013" y="2225524"/>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10766429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nodeType="clickPar">
                      <p:stCondLst>
                        <p:cond delay="indefinite"/>
                      </p:stCondLst>
                      <p:childTnLst>
                        <p:par>
                          <p:cTn id="12" fill="hold" nodeType="after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375991"/>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力的示意图是用作图的方法把力的三要素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大小、方向、作用点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表示出来的</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382576609"/>
      </p:ext>
    </p:extLst>
  </p:cSld>
  <p:clrMapOvr>
    <a:masterClrMapping/>
  </p:clrMapOvr>
  <p:transition spd="med">
    <p:pull/>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下列是描述地球上不同位置的人释放手中石块的四个示意图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图中的虚线表示石块下落的路径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则对石块下落路径的描述最接近实际的示意图</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53507" y="2405487"/>
            <a:ext cx="11424586" cy="3487986"/>
          </a:xfrm>
          <a:prstGeom prst="rect">
            <a:avLst/>
          </a:prstGeom>
        </p:spPr>
      </p:pic>
      <p:sp>
        <p:nvSpPr>
          <p:cNvPr id="4" name="矩形 3"/>
          <p:cNvSpPr/>
          <p:nvPr/>
        </p:nvSpPr>
        <p:spPr>
          <a:xfrm>
            <a:off x="7695421" y="1756477"/>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42003501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2357"/>
            <a:ext cx="10807700" cy="363791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摩擦力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两个相互接触并挤压的物体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当它们发生</a:t>
            </a:r>
            <a:r>
              <a:rPr lang="en-US" altLang="zh-CN" i="1" smtClean="0">
                <a:solidFill>
                  <a:srgbClr val="000000"/>
                </a:solidFill>
                <a:ea typeface="宋体" panose="02010600030101010101" pitchFamily="2" charset="-122"/>
                <a:cs typeface="Times New Roman" panose="02020603050405020304" pitchFamily="18" charset="0"/>
              </a:rPr>
              <a:t>________</a:t>
            </a:r>
            <a:r>
              <a:rPr lang="zh-CN" altLang="zh-CN">
                <a:solidFill>
                  <a:srgbClr val="000000"/>
                </a:solidFill>
                <a:ea typeface="宋体" panose="02010600030101010101" pitchFamily="2" charset="-122"/>
                <a:cs typeface="Times New Roman" panose="02020603050405020304" pitchFamily="18" charset="0"/>
              </a:rPr>
              <a:t>或具有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就会在接触面产生阻碍</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这个力叫摩擦力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摩擦力有</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smtClean="0">
                <a:solidFill>
                  <a:srgbClr val="000000"/>
                </a:solidFill>
                <a:ea typeface="宋体" panose="02010600030101010101" pitchFamily="2" charset="-122"/>
                <a:cs typeface="Times New Roman" panose="02020603050405020304" pitchFamily="18" charset="0"/>
              </a:rPr>
              <a:t>、</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三种</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307601" y="238594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相对运动</a:t>
            </a:r>
            <a:endParaRPr lang="zh-CN" altLang="en-US"/>
          </a:p>
        </p:txBody>
      </p:sp>
      <p:sp>
        <p:nvSpPr>
          <p:cNvPr id="4" name="矩形 3"/>
          <p:cNvSpPr/>
          <p:nvPr/>
        </p:nvSpPr>
        <p:spPr>
          <a:xfrm>
            <a:off x="1564909" y="2963008"/>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相对运动趋势</a:t>
            </a:r>
            <a:endParaRPr lang="zh-CN" altLang="en-US"/>
          </a:p>
        </p:txBody>
      </p:sp>
      <p:sp>
        <p:nvSpPr>
          <p:cNvPr id="5" name="矩形 4"/>
          <p:cNvSpPr/>
          <p:nvPr/>
        </p:nvSpPr>
        <p:spPr>
          <a:xfrm>
            <a:off x="8840016" y="295703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相对运动</a:t>
            </a:r>
            <a:endParaRPr lang="zh-CN" altLang="en-US"/>
          </a:p>
        </p:txBody>
      </p:sp>
      <p:sp>
        <p:nvSpPr>
          <p:cNvPr id="6" name="矩形 5"/>
          <p:cNvSpPr/>
          <p:nvPr/>
        </p:nvSpPr>
        <p:spPr>
          <a:xfrm>
            <a:off x="6193085" y="354062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静摩擦力</a:t>
            </a:r>
            <a:endParaRPr lang="zh-CN" altLang="en-US"/>
          </a:p>
        </p:txBody>
      </p:sp>
      <p:sp>
        <p:nvSpPr>
          <p:cNvPr id="7" name="矩形 6"/>
          <p:cNvSpPr/>
          <p:nvPr/>
        </p:nvSpPr>
        <p:spPr>
          <a:xfrm>
            <a:off x="8792674" y="3540622"/>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滑动摩擦力</a:t>
            </a:r>
            <a:endParaRPr lang="zh-CN" altLang="en-US"/>
          </a:p>
        </p:txBody>
      </p:sp>
      <p:sp>
        <p:nvSpPr>
          <p:cNvPr id="8" name="矩形 7"/>
          <p:cNvSpPr/>
          <p:nvPr/>
        </p:nvSpPr>
        <p:spPr>
          <a:xfrm>
            <a:off x="501638" y="4122726"/>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滚动摩擦力</a:t>
            </a:r>
            <a:endParaRPr lang="zh-CN" altLang="en-US"/>
          </a:p>
        </p:txBody>
      </p:sp>
    </p:spTree>
    <p:extLst>
      <p:ext uri="{BB962C8B-B14F-4D97-AF65-F5344CB8AC3E}">
        <p14:creationId xmlns:p14="http://schemas.microsoft.com/office/powerpoint/2010/main" val="8975790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4950"/>
            <a:ext cx="10807700" cy="4181529"/>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判断摩擦力是否存在的方法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相互接触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相互挤压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接触的两个物体间是否发生相对运动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即若以其中一个物体为参照物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另一个物体如果处于静止状态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则不受摩擦力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若另一个物体相对于参照物是运动的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则受到摩擦力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所以不能简单地认为静止的物体不受摩擦力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或运动的物体一定受到摩擦力</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41402685"/>
      </p:ext>
    </p:extLst>
  </p:cSld>
  <p:clrMapOvr>
    <a:masterClrMapping/>
  </p:clrMapOvr>
  <p:transition spd="med">
    <p:pull/>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71935"/>
            <a:ext cx="10807700" cy="2408736"/>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摩擦力的方向与物体间相对运动的方向相反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而不能简单地说成与物体运动方向相反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摩擦力方向有时与物体运动方向相同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有时相反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如人走路时地面给脚的摩擦力与人的运动方向相同</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539603737"/>
      </p:ext>
    </p:extLst>
  </p:cSld>
  <p:clrMapOvr>
    <a:masterClrMapping/>
  </p:clrMapOvr>
  <p:transition spd="med">
    <p:pull/>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探究影响摩擦力大小的因素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实验中的注意事项</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实验中要注意用到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法和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法</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实验过程中要</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拉动物体</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只有匀速拉动的时候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物体所受拉力和摩擦力才是一对</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此时弹簧测力计的示数</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摩擦力的大小</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实验结论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滑动摩擦力的大小跟物体表面的</a:t>
            </a:r>
            <a:r>
              <a:rPr lang="en-US" altLang="zh-CN" i="1" smtClean="0">
                <a:solidFill>
                  <a:srgbClr val="000000"/>
                </a:solidFill>
                <a:ea typeface="宋体" panose="02010600030101010101" pitchFamily="2" charset="-122"/>
                <a:cs typeface="Times New Roman" panose="02020603050405020304" pitchFamily="18" charset="0"/>
              </a:rPr>
              <a:t>___________</a:t>
            </a:r>
            <a:r>
              <a:rPr lang="zh-CN" altLang="zh-CN">
                <a:solidFill>
                  <a:srgbClr val="000000"/>
                </a:solidFill>
                <a:ea typeface="宋体" panose="02010600030101010101" pitchFamily="2" charset="-122"/>
                <a:cs typeface="Times New Roman" panose="02020603050405020304" pitchFamily="18" charset="0"/>
              </a:rPr>
              <a:t>和</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___</a:t>
            </a:r>
            <a:r>
              <a:rPr lang="zh-CN" altLang="zh-CN">
                <a:solidFill>
                  <a:srgbClr val="000000"/>
                </a:solidFill>
                <a:ea typeface="宋体" panose="02010600030101010101" pitchFamily="2" charset="-122"/>
                <a:cs typeface="Times New Roman" panose="02020603050405020304" pitchFamily="18" charset="0"/>
              </a:rPr>
              <a:t>有关</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摩擦力越大</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713597" y="121111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控制变量</a:t>
            </a:r>
            <a:endParaRPr lang="zh-CN" altLang="en-US"/>
          </a:p>
        </p:txBody>
      </p:sp>
      <p:sp>
        <p:nvSpPr>
          <p:cNvPr id="4" name="矩形 3"/>
          <p:cNvSpPr/>
          <p:nvPr/>
        </p:nvSpPr>
        <p:spPr>
          <a:xfrm>
            <a:off x="8353325" y="121111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转换</a:t>
            </a:r>
            <a:endParaRPr lang="zh-CN" altLang="en-US"/>
          </a:p>
        </p:txBody>
      </p:sp>
      <p:sp>
        <p:nvSpPr>
          <p:cNvPr id="5" name="矩形 4"/>
          <p:cNvSpPr/>
          <p:nvPr/>
        </p:nvSpPr>
        <p:spPr>
          <a:xfrm>
            <a:off x="3869165" y="180711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水平匀速</a:t>
            </a:r>
            <a:endParaRPr lang="zh-CN" altLang="en-US"/>
          </a:p>
        </p:txBody>
      </p:sp>
      <p:sp>
        <p:nvSpPr>
          <p:cNvPr id="6" name="矩形 5"/>
          <p:cNvSpPr/>
          <p:nvPr/>
        </p:nvSpPr>
        <p:spPr>
          <a:xfrm>
            <a:off x="2131141" y="297185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平衡力</a:t>
            </a:r>
            <a:endParaRPr lang="zh-CN" altLang="en-US"/>
          </a:p>
        </p:txBody>
      </p:sp>
      <p:sp>
        <p:nvSpPr>
          <p:cNvPr id="7" name="矩形 6"/>
          <p:cNvSpPr/>
          <p:nvPr/>
        </p:nvSpPr>
        <p:spPr>
          <a:xfrm>
            <a:off x="8919853" y="2971853"/>
            <a:ext cx="1008609"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等于</a:t>
            </a:r>
            <a:endParaRPr lang="zh-CN" altLang="en-US"/>
          </a:p>
        </p:txBody>
      </p:sp>
      <p:sp>
        <p:nvSpPr>
          <p:cNvPr id="8" name="矩形 7"/>
          <p:cNvSpPr/>
          <p:nvPr/>
        </p:nvSpPr>
        <p:spPr>
          <a:xfrm>
            <a:off x="8827885" y="414202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压力大小</a:t>
            </a:r>
            <a:endParaRPr lang="zh-CN" altLang="en-US"/>
          </a:p>
        </p:txBody>
      </p:sp>
      <p:sp>
        <p:nvSpPr>
          <p:cNvPr id="9" name="矩形 8"/>
          <p:cNvSpPr/>
          <p:nvPr/>
        </p:nvSpPr>
        <p:spPr>
          <a:xfrm>
            <a:off x="1040962" y="4727924"/>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接触面的粗糙程度</a:t>
            </a:r>
            <a:endParaRPr lang="zh-CN" altLang="en-US"/>
          </a:p>
        </p:txBody>
      </p:sp>
      <p:sp>
        <p:nvSpPr>
          <p:cNvPr id="10" name="矩形 9"/>
          <p:cNvSpPr/>
          <p:nvPr/>
        </p:nvSpPr>
        <p:spPr>
          <a:xfrm>
            <a:off x="5837134" y="472792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压力越大</a:t>
            </a:r>
            <a:endParaRPr lang="zh-CN" altLang="en-US"/>
          </a:p>
        </p:txBody>
      </p:sp>
      <p:sp>
        <p:nvSpPr>
          <p:cNvPr id="11" name="矩形 10"/>
          <p:cNvSpPr/>
          <p:nvPr/>
        </p:nvSpPr>
        <p:spPr>
          <a:xfrm>
            <a:off x="8163983" y="4725404"/>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接触面越粗糙</a:t>
            </a:r>
            <a:endParaRPr lang="zh-CN" altLang="en-US"/>
          </a:p>
        </p:txBody>
      </p:sp>
    </p:spTree>
    <p:extLst>
      <p:ext uri="{BB962C8B-B14F-4D97-AF65-F5344CB8AC3E}">
        <p14:creationId xmlns:p14="http://schemas.microsoft.com/office/powerpoint/2010/main" val="140492308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48914"/>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增大有益摩擦的方法</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刹车时用力捏手刹、张紧机器的转动皮带等</a:t>
            </a:r>
            <a:r>
              <a:rPr lang="en-US" altLang="zh-CN">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_________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鞋底的花纹、在冰面上洒沙子等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减小有害摩擦的方法</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1</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_______________________</a:t>
            </a:r>
            <a:r>
              <a:rPr lang="en-US" altLang="zh-CN" smtClean="0">
                <a:solidFill>
                  <a:srgbClr val="000000"/>
                </a:solidFill>
                <a:ea typeface="宋体" panose="02010600030101010101" pitchFamily="2" charset="-122"/>
                <a:cs typeface="Times New Roman" panose="02020603050405020304" pitchFamily="18" charset="0"/>
              </a:rPr>
              <a:t>;</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a:t>
            </a:r>
            <a:endParaRPr lang="en-US" altLang="zh-CN" i="1" smtClean="0">
              <a:solidFill>
                <a:srgbClr val="000000"/>
              </a:solidFill>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4</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522165" y="88936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增大压力</a:t>
            </a:r>
            <a:endParaRPr lang="zh-CN" altLang="en-US"/>
          </a:p>
        </p:txBody>
      </p:sp>
      <p:sp>
        <p:nvSpPr>
          <p:cNvPr id="4" name="矩形 3"/>
          <p:cNvSpPr/>
          <p:nvPr/>
        </p:nvSpPr>
        <p:spPr>
          <a:xfrm>
            <a:off x="6337101" y="1472000"/>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增大接触面的粗糙程度</a:t>
            </a:r>
            <a:endParaRPr lang="zh-CN" altLang="en-US"/>
          </a:p>
        </p:txBody>
      </p:sp>
      <p:sp>
        <p:nvSpPr>
          <p:cNvPr id="5" name="矩形 4"/>
          <p:cNvSpPr/>
          <p:nvPr/>
        </p:nvSpPr>
        <p:spPr>
          <a:xfrm>
            <a:off x="1356447" y="3239409"/>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减小压力</a:t>
            </a:r>
            <a:endParaRPr lang="zh-CN" altLang="en-US"/>
          </a:p>
        </p:txBody>
      </p:sp>
      <p:sp>
        <p:nvSpPr>
          <p:cNvPr id="6" name="矩形 5"/>
          <p:cNvSpPr/>
          <p:nvPr/>
        </p:nvSpPr>
        <p:spPr>
          <a:xfrm>
            <a:off x="1354313" y="3809864"/>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减小接触面的粗糙程度</a:t>
            </a:r>
            <a:endParaRPr lang="zh-CN" altLang="en-US"/>
          </a:p>
        </p:txBody>
      </p:sp>
      <p:sp>
        <p:nvSpPr>
          <p:cNvPr id="7" name="矩形 6"/>
          <p:cNvSpPr/>
          <p:nvPr/>
        </p:nvSpPr>
        <p:spPr>
          <a:xfrm>
            <a:off x="1350688" y="440476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分离接触面</a:t>
            </a:r>
            <a:endParaRPr lang="zh-CN" altLang="en-US"/>
          </a:p>
        </p:txBody>
      </p:sp>
      <p:sp>
        <p:nvSpPr>
          <p:cNvPr id="8" name="矩形 7"/>
          <p:cNvSpPr/>
          <p:nvPr/>
        </p:nvSpPr>
        <p:spPr>
          <a:xfrm>
            <a:off x="1350688" y="4935818"/>
            <a:ext cx="3068469" cy="683264"/>
          </a:xfrm>
          <a:prstGeom prst="rect">
            <a:avLst/>
          </a:prstGeom>
        </p:spPr>
        <p:txBody>
          <a:bodyPr wrap="none">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用滚动代替滑动</a:t>
            </a:r>
            <a:endParaRPr lang="zh-CN" altLang="zh-CN" sz="3600">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8574312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考  情  分  析</a:t>
            </a:r>
            <a:endParaRPr lang="zh-CN" altLang="zh-CN">
              <a:solidFill>
                <a:schemeClr val="tx1"/>
              </a:solidFill>
              <a:latin typeface="华文新魏" panose="02010800040101010101" pitchFamily="2" charset="-122"/>
              <a:ea typeface="华文新魏" panose="02010800040101010101" pitchFamily="2" charset="-122"/>
            </a:endParaRPr>
          </a:p>
        </p:txBody>
      </p:sp>
      <p:graphicFrame>
        <p:nvGraphicFramePr>
          <p:cNvPr id="2" name="对象 1"/>
          <p:cNvGraphicFramePr>
            <a:graphicFrameLocks noChangeAspect="1"/>
          </p:cNvGraphicFramePr>
          <p:nvPr>
            <p:extLst>
              <p:ext uri="{D42A27DB-BD31-4B8C-83A1-F6EECF244321}">
                <p14:modId xmlns:p14="http://schemas.microsoft.com/office/powerpoint/2010/main" val="1401327919"/>
              </p:ext>
            </p:extLst>
          </p:nvPr>
        </p:nvGraphicFramePr>
        <p:xfrm>
          <a:off x="361950" y="1688111"/>
          <a:ext cx="10807700" cy="3568200"/>
        </p:xfrm>
        <a:graphic>
          <a:graphicData uri="http://schemas.openxmlformats.org/presentationml/2006/ole">
            <mc:AlternateContent>
              <mc:Choice xmlns:v="urn:schemas-microsoft-com:vml" Requires="v">
                <p:oleObj spid="_x0000_s1038" name="文档" r:id="rId2" imgW="3826154" imgH="1263218" progId="Word.Document.12">
                  <p:embed/>
                </p:oleObj>
              </mc:Choice>
              <mc:Fallback>
                <p:oleObj name="文档" r:id="rId2" imgW="3826154" imgH="1263218" progId="Word.Document.12">
                  <p:embed/>
                  <p:pic>
                    <p:nvPicPr>
                      <p:cNvPr id="0" name="OLE substitute image"/>
                      <p:cNvPicPr/>
                      <p:nvPr/>
                    </p:nvPicPr>
                    <p:blipFill>
                      <a:blip r:embed="rId3"/>
                      <a:stretch>
                        <a:fillRect/>
                      </a:stretch>
                    </p:blipFill>
                    <p:spPr>
                      <a:xfrm>
                        <a:off x="361950" y="1688111"/>
                        <a:ext cx="10807700" cy="3568200"/>
                      </a:xfrm>
                      <a:prstGeom prst="rect">
                        <a:avLst/>
                      </a:prstGeom>
                    </p:spPr>
                  </p:pic>
                </p:oleObj>
              </mc:Fallback>
            </mc:AlternateContent>
          </a:graphicData>
        </a:graphic>
      </p:graphicFrame>
    </p:spTree>
    <p:extLst>
      <p:ext uri="{BB962C8B-B14F-4D97-AF65-F5344CB8AC3E}">
        <p14:creationId xmlns:p14="http://schemas.microsoft.com/office/powerpoint/2010/main" val="1864289175"/>
      </p:ext>
    </p:extLst>
  </p:cSld>
  <p:clrMapOvr>
    <a:masterClrMapping/>
  </p:clrMapOvr>
  <p:transition spd="slow">
    <p:wheel spokes="1"/>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22832"/>
            <a:ext cx="10807700" cy="5363391"/>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荆州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两个物体叠放在水平面上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同时用力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分别作用于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两个物体上</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始终处于静止状态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=3 N,</a:t>
            </a:r>
            <a:r>
              <a:rPr lang="zh-CN" altLang="zh-CN">
                <a:solidFill>
                  <a:srgbClr val="000000"/>
                </a:solidFill>
                <a:ea typeface="宋体" panose="02010600030101010101" pitchFamily="2" charset="-122"/>
                <a:cs typeface="Times New Roman" panose="02020603050405020304" pitchFamily="18" charset="0"/>
              </a:rPr>
              <a:t>方向水平向左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=5 N,</a:t>
            </a:r>
            <a:r>
              <a:rPr lang="zh-CN" altLang="zh-CN">
                <a:solidFill>
                  <a:srgbClr val="000000"/>
                </a:solidFill>
                <a:ea typeface="宋体" panose="02010600030101010101" pitchFamily="2" charset="-122"/>
                <a:cs typeface="Times New Roman" panose="02020603050405020304" pitchFamily="18" charset="0"/>
              </a:rPr>
              <a:t>方向水平向右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下列分析正确的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之间摩擦力为</a:t>
            </a:r>
            <a:r>
              <a:rPr lang="en-US" altLang="zh-CN">
                <a:solidFill>
                  <a:srgbClr val="000000"/>
                </a:solidFill>
                <a:ea typeface="宋体" panose="02010600030101010101" pitchFamily="2" charset="-122"/>
                <a:cs typeface="Times New Roman" panose="02020603050405020304" pitchFamily="18" charset="0"/>
              </a:rPr>
              <a:t>0</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地面对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的摩擦力为</a:t>
            </a:r>
            <a:r>
              <a:rPr lang="en-US" altLang="zh-CN">
                <a:solidFill>
                  <a:srgbClr val="000000"/>
                </a:solidFill>
                <a:ea typeface="宋体" panose="02010600030101010101" pitchFamily="2" charset="-122"/>
                <a:cs typeface="Times New Roman" panose="02020603050405020304" pitchFamily="18" charset="0"/>
              </a:rPr>
              <a:t>2 N,</a:t>
            </a:r>
            <a:r>
              <a:rPr lang="zh-CN" altLang="zh-CN">
                <a:solidFill>
                  <a:srgbClr val="000000"/>
                </a:solidFill>
                <a:ea typeface="宋体" panose="02010600030101010101" pitchFamily="2" charset="-122"/>
                <a:cs typeface="Times New Roman" panose="02020603050405020304" pitchFamily="18" charset="0"/>
              </a:rPr>
              <a:t>方向水平向左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地面对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的摩擦力为</a:t>
            </a:r>
            <a:r>
              <a:rPr lang="en-US" altLang="zh-CN">
                <a:solidFill>
                  <a:srgbClr val="000000"/>
                </a:solidFill>
                <a:ea typeface="宋体" panose="02010600030101010101" pitchFamily="2" charset="-122"/>
                <a:cs typeface="Times New Roman" panose="02020603050405020304" pitchFamily="18" charset="0"/>
              </a:rPr>
              <a:t>5 N,</a:t>
            </a:r>
            <a:r>
              <a:rPr lang="zh-CN" altLang="zh-CN">
                <a:solidFill>
                  <a:srgbClr val="000000"/>
                </a:solidFill>
                <a:ea typeface="宋体" panose="02010600030101010101" pitchFamily="2" charset="-122"/>
                <a:cs typeface="Times New Roman" panose="02020603050405020304" pitchFamily="18" charset="0"/>
              </a:rPr>
              <a:t>方向水平向左</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对</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的摩擦力为</a:t>
            </a:r>
            <a:r>
              <a:rPr lang="en-US" altLang="zh-CN">
                <a:solidFill>
                  <a:srgbClr val="000000"/>
                </a:solidFill>
                <a:ea typeface="宋体" panose="02010600030101010101" pitchFamily="2" charset="-122"/>
                <a:cs typeface="Times New Roman" panose="02020603050405020304" pitchFamily="18" charset="0"/>
              </a:rPr>
              <a:t>5 N,</a:t>
            </a:r>
            <a:r>
              <a:rPr lang="zh-CN" altLang="zh-CN">
                <a:solidFill>
                  <a:srgbClr val="000000"/>
                </a:solidFill>
                <a:ea typeface="宋体" panose="02010600030101010101" pitchFamily="2" charset="-122"/>
                <a:cs typeface="Times New Roman" panose="02020603050405020304" pitchFamily="18" charset="0"/>
              </a:rPr>
              <a:t>方向水平向右</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69.jpeg"/>
          <p:cNvPicPr/>
          <p:nvPr/>
        </p:nvPicPr>
        <p:blipFill>
          <a:blip r:embed="rId2"/>
          <a:stretch>
            <a:fillRect/>
          </a:stretch>
        </p:blipFill>
        <p:spPr>
          <a:xfrm>
            <a:off x="7705253" y="3662303"/>
            <a:ext cx="3423430" cy="1656184"/>
          </a:xfrm>
          <a:prstGeom prst="rect">
            <a:avLst/>
          </a:prstGeom>
        </p:spPr>
      </p:pic>
      <p:sp>
        <p:nvSpPr>
          <p:cNvPr id="4" name="矩形 3"/>
          <p:cNvSpPr/>
          <p:nvPr/>
        </p:nvSpPr>
        <p:spPr>
          <a:xfrm>
            <a:off x="4536901" y="3031803"/>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418326187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2051"/>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楷体" panose="02010609060101010101" pitchFamily="49" charset="-122"/>
                <a:cs typeface="Times New Roman" panose="02020603050405020304" pitchFamily="18" charset="0"/>
              </a:rPr>
              <a:t>据物体间力的作用是相互的</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受到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的摩擦力水平向右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大小是</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所以</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上表面受到</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的摩擦力水平向左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大小是</a:t>
            </a:r>
            <a:r>
              <a:rPr lang="en-US" altLang="zh-CN">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AD</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水平方向上受到</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水平向左的摩擦力、地面对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水平向左的摩擦力、水平向右的拉力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这三个力是平衡力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所以地面对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水平向左的摩擦力与</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水平向左的摩擦力之和等于水平向右的拉力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所以</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下表面受到地面的摩擦力大小为</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N-3</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N=2</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楷体" panose="02010609060101010101" pitchFamily="49" charset="-122"/>
                <a:cs typeface="Times New Roman" panose="02020603050405020304" pitchFamily="18" charset="0"/>
              </a:rPr>
              <a:t>方向向左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正确</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92108266"/>
      </p:ext>
    </p:extLst>
  </p:cSld>
  <p:clrMapOvr>
    <a:masterClrMapping/>
  </p:clrMapOvr>
  <p:transition spd="med">
    <p:pull/>
  </p:transition>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11895"/>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静止的物体和匀速直线运动的物体受到平衡力的作用</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仿宋" panose="02010609060101010101" pitchFamily="49" charset="-122"/>
                <a:cs typeface="Times New Roman" panose="02020603050405020304" pitchFamily="18" charset="0"/>
              </a:rPr>
              <a:t>相对于</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仿宋" panose="02010609060101010101" pitchFamily="49" charset="-122"/>
                <a:cs typeface="Times New Roman" panose="02020603050405020304" pitchFamily="18" charset="0"/>
              </a:rPr>
              <a:t>保持静止状态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首先分析</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仿宋" panose="02010609060101010101" pitchFamily="49" charset="-122"/>
                <a:cs typeface="Times New Roman" panose="02020603050405020304" pitchFamily="18" charset="0"/>
              </a:rPr>
              <a:t>的受力情况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求出</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仿宋" panose="02010609060101010101" pitchFamily="49" charset="-122"/>
                <a:cs typeface="Times New Roman" panose="02020603050405020304" pitchFamily="18" charset="0"/>
              </a:rPr>
              <a:t>受到的摩擦力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根据物体间力的作用是相互的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求出</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仿宋" panose="02010609060101010101" pitchFamily="49" charset="-122"/>
                <a:cs typeface="Times New Roman" panose="02020603050405020304" pitchFamily="18" charset="0"/>
              </a:rPr>
              <a:t>的上表面受到的摩擦力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仿宋" panose="02010609060101010101" pitchFamily="49" charset="-122"/>
                <a:cs typeface="Times New Roman" panose="02020603050405020304" pitchFamily="18" charset="0"/>
              </a:rPr>
              <a:t>相对于地面处于静止状态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分析</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仿宋" panose="02010609060101010101" pitchFamily="49" charset="-122"/>
                <a:cs typeface="Times New Roman" panose="02020603050405020304" pitchFamily="18" charset="0"/>
              </a:rPr>
              <a:t>的受力情况</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求出</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仿宋" panose="02010609060101010101" pitchFamily="49" charset="-122"/>
                <a:cs typeface="Times New Roman" panose="02020603050405020304" pitchFamily="18" charset="0"/>
              </a:rPr>
              <a:t>下表面受到的摩擦力</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43862906"/>
      </p:ext>
    </p:extLst>
  </p:cSld>
  <p:clrMapOvr>
    <a:masterClrMapping/>
  </p:clrMapOvr>
  <p:transition spd="med">
    <p:pull/>
  </p:transition>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latin typeface="Arial" pitchFamily="34" charset="0"/>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沈阳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学生换座位时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两名同学水平推着甲、乙两个相同的桌子</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桌子在水平地面上做匀速直线运动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其中甲桌子上放着一个书包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乙桌子是空的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地面对甲桌子的摩擦力</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地面对乙桌子的摩擦力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与甲桌子一起做匀速直线运动的书包</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摩擦力</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不计空气阻力</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990333" y="295698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4" name="矩形 3"/>
          <p:cNvSpPr/>
          <p:nvPr/>
        </p:nvSpPr>
        <p:spPr>
          <a:xfrm>
            <a:off x="1388213" y="41238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不受</a:t>
            </a:r>
            <a:endParaRPr lang="zh-CN" altLang="en-US"/>
          </a:p>
        </p:txBody>
      </p:sp>
    </p:spTree>
    <p:extLst>
      <p:ext uri="{BB962C8B-B14F-4D97-AF65-F5344CB8AC3E}">
        <p14:creationId xmlns:p14="http://schemas.microsoft.com/office/powerpoint/2010/main" val="235466605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杠杆</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在力的作用下能绕着固定点转动的硬棒</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杠杆的五要素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支点、动力、阻力、动力臂和阻力臂</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支点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杠杆绕着转动的点</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O</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动力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使杠杆转动的力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阻力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阻碍杠杆转动的力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动力臂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支点到动力作用线的距离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阻力臂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支点到阻力作用线的距离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275812351"/>
      </p:ext>
    </p:extLst>
  </p:cSld>
  <p:clrMapOvr>
    <a:masterClrMapping/>
  </p:clrMapOvr>
  <p:transition spd="med">
    <p:pull/>
  </p:transition>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5455"/>
            <a:ext cx="10807700" cy="536339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研究所有杠杆问题时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都要首先明确杠杆的五要素</a:t>
            </a:r>
            <a:r>
              <a:rPr lang="en-US" altLang="zh-CN" smtClean="0">
                <a:solidFill>
                  <a:srgbClr val="000000"/>
                </a:solidFill>
                <a:ea typeface="宋体" panose="02010600030101010101" pitchFamily="2" charset="-122"/>
                <a:cs typeface="Times New Roman" panose="02020603050405020304" pitchFamily="18" charset="0"/>
              </a:rPr>
              <a:t>;</a:t>
            </a:r>
            <a:endParaRPr lang="en-US" altLang="zh-CN" smtClean="0">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杠杆的力臂作图技巧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将力的作用线延长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反向延长时要画成虚线</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过支点向力的作用线画垂线</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用大括号标明支点到力的作用线的距离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并注明</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或</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动力和阻力都是杠杆受到的力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因此作用点都在</a:t>
            </a:r>
            <a:r>
              <a:rPr lang="en-US" altLang="zh-CN" i="1" smtClean="0">
                <a:solidFill>
                  <a:srgbClr val="000000"/>
                </a:solidFill>
                <a:ea typeface="宋体" panose="02010600030101010101" pitchFamily="2" charset="-122"/>
                <a:cs typeface="Times New Roman" panose="02020603050405020304" pitchFamily="18" charset="0"/>
              </a:rPr>
              <a:t>_______</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动力和阻力使杠杆分别向</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的方向转动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597125" y="414669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杠杆</a:t>
            </a:r>
            <a:endParaRPr lang="zh-CN" altLang="en-US"/>
          </a:p>
        </p:txBody>
      </p:sp>
      <p:sp>
        <p:nvSpPr>
          <p:cNvPr id="4" name="矩形 3"/>
          <p:cNvSpPr/>
          <p:nvPr/>
        </p:nvSpPr>
        <p:spPr>
          <a:xfrm>
            <a:off x="6225765" y="5308655"/>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相反</a:t>
            </a:r>
            <a:endParaRPr lang="zh-CN" altLang="en-US"/>
          </a:p>
        </p:txBody>
      </p:sp>
    </p:spTree>
    <p:extLst>
      <p:ext uri="{BB962C8B-B14F-4D97-AF65-F5344CB8AC3E}">
        <p14:creationId xmlns:p14="http://schemas.microsoft.com/office/powerpoint/2010/main" val="47857462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3903"/>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杠杆平衡条件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杠杆的分类</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动力臂</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阻力臂的杠杆</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动力臂</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阻力臂的杠杆</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动力臂</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阻力臂的杠杆</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3898661" y="1613399"/>
            <a:ext cx="1739579"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1</a:t>
            </a:r>
            <a:r>
              <a:rPr lang="en-US" altLang="zh-CN" i="1">
                <a:ea typeface="宋体" panose="02010600030101010101" pitchFamily="2" charset="-122"/>
              </a:rPr>
              <a:t>l</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2</a:t>
            </a:r>
            <a:r>
              <a:rPr lang="en-US" altLang="zh-CN" i="1">
                <a:ea typeface="宋体" panose="02010600030101010101" pitchFamily="2" charset="-122"/>
              </a:rPr>
              <a:t>l</a:t>
            </a:r>
            <a:r>
              <a:rPr lang="en-US" altLang="zh-CN" baseline="-25000">
                <a:ea typeface="宋体" panose="02010600030101010101" pitchFamily="2" charset="-122"/>
              </a:rPr>
              <a:t>2</a:t>
            </a:r>
            <a:endParaRPr lang="zh-CN" altLang="en-US"/>
          </a:p>
        </p:txBody>
      </p:sp>
      <p:sp>
        <p:nvSpPr>
          <p:cNvPr id="4" name="矩形 3"/>
          <p:cNvSpPr/>
          <p:nvPr/>
        </p:nvSpPr>
        <p:spPr>
          <a:xfrm>
            <a:off x="1686077" y="2791348"/>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省力</a:t>
            </a:r>
            <a:endParaRPr lang="zh-CN" altLang="en-US"/>
          </a:p>
        </p:txBody>
      </p:sp>
      <p:sp>
        <p:nvSpPr>
          <p:cNvPr id="5" name="矩形 4"/>
          <p:cNvSpPr/>
          <p:nvPr/>
        </p:nvSpPr>
        <p:spPr>
          <a:xfrm>
            <a:off x="6415698" y="279134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大于</a:t>
            </a:r>
            <a:endParaRPr lang="zh-CN" altLang="en-US"/>
          </a:p>
        </p:txBody>
      </p:sp>
      <p:sp>
        <p:nvSpPr>
          <p:cNvPr id="6" name="矩形 5"/>
          <p:cNvSpPr/>
          <p:nvPr/>
        </p:nvSpPr>
        <p:spPr>
          <a:xfrm>
            <a:off x="1685029" y="336267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费力</a:t>
            </a:r>
            <a:endParaRPr lang="zh-CN" altLang="en-US"/>
          </a:p>
        </p:txBody>
      </p:sp>
      <p:sp>
        <p:nvSpPr>
          <p:cNvPr id="7" name="矩形 6"/>
          <p:cNvSpPr/>
          <p:nvPr/>
        </p:nvSpPr>
        <p:spPr>
          <a:xfrm>
            <a:off x="6415698" y="338504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小于</a:t>
            </a:r>
            <a:endParaRPr lang="zh-CN" altLang="en-US"/>
          </a:p>
        </p:txBody>
      </p:sp>
      <p:sp>
        <p:nvSpPr>
          <p:cNvPr id="8" name="矩形 7"/>
          <p:cNvSpPr/>
          <p:nvPr/>
        </p:nvSpPr>
        <p:spPr>
          <a:xfrm>
            <a:off x="1685029" y="395998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等臂</a:t>
            </a:r>
            <a:endParaRPr lang="zh-CN" altLang="en-US"/>
          </a:p>
        </p:txBody>
      </p:sp>
      <p:sp>
        <p:nvSpPr>
          <p:cNvPr id="9" name="矩形 8"/>
          <p:cNvSpPr/>
          <p:nvPr/>
        </p:nvSpPr>
        <p:spPr>
          <a:xfrm>
            <a:off x="6415698" y="396103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a:t>
            </a:r>
            <a:endParaRPr lang="zh-CN" altLang="en-US"/>
          </a:p>
        </p:txBody>
      </p:sp>
    </p:spTree>
    <p:extLst>
      <p:ext uri="{BB962C8B-B14F-4D97-AF65-F5344CB8AC3E}">
        <p14:creationId xmlns:p14="http://schemas.microsoft.com/office/powerpoint/2010/main" val="21225402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判断杠杆属于哪种类型的两种方法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一是根据生活经验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二是作出动力臂和阻力臂并对比其大小再根据定义判断</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动力臂越长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阻力臂越短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则杠杆越省力</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最小动力的示意图作图技巧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zh-CN" altLang="zh-CN">
                <a:solidFill>
                  <a:srgbClr val="000000"/>
                </a:solidFill>
                <a:ea typeface="宋体" panose="02010600030101010101" pitchFamily="2" charset="-122"/>
                <a:cs typeface="Times New Roman" panose="02020603050405020304" pitchFamily="18" charset="0"/>
              </a:rPr>
              <a:t>连接支点与动力的作用点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该线段即是最长的力臂</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zh-CN" altLang="zh-CN">
                <a:solidFill>
                  <a:srgbClr val="000000"/>
                </a:solidFill>
                <a:ea typeface="宋体" panose="02010600030101010101" pitchFamily="2" charset="-122"/>
                <a:cs typeface="Times New Roman" panose="02020603050405020304" pitchFamily="18" charset="0"/>
              </a:rPr>
              <a:t>过动力作用点画最长力臂的垂线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该直线就是动力的作用线</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zh-CN" altLang="zh-CN">
                <a:solidFill>
                  <a:srgbClr val="000000"/>
                </a:solidFill>
                <a:ea typeface="宋体" panose="02010600030101010101" pitchFamily="2" charset="-122"/>
                <a:cs typeface="Times New Roman" panose="02020603050405020304" pitchFamily="18" charset="0"/>
              </a:rPr>
              <a:t>根据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动力和阻力使杠杆分别向相反的方向转动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的原理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判断动力的方向</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501363170"/>
      </p:ext>
    </p:extLst>
  </p:cSld>
  <p:clrMapOvr>
    <a:masterClrMapping/>
  </p:clrMapOvr>
  <p:transition spd="med">
    <p:pull/>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选项中所示的用具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属于费力杠杆的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75.jpeg"/>
          <p:cNvPicPr/>
          <p:nvPr/>
        </p:nvPicPr>
        <p:blipFill>
          <a:blip r:embed="rId2"/>
          <a:stretch>
            <a:fillRect/>
          </a:stretch>
        </p:blipFill>
        <p:spPr>
          <a:xfrm>
            <a:off x="2993492" y="1715802"/>
            <a:ext cx="5544616" cy="2184647"/>
          </a:xfrm>
          <a:prstGeom prst="rect">
            <a:avLst/>
          </a:prstGeom>
        </p:spPr>
      </p:pic>
      <p:pic>
        <p:nvPicPr>
          <p:cNvPr id="4" name="image376.jpeg"/>
          <p:cNvPicPr/>
          <p:nvPr/>
        </p:nvPicPr>
        <p:blipFill>
          <a:blip r:embed="rId3"/>
          <a:stretch>
            <a:fillRect/>
          </a:stretch>
        </p:blipFill>
        <p:spPr>
          <a:xfrm>
            <a:off x="2993492" y="4056928"/>
            <a:ext cx="5544616" cy="2184647"/>
          </a:xfrm>
          <a:prstGeom prst="rect">
            <a:avLst/>
          </a:prstGeom>
        </p:spPr>
      </p:pic>
      <p:sp>
        <p:nvSpPr>
          <p:cNvPr id="5" name="矩形 4"/>
          <p:cNvSpPr/>
          <p:nvPr/>
        </p:nvSpPr>
        <p:spPr>
          <a:xfrm>
            <a:off x="8824702" y="109774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318114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69383"/>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楷体" panose="02010609060101010101" pitchFamily="49"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楷体" panose="02010609060101010101" pitchFamily="49" charset="-122"/>
                <a:cs typeface="Times New Roman" panose="02020603050405020304" pitchFamily="18" charset="0"/>
              </a:rPr>
              <a:t>三项中的三种杠杆动力臂均大于阻力臂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属于省力杠杆</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项镊子动力臂小于阻力臂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费力省距离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属于费力杠杆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故</a:t>
            </a:r>
            <a:r>
              <a:rPr lang="en-US" altLang="zh-CN">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楷体" panose="02010609060101010101" pitchFamily="49" charset="-122"/>
                <a:cs typeface="Times New Roman" panose="02020603050405020304" pitchFamily="18" charset="0"/>
              </a:rPr>
              <a:t>项符合题意</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【点拨】</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zh-CN" altLang="zh-CN">
                <a:solidFill>
                  <a:srgbClr val="000000"/>
                </a:solidFill>
                <a:ea typeface="仿宋" panose="02010609060101010101" pitchFamily="49" charset="-122"/>
                <a:cs typeface="Times New Roman" panose="02020603050405020304" pitchFamily="18" charset="0"/>
              </a:rPr>
              <a:t>动力臂大于阻力臂的是省力杠杆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省力费距离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动力臂小于阻力臂的是费力杠杆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仿宋" panose="02010609060101010101" pitchFamily="49" charset="-122"/>
                <a:cs typeface="Times New Roman" panose="02020603050405020304" pitchFamily="18" charset="0"/>
              </a:rPr>
              <a:t>费力省距离</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632125356"/>
      </p:ext>
    </p:extLst>
  </p:cSld>
  <p:clrMapOvr>
    <a:masterClrMapping/>
  </p:clrMapOvr>
  <p:transition spd="med">
    <p:pull/>
  </p:transition>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446335278"/>
              </p:ext>
            </p:extLst>
          </p:nvPr>
        </p:nvGraphicFramePr>
        <p:xfrm>
          <a:off x="361950" y="546598"/>
          <a:ext cx="10807700" cy="6015689"/>
        </p:xfrm>
        <a:graphic>
          <a:graphicData uri="http://schemas.openxmlformats.org/presentationml/2006/ole">
            <mc:AlternateContent>
              <mc:Choice xmlns:v="urn:schemas-microsoft-com:vml" Requires="v">
                <p:oleObj spid="_x0000_s1039" name="文档" r:id="rId2" imgW="3826154" imgH="2129681" progId="Word.Document.12">
                  <p:embed/>
                </p:oleObj>
              </mc:Choice>
              <mc:Fallback>
                <p:oleObj name="文档" r:id="rId2" imgW="3826154" imgH="2129681" progId="Word.Document.12">
                  <p:embed/>
                  <p:pic>
                    <p:nvPicPr>
                      <p:cNvPr id="0" name="OLE substitute image"/>
                      <p:cNvPicPr/>
                      <p:nvPr/>
                    </p:nvPicPr>
                    <p:blipFill>
                      <a:blip r:embed="rId3"/>
                      <a:stretch>
                        <a:fillRect/>
                      </a:stretch>
                    </p:blipFill>
                    <p:spPr>
                      <a:xfrm>
                        <a:off x="361950" y="546598"/>
                        <a:ext cx="10807700" cy="6015689"/>
                      </a:xfrm>
                      <a:prstGeom prst="rect">
                        <a:avLst/>
                      </a:prstGeom>
                    </p:spPr>
                  </p:pic>
                </p:oleObj>
              </mc:Fallback>
            </mc:AlternateContent>
          </a:graphicData>
        </a:graphic>
      </p:graphicFrame>
    </p:spTree>
    <p:extLst>
      <p:ext uri="{BB962C8B-B14F-4D97-AF65-F5344CB8AC3E}">
        <p14:creationId xmlns:p14="http://schemas.microsoft.com/office/powerpoint/2010/main" val="2657185730"/>
      </p:ext>
    </p:extLst>
  </p:cSld>
  <p:clrMapOvr>
    <a:masterClrMapping/>
  </p:clrMapOvr>
  <p:transition spd="slow">
    <p:wheel spokes="1"/>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070"/>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用固定在墙上的三角支架</a:t>
            </a:r>
            <a:r>
              <a:rPr lang="en-US" altLang="zh-CN" i="1">
                <a:solidFill>
                  <a:srgbClr val="000000"/>
                </a:solidFill>
                <a:ea typeface="宋体" panose="02010600030101010101" pitchFamily="2" charset="-122"/>
                <a:cs typeface="Times New Roman" panose="02020603050405020304" pitchFamily="18" charset="0"/>
              </a:rPr>
              <a:t>ABC</a:t>
            </a:r>
            <a:r>
              <a:rPr lang="zh-CN" altLang="zh-CN">
                <a:solidFill>
                  <a:srgbClr val="000000"/>
                </a:solidFill>
                <a:ea typeface="宋体" panose="02010600030101010101" pitchFamily="2" charset="-122"/>
                <a:cs typeface="Times New Roman" panose="02020603050405020304" pitchFamily="18" charset="0"/>
              </a:rPr>
              <a:t>放置空调室外机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处螺钉松脱</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则支架会绕</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点倾翻</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长</a:t>
            </a:r>
            <a:r>
              <a:rPr lang="en-US" altLang="zh-CN">
                <a:solidFill>
                  <a:srgbClr val="000000"/>
                </a:solidFill>
                <a:ea typeface="宋体" panose="02010600030101010101" pitchFamily="2" charset="-122"/>
                <a:cs typeface="Times New Roman" panose="02020603050405020304" pitchFamily="18" charset="0"/>
              </a:rPr>
              <a:t>40 cm,</a:t>
            </a:r>
            <a:r>
              <a:rPr lang="en-US" altLang="zh-CN" i="1" err="1">
                <a:solidFill>
                  <a:srgbClr val="000000"/>
                </a:solidFill>
                <a:ea typeface="宋体" panose="02010600030101010101" pitchFamily="2" charset="-122"/>
                <a:cs typeface="Times New Roman" panose="02020603050405020304" pitchFamily="18" charset="0"/>
              </a:rPr>
              <a:t>AC</a:t>
            </a:r>
            <a:r>
              <a:rPr lang="zh-CN" altLang="zh-CN">
                <a:solidFill>
                  <a:srgbClr val="000000"/>
                </a:solidFill>
                <a:ea typeface="宋体" panose="02010600030101010101" pitchFamily="2" charset="-122"/>
                <a:cs typeface="Times New Roman" panose="02020603050405020304" pitchFamily="18" charset="0"/>
              </a:rPr>
              <a:t>长</a:t>
            </a:r>
            <a:r>
              <a:rPr lang="en-US" altLang="zh-CN">
                <a:solidFill>
                  <a:srgbClr val="000000"/>
                </a:solidFill>
                <a:ea typeface="宋体" panose="02010600030101010101" pitchFamily="2" charset="-122"/>
                <a:cs typeface="Times New Roman" panose="02020603050405020304" pitchFamily="18" charset="0"/>
              </a:rPr>
              <a:t>30 cm</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室外机的重力为</a:t>
            </a:r>
            <a:r>
              <a:rPr lang="en-US" altLang="zh-CN">
                <a:solidFill>
                  <a:srgbClr val="000000"/>
                </a:solidFill>
                <a:ea typeface="宋体" panose="02010600030101010101" pitchFamily="2" charset="-122"/>
                <a:cs typeface="Times New Roman" panose="02020603050405020304" pitchFamily="18" charset="0"/>
              </a:rPr>
              <a:t>300 N,</a:t>
            </a:r>
            <a:r>
              <a:rPr lang="zh-CN" altLang="zh-CN">
                <a:solidFill>
                  <a:srgbClr val="000000"/>
                </a:solidFill>
                <a:ea typeface="宋体" panose="02010600030101010101" pitchFamily="2" charset="-122"/>
                <a:cs typeface="Times New Roman" panose="02020603050405020304" pitchFamily="18" charset="0"/>
              </a:rPr>
              <a:t>正好处在</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中点处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处螺钉的水平拉力为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支架重力不计</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为了安全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室外机的位置应尽量</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靠近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远离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墙壁</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77.jpeg"/>
          <p:cNvPicPr/>
          <p:nvPr/>
        </p:nvPicPr>
        <p:blipFill>
          <a:blip r:embed="rId2"/>
          <a:stretch>
            <a:fillRect/>
          </a:stretch>
        </p:blipFill>
        <p:spPr>
          <a:xfrm>
            <a:off x="4890466" y="3570631"/>
            <a:ext cx="2166715" cy="2736056"/>
          </a:xfrm>
          <a:prstGeom prst="rect">
            <a:avLst/>
          </a:prstGeom>
        </p:spPr>
      </p:pic>
      <p:sp>
        <p:nvSpPr>
          <p:cNvPr id="4" name="矩形 3"/>
          <p:cNvSpPr/>
          <p:nvPr/>
        </p:nvSpPr>
        <p:spPr>
          <a:xfrm>
            <a:off x="8723197" y="1152525"/>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
        <p:nvSpPr>
          <p:cNvPr id="5" name="矩形 4"/>
          <p:cNvSpPr/>
          <p:nvPr/>
        </p:nvSpPr>
        <p:spPr>
          <a:xfrm>
            <a:off x="8538384" y="2326826"/>
            <a:ext cx="800219" cy="584775"/>
          </a:xfrm>
          <a:prstGeom prst="rect">
            <a:avLst/>
          </a:prstGeom>
        </p:spPr>
        <p:txBody>
          <a:bodyPr wrap="none">
            <a:spAutoFit/>
          </a:bodyPr>
          <a:lstStyle/>
          <a:p>
            <a:r>
              <a:rPr lang="en-US" altLang="zh-CN">
                <a:ea typeface="宋体" panose="02010600030101010101" pitchFamily="2" charset="-122"/>
              </a:rPr>
              <a:t>200</a:t>
            </a:r>
            <a:endParaRPr lang="zh-CN" altLang="en-US"/>
          </a:p>
        </p:txBody>
      </p:sp>
      <p:sp>
        <p:nvSpPr>
          <p:cNvPr id="6" name="矩形 5"/>
          <p:cNvSpPr/>
          <p:nvPr/>
        </p:nvSpPr>
        <p:spPr>
          <a:xfrm>
            <a:off x="8721026" y="28997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靠近</a:t>
            </a:r>
            <a:endParaRPr lang="zh-CN" altLang="en-US"/>
          </a:p>
        </p:txBody>
      </p:sp>
    </p:spTree>
    <p:extLst>
      <p:ext uri="{BB962C8B-B14F-4D97-AF65-F5344CB8AC3E}">
        <p14:creationId xmlns:p14="http://schemas.microsoft.com/office/powerpoint/2010/main" val="673756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85623"/>
            <a:ext cx="10807700" cy="5410712"/>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滑轮与滑轮组</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轴固定不动的滑轮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定滑轮实质是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特点是</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也不</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但能</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i="1">
                <a:solidFill>
                  <a:srgbClr val="000000"/>
                </a:solidFill>
                <a:ea typeface="宋体" panose="02010600030101010101" pitchFamily="2" charset="-122"/>
                <a:cs typeface="Times New Roman" panose="02020603050405020304" pitchFamily="18" charset="0"/>
              </a:rPr>
              <a:t>__</a:t>
            </a:r>
            <a:r>
              <a:rPr lang="en-US" altLang="zh-CN" i="1" smtClean="0">
                <a:solidFill>
                  <a:srgbClr val="000000"/>
                </a:solidFill>
                <a:ea typeface="宋体" panose="02010600030101010101" pitchFamily="2" charset="-122"/>
                <a:cs typeface="Times New Roman" panose="02020603050405020304" pitchFamily="18" charset="0"/>
              </a:rPr>
              <a:t>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轴随物体一起运动的滑轮</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动滑轮实质是</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其动力臂为阻力臂</a:t>
            </a:r>
            <a:r>
              <a:rPr lang="en-US" altLang="zh-CN" i="1" smtClean="0">
                <a:solidFill>
                  <a:srgbClr val="000000"/>
                </a:solidFill>
                <a:ea typeface="宋体" panose="02010600030101010101" pitchFamily="2" charset="-122"/>
                <a:cs typeface="Times New Roman" panose="02020603050405020304" pitchFamily="18" charset="0"/>
              </a:rPr>
              <a:t>_________</a:t>
            </a:r>
            <a:r>
              <a:rPr lang="zh-CN" altLang="zh-CN">
                <a:solidFill>
                  <a:srgbClr val="000000"/>
                </a:solidFill>
                <a:ea typeface="宋体" panose="02010600030101010101" pitchFamily="2" charset="-122"/>
                <a:cs typeface="Times New Roman" panose="02020603050405020304" pitchFamily="18" charset="0"/>
              </a:rPr>
              <a:t>倍的杠杆</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但要</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距离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并且</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改变力的方向</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85373" y="17970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等臂</a:t>
            </a:r>
            <a:endParaRPr lang="zh-CN" altLang="en-US"/>
          </a:p>
        </p:txBody>
      </p:sp>
      <p:sp>
        <p:nvSpPr>
          <p:cNvPr id="4" name="矩形 3"/>
          <p:cNvSpPr/>
          <p:nvPr/>
        </p:nvSpPr>
        <p:spPr>
          <a:xfrm>
            <a:off x="2976020" y="237001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5" name="矩形 4"/>
          <p:cNvSpPr/>
          <p:nvPr/>
        </p:nvSpPr>
        <p:spPr>
          <a:xfrm>
            <a:off x="1015157" y="297682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费力</a:t>
            </a:r>
            <a:endParaRPr lang="zh-CN" altLang="en-US"/>
          </a:p>
        </p:txBody>
      </p:sp>
      <p:sp>
        <p:nvSpPr>
          <p:cNvPr id="6" name="矩形 5"/>
          <p:cNvSpPr/>
          <p:nvPr/>
        </p:nvSpPr>
        <p:spPr>
          <a:xfrm>
            <a:off x="3908859" y="2976825"/>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改变力的方向</a:t>
            </a:r>
            <a:endParaRPr lang="zh-CN" altLang="en-US"/>
          </a:p>
        </p:txBody>
      </p:sp>
      <p:sp>
        <p:nvSpPr>
          <p:cNvPr id="7" name="矩形 6"/>
          <p:cNvSpPr/>
          <p:nvPr/>
        </p:nvSpPr>
        <p:spPr>
          <a:xfrm>
            <a:off x="1015156" y="413879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省力</a:t>
            </a:r>
            <a:endParaRPr lang="zh-CN" altLang="en-US"/>
          </a:p>
        </p:txBody>
      </p:sp>
      <p:sp>
        <p:nvSpPr>
          <p:cNvPr id="8" name="矩形 7"/>
          <p:cNvSpPr/>
          <p:nvPr/>
        </p:nvSpPr>
        <p:spPr>
          <a:xfrm>
            <a:off x="7632335" y="4138208"/>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两</a:t>
            </a:r>
            <a:endParaRPr lang="zh-CN" altLang="en-US"/>
          </a:p>
        </p:txBody>
      </p:sp>
      <p:sp>
        <p:nvSpPr>
          <p:cNvPr id="9" name="矩形 8"/>
          <p:cNvSpPr/>
          <p:nvPr/>
        </p:nvSpPr>
        <p:spPr>
          <a:xfrm>
            <a:off x="1221141" y="4715987"/>
            <a:ext cx="596638" cy="584775"/>
          </a:xfrm>
          <a:prstGeom prst="rect">
            <a:avLst/>
          </a:prstGeom>
        </p:spPr>
        <p:txBody>
          <a:bodyPr wrap="none">
            <a:spAutoFit/>
          </a:bodyPr>
          <a:lstStyle/>
          <a:p>
            <a:r>
              <a:rPr lang="zh-CN" altLang="zh-CN" smtClean="0">
                <a:ea typeface="宋体" panose="02010600030101010101" pitchFamily="2" charset="-122"/>
                <a:cs typeface="Times New Roman" panose="02020603050405020304" pitchFamily="18" charset="0"/>
              </a:rPr>
              <a:t>能</a:t>
            </a:r>
            <a:endParaRPr lang="zh-CN" altLang="en-US"/>
          </a:p>
        </p:txBody>
      </p:sp>
      <p:sp>
        <p:nvSpPr>
          <p:cNvPr id="10" name="矩形 9"/>
          <p:cNvSpPr/>
          <p:nvPr/>
        </p:nvSpPr>
        <p:spPr>
          <a:xfrm>
            <a:off x="8991358" y="4715986"/>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费</a:t>
            </a:r>
            <a:endParaRPr lang="zh-CN" altLang="en-US"/>
          </a:p>
        </p:txBody>
      </p:sp>
      <p:sp>
        <p:nvSpPr>
          <p:cNvPr id="11" name="矩形 10"/>
          <p:cNvSpPr/>
          <p:nvPr/>
        </p:nvSpPr>
        <p:spPr>
          <a:xfrm>
            <a:off x="2399509" y="529871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Tree>
    <p:extLst>
      <p:ext uri="{BB962C8B-B14F-4D97-AF65-F5344CB8AC3E}">
        <p14:creationId xmlns:p14="http://schemas.microsoft.com/office/powerpoint/2010/main" val="157504577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barn(inVertical)">
                                      <p:cBhvr>
                                        <p:cTn id="37" dur="500"/>
                                        <p:tgtEl>
                                          <p:spTgt spid="9"/>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barn(inVertical)">
                                      <p:cBhvr>
                                        <p:cTn id="42" dur="500"/>
                                        <p:tgtEl>
                                          <p:spTgt spid="10"/>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barn(inVertical)">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60141"/>
            <a:ext cx="10807700" cy="4228850"/>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滑轮组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由定滑轮和动滑轮组合而成的装置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滑轮组的省力情况由</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a:t>
            </a:r>
            <a:r>
              <a:rPr lang="zh-CN" altLang="zh-CN">
                <a:solidFill>
                  <a:srgbClr val="000000"/>
                </a:solidFill>
                <a:ea typeface="宋体" panose="02010600030101010101" pitchFamily="2" charset="-122"/>
                <a:cs typeface="Times New Roman" panose="02020603050405020304" pitchFamily="18" charset="0"/>
              </a:rPr>
              <a:t>决定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若不考虑动滑轮重和摩擦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则提起重为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的物体所需要的拉力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为承担物重的绳子股数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若动滑轮重为</a:t>
            </a:r>
            <a:r>
              <a:rPr lang="en-US" altLang="zh-CN" i="1">
                <a:solidFill>
                  <a:srgbClr val="000000"/>
                </a:solidFill>
                <a:ea typeface="宋体" panose="02010600030101010101" pitchFamily="2" charset="-122"/>
                <a:cs typeface="Times New Roman" panose="02020603050405020304" pitchFamily="18" charset="0"/>
              </a:rPr>
              <a:t>G</a:t>
            </a:r>
            <a:r>
              <a:rPr lang="zh-CN" altLang="zh-CN" baseline="-25000">
                <a:solidFill>
                  <a:srgbClr val="000000"/>
                </a:solidFill>
                <a:ea typeface="宋体" panose="02010600030101010101" pitchFamily="2" charset="-122"/>
                <a:cs typeface="Times New Roman" panose="02020603050405020304" pitchFamily="18" charset="0"/>
              </a:rPr>
              <a:t>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则提起重为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在不计摩擦的情况下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提起物体所需要的拉力</a:t>
            </a:r>
            <a:r>
              <a:rPr lang="en-US" altLang="zh-CN" i="1">
                <a:solidFill>
                  <a:srgbClr val="000000"/>
                </a:solidFill>
                <a:ea typeface="宋体" panose="02010600030101010101" pitchFamily="2" charset="-122"/>
                <a:cs typeface="Times New Roman" panose="02020603050405020304" pitchFamily="18" charset="0"/>
              </a:rPr>
              <a:t>F</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zh-CN" altLang="zh-CN">
                <a:solidFill>
                  <a:srgbClr val="000000"/>
                </a:solidFill>
                <a:ea typeface="宋体" panose="02010600030101010101" pitchFamily="2" charset="-122"/>
                <a:cs typeface="Times New Roman" panose="02020603050405020304" pitchFamily="18" charset="0"/>
              </a:rPr>
              <a:t>确定绳子承担股数的方法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在动、定滑轮之间画一条线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将它们分开</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只算连接在动滑轮上绳子的股数</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555077" y="1675533"/>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承担物重的绳子股数</a:t>
            </a:r>
            <a:endParaRPr lang="zh-CN" altLang="en-US"/>
          </a:p>
        </p:txBody>
      </p:sp>
      <p:graphicFrame>
        <p:nvGraphicFramePr>
          <p:cNvPr id="4" name="对象 3"/>
          <p:cNvGraphicFramePr>
            <a:graphicFrameLocks noChangeAspect="1"/>
          </p:cNvGraphicFramePr>
          <p:nvPr>
            <p:extLst>
              <p:ext uri="{D42A27DB-BD31-4B8C-83A1-F6EECF244321}">
                <p14:modId xmlns:p14="http://schemas.microsoft.com/office/powerpoint/2010/main" val="298806075"/>
              </p:ext>
            </p:extLst>
          </p:nvPr>
        </p:nvGraphicFramePr>
        <p:xfrm>
          <a:off x="7459733" y="2097749"/>
          <a:ext cx="1404937" cy="696912"/>
        </p:xfrm>
        <a:graphic>
          <a:graphicData uri="http://schemas.openxmlformats.org/presentationml/2006/ole">
            <mc:AlternateContent>
              <mc:Choice xmlns:v="urn:schemas-microsoft-com:vml" Requires="v">
                <p:oleObj spid="_x0000_s1041" name="文档" r:id="rId2" imgW="473593" imgH="229656" progId="Word.Document.12">
                  <p:embed/>
                </p:oleObj>
              </mc:Choice>
              <mc:Fallback>
                <p:oleObj name="文档" r:id="rId2" imgW="473593" imgH="229656" progId="Word.Document.12">
                  <p:embed/>
                  <p:pic>
                    <p:nvPicPr>
                      <p:cNvPr id="0" name="OLE substitute image"/>
                      <p:cNvPicPr/>
                      <p:nvPr/>
                    </p:nvPicPr>
                    <p:blipFill>
                      <a:blip r:embed="rId3"/>
                      <a:stretch>
                        <a:fillRect/>
                      </a:stretch>
                    </p:blipFill>
                    <p:spPr>
                      <a:xfrm>
                        <a:off x="7459733" y="2097749"/>
                        <a:ext cx="1404937" cy="696912"/>
                      </a:xfrm>
                      <a:prstGeom prst="rect">
                        <a:avLst/>
                      </a:prstGeom>
                    </p:spPr>
                  </p:pic>
                </p:oleObj>
              </mc:Fallback>
            </mc:AlternateContent>
          </a:graphicData>
        </a:graphic>
      </p:graphicFrame>
      <p:graphicFrame>
        <p:nvGraphicFramePr>
          <p:cNvPr id="5" name="对象 4"/>
          <p:cNvGraphicFramePr>
            <a:graphicFrameLocks noChangeAspect="1"/>
          </p:cNvGraphicFramePr>
          <p:nvPr>
            <p:extLst>
              <p:ext uri="{D42A27DB-BD31-4B8C-83A1-F6EECF244321}">
                <p14:modId xmlns:p14="http://schemas.microsoft.com/office/powerpoint/2010/main" val="226065201"/>
              </p:ext>
            </p:extLst>
          </p:nvPr>
        </p:nvGraphicFramePr>
        <p:xfrm>
          <a:off x="8881875" y="3321885"/>
          <a:ext cx="1868487" cy="649287"/>
        </p:xfrm>
        <a:graphic>
          <a:graphicData uri="http://schemas.openxmlformats.org/presentationml/2006/ole">
            <mc:AlternateContent>
              <mc:Choice xmlns:v="urn:schemas-microsoft-com:vml" Requires="v">
                <p:oleObj spid="_x0000_s1042" name="文档" r:id="rId4" imgW="674253" imgH="230735" progId="Word.Document.12">
                  <p:embed/>
                </p:oleObj>
              </mc:Choice>
              <mc:Fallback>
                <p:oleObj name="文档" r:id="rId4" imgW="674253" imgH="230735" progId="Word.Document.12">
                  <p:embed/>
                  <p:pic>
                    <p:nvPicPr>
                      <p:cNvPr id="0" name="OLE substitute image"/>
                      <p:cNvPicPr/>
                      <p:nvPr/>
                    </p:nvPicPr>
                    <p:blipFill>
                      <a:blip r:embed="rId5"/>
                      <a:stretch>
                        <a:fillRect/>
                      </a:stretch>
                    </p:blipFill>
                    <p:spPr>
                      <a:xfrm>
                        <a:off x="8881875" y="3321885"/>
                        <a:ext cx="1868487" cy="649287"/>
                      </a:xfrm>
                      <a:prstGeom prst="rect">
                        <a:avLst/>
                      </a:prstGeom>
                    </p:spPr>
                  </p:pic>
                </p:oleObj>
              </mc:Fallback>
            </mc:AlternateContent>
          </a:graphicData>
        </a:graphic>
      </p:graphicFrame>
    </p:spTree>
    <p:extLst>
      <p:ext uri="{BB962C8B-B14F-4D97-AF65-F5344CB8AC3E}">
        <p14:creationId xmlns:p14="http://schemas.microsoft.com/office/powerpoint/2010/main" val="1821974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580719"/>
            <a:ext cx="10807700" cy="2999667"/>
          </a:xfrm>
          <a:prstGeom prst="rect">
            <a:avLst/>
          </a:prstGeom>
        </p:spPr>
        <p:txBody>
          <a:bodyPr>
            <a:spAutoFit/>
          </a:bodyPr>
          <a:lstStyle/>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斜面是一种</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机械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相同高度斜面越</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越省力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盘山公路、螺母钉等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轮轴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在动力和阻力的作用下绕共同的轴线转动的机械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若动力作用在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阻力作用在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费力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机械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扳手、辘轳、汽车方向盘等</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4631260" y="16177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省力</a:t>
            </a:r>
            <a:endParaRPr lang="zh-CN" altLang="en-US"/>
          </a:p>
        </p:txBody>
      </p:sp>
      <p:sp>
        <p:nvSpPr>
          <p:cNvPr id="4" name="矩形 3"/>
          <p:cNvSpPr/>
          <p:nvPr/>
        </p:nvSpPr>
        <p:spPr>
          <a:xfrm>
            <a:off x="1224533" y="2202479"/>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长</a:t>
            </a:r>
            <a:endParaRPr lang="zh-CN" altLang="en-US"/>
          </a:p>
        </p:txBody>
      </p:sp>
      <p:sp>
        <p:nvSpPr>
          <p:cNvPr id="5" name="矩形 4"/>
          <p:cNvSpPr/>
          <p:nvPr/>
        </p:nvSpPr>
        <p:spPr>
          <a:xfrm>
            <a:off x="8628341" y="33655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省力</a:t>
            </a:r>
            <a:endParaRPr lang="zh-CN" altLang="en-US"/>
          </a:p>
        </p:txBody>
      </p:sp>
    </p:spTree>
    <p:extLst>
      <p:ext uri="{BB962C8B-B14F-4D97-AF65-F5344CB8AC3E}">
        <p14:creationId xmlns:p14="http://schemas.microsoft.com/office/powerpoint/2010/main" val="338186123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361950" y="1286039"/>
            <a:ext cx="10662154" cy="3637919"/>
            <a:chOff x="361950" y="1315535"/>
            <a:chExt cx="10662154" cy="3637919"/>
          </a:xfrm>
        </p:grpSpPr>
        <p:sp>
          <p:nvSpPr>
            <p:cNvPr id="2" name="矩形 1"/>
            <p:cNvSpPr>
              <a:spLocks noChangeAspect="1"/>
            </p:cNvSpPr>
            <p:nvPr/>
          </p:nvSpPr>
          <p:spPr>
            <a:xfrm>
              <a:off x="361950" y="1315535"/>
              <a:ext cx="9647559" cy="3637919"/>
            </a:xfrm>
            <a:prstGeom prst="rect">
              <a:avLst/>
            </a:prstGeom>
          </p:spPr>
          <p:txBody>
            <a:bodyPr wrap="square">
              <a:spAutoFit/>
            </a:bodyPr>
            <a:lstStyle/>
            <a:p>
              <a:pPr>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典例精析</a:t>
              </a:r>
            </a:p>
            <a:p>
              <a:pPr>
                <a:lnSpc>
                  <a:spcPct val="120000"/>
                </a:lnSpc>
                <a:spcAft>
                  <a:spcPct val="0"/>
                </a:spcAft>
                <a:tabLst>
                  <a:tab pos="1029335"/>
                  <a:tab pos="1850390"/>
                  <a:tab pos="2538095"/>
                  <a:tab pos="3221990"/>
                </a:tabLst>
              </a:pPr>
              <a:r>
                <a:rPr lang="zh-CN" altLang="zh-CN" smtClean="0">
                  <a:solidFill>
                    <a:srgbClr val="000000"/>
                  </a:solidFill>
                  <a:latin typeface="Arial" pitchFamily="34" charset="0"/>
                  <a:cs typeface="Times New Roman" panose="02020603050405020304" pitchFamily="18" charset="0"/>
                </a:rPr>
                <a:t>【</a:t>
              </a: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利用滑轮组匀速提升重为</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的物体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动滑轮重</a:t>
              </a:r>
              <a:r>
                <a:rPr lang="en-US" altLang="zh-CN">
                  <a:solidFill>
                    <a:srgbClr val="000000"/>
                  </a:solidFill>
                  <a:ea typeface="宋体" panose="02010600030101010101" pitchFamily="2" charset="-122"/>
                  <a:cs typeface="Times New Roman" panose="02020603050405020304" pitchFamily="18" charset="0"/>
                </a:rPr>
                <a:t>2 N,</a:t>
              </a:r>
              <a:r>
                <a:rPr lang="zh-CN" altLang="zh-CN">
                  <a:solidFill>
                    <a:srgbClr val="000000"/>
                  </a:solidFill>
                  <a:ea typeface="宋体" panose="02010600030101010101" pitchFamily="2" charset="-122"/>
                  <a:cs typeface="Times New Roman" panose="02020603050405020304" pitchFamily="18" charset="0"/>
                </a:rPr>
                <a:t>物体被提升了</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 m,</a:t>
              </a:r>
              <a:r>
                <a:rPr lang="zh-CN" altLang="zh-CN">
                  <a:solidFill>
                    <a:srgbClr val="000000"/>
                  </a:solidFill>
                  <a:ea typeface="宋体" panose="02010600030101010101" pitchFamily="2" charset="-122"/>
                  <a:cs typeface="Times New Roman" panose="02020603050405020304" pitchFamily="18" charset="0"/>
                </a:rPr>
                <a:t>不计绳重和摩擦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则绳子的自由端移动的距离是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绳端的拉力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其中定滑轮的作用是</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i="1">
                  <a:solidFill>
                    <a:srgbClr val="000000"/>
                  </a:solidFill>
                  <a:ea typeface="宋体" panose="02010600030101010101" pitchFamily="2" charset="-122"/>
                  <a:cs typeface="Times New Roman" panose="02020603050405020304" pitchFamily="18" charset="0"/>
                </a:rPr>
                <a:t>____</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82.jpeg"/>
            <p:cNvPicPr/>
            <p:nvPr/>
          </p:nvPicPr>
          <p:blipFill>
            <a:blip r:embed="rId2"/>
            <a:stretch>
              <a:fillRect/>
            </a:stretch>
          </p:blipFill>
          <p:spPr>
            <a:xfrm>
              <a:off x="9999090" y="1559488"/>
              <a:ext cx="1025014" cy="3150011"/>
            </a:xfrm>
            <a:prstGeom prst="rect">
              <a:avLst/>
            </a:prstGeom>
          </p:spPr>
        </p:pic>
      </p:grpSp>
      <p:sp>
        <p:nvSpPr>
          <p:cNvPr id="5" name="矩形 4"/>
          <p:cNvSpPr/>
          <p:nvPr/>
        </p:nvSpPr>
        <p:spPr>
          <a:xfrm>
            <a:off x="6634965" y="3095165"/>
            <a:ext cx="492443" cy="584775"/>
          </a:xfrm>
          <a:prstGeom prst="rect">
            <a:avLst/>
          </a:prstGeom>
        </p:spPr>
        <p:txBody>
          <a:bodyPr wrap="none">
            <a:spAutoFit/>
          </a:bodyPr>
          <a:lstStyle/>
          <a:p>
            <a:r>
              <a:rPr lang="zh-CN" altLang="zh-CN">
                <a:ea typeface="Arial" pitchFamily="34" charset="0"/>
                <a:cs typeface="Times New Roman" panose="02020603050405020304" pitchFamily="18" charset="0"/>
              </a:rPr>
              <a:t> </a:t>
            </a:r>
            <a:r>
              <a:rPr lang="en-US" altLang="zh-CN">
                <a:ea typeface="宋体" panose="02010600030101010101" pitchFamily="2" charset="-122"/>
              </a:rPr>
              <a:t>1</a:t>
            </a:r>
            <a:endParaRPr lang="zh-CN" altLang="en-US"/>
          </a:p>
        </p:txBody>
      </p:sp>
      <p:sp>
        <p:nvSpPr>
          <p:cNvPr id="6" name="矩形 5"/>
          <p:cNvSpPr/>
          <p:nvPr/>
        </p:nvSpPr>
        <p:spPr>
          <a:xfrm>
            <a:off x="2908767" y="3679940"/>
            <a:ext cx="389850" cy="584775"/>
          </a:xfrm>
          <a:prstGeom prst="rect">
            <a:avLst/>
          </a:prstGeom>
        </p:spPr>
        <p:txBody>
          <a:bodyPr wrap="none">
            <a:spAutoFit/>
          </a:bodyPr>
          <a:lstStyle/>
          <a:p>
            <a:r>
              <a:rPr lang="en-US" altLang="zh-CN">
                <a:ea typeface="宋体" panose="02010600030101010101" pitchFamily="2" charset="-122"/>
              </a:rPr>
              <a:t>6</a:t>
            </a:r>
            <a:endParaRPr lang="zh-CN" altLang="en-US"/>
          </a:p>
        </p:txBody>
      </p:sp>
      <p:sp>
        <p:nvSpPr>
          <p:cNvPr id="7" name="矩形 6"/>
          <p:cNvSpPr/>
          <p:nvPr/>
        </p:nvSpPr>
        <p:spPr>
          <a:xfrm>
            <a:off x="623589" y="4245051"/>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改变力的方向</a:t>
            </a:r>
            <a:endParaRPr lang="zh-CN" altLang="en-US"/>
          </a:p>
        </p:txBody>
      </p:sp>
    </p:spTree>
    <p:extLst>
      <p:ext uri="{BB962C8B-B14F-4D97-AF65-F5344CB8AC3E}">
        <p14:creationId xmlns:p14="http://schemas.microsoft.com/office/powerpoint/2010/main" val="35768152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48709"/>
            <a:ext cx="10807700" cy="1808572"/>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FF00FF"/>
                </a:solidFill>
                <a:latin typeface="Arial" pitchFamily="34" charset="0"/>
                <a:cs typeface="Times New Roman" panose="02020603050405020304" pitchFamily="18" charset="0"/>
              </a:rPr>
              <a:t>【解析】</a:t>
            </a:r>
            <a:r>
              <a:rPr lang="zh-CN" altLang="zh-CN">
                <a:solidFill>
                  <a:srgbClr val="000000"/>
                </a:solidFill>
                <a:latin typeface="Calibri" panose="020f0502020204030204" pitchFamily="34" charset="0"/>
                <a:ea typeface="Arial" pitchFamily="34" charset="0"/>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楷体" panose="02010609060101010101" pitchFamily="49" charset="-122"/>
                <a:cs typeface="Times New Roman" panose="02020603050405020304" pitchFamily="18" charset="0"/>
              </a:rPr>
              <a:t>由图知</a:t>
            </a:r>
            <a:r>
              <a:rPr lang="en-US" altLang="zh-CN" i="1">
                <a:solidFill>
                  <a:srgbClr val="000000"/>
                </a:solidFill>
                <a:ea typeface="宋体" panose="02010600030101010101" pitchFamily="2" charset="-122"/>
                <a:cs typeface="Times New Roman" panose="02020603050405020304" pitchFamily="18" charset="0"/>
              </a:rPr>
              <a:t>n</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楷体" panose="02010609060101010101" pitchFamily="49" charset="-122"/>
                <a:cs typeface="Times New Roman" panose="02020603050405020304" pitchFamily="18" charset="0"/>
              </a:rPr>
              <a:t>绳子自由端移动的距离</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s</a:t>
            </a: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h</a:t>
            </a: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5</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m=1</a:t>
            </a:r>
            <a:r>
              <a:rPr lang="en-US" altLang="zh-CN">
                <a:solidFill>
                  <a:srgbClr val="000000"/>
                </a:solidFill>
                <a:ea typeface="楷体" panose="02010609060101010101" pitchFamily="49"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m;</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pPr>
            <a:r>
              <a:rPr lang="en-US" altLang="zh-CN">
                <a:solidFill>
                  <a:srgbClr val="000000"/>
                </a:solidFill>
                <a:ea typeface="宋体" panose="02010600030101010101" pitchFamily="2" charset="-122"/>
              </a:rPr>
              <a:t>(2)</a:t>
            </a:r>
            <a:r>
              <a:rPr lang="zh-CN" altLang="zh-CN">
                <a:solidFill>
                  <a:srgbClr val="000000"/>
                </a:solidFill>
                <a:ea typeface="楷体" panose="02010609060101010101" pitchFamily="49" charset="-122"/>
                <a:cs typeface="Times New Roman" panose="02020603050405020304" pitchFamily="18" charset="0"/>
              </a:rPr>
              <a:t>滑轮组承担物重的绳子股数</a:t>
            </a:r>
            <a:r>
              <a:rPr lang="en-US" altLang="zh-CN" i="1">
                <a:solidFill>
                  <a:srgbClr val="000000"/>
                </a:solidFill>
                <a:ea typeface="宋体" panose="02010600030101010101" pitchFamily="2" charset="-122"/>
              </a:rPr>
              <a:t>n</a:t>
            </a:r>
            <a:r>
              <a:rPr lang="en-US" altLang="zh-CN">
                <a:solidFill>
                  <a:srgbClr val="000000"/>
                </a:solidFill>
                <a:ea typeface="宋体" panose="02010600030101010101" pitchFamily="2" charset="-122"/>
              </a:rPr>
              <a:t>=2,</a:t>
            </a:r>
            <a:r>
              <a:rPr lang="zh-CN" altLang="zh-CN">
                <a:solidFill>
                  <a:srgbClr val="000000"/>
                </a:solidFill>
                <a:ea typeface="楷体" panose="02010609060101010101" pitchFamily="49" charset="-122"/>
                <a:cs typeface="Times New Roman" panose="02020603050405020304" pitchFamily="18" charset="0"/>
              </a:rPr>
              <a:t>因为绳重和摩擦不计</a:t>
            </a:r>
            <a:r>
              <a:rPr lang="en-US" altLang="zh-CN" smtClean="0">
                <a:solidFill>
                  <a:srgbClr val="000000"/>
                </a:solidFill>
                <a:ea typeface="宋体" panose="02010600030101010101" pitchFamily="2" charset="-122"/>
              </a:rPr>
              <a:t>,</a:t>
            </a:r>
          </a:p>
        </p:txBody>
      </p:sp>
      <p:graphicFrame>
        <p:nvGraphicFramePr>
          <p:cNvPr id="3" name="对象 2"/>
          <p:cNvGraphicFramePr>
            <a:graphicFrameLocks noChangeAspect="1"/>
          </p:cNvGraphicFramePr>
          <p:nvPr>
            <p:extLst>
              <p:ext uri="{D42A27DB-BD31-4B8C-83A1-F6EECF244321}">
                <p14:modId xmlns:p14="http://schemas.microsoft.com/office/powerpoint/2010/main" val="3955314541"/>
              </p:ext>
            </p:extLst>
          </p:nvPr>
        </p:nvGraphicFramePr>
        <p:xfrm>
          <a:off x="465273" y="3090751"/>
          <a:ext cx="10807700" cy="781654"/>
        </p:xfrm>
        <a:graphic>
          <a:graphicData uri="http://schemas.openxmlformats.org/presentationml/2006/ole">
            <mc:AlternateContent>
              <mc:Choice xmlns:v="urn:schemas-microsoft-com:vml" Requires="v">
                <p:oleObj spid="_x0000_s1043" name="文档" r:id="rId2" imgW="3826154" imgH="276722" progId="Word.Document.12">
                  <p:embed/>
                </p:oleObj>
              </mc:Choice>
              <mc:Fallback>
                <p:oleObj name="文档" r:id="rId2" imgW="3826154" imgH="276722" progId="Word.Document.12">
                  <p:embed/>
                  <p:pic>
                    <p:nvPicPr>
                      <p:cNvPr id="0" name="OLE substitute image"/>
                      <p:cNvPicPr/>
                      <p:nvPr/>
                    </p:nvPicPr>
                    <p:blipFill>
                      <a:blip r:embed="rId3"/>
                      <a:stretch>
                        <a:fillRect/>
                      </a:stretch>
                    </p:blipFill>
                    <p:spPr>
                      <a:xfrm>
                        <a:off x="465273" y="3090751"/>
                        <a:ext cx="10807700" cy="781654"/>
                      </a:xfrm>
                      <a:prstGeom prst="rect">
                        <a:avLst/>
                      </a:prstGeom>
                    </p:spPr>
                  </p:pic>
                </p:oleObj>
              </mc:Fallback>
            </mc:AlternateContent>
          </a:graphicData>
        </a:graphic>
      </p:graphicFrame>
      <p:sp>
        <p:nvSpPr>
          <p:cNvPr id="4" name="矩形 3"/>
          <p:cNvSpPr>
            <a:spLocks noChangeAspect="1"/>
          </p:cNvSpPr>
          <p:nvPr/>
        </p:nvSpPr>
        <p:spPr>
          <a:xfrm>
            <a:off x="361950" y="383307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楷体" panose="02010609060101010101" pitchFamily="49" charset="-122"/>
                <a:cs typeface="Times New Roman" panose="02020603050405020304" pitchFamily="18" charset="0"/>
              </a:rPr>
              <a:t>根据定滑轮的特点可知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使用定滑轮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不能省力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楷体" panose="02010609060101010101" pitchFamily="49" charset="-122"/>
                <a:cs typeface="Times New Roman" panose="02020603050405020304" pitchFamily="18" charset="0"/>
              </a:rPr>
              <a:t>但可以改变力的方向</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073184135"/>
      </p:ext>
    </p:extLst>
  </p:cSld>
  <p:clrMapOvr>
    <a:masterClrMapping/>
  </p:clrMapOvr>
  <p:transition spd="med">
    <p:pull/>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070"/>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【变式训练</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用一个动滑轮和一个定滑轮组成滑轮组来提升重物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请在图中画出最省力的绕法</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83.jpeg"/>
          <p:cNvPicPr/>
          <p:nvPr/>
        </p:nvPicPr>
        <p:blipFill>
          <a:blip r:embed="rId2"/>
          <a:stretch>
            <a:fillRect/>
          </a:stretch>
        </p:blipFill>
        <p:spPr>
          <a:xfrm>
            <a:off x="2952725" y="2087959"/>
            <a:ext cx="988857" cy="4176464"/>
          </a:xfrm>
          <a:prstGeom prst="rect">
            <a:avLst/>
          </a:prstGeom>
        </p:spPr>
      </p:pic>
      <p:pic>
        <p:nvPicPr>
          <p:cNvPr id="4" name="image35.jpeg"/>
          <p:cNvPicPr/>
          <p:nvPr/>
        </p:nvPicPr>
        <p:blipFill>
          <a:blip r:embed="rId3"/>
          <a:stretch>
            <a:fillRect/>
          </a:stretch>
        </p:blipFill>
        <p:spPr>
          <a:xfrm>
            <a:off x="7213205" y="2022273"/>
            <a:ext cx="1339212" cy="4242150"/>
          </a:xfrm>
          <a:prstGeom prst="rect">
            <a:avLst/>
          </a:prstGeom>
        </p:spPr>
      </p:pic>
      <p:sp>
        <p:nvSpPr>
          <p:cNvPr id="5" name="矩形 4"/>
          <p:cNvSpPr/>
          <p:nvPr/>
        </p:nvSpPr>
        <p:spPr>
          <a:xfrm>
            <a:off x="5545013" y="1739944"/>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23471873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实  验  突  破</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291156"/>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探究滑动摩擦力与哪些因素有关</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探究滑动摩擦力与哪些因素有关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5" name="image386.jpeg"/>
          <p:cNvPicPr>
            <a:picLocks noChangeAspect="1"/>
          </p:cNvPicPr>
          <p:nvPr/>
        </p:nvPicPr>
        <p:blipFill>
          <a:blip r:embed="rId2"/>
          <a:stretch>
            <a:fillRect/>
          </a:stretch>
        </p:blipFill>
        <p:spPr>
          <a:xfrm>
            <a:off x="361950" y="3224870"/>
            <a:ext cx="10807700" cy="2401313"/>
          </a:xfrm>
          <a:prstGeom prst="rect">
            <a:avLst/>
          </a:prstGeom>
        </p:spPr>
      </p:pic>
    </p:spTree>
    <p:extLst>
      <p:ext uri="{BB962C8B-B14F-4D97-AF65-F5344CB8AC3E}">
        <p14:creationId xmlns:p14="http://schemas.microsoft.com/office/powerpoint/2010/main" val="174098631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78343"/>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必须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沿水平方向拉着物块</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做</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运动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知识可知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此时弹簧测力计的示数与滑动摩擦力的大小</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相等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不相等</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应将弹簧测力计沿</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水平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竖直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方向调零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若某次实验中弹簧测力计的指针位置如图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它的示数是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5765800" y="102750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必须</a:t>
            </a:r>
            <a:endParaRPr lang="zh-CN" altLang="en-US"/>
          </a:p>
        </p:txBody>
      </p:sp>
      <p:sp>
        <p:nvSpPr>
          <p:cNvPr id="4" name="矩形 3"/>
          <p:cNvSpPr/>
          <p:nvPr/>
        </p:nvSpPr>
        <p:spPr>
          <a:xfrm>
            <a:off x="5767637" y="160468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匀速直线</a:t>
            </a:r>
            <a:endParaRPr lang="zh-CN" altLang="en-US"/>
          </a:p>
        </p:txBody>
      </p:sp>
      <p:sp>
        <p:nvSpPr>
          <p:cNvPr id="5" name="矩形 4"/>
          <p:cNvSpPr/>
          <p:nvPr/>
        </p:nvSpPr>
        <p:spPr>
          <a:xfrm>
            <a:off x="645285" y="218633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二力平衡</a:t>
            </a:r>
            <a:endParaRPr lang="zh-CN" altLang="en-US"/>
          </a:p>
        </p:txBody>
      </p:sp>
      <p:sp>
        <p:nvSpPr>
          <p:cNvPr id="6" name="矩形 5"/>
          <p:cNvSpPr/>
          <p:nvPr/>
        </p:nvSpPr>
        <p:spPr>
          <a:xfrm>
            <a:off x="2674525" y="277676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相等</a:t>
            </a:r>
            <a:endParaRPr lang="zh-CN" altLang="en-US"/>
          </a:p>
        </p:txBody>
      </p:sp>
      <p:sp>
        <p:nvSpPr>
          <p:cNvPr id="7" name="矩形 6"/>
          <p:cNvSpPr/>
          <p:nvPr/>
        </p:nvSpPr>
        <p:spPr>
          <a:xfrm>
            <a:off x="6150112" y="336154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水平</a:t>
            </a:r>
            <a:endParaRPr lang="zh-CN" altLang="en-US"/>
          </a:p>
        </p:txBody>
      </p:sp>
      <p:sp>
        <p:nvSpPr>
          <p:cNvPr id="8" name="矩形 7"/>
          <p:cNvSpPr/>
          <p:nvPr/>
        </p:nvSpPr>
        <p:spPr>
          <a:xfrm>
            <a:off x="4373221" y="4545601"/>
            <a:ext cx="697627" cy="584775"/>
          </a:xfrm>
          <a:prstGeom prst="rect">
            <a:avLst/>
          </a:prstGeom>
        </p:spPr>
        <p:txBody>
          <a:bodyPr wrap="none">
            <a:spAutoFit/>
          </a:bodyPr>
          <a:lstStyle/>
          <a:p>
            <a:r>
              <a:rPr lang="en-US" altLang="zh-CN">
                <a:ea typeface="宋体" panose="02010600030101010101" pitchFamily="2" charset="-122"/>
              </a:rPr>
              <a:t>1</a:t>
            </a:r>
            <a:r>
              <a:rPr lang="en-US" altLang="zh-CN" i="1">
                <a:ea typeface="宋体" panose="02010600030101010101" pitchFamily="2" charset="-122"/>
              </a:rPr>
              <a:t>.</a:t>
            </a:r>
            <a:r>
              <a:rPr lang="en-US" altLang="zh-CN">
                <a:ea typeface="宋体" panose="02010600030101010101" pitchFamily="2" charset="-122"/>
              </a:rPr>
              <a:t>6</a:t>
            </a:r>
            <a:endParaRPr lang="zh-CN" altLang="en-US"/>
          </a:p>
        </p:txBody>
      </p:sp>
    </p:spTree>
    <p:extLst>
      <p:ext uri="{BB962C8B-B14F-4D97-AF65-F5344CB8AC3E}">
        <p14:creationId xmlns:p14="http://schemas.microsoft.com/office/powerpoint/2010/main" val="117629689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89679"/>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请在虚线框中画出本实验的实验记录表格</a:t>
            </a:r>
            <a:r>
              <a:rPr lang="en-US" altLang="zh-CN" smtClean="0">
                <a:solidFill>
                  <a:srgbClr val="000000"/>
                </a:solidFill>
                <a:ea typeface="宋体" panose="02010600030101010101" pitchFamily="2" charset="-122"/>
                <a:cs typeface="Times New Roman" panose="02020603050405020304" pitchFamily="18" charset="0"/>
              </a:rPr>
              <a:t>:</a:t>
            </a:r>
            <a:r>
              <a:rPr lang="zh-CN" altLang="en-US"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4" name="对象 3"/>
          <p:cNvGraphicFramePr>
            <a:graphicFrameLocks noChangeAspect="1"/>
          </p:cNvGraphicFramePr>
          <p:nvPr>
            <p:extLst>
              <p:ext uri="{D42A27DB-BD31-4B8C-83A1-F6EECF244321}">
                <p14:modId xmlns:p14="http://schemas.microsoft.com/office/powerpoint/2010/main" val="3103234943"/>
              </p:ext>
            </p:extLst>
          </p:nvPr>
        </p:nvGraphicFramePr>
        <p:xfrm>
          <a:off x="361950" y="1839029"/>
          <a:ext cx="10807700" cy="3527594"/>
        </p:xfrm>
        <a:graphic>
          <a:graphicData uri="http://schemas.openxmlformats.org/presentationml/2006/ole">
            <mc:AlternateContent>
              <mc:Choice xmlns:v="urn:schemas-microsoft-com:vml" Requires="v">
                <p:oleObj spid="_x0000_s1044" name="文档" r:id="rId2" imgW="3826154" imgH="1248843" progId="Word.Document.12">
                  <p:embed/>
                </p:oleObj>
              </mc:Choice>
              <mc:Fallback>
                <p:oleObj name="文档" r:id="rId2" imgW="3826154" imgH="1248843" progId="Word.Document.12">
                  <p:embed/>
                  <p:pic>
                    <p:nvPicPr>
                      <p:cNvPr id="0" name="OLE substitute image"/>
                      <p:cNvPicPr/>
                      <p:nvPr/>
                    </p:nvPicPr>
                    <p:blipFill>
                      <a:blip r:embed="rId3"/>
                      <a:stretch>
                        <a:fillRect/>
                      </a:stretch>
                    </p:blipFill>
                    <p:spPr>
                      <a:xfrm>
                        <a:off x="361950" y="1839029"/>
                        <a:ext cx="10807700" cy="3527594"/>
                      </a:xfrm>
                      <a:prstGeom prst="rect">
                        <a:avLst/>
                      </a:prstGeom>
                    </p:spPr>
                  </p:pic>
                </p:oleObj>
              </mc:Fallback>
            </mc:AlternateContent>
          </a:graphicData>
        </a:graphic>
      </p:graphicFrame>
    </p:spTree>
    <p:extLst>
      <p:ext uri="{BB962C8B-B14F-4D97-AF65-F5344CB8AC3E}">
        <p14:creationId xmlns:p14="http://schemas.microsoft.com/office/powerpoint/2010/main" val="399124981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aphicFrame>
        <p:nvGraphicFramePr>
          <p:cNvPr id="2" name="对象 1"/>
          <p:cNvGraphicFramePr>
            <a:graphicFrameLocks noChangeAspect="1"/>
          </p:cNvGraphicFramePr>
          <p:nvPr>
            <p:extLst>
              <p:ext uri="{D42A27DB-BD31-4B8C-83A1-F6EECF244321}">
                <p14:modId xmlns:p14="http://schemas.microsoft.com/office/powerpoint/2010/main" val="3121857684"/>
              </p:ext>
            </p:extLst>
          </p:nvPr>
        </p:nvGraphicFramePr>
        <p:xfrm>
          <a:off x="361950" y="1874267"/>
          <a:ext cx="10807700" cy="2982466"/>
        </p:xfrm>
        <a:graphic>
          <a:graphicData uri="http://schemas.openxmlformats.org/presentationml/2006/ole">
            <mc:AlternateContent>
              <mc:Choice xmlns:v="urn:schemas-microsoft-com:vml" Requires="v">
                <p:oleObj spid="_x0000_s1040" name="文档" r:id="rId2" imgW="3826154" imgH="1055856" progId="Word.Document.12">
                  <p:embed/>
                </p:oleObj>
              </mc:Choice>
              <mc:Fallback>
                <p:oleObj name="文档" r:id="rId2" imgW="3826154" imgH="1055856" progId="Word.Document.12">
                  <p:embed/>
                  <p:pic>
                    <p:nvPicPr>
                      <p:cNvPr id="0" name="OLE substitute image"/>
                      <p:cNvPicPr/>
                      <p:nvPr/>
                    </p:nvPicPr>
                    <p:blipFill>
                      <a:blip r:embed="rId3"/>
                      <a:stretch>
                        <a:fillRect/>
                      </a:stretch>
                    </p:blipFill>
                    <p:spPr>
                      <a:xfrm>
                        <a:off x="361950" y="1874267"/>
                        <a:ext cx="10807700" cy="2982466"/>
                      </a:xfrm>
                      <a:prstGeom prst="rect">
                        <a:avLst/>
                      </a:prstGeom>
                    </p:spPr>
                  </p:pic>
                </p:oleObj>
              </mc:Fallback>
            </mc:AlternateContent>
          </a:graphicData>
        </a:graphic>
      </p:graphicFrame>
    </p:spTree>
    <p:extLst>
      <p:ext uri="{BB962C8B-B14F-4D97-AF65-F5344CB8AC3E}">
        <p14:creationId xmlns:p14="http://schemas.microsoft.com/office/powerpoint/2010/main" val="246286480"/>
      </p:ext>
    </p:extLst>
  </p:cSld>
  <p:clrMapOvr>
    <a:masterClrMapping/>
  </p:clrMapOvr>
  <p:transition spd="slow">
    <p:wheel spokes="1"/>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469579"/>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分析图甲、乙可知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在接触面粗糙程度相同时</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滑动摩擦力越大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分析图甲、丙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发现弹簧测力计的示数</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&lt;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3</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压力一定时</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滑动摩擦力越大</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通过上述实验得出结论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滑动摩擦力的大小跟</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的大小和接触面的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有关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9403452" y="150318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a:t>
            </a:r>
            <a:endParaRPr lang="zh-CN" altLang="en-US"/>
          </a:p>
        </p:txBody>
      </p:sp>
      <p:sp>
        <p:nvSpPr>
          <p:cNvPr id="4" name="矩形 3"/>
          <p:cNvSpPr/>
          <p:nvPr/>
        </p:nvSpPr>
        <p:spPr>
          <a:xfrm>
            <a:off x="4818285" y="2681021"/>
            <a:ext cx="2656496"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接触面越粗糙</a:t>
            </a:r>
            <a:endParaRPr lang="zh-CN" altLang="en-US"/>
          </a:p>
        </p:txBody>
      </p:sp>
      <p:sp>
        <p:nvSpPr>
          <p:cNvPr id="5" name="矩形 4"/>
          <p:cNvSpPr/>
          <p:nvPr/>
        </p:nvSpPr>
        <p:spPr>
          <a:xfrm>
            <a:off x="9260946" y="32657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a:t>
            </a:r>
            <a:endParaRPr lang="zh-CN" altLang="en-US"/>
          </a:p>
        </p:txBody>
      </p:sp>
      <p:sp>
        <p:nvSpPr>
          <p:cNvPr id="6" name="矩形 5"/>
          <p:cNvSpPr/>
          <p:nvPr/>
        </p:nvSpPr>
        <p:spPr>
          <a:xfrm>
            <a:off x="3980664" y="3846943"/>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粗糙程度</a:t>
            </a:r>
            <a:endParaRPr lang="zh-CN" altLang="en-US"/>
          </a:p>
        </p:txBody>
      </p:sp>
    </p:spTree>
    <p:extLst>
      <p:ext uri="{BB962C8B-B14F-4D97-AF65-F5344CB8AC3E}">
        <p14:creationId xmlns:p14="http://schemas.microsoft.com/office/powerpoint/2010/main" val="22575740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2963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有同学提出滑动摩擦力的大小与接触面积有关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小李在同学的帮助下设计了下列实验</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87.jpeg"/>
          <p:cNvPicPr>
            <a:picLocks noChangeAspect="1"/>
          </p:cNvPicPr>
          <p:nvPr/>
        </p:nvPicPr>
        <p:blipFill>
          <a:blip r:embed="rId2"/>
          <a:stretch>
            <a:fillRect/>
          </a:stretch>
        </p:blipFill>
        <p:spPr>
          <a:xfrm>
            <a:off x="361950" y="2055279"/>
            <a:ext cx="10807700" cy="1853771"/>
          </a:xfrm>
          <a:prstGeom prst="rect">
            <a:avLst/>
          </a:prstGeom>
        </p:spPr>
      </p:pic>
      <p:sp>
        <p:nvSpPr>
          <p:cNvPr id="4" name="矩形 3"/>
          <p:cNvSpPr>
            <a:spLocks noChangeAspect="1"/>
          </p:cNvSpPr>
          <p:nvPr/>
        </p:nvSpPr>
        <p:spPr>
          <a:xfrm>
            <a:off x="361950" y="403837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第</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把木块平放在长木板上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用弹簧测力计水平拉动木块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使木块做匀速直线运动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甲所示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读出弹簧测力计的示数并记入表格中</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736888060"/>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516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第</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把木块侧放在长木板上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重复上述实验操作</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乙所示</a:t>
            </a:r>
            <a:r>
              <a:rPr lang="en-US" altLang="zh-CN" i="1" smtClean="0">
                <a:solidFill>
                  <a:srgbClr val="000000"/>
                </a:solidFill>
                <a:ea typeface="宋体" panose="02010600030101010101" pitchFamily="2" charset="-122"/>
                <a:cs typeface="Times New Roman" panose="02020603050405020304" pitchFamily="18" charset="0"/>
              </a:rPr>
              <a:t>.</a:t>
            </a:r>
            <a:r>
              <a:rPr lang="zh-CN" altLang="en-US" i="1"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260549415"/>
              </p:ext>
            </p:extLst>
          </p:nvPr>
        </p:nvGraphicFramePr>
        <p:xfrm>
          <a:off x="361950" y="2009303"/>
          <a:ext cx="10807700" cy="2855576"/>
        </p:xfrm>
        <a:graphic>
          <a:graphicData uri="http://schemas.openxmlformats.org/presentationml/2006/ole">
            <mc:AlternateContent>
              <mc:Choice xmlns:v="urn:schemas-microsoft-com:vml" Requires="v">
                <p:oleObj spid="_x0000_s1045" name="文档" r:id="rId2" imgW="3826154" imgH="1010934" progId="Word.Document.12">
                  <p:embed/>
                </p:oleObj>
              </mc:Choice>
              <mc:Fallback>
                <p:oleObj name="文档" r:id="rId2" imgW="3826154" imgH="1010934" progId="Word.Document.12">
                  <p:embed/>
                  <p:pic>
                    <p:nvPicPr>
                      <p:cNvPr id="0" name="OLE substitute image"/>
                      <p:cNvPicPr/>
                      <p:nvPr/>
                    </p:nvPicPr>
                    <p:blipFill>
                      <a:blip r:embed="rId3"/>
                      <a:stretch>
                        <a:fillRect/>
                      </a:stretch>
                    </p:blipFill>
                    <p:spPr>
                      <a:xfrm>
                        <a:off x="361950" y="2009303"/>
                        <a:ext cx="10807700" cy="2855576"/>
                      </a:xfrm>
                      <a:prstGeom prst="rect">
                        <a:avLst/>
                      </a:prstGeom>
                    </p:spPr>
                  </p:pic>
                </p:oleObj>
              </mc:Fallback>
            </mc:AlternateContent>
          </a:graphicData>
        </a:graphic>
      </p:graphicFrame>
      <p:sp>
        <p:nvSpPr>
          <p:cNvPr id="4" name="矩形 3"/>
          <p:cNvSpPr>
            <a:spLocks noChangeAspect="1"/>
          </p:cNvSpPr>
          <p:nvPr/>
        </p:nvSpPr>
        <p:spPr>
          <a:xfrm>
            <a:off x="361950" y="4464669"/>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比较两次实验数据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可发现滑动摩擦力的大小与</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无关</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8755877" y="4507948"/>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接触面积</a:t>
            </a:r>
            <a:endParaRPr lang="zh-CN" altLang="en-US"/>
          </a:p>
        </p:txBody>
      </p:sp>
    </p:spTree>
    <p:extLst>
      <p:ext uri="{BB962C8B-B14F-4D97-AF65-F5344CB8AC3E}">
        <p14:creationId xmlns:p14="http://schemas.microsoft.com/office/powerpoint/2010/main" val="4545250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67074"/>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实验过程中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小丽同学发现弹簧测力计的示数不容易稳定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可能的原因是</a:t>
            </a:r>
            <a:r>
              <a:rPr lang="en-US" altLang="zh-CN" i="1" smtClean="0">
                <a:solidFill>
                  <a:srgbClr val="000000"/>
                </a:solidFill>
                <a:ea typeface="宋体" panose="02010600030101010101" pitchFamily="2" charset="-122"/>
                <a:cs typeface="Times New Roman" panose="02020603050405020304" pitchFamily="18" charset="0"/>
              </a:rPr>
              <a:t>______________________________________.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于是小丽同学对实验装置进行改动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重复实验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发现效果更好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实验中小丽同学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不一定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要匀速拉动长木板</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若在实验中发现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弹簧测力计的示数还是不容易稳定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则可能的原因</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木板的长度太长</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B</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木板的粗糙程度不均匀</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弹簧测力计的分度值太</a:t>
            </a:r>
            <a:r>
              <a:rPr lang="zh-CN" altLang="zh-CN" smtClean="0">
                <a:solidFill>
                  <a:srgbClr val="000000"/>
                </a:solidFill>
                <a:ea typeface="宋体" panose="02010600030101010101" pitchFamily="2" charset="-122"/>
                <a:cs typeface="Times New Roman" panose="02020603050405020304" pitchFamily="18" charset="0"/>
              </a:rPr>
              <a:t>大</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木块与木板的接触面积太大</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3600797" y="1327610"/>
            <a:ext cx="5543103"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没有拉着物体做</a:t>
            </a:r>
            <a:r>
              <a:rPr lang="zh-CN" altLang="zh-CN" smtClean="0">
                <a:ea typeface="宋体" panose="02010600030101010101" pitchFamily="2" charset="-122"/>
                <a:cs typeface="Times New Roman" panose="02020603050405020304" pitchFamily="18" charset="0"/>
              </a:rPr>
              <a:t>匀速直线运动</a:t>
            </a:r>
            <a:endParaRPr lang="zh-CN" altLang="en-US"/>
          </a:p>
        </p:txBody>
      </p:sp>
      <p:sp>
        <p:nvSpPr>
          <p:cNvPr id="4" name="矩形 3"/>
          <p:cNvSpPr/>
          <p:nvPr/>
        </p:nvSpPr>
        <p:spPr>
          <a:xfrm>
            <a:off x="5852623" y="2571579"/>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不一定</a:t>
            </a:r>
            <a:endParaRPr lang="zh-CN" altLang="en-US"/>
          </a:p>
        </p:txBody>
      </p:sp>
      <p:sp>
        <p:nvSpPr>
          <p:cNvPr id="6" name="矩形 5"/>
          <p:cNvSpPr/>
          <p:nvPr/>
        </p:nvSpPr>
        <p:spPr>
          <a:xfrm>
            <a:off x="7387725" y="3761914"/>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3734132157"/>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61687"/>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小明同学在验证滑动摩擦力的大小与接触面积的关系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他先用图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甲所示的装置水平匀速拉动木块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记下弹簧测力计的示数为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接着他将木块切去一半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又重复上述操作过程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记下测力计的示数为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由此小明得出结论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滑动摩擦力的大小与接触面积有关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你认为小明的结论是</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可靠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不可靠</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理由是</a:t>
            </a:r>
            <a:r>
              <a:rPr lang="en-US" altLang="zh-CN" i="1" smtClean="0">
                <a:solidFill>
                  <a:srgbClr val="000000"/>
                </a:solidFill>
                <a:ea typeface="宋体" panose="02010600030101010101" pitchFamily="2" charset="-122"/>
                <a:cs typeface="Times New Roman" panose="02020603050405020304" pitchFamily="18" charset="0"/>
              </a:rPr>
              <a:t>____________________.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742861" y="355761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不可靠</a:t>
            </a:r>
            <a:endParaRPr lang="zh-CN" altLang="en-US"/>
          </a:p>
        </p:txBody>
      </p:sp>
      <p:sp>
        <p:nvSpPr>
          <p:cNvPr id="4" name="矩形 3"/>
          <p:cNvSpPr/>
          <p:nvPr/>
        </p:nvSpPr>
        <p:spPr>
          <a:xfrm>
            <a:off x="5742181" y="4122726"/>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没有控制压力相等</a:t>
            </a:r>
            <a:endParaRPr lang="zh-CN" altLang="en-US"/>
          </a:p>
        </p:txBody>
      </p:sp>
    </p:spTree>
    <p:extLst>
      <p:ext uri="{BB962C8B-B14F-4D97-AF65-F5344CB8AC3E}">
        <p14:creationId xmlns:p14="http://schemas.microsoft.com/office/powerpoint/2010/main" val="23655042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184471"/>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保持接触面粗糙程度不变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利用图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所示的装置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分别在木块上放置质量不同的钩码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并读出弹簧测力计的示数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记录在下表中</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146063371"/>
              </p:ext>
            </p:extLst>
          </p:nvPr>
        </p:nvGraphicFramePr>
        <p:xfrm>
          <a:off x="361950" y="3047709"/>
          <a:ext cx="10807700" cy="1848562"/>
        </p:xfrm>
        <a:graphic>
          <a:graphicData uri="http://schemas.openxmlformats.org/presentationml/2006/ole">
            <mc:AlternateContent>
              <mc:Choice xmlns:v="urn:schemas-microsoft-com:vml" Requires="v">
                <p:oleObj spid="_x0000_s1046" name="文档" r:id="rId2" imgW="3826154" imgH="654430" progId="Word.Document.12">
                  <p:embed/>
                </p:oleObj>
              </mc:Choice>
              <mc:Fallback>
                <p:oleObj name="文档" r:id="rId2" imgW="3826154" imgH="654430" progId="Word.Document.12">
                  <p:embed/>
                  <p:pic>
                    <p:nvPicPr>
                      <p:cNvPr id="0" name="OLE substitute image"/>
                      <p:cNvPicPr/>
                      <p:nvPr/>
                    </p:nvPicPr>
                    <p:blipFill>
                      <a:blip r:embed="rId3"/>
                      <a:stretch>
                        <a:fillRect/>
                      </a:stretch>
                    </p:blipFill>
                    <p:spPr>
                      <a:xfrm>
                        <a:off x="361950" y="3047709"/>
                        <a:ext cx="10807700" cy="1848562"/>
                      </a:xfrm>
                      <a:prstGeom prst="rect">
                        <a:avLst/>
                      </a:prstGeom>
                    </p:spPr>
                  </p:pic>
                </p:oleObj>
              </mc:Fallback>
            </mc:AlternateContent>
          </a:graphicData>
        </a:graphic>
      </p:graphicFrame>
    </p:spTree>
    <p:extLst>
      <p:ext uri="{BB962C8B-B14F-4D97-AF65-F5344CB8AC3E}">
        <p14:creationId xmlns:p14="http://schemas.microsoft.com/office/powerpoint/2010/main" val="193142441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矩形 3"/>
          <p:cNvSpPr>
            <a:spLocks noChangeAspect="1"/>
          </p:cNvSpPr>
          <p:nvPr/>
        </p:nvSpPr>
        <p:spPr>
          <a:xfrm>
            <a:off x="361950" y="1479411"/>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上述操作是探究滑动摩擦力的大小与</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的关系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分析表中的数据可以得出的结论是</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_____________________</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根据表中数据规律推测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当木块对接触面的压力为</a:t>
            </a:r>
            <a:r>
              <a:rPr lang="en-US" altLang="zh-CN">
                <a:solidFill>
                  <a:srgbClr val="000000"/>
                </a:solidFill>
                <a:ea typeface="宋体" panose="02010600030101010101" pitchFamily="2" charset="-122"/>
                <a:cs typeface="Times New Roman" panose="02020603050405020304" pitchFamily="18" charset="0"/>
              </a:rPr>
              <a:t>15 N,</a:t>
            </a:r>
            <a:r>
              <a:rPr lang="zh-CN" altLang="zh-CN">
                <a:solidFill>
                  <a:srgbClr val="000000"/>
                </a:solidFill>
                <a:ea typeface="宋体" panose="02010600030101010101" pitchFamily="2" charset="-122"/>
                <a:cs typeface="Times New Roman" panose="02020603050405020304" pitchFamily="18" charset="0"/>
              </a:rPr>
              <a:t>拉动木块下面的木板时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7580901" y="153287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压力</a:t>
            </a:r>
            <a:endParaRPr lang="zh-CN" altLang="en-US"/>
          </a:p>
        </p:txBody>
      </p:sp>
      <p:sp>
        <p:nvSpPr>
          <p:cNvPr id="6" name="矩形 5"/>
          <p:cNvSpPr>
            <a:spLocks noChangeAspect="1"/>
          </p:cNvSpPr>
          <p:nvPr/>
        </p:nvSpPr>
        <p:spPr>
          <a:xfrm>
            <a:off x="6603854" y="2068491"/>
            <a:ext cx="4456280" cy="683264"/>
          </a:xfrm>
          <a:prstGeom prst="rect">
            <a:avLst/>
          </a:prstGeom>
        </p:spPr>
        <p:txBody>
          <a:bodyPr wrap="square">
            <a:spAutoFit/>
          </a:bodyPr>
          <a:lstStyle/>
          <a:p>
            <a:pPr>
              <a:lnSpc>
                <a:spcPct val="120000"/>
              </a:lnSpc>
            </a:pPr>
            <a:r>
              <a:rPr lang="zh-CN" altLang="zh-CN" smtClean="0">
                <a:ea typeface="宋体" panose="02010600030101010101" pitchFamily="2" charset="-122"/>
                <a:cs typeface="Times New Roman" panose="02020603050405020304" pitchFamily="18" charset="0"/>
              </a:rPr>
              <a:t>接触面</a:t>
            </a:r>
            <a:r>
              <a:rPr lang="zh-CN" altLang="zh-CN">
                <a:ea typeface="宋体" panose="02010600030101010101" pitchFamily="2" charset="-122"/>
                <a:cs typeface="Times New Roman" panose="02020603050405020304" pitchFamily="18" charset="0"/>
              </a:rPr>
              <a:t>粗糙程度相同时</a:t>
            </a:r>
            <a:r>
              <a:rPr lang="en-US" altLang="zh-CN" smtClean="0">
                <a:ea typeface="宋体" panose="02010600030101010101" pitchFamily="2" charset="-122"/>
              </a:rPr>
              <a:t>,</a:t>
            </a:r>
            <a:endParaRPr lang="zh-CN" altLang="en-US"/>
          </a:p>
        </p:txBody>
      </p:sp>
      <p:sp>
        <p:nvSpPr>
          <p:cNvPr id="7" name="矩形 6"/>
          <p:cNvSpPr/>
          <p:nvPr/>
        </p:nvSpPr>
        <p:spPr>
          <a:xfrm>
            <a:off x="3518957" y="3888473"/>
            <a:ext cx="902811" cy="584775"/>
          </a:xfrm>
          <a:prstGeom prst="rect">
            <a:avLst/>
          </a:prstGeom>
        </p:spPr>
        <p:txBody>
          <a:bodyPr wrap="none">
            <a:spAutoFit/>
          </a:bodyPr>
          <a:lstStyle/>
          <a:p>
            <a:r>
              <a:rPr lang="en-US" altLang="zh-CN">
                <a:ea typeface="宋体" panose="02010600030101010101" pitchFamily="2" charset="-122"/>
              </a:rPr>
              <a:t>3</a:t>
            </a:r>
            <a:r>
              <a:rPr lang="en-US" altLang="zh-CN" i="1">
                <a:ea typeface="宋体" panose="02010600030101010101" pitchFamily="2" charset="-122"/>
              </a:rPr>
              <a:t>.</a:t>
            </a:r>
            <a:r>
              <a:rPr lang="en-US" altLang="zh-CN">
                <a:ea typeface="宋体" panose="02010600030101010101" pitchFamily="2" charset="-122"/>
              </a:rPr>
              <a:t>75</a:t>
            </a:r>
            <a:endParaRPr lang="zh-CN" altLang="en-US"/>
          </a:p>
        </p:txBody>
      </p:sp>
      <p:sp>
        <p:nvSpPr>
          <p:cNvPr id="8" name="矩形 7"/>
          <p:cNvSpPr>
            <a:spLocks noChangeAspect="1"/>
          </p:cNvSpPr>
          <p:nvPr/>
        </p:nvSpPr>
        <p:spPr>
          <a:xfrm>
            <a:off x="432445" y="2653316"/>
            <a:ext cx="5904656" cy="683264"/>
          </a:xfrm>
          <a:prstGeom prst="rect">
            <a:avLst/>
          </a:prstGeom>
        </p:spPr>
        <p:txBody>
          <a:bodyPr wrap="square">
            <a:spAutoFit/>
          </a:bodyPr>
          <a:lstStyle/>
          <a:p>
            <a:pPr>
              <a:lnSpc>
                <a:spcPct val="120000"/>
              </a:lnSpc>
            </a:pPr>
            <a:r>
              <a:rPr lang="zh-CN" altLang="zh-CN" smtClean="0">
                <a:ea typeface="宋体" panose="02010600030101010101" pitchFamily="2" charset="-122"/>
                <a:cs typeface="Times New Roman" panose="02020603050405020304" pitchFamily="18" charset="0"/>
              </a:rPr>
              <a:t>滑动摩擦</a:t>
            </a:r>
            <a:r>
              <a:rPr lang="zh-CN" altLang="zh-CN">
                <a:ea typeface="宋体" panose="02010600030101010101" pitchFamily="2" charset="-122"/>
                <a:cs typeface="Times New Roman" panose="02020603050405020304" pitchFamily="18" charset="0"/>
              </a:rPr>
              <a:t>力的大小与压力成正比</a:t>
            </a:r>
            <a:endParaRPr lang="zh-CN" altLang="en-US"/>
          </a:p>
        </p:txBody>
      </p:sp>
    </p:spTree>
    <p:extLst>
      <p:ext uri="{BB962C8B-B14F-4D97-AF65-F5344CB8AC3E}">
        <p14:creationId xmlns:p14="http://schemas.microsoft.com/office/powerpoint/2010/main" val="2946869799"/>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par>
                    <p:cTn id="16" fill="hold" nodeType="clickPar">
                      <p:stCondLst>
                        <p:cond delay="indefinite"/>
                      </p:stCondLst>
                      <p:childTnLst>
                        <p:par>
                          <p:cTn id="17" fill="hold" nodeType="afterGroup">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60016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某次实验中拉动木块由静止到匀速直线运动的过程中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弹簧测力计对木块的拉力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随时间</a:t>
            </a:r>
            <a:r>
              <a:rPr lang="en-US" altLang="zh-CN" i="1">
                <a:solidFill>
                  <a:srgbClr val="000000"/>
                </a:solidFill>
                <a:ea typeface="宋体" panose="02010600030101010101" pitchFamily="2" charset="-122"/>
                <a:cs typeface="Times New Roman" panose="02020603050405020304" pitchFamily="18" charset="0"/>
              </a:rPr>
              <a:t>t</a:t>
            </a:r>
            <a:r>
              <a:rPr lang="zh-CN" altLang="zh-CN">
                <a:solidFill>
                  <a:srgbClr val="000000"/>
                </a:solidFill>
                <a:ea typeface="宋体" panose="02010600030101010101" pitchFamily="2" charset="-122"/>
                <a:cs typeface="Times New Roman" panose="02020603050405020304" pitchFamily="18" charset="0"/>
              </a:rPr>
              <a:t>的变化图象如图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a:t>
            </a:r>
            <a:r>
              <a:rPr lang="en-US" altLang="zh-CN">
                <a:solidFill>
                  <a:srgbClr val="000000"/>
                </a:solidFill>
                <a:ea typeface="宋体" panose="02010600030101010101" pitchFamily="2" charset="-122"/>
                <a:cs typeface="Times New Roman" panose="02020603050405020304" pitchFamily="18" charset="0"/>
              </a:rPr>
              <a:t>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3 s</a:t>
            </a:r>
            <a:r>
              <a:rPr lang="zh-CN" altLang="zh-CN">
                <a:solidFill>
                  <a:srgbClr val="000000"/>
                </a:solidFill>
                <a:ea typeface="宋体" panose="02010600030101010101" pitchFamily="2" charset="-122"/>
                <a:cs typeface="Times New Roman" panose="02020603050405020304" pitchFamily="18" charset="0"/>
              </a:rPr>
              <a:t>木块处于静止状态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分析图象可知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要使木块由静止开始运动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至少要用</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的水平拉力拉木块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如果实验时木块受的拉力是</a:t>
            </a:r>
            <a:r>
              <a:rPr lang="en-US" altLang="zh-CN">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8 N,</a:t>
            </a:r>
            <a:r>
              <a:rPr lang="zh-CN" altLang="zh-CN">
                <a:solidFill>
                  <a:srgbClr val="000000"/>
                </a:solidFill>
                <a:ea typeface="宋体" panose="02010600030101010101" pitchFamily="2" charset="-122"/>
                <a:cs typeface="Times New Roman" panose="02020603050405020304" pitchFamily="18" charset="0"/>
              </a:rPr>
              <a:t>下列对木块所处状态的判断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始终静止</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始终做匀速直线运动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静止或匀速直线运动</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条件不足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无法判断</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88.jpeg"/>
          <p:cNvPicPr/>
          <p:nvPr/>
        </p:nvPicPr>
        <p:blipFill>
          <a:blip r:embed="rId2"/>
          <a:stretch>
            <a:fillRect/>
          </a:stretch>
        </p:blipFill>
        <p:spPr>
          <a:xfrm>
            <a:off x="5922403" y="3456111"/>
            <a:ext cx="3511042" cy="2790095"/>
          </a:xfrm>
          <a:prstGeom prst="rect">
            <a:avLst/>
          </a:prstGeom>
        </p:spPr>
      </p:pic>
      <p:sp>
        <p:nvSpPr>
          <p:cNvPr id="4" name="矩形 3"/>
          <p:cNvSpPr/>
          <p:nvPr/>
        </p:nvSpPr>
        <p:spPr>
          <a:xfrm>
            <a:off x="3800341" y="2251639"/>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0</a:t>
            </a:r>
            <a:endParaRPr lang="zh-CN" altLang="en-US"/>
          </a:p>
        </p:txBody>
      </p:sp>
      <p:sp>
        <p:nvSpPr>
          <p:cNvPr id="6" name="矩形 5"/>
          <p:cNvSpPr/>
          <p:nvPr/>
        </p:nvSpPr>
        <p:spPr>
          <a:xfrm>
            <a:off x="1718757" y="3422764"/>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411722743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079847"/>
            <a:ext cx="10807700" cy="1274195"/>
          </a:xfrm>
          <a:prstGeom prst="rect">
            <a:avLst/>
          </a:prstGeom>
        </p:spPr>
        <p:txBody>
          <a:bodyPr>
            <a:spAutoFit/>
          </a:bodyPr>
          <a:lstStyle/>
          <a:p>
            <a:pPr>
              <a:lnSpc>
                <a:spcPct val="120000"/>
              </a:lnSpc>
              <a:spcAft>
                <a:spcPct val="0"/>
              </a:spcAft>
              <a:tabLst>
                <a:tab pos="1029335"/>
                <a:tab pos="1850390"/>
                <a:tab pos="2538095"/>
                <a:tab pos="3221990"/>
              </a:tabLst>
            </a:pPr>
            <a:r>
              <a:rPr lang="zh-CN" altLang="en-US" smtClean="0">
                <a:solidFill>
                  <a:srgbClr val="FF00FF"/>
                </a:solidFill>
                <a:ea typeface="宋体" panose="02010600030101010101" pitchFamily="2" charset="-122"/>
                <a:cs typeface="Times New Roman" panose="02020603050405020304" pitchFamily="18" charset="0"/>
              </a:rPr>
              <a:t>实验</a:t>
            </a:r>
            <a:r>
              <a:rPr lang="en-US" altLang="zh-CN" smtClean="0">
                <a:solidFill>
                  <a:srgbClr val="FF00FF"/>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杠杆平衡条件</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latin typeface="Arial" pitchFamily="34" charset="0"/>
                <a:cs typeface="Times New Roman" panose="02020603050405020304" pitchFamily="18" charset="0"/>
              </a:rPr>
              <a:t>【例</a:t>
            </a: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latin typeface="Arial" pitchFamily="34" charset="0"/>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杠杆平衡条件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实验中</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90.jpeg"/>
          <p:cNvPicPr>
            <a:picLocks noChangeAspect="1"/>
          </p:cNvPicPr>
          <p:nvPr/>
        </p:nvPicPr>
        <p:blipFill>
          <a:blip r:embed="rId2"/>
          <a:stretch>
            <a:fillRect/>
          </a:stretch>
        </p:blipFill>
        <p:spPr>
          <a:xfrm>
            <a:off x="361950" y="2470730"/>
            <a:ext cx="10807700" cy="2505096"/>
          </a:xfrm>
          <a:prstGeom prst="rect">
            <a:avLst/>
          </a:prstGeom>
        </p:spPr>
      </p:pic>
    </p:spTree>
    <p:extLst>
      <p:ext uri="{BB962C8B-B14F-4D97-AF65-F5344CB8AC3E}">
        <p14:creationId xmlns:p14="http://schemas.microsoft.com/office/powerpoint/2010/main" val="3436852378"/>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93336"/>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实验前</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将一根质量分布均匀的杠杆的中点置于支架上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这样做的目的是</a:t>
            </a:r>
            <a:r>
              <a:rPr lang="en-US" altLang="zh-CN" i="1" smtClean="0">
                <a:solidFill>
                  <a:srgbClr val="000000"/>
                </a:solidFill>
                <a:ea typeface="宋体" panose="02010600030101010101" pitchFamily="2" charset="-122"/>
                <a:cs typeface="Times New Roman" panose="02020603050405020304" pitchFamily="18" charset="0"/>
              </a:rPr>
              <a:t>___________________</a:t>
            </a:r>
            <a:r>
              <a:rPr lang="en-US" altLang="zh-CN" i="1">
                <a:solidFill>
                  <a:srgbClr val="000000"/>
                </a:solidFill>
                <a:ea typeface="宋体" panose="02010600030101010101" pitchFamily="2" charset="-122"/>
                <a:cs typeface="Times New Roman" panose="02020603050405020304" pitchFamily="18" charset="0"/>
              </a:rPr>
              <a:t>___</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smtClean="0">
                <a:solidFill>
                  <a:srgbClr val="000000"/>
                </a:solidFill>
                <a:ea typeface="宋体" panose="02010600030101010101" pitchFamily="2" charset="-122"/>
                <a:cs typeface="Times New Roman" panose="02020603050405020304" pitchFamily="18" charset="0"/>
              </a:rPr>
              <a:t>;</a:t>
            </a:r>
            <a:r>
              <a:rPr lang="en-US" altLang="zh-CN">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当杠杆静止时如图</a:t>
            </a:r>
            <a:r>
              <a:rPr lang="en-US" altLang="zh-CN">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则此时杠杆处于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为了顺利进行实验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应把杠杆左端的平衡螺母向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右端的平衡螺母向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调节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使杠杆在不挂钩码时保持水平位置平衡</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实验前应先调节杠杆在水平位置平衡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目的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___________________________________________________.</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2851221" y="1170276"/>
            <a:ext cx="7847359" cy="683264"/>
          </a:xfrm>
          <a:prstGeom prst="rect">
            <a:avLst/>
          </a:prstGeom>
        </p:spPr>
        <p:txBody>
          <a:bodyPr wrap="square">
            <a:spAutoFit/>
          </a:bodyPr>
          <a:lstStyle/>
          <a:p>
            <a:pPr>
              <a:lnSpc>
                <a:spcPct val="120000"/>
              </a:lnSpc>
            </a:pPr>
            <a:r>
              <a:rPr lang="zh-CN" altLang="zh-CN">
                <a:ea typeface="宋体" panose="02010600030101010101" pitchFamily="2" charset="-122"/>
                <a:cs typeface="Times New Roman" panose="02020603050405020304" pitchFamily="18" charset="0"/>
              </a:rPr>
              <a:t>减小杠杆自身的重力对杠杆平衡产生影响</a:t>
            </a:r>
            <a:endParaRPr lang="zh-CN" altLang="en-US"/>
          </a:p>
        </p:txBody>
      </p:sp>
      <p:sp>
        <p:nvSpPr>
          <p:cNvPr id="4" name="矩形 3"/>
          <p:cNvSpPr/>
          <p:nvPr/>
        </p:nvSpPr>
        <p:spPr>
          <a:xfrm>
            <a:off x="8281317" y="181620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平衡</a:t>
            </a:r>
            <a:endParaRPr lang="zh-CN" altLang="en-US"/>
          </a:p>
        </p:txBody>
      </p:sp>
      <p:sp>
        <p:nvSpPr>
          <p:cNvPr id="5" name="矩形 4"/>
          <p:cNvSpPr/>
          <p:nvPr/>
        </p:nvSpPr>
        <p:spPr>
          <a:xfrm>
            <a:off x="3731797" y="297281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6" name="矩形 5"/>
          <p:cNvSpPr/>
          <p:nvPr/>
        </p:nvSpPr>
        <p:spPr>
          <a:xfrm>
            <a:off x="2882554" y="3566721"/>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右</a:t>
            </a:r>
            <a:endParaRPr lang="zh-CN" altLang="en-US"/>
          </a:p>
        </p:txBody>
      </p:sp>
      <p:sp>
        <p:nvSpPr>
          <p:cNvPr id="7" name="矩形 6"/>
          <p:cNvSpPr>
            <a:spLocks noChangeAspect="1"/>
          </p:cNvSpPr>
          <p:nvPr/>
        </p:nvSpPr>
        <p:spPr>
          <a:xfrm>
            <a:off x="391446" y="5268062"/>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zh-CN" altLang="zh-CN">
                <a:ea typeface="宋体" panose="02010600030101010101" pitchFamily="2" charset="-122"/>
                <a:cs typeface="Times New Roman" panose="02020603050405020304" pitchFamily="18" charset="0"/>
              </a:rPr>
              <a:t>便于在杠杆上直接读取力臂</a:t>
            </a:r>
            <a:r>
              <a:rPr lang="en-US" altLang="zh-CN">
                <a:ea typeface="宋体" panose="02010600030101010101" pitchFamily="2" charset="-122"/>
                <a:cs typeface="Times New Roman" panose="02020603050405020304" pitchFamily="18" charset="0"/>
              </a:rPr>
              <a:t>,</a:t>
            </a:r>
            <a:r>
              <a:rPr lang="zh-CN" altLang="zh-CN">
                <a:ea typeface="宋体" panose="02010600030101010101" pitchFamily="2" charset="-122"/>
                <a:cs typeface="Times New Roman" panose="02020603050405020304" pitchFamily="18" charset="0"/>
              </a:rPr>
              <a:t>同时使杠杆的重心在支架上</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05255294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知  识  网  络</a:t>
            </a:r>
            <a:endParaRPr lang="zh-CN" altLang="zh-CN">
              <a:solidFill>
                <a:schemeClr val="tx1"/>
              </a:solidFill>
              <a:latin typeface="华文新魏" panose="02010800040101010101" pitchFamily="2" charset="-122"/>
              <a:ea typeface="华文新魏" panose="02010800040101010101" pitchFamily="2" charset="-122"/>
            </a:endParaRPr>
          </a:p>
        </p:txBody>
      </p:sp>
      <p:pic>
        <p:nvPicPr>
          <p:cNvPr id="2" name="图片 1"/>
          <p:cNvPicPr>
            <a:picLocks noChangeAspect="1"/>
          </p:cNvPicPr>
          <p:nvPr/>
        </p:nvPicPr>
        <p:blipFill>
          <a:blip r:embed="rId2"/>
          <a:stretch>
            <a:fillRect/>
          </a:stretch>
        </p:blipFill>
        <p:spPr>
          <a:xfrm>
            <a:off x="1428239" y="1162357"/>
            <a:ext cx="8665596" cy="5126495"/>
          </a:xfrm>
          <a:prstGeom prst="rect">
            <a:avLst/>
          </a:prstGeom>
        </p:spPr>
      </p:pic>
    </p:spTree>
    <p:extLst>
      <p:ext uri="{BB962C8B-B14F-4D97-AF65-F5344CB8AC3E}">
        <p14:creationId xmlns:p14="http://schemas.microsoft.com/office/powerpoint/2010/main" val="2026412995"/>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矩形 2"/>
          <p:cNvSpPr>
            <a:spLocks noChangeAspect="1"/>
          </p:cNvSpPr>
          <p:nvPr/>
        </p:nvSpPr>
        <p:spPr>
          <a:xfrm>
            <a:off x="361950" y="75913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在杠杆右边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处挂两个相同的钩码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要使杠杆仍在水平位置平衡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应在杠杆左边</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处挂</a:t>
            </a:r>
            <a:r>
              <a:rPr lang="en-US" altLang="zh-CN" i="1" smtClean="0">
                <a:solidFill>
                  <a:srgbClr val="000000"/>
                </a:solidFill>
                <a:ea typeface="宋体" panose="02010600030101010101" pitchFamily="2" charset="-122"/>
                <a:cs typeface="Times New Roman" panose="02020603050405020304" pitchFamily="18" charset="0"/>
              </a:rPr>
              <a:t>_______</a:t>
            </a:r>
            <a:r>
              <a:rPr lang="zh-CN" altLang="zh-CN">
                <a:solidFill>
                  <a:srgbClr val="000000"/>
                </a:solidFill>
                <a:ea typeface="宋体" panose="02010600030101010101" pitchFamily="2" charset="-122"/>
                <a:cs typeface="Times New Roman" panose="02020603050405020304" pitchFamily="18" charset="0"/>
              </a:rPr>
              <a:t>个相同的钩码</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用弹簧测力计在</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处斜向上拉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当弹簧测力计逐渐向右倾斜时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杠杆仍然在水平位置平衡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弹簧测力计的拉力将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某同学在杠杆左右两侧分别挂上不同数量的钩码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同时调节平衡螺母使杠杆平衡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你认为他们的做法是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错误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7446717" y="1397375"/>
            <a:ext cx="389850" cy="584775"/>
          </a:xfrm>
          <a:prstGeom prst="rect">
            <a:avLst/>
          </a:prstGeom>
        </p:spPr>
        <p:txBody>
          <a:bodyPr wrap="none">
            <a:spAutoFit/>
          </a:bodyPr>
          <a:lstStyle/>
          <a:p>
            <a:r>
              <a:rPr lang="en-US" altLang="zh-CN">
                <a:ea typeface="宋体" panose="02010600030101010101" pitchFamily="2" charset="-122"/>
              </a:rPr>
              <a:t>3</a:t>
            </a:r>
            <a:endParaRPr lang="zh-CN" altLang="en-US"/>
          </a:p>
        </p:txBody>
      </p:sp>
      <p:sp>
        <p:nvSpPr>
          <p:cNvPr id="4" name="矩形 3"/>
          <p:cNvSpPr/>
          <p:nvPr/>
        </p:nvSpPr>
        <p:spPr>
          <a:xfrm>
            <a:off x="1472740" y="3139704"/>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变大</a:t>
            </a:r>
            <a:endParaRPr lang="zh-CN" altLang="en-US"/>
          </a:p>
        </p:txBody>
      </p:sp>
      <p:sp>
        <p:nvSpPr>
          <p:cNvPr id="5" name="矩形 4"/>
          <p:cNvSpPr/>
          <p:nvPr/>
        </p:nvSpPr>
        <p:spPr>
          <a:xfrm>
            <a:off x="8569349" y="4311496"/>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错误</a:t>
            </a:r>
            <a:endParaRPr lang="zh-CN" altLang="en-US"/>
          </a:p>
        </p:txBody>
      </p:sp>
    </p:spTree>
    <p:extLst>
      <p:ext uri="{BB962C8B-B14F-4D97-AF65-F5344CB8AC3E}">
        <p14:creationId xmlns:p14="http://schemas.microsoft.com/office/powerpoint/2010/main" val="2968429472"/>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90311"/>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小明在实验中记录了三次实验数据如下表</a:t>
            </a:r>
            <a:r>
              <a:rPr lang="en-US" altLang="zh-CN"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3519879148"/>
              </p:ext>
            </p:extLst>
          </p:nvPr>
        </p:nvGraphicFramePr>
        <p:xfrm>
          <a:off x="361950" y="1410391"/>
          <a:ext cx="10807700" cy="2891105"/>
        </p:xfrm>
        <a:graphic>
          <a:graphicData uri="http://schemas.openxmlformats.org/presentationml/2006/ole">
            <mc:AlternateContent>
              <mc:Choice xmlns:v="urn:schemas-microsoft-com:vml" Requires="v">
                <p:oleObj spid="_x0000_s1047" name="文档" r:id="rId2" imgW="3826154" imgH="1023512" progId="Word.Document.12">
                  <p:embed/>
                </p:oleObj>
              </mc:Choice>
              <mc:Fallback>
                <p:oleObj name="文档" r:id="rId2" imgW="3826154" imgH="1023512" progId="Word.Document.12">
                  <p:embed/>
                  <p:pic>
                    <p:nvPicPr>
                      <p:cNvPr id="0" name="OLE substitute image"/>
                      <p:cNvPicPr/>
                      <p:nvPr/>
                    </p:nvPicPr>
                    <p:blipFill>
                      <a:blip r:embed="rId3"/>
                      <a:stretch>
                        <a:fillRect/>
                      </a:stretch>
                    </p:blipFill>
                    <p:spPr>
                      <a:xfrm>
                        <a:off x="361950" y="1410391"/>
                        <a:ext cx="10807700" cy="2891105"/>
                      </a:xfrm>
                      <a:prstGeom prst="rect">
                        <a:avLst/>
                      </a:prstGeom>
                    </p:spPr>
                  </p:pic>
                </p:oleObj>
              </mc:Fallback>
            </mc:AlternateContent>
          </a:graphicData>
        </a:graphic>
      </p:graphicFrame>
      <p:sp>
        <p:nvSpPr>
          <p:cNvPr id="4" name="矩形 3"/>
          <p:cNvSpPr>
            <a:spLocks noChangeAspect="1"/>
          </p:cNvSpPr>
          <p:nvPr/>
        </p:nvSpPr>
        <p:spPr>
          <a:xfrm>
            <a:off x="361950" y="388815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由实验数据可得杠杆的平衡条件是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zh-CN" altLang="zh-CN">
                <a:solidFill>
                  <a:srgbClr val="000000"/>
                </a:solidFill>
                <a:ea typeface="宋体" panose="02010600030101010101" pitchFamily="2" charset="-122"/>
                <a:cs typeface="Times New Roman" panose="02020603050405020304" pitchFamily="18" charset="0"/>
              </a:rPr>
              <a:t>测量多组数据的目的是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减小实验误差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避免偶然性</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6841157" y="3907821"/>
            <a:ext cx="1739579"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1</a:t>
            </a:r>
            <a:r>
              <a:rPr lang="en-US" altLang="zh-CN" i="1">
                <a:ea typeface="宋体" panose="02010600030101010101" pitchFamily="2" charset="-122"/>
              </a:rPr>
              <a:t>l</a:t>
            </a:r>
            <a:r>
              <a:rPr lang="en-US" altLang="zh-CN" baseline="-25000">
                <a:ea typeface="宋体" panose="02010600030101010101" pitchFamily="2" charset="-122"/>
              </a:rPr>
              <a:t>1</a:t>
            </a:r>
            <a:r>
              <a:rPr lang="en-US" altLang="zh-CN">
                <a:ea typeface="宋体" panose="02010600030101010101" pitchFamily="2" charset="-122"/>
              </a:rPr>
              <a:t>=</a:t>
            </a:r>
            <a:r>
              <a:rPr lang="en-US" altLang="zh-CN" i="1">
                <a:ea typeface="宋体" panose="02010600030101010101" pitchFamily="2" charset="-122"/>
              </a:rPr>
              <a:t>F</a:t>
            </a:r>
            <a:r>
              <a:rPr lang="en-US" altLang="zh-CN" baseline="-25000">
                <a:ea typeface="宋体" panose="02010600030101010101" pitchFamily="2" charset="-122"/>
              </a:rPr>
              <a:t>2</a:t>
            </a:r>
            <a:r>
              <a:rPr lang="en-US" altLang="zh-CN" i="1">
                <a:ea typeface="宋体" panose="02010600030101010101" pitchFamily="2" charset="-122"/>
              </a:rPr>
              <a:t>l</a:t>
            </a:r>
            <a:r>
              <a:rPr lang="en-US" altLang="zh-CN" baseline="-25000">
                <a:ea typeface="宋体" panose="02010600030101010101" pitchFamily="2" charset="-122"/>
              </a:rPr>
              <a:t>2</a:t>
            </a:r>
            <a:endParaRPr lang="zh-CN" altLang="en-US"/>
          </a:p>
        </p:txBody>
      </p:sp>
      <p:sp>
        <p:nvSpPr>
          <p:cNvPr id="6" name="矩形 5"/>
          <p:cNvSpPr/>
          <p:nvPr/>
        </p:nvSpPr>
        <p:spPr>
          <a:xfrm>
            <a:off x="5060621" y="4504673"/>
            <a:ext cx="2244525"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避免偶然性</a:t>
            </a:r>
            <a:endParaRPr lang="zh-CN" altLang="en-US"/>
          </a:p>
        </p:txBody>
      </p:sp>
    </p:spTree>
    <p:extLst>
      <p:ext uri="{BB962C8B-B14F-4D97-AF65-F5344CB8AC3E}">
        <p14:creationId xmlns:p14="http://schemas.microsoft.com/office/powerpoint/2010/main" val="156024080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98007"/>
            <a:ext cx="10807700" cy="418152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zh-CN" altLang="zh-CN">
                <a:solidFill>
                  <a:srgbClr val="000000"/>
                </a:solidFill>
                <a:ea typeface="宋体" panose="02010600030101010101" pitchFamily="2" charset="-122"/>
                <a:cs typeface="Times New Roman" panose="02020603050405020304" pitchFamily="18" charset="0"/>
              </a:rPr>
              <a:t>在探究杠杆平衡条件的实验时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先在杠杆两侧挂钩码进行实验探究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再用弹簧测力计取代一侧的钩码继续探究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如图所示这样做最终的目的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 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便于直接读出拉力的大小</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便于提供不同方向的拉力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便于正确认识力臂</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zh-CN" altLang="zh-CN">
                <a:solidFill>
                  <a:srgbClr val="000000"/>
                </a:solidFill>
                <a:ea typeface="宋体" panose="02010600030101010101" pitchFamily="2" charset="-122"/>
                <a:cs typeface="Times New Roman" panose="02020603050405020304" pitchFamily="18" charset="0"/>
              </a:rPr>
              <a:t>便于测量力臂的大小</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91.jpeg"/>
          <p:cNvPicPr/>
          <p:nvPr/>
        </p:nvPicPr>
        <p:blipFill>
          <a:blip r:embed="rId2"/>
          <a:stretch>
            <a:fillRect/>
          </a:stretch>
        </p:blipFill>
        <p:spPr>
          <a:xfrm>
            <a:off x="6332098" y="2375991"/>
            <a:ext cx="4181467" cy="2628170"/>
          </a:xfrm>
          <a:prstGeom prst="rect">
            <a:avLst/>
          </a:prstGeom>
        </p:spPr>
      </p:pic>
      <p:sp>
        <p:nvSpPr>
          <p:cNvPr id="4" name="矩形 3"/>
          <p:cNvSpPr/>
          <p:nvPr/>
        </p:nvSpPr>
        <p:spPr>
          <a:xfrm>
            <a:off x="4824933" y="2241807"/>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96017484"/>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871935"/>
            <a:ext cx="10807700" cy="245605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zh-CN" altLang="zh-CN">
                <a:solidFill>
                  <a:srgbClr val="000000"/>
                </a:solidFill>
                <a:ea typeface="宋体" panose="02010600030101010101" pitchFamily="2" charset="-122"/>
                <a:cs typeface="Times New Roman" panose="02020603050405020304" pitchFamily="18" charset="0"/>
              </a:rPr>
              <a:t>另一小组的小红在实验中将弹簧测力计的拉环挂在杠杆右端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4</a:t>
            </a:r>
            <a:r>
              <a:rPr lang="zh-CN" altLang="zh-CN">
                <a:solidFill>
                  <a:srgbClr val="000000"/>
                </a:solidFill>
                <a:ea typeface="宋体" panose="02010600030101010101" pitchFamily="2" charset="-122"/>
                <a:cs typeface="Times New Roman" panose="02020603050405020304" pitchFamily="18" charset="0"/>
              </a:rPr>
              <a:t>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用力向下拉挂钩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读出弹簧测力计的示数</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进行多次实验发现都不能满足杠杆平衡条件</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___________________________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a:spLocks noChangeAspect="1"/>
          </p:cNvSpPr>
          <p:nvPr/>
        </p:nvSpPr>
        <p:spPr>
          <a:xfrm>
            <a:off x="401278" y="3609959"/>
            <a:ext cx="10807700" cy="626710"/>
          </a:xfrm>
          <a:prstGeom prst="rect">
            <a:avLst/>
          </a:prstGeom>
        </p:spPr>
        <p:txBody>
          <a:bodyPr>
            <a:spAutoFit/>
          </a:bodyPr>
          <a:lstStyle/>
          <a:p>
            <a:pPr>
              <a:lnSpc>
                <a:spcPct val="120000"/>
              </a:lnSpc>
            </a:pPr>
            <a:r>
              <a:rPr lang="zh-CN" altLang="zh-CN">
                <a:ea typeface="宋体" panose="02010600030101010101" pitchFamily="2" charset="-122"/>
                <a:cs typeface="Times New Roman" panose="02020603050405020304" pitchFamily="18" charset="0"/>
              </a:rPr>
              <a:t>没有考虑弹簧测力计自身的重力</a:t>
            </a:r>
            <a:endParaRPr lang="zh-CN" altLang="en-US"/>
          </a:p>
        </p:txBody>
      </p:sp>
    </p:spTree>
    <p:extLst>
      <p:ext uri="{BB962C8B-B14F-4D97-AF65-F5344CB8AC3E}">
        <p14:creationId xmlns:p14="http://schemas.microsoft.com/office/powerpoint/2010/main" val="3303229861"/>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18058"/>
            <a:ext cx="10807700" cy="186512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zh-CN" altLang="zh-CN">
                <a:solidFill>
                  <a:srgbClr val="000000"/>
                </a:solidFill>
                <a:ea typeface="宋体" panose="02010600030101010101" pitchFamily="2" charset="-122"/>
                <a:cs typeface="Times New Roman" panose="02020603050405020304" pitchFamily="18" charset="0"/>
              </a:rPr>
              <a:t>小华用如图</a:t>
            </a:r>
            <a:r>
              <a:rPr lang="en-US" altLang="zh-CN">
                <a:solidFill>
                  <a:srgbClr val="000000"/>
                </a:solidFill>
                <a:ea typeface="宋体" panose="02010600030101010101" pitchFamily="2" charset="-122"/>
                <a:cs typeface="Times New Roman" panose="02020603050405020304" pitchFamily="18" charset="0"/>
              </a:rPr>
              <a:t>5</a:t>
            </a:r>
            <a:r>
              <a:rPr lang="zh-CN" altLang="zh-CN">
                <a:solidFill>
                  <a:srgbClr val="000000"/>
                </a:solidFill>
                <a:ea typeface="宋体" panose="02010600030101010101" pitchFamily="2" charset="-122"/>
                <a:cs typeface="Times New Roman" panose="02020603050405020304" pitchFamily="18" charset="0"/>
              </a:rPr>
              <a:t>所示的装置进行探究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发现总是无法得到教材上所列出的杠杆平衡条件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其原因可能是</a:t>
            </a:r>
            <a:r>
              <a:rPr lang="en-US" altLang="zh-CN" i="1" smtClean="0">
                <a:solidFill>
                  <a:srgbClr val="000000"/>
                </a:solidFill>
                <a:ea typeface="宋体" panose="02010600030101010101" pitchFamily="2" charset="-122"/>
                <a:cs typeface="Times New Roman" panose="02020603050405020304" pitchFamily="18" charset="0"/>
              </a:rPr>
              <a:t>____________________________</a:t>
            </a:r>
            <a:r>
              <a:rPr lang="en-US" altLang="zh-CN" i="1">
                <a:solidFill>
                  <a:srgbClr val="000000"/>
                </a:solidFill>
                <a:ea typeface="宋体" panose="02010600030101010101" pitchFamily="2" charset="-122"/>
                <a:cs typeface="Times New Roman" panose="02020603050405020304" pitchFamily="18" charset="0"/>
              </a:rPr>
              <a:t>_________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graphicFrame>
        <p:nvGraphicFramePr>
          <p:cNvPr id="3" name="对象 2"/>
          <p:cNvGraphicFramePr>
            <a:graphicFrameLocks noChangeAspect="1"/>
          </p:cNvGraphicFramePr>
          <p:nvPr>
            <p:extLst>
              <p:ext uri="{D42A27DB-BD31-4B8C-83A1-F6EECF244321}">
                <p14:modId xmlns:p14="http://schemas.microsoft.com/office/powerpoint/2010/main" val="4066104199"/>
              </p:ext>
            </p:extLst>
          </p:nvPr>
        </p:nvGraphicFramePr>
        <p:xfrm>
          <a:off x="361950" y="2673726"/>
          <a:ext cx="10807700" cy="3004801"/>
        </p:xfrm>
        <a:graphic>
          <a:graphicData uri="http://schemas.openxmlformats.org/presentationml/2006/ole">
            <mc:AlternateContent>
              <mc:Choice xmlns:v="urn:schemas-microsoft-com:vml" Requires="v">
                <p:oleObj spid="_x0000_s1048" name="文档" r:id="rId2" imgW="3826154" imgH="1063763" progId="Word.Document.12">
                  <p:embed/>
                </p:oleObj>
              </mc:Choice>
              <mc:Fallback>
                <p:oleObj name="文档" r:id="rId2" imgW="3826154" imgH="1063763" progId="Word.Document.12">
                  <p:embed/>
                  <p:pic>
                    <p:nvPicPr>
                      <p:cNvPr id="0" name="OLE substitute image"/>
                      <p:cNvPicPr/>
                      <p:nvPr/>
                    </p:nvPicPr>
                    <p:blipFill>
                      <a:blip r:embed="rId3"/>
                      <a:stretch>
                        <a:fillRect/>
                      </a:stretch>
                    </p:blipFill>
                    <p:spPr>
                      <a:xfrm>
                        <a:off x="361950" y="2673726"/>
                        <a:ext cx="10807700" cy="3004801"/>
                      </a:xfrm>
                      <a:prstGeom prst="rect">
                        <a:avLst/>
                      </a:prstGeom>
                    </p:spPr>
                  </p:pic>
                </p:oleObj>
              </mc:Fallback>
            </mc:AlternateContent>
          </a:graphicData>
        </a:graphic>
      </p:graphicFrame>
      <p:sp>
        <p:nvSpPr>
          <p:cNvPr id="4" name="矩形 3"/>
          <p:cNvSpPr>
            <a:spLocks noChangeAspect="1"/>
          </p:cNvSpPr>
          <p:nvPr/>
        </p:nvSpPr>
        <p:spPr>
          <a:xfrm>
            <a:off x="478186" y="1866239"/>
            <a:ext cx="5642891" cy="683264"/>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杠杆的自重对杠杆平衡有</a:t>
            </a:r>
            <a:r>
              <a:rPr lang="zh-CN" altLang="zh-CN" smtClean="0">
                <a:ea typeface="宋体" panose="02010600030101010101" pitchFamily="2" charset="-122"/>
                <a:cs typeface="Times New Roman" panose="02020603050405020304" pitchFamily="18" charset="0"/>
              </a:rPr>
              <a:t>影响</a:t>
            </a:r>
            <a:r>
              <a:rPr lang="en-US" altLang="zh-CN" smtClean="0">
                <a:ea typeface="宋体" panose="02010600030101010101" pitchFamily="2" charset="-122"/>
                <a:cs typeface="Times New Roman" panose="02020603050405020304" pitchFamily="18" charset="0"/>
              </a:rPr>
              <a:t> </a:t>
            </a:r>
            <a:endParaRPr lang="zh-CN" altLang="en-US"/>
          </a:p>
        </p:txBody>
      </p:sp>
    </p:spTree>
    <p:extLst>
      <p:ext uri="{BB962C8B-B14F-4D97-AF65-F5344CB8AC3E}">
        <p14:creationId xmlns:p14="http://schemas.microsoft.com/office/powerpoint/2010/main" val="2994135546"/>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63823"/>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zh-CN" altLang="zh-CN">
                <a:solidFill>
                  <a:srgbClr val="000000"/>
                </a:solidFill>
                <a:ea typeface="宋体" panose="02010600030101010101" pitchFamily="2" charset="-122"/>
                <a:cs typeface="Times New Roman" panose="02020603050405020304" pitchFamily="18" charset="0"/>
              </a:rPr>
              <a:t>保持图</a:t>
            </a:r>
            <a:r>
              <a:rPr lang="en-US" altLang="zh-CN">
                <a:solidFill>
                  <a:srgbClr val="000000"/>
                </a:solidFill>
                <a:ea typeface="宋体" panose="02010600030101010101" pitchFamily="2" charset="-122"/>
                <a:cs typeface="Times New Roman" panose="02020603050405020304" pitchFamily="18" charset="0"/>
              </a:rPr>
              <a:t>6</a:t>
            </a:r>
            <a:r>
              <a:rPr lang="zh-CN" altLang="zh-CN">
                <a:solidFill>
                  <a:srgbClr val="000000"/>
                </a:solidFill>
                <a:ea typeface="宋体" panose="02010600030101010101" pitchFamily="2" charset="-122"/>
                <a:cs typeface="Times New Roman" panose="02020603050405020304" pitchFamily="18" charset="0"/>
              </a:rPr>
              <a:t>中左边钩码的个数和位置不变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在右端用弹簧测力计竖直向下拉杠杆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弹簧测力计从</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点向支点</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移动过程中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未到</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杠杆始终保持水平平衡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大致可以反映拉力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的大小随它的力臂</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变化的关系的是</a:t>
            </a:r>
            <a:r>
              <a:rPr lang="en-US" altLang="zh-CN">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93.jpeg"/>
          <p:cNvPicPr>
            <a:picLocks noChangeAspect="1"/>
          </p:cNvPicPr>
          <p:nvPr/>
        </p:nvPicPr>
        <p:blipFill>
          <a:blip r:embed="rId2"/>
          <a:stretch>
            <a:fillRect/>
          </a:stretch>
        </p:blipFill>
        <p:spPr>
          <a:xfrm>
            <a:off x="142532" y="3463839"/>
            <a:ext cx="11246536" cy="1936488"/>
          </a:xfrm>
          <a:prstGeom prst="rect">
            <a:avLst/>
          </a:prstGeom>
        </p:spPr>
      </p:pic>
      <p:sp>
        <p:nvSpPr>
          <p:cNvPr id="4" name="矩形 3"/>
          <p:cNvSpPr/>
          <p:nvPr/>
        </p:nvSpPr>
        <p:spPr>
          <a:xfrm>
            <a:off x="6327269" y="2697616"/>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52085085"/>
      </p:ext>
    </p:extLst>
  </p:cSld>
  <p:clrMapOvr>
    <a:masterClrMapping/>
  </p:clrMapOvr>
  <mc:AlternateContent>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冲  刺  演  练</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367879"/>
            <a:ext cx="10807700" cy="4228850"/>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突破基础</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呼伦贝尔</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下列运动场景中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对力的作用效果的描述与其他选项不同的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踢出去的足球在空中划出美丽的弧线</a:t>
            </a:r>
            <a:r>
              <a:rPr lang="zh-CN" altLang="zh-CN" i="1">
                <a:solidFill>
                  <a:srgbClr val="000000"/>
                </a:solidFill>
                <a:ea typeface="宋体" panose="02010600030101010101" pitchFamily="2" charset="-122"/>
                <a:cs typeface="Times New Roman" panose="02020603050405020304" pitchFamily="18" charset="0"/>
              </a:rPr>
              <a:t>　　　　</a:t>
            </a:r>
            <a:endParaRPr lang="en-US" altLang="zh-CN" i="1"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跳水运动员压弯跳板</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篮球碰到篮板改变运动方向</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百米短跑运动员加速冲过终点</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5" name="矩形 4"/>
          <p:cNvSpPr/>
          <p:nvPr/>
        </p:nvSpPr>
        <p:spPr>
          <a:xfrm>
            <a:off x="4029661" y="2621511"/>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267276147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24495"/>
            <a:ext cx="10807700" cy="4819781"/>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我们的祖先曾用滚木巧妙地移动巨石</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下列措施中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改变摩擦力大小的方法与此相同的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在衣服的拉链上涂些蜡</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自行车转轴处装有滚珠轴承</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用力压住橡皮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来回擦去写错的铅笔字</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汽车在冰雪路面行驶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车轮上绕有铁链</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396.jpeg"/>
          <p:cNvPicPr/>
          <p:nvPr/>
        </p:nvPicPr>
        <p:blipFill>
          <a:blip r:embed="rId2"/>
          <a:stretch>
            <a:fillRect/>
          </a:stretch>
        </p:blipFill>
        <p:spPr>
          <a:xfrm>
            <a:off x="6193085" y="2321891"/>
            <a:ext cx="4338046" cy="1815678"/>
          </a:xfrm>
          <a:prstGeom prst="rect">
            <a:avLst/>
          </a:prstGeom>
        </p:spPr>
      </p:pic>
      <p:sp>
        <p:nvSpPr>
          <p:cNvPr id="4" name="矩形 3"/>
          <p:cNvSpPr/>
          <p:nvPr/>
        </p:nvSpPr>
        <p:spPr>
          <a:xfrm>
            <a:off x="9433445" y="1482399"/>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02696392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67879"/>
            <a:ext cx="10807700" cy="3637919"/>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枣庄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俗话说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鸡蛋碰石头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自不量力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从物理学的角度</a:t>
            </a:r>
            <a:r>
              <a:rPr lang="zh-CN" altLang="zh-CN" smtClean="0">
                <a:solidFill>
                  <a:srgbClr val="000000"/>
                </a:solidFill>
                <a:ea typeface="宋体" panose="02010600030101010101" pitchFamily="2" charset="-122"/>
                <a:cs typeface="Times New Roman" panose="02020603050405020304" pitchFamily="18" charset="0"/>
              </a:rPr>
              <a:t>看</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石头对鸡蛋的作用力更大</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鸡蛋对石头的作用力更大</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鸡蛋对石头没有作用力</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石头和鸡蛋之间同时有等大的相互作用力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2399509" y="2015951"/>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2471558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14395"/>
            <a:ext cx="10807700" cy="4772460"/>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遵义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为了增强体质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每天锻炼一小时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同学们积极到户外参加体育活动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下列活动所涉及力学知识的说法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发排球时手对排球的力大于排球对手的力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投掷出去在空中飞行的实心球仍受推力作用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篮球撞到篮板反弹回来说明力可以改变物体的运动状态</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静止在水平地面上的足球受到的重力和足球对地面的压力是一对平衡力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1162357" y="2058463"/>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80612220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174039" y="1439887"/>
            <a:ext cx="11173996" cy="3469514"/>
          </a:xfrm>
          <a:prstGeom prst="rect">
            <a:avLst/>
          </a:prstGeom>
        </p:spPr>
      </p:pic>
    </p:spTree>
    <p:extLst>
      <p:ext uri="{BB962C8B-B14F-4D97-AF65-F5344CB8AC3E}">
        <p14:creationId xmlns:p14="http://schemas.microsoft.com/office/powerpoint/2010/main" val="3363500829"/>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220247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菏泽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下列做法中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减小摩擦的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鞋底上制有凹凸不平的花纹</a:t>
            </a:r>
            <a:r>
              <a:rPr lang="en-US" altLang="zh-CN">
                <a:solidFill>
                  <a:srgbClr val="000000"/>
                </a:solidFill>
                <a:ea typeface="宋体" panose="02010600030101010101" pitchFamily="2" charset="-122"/>
                <a:cs typeface="Times New Roman" panose="02020603050405020304" pitchFamily="18" charset="0"/>
              </a:rPr>
              <a:t>	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自行车刹车时用力握手闸</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往轴承中加注润滑油</a:t>
            </a:r>
            <a:r>
              <a:rPr lang="en-US" altLang="zh-CN">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	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打羽毛球时用力握紧球拍</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7675757" y="2284319"/>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35581579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649437"/>
            <a:ext cx="10807700" cy="635943"/>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湘潭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以下可以增大摩擦的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a:t>
            </a:r>
            <a:r>
              <a:rPr lang="zh-CN" altLang="en-US" smtClean="0">
                <a:solidFill>
                  <a:srgbClr val="000000"/>
                </a:solidFill>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2480" y="2504034"/>
            <a:ext cx="11357113" cy="2176213"/>
          </a:xfrm>
          <a:prstGeom prst="rect">
            <a:avLst/>
          </a:prstGeom>
        </p:spPr>
      </p:pic>
      <p:sp>
        <p:nvSpPr>
          <p:cNvPr id="4" name="矩形 3"/>
          <p:cNvSpPr/>
          <p:nvPr/>
        </p:nvSpPr>
        <p:spPr>
          <a:xfrm>
            <a:off x="7191365" y="1710437"/>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418854092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小明在家进行趣味物理实验</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竖辣椒</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通过不断调节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最终把一根辣椒竖立在桌面上</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下列关于辣椒的受力示意图中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正确的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110065" y="2721416"/>
            <a:ext cx="11311471" cy="2813095"/>
          </a:xfrm>
          <a:prstGeom prst="rect">
            <a:avLst/>
          </a:prstGeom>
        </p:spPr>
      </p:pic>
      <p:sp>
        <p:nvSpPr>
          <p:cNvPr id="4" name="矩形 3"/>
          <p:cNvSpPr/>
          <p:nvPr/>
        </p:nvSpPr>
        <p:spPr>
          <a:xfrm>
            <a:off x="3725149" y="2024845"/>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285744416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95432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株洲</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小华在班上擦黑板时隐隐约约感觉一个很奇特的现象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回到家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他拿出小时候的一块玩具黑板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把它平放并固定在水平桌面上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再用一个黑板刷来擦黑板</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他给黑板刷斜向下使力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当方向与竖直方向的夹角较大时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黑板刷滑起来</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当他给黑板刷的施力方向与竖直方向夹角较小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大于</a:t>
            </a:r>
            <a:r>
              <a:rPr lang="en-US" altLang="zh-CN">
                <a:solidFill>
                  <a:srgbClr val="000000"/>
                </a:solidFill>
                <a:ea typeface="宋体" panose="02010600030101010101" pitchFamily="2" charset="-122"/>
                <a:cs typeface="Times New Roman" panose="02020603050405020304" pitchFamily="18" charset="0"/>
              </a:rPr>
              <a:t>0)</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他怎么也推不动黑板刷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在这两种情形下</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黑板刷</a:t>
            </a:r>
            <a:r>
              <a:rPr lang="zh-CN" altLang="zh-CN" smtClean="0">
                <a:solidFill>
                  <a:srgbClr val="000000"/>
                </a:solidFill>
                <a:ea typeface="宋体" panose="02010600030101010101" pitchFamily="2" charset="-122"/>
                <a:cs typeface="Times New Roman" panose="02020603050405020304" pitchFamily="18" charset="0"/>
              </a:rPr>
              <a:t>分别</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受摩推力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不受摩擦力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受摩擦力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受摩擦力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不受摩擦力</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02.jpeg"/>
          <p:cNvPicPr/>
          <p:nvPr/>
        </p:nvPicPr>
        <p:blipFill>
          <a:blip r:embed="rId2"/>
          <a:stretch>
            <a:fillRect/>
          </a:stretch>
        </p:blipFill>
        <p:spPr>
          <a:xfrm>
            <a:off x="5905053" y="4124160"/>
            <a:ext cx="3403975" cy="1943903"/>
          </a:xfrm>
          <a:prstGeom prst="rect">
            <a:avLst/>
          </a:prstGeom>
        </p:spPr>
      </p:pic>
      <p:sp>
        <p:nvSpPr>
          <p:cNvPr id="4" name="矩形 3"/>
          <p:cNvSpPr/>
          <p:nvPr/>
        </p:nvSpPr>
        <p:spPr>
          <a:xfrm>
            <a:off x="10245197" y="3437879"/>
            <a:ext cx="458780" cy="584775"/>
          </a:xfrm>
          <a:prstGeom prst="rect">
            <a:avLst/>
          </a:prstGeom>
        </p:spPr>
        <p:txBody>
          <a:bodyPr wrap="none">
            <a:spAutoFit/>
          </a:bodyPr>
          <a:lstStyle/>
          <a:p>
            <a:r>
              <a:rPr lang="en-US" altLang="zh-CN">
                <a:ea typeface="宋体" panose="02010600030101010101" pitchFamily="2" charset="-122"/>
              </a:rPr>
              <a:t>B</a:t>
            </a:r>
            <a:endParaRPr lang="zh-CN" altLang="en-US"/>
          </a:p>
        </p:txBody>
      </p:sp>
    </p:spTree>
    <p:extLst>
      <p:ext uri="{BB962C8B-B14F-4D97-AF65-F5344CB8AC3E}">
        <p14:creationId xmlns:p14="http://schemas.microsoft.com/office/powerpoint/2010/main" val="15459528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893319"/>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临沂</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聚餐时使用公筷公勺逐渐成为人们的共识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使用筷子夹菜时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筷子是一种杠杆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下列生活用具正常使用时也是杠杆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其中与筷子同类的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图片 2"/>
          <p:cNvPicPr>
            <a:picLocks noChangeAspect="1"/>
          </p:cNvPicPr>
          <p:nvPr/>
        </p:nvPicPr>
        <p:blipFill>
          <a:blip r:embed="rId2"/>
          <a:stretch>
            <a:fillRect/>
          </a:stretch>
        </p:blipFill>
        <p:spPr>
          <a:xfrm>
            <a:off x="86300" y="2838408"/>
            <a:ext cx="11359001" cy="2493439"/>
          </a:xfrm>
          <a:prstGeom prst="rect">
            <a:avLst/>
          </a:prstGeom>
        </p:spPr>
      </p:pic>
      <p:sp>
        <p:nvSpPr>
          <p:cNvPr id="4" name="矩形 3"/>
          <p:cNvSpPr/>
          <p:nvPr/>
        </p:nvSpPr>
        <p:spPr>
          <a:xfrm>
            <a:off x="5346975" y="2135556"/>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168460900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34821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南通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裤架上的两个夹子分别夹住一条毛巾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以下方法能使裤架在水平位置平衡的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右边夹子向左移动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左边夹子向左移动</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右边毛巾的下角夹在左边夹子上</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左边毛巾的下角夹在右边夹子上</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04.jpeg"/>
          <p:cNvPicPr/>
          <p:nvPr/>
        </p:nvPicPr>
        <p:blipFill>
          <a:blip r:embed="rId2"/>
          <a:stretch>
            <a:fillRect/>
          </a:stretch>
        </p:blipFill>
        <p:spPr>
          <a:xfrm>
            <a:off x="8497341" y="2192647"/>
            <a:ext cx="1620110" cy="2574007"/>
          </a:xfrm>
          <a:prstGeom prst="rect">
            <a:avLst/>
          </a:prstGeom>
        </p:spPr>
      </p:pic>
      <p:sp>
        <p:nvSpPr>
          <p:cNvPr id="4" name="矩形 3"/>
          <p:cNvSpPr/>
          <p:nvPr/>
        </p:nvSpPr>
        <p:spPr>
          <a:xfrm>
            <a:off x="7296052" y="2006119"/>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0531196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巴中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物重为</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的物体在不同简单机械中均处于平衡状态</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不计机械自重和摩擦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拉力大小错误的</a:t>
            </a:r>
            <a:r>
              <a:rPr lang="zh-CN" altLang="zh-CN" smtClean="0">
                <a:solidFill>
                  <a:srgbClr val="000000"/>
                </a:solidFill>
                <a:ea typeface="宋体" panose="02010600030101010101" pitchFamily="2" charset="-122"/>
                <a:cs typeface="Times New Roman" panose="02020603050405020304" pitchFamily="18" charset="0"/>
              </a:rPr>
              <a:t>是</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05.jpeg"/>
          <p:cNvPicPr>
            <a:picLocks noChangeAspect="1"/>
          </p:cNvPicPr>
          <p:nvPr/>
        </p:nvPicPr>
        <p:blipFill>
          <a:blip r:embed="rId2"/>
          <a:stretch>
            <a:fillRect/>
          </a:stretch>
        </p:blipFill>
        <p:spPr>
          <a:xfrm>
            <a:off x="142532" y="2363390"/>
            <a:ext cx="11246536" cy="3036937"/>
          </a:xfrm>
          <a:prstGeom prst="rect">
            <a:avLst/>
          </a:prstGeom>
        </p:spPr>
      </p:pic>
      <p:graphicFrame>
        <p:nvGraphicFramePr>
          <p:cNvPr id="4" name="对象 3"/>
          <p:cNvGraphicFramePr>
            <a:graphicFrameLocks noChangeAspect="1"/>
          </p:cNvGraphicFramePr>
          <p:nvPr>
            <p:extLst>
              <p:ext uri="{D42A27DB-BD31-4B8C-83A1-F6EECF244321}">
                <p14:modId xmlns:p14="http://schemas.microsoft.com/office/powerpoint/2010/main" val="4224536902"/>
              </p:ext>
            </p:extLst>
          </p:nvPr>
        </p:nvGraphicFramePr>
        <p:xfrm>
          <a:off x="465273" y="5499708"/>
          <a:ext cx="10807700" cy="774547"/>
        </p:xfrm>
        <a:graphic>
          <a:graphicData uri="http://schemas.openxmlformats.org/presentationml/2006/ole">
            <mc:AlternateContent>
              <mc:Choice xmlns:v="urn:schemas-microsoft-com:vml" Requires="v">
                <p:oleObj spid="_x0000_s1049" name="文档" r:id="rId3" imgW="3826154" imgH="274206" progId="Word.Document.12">
                  <p:embed/>
                </p:oleObj>
              </mc:Choice>
              <mc:Fallback>
                <p:oleObj name="文档" r:id="rId3" imgW="3826154" imgH="274206" progId="Word.Document.12">
                  <p:embed/>
                  <p:pic>
                    <p:nvPicPr>
                      <p:cNvPr id="0" name="OLE substitute image"/>
                      <p:cNvPicPr/>
                      <p:nvPr/>
                    </p:nvPicPr>
                    <p:blipFill>
                      <a:blip r:embed="rId4"/>
                      <a:stretch>
                        <a:fillRect/>
                      </a:stretch>
                    </p:blipFill>
                    <p:spPr>
                      <a:xfrm>
                        <a:off x="465273" y="5499708"/>
                        <a:ext cx="10807700" cy="774547"/>
                      </a:xfrm>
                      <a:prstGeom prst="rect">
                        <a:avLst/>
                      </a:prstGeom>
                    </p:spPr>
                  </p:pic>
                </p:oleObj>
              </mc:Fallback>
            </mc:AlternateContent>
          </a:graphicData>
        </a:graphic>
      </p:graphicFrame>
      <p:sp>
        <p:nvSpPr>
          <p:cNvPr id="5" name="矩形 4"/>
          <p:cNvSpPr/>
          <p:nvPr/>
        </p:nvSpPr>
        <p:spPr>
          <a:xfrm>
            <a:off x="749973" y="1768252"/>
            <a:ext cx="481222" cy="584775"/>
          </a:xfrm>
          <a:prstGeom prst="rect">
            <a:avLst/>
          </a:prstGeom>
        </p:spPr>
        <p:txBody>
          <a:bodyPr wrap="none">
            <a:spAutoFit/>
          </a:bodyPr>
          <a:lstStyle/>
          <a:p>
            <a:r>
              <a:rPr lang="en-US" altLang="zh-CN" smtClean="0">
                <a:ea typeface="宋体" panose="02010600030101010101" pitchFamily="2" charset="-122"/>
              </a:rPr>
              <a:t>C</a:t>
            </a:r>
            <a:endParaRPr lang="zh-CN" altLang="en-US"/>
          </a:p>
        </p:txBody>
      </p:sp>
    </p:spTree>
    <p:extLst>
      <p:ext uri="{BB962C8B-B14F-4D97-AF65-F5344CB8AC3E}">
        <p14:creationId xmlns:p14="http://schemas.microsoft.com/office/powerpoint/2010/main" val="27092455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999667"/>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绍兴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甲、乙实验可以得出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定滑轮不能省力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这一结论</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小敏想通过一次实验既得出结论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又能直接显示出钩码的重力大小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于是在左侧加上一个相同的弹簧测力计</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弹簧测力计重力不能忽略、绳和滑轮之间摩擦不计</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下列四套装置中能实现的</a:t>
            </a:r>
            <a:r>
              <a:rPr lang="zh-CN" altLang="zh-CN" smtClean="0">
                <a:solidFill>
                  <a:srgbClr val="000000"/>
                </a:solidFill>
                <a:ea typeface="宋体" panose="02010600030101010101" pitchFamily="2" charset="-122"/>
                <a:cs typeface="Times New Roman" panose="02020603050405020304" pitchFamily="18" charset="0"/>
              </a:rPr>
              <a:t>是</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06.jpeg"/>
          <p:cNvPicPr/>
          <p:nvPr/>
        </p:nvPicPr>
        <p:blipFill>
          <a:blip r:embed="rId2"/>
          <a:stretch>
            <a:fillRect/>
          </a:stretch>
        </p:blipFill>
        <p:spPr>
          <a:xfrm>
            <a:off x="1080517" y="3441274"/>
            <a:ext cx="1895965" cy="2890152"/>
          </a:xfrm>
          <a:prstGeom prst="rect">
            <a:avLst/>
          </a:prstGeom>
        </p:spPr>
      </p:pic>
      <p:pic>
        <p:nvPicPr>
          <p:cNvPr id="4" name="image407.jpeg"/>
          <p:cNvPicPr/>
          <p:nvPr/>
        </p:nvPicPr>
        <p:blipFill>
          <a:blip r:embed="rId3"/>
          <a:stretch>
            <a:fillRect/>
          </a:stretch>
        </p:blipFill>
        <p:spPr>
          <a:xfrm>
            <a:off x="4032845" y="3451106"/>
            <a:ext cx="6373671" cy="2880320"/>
          </a:xfrm>
          <a:prstGeom prst="rect">
            <a:avLst/>
          </a:prstGeom>
        </p:spPr>
      </p:pic>
      <p:sp>
        <p:nvSpPr>
          <p:cNvPr id="5" name="矩形 4"/>
          <p:cNvSpPr/>
          <p:nvPr/>
        </p:nvSpPr>
        <p:spPr>
          <a:xfrm>
            <a:off x="4029962" y="2861415"/>
            <a:ext cx="481222" cy="584775"/>
          </a:xfrm>
          <a:prstGeom prst="rect">
            <a:avLst/>
          </a:prstGeom>
        </p:spPr>
        <p:txBody>
          <a:bodyPr wrap="none">
            <a:spAutoFit/>
          </a:bodyPr>
          <a:lstStyle/>
          <a:p>
            <a:r>
              <a:rPr lang="en-US" altLang="zh-CN" smtClean="0">
                <a:ea typeface="宋体" panose="02010600030101010101" pitchFamily="2" charset="-122"/>
              </a:rPr>
              <a:t>D</a:t>
            </a:r>
            <a:endParaRPr lang="zh-CN" altLang="en-US"/>
          </a:p>
        </p:txBody>
      </p:sp>
    </p:spTree>
    <p:extLst>
      <p:ext uri="{BB962C8B-B14F-4D97-AF65-F5344CB8AC3E}">
        <p14:creationId xmlns:p14="http://schemas.microsoft.com/office/powerpoint/2010/main" val="170500465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徐州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排球运动员扣球时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感到手部疼痛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说明力的作用是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同时排球会变瘪</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运动速度的大小和方向也会改变</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这说明力不仅可以使物体发生</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还可以改变物体的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14</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打网球时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击球瞬间网球迅速被压扁并反弹出去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这说明力既可以改变物体的</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也可以改变物体的</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在球被压扁同时</a:t>
            </a:r>
            <a:r>
              <a:rPr lang="zh-CN" altLang="zh-CN" smtClean="0">
                <a:solidFill>
                  <a:srgbClr val="000000"/>
                </a:solidFill>
                <a:ea typeface="宋体" panose="02010600030101010101" pitchFamily="2" charset="-122"/>
                <a:cs typeface="Times New Roman" panose="02020603050405020304" pitchFamily="18" charset="0"/>
              </a:rPr>
              <a:t>球拍</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的</a:t>
            </a:r>
            <a:r>
              <a:rPr lang="zh-CN" altLang="zh-CN">
                <a:solidFill>
                  <a:srgbClr val="000000"/>
                </a:solidFill>
                <a:ea typeface="宋体" panose="02010600030101010101" pitchFamily="2" charset="-122"/>
                <a:cs typeface="Times New Roman" panose="02020603050405020304" pitchFamily="18" charset="0"/>
              </a:rPr>
              <a:t>拉线也弯曲了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使拉线弯曲的施力</a:t>
            </a:r>
            <a:r>
              <a:rPr lang="zh-CN" altLang="zh-CN" smtClean="0">
                <a:solidFill>
                  <a:srgbClr val="000000"/>
                </a:solidFill>
                <a:ea typeface="宋体" panose="02010600030101010101" pitchFamily="2" charset="-122"/>
                <a:cs typeface="Times New Roman" panose="02020603050405020304" pitchFamily="18" charset="0"/>
              </a:rPr>
              <a:t>物</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zh-CN" altLang="zh-CN" smtClean="0">
                <a:solidFill>
                  <a:srgbClr val="000000"/>
                </a:solidFill>
                <a:ea typeface="宋体" panose="02010600030101010101" pitchFamily="2" charset="-122"/>
                <a:cs typeface="Times New Roman" panose="02020603050405020304" pitchFamily="18" charset="0"/>
              </a:rPr>
              <a:t>体</a:t>
            </a:r>
            <a:r>
              <a:rPr lang="zh-CN" altLang="zh-CN">
                <a:solidFill>
                  <a:srgbClr val="000000"/>
                </a:solidFill>
                <a:ea typeface="宋体" panose="02010600030101010101" pitchFamily="2" charset="-122"/>
                <a:cs typeface="Times New Roman" panose="02020603050405020304" pitchFamily="18" charset="0"/>
              </a:rPr>
              <a:t>是</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smtClean="0">
                <a:solidFill>
                  <a:srgbClr val="000000"/>
                </a:solidFill>
                <a:ea typeface="宋体" panose="02010600030101010101" pitchFamily="2" charset="-122"/>
                <a:cs typeface="Times New Roman" panose="02020603050405020304" pitchFamily="18" charset="0"/>
              </a:rPr>
              <a:t>这</a:t>
            </a:r>
            <a:r>
              <a:rPr lang="zh-CN" altLang="zh-CN">
                <a:solidFill>
                  <a:srgbClr val="000000"/>
                </a:solidFill>
                <a:ea typeface="宋体" panose="02010600030101010101" pitchFamily="2" charset="-122"/>
                <a:cs typeface="Times New Roman" panose="02020603050405020304" pitchFamily="18" charset="0"/>
              </a:rPr>
              <a:t>说明</a:t>
            </a:r>
            <a:r>
              <a:rPr lang="en-US" altLang="zh-CN" i="1" smtClean="0">
                <a:solidFill>
                  <a:srgbClr val="000000"/>
                </a:solidFill>
                <a:ea typeface="宋体" panose="02010600030101010101" pitchFamily="2" charset="-122"/>
                <a:cs typeface="Times New Roman" panose="02020603050405020304" pitchFamily="18" charset="0"/>
              </a:rPr>
              <a:t>_________________.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08.jpeg"/>
          <p:cNvPicPr/>
          <p:nvPr/>
        </p:nvPicPr>
        <p:blipFill>
          <a:blip r:embed="rId2"/>
          <a:stretch>
            <a:fillRect/>
          </a:stretch>
        </p:blipFill>
        <p:spPr>
          <a:xfrm>
            <a:off x="8118476" y="4032175"/>
            <a:ext cx="3043161" cy="2232248"/>
          </a:xfrm>
          <a:prstGeom prst="rect">
            <a:avLst/>
          </a:prstGeom>
        </p:spPr>
      </p:pic>
      <p:sp>
        <p:nvSpPr>
          <p:cNvPr id="4" name="矩形 3"/>
          <p:cNvSpPr/>
          <p:nvPr/>
        </p:nvSpPr>
        <p:spPr>
          <a:xfrm>
            <a:off x="1728589" y="1070015"/>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相互的</a:t>
            </a:r>
            <a:endParaRPr lang="zh-CN" altLang="en-US"/>
          </a:p>
        </p:txBody>
      </p:sp>
      <p:sp>
        <p:nvSpPr>
          <p:cNvPr id="5" name="矩形 4"/>
          <p:cNvSpPr/>
          <p:nvPr/>
        </p:nvSpPr>
        <p:spPr>
          <a:xfrm>
            <a:off x="8103401" y="166027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形变</a:t>
            </a:r>
            <a:endParaRPr lang="zh-CN" altLang="en-US"/>
          </a:p>
        </p:txBody>
      </p:sp>
      <p:sp>
        <p:nvSpPr>
          <p:cNvPr id="6" name="矩形 5"/>
          <p:cNvSpPr/>
          <p:nvPr/>
        </p:nvSpPr>
        <p:spPr>
          <a:xfrm>
            <a:off x="3139339" y="224505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运动状态</a:t>
            </a:r>
            <a:endParaRPr lang="zh-CN" altLang="en-US"/>
          </a:p>
        </p:txBody>
      </p:sp>
      <p:sp>
        <p:nvSpPr>
          <p:cNvPr id="7" name="矩形 6"/>
          <p:cNvSpPr/>
          <p:nvPr/>
        </p:nvSpPr>
        <p:spPr>
          <a:xfrm>
            <a:off x="5977061" y="340428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形状</a:t>
            </a:r>
            <a:endParaRPr lang="zh-CN" altLang="en-US"/>
          </a:p>
        </p:txBody>
      </p:sp>
      <p:sp>
        <p:nvSpPr>
          <p:cNvPr id="8" name="矩形 7"/>
          <p:cNvSpPr/>
          <p:nvPr/>
        </p:nvSpPr>
        <p:spPr>
          <a:xfrm>
            <a:off x="1120172" y="3998374"/>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运动状态</a:t>
            </a:r>
            <a:endParaRPr lang="zh-CN" altLang="en-US"/>
          </a:p>
        </p:txBody>
      </p:sp>
      <p:sp>
        <p:nvSpPr>
          <p:cNvPr id="9" name="矩形 8"/>
          <p:cNvSpPr/>
          <p:nvPr/>
        </p:nvSpPr>
        <p:spPr>
          <a:xfrm>
            <a:off x="1832367" y="5177795"/>
            <a:ext cx="596638"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球</a:t>
            </a:r>
            <a:endParaRPr lang="zh-CN" altLang="en-US"/>
          </a:p>
        </p:txBody>
      </p:sp>
      <p:sp>
        <p:nvSpPr>
          <p:cNvPr id="10" name="矩形 9"/>
          <p:cNvSpPr/>
          <p:nvPr/>
        </p:nvSpPr>
        <p:spPr>
          <a:xfrm>
            <a:off x="4383053" y="5177795"/>
            <a:ext cx="3480440"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力的作用是相互的</a:t>
            </a:r>
            <a:endParaRPr lang="zh-CN" altLang="en-US"/>
          </a:p>
        </p:txBody>
      </p:sp>
    </p:spTree>
    <p:extLst>
      <p:ext uri="{BB962C8B-B14F-4D97-AF65-F5344CB8AC3E}">
        <p14:creationId xmlns:p14="http://schemas.microsoft.com/office/powerpoint/2010/main" val="358164373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57631"/>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清明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期间</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在我市某道路发生一起交通事故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smtClean="0">
                <a:solidFill>
                  <a:srgbClr val="000000"/>
                </a:solidFill>
                <a:ea typeface="宋体" panose="02010600030101010101" pitchFamily="2" charset="-122"/>
                <a:cs typeface="Times New Roman" panose="02020603050405020304" pitchFamily="18" charset="0"/>
              </a:rPr>
              <a:t>),</a:t>
            </a:r>
          </a:p>
          <a:p>
            <a:pPr>
              <a:lnSpc>
                <a:spcPct val="120000"/>
              </a:lnSpc>
              <a:spcAft>
                <a:spcPct val="0"/>
              </a:spcAft>
              <a:tabLst>
                <a:tab pos="1029335"/>
                <a:tab pos="1850390"/>
                <a:tab pos="2538095"/>
                <a:tab pos="3221990"/>
              </a:tabLst>
            </a:pPr>
            <a:r>
              <a:rPr lang="en-US" altLang="zh-CN" i="1" smtClean="0">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车撞击</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车的力</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“&gt;”“&lt;”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车撞击</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车的力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交警赶到现场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他</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只根据如图所示的照片判断出是</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车倒车撞击到</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车还是</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车前进撞击了</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原因是</a:t>
            </a:r>
            <a:r>
              <a:rPr lang="en-US" altLang="zh-CN" i="1" smtClean="0">
                <a:solidFill>
                  <a:srgbClr val="000000"/>
                </a:solidFill>
                <a:ea typeface="宋体" panose="02010600030101010101" pitchFamily="2" charset="-122"/>
                <a:cs typeface="Times New Roman" panose="02020603050405020304" pitchFamily="18" charset="0"/>
              </a:rPr>
              <a:t>__________________</a:t>
            </a:r>
            <a:r>
              <a:rPr lang="en-US" altLang="zh-CN" i="1">
                <a:solidFill>
                  <a:srgbClr val="000000"/>
                </a:solidFill>
                <a:ea typeface="宋体" panose="02010600030101010101" pitchFamily="2" charset="-122"/>
                <a:cs typeface="Times New Roman" panose="02020603050405020304" pitchFamily="18" charset="0"/>
              </a:rPr>
              <a:t>________</a:t>
            </a:r>
            <a:r>
              <a:rPr lang="en-US" altLang="zh-CN" i="1" smtClean="0">
                <a:solidFill>
                  <a:srgbClr val="000000"/>
                </a:solidFill>
                <a:ea typeface="宋体" panose="02010600030101010101" pitchFamily="2" charset="-122"/>
                <a:cs typeface="Times New Roman" panose="02020603050405020304" pitchFamily="18" charset="0"/>
              </a:rPr>
              <a:t>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09.jpeg"/>
          <p:cNvPicPr/>
          <p:nvPr/>
        </p:nvPicPr>
        <p:blipFill>
          <a:blip r:embed="rId2"/>
          <a:stretch>
            <a:fillRect/>
          </a:stretch>
        </p:blipFill>
        <p:spPr>
          <a:xfrm>
            <a:off x="4349187" y="3762236"/>
            <a:ext cx="2833226" cy="2070139"/>
          </a:xfrm>
          <a:prstGeom prst="rect">
            <a:avLst/>
          </a:prstGeom>
        </p:spPr>
      </p:pic>
      <p:sp>
        <p:nvSpPr>
          <p:cNvPr id="4" name="矩形 3"/>
          <p:cNvSpPr/>
          <p:nvPr/>
        </p:nvSpPr>
        <p:spPr>
          <a:xfrm>
            <a:off x="4356888" y="1306824"/>
            <a:ext cx="418704" cy="584775"/>
          </a:xfrm>
          <a:prstGeom prst="rect">
            <a:avLst/>
          </a:prstGeom>
        </p:spPr>
        <p:txBody>
          <a:bodyPr wrap="none">
            <a:spAutoFit/>
          </a:bodyPr>
          <a:lstStyle/>
          <a:p>
            <a:r>
              <a:rPr lang="en-US" altLang="zh-CN">
                <a:ea typeface="宋体" panose="02010600030101010101" pitchFamily="2" charset="-122"/>
              </a:rPr>
              <a:t>=</a:t>
            </a:r>
            <a:endParaRPr lang="zh-CN" altLang="en-US"/>
          </a:p>
        </p:txBody>
      </p:sp>
      <p:sp>
        <p:nvSpPr>
          <p:cNvPr id="5" name="矩形 4"/>
          <p:cNvSpPr/>
          <p:nvPr/>
        </p:nvSpPr>
        <p:spPr>
          <a:xfrm>
            <a:off x="5342005" y="186759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不能</a:t>
            </a:r>
            <a:endParaRPr lang="zh-CN" altLang="en-US"/>
          </a:p>
        </p:txBody>
      </p:sp>
      <p:sp>
        <p:nvSpPr>
          <p:cNvPr id="6" name="矩形 5"/>
          <p:cNvSpPr>
            <a:spLocks noChangeAspect="1"/>
          </p:cNvSpPr>
          <p:nvPr/>
        </p:nvSpPr>
        <p:spPr>
          <a:xfrm>
            <a:off x="4706582" y="2979039"/>
            <a:ext cx="5230919" cy="683264"/>
          </a:xfrm>
          <a:prstGeom prst="rect">
            <a:avLst/>
          </a:prstGeom>
        </p:spPr>
        <p:txBody>
          <a:bodyPr wrap="none">
            <a:spAutoFit/>
          </a:bodyPr>
          <a:lstStyle/>
          <a:p>
            <a:pPr>
              <a:lnSpc>
                <a:spcPct val="120000"/>
              </a:lnSpc>
            </a:pPr>
            <a:r>
              <a:rPr lang="zh-CN" altLang="zh-CN">
                <a:ea typeface="宋体" panose="02010600030101010101" pitchFamily="2" charset="-122"/>
                <a:cs typeface="Times New Roman" panose="02020603050405020304" pitchFamily="18" charset="0"/>
              </a:rPr>
              <a:t>力的相互作用是同时发生</a:t>
            </a:r>
            <a:r>
              <a:rPr lang="zh-CN" altLang="zh-CN" smtClean="0">
                <a:ea typeface="宋体" panose="02010600030101010101" pitchFamily="2" charset="-122"/>
                <a:cs typeface="Times New Roman" panose="02020603050405020304" pitchFamily="18" charset="0"/>
              </a:rPr>
              <a:t>的</a:t>
            </a:r>
            <a:r>
              <a:rPr lang="en-US" altLang="zh-CN" smtClean="0">
                <a:ea typeface="宋体" panose="02010600030101010101" pitchFamily="2" charset="-122"/>
                <a:cs typeface="Times New Roman" panose="02020603050405020304" pitchFamily="18" charset="0"/>
              </a:rPr>
              <a:t> </a:t>
            </a:r>
            <a:endParaRPr lang="zh-CN" altLang="en-US"/>
          </a:p>
        </p:txBody>
      </p:sp>
    </p:spTree>
    <p:extLst>
      <p:ext uri="{BB962C8B-B14F-4D97-AF65-F5344CB8AC3E}">
        <p14:creationId xmlns:p14="http://schemas.microsoft.com/office/powerpoint/2010/main" val="3619491912"/>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图片 1"/>
          <p:cNvPicPr>
            <a:picLocks noChangeAspect="1"/>
          </p:cNvPicPr>
          <p:nvPr/>
        </p:nvPicPr>
        <p:blipFill>
          <a:blip r:embed="rId2"/>
          <a:stretch>
            <a:fillRect/>
          </a:stretch>
        </p:blipFill>
        <p:spPr>
          <a:xfrm>
            <a:off x="198208" y="1017671"/>
            <a:ext cx="11135184" cy="4413072"/>
          </a:xfrm>
          <a:prstGeom prst="rect">
            <a:avLst/>
          </a:prstGeom>
        </p:spPr>
      </p:pic>
    </p:spTree>
    <p:extLst>
      <p:ext uri="{BB962C8B-B14F-4D97-AF65-F5344CB8AC3E}">
        <p14:creationId xmlns:p14="http://schemas.microsoft.com/office/powerpoint/2010/main" val="3748972420"/>
      </p:ext>
    </p:extLst>
  </p:cSld>
  <p:clrMapOvr>
    <a:masterClrMapping/>
  </p:clrMapOvr>
  <mc:AlternateContent>
    <mc:Choice xmlns:p14="http://schemas.microsoft.com/office/powerpoint/2010/main" Requires="p14">
      <p:transition spd="slow" p14:dur="1200">
        <p:dissolve/>
      </p:transition>
    </mc:Choice>
    <mc:Fallback>
      <p:transition spd="slow">
        <p:dissolve/>
      </p:transition>
    </mc:Fallback>
  </mc:AlternateContent>
  <p:timing/>
</p:sld>
</file>

<file path=ppt/slides/slide8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赤峰</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放在粗糙程度不变的水平台面上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用细线通过定滑轮与装有沙子的小桶相连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小桶和沙子的总重力为</a:t>
            </a:r>
            <a:r>
              <a:rPr lang="en-US" altLang="zh-CN">
                <a:solidFill>
                  <a:srgbClr val="000000"/>
                </a:solidFill>
                <a:ea typeface="宋体" panose="02010600030101010101" pitchFamily="2" charset="-122"/>
                <a:cs typeface="Times New Roman" panose="02020603050405020304" pitchFamily="18" charset="0"/>
              </a:rPr>
              <a:t>20 N</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恰好做匀速直线运动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忽略细线与滑轮之间的摩擦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做匀速直线运动过程中受到的摩擦力是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方向</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小桶和沙子的总机械能将</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0.jpeg"/>
          <p:cNvPicPr/>
          <p:nvPr/>
        </p:nvPicPr>
        <p:blipFill>
          <a:blip r:embed="rId2"/>
          <a:stretch>
            <a:fillRect/>
          </a:stretch>
        </p:blipFill>
        <p:spPr>
          <a:xfrm>
            <a:off x="3968090" y="4032205"/>
            <a:ext cx="3595420" cy="2304256"/>
          </a:xfrm>
          <a:prstGeom prst="rect">
            <a:avLst/>
          </a:prstGeom>
        </p:spPr>
      </p:pic>
      <p:sp>
        <p:nvSpPr>
          <p:cNvPr id="4" name="矩形 3"/>
          <p:cNvSpPr/>
          <p:nvPr/>
        </p:nvSpPr>
        <p:spPr>
          <a:xfrm>
            <a:off x="2141666" y="2847367"/>
            <a:ext cx="595035" cy="584775"/>
          </a:xfrm>
          <a:prstGeom prst="rect">
            <a:avLst/>
          </a:prstGeom>
        </p:spPr>
        <p:txBody>
          <a:bodyPr wrap="none">
            <a:spAutoFit/>
          </a:bodyPr>
          <a:lstStyle/>
          <a:p>
            <a:r>
              <a:rPr lang="en-US" altLang="zh-CN">
                <a:ea typeface="宋体" panose="02010600030101010101" pitchFamily="2" charset="-122"/>
              </a:rPr>
              <a:t>20</a:t>
            </a:r>
            <a:endParaRPr lang="zh-CN" altLang="en-US"/>
          </a:p>
        </p:txBody>
      </p:sp>
      <p:sp>
        <p:nvSpPr>
          <p:cNvPr id="5" name="矩形 4"/>
          <p:cNvSpPr/>
          <p:nvPr/>
        </p:nvSpPr>
        <p:spPr>
          <a:xfrm>
            <a:off x="5184973" y="2832780"/>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水平向左</a:t>
            </a:r>
            <a:endParaRPr lang="zh-CN" altLang="en-US"/>
          </a:p>
        </p:txBody>
      </p:sp>
      <p:sp>
        <p:nvSpPr>
          <p:cNvPr id="6" name="矩形 5"/>
          <p:cNvSpPr/>
          <p:nvPr/>
        </p:nvSpPr>
        <p:spPr>
          <a:xfrm>
            <a:off x="2343484" y="3407723"/>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变小</a:t>
            </a:r>
            <a:endParaRPr lang="zh-CN" altLang="en-US"/>
          </a:p>
        </p:txBody>
      </p:sp>
    </p:spTree>
    <p:extLst>
      <p:ext uri="{BB962C8B-B14F-4D97-AF65-F5344CB8AC3E}">
        <p14:creationId xmlns:p14="http://schemas.microsoft.com/office/powerpoint/2010/main" val="364435155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46932"/>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在同一水平面上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用弹簧测力计水平拉木块向右做匀速直线运动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木块所受摩擦力的大小为</a:t>
            </a:r>
            <a:r>
              <a:rPr lang="en-US" altLang="zh-CN" i="1" smtClean="0">
                <a:solidFill>
                  <a:srgbClr val="000000"/>
                </a:solidFill>
                <a:ea typeface="宋体" panose="02010600030101010101" pitchFamily="2" charset="-122"/>
                <a:cs typeface="Times New Roman" panose="02020603050405020304" pitchFamily="18" charset="0"/>
              </a:rPr>
              <a:t>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若拉力增大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木块所受的摩擦力将</a:t>
            </a:r>
            <a:r>
              <a:rPr lang="en-US" altLang="zh-CN" i="1" smtClean="0">
                <a:solidFill>
                  <a:srgbClr val="000000"/>
                </a:solidFill>
                <a:ea typeface="宋体" panose="02010600030101010101" pitchFamily="2" charset="-122"/>
                <a:cs typeface="Times New Roman" panose="02020603050405020304" pitchFamily="18" charset="0"/>
              </a:rPr>
              <a:t>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减小</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1.jpeg"/>
          <p:cNvPicPr>
            <a:picLocks noChangeAspect="1"/>
          </p:cNvPicPr>
          <p:nvPr/>
        </p:nvPicPr>
        <p:blipFill>
          <a:blip r:embed="rId2"/>
          <a:stretch>
            <a:fillRect/>
          </a:stretch>
        </p:blipFill>
        <p:spPr>
          <a:xfrm>
            <a:off x="361950" y="3518287"/>
            <a:ext cx="10807700" cy="1906417"/>
          </a:xfrm>
          <a:prstGeom prst="rect">
            <a:avLst/>
          </a:prstGeom>
        </p:spPr>
      </p:pic>
      <p:sp>
        <p:nvSpPr>
          <p:cNvPr id="4" name="矩形 3"/>
          <p:cNvSpPr/>
          <p:nvPr/>
        </p:nvSpPr>
        <p:spPr>
          <a:xfrm>
            <a:off x="1132466" y="2180796"/>
            <a:ext cx="697627" cy="584775"/>
          </a:xfrm>
          <a:prstGeom prst="rect">
            <a:avLst/>
          </a:prstGeom>
        </p:spPr>
        <p:txBody>
          <a:bodyPr wrap="none">
            <a:spAutoFit/>
          </a:bodyPr>
          <a:lstStyle/>
          <a:p>
            <a:r>
              <a:rPr lang="en-US" altLang="zh-CN">
                <a:ea typeface="宋体" panose="02010600030101010101" pitchFamily="2" charset="-122"/>
              </a:rPr>
              <a:t>2</a:t>
            </a:r>
            <a:r>
              <a:rPr lang="en-US" altLang="zh-CN" i="1">
                <a:ea typeface="宋体" panose="02010600030101010101" pitchFamily="2" charset="-122"/>
              </a:rPr>
              <a:t>.</a:t>
            </a:r>
            <a:r>
              <a:rPr lang="en-US" altLang="zh-CN">
                <a:ea typeface="宋体" panose="02010600030101010101" pitchFamily="2" charset="-122"/>
              </a:rPr>
              <a:t>4</a:t>
            </a:r>
            <a:endParaRPr lang="zh-CN" altLang="en-US"/>
          </a:p>
        </p:txBody>
      </p:sp>
      <p:sp>
        <p:nvSpPr>
          <p:cNvPr id="5" name="矩形 4"/>
          <p:cNvSpPr/>
          <p:nvPr/>
        </p:nvSpPr>
        <p:spPr>
          <a:xfrm>
            <a:off x="9030893" y="2161132"/>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Tree>
    <p:extLst>
      <p:ext uri="{BB962C8B-B14F-4D97-AF65-F5344CB8AC3E}">
        <p14:creationId xmlns:p14="http://schemas.microsoft.com/office/powerpoint/2010/main" val="174720945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84395"/>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广元</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重为</a:t>
            </a:r>
            <a:r>
              <a:rPr lang="en-US" altLang="zh-CN">
                <a:solidFill>
                  <a:srgbClr val="000000"/>
                </a:solidFill>
                <a:ea typeface="宋体" panose="02010600030101010101" pitchFamily="2" charset="-122"/>
                <a:cs typeface="Times New Roman" panose="02020603050405020304" pitchFamily="18" charset="0"/>
              </a:rPr>
              <a:t>50 N</a:t>
            </a:r>
            <a:r>
              <a:rPr lang="zh-CN" altLang="zh-CN">
                <a:solidFill>
                  <a:srgbClr val="000000"/>
                </a:solidFill>
                <a:ea typeface="宋体" panose="02010600030101010101" pitchFamily="2" charset="-122"/>
                <a:cs typeface="Times New Roman" panose="02020603050405020304" pitchFamily="18" charset="0"/>
              </a:rPr>
              <a:t>物体静止在水平桌面上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物体受到的支持力和</a:t>
            </a:r>
            <a:r>
              <a:rPr lang="en-US" altLang="zh-CN" i="1">
                <a:solidFill>
                  <a:srgbClr val="000000"/>
                </a:solidFill>
                <a:ea typeface="宋体" panose="02010600030101010101" pitchFamily="2" charset="-122"/>
                <a:cs typeface="Times New Roman" panose="02020603050405020304" pitchFamily="18" charset="0"/>
              </a:rPr>
              <a:t>____________</a:t>
            </a:r>
            <a:r>
              <a:rPr lang="zh-CN" altLang="zh-CN">
                <a:solidFill>
                  <a:srgbClr val="000000"/>
                </a:solidFill>
                <a:ea typeface="宋体" panose="02010600030101010101" pitchFamily="2" charset="-122"/>
                <a:cs typeface="Times New Roman" panose="02020603050405020304" pitchFamily="18" charset="0"/>
              </a:rPr>
              <a:t>是一对平衡力</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当物体受到水平向右、大小为</a:t>
            </a:r>
            <a:r>
              <a:rPr lang="en-US" altLang="zh-CN">
                <a:solidFill>
                  <a:srgbClr val="000000"/>
                </a:solidFill>
                <a:ea typeface="宋体" panose="02010600030101010101" pitchFamily="2" charset="-122"/>
                <a:cs typeface="Times New Roman" panose="02020603050405020304" pitchFamily="18" charset="0"/>
              </a:rPr>
              <a:t>15 N</a:t>
            </a:r>
            <a:r>
              <a:rPr lang="zh-CN" altLang="zh-CN">
                <a:solidFill>
                  <a:srgbClr val="000000"/>
                </a:solidFill>
                <a:ea typeface="宋体" panose="02010600030101010101" pitchFamily="2" charset="-122"/>
                <a:cs typeface="Times New Roman" panose="02020603050405020304" pitchFamily="18" charset="0"/>
              </a:rPr>
              <a:t>的拉力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物体刚好向右做匀速直线运动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此时物体受到的摩擦力为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当拉力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18 N</a:t>
            </a:r>
            <a:r>
              <a:rPr lang="zh-CN" altLang="zh-CN">
                <a:solidFill>
                  <a:srgbClr val="000000"/>
                </a:solidFill>
                <a:ea typeface="宋体" panose="02010600030101010101" pitchFamily="2" charset="-122"/>
                <a:cs typeface="Times New Roman" panose="02020603050405020304" pitchFamily="18" charset="0"/>
              </a:rPr>
              <a:t>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物体向右做加速运动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此时物体</a:t>
            </a:r>
            <a:r>
              <a:rPr lang="zh-CN" altLang="zh-CN" smtClean="0">
                <a:solidFill>
                  <a:srgbClr val="000000"/>
                </a:solidFill>
                <a:ea typeface="宋体" panose="02010600030101010101" pitchFamily="2" charset="-122"/>
                <a:cs typeface="Times New Roman" panose="02020603050405020304" pitchFamily="18" charset="0"/>
              </a:rPr>
              <a:t>受到的</a:t>
            </a:r>
            <a:r>
              <a:rPr lang="zh-CN" altLang="zh-CN">
                <a:solidFill>
                  <a:srgbClr val="000000"/>
                </a:solidFill>
                <a:ea typeface="宋体" panose="02010600030101010101" pitchFamily="2" charset="-122"/>
                <a:cs typeface="Times New Roman" panose="02020603050405020304" pitchFamily="18" charset="0"/>
              </a:rPr>
              <a:t>摩擦力为</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a:solidFill>
                  <a:srgbClr val="000000"/>
                </a:solidFill>
                <a:ea typeface="宋体" panose="02010600030101010101" pitchFamily="2" charset="-122"/>
                <a:cs typeface="Times New Roman" panose="02020603050405020304" pitchFamily="18" charset="0"/>
              </a:rPr>
              <a:t>N</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2.jpeg"/>
          <p:cNvPicPr>
            <a:picLocks noChangeAspect="1"/>
          </p:cNvPicPr>
          <p:nvPr/>
        </p:nvPicPr>
        <p:blipFill>
          <a:blip r:embed="rId2"/>
          <a:stretch>
            <a:fillRect/>
          </a:stretch>
        </p:blipFill>
        <p:spPr>
          <a:xfrm>
            <a:off x="3244864" y="4152747"/>
            <a:ext cx="5041872" cy="1299924"/>
          </a:xfrm>
          <a:prstGeom prst="rect">
            <a:avLst/>
          </a:prstGeom>
        </p:spPr>
      </p:pic>
      <p:sp>
        <p:nvSpPr>
          <p:cNvPr id="4" name="矩形 3"/>
          <p:cNvSpPr/>
          <p:nvPr/>
        </p:nvSpPr>
        <p:spPr>
          <a:xfrm>
            <a:off x="4301213" y="1603567"/>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重力</a:t>
            </a:r>
            <a:endParaRPr lang="zh-CN" altLang="en-US"/>
          </a:p>
        </p:txBody>
      </p:sp>
      <p:sp>
        <p:nvSpPr>
          <p:cNvPr id="5" name="矩形 4"/>
          <p:cNvSpPr/>
          <p:nvPr/>
        </p:nvSpPr>
        <p:spPr>
          <a:xfrm>
            <a:off x="6357458" y="2799328"/>
            <a:ext cx="595035" cy="584775"/>
          </a:xfrm>
          <a:prstGeom prst="rect">
            <a:avLst/>
          </a:prstGeom>
        </p:spPr>
        <p:txBody>
          <a:bodyPr wrap="none">
            <a:spAutoFit/>
          </a:bodyPr>
          <a:lstStyle/>
          <a:p>
            <a:r>
              <a:rPr lang="en-US" altLang="zh-CN">
                <a:ea typeface="宋体" panose="02010600030101010101" pitchFamily="2" charset="-122"/>
              </a:rPr>
              <a:t>15</a:t>
            </a:r>
            <a:endParaRPr lang="zh-CN" altLang="en-US"/>
          </a:p>
        </p:txBody>
      </p:sp>
      <p:sp>
        <p:nvSpPr>
          <p:cNvPr id="6" name="矩形 5"/>
          <p:cNvSpPr/>
          <p:nvPr/>
        </p:nvSpPr>
        <p:spPr>
          <a:xfrm>
            <a:off x="9187925" y="3374376"/>
            <a:ext cx="595035" cy="584775"/>
          </a:xfrm>
          <a:prstGeom prst="rect">
            <a:avLst/>
          </a:prstGeom>
        </p:spPr>
        <p:txBody>
          <a:bodyPr wrap="none">
            <a:spAutoFit/>
          </a:bodyPr>
          <a:lstStyle/>
          <a:p>
            <a:r>
              <a:rPr lang="en-US" altLang="zh-CN">
                <a:ea typeface="宋体" panose="02010600030101010101" pitchFamily="2" charset="-122"/>
              </a:rPr>
              <a:t>15</a:t>
            </a:r>
            <a:endParaRPr lang="zh-CN" altLang="en-US"/>
          </a:p>
        </p:txBody>
      </p:sp>
    </p:spTree>
    <p:extLst>
      <p:ext uri="{BB962C8B-B14F-4D97-AF65-F5344CB8AC3E}">
        <p14:creationId xmlns:p14="http://schemas.microsoft.com/office/powerpoint/2010/main" val="325623088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8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a:spLocks noChangeAspect="1"/>
          </p:cNvSpPr>
          <p:nvPr/>
        </p:nvSpPr>
        <p:spPr>
          <a:xfrm>
            <a:off x="361950" y="78198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泸州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泸州云龙机场用传送带为顾客运送行李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主要有水平运送和沿斜面运送两种形式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甲为水平传送带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乙为倾斜传送带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6" name="image413.jpeg"/>
          <p:cNvPicPr/>
          <p:nvPr/>
        </p:nvPicPr>
        <p:blipFill>
          <a:blip r:embed="rId2"/>
          <a:stretch>
            <a:fillRect/>
          </a:stretch>
        </p:blipFill>
        <p:spPr>
          <a:xfrm>
            <a:off x="105085" y="3077788"/>
            <a:ext cx="3258282" cy="2416358"/>
          </a:xfrm>
          <a:prstGeom prst="rect">
            <a:avLst/>
          </a:prstGeom>
        </p:spPr>
      </p:pic>
      <p:pic>
        <p:nvPicPr>
          <p:cNvPr id="7" name="image414.jpeg"/>
          <p:cNvPicPr>
            <a:picLocks noChangeAspect="1"/>
          </p:cNvPicPr>
          <p:nvPr/>
        </p:nvPicPr>
        <p:blipFill>
          <a:blip r:embed="rId3"/>
          <a:stretch>
            <a:fillRect/>
          </a:stretch>
        </p:blipFill>
        <p:spPr>
          <a:xfrm>
            <a:off x="3417672" y="2644359"/>
            <a:ext cx="7959989" cy="2849787"/>
          </a:xfrm>
          <a:prstGeom prst="rect">
            <a:avLst/>
          </a:prstGeom>
        </p:spPr>
      </p:pic>
    </p:spTree>
    <p:extLst>
      <p:ext uri="{BB962C8B-B14F-4D97-AF65-F5344CB8AC3E}">
        <p14:creationId xmlns:p14="http://schemas.microsoft.com/office/powerpoint/2010/main" val="212499690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矩形 4"/>
          <p:cNvSpPr>
            <a:spLocks noChangeAspect="1"/>
          </p:cNvSpPr>
          <p:nvPr/>
        </p:nvSpPr>
        <p:spPr>
          <a:xfrm>
            <a:off x="361950" y="123369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zh-CN" altLang="zh-CN">
                <a:solidFill>
                  <a:srgbClr val="000000"/>
                </a:solidFill>
                <a:ea typeface="宋体" panose="02010600030101010101" pitchFamily="2" charset="-122"/>
                <a:cs typeface="Times New Roman" panose="02020603050405020304" pitchFamily="18" charset="0"/>
              </a:rPr>
              <a:t>当行李随传送带一起匀速运动时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甲传送带上的行李所受的摩擦力</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不等于零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乙传送带上的行李所受的摩擦力</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等于零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不等于零</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如果乙传送带上的行李随传送带向下做匀速运动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则行李在运动中受到的摩擦力方向沿传送带</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向下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 name="矩形 1"/>
          <p:cNvSpPr/>
          <p:nvPr/>
        </p:nvSpPr>
        <p:spPr>
          <a:xfrm>
            <a:off x="2088629" y="1862103"/>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等于零</a:t>
            </a:r>
            <a:endParaRPr lang="zh-CN" altLang="en-US"/>
          </a:p>
        </p:txBody>
      </p:sp>
      <p:sp>
        <p:nvSpPr>
          <p:cNvPr id="3" name="矩形 2"/>
          <p:cNvSpPr/>
          <p:nvPr/>
        </p:nvSpPr>
        <p:spPr>
          <a:xfrm>
            <a:off x="4743093" y="2454051"/>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不等于零</a:t>
            </a:r>
            <a:endParaRPr lang="zh-CN" altLang="en-US"/>
          </a:p>
        </p:txBody>
      </p:sp>
      <p:sp>
        <p:nvSpPr>
          <p:cNvPr id="4" name="矩形 3"/>
          <p:cNvSpPr/>
          <p:nvPr/>
        </p:nvSpPr>
        <p:spPr>
          <a:xfrm>
            <a:off x="8372989" y="3609959"/>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向上</a:t>
            </a:r>
            <a:endParaRPr lang="zh-CN" altLang="en-US"/>
          </a:p>
        </p:txBody>
      </p:sp>
    </p:spTree>
    <p:extLst>
      <p:ext uri="{BB962C8B-B14F-4D97-AF65-F5344CB8AC3E}">
        <p14:creationId xmlns:p14="http://schemas.microsoft.com/office/powerpoint/2010/main" val="70240107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8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304698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襄阳</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如图甲所示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完全相同的木块</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紧靠着平放在粗糙程度相同的水平桌面上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a:solidFill>
                  <a:srgbClr val="000000"/>
                </a:solidFill>
                <a:ea typeface="宋体" panose="02010600030101010101" pitchFamily="2" charset="-122"/>
                <a:cs typeface="Times New Roman" panose="02020603050405020304" pitchFamily="18" charset="0"/>
              </a:rPr>
              <a:t>12 N</a:t>
            </a:r>
            <a:r>
              <a:rPr lang="zh-CN" altLang="zh-CN">
                <a:solidFill>
                  <a:srgbClr val="000000"/>
                </a:solidFill>
                <a:ea typeface="宋体" panose="02010600030101010101" pitchFamily="2" charset="-122"/>
                <a:cs typeface="Times New Roman" panose="02020603050405020304" pitchFamily="18" charset="0"/>
              </a:rPr>
              <a:t>的水平推力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作用下</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一起做匀速直线运动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若将</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叠放到该桌面上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用水平力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拉着</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使它们一起匀速运动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如图乙所示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则拉力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smtClean="0">
                <a:solidFill>
                  <a:srgbClr val="000000"/>
                </a:solidFill>
                <a:ea typeface="宋体" panose="02010600030101010101" pitchFamily="2" charset="-122"/>
                <a:cs typeface="Times New Roman" panose="02020603050405020304" pitchFamily="18" charset="0"/>
              </a:rPr>
              <a:t>=</a:t>
            </a:r>
            <a:r>
              <a:rPr lang="en-US" altLang="zh-CN" i="1" smtClean="0">
                <a:solidFill>
                  <a:srgbClr val="000000"/>
                </a:solidFill>
                <a:ea typeface="宋体" panose="02010600030101010101" pitchFamily="2" charset="-122"/>
                <a:cs typeface="Times New Roman" panose="02020603050405020304" pitchFamily="18" charset="0"/>
              </a:rPr>
              <a:t>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此时木块</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所受的摩擦力为</a:t>
            </a:r>
            <a:r>
              <a:rPr lang="en-US" altLang="zh-CN" i="1" smtClean="0">
                <a:solidFill>
                  <a:srgbClr val="000000"/>
                </a:solidFill>
                <a:ea typeface="宋体" panose="02010600030101010101" pitchFamily="2" charset="-122"/>
                <a:cs typeface="Times New Roman" panose="02020603050405020304" pitchFamily="18" charset="0"/>
              </a:rPr>
              <a:t>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image415.jpeg"/>
          <p:cNvPicPr>
            <a:picLocks noChangeAspect="1"/>
          </p:cNvPicPr>
          <p:nvPr/>
        </p:nvPicPr>
        <p:blipFill>
          <a:blip r:embed="rId2"/>
          <a:stretch>
            <a:fillRect/>
          </a:stretch>
        </p:blipFill>
        <p:spPr>
          <a:xfrm>
            <a:off x="873765" y="3488791"/>
            <a:ext cx="9784071" cy="2794667"/>
          </a:xfrm>
          <a:prstGeom prst="rect">
            <a:avLst/>
          </a:prstGeom>
        </p:spPr>
      </p:pic>
      <p:sp>
        <p:nvSpPr>
          <p:cNvPr id="3" name="矩形 2"/>
          <p:cNvSpPr/>
          <p:nvPr/>
        </p:nvSpPr>
        <p:spPr>
          <a:xfrm>
            <a:off x="1627778" y="2837535"/>
            <a:ext cx="595035" cy="584775"/>
          </a:xfrm>
          <a:prstGeom prst="rect">
            <a:avLst/>
          </a:prstGeom>
        </p:spPr>
        <p:txBody>
          <a:bodyPr wrap="none">
            <a:spAutoFit/>
          </a:bodyPr>
          <a:lstStyle/>
          <a:p>
            <a:r>
              <a:rPr lang="en-US" altLang="zh-CN">
                <a:ea typeface="宋体" panose="02010600030101010101" pitchFamily="2" charset="-122"/>
              </a:rPr>
              <a:t>12</a:t>
            </a:r>
            <a:endParaRPr lang="zh-CN" altLang="en-US"/>
          </a:p>
        </p:txBody>
      </p:sp>
      <p:sp>
        <p:nvSpPr>
          <p:cNvPr id="5" name="矩形 4"/>
          <p:cNvSpPr/>
          <p:nvPr/>
        </p:nvSpPr>
        <p:spPr>
          <a:xfrm>
            <a:off x="8929389" y="2837534"/>
            <a:ext cx="389850" cy="584775"/>
          </a:xfrm>
          <a:prstGeom prst="rect">
            <a:avLst/>
          </a:prstGeom>
        </p:spPr>
        <p:txBody>
          <a:bodyPr wrap="none">
            <a:spAutoFit/>
          </a:bodyPr>
          <a:lstStyle/>
          <a:p>
            <a:r>
              <a:rPr lang="en-US" altLang="zh-CN">
                <a:ea typeface="宋体" panose="02010600030101010101" pitchFamily="2" charset="-122"/>
              </a:rPr>
              <a:t>0</a:t>
            </a:r>
            <a:endParaRPr lang="zh-CN" altLang="en-US"/>
          </a:p>
        </p:txBody>
      </p:sp>
    </p:spTree>
    <p:extLst>
      <p:ext uri="{BB962C8B-B14F-4D97-AF65-F5344CB8AC3E}">
        <p14:creationId xmlns:p14="http://schemas.microsoft.com/office/powerpoint/2010/main" val="177500557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4836"/>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在探究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滑动摩擦力和压力关系</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的实验中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小明同学设计了如图所示的实验装置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各接触面均粗糙</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足够长</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增加物块</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的质量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使</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发生相对滑动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然后保持物块</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的质量不变</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两弹簧秤示数稳定后</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读数分别为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和</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6.jpeg"/>
          <p:cNvPicPr/>
          <p:nvPr/>
        </p:nvPicPr>
        <p:blipFill>
          <a:blip r:embed="rId2"/>
          <a:stretch>
            <a:fillRect/>
          </a:stretch>
        </p:blipFill>
        <p:spPr>
          <a:xfrm>
            <a:off x="3925531" y="2972732"/>
            <a:ext cx="3680537" cy="3311996"/>
          </a:xfrm>
          <a:prstGeom prst="rect">
            <a:avLst/>
          </a:prstGeom>
        </p:spPr>
      </p:pic>
    </p:spTree>
    <p:extLst>
      <p:ext uri="{BB962C8B-B14F-4D97-AF65-F5344CB8AC3E}">
        <p14:creationId xmlns:p14="http://schemas.microsoft.com/office/powerpoint/2010/main" val="1066247561"/>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sld>
</file>

<file path=ppt/slides/slide8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1266345"/>
            <a:ext cx="10807700" cy="3590598"/>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(1) </a:t>
            </a:r>
            <a:r>
              <a:rPr lang="en-US" altLang="zh-CN" i="1">
                <a:solidFill>
                  <a:srgbClr val="000000"/>
                </a:solidFill>
                <a:ea typeface="宋体" panose="02010600030101010101" pitchFamily="2" charset="-122"/>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之间的滑动摩擦力等于</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为了达到实验目的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物块</a:t>
            </a:r>
            <a:r>
              <a:rPr lang="en-US" altLang="zh-CN" i="1">
                <a:solidFill>
                  <a:srgbClr val="000000"/>
                </a:solidFill>
                <a:ea typeface="宋体" panose="02010600030101010101" pitchFamily="2" charset="-122"/>
                <a:cs typeface="Times New Roman" panose="02020603050405020304" pitchFamily="18" charset="0"/>
              </a:rPr>
              <a:t>B____________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一定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不一定</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做匀速直线运动</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zh-CN" altLang="zh-CN">
                <a:solidFill>
                  <a:srgbClr val="000000"/>
                </a:solidFill>
                <a:ea typeface="宋体" panose="02010600030101010101" pitchFamily="2" charset="-122"/>
                <a:cs typeface="Times New Roman" panose="02020603050405020304" pitchFamily="18" charset="0"/>
              </a:rPr>
              <a:t>如果继续增加</a:t>
            </a:r>
            <a:r>
              <a:rPr lang="en-US" altLang="zh-CN" i="1">
                <a:solidFill>
                  <a:srgbClr val="000000"/>
                </a:solidFill>
                <a:ea typeface="宋体" panose="02010600030101010101" pitchFamily="2" charset="-122"/>
                <a:cs typeface="Times New Roman" panose="02020603050405020304" pitchFamily="18" charset="0"/>
              </a:rPr>
              <a:t>C</a:t>
            </a:r>
            <a:r>
              <a:rPr lang="zh-CN" altLang="zh-CN">
                <a:solidFill>
                  <a:srgbClr val="000000"/>
                </a:solidFill>
                <a:ea typeface="宋体" panose="02010600030101010101" pitchFamily="2" charset="-122"/>
                <a:cs typeface="Times New Roman" panose="02020603050405020304" pitchFamily="18" charset="0"/>
              </a:rPr>
              <a:t>的质量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则</a:t>
            </a:r>
            <a:r>
              <a:rPr lang="zh-CN" altLang="zh-CN">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US" altLang="zh-CN" i="1">
                <a:solidFill>
                  <a:srgbClr val="000000"/>
                </a:solidFill>
                <a:latin typeface="Calibri" panose="020f0502020204030204" pitchFamily="34" charset="0"/>
                <a:ea typeface="Times New Roman" panose="02020603050405020304" pitchFamily="18" charset="0"/>
                <a:cs typeface="Times New Roman" panose="02020603050405020304" pitchFamily="18" charset="0"/>
              </a:rPr>
              <a:t>AB</a:t>
            </a:r>
            <a:r>
              <a:rPr lang="zh-CN" altLang="zh-CN">
                <a:solidFill>
                  <a:srgbClr val="000000"/>
                </a:solidFill>
                <a:ea typeface="宋体" panose="02010600030101010101" pitchFamily="2" charset="-122"/>
                <a:cs typeface="Times New Roman" panose="02020603050405020304" pitchFamily="18" charset="0"/>
              </a:rPr>
              <a:t>间的滑动摩擦力</a:t>
            </a:r>
            <a:r>
              <a:rPr lang="en-US" altLang="zh-CN" i="1" smtClean="0">
                <a:solidFill>
                  <a:srgbClr val="000000"/>
                </a:solidFill>
                <a:ea typeface="宋体" panose="02010600030101010101" pitchFamily="2" charset="-122"/>
                <a:cs typeface="Times New Roman" panose="02020603050405020304" pitchFamily="18" charset="0"/>
              </a:rPr>
              <a:t>________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选填</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或</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6451621" y="1289960"/>
            <a:ext cx="595035" cy="584775"/>
          </a:xfrm>
          <a:prstGeom prst="rect">
            <a:avLst/>
          </a:prstGeom>
        </p:spPr>
        <p:txBody>
          <a:bodyPr wrap="none">
            <a:spAutoFit/>
          </a:bodyPr>
          <a:lstStyle/>
          <a:p>
            <a:r>
              <a:rPr lang="en-US" altLang="zh-CN" i="1">
                <a:ea typeface="宋体" panose="02010600030101010101" pitchFamily="2" charset="-122"/>
              </a:rPr>
              <a:t>F</a:t>
            </a:r>
            <a:r>
              <a:rPr lang="en-US" altLang="zh-CN" baseline="-25000">
                <a:ea typeface="宋体" panose="02010600030101010101" pitchFamily="2" charset="-122"/>
              </a:rPr>
              <a:t>1</a:t>
            </a:r>
            <a:endParaRPr lang="zh-CN" altLang="en-US"/>
          </a:p>
        </p:txBody>
      </p:sp>
      <p:sp>
        <p:nvSpPr>
          <p:cNvPr id="4" name="矩形 3"/>
          <p:cNvSpPr/>
          <p:nvPr/>
        </p:nvSpPr>
        <p:spPr>
          <a:xfrm>
            <a:off x="5780658" y="2476100"/>
            <a:ext cx="142058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不一定</a:t>
            </a:r>
            <a:endParaRPr lang="zh-CN" altLang="en-US"/>
          </a:p>
        </p:txBody>
      </p:sp>
      <p:sp>
        <p:nvSpPr>
          <p:cNvPr id="5" name="矩形 4"/>
          <p:cNvSpPr/>
          <p:nvPr/>
        </p:nvSpPr>
        <p:spPr>
          <a:xfrm>
            <a:off x="9021061" y="3643760"/>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不变</a:t>
            </a:r>
            <a:endParaRPr lang="zh-CN" altLang="en-US"/>
          </a:p>
        </p:txBody>
      </p:sp>
    </p:spTree>
    <p:extLst>
      <p:ext uri="{BB962C8B-B14F-4D97-AF65-F5344CB8AC3E}">
        <p14:creationId xmlns:p14="http://schemas.microsoft.com/office/powerpoint/2010/main" val="92694851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8198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22</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大连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重锤用细线吊着静止在空中</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请画出重锤所受拉力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和重力</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7.jpeg"/>
          <p:cNvPicPr/>
          <p:nvPr/>
        </p:nvPicPr>
        <p:blipFill>
          <a:blip r:embed="rId2"/>
          <a:stretch>
            <a:fillRect/>
          </a:stretch>
        </p:blipFill>
        <p:spPr>
          <a:xfrm>
            <a:off x="2160637" y="2497292"/>
            <a:ext cx="2014126" cy="3096344"/>
          </a:xfrm>
          <a:prstGeom prst="rect">
            <a:avLst/>
          </a:prstGeom>
        </p:spPr>
      </p:pic>
      <p:pic>
        <p:nvPicPr>
          <p:cNvPr id="4" name="image36.jpeg"/>
          <p:cNvPicPr/>
          <p:nvPr/>
        </p:nvPicPr>
        <p:blipFill>
          <a:blip r:embed="rId3"/>
          <a:stretch>
            <a:fillRect/>
          </a:stretch>
        </p:blipFill>
        <p:spPr>
          <a:xfrm>
            <a:off x="6861818" y="2497292"/>
            <a:ext cx="1491507" cy="3096344"/>
          </a:xfrm>
          <a:prstGeom prst="rect">
            <a:avLst/>
          </a:prstGeom>
        </p:spPr>
      </p:pic>
      <p:sp>
        <p:nvSpPr>
          <p:cNvPr id="5" name="矩形 4"/>
          <p:cNvSpPr/>
          <p:nvPr/>
        </p:nvSpPr>
        <p:spPr>
          <a:xfrm>
            <a:off x="5328989" y="2048631"/>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95307940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700143"/>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23</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云南</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画出物体静止在斜面上时对斜面压力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8.jpeg"/>
          <p:cNvPicPr/>
          <p:nvPr/>
        </p:nvPicPr>
        <p:blipFill>
          <a:blip r:embed="rId2"/>
          <a:stretch>
            <a:fillRect/>
          </a:stretch>
        </p:blipFill>
        <p:spPr>
          <a:xfrm>
            <a:off x="883054" y="2597718"/>
            <a:ext cx="4120721" cy="3168352"/>
          </a:xfrm>
          <a:prstGeom prst="rect">
            <a:avLst/>
          </a:prstGeom>
        </p:spPr>
      </p:pic>
      <p:pic>
        <p:nvPicPr>
          <p:cNvPr id="4" name="image37.jpeg"/>
          <p:cNvPicPr/>
          <p:nvPr/>
        </p:nvPicPr>
        <p:blipFill>
          <a:blip r:embed="rId3"/>
          <a:stretch>
            <a:fillRect/>
          </a:stretch>
        </p:blipFill>
        <p:spPr>
          <a:xfrm>
            <a:off x="6533584" y="2595199"/>
            <a:ext cx="4123997" cy="3170871"/>
          </a:xfrm>
          <a:prstGeom prst="rect">
            <a:avLst/>
          </a:prstGeom>
        </p:spPr>
      </p:pic>
      <p:sp>
        <p:nvSpPr>
          <p:cNvPr id="5" name="矩形 4"/>
          <p:cNvSpPr/>
          <p:nvPr/>
        </p:nvSpPr>
        <p:spPr>
          <a:xfrm>
            <a:off x="5737962" y="1927017"/>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135029057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燕尾形 3"/>
          <p:cNvSpPr/>
          <p:nvPr/>
        </p:nvSpPr>
        <p:spPr>
          <a:xfrm>
            <a:off x="2820018" y="503783"/>
            <a:ext cx="5891564" cy="576064"/>
          </a:xfrm>
          <a:prstGeom prst="chevron">
            <a:avLst/>
          </a:prstGeom>
        </p:spPr>
        <p:style>
          <a:lnRef idx="1">
            <a:schemeClr val="dk1"/>
          </a:lnRef>
          <a:fillRef idx="2">
            <a:schemeClr val="dk1"/>
          </a:fillRef>
          <a:effectRef idx="1">
            <a:schemeClr val="dk1"/>
          </a:effectRef>
          <a:fontRef idx="minor">
            <a:schemeClr val="dk1"/>
          </a:fontRef>
        </p:style>
        <p:txBody>
          <a:bodyPr rtlCol="0" anchor="ctr"/>
          <a:lstStyle/>
          <a:p>
            <a:pPr algn="ctr"/>
            <a:r>
              <a:rPr lang="zh-CN" altLang="en-US" smtClean="0">
                <a:solidFill>
                  <a:schemeClr val="tx1"/>
                </a:solidFill>
                <a:latin typeface="华文新魏" panose="02010800040101010101" pitchFamily="2" charset="-122"/>
                <a:ea typeface="华文新魏" panose="02010800040101010101" pitchFamily="2" charset="-122"/>
              </a:rPr>
              <a:t>突  破  知  识  点</a:t>
            </a:r>
            <a:endParaRPr lang="zh-CN" altLang="zh-CN">
              <a:solidFill>
                <a:schemeClr val="tx1"/>
              </a:solidFill>
              <a:latin typeface="华文新魏" panose="02010800040101010101" pitchFamily="2" charset="-122"/>
              <a:ea typeface="华文新魏" panose="02010800040101010101" pitchFamily="2" charset="-122"/>
            </a:endParaRPr>
          </a:p>
        </p:txBody>
      </p:sp>
      <p:sp>
        <p:nvSpPr>
          <p:cNvPr id="2" name="矩形 1"/>
          <p:cNvSpPr>
            <a:spLocks noChangeAspect="1"/>
          </p:cNvSpPr>
          <p:nvPr/>
        </p:nvSpPr>
        <p:spPr>
          <a:xfrm>
            <a:off x="361950" y="1162357"/>
            <a:ext cx="10807700" cy="4819781"/>
          </a:xfrm>
          <a:prstGeom prst="rect">
            <a:avLst/>
          </a:prstGeom>
        </p:spPr>
        <p:txBody>
          <a:bodyPr>
            <a:spAutoFit/>
          </a:bodyPr>
          <a:lstStyle/>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a:t>
            </a:r>
            <a:r>
              <a:rPr lang="zh-CN" altLang="en-US" smtClean="0">
                <a:solidFill>
                  <a:srgbClr val="FF00FF"/>
                </a:solidFill>
                <a:latin typeface="Calibri" panose="020f0502020204030204" pitchFamily="34" charset="0"/>
                <a:ea typeface="宋体" panose="02010600030101010101" pitchFamily="2" charset="-122"/>
                <a:cs typeface="Times New Roman" panose="02020603050405020304" pitchFamily="18" charset="0"/>
              </a:rPr>
              <a:t>点</a:t>
            </a:r>
            <a:r>
              <a:rPr lang="en-US" altLang="zh-CN" smtClean="0">
                <a:solidFill>
                  <a:srgbClr val="FF00FF"/>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力</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en-US">
                <a:solidFill>
                  <a:srgbClr val="FF00FF"/>
                </a:solidFill>
                <a:latin typeface="Calibri" panose="020f0502020204030204" pitchFamily="34" charset="0"/>
                <a:ea typeface="宋体" panose="02010600030101010101" pitchFamily="2" charset="-122"/>
                <a:cs typeface="Times New Roman" panose="02020603050405020304" pitchFamily="18" charset="0"/>
              </a:rPr>
              <a:t>知识点梳理</a:t>
            </a:r>
          </a:p>
          <a:p>
            <a:pPr indent="267970">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力是物体对物体的作用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物体间力的作用是</a:t>
            </a:r>
            <a:r>
              <a:rPr lang="en-US" altLang="zh-CN" i="1" smtClean="0">
                <a:solidFill>
                  <a:srgbClr val="000000"/>
                </a:solidFill>
                <a:ea typeface="宋体" panose="02010600030101010101" pitchFamily="2" charset="-122"/>
                <a:cs typeface="Times New Roman" panose="02020603050405020304" pitchFamily="18" charset="0"/>
              </a:rPr>
              <a:t>__________</a:t>
            </a:r>
            <a:r>
              <a:rPr lang="zh-CN" altLang="zh-CN">
                <a:solidFill>
                  <a:srgbClr val="000000"/>
                </a:solidFill>
                <a:ea typeface="宋体" panose="02010600030101010101" pitchFamily="2" charset="-122"/>
                <a:cs typeface="Times New Roman" panose="02020603050405020304" pitchFamily="18" charset="0"/>
              </a:rPr>
              <a:t>的</a:t>
            </a:r>
            <a:r>
              <a:rPr lang="en-US" altLang="zh-CN" i="1" smtClean="0">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zh-CN" altLang="zh-CN">
                <a:solidFill>
                  <a:srgbClr val="000000"/>
                </a:solidFill>
                <a:cs typeface="Times New Roman" panose="02020603050405020304" pitchFamily="18" charset="0"/>
              </a:rPr>
              <a:t>重点认知</a:t>
            </a:r>
            <a:r>
              <a:rPr lang="en-US" altLang="zh-CN">
                <a:solidFill>
                  <a:srgbClr val="000000"/>
                </a:solidFill>
                <a:ea typeface="宋体" panose="02010600030101010101" pitchFamily="2" charset="-122"/>
                <a:cs typeface="Times New Roman" panose="02020603050405020304" pitchFamily="18" charset="0"/>
              </a:rPr>
              <a:t> (1)</a:t>
            </a:r>
            <a:r>
              <a:rPr lang="zh-CN" altLang="zh-CN">
                <a:solidFill>
                  <a:srgbClr val="000000"/>
                </a:solidFill>
                <a:ea typeface="宋体" panose="02010600030101010101" pitchFamily="2" charset="-122"/>
                <a:cs typeface="Times New Roman" panose="02020603050405020304" pitchFamily="18" charset="0"/>
              </a:rPr>
              <a:t>力不能离开物体而单独存在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有力就一定有受力物体和施力物体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且一个物体是施力物体的同时也是受力物体</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不接触的物体间也可能存在力的作用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如磁力</a:t>
            </a:r>
            <a:r>
              <a:rPr lang="en-US" altLang="zh-CN" i="1">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indent="267970">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相互作用力的特点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①</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i="1">
                <a:solidFill>
                  <a:srgbClr val="000000"/>
                </a:solidFill>
                <a:ea typeface="宋体" panose="02010600030101010101" pitchFamily="2" charset="-122"/>
                <a:cs typeface="Times New Roman" panose="02020603050405020304" pitchFamily="18" charset="0"/>
              </a:rPr>
              <a:t>______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smtClean="0">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②</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③</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latin typeface="Calibri" panose="020f0502020204030204" pitchFamily="34" charset="0"/>
                <a:ea typeface="宋体" panose="02010600030101010101" pitchFamily="2" charset="-122"/>
                <a:cs typeface="宋体" panose="02010600030101010101" pitchFamily="2" charset="-122"/>
              </a:rPr>
              <a:t>④</a:t>
            </a:r>
            <a:r>
              <a:rPr lang="en-US" altLang="zh-CN" i="1" smtClean="0">
                <a:solidFill>
                  <a:srgbClr val="000000"/>
                </a:solidFill>
                <a:ea typeface="宋体" panose="02010600030101010101" pitchFamily="2" charset="-122"/>
                <a:cs typeface="Times New Roman" panose="02020603050405020304" pitchFamily="18" charset="0"/>
              </a:rPr>
              <a:t>_______________</a:t>
            </a:r>
            <a:r>
              <a:rPr lang="en-US" altLang="zh-CN" i="1">
                <a:solidFill>
                  <a:srgbClr val="000000"/>
                </a:solidFill>
                <a:ea typeface="宋体" panose="02010600030101010101" pitchFamily="2" charset="-122"/>
                <a:cs typeface="Times New Roman" panose="02020603050405020304" pitchFamily="18" charset="0"/>
              </a:rPr>
              <a:t>__</a:t>
            </a:r>
            <a:r>
              <a:rPr lang="en-US" altLang="zh-CN" i="1" smtClean="0">
                <a:solidFill>
                  <a:srgbClr val="000000"/>
                </a:solidFill>
                <a:ea typeface="宋体" panose="02010600030101010101" pitchFamily="2" charset="-122"/>
                <a:cs typeface="Times New Roman" panose="02020603050405020304" pitchFamily="18" charset="0"/>
              </a:rPr>
              <a:t>___.</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3" name="矩形 2"/>
          <p:cNvSpPr/>
          <p:nvPr/>
        </p:nvSpPr>
        <p:spPr>
          <a:xfrm>
            <a:off x="8919557" y="2375991"/>
            <a:ext cx="1008609"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相互</a:t>
            </a:r>
            <a:endParaRPr lang="zh-CN" altLang="en-US"/>
          </a:p>
        </p:txBody>
      </p:sp>
      <p:sp>
        <p:nvSpPr>
          <p:cNvPr id="5" name="矩形 4"/>
          <p:cNvSpPr/>
          <p:nvPr/>
        </p:nvSpPr>
        <p:spPr>
          <a:xfrm>
            <a:off x="5168638" y="4709743"/>
            <a:ext cx="430438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作用在两个不同物体上</a:t>
            </a:r>
            <a:endParaRPr lang="zh-CN" altLang="en-US"/>
          </a:p>
        </p:txBody>
      </p:sp>
      <p:sp>
        <p:nvSpPr>
          <p:cNvPr id="6" name="矩形 5"/>
          <p:cNvSpPr/>
          <p:nvPr/>
        </p:nvSpPr>
        <p:spPr>
          <a:xfrm>
            <a:off x="696544" y="5294517"/>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大小相等</a:t>
            </a:r>
            <a:endParaRPr lang="zh-CN" altLang="en-US"/>
          </a:p>
        </p:txBody>
      </p:sp>
      <p:sp>
        <p:nvSpPr>
          <p:cNvPr id="7" name="矩形 6"/>
          <p:cNvSpPr/>
          <p:nvPr/>
        </p:nvSpPr>
        <p:spPr>
          <a:xfrm>
            <a:off x="3691518" y="5294902"/>
            <a:ext cx="1832553"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方向</a:t>
            </a:r>
            <a:r>
              <a:rPr lang="zh-CN" altLang="zh-CN" smtClean="0">
                <a:ea typeface="宋体" panose="02010600030101010101" pitchFamily="2" charset="-122"/>
                <a:cs typeface="Times New Roman" panose="02020603050405020304" pitchFamily="18" charset="0"/>
              </a:rPr>
              <a:t>相反</a:t>
            </a:r>
            <a:endParaRPr lang="zh-CN" altLang="en-US"/>
          </a:p>
        </p:txBody>
      </p:sp>
      <p:sp>
        <p:nvSpPr>
          <p:cNvPr id="8" name="矩形 7"/>
          <p:cNvSpPr/>
          <p:nvPr/>
        </p:nvSpPr>
        <p:spPr>
          <a:xfrm>
            <a:off x="6438347" y="5294517"/>
            <a:ext cx="3892412" cy="584775"/>
          </a:xfrm>
          <a:prstGeom prst="rect">
            <a:avLst/>
          </a:prstGeom>
        </p:spPr>
        <p:txBody>
          <a:bodyPr wrap="none">
            <a:spAutoFit/>
          </a:bodyPr>
          <a:lstStyle/>
          <a:p>
            <a:r>
              <a:rPr lang="zh-CN" altLang="zh-CN">
                <a:ea typeface="宋体" panose="02010600030101010101" pitchFamily="2" charset="-122"/>
                <a:cs typeface="Times New Roman" panose="02020603050405020304" pitchFamily="18" charset="0"/>
              </a:rPr>
              <a:t>作用在同一条直线上</a:t>
            </a:r>
            <a:endParaRPr lang="zh-CN" altLang="en-US"/>
          </a:p>
        </p:txBody>
      </p:sp>
    </p:spTree>
    <p:extLst>
      <p:ext uri="{BB962C8B-B14F-4D97-AF65-F5344CB8AC3E}">
        <p14:creationId xmlns:p14="http://schemas.microsoft.com/office/powerpoint/2010/main" val="13792495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8" grpId="0"/>
    </p:bldLst>
  </p:timing>
</p:sld>
</file>

<file path=ppt/slides/slide9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24</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青海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用一根细线系着一个小钢球做成一个摆</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是小钢球摆动过程中某时刻的位置</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画出此时小钢球受力的示意图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不计空气阻力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19.jpeg"/>
          <p:cNvPicPr/>
          <p:nvPr/>
        </p:nvPicPr>
        <p:blipFill>
          <a:blip r:embed="rId2"/>
          <a:stretch>
            <a:fillRect/>
          </a:stretch>
        </p:blipFill>
        <p:spPr>
          <a:xfrm>
            <a:off x="1395986" y="2932198"/>
            <a:ext cx="3068907" cy="3068907"/>
          </a:xfrm>
          <a:prstGeom prst="rect">
            <a:avLst/>
          </a:prstGeom>
        </p:spPr>
      </p:pic>
      <p:pic>
        <p:nvPicPr>
          <p:cNvPr id="4" name="image38.jpeg"/>
          <p:cNvPicPr/>
          <p:nvPr/>
        </p:nvPicPr>
        <p:blipFill>
          <a:blip r:embed="rId3"/>
          <a:stretch>
            <a:fillRect/>
          </a:stretch>
        </p:blipFill>
        <p:spPr>
          <a:xfrm>
            <a:off x="6697141" y="2739369"/>
            <a:ext cx="2368049" cy="3454566"/>
          </a:xfrm>
          <a:prstGeom prst="rect">
            <a:avLst/>
          </a:prstGeom>
        </p:spPr>
      </p:pic>
      <p:sp>
        <p:nvSpPr>
          <p:cNvPr id="5" name="矩形 4"/>
          <p:cNvSpPr/>
          <p:nvPr/>
        </p:nvSpPr>
        <p:spPr>
          <a:xfrm>
            <a:off x="5184973" y="2331420"/>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1694263698"/>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25</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贵港</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放在水平平板车上</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随车一起向右做直线运动</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请画出车突然加速时物体</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所受力的示意图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不计空气阻力</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0.jpeg"/>
          <p:cNvPicPr/>
          <p:nvPr/>
        </p:nvPicPr>
        <p:blipFill>
          <a:blip r:embed="rId2"/>
          <a:stretch>
            <a:fillRect/>
          </a:stretch>
        </p:blipFill>
        <p:spPr>
          <a:xfrm>
            <a:off x="501948" y="2914429"/>
            <a:ext cx="4814249" cy="2808312"/>
          </a:xfrm>
          <a:prstGeom prst="rect">
            <a:avLst/>
          </a:prstGeom>
        </p:spPr>
      </p:pic>
      <p:pic>
        <p:nvPicPr>
          <p:cNvPr id="4" name="image39.jpeg"/>
          <p:cNvPicPr/>
          <p:nvPr/>
        </p:nvPicPr>
        <p:blipFill>
          <a:blip r:embed="rId3"/>
          <a:stretch>
            <a:fillRect/>
          </a:stretch>
        </p:blipFill>
        <p:spPr>
          <a:xfrm>
            <a:off x="6373924" y="2914428"/>
            <a:ext cx="4355665" cy="3266749"/>
          </a:xfrm>
          <a:prstGeom prst="rect">
            <a:avLst/>
          </a:prstGeom>
        </p:spPr>
      </p:pic>
      <p:sp>
        <p:nvSpPr>
          <p:cNvPr id="5" name="矩形 4"/>
          <p:cNvSpPr/>
          <p:nvPr/>
        </p:nvSpPr>
        <p:spPr>
          <a:xfrm>
            <a:off x="5473005" y="2294151"/>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112940495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441607"/>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26</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威海</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用滑轮组提升物体</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已知滑轮质量均为</a:t>
            </a:r>
            <a:r>
              <a:rPr lang="en-US" altLang="zh-CN">
                <a:solidFill>
                  <a:srgbClr val="000000"/>
                </a:solidFill>
                <a:ea typeface="宋体" panose="02010600030101010101" pitchFamily="2" charset="-122"/>
                <a:cs typeface="Times New Roman" panose="02020603050405020304" pitchFamily="18" charset="0"/>
              </a:rPr>
              <a:t>2 kg,</a:t>
            </a:r>
            <a:r>
              <a:rPr lang="zh-CN" altLang="zh-CN">
                <a:solidFill>
                  <a:srgbClr val="000000"/>
                </a:solidFill>
                <a:ea typeface="宋体" panose="02010600030101010101" pitchFamily="2" charset="-122"/>
                <a:cs typeface="Times New Roman" panose="02020603050405020304" pitchFamily="18" charset="0"/>
              </a:rPr>
              <a:t>物体重</a:t>
            </a:r>
            <a:r>
              <a:rPr lang="en-US" altLang="zh-CN">
                <a:solidFill>
                  <a:srgbClr val="000000"/>
                </a:solidFill>
                <a:ea typeface="宋体" panose="02010600030101010101" pitchFamily="2" charset="-122"/>
                <a:cs typeface="Times New Roman" panose="02020603050405020304" pitchFamily="18" charset="0"/>
              </a:rPr>
              <a:t>100 N,</a:t>
            </a:r>
            <a:r>
              <a:rPr lang="zh-CN" altLang="zh-CN">
                <a:solidFill>
                  <a:srgbClr val="000000"/>
                </a:solidFill>
                <a:ea typeface="宋体" panose="02010600030101010101" pitchFamily="2" charset="-122"/>
                <a:cs typeface="Times New Roman" panose="02020603050405020304" pitchFamily="18" charset="0"/>
              </a:rPr>
              <a:t>绳子能承受的最大拉力为</a:t>
            </a:r>
            <a:r>
              <a:rPr lang="en-US" altLang="zh-CN">
                <a:solidFill>
                  <a:srgbClr val="000000"/>
                </a:solidFill>
                <a:ea typeface="宋体" panose="02010600030101010101" pitchFamily="2" charset="-122"/>
                <a:cs typeface="Times New Roman" panose="02020603050405020304" pitchFamily="18" charset="0"/>
              </a:rPr>
              <a:t>50 N,</a:t>
            </a:r>
            <a:r>
              <a:rPr lang="zh-CN" altLang="zh-CN">
                <a:solidFill>
                  <a:srgbClr val="000000"/>
                </a:solidFill>
                <a:ea typeface="宋体" panose="02010600030101010101" pitchFamily="2" charset="-122"/>
                <a:cs typeface="Times New Roman" panose="02020603050405020304" pitchFamily="18" charset="0"/>
              </a:rPr>
              <a:t>请画出绳子的正确绕法</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并在绳的末端标出力的方向</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不考虑绳重及摩擦</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g</a:t>
            </a:r>
            <a:r>
              <a:rPr lang="zh-CN" altLang="zh-CN">
                <a:solidFill>
                  <a:srgbClr val="000000"/>
                </a:solidFill>
                <a:ea typeface="宋体" panose="02010600030101010101" pitchFamily="2" charset="-122"/>
                <a:cs typeface="Times New Roman" panose="02020603050405020304" pitchFamily="18" charset="0"/>
              </a:rPr>
              <a:t>取</a:t>
            </a:r>
            <a:r>
              <a:rPr lang="en-US" altLang="zh-CN">
                <a:solidFill>
                  <a:srgbClr val="000000"/>
                </a:solidFill>
                <a:ea typeface="宋体" panose="02010600030101010101" pitchFamily="2" charset="-122"/>
                <a:cs typeface="Times New Roman" panose="02020603050405020304" pitchFamily="18" charset="0"/>
              </a:rPr>
              <a:t>10 N/kg)</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4" name="图片 3"/>
          <p:cNvPicPr>
            <a:picLocks noChangeAspect="1"/>
          </p:cNvPicPr>
          <p:nvPr/>
        </p:nvPicPr>
        <p:blipFill>
          <a:blip r:embed="rId2"/>
          <a:stretch>
            <a:fillRect/>
          </a:stretch>
        </p:blipFill>
        <p:spPr>
          <a:xfrm>
            <a:off x="3168749" y="2922351"/>
            <a:ext cx="1059927" cy="3414080"/>
          </a:xfrm>
          <a:prstGeom prst="rect">
            <a:avLst/>
          </a:prstGeom>
        </p:spPr>
      </p:pic>
      <p:pic>
        <p:nvPicPr>
          <p:cNvPr id="5" name="image40.jpeg"/>
          <p:cNvPicPr/>
          <p:nvPr/>
        </p:nvPicPr>
        <p:blipFill>
          <a:blip r:embed="rId3"/>
          <a:stretch>
            <a:fillRect/>
          </a:stretch>
        </p:blipFill>
        <p:spPr>
          <a:xfrm>
            <a:off x="6965595" y="2922351"/>
            <a:ext cx="1077797" cy="3414080"/>
          </a:xfrm>
          <a:prstGeom prst="rect">
            <a:avLst/>
          </a:prstGeom>
        </p:spPr>
      </p:pic>
      <p:sp>
        <p:nvSpPr>
          <p:cNvPr id="6" name="矩形 5"/>
          <p:cNvSpPr/>
          <p:nvPr/>
        </p:nvSpPr>
        <p:spPr>
          <a:xfrm>
            <a:off x="5564677" y="2337576"/>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303670966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070"/>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27</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遵义</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如图是一个杠杆式简易起吊机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它上面装了一个定滑轮可以改变拉绳的方向</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a:t>
            </a:r>
            <a:r>
              <a:rPr lang="en-US" altLang="zh-CN" i="1">
                <a:solidFill>
                  <a:srgbClr val="000000"/>
                </a:solidFill>
                <a:ea typeface="宋体" panose="02010600030101010101" pitchFamily="2" charset="-122"/>
                <a:cs typeface="Times New Roman" panose="02020603050405020304" pitchFamily="18" charset="0"/>
              </a:rPr>
              <a:t>OBA</a:t>
            </a:r>
            <a:r>
              <a:rPr lang="zh-CN" altLang="zh-CN">
                <a:solidFill>
                  <a:srgbClr val="000000"/>
                </a:solidFill>
                <a:ea typeface="宋体" panose="02010600030101010101" pitchFamily="2" charset="-122"/>
                <a:cs typeface="Times New Roman" panose="02020603050405020304" pitchFamily="18" charset="0"/>
              </a:rPr>
              <a:t>可绕</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点转动</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请在图上画出杠杆</a:t>
            </a:r>
            <a:r>
              <a:rPr lang="en-US" altLang="zh-CN" i="1">
                <a:solidFill>
                  <a:srgbClr val="000000"/>
                </a:solidFill>
                <a:ea typeface="宋体" panose="02010600030101010101" pitchFamily="2" charset="-122"/>
                <a:cs typeface="Times New Roman" panose="02020603050405020304" pitchFamily="18" charset="0"/>
              </a:rPr>
              <a:t>OBA</a:t>
            </a:r>
            <a:r>
              <a:rPr lang="zh-CN" altLang="zh-CN">
                <a:solidFill>
                  <a:srgbClr val="000000"/>
                </a:solidFill>
                <a:ea typeface="宋体" panose="02010600030101010101" pitchFamily="2" charset="-122"/>
                <a:cs typeface="Times New Roman" panose="02020603050405020304" pitchFamily="18" charset="0"/>
              </a:rPr>
              <a:t>的动力臂</a:t>
            </a:r>
            <a:r>
              <a:rPr lang="en-US" altLang="zh-CN" i="1">
                <a:solidFill>
                  <a:srgbClr val="000000"/>
                </a:solidFill>
                <a:ea typeface="宋体" panose="02010600030101010101" pitchFamily="2" charset="-122"/>
                <a:cs typeface="Times New Roman" panose="02020603050405020304" pitchFamily="18" charset="0"/>
              </a:rPr>
              <a:t>L</a:t>
            </a:r>
            <a:r>
              <a:rPr lang="zh-CN" altLang="zh-CN">
                <a:solidFill>
                  <a:srgbClr val="000000"/>
                </a:solidFill>
                <a:ea typeface="宋体" panose="02010600030101010101" pitchFamily="2" charset="-122"/>
                <a:cs typeface="Times New Roman" panose="02020603050405020304" pitchFamily="18" charset="0"/>
              </a:rPr>
              <a:t>和物体</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所受重力的示意图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2.jpeg"/>
          <p:cNvPicPr/>
          <p:nvPr/>
        </p:nvPicPr>
        <p:blipFill>
          <a:blip r:embed="rId2"/>
          <a:stretch>
            <a:fillRect/>
          </a:stretch>
        </p:blipFill>
        <p:spPr>
          <a:xfrm>
            <a:off x="483118" y="3132074"/>
            <a:ext cx="4691704" cy="2856055"/>
          </a:xfrm>
          <a:prstGeom prst="rect">
            <a:avLst/>
          </a:prstGeom>
        </p:spPr>
      </p:pic>
      <p:pic>
        <p:nvPicPr>
          <p:cNvPr id="4" name="image41.jpeg"/>
          <p:cNvPicPr/>
          <p:nvPr/>
        </p:nvPicPr>
        <p:blipFill>
          <a:blip r:embed="rId3"/>
          <a:stretch>
            <a:fillRect/>
          </a:stretch>
        </p:blipFill>
        <p:spPr>
          <a:xfrm>
            <a:off x="5954963" y="2952055"/>
            <a:ext cx="5039810" cy="3216095"/>
          </a:xfrm>
          <a:prstGeom prst="rect">
            <a:avLst/>
          </a:prstGeom>
        </p:spPr>
      </p:pic>
      <p:sp>
        <p:nvSpPr>
          <p:cNvPr id="5" name="矩形 4"/>
          <p:cNvSpPr/>
          <p:nvPr/>
        </p:nvSpPr>
        <p:spPr>
          <a:xfrm>
            <a:off x="5409505" y="2337844"/>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1633269537"/>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18303"/>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28</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甘南州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轻质杠杆的</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点挂一重物</a:t>
            </a:r>
            <a:r>
              <a:rPr lang="en-US" altLang="zh-CN" i="1">
                <a:solidFill>
                  <a:srgbClr val="000000"/>
                </a:solidFill>
                <a:ea typeface="宋体" panose="02010600030101010101" pitchFamily="2" charset="-122"/>
                <a:cs typeface="Times New Roman" panose="02020603050405020304" pitchFamily="18" charset="0"/>
              </a:rPr>
              <a:t>G</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绳受的拉力为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a:solidFill>
                  <a:srgbClr val="000000"/>
                </a:solidFill>
                <a:ea typeface="宋体" panose="02010600030101010101" pitchFamily="2" charset="-122"/>
                <a:cs typeface="Times New Roman" panose="02020603050405020304" pitchFamily="18" charset="0"/>
              </a:rPr>
              <a:t>,</a:t>
            </a:r>
            <a:r>
              <a:rPr lang="en-US" altLang="zh-CN" i="1">
                <a:solidFill>
                  <a:srgbClr val="000000"/>
                </a:solidFill>
                <a:ea typeface="宋体" panose="02010600030101010101" pitchFamily="2" charset="-122"/>
                <a:cs typeface="Times New Roman" panose="02020603050405020304" pitchFamily="18" charset="0"/>
              </a:rPr>
              <a:t>O</a:t>
            </a:r>
            <a:r>
              <a:rPr lang="zh-CN" altLang="zh-CN">
                <a:solidFill>
                  <a:srgbClr val="000000"/>
                </a:solidFill>
                <a:ea typeface="宋体" panose="02010600030101010101" pitchFamily="2" charset="-122"/>
                <a:cs typeface="Times New Roman" panose="02020603050405020304" pitchFamily="18" charset="0"/>
              </a:rPr>
              <a:t>为杠杆的支点</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请在杠杆的端点</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处</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画出使杠杆保持静止的最小的力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并作出</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的力臂</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3.jpeg"/>
          <p:cNvPicPr/>
          <p:nvPr/>
        </p:nvPicPr>
        <p:blipFill>
          <a:blip r:embed="rId2"/>
          <a:stretch>
            <a:fillRect/>
          </a:stretch>
        </p:blipFill>
        <p:spPr>
          <a:xfrm>
            <a:off x="609651" y="3118920"/>
            <a:ext cx="4715655" cy="2681957"/>
          </a:xfrm>
          <a:prstGeom prst="rect">
            <a:avLst/>
          </a:prstGeom>
        </p:spPr>
      </p:pic>
      <p:pic>
        <p:nvPicPr>
          <p:cNvPr id="4" name="image42.jpeg"/>
          <p:cNvPicPr/>
          <p:nvPr/>
        </p:nvPicPr>
        <p:blipFill>
          <a:blip r:embed="rId3"/>
          <a:stretch>
            <a:fillRect/>
          </a:stretch>
        </p:blipFill>
        <p:spPr>
          <a:xfrm>
            <a:off x="6010251" y="3118919"/>
            <a:ext cx="5007370" cy="2681957"/>
          </a:xfrm>
          <a:prstGeom prst="rect">
            <a:avLst/>
          </a:prstGeom>
        </p:spPr>
      </p:pic>
      <p:sp>
        <p:nvSpPr>
          <p:cNvPr id="5" name="矩形 4"/>
          <p:cNvSpPr/>
          <p:nvPr/>
        </p:nvSpPr>
        <p:spPr>
          <a:xfrm>
            <a:off x="5400997" y="2451553"/>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4159432833"/>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37967"/>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29</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鄂州</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甲图是正在使用的核桃夹</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上、下两部分都是杠杆</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乙图是上半部分杠杆的示意图</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请在</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点画出最小动力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1</a:t>
            </a:r>
            <a:r>
              <a:rPr lang="zh-CN" altLang="zh-CN">
                <a:solidFill>
                  <a:srgbClr val="000000"/>
                </a:solidFill>
                <a:ea typeface="宋体" panose="02010600030101010101" pitchFamily="2" charset="-122"/>
                <a:cs typeface="Times New Roman" panose="02020603050405020304" pitchFamily="18" charset="0"/>
              </a:rPr>
              <a:t>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在</a:t>
            </a:r>
            <a:r>
              <a:rPr lang="en-US" altLang="zh-CN" i="1">
                <a:solidFill>
                  <a:srgbClr val="000000"/>
                </a:solidFill>
                <a:ea typeface="宋体" panose="02010600030101010101" pitchFamily="2" charset="-122"/>
                <a:cs typeface="Times New Roman" panose="02020603050405020304" pitchFamily="18" charset="0"/>
              </a:rPr>
              <a:t>B</a:t>
            </a:r>
            <a:r>
              <a:rPr lang="zh-CN" altLang="zh-CN">
                <a:solidFill>
                  <a:srgbClr val="000000"/>
                </a:solidFill>
                <a:ea typeface="宋体" panose="02010600030101010101" pitchFamily="2" charset="-122"/>
                <a:cs typeface="Times New Roman" panose="02020603050405020304" pitchFamily="18" charset="0"/>
              </a:rPr>
              <a:t>点画出阻力</a:t>
            </a:r>
            <a:r>
              <a:rPr lang="en-US" altLang="zh-CN" i="1">
                <a:solidFill>
                  <a:srgbClr val="000000"/>
                </a:solidFill>
                <a:ea typeface="宋体" panose="02010600030101010101" pitchFamily="2" charset="-122"/>
                <a:cs typeface="Times New Roman" panose="02020603050405020304" pitchFamily="18" charset="0"/>
              </a:rPr>
              <a:t>F</a:t>
            </a:r>
            <a:r>
              <a:rPr lang="en-US" altLang="zh-CN" baseline="-25000">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的示意图及其力臂</a:t>
            </a:r>
            <a:r>
              <a:rPr lang="en-US" altLang="zh-CN" i="1">
                <a:solidFill>
                  <a:srgbClr val="000000"/>
                </a:solidFill>
                <a:ea typeface="宋体" panose="02010600030101010101" pitchFamily="2" charset="-122"/>
                <a:cs typeface="Times New Roman" panose="02020603050405020304" pitchFamily="18" charset="0"/>
              </a:rPr>
              <a:t>l</a:t>
            </a:r>
            <a:r>
              <a:rPr lang="en-US" altLang="zh-CN" baseline="-25000">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4.jpeg"/>
          <p:cNvPicPr/>
          <p:nvPr/>
        </p:nvPicPr>
        <p:blipFill>
          <a:blip r:embed="rId2"/>
          <a:stretch>
            <a:fillRect/>
          </a:stretch>
        </p:blipFill>
        <p:spPr>
          <a:xfrm>
            <a:off x="273066" y="3509478"/>
            <a:ext cx="5278392" cy="2300195"/>
          </a:xfrm>
          <a:prstGeom prst="rect">
            <a:avLst/>
          </a:prstGeom>
        </p:spPr>
      </p:pic>
      <p:pic>
        <p:nvPicPr>
          <p:cNvPr id="4" name="image43.jpeg"/>
          <p:cNvPicPr/>
          <p:nvPr/>
        </p:nvPicPr>
        <p:blipFill>
          <a:blip r:embed="rId3"/>
          <a:stretch>
            <a:fillRect/>
          </a:stretch>
        </p:blipFill>
        <p:spPr>
          <a:xfrm>
            <a:off x="6553125" y="3079591"/>
            <a:ext cx="4085102" cy="2917635"/>
          </a:xfrm>
          <a:prstGeom prst="rect">
            <a:avLst/>
          </a:prstGeom>
        </p:spPr>
      </p:pic>
      <p:sp>
        <p:nvSpPr>
          <p:cNvPr id="5" name="矩形 4"/>
          <p:cNvSpPr/>
          <p:nvPr/>
        </p:nvSpPr>
        <p:spPr>
          <a:xfrm>
            <a:off x="5563996" y="2458602"/>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290103694"/>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615"/>
            <a:ext cx="10807700" cy="1817805"/>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30</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(2020·</a:t>
            </a:r>
            <a:r>
              <a:rPr lang="zh-CN" altLang="zh-CN">
                <a:solidFill>
                  <a:srgbClr val="000000"/>
                </a:solidFill>
                <a:ea typeface="楷体" panose="02010609060101010101" pitchFamily="49" charset="-122"/>
                <a:cs typeface="Times New Roman" panose="02020603050405020304" pitchFamily="18" charset="0"/>
              </a:rPr>
              <a:t>通辽</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杠杆提升静止在地面的重物</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请画出没有用杠杆拉起重物时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重物在竖直方向上受力的示意图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当用杠杆拉起重物时</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请画出在杠杆</a:t>
            </a:r>
            <a:r>
              <a:rPr lang="en-US" altLang="zh-CN" i="1">
                <a:solidFill>
                  <a:srgbClr val="000000"/>
                </a:solidFill>
                <a:ea typeface="宋体" panose="02010600030101010101" pitchFamily="2" charset="-122"/>
                <a:cs typeface="Times New Roman" panose="02020603050405020304" pitchFamily="18" charset="0"/>
              </a:rPr>
              <a:t>A</a:t>
            </a:r>
            <a:r>
              <a:rPr lang="zh-CN" altLang="zh-CN">
                <a:solidFill>
                  <a:srgbClr val="000000"/>
                </a:solidFill>
                <a:ea typeface="宋体" panose="02010600030101010101" pitchFamily="2" charset="-122"/>
                <a:cs typeface="Times New Roman" panose="02020603050405020304" pitchFamily="18" charset="0"/>
              </a:rPr>
              <a:t>点施加最小力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的示意图</a:t>
            </a:r>
            <a:r>
              <a:rPr lang="en-US" altLang="zh-CN" i="1">
                <a:solidFill>
                  <a:srgbClr val="000000"/>
                </a:solidFill>
                <a:ea typeface="宋体" panose="02010600030101010101" pitchFamily="2" charset="-122"/>
                <a:cs typeface="Times New Roman" panose="02020603050405020304" pitchFamily="18" charset="0"/>
              </a:rPr>
              <a:t>.</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5.jpeg"/>
          <p:cNvPicPr/>
          <p:nvPr/>
        </p:nvPicPr>
        <p:blipFill>
          <a:blip r:embed="rId2"/>
          <a:stretch>
            <a:fillRect/>
          </a:stretch>
        </p:blipFill>
        <p:spPr>
          <a:xfrm>
            <a:off x="916837" y="3393935"/>
            <a:ext cx="3928222" cy="2376264"/>
          </a:xfrm>
          <a:prstGeom prst="rect">
            <a:avLst/>
          </a:prstGeom>
        </p:spPr>
      </p:pic>
      <p:pic>
        <p:nvPicPr>
          <p:cNvPr id="4" name="image44.jpeg"/>
          <p:cNvPicPr/>
          <p:nvPr/>
        </p:nvPicPr>
        <p:blipFill>
          <a:blip r:embed="rId3"/>
          <a:stretch>
            <a:fillRect/>
          </a:stretch>
        </p:blipFill>
        <p:spPr>
          <a:xfrm>
            <a:off x="6245429" y="2955523"/>
            <a:ext cx="4202600" cy="3096344"/>
          </a:xfrm>
          <a:prstGeom prst="rect">
            <a:avLst/>
          </a:prstGeom>
        </p:spPr>
      </p:pic>
      <p:sp>
        <p:nvSpPr>
          <p:cNvPr id="5" name="矩形 4"/>
          <p:cNvSpPr/>
          <p:nvPr/>
        </p:nvSpPr>
        <p:spPr>
          <a:xfrm>
            <a:off x="5165309" y="2331420"/>
            <a:ext cx="1420582" cy="584775"/>
          </a:xfrm>
          <a:prstGeom prst="rect">
            <a:avLst/>
          </a:prstGeom>
        </p:spPr>
        <p:txBody>
          <a:bodyPr wrap="none">
            <a:spAutoFit/>
          </a:bodyPr>
          <a:lstStyle/>
          <a:p>
            <a:r>
              <a:rPr lang="zh-CN" altLang="zh-CN">
                <a:latin typeface="Arial" pitchFamily="34" charset="0"/>
                <a:cs typeface="Times New Roman" panose="02020603050405020304" pitchFamily="18" charset="0"/>
              </a:rPr>
              <a:t>答案图</a:t>
            </a:r>
            <a:endParaRPr lang="zh-CN" altLang="en-US"/>
          </a:p>
        </p:txBody>
      </p:sp>
    </p:spTree>
    <p:extLst>
      <p:ext uri="{BB962C8B-B14F-4D97-AF65-F5344CB8AC3E}">
        <p14:creationId xmlns:p14="http://schemas.microsoft.com/office/powerpoint/2010/main" val="578683019"/>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605287"/>
            <a:ext cx="10807700" cy="5410712"/>
          </a:xfrm>
          <a:prstGeom prst="rect">
            <a:avLst/>
          </a:prstGeom>
        </p:spPr>
        <p:txBody>
          <a:bodyPr>
            <a:spAutoFit/>
          </a:bodyPr>
          <a:lstStyle/>
          <a:p>
            <a:pPr>
              <a:lnSpc>
                <a:spcPct val="120000"/>
              </a:lnSpc>
              <a:spcAft>
                <a:spcPct val="0"/>
              </a:spcAft>
              <a:tabLst>
                <a:tab pos="1029335"/>
                <a:tab pos="1850390"/>
                <a:tab pos="2538095"/>
                <a:tab pos="3221990"/>
              </a:tabLst>
            </a:pPr>
            <a:r>
              <a:rPr lang="zh-CN" altLang="en-US">
                <a:solidFill>
                  <a:srgbClr val="FF00FF"/>
                </a:solidFill>
                <a:ea typeface="宋体" panose="02010600030101010101" pitchFamily="2" charset="-122"/>
                <a:cs typeface="Times New Roman" panose="02020603050405020304" pitchFamily="18" charset="0"/>
              </a:rPr>
              <a:t>突破能力</a:t>
            </a: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1</a:t>
            </a:r>
            <a:r>
              <a:rPr lang="en-US" altLang="zh-CN" i="1">
                <a:solidFill>
                  <a:srgbClr val="000000"/>
                </a:solidFill>
                <a:ea typeface="宋体" panose="02010600030101010101" pitchFamily="2" charset="-122"/>
                <a:cs typeface="Times New Roman" panose="02020603050405020304" pitchFamily="18" charset="0"/>
              </a:rPr>
              <a:t>.</a:t>
            </a:r>
            <a:r>
              <a:rPr lang="en-US" altLang="zh-CN">
                <a:solidFill>
                  <a:srgbClr val="000000"/>
                </a:solidFill>
                <a:ea typeface="宋体" panose="02010600030101010101" pitchFamily="2" charset="-122"/>
                <a:cs typeface="Times New Roman" panose="02020603050405020304" pitchFamily="18" charset="0"/>
              </a:rPr>
              <a:t>(2019·</a:t>
            </a:r>
            <a:r>
              <a:rPr lang="zh-CN" altLang="zh-CN">
                <a:solidFill>
                  <a:srgbClr val="000000"/>
                </a:solidFill>
                <a:ea typeface="楷体" panose="02010609060101010101" pitchFamily="49" charset="-122"/>
                <a:cs typeface="Times New Roman" panose="02020603050405020304" pitchFamily="18" charset="0"/>
              </a:rPr>
              <a:t>南充</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用一个始终水平向右的力</a:t>
            </a:r>
            <a:r>
              <a:rPr lang="en-US" altLang="zh-CN" i="1">
                <a:solidFill>
                  <a:srgbClr val="000000"/>
                </a:solidFill>
                <a:ea typeface="宋体" panose="02010600030101010101" pitchFamily="2" charset="-122"/>
                <a:cs typeface="Times New Roman" panose="02020603050405020304" pitchFamily="18" charset="0"/>
              </a:rPr>
              <a:t>F</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把杠杆</a:t>
            </a:r>
            <a:r>
              <a:rPr lang="en-US" altLang="zh-CN" i="1">
                <a:solidFill>
                  <a:srgbClr val="000000"/>
                </a:solidFill>
                <a:ea typeface="宋体" panose="02010600030101010101" pitchFamily="2" charset="-122"/>
                <a:cs typeface="Times New Roman" panose="02020603050405020304" pitchFamily="18" charset="0"/>
              </a:rPr>
              <a:t>OA</a:t>
            </a:r>
            <a:r>
              <a:rPr lang="zh-CN" altLang="zh-CN">
                <a:solidFill>
                  <a:srgbClr val="000000"/>
                </a:solidFill>
                <a:ea typeface="宋体" panose="02010600030101010101" pitchFamily="2" charset="-122"/>
                <a:cs typeface="Times New Roman" panose="02020603050405020304" pitchFamily="18" charset="0"/>
              </a:rPr>
              <a:t>从图示位置缓慢拉至水平的过程中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的大</a:t>
            </a:r>
            <a:r>
              <a:rPr lang="zh-CN" altLang="zh-CN" smtClean="0">
                <a:solidFill>
                  <a:srgbClr val="000000"/>
                </a:solidFill>
                <a:ea typeface="宋体" panose="02010600030101010101" pitchFamily="2" charset="-122"/>
                <a:cs typeface="Times New Roman" panose="02020603050405020304" pitchFamily="18" charset="0"/>
              </a:rPr>
              <a:t>小将</a:t>
            </a:r>
            <a:r>
              <a:rPr lang="en-US" altLang="zh-CN" smtClean="0">
                <a:solidFill>
                  <a:srgbClr val="000000"/>
                </a:solidFill>
                <a:ea typeface="宋体" panose="02010600030101010101" pitchFamily="2" charset="-122"/>
                <a:cs typeface="Times New Roman" panose="02020603050405020304" pitchFamily="18" charset="0"/>
              </a:rPr>
              <a:t>(</a:t>
            </a:r>
            <a:r>
              <a:rPr lang="zh-CN" altLang="zh-CN" i="1">
                <a:solidFill>
                  <a:srgbClr val="000000"/>
                </a:solidFill>
                <a:ea typeface="宋体" panose="02010600030101010101" pitchFamily="2" charset="-122"/>
                <a:cs typeface="Times New Roman" panose="02020603050405020304" pitchFamily="18" charset="0"/>
              </a:rPr>
              <a:t>　　</a:t>
            </a:r>
            <a:r>
              <a:rPr lang="en-US" altLang="zh-CN">
                <a:solidFill>
                  <a:srgbClr val="000000"/>
                </a:solidFill>
                <a:ea typeface="宋体" panose="02010600030101010101" pitchFamily="2" charset="-122"/>
                <a:cs typeface="Times New Roman" panose="02020603050405020304" pitchFamily="18" charset="0"/>
              </a:rPr>
              <a:t>)</a:t>
            </a:r>
            <a:endParaRPr lang="zh-CN" altLang="zh-CN">
              <a:latin typeface="Calibri" panose="020f0502020204030204" pitchFamily="34" charset="0"/>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endParaRPr lang="en-US" altLang="zh-CN">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A</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变大</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B</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不变</a:t>
            </a:r>
            <a:r>
              <a:rPr lang="en-US" altLang="zh-CN">
                <a:solidFill>
                  <a:srgbClr val="000000"/>
                </a:solidFill>
                <a:ea typeface="宋体" panose="02010600030101010101" pitchFamily="2" charset="-122"/>
                <a:cs typeface="Times New Roman" panose="02020603050405020304" pitchFamily="18" charset="0"/>
              </a:rPr>
              <a:t>	</a:t>
            </a:r>
            <a:endParaRPr lang="en-US" altLang="zh-CN" smtClean="0">
              <a:solidFill>
                <a:srgbClr val="000000"/>
              </a:solidFill>
              <a:ea typeface="宋体" panose="02010600030101010101" pitchFamily="2" charset="-122"/>
              <a:cs typeface="Times New Roman" panose="02020603050405020304" pitchFamily="18" charset="0"/>
            </a:endParaRPr>
          </a:p>
          <a:p>
            <a:pPr>
              <a:lnSpc>
                <a:spcPct val="120000"/>
              </a:lnSpc>
              <a:spcAft>
                <a:spcPct val="0"/>
              </a:spcAft>
              <a:tabLst>
                <a:tab pos="1029335"/>
                <a:tab pos="1850390"/>
                <a:tab pos="2538095"/>
                <a:tab pos="3221990"/>
              </a:tabLst>
            </a:pPr>
            <a:r>
              <a:rPr lang="en-US" altLang="zh-CN" smtClean="0">
                <a:solidFill>
                  <a:srgbClr val="000000"/>
                </a:solidFill>
                <a:ea typeface="宋体" panose="02010600030101010101" pitchFamily="2" charset="-122"/>
                <a:cs typeface="Times New Roman" panose="02020603050405020304" pitchFamily="18" charset="0"/>
              </a:rPr>
              <a:t>C</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变小</a:t>
            </a:r>
            <a:r>
              <a:rPr lang="zh-CN" altLang="zh-CN" i="1">
                <a:solidFill>
                  <a:srgbClr val="000000"/>
                </a:solidFill>
                <a:ea typeface="宋体" panose="02010600030101010101" pitchFamily="2" charset="-122"/>
                <a:cs typeface="Times New Roman" panose="02020603050405020304" pitchFamily="18" charset="0"/>
              </a:rPr>
              <a:t>　　　　</a:t>
            </a:r>
            <a:r>
              <a:rPr lang="en-US" altLang="zh-CN" smtClean="0">
                <a:solidFill>
                  <a:srgbClr val="000000"/>
                </a:solidFill>
                <a:ea typeface="宋体" panose="02010600030101010101" pitchFamily="2" charset="-122"/>
                <a:cs typeface="Times New Roman" panose="02020603050405020304" pitchFamily="18" charset="0"/>
              </a:rPr>
              <a:t>D</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不能确定</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7.jpeg"/>
          <p:cNvPicPr/>
          <p:nvPr/>
        </p:nvPicPr>
        <p:blipFill>
          <a:blip r:embed="rId2"/>
          <a:stretch>
            <a:fillRect/>
          </a:stretch>
        </p:blipFill>
        <p:spPr>
          <a:xfrm>
            <a:off x="6121076" y="2600578"/>
            <a:ext cx="2986299" cy="3168352"/>
          </a:xfrm>
          <a:prstGeom prst="rect">
            <a:avLst/>
          </a:prstGeom>
        </p:spPr>
      </p:pic>
      <p:sp>
        <p:nvSpPr>
          <p:cNvPr id="4" name="矩形 3"/>
          <p:cNvSpPr/>
          <p:nvPr/>
        </p:nvSpPr>
        <p:spPr>
          <a:xfrm>
            <a:off x="8886428" y="1841653"/>
            <a:ext cx="481222" cy="584775"/>
          </a:xfrm>
          <a:prstGeom prst="rect">
            <a:avLst/>
          </a:prstGeom>
        </p:spPr>
        <p:txBody>
          <a:bodyPr wrap="none">
            <a:spAutoFit/>
          </a:bodyPr>
          <a:lstStyle/>
          <a:p>
            <a:r>
              <a:rPr lang="en-US" altLang="zh-CN" smtClean="0">
                <a:ea typeface="宋体" panose="02010600030101010101" pitchFamily="2" charset="-122"/>
              </a:rPr>
              <a:t>A</a:t>
            </a:r>
            <a:endParaRPr lang="zh-CN" altLang="en-US"/>
          </a:p>
        </p:txBody>
      </p:sp>
    </p:spTree>
    <p:extLst>
      <p:ext uri="{BB962C8B-B14F-4D97-AF65-F5344CB8AC3E}">
        <p14:creationId xmlns:p14="http://schemas.microsoft.com/office/powerpoint/2010/main" val="3241261030"/>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916227"/>
            <a:ext cx="10807700" cy="1226874"/>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2</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如图所示装置中</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若拉力</a:t>
            </a:r>
            <a:r>
              <a:rPr lang="en-US" altLang="zh-CN" i="1">
                <a:solidFill>
                  <a:srgbClr val="000000"/>
                </a:solidFill>
                <a:ea typeface="宋体" panose="02010600030101010101" pitchFamily="2" charset="-122"/>
                <a:cs typeface="Times New Roman" panose="02020603050405020304" pitchFamily="18" charset="0"/>
              </a:rPr>
              <a:t>F</a:t>
            </a:r>
            <a:r>
              <a:rPr lang="zh-CN" altLang="zh-CN">
                <a:solidFill>
                  <a:srgbClr val="000000"/>
                </a:solidFill>
                <a:ea typeface="宋体" panose="02010600030101010101" pitchFamily="2" charset="-122"/>
                <a:cs typeface="Times New Roman" panose="02020603050405020304" pitchFamily="18" charset="0"/>
              </a:rPr>
              <a:t>为</a:t>
            </a:r>
            <a:r>
              <a:rPr lang="en-US" altLang="zh-CN">
                <a:solidFill>
                  <a:srgbClr val="000000"/>
                </a:solidFill>
                <a:ea typeface="宋体" panose="02010600030101010101" pitchFamily="2" charset="-122"/>
                <a:cs typeface="Times New Roman" panose="02020603050405020304" pitchFamily="18" charset="0"/>
              </a:rPr>
              <a:t>2</a:t>
            </a:r>
            <a:r>
              <a:rPr lang="zh-CN" altLang="zh-CN">
                <a:solidFill>
                  <a:srgbClr val="000000"/>
                </a:solidFill>
                <a:ea typeface="宋体" panose="02010600030101010101" pitchFamily="2" charset="-122"/>
                <a:cs typeface="Times New Roman" panose="02020603050405020304" pitchFamily="18" charset="0"/>
              </a:rPr>
              <a:t>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不计滑轮重及摩擦</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甲、乙弹簧秤的读数分别是</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和</a:t>
            </a:r>
            <a:r>
              <a:rPr lang="en-US" altLang="zh-CN">
                <a:solidFill>
                  <a:srgbClr val="000000"/>
                </a:solidFill>
                <a:ea typeface="宋体" panose="02010600030101010101" pitchFamily="2" charset="-122"/>
                <a:cs typeface="Times New Roman" panose="02020603050405020304" pitchFamily="18" charset="0"/>
              </a:rPr>
              <a:t>____________N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8.jpeg"/>
          <p:cNvPicPr>
            <a:picLocks noChangeAspect="1"/>
          </p:cNvPicPr>
          <p:nvPr/>
        </p:nvPicPr>
        <p:blipFill>
          <a:blip r:embed="rId2"/>
          <a:stretch>
            <a:fillRect/>
          </a:stretch>
        </p:blipFill>
        <p:spPr>
          <a:xfrm>
            <a:off x="1705808" y="2325384"/>
            <a:ext cx="8119985" cy="2950591"/>
          </a:xfrm>
          <a:prstGeom prst="rect">
            <a:avLst/>
          </a:prstGeom>
        </p:spPr>
      </p:pic>
      <p:sp>
        <p:nvSpPr>
          <p:cNvPr id="4" name="矩形 3"/>
          <p:cNvSpPr/>
          <p:nvPr/>
        </p:nvSpPr>
        <p:spPr>
          <a:xfrm>
            <a:off x="5040643" y="1555528"/>
            <a:ext cx="389850" cy="584775"/>
          </a:xfrm>
          <a:prstGeom prst="rect">
            <a:avLst/>
          </a:prstGeom>
        </p:spPr>
        <p:txBody>
          <a:bodyPr wrap="none">
            <a:spAutoFit/>
          </a:bodyPr>
          <a:lstStyle/>
          <a:p>
            <a:r>
              <a:rPr lang="en-US" altLang="zh-CN">
                <a:ea typeface="宋体" panose="02010600030101010101" pitchFamily="2" charset="-122"/>
              </a:rPr>
              <a:t>4</a:t>
            </a:r>
            <a:endParaRPr lang="zh-CN" altLang="en-US"/>
          </a:p>
        </p:txBody>
      </p:sp>
      <p:sp>
        <p:nvSpPr>
          <p:cNvPr id="5" name="矩形 4"/>
          <p:cNvSpPr/>
          <p:nvPr/>
        </p:nvSpPr>
        <p:spPr>
          <a:xfrm>
            <a:off x="8313997" y="1551360"/>
            <a:ext cx="389850" cy="584775"/>
          </a:xfrm>
          <a:prstGeom prst="rect">
            <a:avLst/>
          </a:prstGeom>
        </p:spPr>
        <p:txBody>
          <a:bodyPr wrap="none">
            <a:spAutoFit/>
          </a:bodyPr>
          <a:lstStyle/>
          <a:p>
            <a:r>
              <a:rPr lang="en-US" altLang="zh-CN">
                <a:ea typeface="宋体" panose="02010600030101010101" pitchFamily="2" charset="-122"/>
              </a:rPr>
              <a:t>6</a:t>
            </a:r>
            <a:endParaRPr lang="zh-CN" altLang="en-US"/>
          </a:p>
        </p:txBody>
      </p:sp>
    </p:spTree>
    <p:extLst>
      <p:ext uri="{BB962C8B-B14F-4D97-AF65-F5344CB8AC3E}">
        <p14:creationId xmlns:p14="http://schemas.microsoft.com/office/powerpoint/2010/main" val="634151645"/>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9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矩形 1"/>
          <p:cNvSpPr>
            <a:spLocks noChangeAspect="1"/>
          </p:cNvSpPr>
          <p:nvPr/>
        </p:nvSpPr>
        <p:spPr>
          <a:xfrm>
            <a:off x="361950" y="513070"/>
            <a:ext cx="10807700" cy="2408736"/>
          </a:xfrm>
          <a:prstGeom prst="rect">
            <a:avLst/>
          </a:prstGeom>
        </p:spPr>
        <p:txBody>
          <a:bodyPr>
            <a:spAutoFit/>
          </a:bodyPr>
          <a:lstStyle/>
          <a:p>
            <a:pPr>
              <a:lnSpc>
                <a:spcPct val="120000"/>
              </a:lnSpc>
              <a:spcAft>
                <a:spcPct val="0"/>
              </a:spcAft>
              <a:tabLst>
                <a:tab pos="1029335"/>
                <a:tab pos="1850390"/>
                <a:tab pos="2538095"/>
                <a:tab pos="3221990"/>
              </a:tabLst>
            </a:pPr>
            <a:r>
              <a:rPr lang="en-US" altLang="zh-CN">
                <a:solidFill>
                  <a:srgbClr val="000000"/>
                </a:solidFill>
                <a:ea typeface="宋体" panose="02010600030101010101" pitchFamily="2" charset="-122"/>
                <a:cs typeface="Times New Roman" panose="02020603050405020304" pitchFamily="18" charset="0"/>
              </a:rPr>
              <a:t>3</a:t>
            </a:r>
            <a:r>
              <a:rPr lang="en-US" altLang="zh-CN" i="1">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如图所示</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物体</a:t>
            </a:r>
            <a:r>
              <a:rPr lang="en-US" altLang="zh-CN" i="1">
                <a:solidFill>
                  <a:srgbClr val="000000"/>
                </a:solidFill>
                <a:ea typeface="宋体" panose="02010600030101010101" pitchFamily="2" charset="-122"/>
                <a:cs typeface="Times New Roman" panose="02020603050405020304" pitchFamily="18" charset="0"/>
              </a:rPr>
              <a:t>M</a:t>
            </a:r>
            <a:r>
              <a:rPr lang="zh-CN" altLang="zh-CN">
                <a:solidFill>
                  <a:srgbClr val="000000"/>
                </a:solidFill>
                <a:ea typeface="宋体" panose="02010600030101010101" pitchFamily="2" charset="-122"/>
                <a:cs typeface="Times New Roman" panose="02020603050405020304" pitchFamily="18" charset="0"/>
              </a:rPr>
              <a:t>的重力为</a:t>
            </a:r>
            <a:r>
              <a:rPr lang="en-US" altLang="zh-CN">
                <a:solidFill>
                  <a:srgbClr val="000000"/>
                </a:solidFill>
                <a:ea typeface="宋体" panose="02010600030101010101" pitchFamily="2" charset="-122"/>
                <a:cs typeface="Times New Roman" panose="02020603050405020304" pitchFamily="18" charset="0"/>
              </a:rPr>
              <a:t>10 N,</a:t>
            </a:r>
            <a:r>
              <a:rPr lang="zh-CN" altLang="zh-CN">
                <a:solidFill>
                  <a:srgbClr val="000000"/>
                </a:solidFill>
                <a:ea typeface="宋体" panose="02010600030101010101" pitchFamily="2" charset="-122"/>
                <a:cs typeface="Times New Roman" panose="02020603050405020304" pitchFamily="18" charset="0"/>
              </a:rPr>
              <a:t>忽略弹簧测力计、动滑轮和绳的重力及轮与轴间的摩擦力</a:t>
            </a:r>
            <a:r>
              <a:rPr lang="en-US" altLang="zh-CN">
                <a:solidFill>
                  <a:srgbClr val="000000"/>
                </a:solidFill>
                <a:ea typeface="宋体" panose="02010600030101010101" pitchFamily="2" charset="-122"/>
                <a:cs typeface="Times New Roman" panose="02020603050405020304" pitchFamily="18" charset="0"/>
              </a:rPr>
              <a:t>,</a:t>
            </a:r>
            <a:r>
              <a:rPr lang="zh-CN" altLang="zh-CN">
                <a:solidFill>
                  <a:srgbClr val="000000"/>
                </a:solidFill>
                <a:ea typeface="宋体" panose="02010600030101010101" pitchFamily="2" charset="-122"/>
                <a:cs typeface="Times New Roman" panose="02020603050405020304" pitchFamily="18" charset="0"/>
              </a:rPr>
              <a:t>弹簧测力计甲的示数为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弹簧测力计乙的示数为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zh-CN" altLang="zh-CN">
                <a:solidFill>
                  <a:srgbClr val="000000"/>
                </a:solidFill>
                <a:ea typeface="宋体" panose="02010600030101010101" pitchFamily="2" charset="-122"/>
                <a:cs typeface="Times New Roman" panose="02020603050405020304" pitchFamily="18" charset="0"/>
              </a:rPr>
              <a:t>弹簧测力计丙的示数为</a:t>
            </a:r>
            <a:r>
              <a:rPr lang="en-US" altLang="zh-CN" i="1">
                <a:solidFill>
                  <a:srgbClr val="000000"/>
                </a:solidFill>
                <a:ea typeface="宋体" panose="02010600030101010101" pitchFamily="2" charset="-122"/>
                <a:cs typeface="Times New Roman" panose="02020603050405020304" pitchFamily="18" charset="0"/>
              </a:rPr>
              <a:t>____________</a:t>
            </a:r>
            <a:r>
              <a:rPr lang="en-US" altLang="zh-CN">
                <a:solidFill>
                  <a:srgbClr val="000000"/>
                </a:solidFill>
                <a:ea typeface="宋体" panose="02010600030101010101" pitchFamily="2" charset="-122"/>
                <a:cs typeface="Times New Roman" panose="02020603050405020304" pitchFamily="18" charset="0"/>
              </a:rPr>
              <a:t>N</a:t>
            </a:r>
            <a:r>
              <a:rPr lang="en-US" altLang="zh-CN" i="1">
                <a:solidFill>
                  <a:srgbClr val="000000"/>
                </a:solidFill>
                <a:ea typeface="宋体" panose="02010600030101010101" pitchFamily="2" charset="-122"/>
                <a:cs typeface="Times New Roman" panose="02020603050405020304" pitchFamily="18" charset="0"/>
              </a:rPr>
              <a:t>.</a:t>
            </a:r>
            <a:r>
              <a:rPr lang="en-US" altLang="zh-CN" i="1">
                <a:solidFill>
                  <a:srgbClr val="000000"/>
                </a:solidFill>
                <a:latin typeface="宋体" panose="02010600030101010101" pitchFamily="2" charset="-122"/>
                <a:ea typeface="宋体" panose="02010600030101010101" pitchFamily="2" charset="-122"/>
                <a:cs typeface="Times New Roman" panose="02020603050405020304" pitchFamily="18" charset="0"/>
              </a:rPr>
              <a:t> </a:t>
            </a:r>
            <a:endParaRPr lang="zh-CN" altLang="zh-CN">
              <a:effectLst/>
              <a:latin typeface="Calibri" panose="020f0502020204030204" pitchFamily="34" charset="0"/>
              <a:ea typeface="宋体" panose="02010600030101010101" pitchFamily="2" charset="-122"/>
              <a:cs typeface="Times New Roman" panose="02020603050405020304" pitchFamily="18" charset="0"/>
            </a:endParaRPr>
          </a:p>
        </p:txBody>
      </p:sp>
      <p:pic>
        <p:nvPicPr>
          <p:cNvPr id="3" name="image429.jpeg"/>
          <p:cNvPicPr>
            <a:picLocks noChangeAspect="1"/>
          </p:cNvPicPr>
          <p:nvPr/>
        </p:nvPicPr>
        <p:blipFill>
          <a:blip r:embed="rId2"/>
          <a:stretch>
            <a:fillRect/>
          </a:stretch>
        </p:blipFill>
        <p:spPr>
          <a:xfrm>
            <a:off x="2775572" y="2935938"/>
            <a:ext cx="5980457" cy="3362772"/>
          </a:xfrm>
          <a:prstGeom prst="rect">
            <a:avLst/>
          </a:prstGeom>
        </p:spPr>
      </p:pic>
      <p:sp>
        <p:nvSpPr>
          <p:cNvPr id="4" name="矩形 3"/>
          <p:cNvSpPr/>
          <p:nvPr/>
        </p:nvSpPr>
        <p:spPr>
          <a:xfrm>
            <a:off x="1335869" y="1737102"/>
            <a:ext cx="595035" cy="584775"/>
          </a:xfrm>
          <a:prstGeom prst="rect">
            <a:avLst/>
          </a:prstGeom>
        </p:spPr>
        <p:txBody>
          <a:bodyPr wrap="none">
            <a:spAutoFit/>
          </a:bodyPr>
          <a:lstStyle/>
          <a:p>
            <a:r>
              <a:rPr lang="en-US" altLang="zh-CN">
                <a:ea typeface="宋体" panose="02010600030101010101" pitchFamily="2" charset="-122"/>
              </a:rPr>
              <a:t>10</a:t>
            </a:r>
            <a:endParaRPr lang="zh-CN" altLang="en-US"/>
          </a:p>
        </p:txBody>
      </p:sp>
      <p:sp>
        <p:nvSpPr>
          <p:cNvPr id="5" name="矩形 4"/>
          <p:cNvSpPr/>
          <p:nvPr/>
        </p:nvSpPr>
        <p:spPr>
          <a:xfrm>
            <a:off x="8376011" y="1743727"/>
            <a:ext cx="389850" cy="584775"/>
          </a:xfrm>
          <a:prstGeom prst="rect">
            <a:avLst/>
          </a:prstGeom>
        </p:spPr>
        <p:txBody>
          <a:bodyPr wrap="none">
            <a:spAutoFit/>
          </a:bodyPr>
          <a:lstStyle/>
          <a:p>
            <a:r>
              <a:rPr lang="en-US" altLang="zh-CN" smtClean="0">
                <a:ea typeface="宋体" panose="02010600030101010101" pitchFamily="2" charset="-122"/>
              </a:rPr>
              <a:t>5</a:t>
            </a:r>
            <a:endParaRPr lang="zh-CN" altLang="en-US"/>
          </a:p>
        </p:txBody>
      </p:sp>
      <p:sp>
        <p:nvSpPr>
          <p:cNvPr id="6" name="矩形 5"/>
          <p:cNvSpPr/>
          <p:nvPr/>
        </p:nvSpPr>
        <p:spPr>
          <a:xfrm>
            <a:off x="4753776" y="2328502"/>
            <a:ext cx="389850" cy="584775"/>
          </a:xfrm>
          <a:prstGeom prst="rect">
            <a:avLst/>
          </a:prstGeom>
        </p:spPr>
        <p:txBody>
          <a:bodyPr wrap="none">
            <a:spAutoFit/>
          </a:bodyPr>
          <a:lstStyle/>
          <a:p>
            <a:r>
              <a:rPr lang="en-US" altLang="zh-CN" smtClean="0">
                <a:ea typeface="宋体" panose="02010600030101010101" pitchFamily="2" charset="-122"/>
              </a:rPr>
              <a:t>5</a:t>
            </a:r>
            <a:endParaRPr lang="zh-CN" altLang="en-US"/>
          </a:p>
        </p:txBody>
      </p:sp>
    </p:spTree>
    <p:extLst>
      <p:ext uri="{BB962C8B-B14F-4D97-AF65-F5344CB8AC3E}">
        <p14:creationId xmlns:p14="http://schemas.microsoft.com/office/powerpoint/2010/main" val="1172630306"/>
      </p:ext>
    </p:extLst>
  </p:cSld>
  <p:clrMapOvr>
    <a:masterClrMapping/>
  </p:clrMapOvr>
  <mc:AlternateContent>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tags/tag1.xml><?xml version="1.0" encoding="utf-8"?>
<p:tagLst xmlns:p="http://schemas.openxmlformats.org/presentationml/2006/main">
  <p:tag name="AS_OS" val="Unix 3.10 unknown"/>
  <p:tag name="AS_RELEASE_DATE" val="2020.11.30"/>
  <p:tag name="AS_TITLE" val="Aspose.Slides for Java"/>
  <p:tag name="AS_VERSION" val="20.11"/>
</p:tagLst>
</file>

<file path=ppt/theme/theme1.xml><?xml version="1.0" encoding="utf-8"?>
<a:theme xmlns:r="http://schemas.openxmlformats.org/officeDocument/2006/relationships" xmlns:a="http://schemas.openxmlformats.org/drawingml/2006/main" name="专业教辅课件Q:251490010">
  <a:themeElements>
    <a:clrScheme name="穿越">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经典">
      <a:majorFont>
        <a:latin typeface="Arial"/>
        <a:ea typeface="Arial"/>
        <a:cs typeface="Arial"/>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Arial"/>
        <a:cs typeface="Arial"/>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演示文稿3" id="{7F1B58FA-3D69-4926-A2BA-EEBABBAD5E6B}" vid="{76CC91B4-AC1E-4E21-9BDB-923C2B156DCE}"/>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488</Paragraphs>
  <Slides>114</Slides>
  <Notes>1</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114</vt:i4>
      </vt:variant>
    </vt:vector>
  </HeadingPairs>
  <TitlesOfParts>
    <vt:vector size="128" baseType="lpstr">
      <vt:lpstr>Arial</vt:lpstr>
      <vt:lpstr>Times New Roman</vt:lpstr>
      <vt:lpstr>黑体</vt:lpstr>
      <vt:lpstr>隶书</vt:lpstr>
      <vt:lpstr>微软雅黑</vt:lpstr>
      <vt:lpstr>Calibri</vt:lpstr>
      <vt:lpstr>NEU-BZ-S92</vt:lpstr>
      <vt:lpstr>方正大黑_GBK</vt:lpstr>
      <vt:lpstr>华文新魏</vt:lpstr>
      <vt:lpstr>宋体</vt:lpstr>
      <vt:lpstr>楷体</vt:lpstr>
      <vt:lpstr>仿宋</vt:lpstr>
      <vt:lpstr>Microsoft Yi Baiti</vt:lpstr>
      <vt:lpstr>专业教辅课件Q:251490010</vt:lpstr>
      <vt:lpstr>第七章　力与机械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2021-03-06T18:14:24Z</cp:lastPrinted>
  <dcterms:created xsi:type="dcterms:W3CDTF">2021-03-06T18:14:24Z</dcterms:created>
  <dcterms:modified xsi:type="dcterms:W3CDTF">2021-03-06T10:14:26Z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