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docx" ContentType="application/vnd.openxmlformats-officedocument.wordprocessingml.document"/>
  <Default Extension="emf" ContentType="image/x-emf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notesMasterIdLst>
    <p:notesMasterId r:id="rId2"/>
  </p:notesMasterIdLst>
  <p:sldIdLst>
    <p:sldId id="758" r:id="rId3"/>
    <p:sldId id="744" r:id="rId4"/>
    <p:sldId id="749" r:id="rId5"/>
    <p:sldId id="762" r:id="rId6"/>
    <p:sldId id="768" r:id="rId7"/>
    <p:sldId id="750" r:id="rId8"/>
    <p:sldId id="760" r:id="rId9"/>
    <p:sldId id="764" r:id="rId10"/>
    <p:sldId id="831" r:id="rId11"/>
    <p:sldId id="832" r:id="rId12"/>
    <p:sldId id="833" r:id="rId13"/>
    <p:sldId id="834" r:id="rId14"/>
    <p:sldId id="835" r:id="rId15"/>
    <p:sldId id="836" r:id="rId16"/>
    <p:sldId id="837" r:id="rId17"/>
    <p:sldId id="838" r:id="rId18"/>
    <p:sldId id="839" r:id="rId19"/>
    <p:sldId id="840" r:id="rId20"/>
    <p:sldId id="841" r:id="rId21"/>
    <p:sldId id="842" r:id="rId22"/>
    <p:sldId id="844" r:id="rId23"/>
    <p:sldId id="845" r:id="rId24"/>
    <p:sldId id="846" r:id="rId25"/>
    <p:sldId id="847" r:id="rId26"/>
    <p:sldId id="848" r:id="rId27"/>
    <p:sldId id="849" r:id="rId28"/>
    <p:sldId id="850" r:id="rId29"/>
    <p:sldId id="851" r:id="rId30"/>
    <p:sldId id="759" r:id="rId31"/>
    <p:sldId id="789" r:id="rId32"/>
    <p:sldId id="864" r:id="rId33"/>
    <p:sldId id="865" r:id="rId34"/>
    <p:sldId id="866" r:id="rId35"/>
    <p:sldId id="867" r:id="rId36"/>
    <p:sldId id="921" r:id="rId37"/>
    <p:sldId id="868" r:id="rId38"/>
    <p:sldId id="869" r:id="rId39"/>
    <p:sldId id="870" r:id="rId40"/>
    <p:sldId id="871" r:id="rId41"/>
    <p:sldId id="872" r:id="rId42"/>
    <p:sldId id="873" r:id="rId43"/>
    <p:sldId id="890" r:id="rId44"/>
    <p:sldId id="891" r:id="rId45"/>
    <p:sldId id="892" r:id="rId46"/>
    <p:sldId id="893" r:id="rId47"/>
    <p:sldId id="761" r:id="rId48"/>
    <p:sldId id="805" r:id="rId49"/>
    <p:sldId id="874" r:id="rId50"/>
    <p:sldId id="875" r:id="rId51"/>
    <p:sldId id="876" r:id="rId52"/>
    <p:sldId id="877" r:id="rId53"/>
    <p:sldId id="878" r:id="rId54"/>
    <p:sldId id="879" r:id="rId55"/>
    <p:sldId id="880" r:id="rId56"/>
    <p:sldId id="881" r:id="rId57"/>
    <p:sldId id="882" r:id="rId58"/>
    <p:sldId id="883" r:id="rId59"/>
    <p:sldId id="884" r:id="rId60"/>
    <p:sldId id="885" r:id="rId61"/>
    <p:sldId id="886" r:id="rId62"/>
    <p:sldId id="887" r:id="rId63"/>
    <p:sldId id="888" r:id="rId64"/>
    <p:sldId id="889" r:id="rId65"/>
    <p:sldId id="894" r:id="rId66"/>
    <p:sldId id="895" r:id="rId67"/>
    <p:sldId id="896" r:id="rId68"/>
    <p:sldId id="897" r:id="rId69"/>
    <p:sldId id="898" r:id="rId70"/>
    <p:sldId id="899" r:id="rId71"/>
    <p:sldId id="900" r:id="rId72"/>
    <p:sldId id="901" r:id="rId73"/>
    <p:sldId id="902" r:id="rId74"/>
    <p:sldId id="903" r:id="rId75"/>
    <p:sldId id="904" r:id="rId76"/>
    <p:sldId id="905" r:id="rId77"/>
    <p:sldId id="906" r:id="rId78"/>
    <p:sldId id="907" r:id="rId79"/>
    <p:sldId id="908" r:id="rId80"/>
    <p:sldId id="909" r:id="rId81"/>
    <p:sldId id="922" r:id="rId82"/>
    <p:sldId id="910" r:id="rId83"/>
    <p:sldId id="911" r:id="rId84"/>
    <p:sldId id="912" r:id="rId85"/>
    <p:sldId id="913" r:id="rId86"/>
    <p:sldId id="914" r:id="rId87"/>
    <p:sldId id="915" r:id="rId88"/>
    <p:sldId id="923" r:id="rId89"/>
    <p:sldId id="917" r:id="rId90"/>
    <p:sldId id="918" r:id="rId91"/>
    <p:sldId id="920" r:id="rId92"/>
    <p:sldId id="735" r:id="rId93"/>
  </p:sldIdLst>
  <p:sldSz cx="11522075" cy="6480175"/>
  <p:notesSz cx="6858000" cy="9144000"/>
  <p:custDataLst>
    <p:tags r:id="rId9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6" userDrawn="1">
          <p15:clr>
            <a:srgbClr val="A4A3A4"/>
          </p15:clr>
        </p15:guide>
        <p15:guide id="2" pos="227" userDrawn="1">
          <p15:clr>
            <a:srgbClr val="A4A3A4"/>
          </p15:clr>
        </p15:guide>
        <p15:guide id="3" orient="horz" pos="317" userDrawn="1">
          <p15:clr>
            <a:srgbClr val="A4A3A4"/>
          </p15:clr>
        </p15:guide>
        <p15:guide id="4" orient="horz" pos="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591" autoAdjust="0"/>
  </p:normalViewPr>
  <p:slideViewPr>
    <p:cSldViewPr>
      <p:cViewPr varScale="1">
        <p:scale>
          <a:sx n="97" d="100"/>
          <a:sy n="97" d="100"/>
        </p:scale>
        <p:origin x="498" y="90"/>
      </p:cViewPr>
      <p:guideLst>
        <p:guide orient="horz" pos="726"/>
        <p:guide pos="227"/>
        <p:guide orient="horz" pos="317"/>
        <p:guide orient="horz" pos="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slide" Target="slides/slide44.xml" /><Relationship Id="rId47" Type="http://schemas.openxmlformats.org/officeDocument/2006/relationships/slide" Target="slides/slide45.xml" /><Relationship Id="rId48" Type="http://schemas.openxmlformats.org/officeDocument/2006/relationships/slide" Target="slides/slide46.xml" /><Relationship Id="rId49" Type="http://schemas.openxmlformats.org/officeDocument/2006/relationships/slide" Target="slides/slide47.xml" /><Relationship Id="rId5" Type="http://schemas.openxmlformats.org/officeDocument/2006/relationships/slide" Target="slides/slide3.xml" /><Relationship Id="rId50" Type="http://schemas.openxmlformats.org/officeDocument/2006/relationships/slide" Target="slides/slide48.xml" /><Relationship Id="rId51" Type="http://schemas.openxmlformats.org/officeDocument/2006/relationships/slide" Target="slides/slide49.xml" /><Relationship Id="rId52" Type="http://schemas.openxmlformats.org/officeDocument/2006/relationships/slide" Target="slides/slide50.xml" /><Relationship Id="rId53" Type="http://schemas.openxmlformats.org/officeDocument/2006/relationships/slide" Target="slides/slide51.xml" /><Relationship Id="rId54" Type="http://schemas.openxmlformats.org/officeDocument/2006/relationships/slide" Target="slides/slide52.xml" /><Relationship Id="rId55" Type="http://schemas.openxmlformats.org/officeDocument/2006/relationships/slide" Target="slides/slide53.xml" /><Relationship Id="rId56" Type="http://schemas.openxmlformats.org/officeDocument/2006/relationships/slide" Target="slides/slide54.xml" /><Relationship Id="rId57" Type="http://schemas.openxmlformats.org/officeDocument/2006/relationships/slide" Target="slides/slide55.xml" /><Relationship Id="rId58" Type="http://schemas.openxmlformats.org/officeDocument/2006/relationships/slide" Target="slides/slide56.xml" /><Relationship Id="rId59" Type="http://schemas.openxmlformats.org/officeDocument/2006/relationships/slide" Target="slides/slide57.xml" /><Relationship Id="rId6" Type="http://schemas.openxmlformats.org/officeDocument/2006/relationships/slide" Target="slides/slide4.xml" /><Relationship Id="rId60" Type="http://schemas.openxmlformats.org/officeDocument/2006/relationships/slide" Target="slides/slide58.xml" /><Relationship Id="rId61" Type="http://schemas.openxmlformats.org/officeDocument/2006/relationships/slide" Target="slides/slide59.xml" /><Relationship Id="rId62" Type="http://schemas.openxmlformats.org/officeDocument/2006/relationships/slide" Target="slides/slide60.xml" /><Relationship Id="rId63" Type="http://schemas.openxmlformats.org/officeDocument/2006/relationships/slide" Target="slides/slide61.xml" /><Relationship Id="rId64" Type="http://schemas.openxmlformats.org/officeDocument/2006/relationships/slide" Target="slides/slide62.xml" /><Relationship Id="rId65" Type="http://schemas.openxmlformats.org/officeDocument/2006/relationships/slide" Target="slides/slide63.xml" /><Relationship Id="rId66" Type="http://schemas.openxmlformats.org/officeDocument/2006/relationships/slide" Target="slides/slide64.xml" /><Relationship Id="rId67" Type="http://schemas.openxmlformats.org/officeDocument/2006/relationships/slide" Target="slides/slide65.xml" /><Relationship Id="rId68" Type="http://schemas.openxmlformats.org/officeDocument/2006/relationships/slide" Target="slides/slide66.xml" /><Relationship Id="rId69" Type="http://schemas.openxmlformats.org/officeDocument/2006/relationships/slide" Target="slides/slide67.xml" /><Relationship Id="rId7" Type="http://schemas.openxmlformats.org/officeDocument/2006/relationships/slide" Target="slides/slide5.xml" /><Relationship Id="rId70" Type="http://schemas.openxmlformats.org/officeDocument/2006/relationships/slide" Target="slides/slide68.xml" /><Relationship Id="rId71" Type="http://schemas.openxmlformats.org/officeDocument/2006/relationships/slide" Target="slides/slide69.xml" /><Relationship Id="rId72" Type="http://schemas.openxmlformats.org/officeDocument/2006/relationships/slide" Target="slides/slide70.xml" /><Relationship Id="rId73" Type="http://schemas.openxmlformats.org/officeDocument/2006/relationships/slide" Target="slides/slide71.xml" /><Relationship Id="rId74" Type="http://schemas.openxmlformats.org/officeDocument/2006/relationships/slide" Target="slides/slide72.xml" /><Relationship Id="rId75" Type="http://schemas.openxmlformats.org/officeDocument/2006/relationships/slide" Target="slides/slide73.xml" /><Relationship Id="rId76" Type="http://schemas.openxmlformats.org/officeDocument/2006/relationships/slide" Target="slides/slide74.xml" /><Relationship Id="rId77" Type="http://schemas.openxmlformats.org/officeDocument/2006/relationships/slide" Target="slides/slide75.xml" /><Relationship Id="rId78" Type="http://schemas.openxmlformats.org/officeDocument/2006/relationships/slide" Target="slides/slide76.xml" /><Relationship Id="rId79" Type="http://schemas.openxmlformats.org/officeDocument/2006/relationships/slide" Target="slides/slide77.xml" /><Relationship Id="rId8" Type="http://schemas.openxmlformats.org/officeDocument/2006/relationships/slide" Target="slides/slide6.xml" /><Relationship Id="rId80" Type="http://schemas.openxmlformats.org/officeDocument/2006/relationships/slide" Target="slides/slide78.xml" /><Relationship Id="rId81" Type="http://schemas.openxmlformats.org/officeDocument/2006/relationships/slide" Target="slides/slide79.xml" /><Relationship Id="rId82" Type="http://schemas.openxmlformats.org/officeDocument/2006/relationships/slide" Target="slides/slide80.xml" /><Relationship Id="rId83" Type="http://schemas.openxmlformats.org/officeDocument/2006/relationships/slide" Target="slides/slide81.xml" /><Relationship Id="rId84" Type="http://schemas.openxmlformats.org/officeDocument/2006/relationships/slide" Target="slides/slide82.xml" /><Relationship Id="rId85" Type="http://schemas.openxmlformats.org/officeDocument/2006/relationships/slide" Target="slides/slide83.xml" /><Relationship Id="rId86" Type="http://schemas.openxmlformats.org/officeDocument/2006/relationships/slide" Target="slides/slide84.xml" /><Relationship Id="rId87" Type="http://schemas.openxmlformats.org/officeDocument/2006/relationships/slide" Target="slides/slide85.xml" /><Relationship Id="rId88" Type="http://schemas.openxmlformats.org/officeDocument/2006/relationships/slide" Target="slides/slide86.xml" /><Relationship Id="rId89" Type="http://schemas.openxmlformats.org/officeDocument/2006/relationships/slide" Target="slides/slide87.xml" /><Relationship Id="rId9" Type="http://schemas.openxmlformats.org/officeDocument/2006/relationships/slide" Target="slides/slide7.xml" /><Relationship Id="rId90" Type="http://schemas.openxmlformats.org/officeDocument/2006/relationships/slide" Target="slides/slide88.xml" /><Relationship Id="rId91" Type="http://schemas.openxmlformats.org/officeDocument/2006/relationships/slide" Target="slides/slide89.xml" /><Relationship Id="rId92" Type="http://schemas.openxmlformats.org/officeDocument/2006/relationships/slide" Target="slides/slide90.xml" /><Relationship Id="rId93" Type="http://schemas.openxmlformats.org/officeDocument/2006/relationships/slide" Target="slides/slide91.xml" /><Relationship Id="rId94" Type="http://schemas.openxmlformats.org/officeDocument/2006/relationships/tags" Target="tags/tag1.xml" /><Relationship Id="rId95" Type="http://schemas.openxmlformats.org/officeDocument/2006/relationships/presProps" Target="presProps.xml" /><Relationship Id="rId96" Type="http://schemas.openxmlformats.org/officeDocument/2006/relationships/viewProps" Target="viewProps.xml" /><Relationship Id="rId97" Type="http://schemas.openxmlformats.org/officeDocument/2006/relationships/theme" Target="theme/theme1.xml" /><Relationship Id="rId98" Type="http://schemas.openxmlformats.org/officeDocument/2006/relationships/tableStyles" Target="tableStyles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emf" /></Relationships>
</file>

<file path=ppt/drawings/_rels/vmlDrawing1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6.emf" /></Relationships>
</file>

<file path=ppt/drawings/_rels/vmlDrawing1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emf" /></Relationships>
</file>

<file path=ppt/drawings/_rels/vmlDrawing1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9.emf" /></Relationships>
</file>

<file path=ppt/drawings/_rels/vmlDrawing1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1.emf" /></Relationships>
</file>

<file path=ppt/drawings/_rels/vmlDrawing1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emf" /></Relationships>
</file>

<file path=ppt/drawings/_rels/vmlDrawing1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3.emf" /></Relationships>
</file>

<file path=ppt/drawings/_rels/vmlDrawing1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5.emf" /></Relationships>
</file>

<file path=ppt/drawings/_rels/vmlDrawing1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6.emf" /></Relationships>
</file>

<file path=ppt/drawings/_rels/vmlDrawing1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7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emf" /></Relationships>
</file>

<file path=ppt/drawings/_rels/vmlDrawing2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9.emf" /></Relationships>
</file>

<file path=ppt/drawings/_rels/vmlDrawing2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0.emf" /><Relationship Id="rId2" Type="http://schemas.openxmlformats.org/officeDocument/2006/relationships/image" Target="../media/image41.emf" /><Relationship Id="rId3" Type="http://schemas.openxmlformats.org/officeDocument/2006/relationships/image" Target="../media/image42.emf" /></Relationships>
</file>

<file path=ppt/drawings/_rels/vmlDrawing2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3.emf" /></Relationships>
</file>

<file path=ppt/drawings/_rels/vmlDrawing2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5.emf" /><Relationship Id="rId2" Type="http://schemas.openxmlformats.org/officeDocument/2006/relationships/image" Target="../media/image46.emf" /></Relationships>
</file>

<file path=ppt/drawings/_rels/vmlDrawing2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7.emf" /></Relationships>
</file>

<file path=ppt/drawings/_rels/vmlDrawing2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8.emf" /><Relationship Id="rId2" Type="http://schemas.openxmlformats.org/officeDocument/2006/relationships/image" Target="../media/image49.emf" /></Relationships>
</file>

<file path=ppt/drawings/_rels/vmlDrawing2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0.emf" /></Relationships>
</file>

<file path=ppt/drawings/_rels/vmlDrawing2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1.emf" /></Relationships>
</file>

<file path=ppt/drawings/_rels/vmlDrawing2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2.emf" /></Relationships>
</file>

<file path=ppt/drawings/_rels/vmlDrawing2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3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emf" /><Relationship Id="rId2" Type="http://schemas.openxmlformats.org/officeDocument/2006/relationships/image" Target="../media/image7.e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e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.e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e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2.e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e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4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noProof="1">
                <a:ea typeface="黑体" panose="02010609060101010101" pitchFamily="49" charset="-122"/>
              </a:defRPr>
            </a:lvl1pPr>
          </a:lstStyle>
          <a:p>
            <a:fld id="{A64CA497-71E0-4184-919F-D45F39379D11}" type="slidenum">
              <a:rPr lang="zh-CN" altLang="en-US"/>
              <a:t>‹#›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7822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CA497-71E0-4184-919F-D45F39379D11}" type="slidenum">
              <a:rPr lang="zh-CN" altLang="en-US" smtClean="0"/>
              <a:t>91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8147645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3_标题幻灯片">
    <p:bg>
      <p:bgPr>
        <a:pattFill prst="pct5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475108201"/>
      </p:ext>
    </p:extLst>
  </p:cSld>
  <p:clrMapOvr>
    <a:masterClrMapping/>
  </p:clrMapOvr>
  <p:transition>
    <p:fade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75246955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84103702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7128942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1_标题幻灯片">
    <p:bg>
      <p:bgPr>
        <a:gradFill>
          <a:gsLst>
            <a:gs pos="61000">
              <a:schemeClr val="bg2">
                <a:lumMod val="90000"/>
              </a:schemeClr>
            </a:gs>
            <a:gs pos="100000">
              <a:schemeClr val="bg2">
                <a:lumMod val="50000"/>
              </a:schemeClr>
            </a:gs>
            <a:gs pos="0">
              <a:schemeClr val="bg2">
                <a:lumMod val="50000"/>
              </a:schemeClr>
            </a:gs>
            <a:gs pos="4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3201636" y="1583903"/>
            <a:ext cx="512832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smtClean="0">
                <a:solidFill>
                  <a:schemeClr val="accent2"/>
                </a:solidFill>
                <a:effectLst>
                  <a:outerShdw dist="50800" dir="5400000" algn="ctr" rotWithShape="0">
                    <a:srgbClr val="000000">
                      <a:alpha val="60000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本课结束</a:t>
            </a:r>
            <a:endParaRPr lang="en-US" altLang="zh-CN" sz="9600" smtClean="0">
              <a:solidFill>
                <a:schemeClr val="accent2"/>
              </a:solidFill>
              <a:effectLst>
                <a:outerShdw dist="50800" dir="5400000" algn="ctr" rotWithShape="0">
                  <a:srgbClr val="000000">
                    <a:alpha val="60000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/>
            <a:r>
              <a:rPr lang="zh-CN" altLang="en-US" sz="9600" smtClean="0">
                <a:solidFill>
                  <a:schemeClr val="accent2"/>
                </a:solidFill>
                <a:effectLst>
                  <a:outerShdw dist="50800" dir="5400000" algn="ctr" rotWithShape="0">
                    <a:srgbClr val="000000">
                      <a:alpha val="60000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谢谢观看</a:t>
            </a:r>
            <a:endParaRPr lang="en-US" altLang="zh-CN" sz="9600" smtClean="0">
              <a:solidFill>
                <a:schemeClr val="accent2"/>
              </a:solidFill>
              <a:effectLst>
                <a:outerShdw dist="50800" dir="5400000" algn="ctr" rotWithShape="0">
                  <a:srgbClr val="000000">
                    <a:alpha val="60000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60790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章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" name="矩形 52">
            <a:extLst>
              <a:ext uri="{FF2B5EF4-FFF2-40B4-BE49-F238E27FC236}">
                <a16:creationId xmlns="" xmlns:a16="http://schemas.microsoft.com/office/drawing/2014/main" id="{BA1ED049-C14D-4A1F-97F9-8FC803A6313A}"/>
              </a:ext>
            </a:extLst>
          </p:cNvPr>
          <p:cNvSpPr/>
          <p:nvPr userDrawn="1"/>
        </p:nvSpPr>
        <p:spPr>
          <a:xfrm>
            <a:off x="0" y="2256061"/>
            <a:ext cx="11522075" cy="1740047"/>
          </a:xfrm>
          <a:prstGeom prst="rect">
            <a:avLst/>
          </a:prstGeom>
          <a:solidFill>
            <a:srgbClr val="00A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24"/>
          </a:p>
        </p:txBody>
      </p:sp>
      <p:sp>
        <p:nvSpPr>
          <p:cNvPr id="54" name="标题 1">
            <a:extLst>
              <a:ext uri="{FF2B5EF4-FFF2-40B4-BE49-F238E27FC236}">
                <a16:creationId xmlns="" xmlns:a16="http://schemas.microsoft.com/office/drawing/2014/main" id="{AA99C4E3-901A-413A-864D-39738AA96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56061"/>
            <a:ext cx="11522075" cy="1740047"/>
          </a:xfrm>
          <a:prstGeom prst="rect">
            <a:avLst/>
          </a:prstGeom>
        </p:spPr>
        <p:txBody>
          <a:bodyPr anchor="ctr"/>
          <a:lstStyle>
            <a:lvl1pPr algn="ctr">
              <a:defRPr sz="4158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166665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" Target="../slides/slide2.xml" TargetMode="Internal" /><Relationship Id="rId8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-1" y="172927"/>
            <a:ext cx="11522075" cy="288032"/>
          </a:xfrm>
          <a:prstGeom prst="rect">
            <a:avLst/>
          </a:prstGeom>
          <a:gradFill flip="none" rotWithShape="1">
            <a:gsLst>
              <a:gs pos="65000">
                <a:schemeClr val="bg2">
                  <a:lumMod val="90000"/>
                </a:schemeClr>
              </a:gs>
              <a:gs pos="38000">
                <a:schemeClr val="bg2">
                  <a:lumMod val="75000"/>
                </a:schemeClr>
              </a:gs>
              <a:gs pos="1000">
                <a:srgbClr val="0070C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-9728" y="6404527"/>
            <a:ext cx="11522074" cy="720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云形标注 9">
            <a:hlinkClick r:id="rId7" action="ppaction://hlinksldjump"/>
          </p:cNvPr>
          <p:cNvSpPr/>
          <p:nvPr userDrawn="1"/>
        </p:nvSpPr>
        <p:spPr>
          <a:xfrm>
            <a:off x="10441557" y="42551"/>
            <a:ext cx="864096" cy="432048"/>
          </a:xfrm>
          <a:prstGeom prst="cloudCallou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smtClean="0"/>
              <a:t> 导航</a:t>
            </a:r>
            <a:endParaRPr lang="zh-CN" altLang="en-US" sz="1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8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0" r:id="rId2"/>
    <p:sldLayoutId id="2147483691" r:id="rId3"/>
    <p:sldLayoutId id="2147483692" r:id="rId4"/>
    <p:sldLayoutId id="2147483694" r:id="rId5"/>
    <p:sldLayoutId id="2147483698" r:id="rId6"/>
  </p:sldLayoutIdLst>
  <p:transition/>
  <p:timing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5pPr>
      <a:lvl6pPr marL="432008"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6pPr>
      <a:lvl7pPr marL="864017"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7pPr>
      <a:lvl8pPr marL="1296025"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8pPr>
      <a:lvl9pPr marL="1728033"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9pPr>
    </p:titleStyle>
    <p:bodyStyle>
      <a:lvl1pPr marL="324006" indent="-324006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1pPr>
      <a:lvl2pPr marL="702013" indent="-270005" algn="l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rtl="0" eaLnBrk="1" fontAlgn="base" hangingPunct="1">
        <a:spcBef>
          <a:spcPct val="20000"/>
        </a:spcBef>
        <a:spcAft>
          <a:spcPct val="0"/>
        </a:spcAft>
        <a:buFont typeface="Arial"/>
        <a:buChar char="»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4.docx" TargetMode="Internal" /><Relationship Id="rId3" Type="http://schemas.openxmlformats.org/officeDocument/2006/relationships/image" Target="../media/image6.emf" /><Relationship Id="rId4" Type="http://schemas.openxmlformats.org/officeDocument/2006/relationships/package" Target="../embeddings/Microsoft_Word___5.docx" TargetMode="Internal" /><Relationship Id="rId5" Type="http://schemas.openxmlformats.org/officeDocument/2006/relationships/image" Target="../media/image7.emf" /><Relationship Id="rId6" Type="http://schemas.openxmlformats.org/officeDocument/2006/relationships/vmlDrawing" Target="../drawings/vmlDrawing4.v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6.docx" TargetMode="Internal" /><Relationship Id="rId3" Type="http://schemas.openxmlformats.org/officeDocument/2006/relationships/image" Target="../media/image8.emf" /><Relationship Id="rId4" Type="http://schemas.openxmlformats.org/officeDocument/2006/relationships/vmlDrawing" Target="../drawings/vmlDrawing5.v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9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7.docx" TargetMode="Internal" /><Relationship Id="rId3" Type="http://schemas.openxmlformats.org/officeDocument/2006/relationships/image" Target="../media/image10.emf" /><Relationship Id="rId4" Type="http://schemas.openxmlformats.org/officeDocument/2006/relationships/package" Target="../embeddings/Microsoft_Word___8.docx" TargetMode="Internal" /><Relationship Id="rId5" Type="http://schemas.openxmlformats.org/officeDocument/2006/relationships/vmlDrawing" Target="../drawings/vmlDrawing6.v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3.xml" TargetMode="Internal" /><Relationship Id="rId3" Type="http://schemas.openxmlformats.org/officeDocument/2006/relationships/slide" Target="slide6.xml" TargetMode="Internal" /><Relationship Id="rId4" Type="http://schemas.openxmlformats.org/officeDocument/2006/relationships/slide" Target="slide7.xml" TargetMode="Internal" /><Relationship Id="rId5" Type="http://schemas.openxmlformats.org/officeDocument/2006/relationships/slide" Target="slide29.xml" TargetMode="Internal" /><Relationship Id="rId6" Type="http://schemas.openxmlformats.org/officeDocument/2006/relationships/slide" Target="slide46.xml" TargetMode="In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9.docx" TargetMode="Internal" /><Relationship Id="rId3" Type="http://schemas.openxmlformats.org/officeDocument/2006/relationships/image" Target="../media/image11.emf" /><Relationship Id="rId4" Type="http://schemas.openxmlformats.org/officeDocument/2006/relationships/vmlDrawing" Target="../drawings/vmlDrawing7.v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10.docx" TargetMode="Internal" /><Relationship Id="rId3" Type="http://schemas.openxmlformats.org/officeDocument/2006/relationships/image" Target="../media/image12.emf" /><Relationship Id="rId4" Type="http://schemas.openxmlformats.org/officeDocument/2006/relationships/vmlDrawing" Target="../drawings/vmlDrawing8.v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11.docx" TargetMode="Internal" /><Relationship Id="rId3" Type="http://schemas.openxmlformats.org/officeDocument/2006/relationships/image" Target="../media/image13.emf" /><Relationship Id="rId4" Type="http://schemas.openxmlformats.org/officeDocument/2006/relationships/vmlDrawing" Target="../drawings/vmlDrawing9.v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12.docx" TargetMode="Internal" /><Relationship Id="rId3" Type="http://schemas.openxmlformats.org/officeDocument/2006/relationships/image" Target="../media/image14.emf" /><Relationship Id="rId4" Type="http://schemas.openxmlformats.org/officeDocument/2006/relationships/vmlDrawing" Target="../drawings/vmlDrawing10.v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5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1.docx" TargetMode="Internal" /><Relationship Id="rId3" Type="http://schemas.openxmlformats.org/officeDocument/2006/relationships/image" Target="../media/image1.emf" /><Relationship Id="rId4" Type="http://schemas.openxmlformats.org/officeDocument/2006/relationships/vmlDrawing" Target="../drawings/vmlDrawing1.v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13.docx" TargetMode="Internal" /><Relationship Id="rId3" Type="http://schemas.openxmlformats.org/officeDocument/2006/relationships/image" Target="../media/image16.emf" /><Relationship Id="rId4" Type="http://schemas.openxmlformats.org/officeDocument/2006/relationships/vmlDrawing" Target="../drawings/vmlDrawing11.v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14.docx" TargetMode="Internal" /><Relationship Id="rId3" Type="http://schemas.openxmlformats.org/officeDocument/2006/relationships/image" Target="../media/image17.emf" /><Relationship Id="rId4" Type="http://schemas.openxmlformats.org/officeDocument/2006/relationships/vmlDrawing" Target="../drawings/vmlDrawing12.v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8.jpeg" /><Relationship Id="rId3" Type="http://schemas.openxmlformats.org/officeDocument/2006/relationships/package" Target="../embeddings/Microsoft_Word___15.docx" TargetMode="Internal" /><Relationship Id="rId4" Type="http://schemas.openxmlformats.org/officeDocument/2006/relationships/image" Target="../media/image19.emf" /><Relationship Id="rId5" Type="http://schemas.openxmlformats.org/officeDocument/2006/relationships/vmlDrawing" Target="../drawings/vmlDrawing13.v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2.docx" TargetMode="Internal" /><Relationship Id="rId3" Type="http://schemas.openxmlformats.org/officeDocument/2006/relationships/image" Target="../media/image2.emf" /><Relationship Id="rId4" Type="http://schemas.openxmlformats.org/officeDocument/2006/relationships/vmlDrawing" Target="../drawings/vmlDrawing2.v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0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16.docx" TargetMode="Internal" /><Relationship Id="rId3" Type="http://schemas.openxmlformats.org/officeDocument/2006/relationships/image" Target="../media/image21.emf" /><Relationship Id="rId4" Type="http://schemas.openxmlformats.org/officeDocument/2006/relationships/vmlDrawing" Target="../drawings/vmlDrawing14.v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17.docx" TargetMode="Internal" /><Relationship Id="rId3" Type="http://schemas.openxmlformats.org/officeDocument/2006/relationships/image" Target="../media/image22.emf" /><Relationship Id="rId4" Type="http://schemas.openxmlformats.org/officeDocument/2006/relationships/vmlDrawing" Target="../drawings/vmlDrawing15.v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18.docx" TargetMode="Internal" /><Relationship Id="rId3" Type="http://schemas.openxmlformats.org/officeDocument/2006/relationships/image" Target="../media/image23.emf" /><Relationship Id="rId4" Type="http://schemas.openxmlformats.org/officeDocument/2006/relationships/vmlDrawing" Target="../drawings/vmlDrawing16.vm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3.docx" TargetMode="Internal" /><Relationship Id="rId3" Type="http://schemas.openxmlformats.org/officeDocument/2006/relationships/image" Target="../media/image3.emf" /><Relationship Id="rId4" Type="http://schemas.openxmlformats.org/officeDocument/2006/relationships/vmlDrawing" Target="../drawings/vmlDrawing3.vml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4.jpeg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19.docx" TargetMode="Internal" /><Relationship Id="rId3" Type="http://schemas.openxmlformats.org/officeDocument/2006/relationships/image" Target="../media/image25.emf" /><Relationship Id="rId4" Type="http://schemas.openxmlformats.org/officeDocument/2006/relationships/image" Target="../media/image26.jpeg" /><Relationship Id="rId5" Type="http://schemas.openxmlformats.org/officeDocument/2006/relationships/vmlDrawing" Target="../drawings/vmlDrawing17.vml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7.jpeg" /><Relationship Id="rId3" Type="http://schemas.openxmlformats.org/officeDocument/2006/relationships/image" Target="../media/image28.jpeg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9.jpeg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0.png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1.jpeg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2.jpeg" /></Relationships>
</file>

<file path=ppt/slides/_rels/slide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3.jpeg" /></Relationships>
</file>

<file path=ppt/slides/_rels/slide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4.jpeg" /></Relationships>
</file>

<file path=ppt/slides/_rels/slide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5.jpeg" /></Relationships>
</file>

<file path=ppt/slides/_rels/slide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20.docx" TargetMode="Internal" /><Relationship Id="rId3" Type="http://schemas.openxmlformats.org/officeDocument/2006/relationships/image" Target="../media/image36.emf" /><Relationship Id="rId4" Type="http://schemas.openxmlformats.org/officeDocument/2006/relationships/vmlDrawing" Target="../drawings/vmlDrawing18.v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21.docx" TargetMode="Internal" /><Relationship Id="rId3" Type="http://schemas.openxmlformats.org/officeDocument/2006/relationships/image" Target="../media/image37.emf" /><Relationship Id="rId4" Type="http://schemas.openxmlformats.org/officeDocument/2006/relationships/vmlDrawing" Target="../drawings/vmlDrawing19.vml" /></Relationships>
</file>

<file path=ppt/slides/_rels/slide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8.jpeg" /></Relationships>
</file>

<file path=ppt/slides/_rels/slide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22.docx" TargetMode="Internal" /><Relationship Id="rId3" Type="http://schemas.openxmlformats.org/officeDocument/2006/relationships/image" Target="../media/image39.emf" /><Relationship Id="rId4" Type="http://schemas.openxmlformats.org/officeDocument/2006/relationships/vmlDrawing" Target="../drawings/vmlDrawing20.vml" /></Relationships>
</file>

<file path=ppt/slides/_rels/slide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23.docx" TargetMode="Internal" /><Relationship Id="rId3" Type="http://schemas.openxmlformats.org/officeDocument/2006/relationships/image" Target="../media/image40.emf" /><Relationship Id="rId4" Type="http://schemas.openxmlformats.org/officeDocument/2006/relationships/package" Target="../embeddings/Microsoft_Word___24.docx" TargetMode="Internal" /><Relationship Id="rId5" Type="http://schemas.openxmlformats.org/officeDocument/2006/relationships/image" Target="../media/image41.emf" /><Relationship Id="rId6" Type="http://schemas.openxmlformats.org/officeDocument/2006/relationships/package" Target="../embeddings/Microsoft_Word___25.docx" TargetMode="Internal" /><Relationship Id="rId7" Type="http://schemas.openxmlformats.org/officeDocument/2006/relationships/image" Target="../media/image42.emf" /><Relationship Id="rId8" Type="http://schemas.openxmlformats.org/officeDocument/2006/relationships/vmlDrawing" Target="../drawings/vmlDrawing21.vml" /></Relationships>
</file>

<file path=ppt/slides/_rels/slide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26.docx" TargetMode="Internal" /><Relationship Id="rId3" Type="http://schemas.openxmlformats.org/officeDocument/2006/relationships/image" Target="../media/image43.emf" /><Relationship Id="rId4" Type="http://schemas.openxmlformats.org/officeDocument/2006/relationships/image" Target="../media/image44.jpeg" /><Relationship Id="rId5" Type="http://schemas.openxmlformats.org/officeDocument/2006/relationships/vmlDrawing" Target="../drawings/vmlDrawing22.vml" /></Relationships>
</file>

<file path=ppt/slides/_rels/slide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27.docx" TargetMode="Internal" /><Relationship Id="rId3" Type="http://schemas.openxmlformats.org/officeDocument/2006/relationships/image" Target="../media/image45.emf" /><Relationship Id="rId4" Type="http://schemas.openxmlformats.org/officeDocument/2006/relationships/package" Target="../embeddings/Microsoft_Word___28.docx" TargetMode="Internal" /><Relationship Id="rId5" Type="http://schemas.openxmlformats.org/officeDocument/2006/relationships/image" Target="../media/image46.emf" /><Relationship Id="rId6" Type="http://schemas.openxmlformats.org/officeDocument/2006/relationships/vmlDrawing" Target="../drawings/vmlDrawing23.vml" /></Relationships>
</file>

<file path=ppt/slides/_rels/slide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29.docx" TargetMode="Internal" /><Relationship Id="rId3" Type="http://schemas.openxmlformats.org/officeDocument/2006/relationships/image" Target="../media/image47.emf" /><Relationship Id="rId4" Type="http://schemas.openxmlformats.org/officeDocument/2006/relationships/vmlDrawing" Target="../drawings/vmlDrawing24.vml" /></Relationships>
</file>

<file path=ppt/slides/_rels/slide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30.docx" TargetMode="Internal" /><Relationship Id="rId3" Type="http://schemas.openxmlformats.org/officeDocument/2006/relationships/image" Target="../media/image48.emf" /><Relationship Id="rId4" Type="http://schemas.openxmlformats.org/officeDocument/2006/relationships/package" Target="../embeddings/Microsoft_Word___31.docx" TargetMode="Internal" /><Relationship Id="rId5" Type="http://schemas.openxmlformats.org/officeDocument/2006/relationships/image" Target="../media/image49.emf" /><Relationship Id="rId6" Type="http://schemas.openxmlformats.org/officeDocument/2006/relationships/vmlDrawing" Target="../drawings/vmlDrawing25.vml" /></Relationships>
</file>

<file path=ppt/slides/_rels/slide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32.docx" TargetMode="Internal" /><Relationship Id="rId3" Type="http://schemas.openxmlformats.org/officeDocument/2006/relationships/image" Target="../media/image50.emf" /><Relationship Id="rId4" Type="http://schemas.openxmlformats.org/officeDocument/2006/relationships/vmlDrawing" Target="../drawings/vmlDrawing26.vml" /></Relationships>
</file>

<file path=ppt/slides/_rels/slide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33.docx" TargetMode="Internal" /><Relationship Id="rId3" Type="http://schemas.openxmlformats.org/officeDocument/2006/relationships/image" Target="../media/image51.emf" /><Relationship Id="rId4" Type="http://schemas.openxmlformats.org/officeDocument/2006/relationships/vmlDrawing" Target="../drawings/vmlDrawing27.vml" /></Relationships>
</file>

<file path=ppt/slides/_rels/slide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34.docx" TargetMode="Internal" /><Relationship Id="rId3" Type="http://schemas.openxmlformats.org/officeDocument/2006/relationships/image" Target="../media/image52.emf" /><Relationship Id="rId4" Type="http://schemas.openxmlformats.org/officeDocument/2006/relationships/vmlDrawing" Target="../drawings/vmlDrawing28.v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35.docx" TargetMode="Internal" /><Relationship Id="rId3" Type="http://schemas.openxmlformats.org/officeDocument/2006/relationships/image" Target="../media/image53.emf" /><Relationship Id="rId4" Type="http://schemas.openxmlformats.org/officeDocument/2006/relationships/vmlDrawing" Target="../drawings/vmlDrawing29.vml" /></Relationships>
</file>

<file path=ppt/slides/_rels/slide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54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b="1"/>
              <a:t>第六章　质量与密度</a:t>
            </a:r>
            <a:endParaRPr lang="zh-CN" altLang="zh-CN"/>
          </a:p>
        </p:txBody>
      </p:sp>
      <p:sp>
        <p:nvSpPr>
          <p:cNvPr id="4" name="矩形 3"/>
          <p:cNvSpPr>
            <a:spLocks noChangeAspect="1"/>
          </p:cNvSpPr>
          <p:nvPr/>
        </p:nvSpPr>
        <p:spPr>
          <a:xfrm>
            <a:off x="236022" y="1440390"/>
            <a:ext cx="3690434" cy="614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22622"/>
                <a:tab pos="2044239"/>
                <a:tab pos="2969457"/>
                <a:tab pos="3959476"/>
              </a:tabLst>
            </a:pPr>
            <a:r>
              <a:rPr lang="zh-CN" altLang="en-US" sz="3024">
                <a:solidFill>
                  <a:srgbClr val="000000"/>
                </a:solidFill>
                <a:latin typeface="NEU-BZ-S92" panose="02010600010101010101" pitchFamily="2" charset="-122"/>
                <a:ea typeface="方正大黑_GBK" panose="03000509000000000000" pitchFamily="65" charset="-122"/>
                <a:cs typeface="Times New Roman" panose="02020603050405020304" pitchFamily="18" charset="0"/>
              </a:rPr>
              <a:t>第一阶段　章节复习</a:t>
            </a:r>
            <a:endParaRPr lang="zh-CN" altLang="zh-CN" sz="3024">
              <a:solidFill>
                <a:srgbClr val="000000"/>
              </a:solidFill>
              <a:latin typeface="NEU-BZ-S92" panose="02010600010101010101" pitchFamily="2" charset="-122"/>
              <a:ea typeface="方正大黑_GBK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64320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41607"/>
            <a:ext cx="10807700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典例精析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某同学想用天平称量一块岩石的质量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实验前发现指针停在如图甲所示位置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此时应将横梁右端的平衡螺母向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移动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直至天平平衡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称量时将岩石放入天平左盘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当天平再次平衡后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右盘中砝码质量和游码位置如图乙所示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则岩石质量是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若将该岩石带到月球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其质量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变大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变小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309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3470014" y="4659574"/>
            <a:ext cx="4591571" cy="161999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08509" y="2243980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左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769149" y="3427736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57</a:t>
            </a:r>
            <a:r>
              <a:rPr lang="en-US" altLang="zh-CN" i="1">
                <a:ea typeface="宋体" panose="02010600030101010101" pitchFamily="2" charset="-122"/>
              </a:rPr>
              <a:t>.</a:t>
            </a:r>
            <a:r>
              <a:rPr lang="en-US" altLang="zh-CN">
                <a:ea typeface="宋体" panose="02010600030101010101" pitchFamily="2" charset="-122"/>
              </a:rPr>
              <a:t>4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485187" y="3998374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不变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8085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45286"/>
            <a:ext cx="10807700" cy="41815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【解析】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用天平测量物体质量前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需要调平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由图甲可知此时天平未平衡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且指针向右偏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应该将平衡螺母向左移动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用天平称量物体时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左盘物体的质量等于右盘砝码的质量与游码对应的刻度值之和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且图示中标尺的分度值为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g,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所以岩石的质量为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50</a:t>
            </a:r>
            <a:r>
              <a:rPr lang="en-US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g+5</a:t>
            </a:r>
            <a:r>
              <a:rPr lang="en-US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g+2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g=57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因为质量是物质的一种属性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它不随物体的状态、形状、所处的空间位置的变化而变化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所以若将该岩石带到月球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其质量不变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285428"/>
      </p:ext>
    </p:extLst>
  </p:cSld>
  <p:clrMapOvr>
    <a:masterClrMapping/>
  </p:clrMapOvr>
  <p:transition spd="med">
    <p:pull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583903"/>
            <a:ext cx="10807700" cy="29996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【变式训练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在用天平测物体质量时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应根据估计所用的砝码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按质量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由小到大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由大到小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的顺序向右盘中增减砝码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在调换砝码时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如果发现添加最小的砝码嫌多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而取出最小的砝码又嫌少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这时应采取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的方法使天平平衡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61685" y="2202479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由大到小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598845" y="3384103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移动游码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4461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39082"/>
            <a:ext cx="10807700" cy="481978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</a:t>
            </a:r>
            <a:r>
              <a:rPr lang="zh-CN" altLang="en-US" smtClean="0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lang="en-US" altLang="zh-CN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密度及其应用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知识点梳理</a:t>
            </a: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密度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某种物质组成的物体的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与它的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之比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单位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国际单位制中密度的单位是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常用的密度单位还有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其转化关系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:1 g/cm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kg/m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定义公式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i="1">
                <a:solidFill>
                  <a:srgbClr val="000000"/>
                </a:solidFill>
                <a:ea typeface="Microsoft Yi Baiti" panose="03000500000000000000" pitchFamily="66" charset="0"/>
                <a:cs typeface="Times New Roman" panose="02020603050405020304" pitchFamily="18" charset="0"/>
              </a:rPr>
              <a:t>ρ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推导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公式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:(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;(2)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25133" y="2045447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质量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21525" y="2626701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体积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335381" y="3221308"/>
            <a:ext cx="1208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kg/m</a:t>
            </a:r>
            <a:r>
              <a:rPr lang="en-US" altLang="zh-CN" baseline="30000">
                <a:ea typeface="宋体" panose="02010600030101010101" pitchFamily="2" charset="-122"/>
              </a:rPr>
              <a:t>3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925133" y="3796251"/>
            <a:ext cx="1164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g/cm</a:t>
            </a:r>
            <a:r>
              <a:rPr lang="en-US" altLang="zh-CN" baseline="30000">
                <a:ea typeface="宋体" panose="02010600030101010101" pitchFamily="2" charset="-122"/>
              </a:rPr>
              <a:t>3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733029" y="3815915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10</a:t>
            </a:r>
            <a:r>
              <a:rPr lang="en-US" altLang="zh-CN" baseline="30000">
                <a:ea typeface="宋体" panose="02010600030101010101" pitchFamily="2" charset="-122"/>
              </a:rPr>
              <a:t>3</a:t>
            </a:r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177878"/>
              </p:ext>
            </p:extLst>
          </p:nvPr>
        </p:nvGraphicFramePr>
        <p:xfrm>
          <a:off x="3753988" y="4322784"/>
          <a:ext cx="1073203" cy="64549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name="文档" r:id="rId2" imgW="473593" imgH="277890" progId="Word.Document.12">
                  <p:embed/>
                </p:oleObj>
              </mc:Choice>
              <mc:Fallback>
                <p:oleObj name="文档" r:id="rId2" imgW="473593" imgH="27789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53988" y="4322784"/>
                        <a:ext cx="1073203" cy="645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4198905" y="4951603"/>
            <a:ext cx="670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err="1">
                <a:ea typeface="Microsoft Yi Baiti" panose="03000500000000000000" pitchFamily="66" charset="0"/>
              </a:rPr>
              <a:t>ρ</a:t>
            </a:r>
            <a:r>
              <a:rPr lang="en-US" altLang="zh-CN" i="1" err="1">
                <a:ea typeface="宋体" panose="02010600030101010101" pitchFamily="2" charset="-122"/>
              </a:rPr>
              <a:t>V</a:t>
            </a:r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765524"/>
              </p:ext>
            </p:extLst>
          </p:nvPr>
        </p:nvGraphicFramePr>
        <p:xfrm>
          <a:off x="7611438" y="4791400"/>
          <a:ext cx="865909" cy="700599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name="文档" r:id="rId4" imgW="380873" imgH="303448" progId="Word.Document.12">
                  <p:embed/>
                </p:oleObj>
              </mc:Choice>
              <mc:Fallback>
                <p:oleObj name="文档" r:id="rId4" imgW="380873" imgH="303448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11438" y="4791400"/>
                        <a:ext cx="865909" cy="700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50218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41607"/>
            <a:ext cx="10807700" cy="595432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重点认知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密度是物质的一种特性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物质的密度决定于物质的种类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同种物质的密度相同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只要物质的种类不变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密度一般就不会变化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由于气体总是能充满它所能到达的任何空间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所以气体除外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所以物质的密度与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等因素无关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由于物体具有热胀冷缩的特性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所以物质的密度与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有关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不同物质的密度一般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根据这一特征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可以通过测量密度来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36501" y="2824161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质量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08638" y="282416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体积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242245" y="2824159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形状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904550" y="2824158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位置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79013" y="4570717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温度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921509" y="4570717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状态</a:t>
            </a: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453425" y="5175156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不同</a:t>
            </a: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601208" y="5701199"/>
            <a:ext cx="1832553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鉴别物质</a:t>
            </a:r>
            <a:endParaRPr lang="zh-CN" altLang="zh-CN" sz="36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8413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363040"/>
            <a:ext cx="10807700" cy="363791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密度的应用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通过计算或测量物质的密度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鉴别物质的种类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通过公式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间接测量形状不规则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或体积超大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物体的体积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通过公式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i="1" err="1">
                <a:solidFill>
                  <a:srgbClr val="000000"/>
                </a:solidFill>
                <a:ea typeface="Microsoft Yi Baiti" panose="03000500000000000000" pitchFamily="66" charset="0"/>
                <a:cs typeface="Times New Roman" panose="02020603050405020304" pitchFamily="18" charset="0"/>
              </a:rPr>
              <a:t>ρ</a:t>
            </a:r>
            <a:r>
              <a:rPr lang="en-US" altLang="zh-CN" i="1" err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间接测量物体的质量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判断物体内部是否空心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122924"/>
              </p:ext>
            </p:extLst>
          </p:nvPr>
        </p:nvGraphicFramePr>
        <p:xfrm>
          <a:off x="3240757" y="2557680"/>
          <a:ext cx="625815" cy="712406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name="文档" r:id="rId2" imgW="275846" imgH="305472" progId="Word.Document.12">
                  <p:embed/>
                </p:oleObj>
              </mc:Choice>
              <mc:Fallback>
                <p:oleObj name="文档" r:id="rId2" imgW="275846" imgH="305472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40757" y="2557680"/>
                        <a:ext cx="625815" cy="712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3447664"/>
      </p:ext>
    </p:extLst>
  </p:cSld>
  <p:clrMapOvr>
    <a:masterClrMapping/>
  </p:clrMapOvr>
  <p:transition spd="med">
    <p:pull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41632"/>
            <a:ext cx="10807700" cy="5954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典例精析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某瓶氧气的密度是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 kg/m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给人供氧用去了氧气质量的一半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则瓶内剩余氧气的密度是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容积是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10 L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的瓶子装满了煤油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已知煤油的密度是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8×10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kg/m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则瓶内煤油的质量是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将煤油倒去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 kg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瓶内剩余煤油的密度是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【解析】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瓶内剩余氧气的质量为原来的一半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而瓶内氧气的体积不变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故密度应为原来的一半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煤油的质量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i="1">
                <a:solidFill>
                  <a:srgbClr val="000000"/>
                </a:solidFill>
                <a:ea typeface="Microsoft Yi Baiti" panose="03000500000000000000" pitchFamily="66" charset="0"/>
                <a:cs typeface="Times New Roman" panose="02020603050405020304" pitchFamily="18" charset="0"/>
              </a:rPr>
              <a:t>ρ</a:t>
            </a:r>
            <a:r>
              <a:rPr lang="en-US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=0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8×10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kg/m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×0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01</a:t>
            </a:r>
            <a:r>
              <a:rPr lang="en-US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=8</a:t>
            </a:r>
            <a:r>
              <a:rPr lang="en-US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kg;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液体的密度是物质的一种属性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它不随体积的减小而减小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53125" y="1646079"/>
            <a:ext cx="18245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2</a:t>
            </a:r>
            <a:r>
              <a:rPr lang="en-US" altLang="zh-CN" i="1">
                <a:ea typeface="宋体" panose="02010600030101010101" pitchFamily="2" charset="-122"/>
              </a:rPr>
              <a:t>.</a:t>
            </a:r>
            <a:r>
              <a:rPr lang="en-US" altLang="zh-CN">
                <a:ea typeface="宋体" panose="02010600030101010101" pitchFamily="2" charset="-122"/>
              </a:rPr>
              <a:t>5 kg/m</a:t>
            </a:r>
            <a:r>
              <a:rPr lang="en-US" altLang="zh-CN" baseline="30000">
                <a:ea typeface="宋体" panose="02010600030101010101" pitchFamily="2" charset="-122"/>
              </a:rPr>
              <a:t>3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581133" y="2828824"/>
            <a:ext cx="925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8 kg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645029" y="3417904"/>
            <a:ext cx="27831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0</a:t>
            </a:r>
            <a:r>
              <a:rPr lang="en-US" altLang="zh-CN" i="1">
                <a:ea typeface="宋体" panose="02010600030101010101" pitchFamily="2" charset="-122"/>
              </a:rPr>
              <a:t>.</a:t>
            </a:r>
            <a:r>
              <a:rPr lang="en-US" altLang="zh-CN">
                <a:ea typeface="宋体" panose="02010600030101010101" pitchFamily="2" charset="-122"/>
              </a:rPr>
              <a:t>8×10</a:t>
            </a:r>
            <a:r>
              <a:rPr lang="en-US" altLang="zh-CN" baseline="30000">
                <a:ea typeface="宋体" panose="02010600030101010101" pitchFamily="2" charset="-122"/>
              </a:rPr>
              <a:t>3</a:t>
            </a:r>
            <a:r>
              <a:rPr lang="en-US" altLang="zh-CN">
                <a:ea typeface="宋体" panose="02010600030101010101" pitchFamily="2" charset="-122"/>
              </a:rPr>
              <a:t> kg/m</a:t>
            </a:r>
            <a:r>
              <a:rPr lang="en-US" altLang="zh-CN" baseline="30000">
                <a:ea typeface="宋体" panose="02010600030101010101" pitchFamily="2" charset="-122"/>
              </a:rPr>
              <a:t>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2232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358017"/>
            <a:ext cx="10807700" cy="35905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如图所示是探究甲、乙两种物质质量跟体积关系的图象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以下分析正确的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甲物质的质量跟体积的比值比乙物质大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甲物质的质量跟体积的比值比乙物质小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同种物质的质量跟体积的比值是不同的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不同物质的质量跟体积的比值是相同的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314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7872117" y="2074913"/>
            <a:ext cx="3444202" cy="272650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939453" y="2012936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A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0604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888415"/>
            <a:ext cx="10807700" cy="24560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【解析】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i="1">
                <a:solidFill>
                  <a:srgbClr val="000000"/>
                </a:solidFill>
                <a:ea typeface="Microsoft Yi Baiti" panose="03000500000000000000" pitchFamily="66" charset="0"/>
                <a:cs typeface="Times New Roman" panose="02020603050405020304" pitchFamily="18" charset="0"/>
              </a:rPr>
              <a:t>ρ</a:t>
            </a:r>
            <a:r>
              <a:rPr lang="en-US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mtClean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可知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对于同种物质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的比值是一定的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对于不同种物质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的比值是不同的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轴上任取一点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,(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如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=40</a:t>
            </a:r>
            <a:r>
              <a:rPr lang="en-US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作垂线与甲、乙两条线的交点所对应的质量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zh-CN" baseline="-2500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甲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&gt;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zh-CN" baseline="-2500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乙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根据</a:t>
            </a:r>
            <a:r>
              <a:rPr lang="en-US" altLang="zh-CN" i="1">
                <a:solidFill>
                  <a:srgbClr val="000000"/>
                </a:solidFill>
                <a:ea typeface="Microsoft Yi Baiti" panose="03000500000000000000" pitchFamily="66" charset="0"/>
                <a:cs typeface="Times New Roman" panose="02020603050405020304" pitchFamily="18" charset="0"/>
              </a:rPr>
              <a:t>ρ</a:t>
            </a:r>
            <a:r>
              <a:rPr lang="en-US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mtClean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可知</a:t>
            </a:r>
            <a:r>
              <a:rPr lang="en-US" altLang="zh-CN" i="1">
                <a:solidFill>
                  <a:srgbClr val="000000"/>
                </a:solidFill>
                <a:ea typeface="Microsoft Yi Baiti" panose="03000500000000000000" pitchFamily="66" charset="0"/>
                <a:cs typeface="Times New Roman" panose="02020603050405020304" pitchFamily="18" charset="0"/>
              </a:rPr>
              <a:t>ρ</a:t>
            </a:r>
            <a:r>
              <a:rPr lang="zh-CN" altLang="zh-CN" baseline="-2500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甲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&gt;</a:t>
            </a:r>
            <a:r>
              <a:rPr lang="en-US" altLang="zh-CN" i="1">
                <a:solidFill>
                  <a:srgbClr val="000000"/>
                </a:solidFill>
                <a:ea typeface="Microsoft Yi Baiti" panose="03000500000000000000" pitchFamily="66" charset="0"/>
                <a:cs typeface="Times New Roman" panose="02020603050405020304" pitchFamily="18" charset="0"/>
              </a:rPr>
              <a:t>ρ</a:t>
            </a:r>
            <a:r>
              <a:rPr lang="zh-CN" altLang="zh-CN" baseline="-2500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乙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961386"/>
              </p:ext>
            </p:extLst>
          </p:nvPr>
        </p:nvGraphicFramePr>
        <p:xfrm>
          <a:off x="2986088" y="1893476"/>
          <a:ext cx="725487" cy="7064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name="文档" r:id="rId2" imgW="292643" imgH="275644" progId="Word.Document.12">
                  <p:embed/>
                </p:oleObj>
              </mc:Choice>
              <mc:Fallback>
                <p:oleObj name="文档" r:id="rId2" imgW="292643" imgH="275644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86088" y="1893476"/>
                        <a:ext cx="725487" cy="706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1858"/>
              </p:ext>
            </p:extLst>
          </p:nvPr>
        </p:nvGraphicFramePr>
        <p:xfrm>
          <a:off x="3198245" y="3658322"/>
          <a:ext cx="725487" cy="7064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name="文档" r:id="rId4" imgW="292643" imgH="275644" progId="Word.Document.12">
                  <p:embed/>
                </p:oleObj>
              </mc:Choice>
              <mc:Fallback>
                <p:oleObj name="文档" r:id="rId4" imgW="292643" imgH="275644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98245" y="3658322"/>
                        <a:ext cx="725487" cy="706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9030547"/>
      </p:ext>
    </p:extLst>
  </p:cSld>
  <p:clrMapOvr>
    <a:masterClrMapping/>
  </p:clrMapOvr>
  <p:transition spd="med">
    <p:pull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30687"/>
            <a:ext cx="10807700" cy="41815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【变式训练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人类在新材料探索的道路上总在进行着不懈的努力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世界上密度最小的固体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气凝胶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就是新材料探索的重要成果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该物质的坚固耐用程度不亚于钢材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且能承受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1 400 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℃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的高温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而密度只有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 kg/m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已知某大型飞机采用现在盛行的超高强度结构钢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i="1">
                <a:solidFill>
                  <a:srgbClr val="000000"/>
                </a:solidFill>
                <a:ea typeface="Microsoft Yi Baiti" panose="03000500000000000000" pitchFamily="66" charset="0"/>
                <a:cs typeface="Times New Roman" panose="02020603050405020304" pitchFamily="18" charset="0"/>
              </a:rPr>
              <a:t>ρ</a:t>
            </a:r>
            <a:r>
              <a:rPr lang="zh-CN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=7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8×10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kg/m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制造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耗钢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130 t;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若采用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气凝胶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代替钢材来制造一架同样大小的飞机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气凝胶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质量是多少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64296"/>
      </p:ext>
    </p:extLst>
  </p:cSld>
  <p:clrMapOvr>
    <a:masterClrMapping/>
  </p:clrMapOvr>
  <p:transition spd="med">
    <p:pull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文框 2">
            <a:hlinkClick r:id="rId2" action="ppaction://hlinksldjump"/>
          </p:cNvPr>
          <p:cNvSpPr/>
          <p:nvPr/>
        </p:nvSpPr>
        <p:spPr>
          <a:xfrm>
            <a:off x="1728589" y="598922"/>
            <a:ext cx="8136904" cy="813316"/>
          </a:xfrm>
          <a:prstGeom prst="frame">
            <a:avLst/>
          </a:prstGeom>
          <a:gradFill flip="none" rotWithShape="1">
            <a:gsLst>
              <a:gs pos="0">
                <a:srgbClr val="00A1E9">
                  <a:tint val="66000"/>
                  <a:satMod val="160000"/>
                </a:srgbClr>
              </a:gs>
              <a:gs pos="50000">
                <a:srgbClr val="00A1E9">
                  <a:tint val="44500"/>
                  <a:satMod val="160000"/>
                </a:srgbClr>
              </a:gs>
              <a:gs pos="100000">
                <a:srgbClr val="00A1E9">
                  <a:tint val="23500"/>
                  <a:satMod val="160000"/>
                </a:srgbClr>
              </a:gs>
            </a:gsLst>
            <a:lin ang="162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考  情  分  析</a:t>
            </a:r>
            <a:endParaRPr lang="zh-CN" altLang="zh-CN" sz="400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图文框 3">
            <a:hlinkClick r:id="rId3" action="ppaction://hlinksldjump"/>
          </p:cNvPr>
          <p:cNvSpPr/>
          <p:nvPr/>
        </p:nvSpPr>
        <p:spPr>
          <a:xfrm>
            <a:off x="1728589" y="1611970"/>
            <a:ext cx="8136904" cy="813316"/>
          </a:xfrm>
          <a:prstGeom prst="frame">
            <a:avLst/>
          </a:prstGeom>
          <a:gradFill flip="none" rotWithShape="1">
            <a:gsLst>
              <a:gs pos="0">
                <a:srgbClr val="00A1E9">
                  <a:tint val="66000"/>
                  <a:satMod val="160000"/>
                </a:srgbClr>
              </a:gs>
              <a:gs pos="50000">
                <a:srgbClr val="00A1E9">
                  <a:tint val="44500"/>
                  <a:satMod val="160000"/>
                </a:srgbClr>
              </a:gs>
              <a:gs pos="100000">
                <a:srgbClr val="00A1E9">
                  <a:tint val="23500"/>
                  <a:satMod val="160000"/>
                </a:srgbClr>
              </a:gs>
            </a:gsLst>
            <a:lin ang="162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知  识  网  络</a:t>
            </a:r>
            <a:endParaRPr lang="zh-CN" altLang="zh-CN" sz="400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" name="图文框 6">
            <a:hlinkClick r:id="rId4" action="ppaction://hlinksldjump"/>
          </p:cNvPr>
          <p:cNvSpPr/>
          <p:nvPr/>
        </p:nvSpPr>
        <p:spPr>
          <a:xfrm>
            <a:off x="1728589" y="2625070"/>
            <a:ext cx="8136904" cy="813316"/>
          </a:xfrm>
          <a:prstGeom prst="frame">
            <a:avLst/>
          </a:prstGeom>
          <a:gradFill flip="none" rotWithShape="1">
            <a:gsLst>
              <a:gs pos="0">
                <a:srgbClr val="00A1E9">
                  <a:tint val="66000"/>
                  <a:satMod val="160000"/>
                </a:srgbClr>
              </a:gs>
              <a:gs pos="50000">
                <a:srgbClr val="00A1E9">
                  <a:tint val="44500"/>
                  <a:satMod val="160000"/>
                </a:srgbClr>
              </a:gs>
              <a:gs pos="100000">
                <a:srgbClr val="00A1E9">
                  <a:tint val="23500"/>
                  <a:satMod val="160000"/>
                </a:srgbClr>
              </a:gs>
            </a:gsLst>
            <a:lin ang="162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突  破  知  识  点</a:t>
            </a:r>
            <a:endParaRPr lang="zh-CN" altLang="zh-CN" sz="400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图文框 7">
            <a:hlinkClick r:id="rId5" action="ppaction://hlinksldjump"/>
          </p:cNvPr>
          <p:cNvSpPr/>
          <p:nvPr/>
        </p:nvSpPr>
        <p:spPr>
          <a:xfrm>
            <a:off x="1728589" y="3638170"/>
            <a:ext cx="8136904" cy="813316"/>
          </a:xfrm>
          <a:prstGeom prst="frame">
            <a:avLst/>
          </a:prstGeom>
          <a:gradFill flip="none" rotWithShape="1">
            <a:gsLst>
              <a:gs pos="0">
                <a:srgbClr val="00A1E9">
                  <a:tint val="66000"/>
                  <a:satMod val="160000"/>
                </a:srgbClr>
              </a:gs>
              <a:gs pos="50000">
                <a:srgbClr val="00A1E9">
                  <a:tint val="44500"/>
                  <a:satMod val="160000"/>
                </a:srgbClr>
              </a:gs>
              <a:gs pos="100000">
                <a:srgbClr val="00A1E9">
                  <a:tint val="23500"/>
                  <a:satMod val="160000"/>
                </a:srgbClr>
              </a:gs>
            </a:gsLst>
            <a:lin ang="162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实  验  突  破</a:t>
            </a:r>
            <a:endParaRPr lang="zh-CN" altLang="zh-CN" sz="400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图文框 5">
            <a:hlinkClick r:id="rId6" action="ppaction://hlinksldjump"/>
          </p:cNvPr>
          <p:cNvSpPr/>
          <p:nvPr/>
        </p:nvSpPr>
        <p:spPr>
          <a:xfrm>
            <a:off x="1728589" y="4651270"/>
            <a:ext cx="8136904" cy="813316"/>
          </a:xfrm>
          <a:prstGeom prst="frame">
            <a:avLst/>
          </a:prstGeom>
          <a:gradFill flip="none" rotWithShape="1">
            <a:gsLst>
              <a:gs pos="0">
                <a:srgbClr val="00A1E9">
                  <a:tint val="66000"/>
                  <a:satMod val="160000"/>
                </a:srgbClr>
              </a:gs>
              <a:gs pos="50000">
                <a:srgbClr val="00A1E9">
                  <a:tint val="44500"/>
                  <a:satMod val="160000"/>
                </a:srgbClr>
              </a:gs>
              <a:gs pos="100000">
                <a:srgbClr val="00A1E9">
                  <a:tint val="23500"/>
                  <a:satMod val="160000"/>
                </a:srgbClr>
              </a:gs>
            </a:gsLst>
            <a:lin ang="162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冲  刺  演  练</a:t>
            </a:r>
            <a:endParaRPr lang="zh-CN" altLang="zh-CN" sz="400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1409961"/>
      </p:ext>
    </p:extLst>
  </p:cSld>
  <p:clrMapOvr>
    <a:masterClrMapping/>
  </p:clrMapOvr>
  <p:transition spd="med">
    <p:pull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>
            <a:spLocks noChangeAspect="1"/>
          </p:cNvSpPr>
          <p:nvPr/>
        </p:nvSpPr>
        <p:spPr>
          <a:xfrm>
            <a:off x="361950" y="1747583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latin typeface="Arial" pitchFamily="34" charset="0"/>
                <a:cs typeface="Times New Roman" panose="02020603050405020304" pitchFamily="18" charset="0"/>
              </a:rPr>
              <a:t>解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结构钢的质量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baseline="-25000"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=130 t=1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3×10</a:t>
            </a:r>
            <a:r>
              <a:rPr lang="en-US" altLang="zh-CN" baseline="30000"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 kg,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气凝胶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的体积等于钢的体积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,“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气凝胶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体积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429493"/>
              </p:ext>
            </p:extLst>
          </p:nvPr>
        </p:nvGraphicFramePr>
        <p:xfrm>
          <a:off x="478289" y="3011835"/>
          <a:ext cx="10807700" cy="91565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name="文档" r:id="rId2" imgW="3826154" imgH="324160" progId="Word.Document.12">
                  <p:embed/>
                </p:oleObj>
              </mc:Choice>
              <mc:Fallback>
                <p:oleObj name="文档" r:id="rId2" imgW="3826154" imgH="32416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8289" y="3011835"/>
                        <a:ext cx="10807700" cy="915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>
            <a:spLocks noChangeAspect="1"/>
          </p:cNvSpPr>
          <p:nvPr/>
        </p:nvSpPr>
        <p:spPr>
          <a:xfrm>
            <a:off x="361950" y="3845647"/>
            <a:ext cx="10807700" cy="6359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气凝胶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的质量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baseline="-25000"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i="1">
                <a:ea typeface="Microsoft Yi Baiti" panose="03000500000000000000" pitchFamily="66" charset="0"/>
                <a:cs typeface="Times New Roman" panose="02020603050405020304" pitchFamily="18" charset="0"/>
              </a:rPr>
              <a:t>ρ</a:t>
            </a:r>
            <a:r>
              <a:rPr lang="en-US" altLang="zh-CN" baseline="-25000"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baseline="-25000"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=3 kg/m</a:t>
            </a:r>
            <a:r>
              <a:rPr lang="en-US" altLang="zh-CN" baseline="3000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×16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7 m</a:t>
            </a:r>
            <a:r>
              <a:rPr lang="en-US" altLang="zh-CN" baseline="3000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=50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1 kg=0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051 t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576609"/>
      </p:ext>
    </p:extLst>
  </p:cSld>
  <p:clrMapOvr>
    <a:masterClrMapping/>
  </p:clrMapOvr>
  <p:transition spd="med">
    <p:pull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387543"/>
            <a:ext cx="3956211" cy="12741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</a:t>
            </a:r>
            <a:r>
              <a:rPr lang="zh-CN" altLang="en-US" smtClean="0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lang="en-US" altLang="zh-CN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密度的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测量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知识点</a:t>
            </a:r>
            <a:r>
              <a:rPr lang="zh-CN" altLang="en-US" smtClean="0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梳理</a:t>
            </a:r>
            <a:r>
              <a:rPr lang="zh-CN" altLang="en-US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115254"/>
              </p:ext>
            </p:extLst>
          </p:nvPr>
        </p:nvGraphicFramePr>
        <p:xfrm>
          <a:off x="-88749" y="2636595"/>
          <a:ext cx="11669770" cy="750834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name="文档" r:id="rId2" imgW="3826154" imgH="246175" progId="Word.Document.12">
                  <p:embed/>
                </p:oleObj>
              </mc:Choice>
              <mc:Fallback>
                <p:oleObj name="文档" r:id="rId2" imgW="3826154" imgH="24617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88749" y="2636595"/>
                        <a:ext cx="11669770" cy="750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>
            <a:spLocks noChangeAspect="1"/>
          </p:cNvSpPr>
          <p:nvPr/>
        </p:nvSpPr>
        <p:spPr>
          <a:xfrm>
            <a:off x="361950" y="3331946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液体密度的测量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实验器材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天平、砝码、量筒、烧杯、待测的液体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579037"/>
      </p:ext>
    </p:extLst>
  </p:cSld>
  <p:clrMapOvr>
    <a:masterClrMapping/>
  </p:clrMapOvr>
  <p:transition spd="med">
    <p:pull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266375"/>
            <a:ext cx="10807700" cy="299966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实验步骤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用天平测出烧杯和液体的总质量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将烧杯中适量的液体倒入量筒中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测出量筒中液体的体积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用天平测出烧杯和剩余液体的总质量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349476"/>
              </p:ext>
            </p:extLst>
          </p:nvPr>
        </p:nvGraphicFramePr>
        <p:xfrm>
          <a:off x="-88749" y="4322133"/>
          <a:ext cx="11669770" cy="750834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name="文档" r:id="rId2" imgW="3826154" imgH="246175" progId="Word.Document.12">
                  <p:embed/>
                </p:oleObj>
              </mc:Choice>
              <mc:Fallback>
                <p:oleObj name="文档" r:id="rId2" imgW="3826154" imgH="24617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88749" y="4322133"/>
                        <a:ext cx="11669770" cy="750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1402685"/>
      </p:ext>
    </p:extLst>
  </p:cSld>
  <p:clrMapOvr>
    <a:masterClrMapping/>
  </p:clrMapOvr>
  <p:transition spd="med">
    <p:pull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757254"/>
            <a:ext cx="10807700" cy="41815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固体密度的测量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实验器材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天平、砝码、量筒、水、细线、待测固体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实验步骤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用天平测出固体的质量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在量筒中倒入适量的水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测出水的体积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用细线系住固体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把固体浸没在量筒中的水里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测出固体和水的总体积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462317"/>
              </p:ext>
            </p:extLst>
          </p:nvPr>
        </p:nvGraphicFramePr>
        <p:xfrm>
          <a:off x="-98581" y="4951440"/>
          <a:ext cx="11669770" cy="80892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9" name="文档" r:id="rId2" imgW="3826154" imgH="265222" progId="Word.Document.12">
                  <p:embed/>
                </p:oleObj>
              </mc:Choice>
              <mc:Fallback>
                <p:oleObj name="文档" r:id="rId2" imgW="3826154" imgH="265222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98581" y="4951440"/>
                        <a:ext cx="11669770" cy="8089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9603737"/>
      </p:ext>
    </p:extLst>
  </p:cSld>
  <p:clrMapOvr>
    <a:masterClrMapping/>
  </p:clrMapOvr>
  <p:transition spd="med">
    <p:pull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2159967"/>
            <a:ext cx="10807700" cy="181780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重点认知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如果所测物体不规则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且密度小于水的密度时可用助沉法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在被测物体下方系一个重物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助沉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测量其体积继而求出密度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也可用细砂等代替水进行测量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923083"/>
      </p:ext>
    </p:extLst>
  </p:cSld>
  <p:clrMapOvr>
    <a:masterClrMapping/>
  </p:clrMapOvr>
  <p:transition spd="med">
    <p:pull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60141"/>
            <a:ext cx="10807700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</a:t>
            </a:r>
            <a:r>
              <a:rPr lang="zh-CN" altLang="en-US" smtClean="0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lang="en-US" altLang="zh-CN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物质的物理性质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知识点梳理</a:t>
            </a: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材料的物理性质包括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等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超导体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一些材料在温度降低到一定程度时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的现象叫做超导现象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这种材料叫做超导体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超导体可用作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04551" y="2265776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导电性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044441" y="2261232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导热性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36501" y="2847908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硬度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676371" y="2847907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弹性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117445" y="2847906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延展性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921390" y="2847906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磁性</a:t>
            </a: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690517" y="3431385"/>
            <a:ext cx="2037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电阻变为</a:t>
            </a:r>
            <a:r>
              <a:rPr lang="en-US" altLang="zh-CN">
                <a:ea typeface="宋体" panose="02010600030101010101" pitchFamily="2" charset="-122"/>
              </a:rPr>
              <a:t>0</a:t>
            </a: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34997" y="4606179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输电线</a:t>
            </a: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297674" y="4601029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电机内的线圈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431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872143"/>
            <a:ext cx="10807700" cy="240873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半导体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导电性能介于导体和绝缘体之间的一种材料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常见的半导体有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照明用的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LED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灯就是二极管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它具有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的性质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56781" y="2501568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硅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337101" y="2501568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锗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713365" y="2491736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二极管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92485" y="3078102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三极管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18973" y="3662877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单向导电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2618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37335"/>
            <a:ext cx="10807700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典例精析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(2019·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新疆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芯片是指含有集成电路的硅片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制造芯片的主要材料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导体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B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半导体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绝缘体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D.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超导体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【解析】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人工智能芯片的核心部件是其中的电子芯片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是半导体硅制成的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正确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,ACD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错误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11261" y="2274487"/>
            <a:ext cx="458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B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8629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479215"/>
            <a:ext cx="10807700" cy="29996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【变式训练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(2019·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眉山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纳米陶瓷作为新材料应用广泛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它具有耐磨损、耐腐蚀、耐高温、防渗透、无磁性等特点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下列选项中不能使用纳米陶瓷材料的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装烧碱的容器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	B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切割金属的刀具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乘坐公交用的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IC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D.“C919”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客机的外表涂层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83037" y="2725988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C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1082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燕尾形 3"/>
          <p:cNvSpPr/>
          <p:nvPr/>
        </p:nvSpPr>
        <p:spPr>
          <a:xfrm>
            <a:off x="2820018" y="503783"/>
            <a:ext cx="5891564" cy="576064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实  验  突  破</a:t>
            </a:r>
            <a:endParaRPr lang="zh-CN" altLang="zh-CN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361950" y="1161687"/>
            <a:ext cx="10807700" cy="12741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</a:t>
            </a:r>
            <a:r>
              <a:rPr lang="en-US" altLang="zh-CN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测量固体物质的密度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小丽在实验室里测量某种小矿石的密度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image32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738" y="2441292"/>
            <a:ext cx="9164125" cy="388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86315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燕尾形 3"/>
          <p:cNvSpPr/>
          <p:nvPr/>
        </p:nvSpPr>
        <p:spPr>
          <a:xfrm>
            <a:off x="2820018" y="503783"/>
            <a:ext cx="5891564" cy="576064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考  情  分  析</a:t>
            </a:r>
            <a:endParaRPr lang="zh-CN" altLang="zh-CN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20065"/>
              </p:ext>
            </p:extLst>
          </p:nvPr>
        </p:nvGraphicFramePr>
        <p:xfrm>
          <a:off x="361950" y="1463435"/>
          <a:ext cx="10807700" cy="4152916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name="文档" r:id="rId2" imgW="3826154" imgH="1470220" progId="Word.Document.12">
                  <p:embed/>
                </p:oleObj>
              </mc:Choice>
              <mc:Fallback>
                <p:oleObj name="文档" r:id="rId2" imgW="3826154" imgH="147022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1950" y="1463435"/>
                        <a:ext cx="10807700" cy="4152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4289175"/>
      </p:ext>
    </p:extLst>
  </p:cSld>
  <p:clrMapOvr>
    <a:masterClrMapping/>
  </p:clrMapOvr>
  <p:transition spd="slow">
    <p:wheel spokes="1"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64950"/>
            <a:ext cx="10807700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把天平放在水平桌面上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在调节天平平衡前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小丽发现指针位置如图甲所示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于是她先把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调到零刻度线后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发现指针仍向右偏转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此时应将右边的平衡螺母向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调节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直到指针指在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的位置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测量待测物体的质量时应将物体放在天平的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砝码放在天平的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加减砝码和移动游码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88397" y="1695239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游码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381101" y="2279210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左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387413" y="2857491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分度盘的中央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686598" y="3449751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左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188036" y="4042708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右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25549" y="3980038"/>
            <a:ext cx="1008609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镊子</a:t>
            </a:r>
            <a:endParaRPr lang="zh-CN" altLang="zh-CN" sz="36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296894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31775"/>
            <a:ext cx="108077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在测量小矿石的质量时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多次增减砝码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当加入最小质量为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 g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的砝码后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若指针在分度盘中线左侧附近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此时她应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使横梁恢复平衡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若指针在分度盘中线右侧附近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此时她应</a:t>
            </a:r>
            <a:r>
              <a:rPr lang="en-US" altLang="zh-CN" b="0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使横梁恢复平衡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小丽在称量前估计小矿石的质量约为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65 g,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将小矿石放在调好的天平的左盘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先向右盘中加入一个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50 g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的砝码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发现指针偏左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接着小丽应向天平右盘继续添加一个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的砝码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当天平平衡时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在右盘中的砝码和游码的位置如图乙所示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则小矿石的质量是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____________g.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0813" y="1657032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移动游码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828373" y="2230854"/>
            <a:ext cx="5642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取下最小砝码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并向右移动游码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909725" y="4599528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10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949285" y="5750535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62</a:t>
            </a:r>
            <a:r>
              <a:rPr lang="en-US" altLang="zh-CN" i="1">
                <a:ea typeface="宋体" panose="02010600030101010101" pitchFamily="2" charset="-122"/>
              </a:rPr>
              <a:t>.</a:t>
            </a:r>
            <a:r>
              <a:rPr lang="en-US" altLang="zh-CN">
                <a:ea typeface="宋体" panose="02010600030101010101" pitchFamily="2" charset="-122"/>
              </a:rPr>
              <a:t>4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249814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263191"/>
            <a:ext cx="10807700" cy="35905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如图丙所示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在量筒中倒入适量的水并记下水的体积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如图丁所示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将小矿石用细线系好后慢慢地放入量筒中并记下总体积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则小矿石的体积为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 err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mL</a:t>
            </a:r>
            <a:r>
              <a:rPr lang="en-US" altLang="zh-CN" i="1" err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(5)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由此可知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小矿石的密度为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kg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若测量过程中所使用的砝码生锈了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则测得的密度值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偏大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偏小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68282" y="2483547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20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736303" y="3070736"/>
            <a:ext cx="1861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3</a:t>
            </a:r>
            <a:r>
              <a:rPr lang="en-US" altLang="zh-CN" i="1">
                <a:ea typeface="宋体" panose="02010600030101010101" pitchFamily="2" charset="-122"/>
              </a:rPr>
              <a:t>.</a:t>
            </a:r>
            <a:r>
              <a:rPr lang="en-US" altLang="zh-CN">
                <a:ea typeface="宋体" panose="02010600030101010101" pitchFamily="2" charset="-122"/>
              </a:rPr>
              <a:t>12×10</a:t>
            </a:r>
            <a:r>
              <a:rPr lang="en-US" altLang="zh-CN" baseline="30000">
                <a:ea typeface="宋体" panose="02010600030101010101" pitchFamily="2" charset="-122"/>
              </a:rPr>
              <a:t>3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496844" y="364376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偏小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57409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11479"/>
            <a:ext cx="10807700" cy="48197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(6)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另一位同学按以下步骤测量小矿石的密度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在量筒中倒入适量的水并记下水的体积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将小矿石用细线系好后慢慢地放入量筒中并记下总体积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把天平放在水平桌面上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把游码放在标尺的零刻度线处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调节横梁上的平衡螺母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使横梁平衡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将小矿石放在左盘中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在右盘中增减砝码并移动游码直到横梁平衡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888060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>
            <a:spLocks noChangeAspect="1"/>
          </p:cNvSpPr>
          <p:nvPr/>
        </p:nvSpPr>
        <p:spPr>
          <a:xfrm>
            <a:off x="361950" y="1852271"/>
            <a:ext cx="10807700" cy="24560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则按此步骤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该同学所测的密度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偏大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偏小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原因是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_______________________________________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__________________________________________________________________________.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61453" y="1881767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偏大</a:t>
            </a:r>
            <a:endParaRPr lang="zh-CN" altLang="en-US"/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>
            <a:off x="367547" y="2428335"/>
            <a:ext cx="10807700" cy="18651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			   </a:t>
            </a:r>
            <a:r>
              <a:rPr lang="zh-CN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小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矿石从量筒中拿出后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表面会沾有水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造成所测物体的质量变大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小矿石的体积测量正确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由</a:t>
            </a:r>
            <a:r>
              <a:rPr lang="en-US" altLang="zh-CN" i="1">
                <a:ea typeface="Microsoft Yi Baiti" panose="03000500000000000000" pitchFamily="66" charset="0"/>
                <a:cs typeface="Times New Roman" panose="02020603050405020304" pitchFamily="18" charset="0"/>
              </a:rPr>
              <a:t>ρ</a:t>
            </a:r>
            <a:r>
              <a:rPr lang="en-US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=	 </a:t>
            </a:r>
            <a:r>
              <a:rPr lang="zh-CN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可知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所测物质的密度变大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125719"/>
              </p:ext>
            </p:extLst>
          </p:nvPr>
        </p:nvGraphicFramePr>
        <p:xfrm>
          <a:off x="9197013" y="3056743"/>
          <a:ext cx="588765" cy="53346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0" name="文档" r:id="rId2" imgW="309801" imgH="277890" progId="Word.Document.12">
                  <p:embed/>
                </p:oleObj>
              </mc:Choice>
              <mc:Fallback>
                <p:oleObj name="文档" r:id="rId2" imgW="309801" imgH="27789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197013" y="3056743"/>
                        <a:ext cx="588765" cy="533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452506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633259"/>
            <a:ext cx="108077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(7)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调整合理的测量步骤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若实验测量的小矿石多孔且具有一定的吸水性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则根据上面的操作测量出的结果会偏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若想减小这种误差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你的设计方案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_______________________________________________________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409856" y="2266680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大</a:t>
            </a:r>
            <a:endParaRPr lang="zh-CN" altLang="en-US"/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361950" y="3371677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先让小矿石在烧杯中吸足水后将表面擦干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再放入量筒中测量体积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170216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605287"/>
            <a:ext cx="10807700" cy="53633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(8)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小明在测量小石块的密度时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发现小石块放不进量筒中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于是他设计了如下的方案测量石块的密度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先用天平测量小石块的质量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往烧杯中加入适量的水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把小石块浸没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在水面到达的位置上作标记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如下图所示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取出小石块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测得烧杯和水的总质量为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往烧杯中加水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直到标记处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再测出此时烧杯和水的总质量为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计算出小石块的密度为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535052"/>
              </p:ext>
            </p:extLst>
          </p:nvPr>
        </p:nvGraphicFramePr>
        <p:xfrm>
          <a:off x="4826808" y="5140791"/>
          <a:ext cx="2158365" cy="714216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1" name="文档" r:id="rId2" imgW="706453" imgH="231455" progId="Word.Document.12">
                  <p:embed/>
                </p:oleObj>
              </mc:Choice>
              <mc:Fallback>
                <p:oleObj name="文档" r:id="rId2" imgW="706453" imgH="23145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26808" y="5140791"/>
                        <a:ext cx="2158365" cy="714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4132157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41607"/>
            <a:ext cx="108077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(9)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小红测量同一块小石块的密度如下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先用天平测量小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石块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质量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往烧杯中加入适量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把小石块浸没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在水面到达的位置上作标记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如上图所示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测得烧杯、小石块和水的总质量为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取出小石块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往烧杯中加水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直到标记处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再测出此时烧杯和水的总质量为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计算出小石块的密度为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324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4824934" y="1089679"/>
            <a:ext cx="5832648" cy="1731467"/>
          </a:xfrm>
          <a:prstGeom prst="rect">
            <a:avLst/>
          </a:prstGeom>
        </p:spPr>
      </p:pic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111784"/>
              </p:ext>
            </p:extLst>
          </p:nvPr>
        </p:nvGraphicFramePr>
        <p:xfrm>
          <a:off x="4968949" y="5554175"/>
          <a:ext cx="2741613" cy="714216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2" name="文档" r:id="rId3" imgW="896433" imgH="231455" progId="Word.Document.12">
                  <p:embed/>
                </p:oleObj>
              </mc:Choice>
              <mc:Fallback>
                <p:oleObj name="文档" r:id="rId3" imgW="896433" imgH="23145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68949" y="5554175"/>
                        <a:ext cx="2741613" cy="714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5504261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2356327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(10)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试分析小明和小红的两种设计方案中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误差更小的是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的设计方案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8509" y="2981974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小红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424418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41607"/>
            <a:ext cx="108077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</a:t>
            </a:r>
            <a:r>
              <a:rPr lang="en-US" altLang="zh-CN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测量液体的密度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三个小组同学为测量盐水的密度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进行了如下实验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甲小组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在测量盐水质量的过程中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小聪发现指针静止时指在分度盘中央刻度线的左侧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增加一个最小的砝码后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指针静止时指在分度盘中央刻度线的右侧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这时要使天平平衡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他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应该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把横梁平衡螺母向右旋出一些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把横梁平衡螺母向左旋进一些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把天平右盘的砝码减少一些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取下最小砝码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并向右移动游码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356534" y="3444234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D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227431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294651"/>
              </p:ext>
            </p:extLst>
          </p:nvPr>
        </p:nvGraphicFramePr>
        <p:xfrm>
          <a:off x="361950" y="723949"/>
          <a:ext cx="10807700" cy="539645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name="文档" r:id="rId2" imgW="3826154" imgH="1910460" progId="Word.Document.12">
                  <p:embed/>
                </p:oleObj>
              </mc:Choice>
              <mc:Fallback>
                <p:oleObj name="文档" r:id="rId2" imgW="3826154" imgH="191046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1950" y="723949"/>
                        <a:ext cx="10807700" cy="5396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7185730"/>
      </p:ext>
    </p:extLst>
  </p:cSld>
  <p:clrMapOvr>
    <a:masterClrMapping/>
  </p:clrMapOvr>
  <p:transition spd="slow">
    <p:wheel spokes="1"/>
  </p:transition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13615"/>
            <a:ext cx="10807700" cy="18178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甲小组同学小聪将待测盐水倒入烧杯中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用已调节好的天平测量烧杯和盐水的总质量如图甲所示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由图甲可知天平标尺的分度值是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g,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烧杯和盐水的总质量是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g.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32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405487"/>
            <a:ext cx="10807700" cy="387415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335218" y="1745876"/>
            <a:ext cx="697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0</a:t>
            </a:r>
            <a:r>
              <a:rPr lang="en-US" altLang="zh-CN" i="1">
                <a:ea typeface="宋体" panose="02010600030101010101" pitchFamily="2" charset="-122"/>
              </a:rPr>
              <a:t>.</a:t>
            </a:r>
            <a:r>
              <a:rPr lang="en-US" altLang="zh-CN">
                <a:ea typeface="宋体" panose="02010600030101010101" pitchFamily="2" charset="-122"/>
              </a:rPr>
              <a:t>2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217421" y="1741611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72</a:t>
            </a:r>
            <a:r>
              <a:rPr lang="en-US" altLang="zh-CN" i="1">
                <a:ea typeface="宋体" panose="02010600030101010101" pitchFamily="2" charset="-122"/>
              </a:rPr>
              <a:t>.</a:t>
            </a:r>
            <a:r>
              <a:rPr lang="en-US" altLang="zh-CN">
                <a:ea typeface="宋体" panose="02010600030101010101" pitchFamily="2" charset="-122"/>
              </a:rPr>
              <a:t>2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852378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871935"/>
            <a:ext cx="10807700" cy="24560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将烧杯中的盐水倒入一部分到量筒中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如图乙所示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量筒中盐水的体积是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用已调节好的天平测量剩余盐水和烧杯的总质量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如图丙所示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由此可知盐水的密度是</a:t>
            </a:r>
            <a:r>
              <a:rPr lang="en-US" altLang="zh-CN" i="1">
                <a:solidFill>
                  <a:srgbClr val="000000"/>
                </a:solidFill>
                <a:ea typeface="Microsoft Yi Baiti" panose="03000500000000000000" pitchFamily="66" charset="0"/>
                <a:cs typeface="Times New Roman" panose="02020603050405020304" pitchFamily="18" charset="0"/>
              </a:rPr>
              <a:t>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kg/m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15317" y="2515188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40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049069" y="3673256"/>
            <a:ext cx="2066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1</a:t>
            </a:r>
            <a:r>
              <a:rPr lang="en-US" altLang="zh-CN" i="1">
                <a:ea typeface="宋体" panose="02010600030101010101" pitchFamily="2" charset="-122"/>
              </a:rPr>
              <a:t>.</a:t>
            </a:r>
            <a:r>
              <a:rPr lang="en-US" altLang="zh-CN">
                <a:ea typeface="宋体" panose="02010600030101010101" pitchFamily="2" charset="-122"/>
              </a:rPr>
              <a:t>125×10</a:t>
            </a:r>
            <a:r>
              <a:rPr lang="en-US" altLang="zh-CN" baseline="30000">
                <a:ea typeface="宋体" panose="02010600030101010101" pitchFamily="2" charset="-122"/>
              </a:rPr>
              <a:t>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552941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>
            <a:spLocks noChangeAspect="1"/>
          </p:cNvSpPr>
          <p:nvPr/>
        </p:nvSpPr>
        <p:spPr>
          <a:xfrm>
            <a:off x="361950" y="824495"/>
            <a:ext cx="10807700" cy="48197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乙小组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(5)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乙小组同学小方设计了另一种测量盐水密度的实验方案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用天平测出空烧杯的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向烧杯内倒入适量盐水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再测出烧杯和盐水的总质量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然后把烧杯内的盐水全部倒入量筒内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测出量筒内盐水的体积为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盐水密度的表达式是</a:t>
            </a:r>
            <a:r>
              <a:rPr lang="en-US" altLang="zh-CN" i="1">
                <a:solidFill>
                  <a:srgbClr val="000000"/>
                </a:solidFill>
                <a:ea typeface="Microsoft Yi Baiti" panose="03000500000000000000" pitchFamily="66" charset="0"/>
                <a:cs typeface="Times New Roman" panose="02020603050405020304" pitchFamily="18" charset="0"/>
              </a:rPr>
              <a:t>ρ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_________.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(6)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小组评估时发现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按该实验方案测出盐水的密度偏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原因是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274655"/>
              </p:ext>
            </p:extLst>
          </p:nvPr>
        </p:nvGraphicFramePr>
        <p:xfrm>
          <a:off x="9001397" y="3137537"/>
          <a:ext cx="1775114" cy="64549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3" name="文档" r:id="rId2" imgW="779496" imgH="277890" progId="Word.Document.12">
                  <p:embed/>
                </p:oleObj>
              </mc:Choice>
              <mc:Fallback>
                <p:oleObj name="文档" r:id="rId2" imgW="779496" imgH="27789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001397" y="3137537"/>
                        <a:ext cx="1775114" cy="645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9865493" y="3799671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大</a:t>
            </a:r>
            <a:endParaRPr lang="zh-CN" altLang="en-US"/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4887109" y="4323391"/>
            <a:ext cx="612015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盐水不能全部倒入量筒内</a:t>
            </a:r>
            <a:r>
              <a:rPr lang="en-US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导致所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spect="1"/>
          </p:cNvSpPr>
          <p:nvPr/>
        </p:nvSpPr>
        <p:spPr>
          <a:xfrm>
            <a:off x="422613" y="4911071"/>
            <a:ext cx="346621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测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盐水的体积变小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599322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628135"/>
            <a:ext cx="10807700" cy="54107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丙小组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(7)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丙小组同学小明先将盐水倒入量筒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测出盐水的体积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接着将天平放在水平台面上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调节平衡螺母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使天平平衡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用调节好的天平测出空烧杯的质量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然后将量筒中的盐水倒入烧杯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用天平测量烧杯和盐水的总质量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盐水密度的表达式是</a:t>
            </a:r>
            <a:r>
              <a:rPr lang="en-US" altLang="zh-CN" i="1">
                <a:solidFill>
                  <a:srgbClr val="000000"/>
                </a:solidFill>
                <a:ea typeface="Microsoft Yi Baiti" panose="03000500000000000000" pitchFamily="66" charset="0"/>
                <a:cs typeface="Times New Roman" panose="02020603050405020304" pitchFamily="18" charset="0"/>
              </a:rPr>
              <a:t>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(8)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小组评估时发现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用该方法测得的密度偏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原因是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850618"/>
              </p:ext>
            </p:extLst>
          </p:nvPr>
        </p:nvGraphicFramePr>
        <p:xfrm>
          <a:off x="1172189" y="3508723"/>
          <a:ext cx="1359215" cy="64549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4" name="文档" r:id="rId2" imgW="599547" imgH="277890" progId="Word.Document.12">
                  <p:embed/>
                </p:oleObj>
              </mc:Choice>
              <mc:Fallback>
                <p:oleObj name="文档" r:id="rId2" imgW="599547" imgH="27789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72189" y="3508723"/>
                        <a:ext cx="1359215" cy="645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8785373" y="4176459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小</a:t>
            </a:r>
            <a:endParaRPr lang="zh-CN" altLang="en-US"/>
          </a:p>
        </p:txBody>
      </p:sp>
      <p:sp>
        <p:nvSpPr>
          <p:cNvPr id="6" name="矩形 5"/>
          <p:cNvSpPr>
            <a:spLocks noChangeAspect="1"/>
          </p:cNvSpPr>
          <p:nvPr/>
        </p:nvSpPr>
        <p:spPr>
          <a:xfrm>
            <a:off x="4680917" y="4701336"/>
            <a:ext cx="525658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不能把盐水全部倒入烧杯中</a:t>
            </a:r>
            <a:r>
              <a:rPr lang="en-US" altLang="zh-CN" smtClean="0">
                <a:ea typeface="宋体" panose="02010600030101010101" pitchFamily="2" charset="-122"/>
              </a:rPr>
              <a:t>,</a:t>
            </a:r>
            <a:endParaRPr lang="zh-CN" altLang="en-US"/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>
            <a:off x="552624" y="5295943"/>
            <a:ext cx="355223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导致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所测质量变小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843824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628135"/>
            <a:ext cx="10807700" cy="53633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丁小组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(9)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丁小组同学小华不小心将量筒打碎了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老师说只用天平也能测量出盐水的密度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于是小华添加两个完全相同的烧杯和适量的水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设计了如下实验步骤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请你补充完整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调好天平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用天平测量出空烧杯质量为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将一个烧杯装满水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用天平测出烧杯和水的总质量为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用另一个烧杯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用天平测出烧杯和盐水的总质量为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④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则盐水的密度表达式</a:t>
            </a:r>
            <a:r>
              <a:rPr lang="en-US" altLang="zh-CN" i="1">
                <a:solidFill>
                  <a:srgbClr val="000000"/>
                </a:solidFill>
                <a:ea typeface="Microsoft Yi Baiti" panose="03000500000000000000" pitchFamily="66" charset="0"/>
                <a:cs typeface="Times New Roman" panose="02020603050405020304" pitchFamily="18" charset="0"/>
              </a:rPr>
              <a:t>ρ</a:t>
            </a:r>
            <a:r>
              <a:rPr lang="zh-CN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盐水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已知水的密度为</a:t>
            </a:r>
            <a:r>
              <a:rPr lang="en-US" altLang="zh-CN" i="1">
                <a:solidFill>
                  <a:srgbClr val="000000"/>
                </a:solidFill>
                <a:ea typeface="Microsoft Yi Baiti" panose="03000500000000000000" pitchFamily="66" charset="0"/>
                <a:cs typeface="Times New Roman" panose="02020603050405020304" pitchFamily="18" charset="0"/>
              </a:rPr>
              <a:t>ρ</a:t>
            </a:r>
            <a:r>
              <a:rPr lang="zh-CN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水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68444" y="4186023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装满盐水</a:t>
            </a:r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213129"/>
              </p:ext>
            </p:extLst>
          </p:nvPr>
        </p:nvGraphicFramePr>
        <p:xfrm>
          <a:off x="5132629" y="5135143"/>
          <a:ext cx="2600113" cy="75574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5" name="文档" r:id="rId2" imgW="1264197" imgH="364281" progId="Word.Document.12">
                  <p:embed/>
                </p:oleObj>
              </mc:Choice>
              <mc:Fallback>
                <p:oleObj name="文档" r:id="rId2" imgW="1264197" imgH="364281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32629" y="5135143"/>
                        <a:ext cx="2600113" cy="755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5546410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338383"/>
            <a:ext cx="10807700" cy="36379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(10)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小明针对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(9)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中小华的实验设计进行了评估后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认为小华设计的操作过程有不妥之处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你认为该不妥之处是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______________________________.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如何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改进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___________________________________________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_______________________________________________________________________________________________.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3949" y="2552687"/>
            <a:ext cx="5745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烧杯装满水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易洒出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不方便操作</a:t>
            </a:r>
            <a:endParaRPr lang="zh-CN" altLang="en-US"/>
          </a:p>
        </p:txBody>
      </p:sp>
      <p:sp>
        <p:nvSpPr>
          <p:cNvPr id="4" name="矩形 3"/>
          <p:cNvSpPr>
            <a:spLocks noChangeAspect="1"/>
          </p:cNvSpPr>
          <p:nvPr/>
        </p:nvSpPr>
        <p:spPr>
          <a:xfrm>
            <a:off x="361950" y="3073570"/>
            <a:ext cx="10807700" cy="18651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	         </a:t>
            </a:r>
            <a:r>
              <a:rPr lang="zh-CN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把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水和盐水都加到烧杯的同一刻度线处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例如都加到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200 mL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刻度线处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),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这样确保烧杯中水的盐水和体积一样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或将烧杯换成带盖的小瓶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再将液体装满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393141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燕尾形 3"/>
          <p:cNvSpPr/>
          <p:nvPr/>
        </p:nvSpPr>
        <p:spPr>
          <a:xfrm>
            <a:off x="2820018" y="503783"/>
            <a:ext cx="5891564" cy="576064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冲  刺  演  练</a:t>
            </a:r>
            <a:endParaRPr lang="zh-CN" altLang="zh-CN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361950" y="1315535"/>
            <a:ext cx="10807700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突破基础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金昌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下列实例中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材料的选用与物理属性不相符的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玻璃刀刀头用金刚石制成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是因为金刚石的硬度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大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水壶的把手用胶木制成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是因为胶木的隔热性好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用铝合金来封闭阳台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是因为铝合金的导电性好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白炽灯灯丝用钨丝制成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是因为金属钨的熔点高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0141" y="2562519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C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761474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618303"/>
            <a:ext cx="10807700" cy="54107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鄂州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一艘船将一箱质量为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100 kg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的科研器材从赤道运送到南极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在运送的过程中物体没有损失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则物体的质量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增大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减小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无法确定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徐州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计算机芯片中有大量用硅、锗等材料制成的电路元件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硅和锗属于下列哪些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材料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导体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半导体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绝缘体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超导体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9973" y="1871935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C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582621" y="4205687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B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963922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583903"/>
            <a:ext cx="10807700" cy="29996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青岛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关于物质的密度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下列说法正确的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一罐氧气用掉部分后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罐内氧气的质量变小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密度不变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一只气球受热膨胀后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球内气体的质量不变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密度变大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一支粉笔用掉部分后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它的体积变小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密度变小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一块冰熔化成水后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它的体积变小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密度变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大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338589" y="1665743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D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715583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310696"/>
            <a:ext cx="10807700" cy="36379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连云港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)2020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年新冠病毒席卷全球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疫情之下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医用口罩人人必备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下列关于医用口罩材料的说法正确的是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面料具有较强的过滤性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面料具有较好的导电性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鼻梁上的压条应选用可塑性差的材料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鼻梁上的压条应选用密度大的材料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842645" y="1963607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A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122200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459061"/>
              </p:ext>
            </p:extLst>
          </p:nvPr>
        </p:nvGraphicFramePr>
        <p:xfrm>
          <a:off x="361950" y="1289042"/>
          <a:ext cx="10807700" cy="4152916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name="文档" r:id="rId2" imgW="3826154" imgH="1470220" progId="Word.Document.12">
                  <p:embed/>
                </p:oleObj>
              </mc:Choice>
              <mc:Fallback>
                <p:oleObj name="文档" r:id="rId2" imgW="3826154" imgH="147022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1950" y="1289042"/>
                        <a:ext cx="10807700" cy="4152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286480"/>
      </p:ext>
    </p:extLst>
  </p:cSld>
  <p:clrMapOvr>
    <a:masterClrMapping/>
  </p:clrMapOvr>
  <p:transition spd="slow">
    <p:wheel spokes="1"/>
  </p:transition>
  <p:timing/>
</p:sld>
</file>

<file path=ppt/slides/slide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627341"/>
            <a:ext cx="10807700" cy="53687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成都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年仅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24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岁的成都青年曹原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解决了困扰世界物理学家多年的难题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取得了在石墨烯超导领域中的重大突破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超导材料不能用来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制作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电热丝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电磁铁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电动机线圈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输电导线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常德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一个钢瓶内装有密度为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 kg/m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的氧气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某次抢救新冠病人用去了其质量的三分之一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钢瓶内剩余氧气的密度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 kg/m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B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kg/m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C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kg/m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D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kg/m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35397" y="1862103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A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84573" y="4786056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B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15791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583903"/>
            <a:ext cx="108077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呼伦贝尔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室内火灾发生时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受困人员应采取弯腰甚至匍匐的姿势撤离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以尽量减少有害气体的吸入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这是因为燃烧产生的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有害气体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温度较低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密度较大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温度较低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密度较小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温度较高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密度较大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温度较高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密度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较小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40125" y="2834673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D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540929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34327"/>
            <a:ext cx="10807700" cy="48197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恩施州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新世界奇迹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北京大兴国际机场创造了多个世界之最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其航站楼混凝土结构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F1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层平面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565 m×437 m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不设缝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是世界最大的机场单块混凝土楼板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如果楼板为标准厚度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10 cm,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这块楼板的质量最接近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于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6×10</a:t>
            </a:r>
            <a:r>
              <a:rPr lang="en-US" altLang="zh-CN" baseline="30000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t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B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6×10</a:t>
            </a:r>
            <a:r>
              <a:rPr lang="en-US" altLang="zh-CN" baseline="30000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6×10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t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D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6×10</a:t>
            </a:r>
            <a:r>
              <a:rPr lang="en-US" altLang="zh-CN" baseline="30000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329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5905053" y="3286534"/>
            <a:ext cx="4033600" cy="226806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211029" y="2657517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B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444166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38962"/>
            <a:ext cx="10807700" cy="59596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泰安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电子秤有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清零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功能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例如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在电子秤上放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200 g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砝码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电子秤显示为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200 g,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按清零键后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显示变为零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随后再放上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100 g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砝码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电子秤显示为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100 g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利用电子秤的这种功能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结合物理知识可测定玉镯的密度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具体操作如下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步骤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向烧杯内倒入适量水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放在电子秤上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按清零键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显示数变为零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步骤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手提细线拴住玉镯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浸没在水中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且不与烧杯底和壁接触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记下此时电子秤示数为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步骤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把玉镯接触杯底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手放开细线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记下此时电子秤示数为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95289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>
</file>

<file path=ppt/slides/slide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41607"/>
            <a:ext cx="3946593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则下列判断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中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 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190290"/>
              </p:ext>
            </p:extLst>
          </p:nvPr>
        </p:nvGraphicFramePr>
        <p:xfrm>
          <a:off x="465273" y="3605060"/>
          <a:ext cx="10807700" cy="157650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6" name="文档" r:id="rId2" imgW="3826154" imgH="558116" progId="Word.Document.12">
                  <p:embed/>
                </p:oleObj>
              </mc:Choice>
              <mc:Fallback>
                <p:oleObj name="文档" r:id="rId2" imgW="3826154" imgH="558116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5273" y="3605060"/>
                        <a:ext cx="10807700" cy="1576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>
            <a:spLocks noChangeAspect="1"/>
          </p:cNvSpPr>
          <p:nvPr/>
        </p:nvSpPr>
        <p:spPr>
          <a:xfrm>
            <a:off x="361950" y="5089893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只有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①③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B.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只有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①④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只有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②③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D.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只有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②④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image33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0" y="1109343"/>
            <a:ext cx="10807700" cy="240149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198245" y="520347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C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609001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03649"/>
            <a:ext cx="10807700" cy="24087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(2019·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广州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在如图温度计所示的恒温环境下进行实验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将温度计放入一杯冰水混合物中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冰是晶体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从温度计放入开始计时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放入时间足够长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下列哪幅示意图可能反映了温度计内液体的体积随时间变化的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情况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331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442277" y="3314642"/>
            <a:ext cx="1521580" cy="2232248"/>
          </a:xfrm>
          <a:prstGeom prst="rect">
            <a:avLst/>
          </a:prstGeom>
        </p:spPr>
      </p:pic>
      <p:pic>
        <p:nvPicPr>
          <p:cNvPr id="4" name="image332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2386493" y="3314642"/>
            <a:ext cx="8764213" cy="22820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78565" y="2617778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A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119657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17671"/>
            <a:ext cx="10807700" cy="41815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黔东南州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如图所示是甲和乙两种物质的质量与体积关系图象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下列说法正确的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甲物质的密度随体积增大而增大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当甲和乙两物质的质量相同时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乙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物质的体积较大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甲、乙两种物质的密度之比是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体积为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 cm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的乙物质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质量为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10 g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333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7273205" y="1898955"/>
            <a:ext cx="3773640" cy="307812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173421" y="1668927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D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24557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11479"/>
            <a:ext cx="10807700" cy="48197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扬州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不同材料组成的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三个实心物体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它们的体积与质量的关系如图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由图可知下列说法正确的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三者的密度关系</a:t>
            </a:r>
            <a:r>
              <a:rPr lang="en-US" altLang="zh-CN" i="1" err="1">
                <a:solidFill>
                  <a:srgbClr val="000000"/>
                </a:solidFill>
                <a:ea typeface="Microsoft Yi Baiti" panose="03000500000000000000" pitchFamily="66" charset="0"/>
                <a:cs typeface="Times New Roman" panose="02020603050405020304" pitchFamily="18" charset="0"/>
              </a:rPr>
              <a:t>ρ</a:t>
            </a:r>
            <a:r>
              <a:rPr lang="en-US" altLang="zh-CN" i="1" baseline="-25000" err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&gt;</a:t>
            </a:r>
            <a:r>
              <a:rPr lang="en-US" altLang="zh-CN" i="1" err="1">
                <a:solidFill>
                  <a:srgbClr val="000000"/>
                </a:solidFill>
                <a:ea typeface="Microsoft Yi Baiti" panose="03000500000000000000" pitchFamily="66" charset="0"/>
                <a:cs typeface="Times New Roman" panose="02020603050405020304" pitchFamily="18" charset="0"/>
              </a:rPr>
              <a:t>ρ</a:t>
            </a:r>
            <a:r>
              <a:rPr lang="en-US" altLang="zh-CN" i="1" baseline="-25000" err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&gt;</a:t>
            </a:r>
            <a:r>
              <a:rPr lang="en-US" altLang="zh-CN" i="1" err="1">
                <a:solidFill>
                  <a:srgbClr val="000000"/>
                </a:solidFill>
                <a:ea typeface="Microsoft Yi Baiti" panose="03000500000000000000" pitchFamily="66" charset="0"/>
                <a:cs typeface="Times New Roman" panose="02020603050405020304" pitchFamily="18" charset="0"/>
              </a:rPr>
              <a:t>ρ</a:t>
            </a:r>
            <a:r>
              <a:rPr lang="en-US" altLang="zh-CN" i="1" baseline="-25000" err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err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 err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的密度是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的两倍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若将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的质量减半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它的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密度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变为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5×10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kg/m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若将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的体积增大到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4×10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它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的密度不变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181" y="2323647"/>
            <a:ext cx="3724098" cy="273630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845829" y="1459950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D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004651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253359"/>
            <a:ext cx="10807700" cy="35905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14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长沙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)2020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张北柔性直流电网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成功组网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这项工程是北京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2022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年冬奥会重点配套工程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投运后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北京冬奥会场馆将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100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%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使用绿色清洁电能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假如你是这项工程的设计师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你会选择将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能等可再生能源转化为电能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将来若能在输送电能等方面采用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材料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由于没有电阻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就可以大大降低电流的热效应引起的电能损耗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59789" y="3048032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太阳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357752" y="363751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超导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643736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41607"/>
            <a:ext cx="10807700" cy="5954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15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大连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)2020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23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我国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北斗三号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的第三颗地球同步轨道卫星发射成功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利用卫星来发射和接收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超声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波信号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可为多个领城提供服务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卫星集成电路中的二极管和三极管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半导体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超导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材料制成的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16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毕节市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某种物质组成的物体的质量与它的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之比叫做这种物质的密度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一个瓶子能装下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 kg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如果用它来装酒精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i="1">
                <a:solidFill>
                  <a:srgbClr val="000000"/>
                </a:solidFill>
                <a:ea typeface="Microsoft Yi Baiti" panose="03000500000000000000" pitchFamily="66" charset="0"/>
                <a:cs typeface="Times New Roman" panose="02020603050405020304" pitchFamily="18" charset="0"/>
              </a:rPr>
              <a:t>ρ</a:t>
            </a:r>
            <a:r>
              <a:rPr lang="zh-CN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酒精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=0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8×10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kg/m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最多能装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kg;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如果要装下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 kg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酒精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瓶子的容积至少为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99893" y="1061304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电磁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255261" y="2231975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半导体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2614" y="3997897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体积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48104" y="5182730"/>
            <a:ext cx="697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1</a:t>
            </a:r>
            <a:r>
              <a:rPr lang="en-US" altLang="zh-CN" i="1">
                <a:ea typeface="宋体" panose="02010600030101010101" pitchFamily="2" charset="-122"/>
              </a:rPr>
              <a:t>.</a:t>
            </a:r>
            <a:r>
              <a:rPr lang="en-US" altLang="zh-CN">
                <a:ea typeface="宋体" panose="02010600030101010101" pitchFamily="2" charset="-122"/>
              </a:rPr>
              <a:t>6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48104" y="5767505"/>
            <a:ext cx="697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2</a:t>
            </a:r>
            <a:r>
              <a:rPr lang="en-US" altLang="zh-CN" i="1">
                <a:ea typeface="宋体" panose="02010600030101010101" pitchFamily="2" charset="-122"/>
              </a:rPr>
              <a:t>.</a:t>
            </a:r>
            <a:r>
              <a:rPr lang="en-US" altLang="zh-CN">
                <a:ea typeface="宋体" panose="02010600030101010101" pitchFamily="2" charset="-122"/>
              </a:rPr>
              <a:t>5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491912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燕尾形 3"/>
          <p:cNvSpPr/>
          <p:nvPr/>
        </p:nvSpPr>
        <p:spPr>
          <a:xfrm>
            <a:off x="2820018" y="503783"/>
            <a:ext cx="5891564" cy="576064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知  识  网  络</a:t>
            </a:r>
            <a:endParaRPr lang="zh-CN" altLang="zh-CN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282" y="1166956"/>
            <a:ext cx="7809510" cy="516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12995"/>
      </p:ext>
    </p:extLst>
  </p:cSld>
  <p:clrMapOvr>
    <a:masterClrMapping/>
  </p:clrMapOvr>
  <mc:AlternateContent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>
</file>

<file path=ppt/slides/slide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618303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17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青海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小丽和小华在练习使用托盘天平的实验中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实验步骤如下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33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808" y="1943943"/>
            <a:ext cx="8931984" cy="386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51558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>
</file>

<file path=ppt/slides/slide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161687"/>
            <a:ext cx="10807700" cy="35905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将天平放在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桌面上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游码归零后发现指针的位置如图甲所示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则需将平衡螺母向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调节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使横梁平衡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将被测物块放入天平左盘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向右盘增减砝码并移动游码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使横梁再次平衡时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游码的位置和所加砝码如图乙所示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则该物块的质量是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81133" y="1215152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水平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489229" y="1797369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右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237951" y="4139816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75</a:t>
            </a:r>
            <a:r>
              <a:rPr lang="en-US" altLang="zh-CN" i="1">
                <a:ea typeface="宋体" panose="02010600030101010101" pitchFamily="2" charset="-122"/>
              </a:rPr>
              <a:t>.</a:t>
            </a:r>
            <a:r>
              <a:rPr lang="en-US" altLang="zh-CN">
                <a:ea typeface="宋体" panose="02010600030101010101" pitchFamily="2" charset="-122"/>
              </a:rPr>
              <a:t>6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209454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86714"/>
            <a:ext cx="10807700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18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淮安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在测量酒精密度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用调节好的天平测出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酒精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烧杯的总质量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=64 g;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烧杯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中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的一部分酒精倒入量筒内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甲所示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量筒内酒精的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体积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接着测量剩余酒精和烧杯的总质量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天平平衡时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所用砝码质量及游码位置如图乙所示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g,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根据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测量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结果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计算出酒精的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密度</a:t>
            </a:r>
            <a:r>
              <a:rPr lang="en-US" altLang="zh-CN" i="1" smtClean="0">
                <a:solidFill>
                  <a:srgbClr val="000000"/>
                </a:solidFill>
                <a:ea typeface="Microsoft Yi Baiti" panose="03000500000000000000" pitchFamily="66" charset="0"/>
                <a:cs typeface="Times New Roman" panose="02020603050405020304" pitchFamily="18" charset="0"/>
              </a:rPr>
              <a:t>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g/cm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336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6409109" y="593879"/>
            <a:ext cx="4663464" cy="29342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90765" y="3566678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40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800597" y="4737039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31</a:t>
            </a:r>
            <a:r>
              <a:rPr lang="en-US" altLang="zh-CN" i="1">
                <a:ea typeface="宋体" panose="02010600030101010101" pitchFamily="2" charset="-122"/>
              </a:rPr>
              <a:t>.</a:t>
            </a:r>
            <a:r>
              <a:rPr lang="en-US" altLang="zh-CN">
                <a:ea typeface="宋体" panose="02010600030101010101" pitchFamily="2" charset="-122"/>
              </a:rPr>
              <a:t>2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584573" y="5331646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0</a:t>
            </a:r>
            <a:r>
              <a:rPr lang="en-US" altLang="zh-CN" i="1">
                <a:ea typeface="宋体" panose="02010600030101010101" pitchFamily="2" charset="-122"/>
              </a:rPr>
              <a:t>.</a:t>
            </a:r>
            <a:r>
              <a:rPr lang="en-US" altLang="zh-CN">
                <a:ea typeface="宋体" panose="02010600030101010101" pitchFamily="2" charset="-122"/>
              </a:rPr>
              <a:t>82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230887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70015"/>
            <a:ext cx="10807700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19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滨州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新冠肺炎疫情防控期间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医院内氧气的需求量越来越大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某氧气瓶内氧气用掉一半后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瓶内氧气的质量将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变大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变小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密度将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变大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变小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南充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一杯牛奶有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250 mL,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其质量为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300 g,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则牛奶的密度是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____________kg/m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小李喜欢喝加糖的牛奶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加糖溶解后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牛奶的密度会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变大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变小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8509" y="2271303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变小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063573" y="2271303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变小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09091" y="4033296"/>
            <a:ext cx="16562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1</a:t>
            </a:r>
            <a:r>
              <a:rPr lang="en-US" altLang="zh-CN" i="1" smtClean="0">
                <a:ea typeface="宋体" panose="02010600030101010101" pitchFamily="2" charset="-122"/>
              </a:rPr>
              <a:t>.</a:t>
            </a:r>
            <a:r>
              <a:rPr lang="en-US" altLang="zh-CN" smtClean="0">
                <a:ea typeface="宋体" panose="02010600030101010101" pitchFamily="2" charset="-122"/>
              </a:rPr>
              <a:t>2×10</a:t>
            </a:r>
            <a:r>
              <a:rPr lang="en-US" altLang="zh-CN" baseline="30000" smtClean="0">
                <a:ea typeface="宋体" panose="02010600030101010101" pitchFamily="2" charset="-122"/>
              </a:rPr>
              <a:t>3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258701" y="4618071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变大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996903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41607"/>
            <a:ext cx="10807700" cy="29996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牡丹江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小明记录了一定质量水的体积随温度变化的规律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0~4 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℃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水温升高时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水的体积将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当水温在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 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℃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水的密度是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最大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最小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罐装的饮料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可看作为水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在此温度下存放是最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安全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不安全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337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3474109" y="3478083"/>
            <a:ext cx="4583382" cy="282603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80517" y="1658884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变小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569349" y="1658884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最大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304653" y="2828824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安全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558157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85343"/>
            <a:ext cx="10807700" cy="54107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十堰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学习了浮力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知识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小明利用电子秤来测量小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木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块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的密度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在称盘中放置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装有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水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的烧杯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将小木块轻轻放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入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装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水的烧杯中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用细针压住小木块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使其恰好浸没在水中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实验中水均未溢出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电子秤对应的示数如图所示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则小木块的质量是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g,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小木块的密度是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g/cm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若小木块吸水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则密度测量值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偏大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偏小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338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6019573" y="657351"/>
            <a:ext cx="4937356" cy="226800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160637" y="4156527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12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661929" y="4156526"/>
            <a:ext cx="697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0</a:t>
            </a:r>
            <a:r>
              <a:rPr lang="en-US" altLang="zh-CN" i="1">
                <a:ea typeface="宋体" panose="02010600030101010101" pitchFamily="2" charset="-122"/>
              </a:rPr>
              <a:t>.</a:t>
            </a:r>
            <a:r>
              <a:rPr lang="en-US" altLang="zh-CN">
                <a:ea typeface="宋体" panose="02010600030101010101" pitchFamily="2" charset="-122"/>
              </a:rPr>
              <a:t>6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639869" y="4711805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偏大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385605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2159967"/>
            <a:ext cx="10807700" cy="18178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(2018·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黑龙江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体积相同的甲、乙两物体的质量之比为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则甲、乙两物体的密度之比为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把甲、乙两物体都截去一半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两物体剩余部分的密度之比为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01197" y="2796145"/>
            <a:ext cx="10070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3</a:t>
            </a:r>
            <a:r>
              <a:rPr lang="zh-CN" altLang="zh-CN">
                <a:ea typeface="宋体" panose="02010600030101010101" pitchFamily="2" charset="-122"/>
                <a:cs typeface="宋体" panose="02010600030101010101" pitchFamily="2" charset="-122"/>
              </a:rPr>
              <a:t>∶</a:t>
            </a:r>
            <a:r>
              <a:rPr lang="en-US" altLang="zh-CN">
                <a:ea typeface="宋体" panose="02010600030101010101" pitchFamily="2" charset="-122"/>
              </a:rPr>
              <a:t>2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423613" y="3385224"/>
            <a:ext cx="10070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3</a:t>
            </a:r>
            <a:r>
              <a:rPr lang="zh-CN" altLang="zh-CN">
                <a:ea typeface="宋体" panose="02010600030101010101" pitchFamily="2" charset="-122"/>
                <a:cs typeface="宋体" panose="02010600030101010101" pitchFamily="2" charset="-122"/>
              </a:rPr>
              <a:t>∶</a:t>
            </a:r>
            <a:r>
              <a:rPr lang="en-US" altLang="zh-CN">
                <a:ea typeface="宋体" panose="02010600030101010101" pitchFamily="2" charset="-122"/>
              </a:rPr>
              <a:t>2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545204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41607"/>
            <a:ext cx="10807700" cy="24560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突破能力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广元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在测量盐水密度的实验中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芳芳同学按照正确的实验方法和步骤进行操作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并设计了记录数据的表格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具体实验步骤如下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34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771" y="2345714"/>
            <a:ext cx="5546059" cy="396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72731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>
</file>

<file path=ppt/slides/slide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608471"/>
            <a:ext cx="10807700" cy="53633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步骤一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将天平放在水平桌面上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游码拨到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“0”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刻度线处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并调节天平平衡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步骤二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向烧杯中倒入适量待测盐水后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用天平测出烧杯与盐水的总质量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总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如甲图所示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并记录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步骤三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将烧杯中的部分待测盐水倒入量筒中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用天平测出剩余盐水和烧杯的总质量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m'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并记录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步骤四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读出倒入量筒中盐水的体积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并记录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步骤五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根据已测得的物理量计算出待测盐水的密度</a:t>
            </a:r>
            <a:r>
              <a:rPr lang="en-US" altLang="zh-CN" i="1">
                <a:solidFill>
                  <a:srgbClr val="000000"/>
                </a:solidFill>
                <a:ea typeface="Microsoft Yi Baiti" panose="03000500000000000000" pitchFamily="66" charset="0"/>
                <a:cs typeface="Times New Roman" panose="02020603050405020304" pitchFamily="18" charset="0"/>
              </a:rPr>
              <a:t>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并记录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666712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>
</file>

<file path=ppt/slides/slide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316046"/>
            <a:ext cx="10807700" cy="6359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请根据以上信息将表格中填写完整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699007"/>
              </p:ext>
            </p:extLst>
          </p:nvPr>
        </p:nvGraphicFramePr>
        <p:xfrm>
          <a:off x="361950" y="2108134"/>
          <a:ext cx="10807700" cy="298449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7" name="文档" r:id="rId2" imgW="3826154" imgH="1056575" progId="Word.Document.12">
                  <p:embed/>
                </p:oleObj>
              </mc:Choice>
              <mc:Fallback>
                <p:oleObj name="文档" r:id="rId2" imgW="3826154" imgH="105657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1950" y="2108134"/>
                        <a:ext cx="10807700" cy="2984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1224533" y="3960167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157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121077" y="3957038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33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557797" y="3957037"/>
            <a:ext cx="697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1</a:t>
            </a:r>
            <a:r>
              <a:rPr lang="en-US" altLang="zh-CN" i="1" smtClean="0">
                <a:ea typeface="宋体" panose="02010600030101010101" pitchFamily="2" charset="-122"/>
              </a:rPr>
              <a:t>.</a:t>
            </a:r>
            <a:r>
              <a:rPr lang="en-US" altLang="zh-CN" smtClean="0">
                <a:ea typeface="宋体" panose="02010600030101010101" pitchFamily="2" charset="-122"/>
              </a:rPr>
              <a:t>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127625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燕尾形 3"/>
          <p:cNvSpPr/>
          <p:nvPr/>
        </p:nvSpPr>
        <p:spPr>
          <a:xfrm>
            <a:off x="2820018" y="503783"/>
            <a:ext cx="5891564" cy="576064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突  破  知  识  点</a:t>
            </a:r>
            <a:endParaRPr lang="zh-CN" altLang="zh-CN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361950" y="1358047"/>
            <a:ext cx="10807700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</a:t>
            </a:r>
            <a:r>
              <a:rPr lang="zh-CN" altLang="en-US" smtClean="0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lang="en-US" altLang="zh-CN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质量及其测量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知识点梳理</a:t>
            </a: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宇宙是由物质组成的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质量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物体所含物质的多少叫质量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用符号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表示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重点认知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质量是物体本身的一种属性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它不随物体的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的改变而改变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4493" y="4320207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位置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39196" y="4320206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形状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765800" y="4320206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状态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228973" y="4321797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温度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2495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243527"/>
            <a:ext cx="10807700" cy="35905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小华同学测量相同待测盐水密度的实验方法是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先测出空烧杯的质量为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接着向空烧杯中倒入适量的待测盐水后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测出总质量为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再把烧杯中的盐水全部倒入量筒中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测出盐水的体积为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然后计算出盐水的密度</a:t>
            </a:r>
            <a:r>
              <a:rPr lang="en-US" altLang="zh-CN" i="1">
                <a:solidFill>
                  <a:srgbClr val="000000"/>
                </a:solidFill>
                <a:ea typeface="Microsoft Yi Baiti" panose="03000500000000000000" pitchFamily="66" charset="0"/>
                <a:cs typeface="Times New Roman" panose="02020603050405020304" pitchFamily="18" charset="0"/>
              </a:rPr>
              <a:t>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'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两位同学测出的盐水密度大小关系为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i="1" err="1">
                <a:solidFill>
                  <a:srgbClr val="000000"/>
                </a:solidFill>
                <a:ea typeface="Microsoft Yi Baiti" panose="03000500000000000000" pitchFamily="66" charset="0"/>
                <a:cs typeface="Times New Roman" panose="02020603050405020304" pitchFamily="18" charset="0"/>
              </a:rPr>
              <a:t>ρ</a:t>
            </a:r>
            <a:r>
              <a:rPr lang="en-US" altLang="zh-CN" i="1" err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'____________</a:t>
            </a:r>
            <a:r>
              <a:rPr lang="en-US" altLang="zh-CN" i="1" err="1">
                <a:solidFill>
                  <a:srgbClr val="000000"/>
                </a:solidFill>
                <a:ea typeface="Microsoft Yi Baiti" panose="03000500000000000000" pitchFamily="66" charset="0"/>
                <a:cs typeface="Times New Roman" panose="02020603050405020304" pitchFamily="18" charset="0"/>
              </a:rPr>
              <a:t>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“&lt;”“&gt;”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“=”)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532176"/>
              </p:ext>
            </p:extLst>
          </p:nvPr>
        </p:nvGraphicFramePr>
        <p:xfrm>
          <a:off x="7623451" y="3004399"/>
          <a:ext cx="1483734" cy="586814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8" name="文档" r:id="rId2" imgW="711857" imgH="277890" progId="Word.Document.12">
                  <p:embed/>
                </p:oleObj>
              </mc:Choice>
              <mc:Fallback>
                <p:oleObj name="文档" r:id="rId2" imgW="711857" imgH="27789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23451" y="3004399"/>
                        <a:ext cx="1483734" cy="586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7129189" y="3689007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&gt;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492733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13615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葫芦岛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小琪非常喜欢吃大樱桃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很想知道它的密度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于是进行了如下测量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34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09" y="1747583"/>
            <a:ext cx="9825182" cy="451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30501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>
</file>

<file path=ppt/slides/slide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749303"/>
            <a:ext cx="10807700" cy="47724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将天平放在水平台上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游码移到标尺左端的零刻线处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指针的位置如图甲所示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则应将平衡螺母向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端调节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使横梁平衡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他取来一颗大樱桃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用天平测出了大樱桃的质量如图乙所示为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将一颗大樱桃放入装有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30 mL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水的量筒中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水面上升到图丙所示的位置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大樱桃的体积为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密度为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g/cm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849269" y="1377711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左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111082" y="3135533"/>
            <a:ext cx="697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8</a:t>
            </a:r>
            <a:r>
              <a:rPr lang="en-US" altLang="zh-CN" i="1">
                <a:ea typeface="宋体" panose="02010600030101010101" pitchFamily="2" charset="-122"/>
              </a:rPr>
              <a:t>.</a:t>
            </a:r>
            <a:r>
              <a:rPr lang="en-US" altLang="zh-CN">
                <a:ea typeface="宋体" panose="02010600030101010101" pitchFamily="2" charset="-122"/>
              </a:rPr>
              <a:t>4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841157" y="432020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8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75373" y="4895150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1</a:t>
            </a:r>
            <a:r>
              <a:rPr lang="en-US" altLang="zh-CN" i="1">
                <a:ea typeface="宋体" panose="02010600030101010101" pitchFamily="2" charset="-122"/>
              </a:rPr>
              <a:t>.</a:t>
            </a:r>
            <a:r>
              <a:rPr lang="en-US" altLang="zh-CN">
                <a:ea typeface="宋体" panose="02010600030101010101" pitchFamily="2" charset="-122"/>
              </a:rPr>
              <a:t>05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055890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>
            <a:spLocks noChangeAspect="1"/>
          </p:cNvSpPr>
          <p:nvPr/>
        </p:nvSpPr>
        <p:spPr>
          <a:xfrm>
            <a:off x="361950" y="814395"/>
            <a:ext cx="10807700" cy="47724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小琪将大樱桃放入量筒中时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筒壁上溅了几滴水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所测的大樱桃密度会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偏大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偏小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(5)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小琪还想利用大樱桃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已知密度为</a:t>
            </a:r>
            <a:r>
              <a:rPr lang="en-US" altLang="zh-CN" i="1">
                <a:solidFill>
                  <a:srgbClr val="000000"/>
                </a:solidFill>
                <a:ea typeface="Microsoft Yi Baiti" panose="03000500000000000000" pitchFamily="66" charset="0"/>
                <a:cs typeface="Times New Roman" panose="02020603050405020304" pitchFamily="18" charset="0"/>
              </a:rPr>
              <a:t>ρ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、平底试管、刻度尺测量家里消毒液的密度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实验步骤如下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在平底试管中倒入适量的消毒液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用刻度尺测量试管中液面的高度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将大樱桃放入试管内的消毒液中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大樱桃处于漂浮状态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用刻度尺测量试管中液面的高度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26237" y="1439887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偏大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008529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253359"/>
            <a:ext cx="10807700" cy="36379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取出大樱桃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在其内部插入一根细铁丝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忽略大樱桃体积的变化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重新放入试管内的消毒液中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由于浸没在消毒液中时重力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大于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等于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浮力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大樱桃沉入试管底部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用刻度尺测量试管中液面的高度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endParaRPr lang="en-US" altLang="zh-CN" smtClean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④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消毒液密度的表达式为</a:t>
            </a:r>
            <a:r>
              <a:rPr lang="en-US" altLang="zh-CN" i="1">
                <a:solidFill>
                  <a:srgbClr val="000000"/>
                </a:solidFill>
                <a:ea typeface="Microsoft Yi Baiti" panose="03000500000000000000" pitchFamily="66" charset="0"/>
                <a:cs typeface="Times New Roman" panose="02020603050405020304" pitchFamily="18" charset="0"/>
              </a:rPr>
              <a:t>ρ</a:t>
            </a:r>
            <a:r>
              <a:rPr lang="zh-CN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消毒液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83069" y="2460804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大于</a:t>
            </a:r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318092"/>
              </p:ext>
            </p:extLst>
          </p:nvPr>
        </p:nvGraphicFramePr>
        <p:xfrm>
          <a:off x="6585805" y="3811146"/>
          <a:ext cx="2417229" cy="93393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9" name="文档" r:id="rId2" imgW="659499" imgH="250893" progId="Word.Document.12">
                  <p:embed/>
                </p:oleObj>
              </mc:Choice>
              <mc:Fallback>
                <p:oleObj name="文档" r:id="rId2" imgW="659499" imgH="250893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85805" y="3811146"/>
                        <a:ext cx="2417229" cy="933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6014337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762051"/>
            <a:ext cx="10807700" cy="47724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甘孜州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建筑工地需要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400 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的砂石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为了估测砂石的密度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用一只空桶平装满一桶砂石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测得桶中的砂石的质量为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52 kg,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再用这只桶装满一桶水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测得桶中水的质量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20 kg,</a:t>
            </a:r>
            <a:r>
              <a:rPr lang="en-US" altLang="zh-CN" i="1" err="1">
                <a:solidFill>
                  <a:srgbClr val="000000"/>
                </a:solidFill>
                <a:ea typeface="Microsoft Yi Baiti" panose="03000500000000000000" pitchFamily="66" charset="0"/>
                <a:cs typeface="Times New Roman" panose="02020603050405020304" pitchFamily="18" charset="0"/>
              </a:rPr>
              <a:t>ρ</a:t>
            </a:r>
            <a:r>
              <a:rPr lang="zh-CN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0×10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kg/m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10 N/kg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求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桶的容积是多少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沙石的密度是多少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若用一辆载重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4 000 kg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的卡车将砂石运送到工地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至少要运多少车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652237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>
</file>

<file path=ppt/slides/slide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61950" y="647799"/>
            <a:ext cx="10924039" cy="5371104"/>
            <a:chOff x="361950" y="647799"/>
            <a:chExt cx="10924039" cy="5371104"/>
          </a:xfrm>
        </p:grpSpPr>
        <p:graphicFrame>
          <p:nvGraphicFramePr>
            <p:cNvPr id="3" name="对象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4567942"/>
                </p:ext>
              </p:extLst>
            </p:nvPr>
          </p:nvGraphicFramePr>
          <p:xfrm>
            <a:off x="478289" y="647799"/>
            <a:ext cx="10807700" cy="942108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60" name="文档" r:id="rId2" imgW="3406421" imgH="294809" progId="Word.Document.12">
                    <p:embed/>
                  </p:oleObj>
                </mc:Choice>
                <mc:Fallback>
                  <p:oleObj name="文档" r:id="rId2" imgW="3406421" imgH="294809" progId="Word.Document.12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78289" y="647799"/>
                          <a:ext cx="10807700" cy="9421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矩形 3"/>
            <p:cNvSpPr>
              <a:spLocks noChangeAspect="1"/>
            </p:cNvSpPr>
            <p:nvPr/>
          </p:nvSpPr>
          <p:spPr>
            <a:xfrm>
              <a:off x="361950" y="1543688"/>
              <a:ext cx="10807700" cy="63594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Aft>
                  <a:spcPct val="0"/>
                </a:spcAft>
                <a:tabLst>
                  <a:tab pos="1029335"/>
                  <a:tab pos="1850390"/>
                  <a:tab pos="2538095"/>
                  <a:tab pos="3221990"/>
                </a:tabLst>
              </a:pP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(2)</a:t>
              </a:r>
              <a:r>
                <a:rPr lang="zh-CN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桶中砂石的体积</a:t>
              </a: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:</a:t>
              </a:r>
              <a:r>
                <a:rPr lang="en-US" altLang="zh-CN" i="1">
                  <a:ea typeface="宋体" panose="02010600030101010101" pitchFamily="2" charset="-122"/>
                  <a:cs typeface="Times New Roman" panose="02020603050405020304" pitchFamily="18" charset="0"/>
                </a:rPr>
                <a:t>V</a:t>
              </a:r>
              <a:r>
                <a:rPr lang="en-US" altLang="zh-CN" baseline="-25000">
                  <a:ea typeface="宋体" panose="02010600030101010101" pitchFamily="2" charset="-122"/>
                  <a:cs typeface="Times New Roman" panose="02020603050405020304" pitchFamily="18" charset="0"/>
                </a:rPr>
                <a:t>0</a:t>
              </a: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=</a:t>
              </a:r>
              <a:r>
                <a:rPr lang="en-US" altLang="zh-CN" i="1">
                  <a:ea typeface="宋体" panose="02010600030101010101" pitchFamily="2" charset="-122"/>
                  <a:cs typeface="Times New Roman" panose="02020603050405020304" pitchFamily="18" charset="0"/>
                </a:rPr>
                <a:t>V</a:t>
              </a: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=2×10</a:t>
              </a:r>
              <a:r>
                <a:rPr lang="en-US" altLang="zh-CN" baseline="30000">
                  <a:ea typeface="宋体" panose="02010600030101010101" pitchFamily="2" charset="-122"/>
                  <a:cs typeface="Times New Roman" panose="02020603050405020304" pitchFamily="18" charset="0"/>
                </a:rPr>
                <a:t>-2</a:t>
              </a: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 m</a:t>
              </a:r>
              <a:r>
                <a:rPr lang="en-US" altLang="zh-CN" baseline="30000"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endParaRPr lang="zh-CN" altLang="zh-CN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" name="对象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5205144"/>
                </p:ext>
              </p:extLst>
            </p:nvPr>
          </p:nvGraphicFramePr>
          <p:xfrm>
            <a:off x="478289" y="2212311"/>
            <a:ext cx="10807700" cy="997857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61" name="文档" r:id="rId4" imgW="3133422" imgH="285810" progId="Word.Document.12">
                    <p:embed/>
                  </p:oleObj>
                </mc:Choice>
                <mc:Fallback>
                  <p:oleObj name="文档" r:id="rId4" imgW="3133422" imgH="285810" progId="Word.Document.12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78289" y="2212311"/>
                          <a:ext cx="10807700" cy="99785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矩形 5"/>
            <p:cNvSpPr>
              <a:spLocks noChangeAspect="1"/>
            </p:cNvSpPr>
            <p:nvPr/>
          </p:nvSpPr>
          <p:spPr>
            <a:xfrm>
              <a:off x="361950" y="3115735"/>
              <a:ext cx="10807700" cy="186512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Aft>
                  <a:spcPct val="0"/>
                </a:spcAft>
                <a:tabLst>
                  <a:tab pos="1029335"/>
                  <a:tab pos="1850390"/>
                  <a:tab pos="2538095"/>
                  <a:tab pos="3221990"/>
                </a:tabLst>
              </a:pP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(3)</a:t>
              </a:r>
              <a:r>
                <a:rPr lang="zh-CN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砂石的总质量</a:t>
              </a: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:</a:t>
              </a:r>
              <a:r>
                <a:rPr lang="en-US" altLang="zh-CN" i="1">
                  <a:ea typeface="宋体" panose="02010600030101010101" pitchFamily="2" charset="-122"/>
                  <a:cs typeface="Times New Roman" panose="02020603050405020304" pitchFamily="18" charset="0"/>
                </a:rPr>
                <a:t>m</a:t>
              </a:r>
              <a:r>
                <a:rPr lang="zh-CN" altLang="zh-CN" baseline="-25000">
                  <a:ea typeface="宋体" panose="02010600030101010101" pitchFamily="2" charset="-122"/>
                  <a:cs typeface="Times New Roman" panose="02020603050405020304" pitchFamily="18" charset="0"/>
                </a:rPr>
                <a:t>总</a:t>
              </a: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=</a:t>
              </a:r>
              <a:r>
                <a:rPr lang="en-US" altLang="zh-CN" i="1" err="1">
                  <a:ea typeface="Microsoft Yi Baiti" panose="03000500000000000000" pitchFamily="66" charset="0"/>
                  <a:cs typeface="Times New Roman" panose="02020603050405020304" pitchFamily="18" charset="0"/>
                </a:rPr>
                <a:t>ρ</a:t>
              </a:r>
              <a:r>
                <a:rPr lang="en-US" altLang="zh-CN" i="1" err="1">
                  <a:ea typeface="宋体" panose="02010600030101010101" pitchFamily="2" charset="-122"/>
                  <a:cs typeface="Times New Roman" panose="02020603050405020304" pitchFamily="18" charset="0"/>
                </a:rPr>
                <a:t>V</a:t>
              </a:r>
              <a:r>
                <a:rPr lang="zh-CN" altLang="zh-CN" baseline="-25000">
                  <a:ea typeface="宋体" panose="02010600030101010101" pitchFamily="2" charset="-122"/>
                  <a:cs typeface="Times New Roman" panose="02020603050405020304" pitchFamily="18" charset="0"/>
                </a:rPr>
                <a:t>总</a:t>
              </a: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=2</a:t>
              </a:r>
              <a:r>
                <a:rPr lang="en-US" altLang="zh-CN" i="1"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6×10</a:t>
              </a:r>
              <a:r>
                <a:rPr lang="en-US" altLang="zh-CN" baseline="30000"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 kg/m</a:t>
              </a:r>
              <a:r>
                <a:rPr lang="en-US" altLang="zh-CN" baseline="30000"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×400 </a:t>
              </a:r>
              <a:r>
                <a:rPr lang="en-US" altLang="zh-CN" smtClean="0">
                  <a:ea typeface="宋体" panose="02010600030101010101" pitchFamily="2" charset="-122"/>
                  <a:cs typeface="Times New Roman" panose="02020603050405020304" pitchFamily="18" charset="0"/>
                </a:rPr>
                <a:t>m</a:t>
              </a:r>
              <a:r>
                <a:rPr lang="en-US" altLang="zh-CN" baseline="30000" smtClean="0"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</a:p>
            <a:p>
              <a:pPr>
                <a:lnSpc>
                  <a:spcPct val="120000"/>
                </a:lnSpc>
                <a:spcAft>
                  <a:spcPct val="0"/>
                </a:spcAft>
                <a:tabLst>
                  <a:tab pos="1029335"/>
                  <a:tab pos="1850390"/>
                  <a:tab pos="2538095"/>
                  <a:tab pos="3221990"/>
                </a:tabLst>
              </a:pPr>
              <a:r>
                <a:rPr lang="en-US" altLang="zh-CN" smtClean="0">
                  <a:ea typeface="宋体" panose="02010600030101010101" pitchFamily="2" charset="-122"/>
                  <a:cs typeface="Times New Roman" panose="02020603050405020304" pitchFamily="18" charset="0"/>
                </a:rPr>
                <a:t>=</a:t>
              </a: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en-US" altLang="zh-CN" i="1"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04×10</a:t>
              </a:r>
              <a:r>
                <a:rPr lang="en-US" altLang="zh-CN" baseline="30000">
                  <a:ea typeface="宋体" panose="02010600030101010101" pitchFamily="2" charset="-122"/>
                  <a:cs typeface="Times New Roman" panose="02020603050405020304" pitchFamily="18" charset="0"/>
                </a:rPr>
                <a:t>6</a:t>
              </a: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 kg,</a:t>
              </a:r>
              <a:endParaRPr lang="zh-CN" altLang="zh-CN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ct val="0"/>
                </a:spcAft>
                <a:tabLst>
                  <a:tab pos="1029335"/>
                  <a:tab pos="1850390"/>
                  <a:tab pos="2538095"/>
                  <a:tab pos="3221990"/>
                </a:tabLst>
              </a:pPr>
              <a:r>
                <a:rPr lang="zh-CN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若用一辆载重</a:t>
              </a: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4 000 kg</a:t>
              </a:r>
              <a:r>
                <a:rPr lang="zh-CN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的卡车将砂石运送到工地</a:t>
              </a: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至少要运</a:t>
              </a: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:</a:t>
              </a:r>
              <a:endParaRPr lang="zh-CN" altLang="zh-CN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" name="对象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7629569"/>
                </p:ext>
              </p:extLst>
            </p:nvPr>
          </p:nvGraphicFramePr>
          <p:xfrm>
            <a:off x="462786" y="4953690"/>
            <a:ext cx="10194925" cy="1065213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62" name="文档" r:id="rId6" imgW="3370079" imgH="349163" progId="Word.Document.12">
                    <p:embed/>
                  </p:oleObj>
                </mc:Choice>
                <mc:Fallback>
                  <p:oleObj name="文档" r:id="rId6" imgW="3370079" imgH="349163" progId="Word.Document.12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62786" y="4953690"/>
                          <a:ext cx="10194925" cy="10652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39234614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>
</file>

<file path=ppt/slides/slide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973647"/>
            <a:ext cx="10807700" cy="24087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答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:(1)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桶的容积是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2×10</a:t>
            </a:r>
            <a:r>
              <a:rPr lang="en-US" altLang="zh-CN" baseline="30000">
                <a:ea typeface="宋体" panose="02010600030101010101" pitchFamily="2" charset="-122"/>
                <a:cs typeface="Times New Roman" panose="02020603050405020304" pitchFamily="18" charset="0"/>
              </a:rPr>
              <a:t>-2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 m</a:t>
            </a:r>
            <a:r>
              <a:rPr lang="en-US" altLang="zh-CN" baseline="3000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砂石的密度是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6×10</a:t>
            </a:r>
            <a:r>
              <a:rPr lang="en-US" altLang="zh-CN" baseline="3000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 kg/m</a:t>
            </a:r>
            <a:r>
              <a:rPr lang="en-US" altLang="zh-CN" baseline="3000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一辆载重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4 000 kg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的卡车将沙石运送到工地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至少要运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260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车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76857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>
</file>

<file path=ppt/slides/slide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13615"/>
            <a:ext cx="10807700" cy="18178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小明为测量如图酸奶的密度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先观察了瓶上标注的酸奶净含量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然后借助天平测量了一些数据并记录在下表中根据题意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求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166581"/>
              </p:ext>
            </p:extLst>
          </p:nvPr>
        </p:nvGraphicFramePr>
        <p:xfrm>
          <a:off x="361950" y="4200444"/>
          <a:ext cx="10807700" cy="2433279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3" name="文档" r:id="rId2" imgW="3826154" imgH="861432" progId="Word.Document.12">
                  <p:embed/>
                </p:oleObj>
              </mc:Choice>
              <mc:Fallback>
                <p:oleObj name="文档" r:id="rId2" imgW="3826154" imgH="861432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1950" y="4200444"/>
                        <a:ext cx="10807700" cy="2433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342.jpeg"/>
          <p:cNvPicPr/>
          <p:nvPr/>
        </p:nvPicPr>
        <p:blipFill>
          <a:blip r:embed="rId4"/>
          <a:stretch>
            <a:fillRect/>
          </a:stretch>
        </p:blipFill>
        <p:spPr>
          <a:xfrm>
            <a:off x="5156793" y="1775020"/>
            <a:ext cx="1218013" cy="22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76481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>
</file>

<file path=ppt/slides/slide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2087959"/>
            <a:ext cx="10807700" cy="18178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所补水的质量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酸奶的密度为多少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kg/m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整瓶酸奶的体积为多少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mL?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401993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305673"/>
            <a:ext cx="10807700" cy="359059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质量的单位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国际单位制中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质量的单位是千克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(kg),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其他质量单位还有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(t)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(g)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、毫克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(mg)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 t=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kg=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g=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mg;1 kg=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g;1 g=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kg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实验室测量质量的工具是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实际生活中测量质量的工具有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台秤、杆秤、电子秤等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21435" y="2525260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10</a:t>
            </a:r>
            <a:r>
              <a:rPr lang="en-US" altLang="zh-CN" baseline="30000">
                <a:ea typeface="宋体" panose="02010600030101010101" pitchFamily="2" charset="-122"/>
              </a:rPr>
              <a:t>3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322432" y="2533461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10</a:t>
            </a:r>
            <a:r>
              <a:rPr lang="en-US" altLang="zh-CN" baseline="30000">
                <a:ea typeface="宋体" panose="02010600030101010101" pitchFamily="2" charset="-122"/>
              </a:rPr>
              <a:t>6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413061" y="2533462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10</a:t>
            </a:r>
            <a:r>
              <a:rPr lang="en-US" altLang="zh-CN" baseline="30000">
                <a:ea typeface="宋体" panose="02010600030101010101" pitchFamily="2" charset="-122"/>
              </a:rPr>
              <a:t>9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880299" y="3118236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10</a:t>
            </a:r>
            <a:r>
              <a:rPr lang="en-US" altLang="zh-CN" baseline="30000">
                <a:ea typeface="宋体" panose="02010600030101010101" pitchFamily="2" charset="-122"/>
              </a:rPr>
              <a:t>3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369371" y="3124587"/>
            <a:ext cx="822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10</a:t>
            </a:r>
            <a:r>
              <a:rPr lang="en-US" altLang="zh-CN" baseline="30000">
                <a:ea typeface="宋体" panose="02010600030101010101" pitchFamily="2" charset="-122"/>
              </a:rPr>
              <a:t>-3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172368" y="3684977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天平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8139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361950" y="791815"/>
            <a:ext cx="10924039" cy="4881860"/>
            <a:chOff x="361950" y="791815"/>
            <a:chExt cx="10924039" cy="4881860"/>
          </a:xfrm>
        </p:grpSpPr>
        <p:sp>
          <p:nvSpPr>
            <p:cNvPr id="3" name="矩形 2"/>
            <p:cNvSpPr>
              <a:spLocks noChangeAspect="1"/>
            </p:cNvSpPr>
            <p:nvPr/>
          </p:nvSpPr>
          <p:spPr>
            <a:xfrm>
              <a:off x="361950" y="791815"/>
              <a:ext cx="10807700" cy="181780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Aft>
                  <a:spcPct val="0"/>
                </a:spcAft>
                <a:tabLst>
                  <a:tab pos="1029335"/>
                  <a:tab pos="1850390"/>
                  <a:tab pos="2538095"/>
                  <a:tab pos="3221990"/>
                </a:tabLst>
              </a:pPr>
              <a:r>
                <a:rPr lang="zh-CN" altLang="zh-CN" smtClean="0">
                  <a:latin typeface="Arial" pitchFamily="34" charset="0"/>
                  <a:cs typeface="Times New Roman" panose="02020603050405020304" pitchFamily="18" charset="0"/>
                </a:rPr>
                <a:t>解</a:t>
              </a: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:(1)</a:t>
              </a:r>
              <a:r>
                <a:rPr lang="zh-CN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由步骤</a:t>
              </a:r>
              <a:r>
                <a:rPr lang="zh-CN" altLang="zh-CN">
                  <a:latin typeface="Calibri" panose="020f050202020403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②③</a:t>
              </a:r>
              <a:r>
                <a:rPr lang="zh-CN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可得</a:t>
              </a: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所补水的质量</a:t>
              </a: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:</a:t>
              </a:r>
              <a:r>
                <a:rPr lang="en-US" altLang="zh-CN" i="1">
                  <a:ea typeface="宋体" panose="02010600030101010101" pitchFamily="2" charset="-122"/>
                  <a:cs typeface="Times New Roman" panose="02020603050405020304" pitchFamily="18" charset="0"/>
                </a:rPr>
                <a:t>m</a:t>
              </a:r>
              <a:r>
                <a:rPr lang="zh-CN" altLang="zh-CN" baseline="-25000">
                  <a:ea typeface="宋体" panose="02010600030101010101" pitchFamily="2" charset="-122"/>
                  <a:cs typeface="Times New Roman" panose="02020603050405020304" pitchFamily="18" charset="0"/>
                </a:rPr>
                <a:t>水</a:t>
              </a: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=</a:t>
              </a:r>
              <a:r>
                <a:rPr lang="en-US" altLang="zh-CN" i="1">
                  <a:ea typeface="宋体" panose="02010600030101010101" pitchFamily="2" charset="-122"/>
                  <a:cs typeface="Times New Roman" panose="02020603050405020304" pitchFamily="18" charset="0"/>
                </a:rPr>
                <a:t>m</a:t>
              </a:r>
              <a:r>
                <a:rPr lang="en-US" altLang="zh-CN" baseline="-25000"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en-US" altLang="zh-CN" i="1">
                  <a:ea typeface="宋体" panose="02010600030101010101" pitchFamily="2" charset="-122"/>
                  <a:cs typeface="Times New Roman" panose="02020603050405020304" pitchFamily="18" charset="0"/>
                </a:rPr>
                <a:t>m</a:t>
              </a:r>
              <a:r>
                <a:rPr lang="en-US" altLang="zh-CN" baseline="-25000"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=227</a:t>
              </a:r>
              <a:r>
                <a:rPr lang="en-US" altLang="zh-CN" i="1"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3 g-151.3 g=76 g</a:t>
              </a:r>
              <a:r>
                <a:rPr lang="en-US" altLang="zh-CN" smtClean="0">
                  <a:ea typeface="宋体" panose="02010600030101010101" pitchFamily="2" charset="-122"/>
                  <a:cs typeface="Times New Roman" panose="02020603050405020304" pitchFamily="18" charset="0"/>
                </a:rPr>
                <a:t>;</a:t>
              </a:r>
            </a:p>
            <a:p>
              <a:pPr>
                <a:lnSpc>
                  <a:spcPct val="120000"/>
                </a:lnSpc>
                <a:spcAft>
                  <a:spcPct val="0"/>
                </a:spcAft>
                <a:tabLst>
                  <a:tab pos="1029335"/>
                  <a:tab pos="1850390"/>
                  <a:tab pos="2538095"/>
                  <a:tab pos="3221990"/>
                </a:tabLst>
              </a:pP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(2)</a:t>
              </a:r>
              <a:r>
                <a:rPr lang="zh-CN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喝掉酸奶的体积</a:t>
              </a: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zh-CN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等于所补水的体积</a:t>
              </a: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): </a:t>
              </a:r>
              <a:endParaRPr lang="zh-CN" altLang="zh-CN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" name="对象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689970"/>
                </p:ext>
              </p:extLst>
            </p:nvPr>
          </p:nvGraphicFramePr>
          <p:xfrm>
            <a:off x="478289" y="2665505"/>
            <a:ext cx="10807700" cy="1041528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64" name="文档" r:id="rId2" imgW="3826154" imgH="368723" progId="Word.Document.12">
                    <p:embed/>
                  </p:oleObj>
                </mc:Choice>
                <mc:Fallback>
                  <p:oleObj name="文档" r:id="rId2" imgW="3826154" imgH="368723" progId="Word.Document.12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78289" y="2665505"/>
                          <a:ext cx="10807700" cy="104152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矩形 7"/>
            <p:cNvSpPr>
              <a:spLocks noChangeAspect="1"/>
            </p:cNvSpPr>
            <p:nvPr/>
          </p:nvSpPr>
          <p:spPr>
            <a:xfrm>
              <a:off x="361950" y="3622009"/>
              <a:ext cx="10807700" cy="12321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Aft>
                  <a:spcPct val="0"/>
                </a:spcAft>
                <a:tabLst>
                  <a:tab pos="1029335"/>
                  <a:tab pos="1850390"/>
                  <a:tab pos="2538095"/>
                  <a:tab pos="3221990"/>
                </a:tabLst>
              </a:pPr>
              <a:r>
                <a:rPr lang="zh-CN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由步骤</a:t>
              </a:r>
              <a:r>
                <a:rPr lang="zh-CN" altLang="zh-CN">
                  <a:latin typeface="Calibri" panose="020f050202020403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①②</a:t>
              </a:r>
              <a:r>
                <a:rPr lang="zh-CN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可得</a:t>
              </a: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喝掉酸奶的质量</a:t>
              </a:r>
              <a:r>
                <a:rPr lang="en-US" altLang="zh-CN" smtClean="0">
                  <a:ea typeface="宋体" panose="02010600030101010101" pitchFamily="2" charset="-122"/>
                  <a:cs typeface="Times New Roman" panose="02020603050405020304" pitchFamily="18" charset="0"/>
                </a:rPr>
                <a:t>:</a:t>
              </a:r>
            </a:p>
            <a:p>
              <a:pPr>
                <a:lnSpc>
                  <a:spcPct val="120000"/>
                </a:lnSpc>
                <a:spcAft>
                  <a:spcPct val="0"/>
                </a:spcAft>
                <a:tabLst>
                  <a:tab pos="1029335"/>
                  <a:tab pos="1850390"/>
                  <a:tab pos="2538095"/>
                  <a:tab pos="3221990"/>
                </a:tabLst>
              </a:pPr>
              <a:r>
                <a:rPr lang="en-US" altLang="zh-CN" i="1" smtClean="0">
                  <a:ea typeface="宋体" panose="02010600030101010101" pitchFamily="2" charset="-122"/>
                  <a:cs typeface="Times New Roman" panose="02020603050405020304" pitchFamily="18" charset="0"/>
                </a:rPr>
                <a:t>m</a:t>
              </a:r>
              <a:r>
                <a:rPr lang="en-US" altLang="zh-CN" smtClean="0">
                  <a:ea typeface="宋体" panose="02010600030101010101" pitchFamily="2" charset="-122"/>
                  <a:cs typeface="Times New Roman" panose="02020603050405020304" pitchFamily="18" charset="0"/>
                </a:rPr>
                <a:t>=</a:t>
              </a:r>
              <a:r>
                <a:rPr lang="en-US" altLang="zh-CN" i="1" smtClean="0">
                  <a:ea typeface="宋体" panose="02010600030101010101" pitchFamily="2" charset="-122"/>
                  <a:cs typeface="Times New Roman" panose="02020603050405020304" pitchFamily="18" charset="0"/>
                </a:rPr>
                <a:t>m</a:t>
              </a:r>
              <a:r>
                <a:rPr lang="en-US" altLang="zh-CN" baseline="-25000" smtClean="0"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en-US" altLang="zh-CN" smtClean="0">
                  <a:ea typeface="宋体" panose="0201060003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en-US" altLang="zh-CN" i="1" smtClean="0">
                  <a:ea typeface="宋体" panose="02010600030101010101" pitchFamily="2" charset="-122"/>
                  <a:cs typeface="Times New Roman" panose="02020603050405020304" pitchFamily="18" charset="0"/>
                </a:rPr>
                <a:t>m</a:t>
              </a:r>
              <a:r>
                <a:rPr lang="en-US" altLang="zh-CN" baseline="-25000" smtClean="0"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mtClean="0">
                  <a:ea typeface="宋体" panose="02010600030101010101" pitchFamily="2" charset="-122"/>
                  <a:cs typeface="Times New Roman" panose="02020603050405020304" pitchFamily="18" charset="0"/>
                </a:rPr>
                <a:t>=238</a:t>
              </a:r>
              <a:r>
                <a:rPr lang="en-US" altLang="zh-CN" i="1" smtClean="0"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en-US" altLang="zh-CN" smtClean="0">
                  <a:ea typeface="宋体" panose="02010600030101010101" pitchFamily="2" charset="-122"/>
                  <a:cs typeface="Times New Roman" panose="02020603050405020304" pitchFamily="18" charset="0"/>
                </a:rPr>
                <a:t>7 </a:t>
              </a: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g-151.3 g=87.4 g,</a:t>
              </a:r>
              <a:endParaRPr lang="zh-CN" altLang="zh-CN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" name="对象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6810146"/>
                </p:ext>
              </p:extLst>
            </p:nvPr>
          </p:nvGraphicFramePr>
          <p:xfrm>
            <a:off x="478289" y="4888976"/>
            <a:ext cx="10807700" cy="784699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65" name="文档" r:id="rId4" imgW="3826154" imgH="277800" progId="Word.Document.12">
                    <p:embed/>
                  </p:oleObj>
                </mc:Choice>
                <mc:Fallback>
                  <p:oleObj name="文档" r:id="rId4" imgW="3826154" imgH="277800" progId="Word.Document.12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78289" y="4888976"/>
                          <a:ext cx="10807700" cy="7846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98391237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>
</file>

<file path=ppt/slides/slide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>
            <a:spLocks noChangeAspect="1"/>
          </p:cNvSpPr>
          <p:nvPr/>
        </p:nvSpPr>
        <p:spPr>
          <a:xfrm>
            <a:off x="361950" y="1469383"/>
            <a:ext cx="10807700" cy="6359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由瓶上标注的净含量可知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瓶中酸奶的总质量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zh-CN" baseline="-25000">
                <a:ea typeface="宋体" panose="02010600030101010101" pitchFamily="2" charset="-122"/>
                <a:cs typeface="Times New Roman" panose="02020603050405020304" pitchFamily="18" charset="0"/>
              </a:rPr>
              <a:t>总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=230 g,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375283"/>
              </p:ext>
            </p:extLst>
          </p:nvPr>
        </p:nvGraphicFramePr>
        <p:xfrm>
          <a:off x="461941" y="2183982"/>
          <a:ext cx="10807700" cy="854669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6" name="文档" r:id="rId2" imgW="3837245" imgH="303448" progId="Word.Document.12">
                  <p:embed/>
                </p:oleObj>
              </mc:Choice>
              <mc:Fallback>
                <p:oleObj name="文档" r:id="rId2" imgW="3837245" imgH="303448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1941" y="2183982"/>
                        <a:ext cx="10807700" cy="854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>
            <a:spLocks noChangeAspect="1"/>
          </p:cNvSpPr>
          <p:nvPr/>
        </p:nvSpPr>
        <p:spPr>
          <a:xfrm>
            <a:off x="361950" y="2989491"/>
            <a:ext cx="10807700" cy="18178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答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:(1)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所补水的质量为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76 g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酸奶的密度为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15×10</a:t>
            </a:r>
            <a:r>
              <a:rPr lang="en-US" altLang="zh-CN" baseline="3000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 kg/m</a:t>
            </a:r>
            <a:r>
              <a:rPr lang="en-US" altLang="zh-CN" baseline="3000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整瓶酸奶的体积为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200 mL</a:t>
            </a:r>
            <a:r>
              <a:rPr lang="en-US" altLang="zh-CN" i="1" err="1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658106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>
</file>

<file path=ppt/slides/slide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618303"/>
            <a:ext cx="10807700" cy="53633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去年摩拜单车发布了一款名为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风轻扬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的智能单车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在保留经典外型设计的同时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更换车身材料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使得单车整体轻量化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设一辆单车的总质量为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27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 kg,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其所使用的钢材的质量为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7 kg,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其中橡胶和钢材各占单车总体积的一半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i="1">
                <a:solidFill>
                  <a:srgbClr val="000000"/>
                </a:solidFill>
                <a:ea typeface="Microsoft Yi Baiti" panose="03000500000000000000" pitchFamily="66" charset="0"/>
                <a:cs typeface="Times New Roman" panose="02020603050405020304" pitchFamily="18" charset="0"/>
              </a:rPr>
              <a:t>ρ</a:t>
            </a:r>
            <a:r>
              <a:rPr lang="zh-CN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=7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9×10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kg/m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求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这辆单车所用钢材的体积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单车所使用橡胶的密度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若将单车钢材更换成密度为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8×10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kg/m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的铝合金材料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则单车的质量是多少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358368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>
</file>

<file path=ppt/slides/slide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361950" y="1171519"/>
            <a:ext cx="10924039" cy="3878600"/>
            <a:chOff x="361950" y="1132191"/>
            <a:chExt cx="10924039" cy="3878600"/>
          </a:xfrm>
        </p:grpSpPr>
        <p:graphicFrame>
          <p:nvGraphicFramePr>
            <p:cNvPr id="3" name="对象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3984732"/>
                </p:ext>
              </p:extLst>
            </p:nvPr>
          </p:nvGraphicFramePr>
          <p:xfrm>
            <a:off x="478289" y="1132191"/>
            <a:ext cx="10807700" cy="1041528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67" name="文档" r:id="rId2" imgW="3826154" imgH="368723" progId="Word.Document.12">
                    <p:embed/>
                  </p:oleObj>
                </mc:Choice>
                <mc:Fallback>
                  <p:oleObj name="文档" r:id="rId2" imgW="3826154" imgH="368723" progId="Word.Document.12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78289" y="1132191"/>
                          <a:ext cx="10807700" cy="104152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矩形 3"/>
            <p:cNvSpPr>
              <a:spLocks noChangeAspect="1"/>
            </p:cNvSpPr>
            <p:nvPr/>
          </p:nvSpPr>
          <p:spPr>
            <a:xfrm>
              <a:off x="361950" y="2058463"/>
              <a:ext cx="10807700" cy="181780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Aft>
                  <a:spcPct val="0"/>
                </a:spcAft>
                <a:tabLst>
                  <a:tab pos="1029335"/>
                  <a:tab pos="1850390"/>
                  <a:tab pos="2538095"/>
                  <a:tab pos="3221990"/>
                </a:tabLst>
              </a:pP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(2)</a:t>
              </a:r>
              <a:r>
                <a:rPr lang="zh-CN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单车所使用橡胶的质量</a:t>
              </a: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:</a:t>
              </a:r>
              <a:r>
                <a:rPr lang="en-US" altLang="zh-CN" i="1">
                  <a:ea typeface="宋体" panose="02010600030101010101" pitchFamily="2" charset="-122"/>
                  <a:cs typeface="Times New Roman" panose="02020603050405020304" pitchFamily="18" charset="0"/>
                </a:rPr>
                <a:t>m</a:t>
              </a:r>
              <a:r>
                <a:rPr lang="zh-CN" altLang="zh-CN" baseline="-25000">
                  <a:ea typeface="宋体" panose="02010600030101010101" pitchFamily="2" charset="-122"/>
                  <a:cs typeface="Times New Roman" panose="02020603050405020304" pitchFamily="18" charset="0"/>
                </a:rPr>
                <a:t>橡胶</a:t>
              </a: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=</a:t>
              </a:r>
              <a:r>
                <a:rPr lang="en-US" altLang="zh-CN" i="1">
                  <a:ea typeface="宋体" panose="02010600030101010101" pitchFamily="2" charset="-122"/>
                  <a:cs typeface="Times New Roman" panose="02020603050405020304" pitchFamily="18" charset="0"/>
                </a:rPr>
                <a:t>m</a:t>
              </a:r>
              <a:r>
                <a:rPr lang="zh-CN" altLang="zh-CN" baseline="-25000">
                  <a:ea typeface="宋体" panose="02010600030101010101" pitchFamily="2" charset="-122"/>
                  <a:cs typeface="Times New Roman" panose="02020603050405020304" pitchFamily="18" charset="0"/>
                </a:rPr>
                <a:t>总</a:t>
              </a: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en-US" altLang="zh-CN" i="1">
                  <a:ea typeface="宋体" panose="02010600030101010101" pitchFamily="2" charset="-122"/>
                  <a:cs typeface="Times New Roman" panose="02020603050405020304" pitchFamily="18" charset="0"/>
                </a:rPr>
                <a:t>m</a:t>
              </a:r>
              <a:r>
                <a:rPr lang="zh-CN" altLang="zh-CN" baseline="-25000">
                  <a:ea typeface="宋体" panose="02010600030101010101" pitchFamily="2" charset="-122"/>
                  <a:cs typeface="Times New Roman" panose="02020603050405020304" pitchFamily="18" charset="0"/>
                </a:rPr>
                <a:t>钢</a:t>
              </a: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=27</a:t>
              </a:r>
              <a:r>
                <a:rPr lang="en-US" altLang="zh-CN" i="1"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6 kg-23</a:t>
              </a:r>
              <a:r>
                <a:rPr lang="en-US" altLang="zh-CN" i="1"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7 kg=3</a:t>
              </a:r>
              <a:r>
                <a:rPr lang="en-US" altLang="zh-CN" i="1"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9 kg,</a:t>
              </a:r>
              <a:endParaRPr lang="zh-CN" altLang="zh-CN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ct val="0"/>
                </a:spcAft>
                <a:tabLst>
                  <a:tab pos="1029335"/>
                  <a:tab pos="1850390"/>
                  <a:tab pos="2538095"/>
                  <a:tab pos="3221990"/>
                </a:tabLst>
              </a:pPr>
              <a:r>
                <a:rPr lang="zh-CN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由题知</a:t>
              </a: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单车所使用橡胶的体积</a:t>
              </a: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:</a:t>
              </a:r>
              <a:r>
                <a:rPr lang="en-US" altLang="zh-CN" i="1">
                  <a:ea typeface="宋体" panose="02010600030101010101" pitchFamily="2" charset="-122"/>
                  <a:cs typeface="Times New Roman" panose="02020603050405020304" pitchFamily="18" charset="0"/>
                </a:rPr>
                <a:t>V</a:t>
              </a:r>
              <a:r>
                <a:rPr lang="zh-CN" altLang="zh-CN" baseline="-25000">
                  <a:ea typeface="宋体" panose="02010600030101010101" pitchFamily="2" charset="-122"/>
                  <a:cs typeface="Times New Roman" panose="02020603050405020304" pitchFamily="18" charset="0"/>
                </a:rPr>
                <a:t>橡胶</a:t>
              </a: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=</a:t>
              </a:r>
              <a:r>
                <a:rPr lang="en-US" altLang="zh-CN" i="1">
                  <a:ea typeface="宋体" panose="02010600030101010101" pitchFamily="2" charset="-122"/>
                  <a:cs typeface="Times New Roman" panose="02020603050405020304" pitchFamily="18" charset="0"/>
                </a:rPr>
                <a:t>V</a:t>
              </a:r>
              <a:r>
                <a:rPr lang="zh-CN" altLang="zh-CN" baseline="-25000">
                  <a:ea typeface="宋体" panose="02010600030101010101" pitchFamily="2" charset="-122"/>
                  <a:cs typeface="Times New Roman" panose="02020603050405020304" pitchFamily="18" charset="0"/>
                </a:rPr>
                <a:t>钢</a:t>
              </a: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=3×10</a:t>
              </a:r>
              <a:r>
                <a:rPr lang="en-US" altLang="zh-CN" baseline="30000">
                  <a:ea typeface="宋体" panose="02010600030101010101" pitchFamily="2" charset="-122"/>
                  <a:cs typeface="Times New Roman" panose="02020603050405020304" pitchFamily="18" charset="0"/>
                </a:rPr>
                <a:t>-3</a:t>
              </a: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 m</a:t>
              </a:r>
              <a:r>
                <a:rPr lang="en-US" altLang="zh-CN" baseline="30000"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en-US" altLang="zh-CN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endParaRPr lang="zh-CN" altLang="zh-CN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" name="对象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8497305"/>
                </p:ext>
              </p:extLst>
            </p:nvPr>
          </p:nvGraphicFramePr>
          <p:xfrm>
            <a:off x="465273" y="3969263"/>
            <a:ext cx="10807700" cy="1041528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68" name="文档" r:id="rId4" imgW="3826154" imgH="368723" progId="Word.Document.12">
                    <p:embed/>
                  </p:oleObj>
                </mc:Choice>
                <mc:Fallback>
                  <p:oleObj name="文档" r:id="rId4" imgW="3826154" imgH="368723" progId="Word.Document.12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65273" y="3969263"/>
                          <a:ext cx="10807700" cy="104152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9105323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>
</file>

<file path=ppt/slides/slide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01647"/>
            <a:ext cx="10807700" cy="48197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若将单车钢材更换成铝合金材料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铝合金材料的体积</a:t>
            </a:r>
            <a:r>
              <a:rPr lang="en-US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i="1" smtClean="0"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zh-CN" baseline="-25000">
                <a:ea typeface="宋体" panose="02010600030101010101" pitchFamily="2" charset="-122"/>
                <a:cs typeface="Times New Roman" panose="02020603050405020304" pitchFamily="18" charset="0"/>
              </a:rPr>
              <a:t>合金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zh-CN" baseline="-25000">
                <a:ea typeface="宋体" panose="02010600030101010101" pitchFamily="2" charset="-122"/>
                <a:cs typeface="Times New Roman" panose="02020603050405020304" pitchFamily="18" charset="0"/>
              </a:rPr>
              <a:t>钢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=3×10</a:t>
            </a:r>
            <a:r>
              <a:rPr lang="en-US" altLang="zh-CN" baseline="30000">
                <a:ea typeface="宋体" panose="02010600030101010101" pitchFamily="2" charset="-122"/>
                <a:cs typeface="Times New Roman" panose="02020603050405020304" pitchFamily="18" charset="0"/>
              </a:rPr>
              <a:t>-3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 m</a:t>
            </a:r>
            <a:r>
              <a:rPr lang="en-US" altLang="zh-CN" baseline="3000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铝合金的质量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zh-CN" baseline="-25000">
                <a:ea typeface="宋体" panose="02010600030101010101" pitchFamily="2" charset="-122"/>
                <a:cs typeface="Times New Roman" panose="02020603050405020304" pitchFamily="18" charset="0"/>
              </a:rPr>
              <a:t>合金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i="1">
                <a:ea typeface="Microsoft Yi Baiti" panose="03000500000000000000" pitchFamily="66" charset="0"/>
                <a:cs typeface="Times New Roman" panose="02020603050405020304" pitchFamily="18" charset="0"/>
              </a:rPr>
              <a:t>ρ</a:t>
            </a:r>
            <a:r>
              <a:rPr lang="zh-CN" altLang="zh-CN" baseline="-25000">
                <a:ea typeface="宋体" panose="02010600030101010101" pitchFamily="2" charset="-122"/>
                <a:cs typeface="Times New Roman" panose="02020603050405020304" pitchFamily="18" charset="0"/>
              </a:rPr>
              <a:t>合金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zh-CN" baseline="-25000">
                <a:ea typeface="宋体" panose="02010600030101010101" pitchFamily="2" charset="-122"/>
                <a:cs typeface="Times New Roman" panose="02020603050405020304" pitchFamily="18" charset="0"/>
              </a:rPr>
              <a:t>合金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=2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8×10</a:t>
            </a:r>
            <a:r>
              <a:rPr lang="en-US" altLang="zh-CN" baseline="3000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 kg/m</a:t>
            </a:r>
            <a:r>
              <a:rPr lang="en-US" altLang="zh-CN" baseline="3000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×3×10</a:t>
            </a:r>
            <a:r>
              <a:rPr lang="en-US" altLang="zh-CN" baseline="30000">
                <a:ea typeface="宋体" panose="02010600030101010101" pitchFamily="2" charset="-122"/>
                <a:cs typeface="Times New Roman" panose="02020603050405020304" pitchFamily="18" charset="0"/>
              </a:rPr>
              <a:t>-3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baseline="30000" smtClean="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4 kg,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此时单车的质量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m'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zh-CN" baseline="-25000">
                <a:ea typeface="宋体" panose="02010600030101010101" pitchFamily="2" charset="-122"/>
                <a:cs typeface="Times New Roman" panose="02020603050405020304" pitchFamily="18" charset="0"/>
              </a:rPr>
              <a:t>橡胶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zh-CN" baseline="-25000">
                <a:ea typeface="宋体" panose="02010600030101010101" pitchFamily="2" charset="-122"/>
                <a:cs typeface="Times New Roman" panose="02020603050405020304" pitchFamily="18" charset="0"/>
              </a:rPr>
              <a:t>合金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=3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9 kg+8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4 kg=12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3 kg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答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:(1)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这辆单车所用钢材的体积为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3×10</a:t>
            </a:r>
            <a:r>
              <a:rPr lang="en-US" altLang="zh-CN" baseline="30000">
                <a:ea typeface="宋体" panose="02010600030101010101" pitchFamily="2" charset="-122"/>
                <a:cs typeface="Times New Roman" panose="02020603050405020304" pitchFamily="18" charset="0"/>
              </a:rPr>
              <a:t>-3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 m</a:t>
            </a:r>
            <a:r>
              <a:rPr lang="en-US" altLang="zh-CN" baseline="3000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单车所使用橡胶的密度为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3×10</a:t>
            </a:r>
            <a:r>
              <a:rPr lang="en-US" altLang="zh-CN" baseline="3000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 kg/m</a:t>
            </a:r>
            <a:r>
              <a:rPr lang="en-US" altLang="zh-CN" baseline="3000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单车的质量是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3 kg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100324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>
</file>

<file path=ppt/slides/slide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41607"/>
            <a:ext cx="10807700" cy="5954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连接香港、珠海和澳门的港珠澳大桥于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2018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24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日上午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时开通运营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全程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55 km,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是世界上最长的跨海大桥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为了制作某工件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科学家在实验室制作了缩小比例的铁质模型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质量为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790 g,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体积为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120 cm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i="1">
                <a:solidFill>
                  <a:srgbClr val="000000"/>
                </a:solidFill>
                <a:ea typeface="Microsoft Yi Baiti" panose="03000500000000000000" pitchFamily="66" charset="0"/>
                <a:cs typeface="Times New Roman" panose="02020603050405020304" pitchFamily="18" charset="0"/>
              </a:rPr>
              <a:t>ρ</a:t>
            </a:r>
            <a:r>
              <a:rPr lang="zh-CN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=7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9×10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kg/m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i="1">
                <a:solidFill>
                  <a:srgbClr val="000000"/>
                </a:solidFill>
                <a:ea typeface="Microsoft Yi Baiti" panose="03000500000000000000" pitchFamily="66" charset="0"/>
                <a:cs typeface="Times New Roman" panose="02020603050405020304" pitchFamily="18" charset="0"/>
              </a:rPr>
              <a:t>ρ</a:t>
            </a:r>
            <a:r>
              <a:rPr lang="zh-CN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铝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7×10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kg/m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求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它是否空心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若是实心请说出理由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若是空心请求出空心体积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根据实验结果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需要在模型的形状、体积不变的情况下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用铝替换部分铁来实现质量减少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208 g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的目的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合金模型体积等于两种金属体积之和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则需要铝多少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g?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612626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>
</file>

<file path=ppt/slides/slide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345031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latin typeface="Arial" pitchFamily="34" charset="0"/>
                <a:cs typeface="Times New Roman" panose="02020603050405020304" pitchFamily="18" charset="0"/>
              </a:rPr>
              <a:t>解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:(1)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质量为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790 g,</a:t>
            </a:r>
            <a:r>
              <a:rPr lang="en-US" altLang="zh-CN" i="1" err="1">
                <a:ea typeface="Microsoft Yi Baiti" panose="03000500000000000000" pitchFamily="66" charset="0"/>
                <a:cs typeface="Times New Roman" panose="02020603050405020304" pitchFamily="18" charset="0"/>
              </a:rPr>
              <a:t>ρ</a:t>
            </a:r>
            <a:r>
              <a:rPr lang="zh-CN" altLang="zh-CN" baseline="-25000">
                <a:ea typeface="宋体" panose="02010600030101010101" pitchFamily="2" charset="-122"/>
                <a:cs typeface="Times New Roman" panose="02020603050405020304" pitchFamily="18" charset="0"/>
              </a:rPr>
              <a:t>铁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=7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9×10</a:t>
            </a:r>
            <a:r>
              <a:rPr lang="en-US" altLang="zh-CN" baseline="3000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 kg/m</a:t>
            </a:r>
            <a:r>
              <a:rPr lang="en-US" altLang="zh-CN" baseline="3000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若是实心的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则体积应为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255428"/>
              </p:ext>
            </p:extLst>
          </p:nvPr>
        </p:nvGraphicFramePr>
        <p:xfrm>
          <a:off x="412781" y="2558416"/>
          <a:ext cx="10807700" cy="104152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9" name="文档" r:id="rId2" imgW="3826154" imgH="368723" progId="Word.Document.12">
                  <p:embed/>
                </p:oleObj>
              </mc:Choice>
              <mc:Fallback>
                <p:oleObj name="文档" r:id="rId2" imgW="3826154" imgH="368723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2781" y="2558416"/>
                        <a:ext cx="10807700" cy="1041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>
            <a:spLocks noChangeAspect="1"/>
          </p:cNvSpPr>
          <p:nvPr/>
        </p:nvSpPr>
        <p:spPr>
          <a:xfrm>
            <a:off x="361950" y="3513968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故球是空心的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空心的体积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zh-CN" baseline="-25000">
                <a:ea typeface="宋体" panose="02010600030101010101" pitchFamily="2" charset="-122"/>
                <a:cs typeface="Times New Roman" panose="02020603050405020304" pitchFamily="18" charset="0"/>
              </a:rPr>
              <a:t>空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zh-CN" baseline="-25000">
                <a:ea typeface="宋体" panose="02010600030101010101" pitchFamily="2" charset="-122"/>
                <a:cs typeface="Times New Roman" panose="02020603050405020304" pitchFamily="18" charset="0"/>
              </a:rPr>
              <a:t>铁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=120 cm</a:t>
            </a:r>
            <a:r>
              <a:rPr lang="en-US" altLang="zh-CN" baseline="3000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-100 cm</a:t>
            </a:r>
            <a:r>
              <a:rPr lang="en-US" altLang="zh-CN" baseline="3000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=20 cm</a:t>
            </a:r>
            <a:r>
              <a:rPr lang="en-US" altLang="zh-CN" baseline="3000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312864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>
</file>

<file path=ppt/slides/slide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>
            <a:spLocks noChangeAspect="1"/>
          </p:cNvSpPr>
          <p:nvPr/>
        </p:nvSpPr>
        <p:spPr>
          <a:xfrm>
            <a:off x="361950" y="633140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设替换的体积为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baseline="-25000"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则有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zh-CN" baseline="-25000">
                <a:ea typeface="宋体" panose="02010600030101010101" pitchFamily="2" charset="-122"/>
                <a:cs typeface="Times New Roman" panose="02020603050405020304" pitchFamily="18" charset="0"/>
              </a:rPr>
              <a:t>铁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zh-CN" baseline="-25000">
                <a:ea typeface="宋体" panose="02010600030101010101" pitchFamily="2" charset="-122"/>
                <a:cs typeface="Times New Roman" panose="02020603050405020304" pitchFamily="18" charset="0"/>
              </a:rPr>
              <a:t>铝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=Δ</a:t>
            </a:r>
            <a:r>
              <a:rPr lang="en-US" altLang="zh-CN" i="1" err="1"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即</a:t>
            </a:r>
            <a:r>
              <a:rPr lang="en-US" altLang="zh-CN" i="1">
                <a:ea typeface="Microsoft Yi Baiti" panose="03000500000000000000" pitchFamily="66" charset="0"/>
                <a:cs typeface="Times New Roman" panose="02020603050405020304" pitchFamily="18" charset="0"/>
              </a:rPr>
              <a:t>ρ</a:t>
            </a:r>
            <a:r>
              <a:rPr lang="zh-CN" altLang="zh-CN" baseline="-25000">
                <a:ea typeface="宋体" panose="02010600030101010101" pitchFamily="2" charset="-122"/>
                <a:cs typeface="Times New Roman" panose="02020603050405020304" pitchFamily="18" charset="0"/>
              </a:rPr>
              <a:t>铁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baseline="-25000"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i="1">
                <a:ea typeface="Microsoft Yi Baiti" panose="03000500000000000000" pitchFamily="66" charset="0"/>
                <a:cs typeface="Times New Roman" panose="02020603050405020304" pitchFamily="18" charset="0"/>
              </a:rPr>
              <a:t>ρ</a:t>
            </a:r>
            <a:r>
              <a:rPr lang="zh-CN" altLang="zh-CN" baseline="-25000">
                <a:ea typeface="宋体" panose="02010600030101010101" pitchFamily="2" charset="-122"/>
                <a:cs typeface="Times New Roman" panose="02020603050405020304" pitchFamily="18" charset="0"/>
              </a:rPr>
              <a:t>铝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baseline="-25000"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=Δ</a:t>
            </a:r>
            <a:r>
              <a:rPr lang="en-US" altLang="zh-CN" i="1" err="1"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236329"/>
              </p:ext>
            </p:extLst>
          </p:nvPr>
        </p:nvGraphicFramePr>
        <p:xfrm>
          <a:off x="465273" y="1968612"/>
          <a:ext cx="10807700" cy="977574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0" name="文档" r:id="rId2" imgW="3826154" imgH="346082" progId="Word.Document.12">
                  <p:embed/>
                </p:oleObj>
              </mc:Choice>
              <mc:Fallback>
                <p:oleObj name="文档" r:id="rId2" imgW="3826154" imgH="346082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5273" y="1968612"/>
                        <a:ext cx="10807700" cy="977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>
            <a:spLocks noChangeAspect="1"/>
          </p:cNvSpPr>
          <p:nvPr/>
        </p:nvSpPr>
        <p:spPr>
          <a:xfrm>
            <a:off x="361950" y="2885052"/>
            <a:ext cx="10807700" cy="29996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则需要铝的质量为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zh-CN" baseline="-25000">
                <a:ea typeface="宋体" panose="02010600030101010101" pitchFamily="2" charset="-122"/>
                <a:cs typeface="Times New Roman" panose="02020603050405020304" pitchFamily="18" charset="0"/>
              </a:rPr>
              <a:t>铝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i="1">
                <a:ea typeface="Microsoft Yi Baiti" panose="03000500000000000000" pitchFamily="66" charset="0"/>
                <a:cs typeface="Times New Roman" panose="02020603050405020304" pitchFamily="18" charset="0"/>
              </a:rPr>
              <a:t>ρ</a:t>
            </a:r>
            <a:r>
              <a:rPr lang="zh-CN" altLang="zh-CN" baseline="-25000">
                <a:ea typeface="宋体" panose="02010600030101010101" pitchFamily="2" charset="-122"/>
                <a:cs typeface="Times New Roman" panose="02020603050405020304" pitchFamily="18" charset="0"/>
              </a:rPr>
              <a:t>铝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baseline="-25000"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=2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7 g/cm</a:t>
            </a:r>
            <a:r>
              <a:rPr lang="en-US" altLang="zh-CN" baseline="3000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×40 cm</a:t>
            </a:r>
            <a:r>
              <a:rPr lang="en-US" altLang="zh-CN" baseline="3000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=108 g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答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:(1)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它是空心的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空心体积为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20 cm</a:t>
            </a:r>
            <a:r>
              <a:rPr lang="en-US" altLang="zh-CN" baseline="3000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根据实验结果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需要在模型的形状、体积不变的情况下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用铝替换部分铁来实现质量减少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208 g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的目的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合金模型体积等于两种金属体积之和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),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则需要铝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108 g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93302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>
</file>

<file path=ppt/slides/slide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01647"/>
            <a:ext cx="10807700" cy="47724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深圳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有两块边长均为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 cm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的无色透明的正方体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玻璃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一块是普通玻璃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密度为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5×10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kg/m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另一块是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有机玻璃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密度为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18×10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kg/m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请你选用所需器材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设计一种方案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在不损坏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玻璃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的原则下区分它们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实验器材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托盘天平、海绵、细线、大烧杯、刻度尺、浓盐水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密度为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3×10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kg/m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请将所选器材、操作方法、现象及结论填入下表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方案不能与示例相同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057083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>
</file>

<file path=ppt/slides/slide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794926"/>
              </p:ext>
            </p:extLst>
          </p:nvPr>
        </p:nvGraphicFramePr>
        <p:xfrm>
          <a:off x="361950" y="1211879"/>
          <a:ext cx="10807700" cy="418844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1" name="文档" r:id="rId2" imgW="3826154" imgH="1482799" progId="Word.Document.12">
                  <p:embed/>
                </p:oleObj>
              </mc:Choice>
              <mc:Fallback>
                <p:oleObj name="文档" r:id="rId2" imgW="3826154" imgH="1482799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1950" y="1211879"/>
                        <a:ext cx="10807700" cy="4188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1705830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44285"/>
            <a:ext cx="108077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天平的使用方法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二调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三称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四读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把天平放在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把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移到标尺左端的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调节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使指针指在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此时天平平衡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将砝码放在天平的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被称量的物体放在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简称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左物右码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向右盘中增减砝码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最后通过移动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使横梁重新平衡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尝试加砝码时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应先从质量较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的砝码开始加起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读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待天平平衡后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物体的质量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(5)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测量完毕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将器材整理放好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93517" y="1070015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水平台上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736701" y="1666213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游码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705253" y="1669184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零刻度线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08509" y="2241156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平衡螺母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060409" y="2239565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分度盘的</a:t>
            </a:r>
            <a:r>
              <a:rPr lang="zh-CN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中线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856683" y="2838127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右</a:t>
            </a: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656581" y="3410706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左</a:t>
            </a: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117224" y="3409757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镊子</a:t>
            </a: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125506" y="4003876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游码</a:t>
            </a: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243576" y="4580436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大</a:t>
            </a: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489726" y="5167488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砝码总质量</a:t>
            </a: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074466" y="5165211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游码示数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1577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257956"/>
              </p:ext>
            </p:extLst>
          </p:nvPr>
        </p:nvGraphicFramePr>
        <p:xfrm>
          <a:off x="361950" y="1085738"/>
          <a:ext cx="10807700" cy="4602621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2" name="文档" r:id="rId2" imgW="3826154" imgH="1629425" progId="Word.Document.12">
                  <p:embed/>
                </p:oleObj>
              </mc:Choice>
              <mc:Fallback>
                <p:oleObj name="文档" r:id="rId2" imgW="3826154" imgH="162942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1950" y="1085738"/>
                        <a:ext cx="10807700" cy="4602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1924949" y="2808039"/>
            <a:ext cx="15841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大</a:t>
            </a:r>
            <a:r>
              <a:rPr lang="zh-CN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烧杯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浓盐水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细线</a:t>
            </a: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519882" y="2644359"/>
            <a:ext cx="274521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用细线系着两块玻璃并放入装有适量浓盐水的大烧杯中</a:t>
            </a: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236398" y="2447999"/>
            <a:ext cx="23231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一块玻璃漂浮在浓盐水表面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一块玻璃下沉到浓盐水底部</a:t>
            </a: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661021" y="2447999"/>
            <a:ext cx="23042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漂浮的是有机玻璃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下沉到浓盐水底部的是普通玻璃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313728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2560300" y="10693400"/>
            <a:ext cx="304800" cy="2286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979081906"/>
      </p:ext>
    </p:extLst>
  </p:cSld>
  <p:clrMapOvr>
    <a:masterClrMapping/>
  </p:clrMapOvr>
  <mc:AlternateContent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专业教辅课件Q:251490010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经典">
      <a:maj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Arial"/>
        <a:cs typeface="Arial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演示文稿3" id="{7F1B58FA-3D69-4926-A2BA-EEBABBAD5E6B}" vid="{76CC91B4-AC1E-4E21-9BDB-923C2B156DCE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440</Paragraphs>
  <Slides>91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104" baseType="lpstr">
      <vt:lpstr>Arial</vt:lpstr>
      <vt:lpstr>Times New Roman</vt:lpstr>
      <vt:lpstr>黑体</vt:lpstr>
      <vt:lpstr>隶书</vt:lpstr>
      <vt:lpstr>微软雅黑</vt:lpstr>
      <vt:lpstr>Calibri</vt:lpstr>
      <vt:lpstr>NEU-BZ-S92</vt:lpstr>
      <vt:lpstr>方正大黑_GBK</vt:lpstr>
      <vt:lpstr>华文新魏</vt:lpstr>
      <vt:lpstr>宋体</vt:lpstr>
      <vt:lpstr>楷体</vt:lpstr>
      <vt:lpstr>Microsoft Yi Baiti</vt:lpstr>
      <vt:lpstr>专业教辅课件Q:251490010</vt:lpstr>
      <vt:lpstr>第六章　质量与密度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20.1100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2021-03-06T18:17:24Z</cp:lastPrinted>
  <dcterms:created xsi:type="dcterms:W3CDTF">2021-03-06T18:17:24Z</dcterms:created>
  <dcterms:modified xsi:type="dcterms:W3CDTF">2021-03-06T10:17:32Z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