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758" r:id="rId2"/>
    <p:sldId id="744" r:id="rId3"/>
    <p:sldId id="749" r:id="rId4"/>
    <p:sldId id="762" r:id="rId5"/>
    <p:sldId id="768" r:id="rId6"/>
    <p:sldId id="750" r:id="rId7"/>
    <p:sldId id="763" r:id="rId8"/>
    <p:sldId id="760" r:id="rId9"/>
    <p:sldId id="764"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8" r:id="rId28"/>
    <p:sldId id="849" r:id="rId29"/>
    <p:sldId id="850" r:id="rId30"/>
    <p:sldId id="759" r:id="rId31"/>
    <p:sldId id="789" r:id="rId32"/>
    <p:sldId id="864" r:id="rId33"/>
    <p:sldId id="865" r:id="rId34"/>
    <p:sldId id="866" r:id="rId35"/>
    <p:sldId id="867" r:id="rId36"/>
    <p:sldId id="761" r:id="rId37"/>
    <p:sldId id="805" r:id="rId38"/>
    <p:sldId id="874" r:id="rId39"/>
    <p:sldId id="875" r:id="rId40"/>
    <p:sldId id="876" r:id="rId41"/>
    <p:sldId id="877" r:id="rId42"/>
    <p:sldId id="878" r:id="rId43"/>
    <p:sldId id="879" r:id="rId44"/>
    <p:sldId id="880" r:id="rId45"/>
    <p:sldId id="881" r:id="rId46"/>
    <p:sldId id="882" r:id="rId47"/>
    <p:sldId id="883" r:id="rId48"/>
    <p:sldId id="884" r:id="rId49"/>
    <p:sldId id="885" r:id="rId50"/>
    <p:sldId id="886" r:id="rId51"/>
    <p:sldId id="887" r:id="rId52"/>
    <p:sldId id="888" r:id="rId53"/>
    <p:sldId id="889" r:id="rId54"/>
    <p:sldId id="890" r:id="rId55"/>
    <p:sldId id="891" r:id="rId56"/>
    <p:sldId id="892" r:id="rId57"/>
    <p:sldId id="893" r:id="rId58"/>
    <p:sldId id="894" r:id="rId59"/>
    <p:sldId id="895" r:id="rId60"/>
    <p:sldId id="896" r:id="rId61"/>
    <p:sldId id="897" r:id="rId62"/>
    <p:sldId id="911" r:id="rId63"/>
    <p:sldId id="898" r:id="rId64"/>
    <p:sldId id="899" r:id="rId65"/>
    <p:sldId id="900" r:id="rId66"/>
    <p:sldId id="901" r:id="rId67"/>
    <p:sldId id="902" r:id="rId68"/>
    <p:sldId id="903" r:id="rId69"/>
    <p:sldId id="904" r:id="rId70"/>
    <p:sldId id="905" r:id="rId71"/>
    <p:sldId id="906" r:id="rId72"/>
    <p:sldId id="907" r:id="rId73"/>
    <p:sldId id="908" r:id="rId74"/>
    <p:sldId id="909" r:id="rId75"/>
    <p:sldId id="735" r:id="rId76"/>
  </p:sldIdLst>
  <p:sldSz cx="11522075" cy="6480175"/>
  <p:notesSz cx="6858000" cy="9144000"/>
  <p:custDataLst>
    <p:tags r:id="rId78"/>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xmlns="">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5" d="100"/>
          <a:sy n="95" d="100"/>
        </p:scale>
        <p:origin x="-576" y="-90"/>
      </p:cViewPr>
      <p:guideLst>
        <p:guide orient="horz" pos="726"/>
        <p:guide orient="horz" pos="317"/>
        <p:guide orient="horz" pos="272"/>
        <p:guide pos="227"/>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75</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108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4695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0370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9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chemeClr val="bg1"/>
        </a:solid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a16="http://schemas.microsoft.com/office/drawing/2014/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8"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oleObject" Target="../embeddings/oleObject4.bin"/><Relationship Id="rId7"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package" Target="../embeddings/Microsoft_Word___4.docx"/></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5.bin"/><Relationship Id="rId7"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package" Target="../embeddings/Microsoft_Word___5.docx"/></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package" Target="../embeddings/Microsoft_Word___6.docx"/><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package" Target="../embeddings/Microsoft_Word___7.docx"/></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3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__1.docx"/></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__2.docx"/></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Word___3.docx"/></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53.emf"/><Relationship Id="rId4" Type="http://schemas.openxmlformats.org/officeDocument/2006/relationships/package" Target="../embeddings/Microsoft_Word___8.docx"/></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prstGeom prst="rect">
            <a:avLst/>
          </a:prstGeom>
        </p:spPr>
        <p:txBody>
          <a:bodyPr/>
          <a:lstStyle/>
          <a:p>
            <a:r>
              <a:rPr lang="zh-CN" altLang="en-US" b="1" smtClean="0"/>
              <a:t>第五章</a:t>
            </a:r>
            <a:r>
              <a:rPr lang="zh-CN" altLang="en-US" b="1"/>
              <a:t>　透镜及其应用</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lgn="l"/>
                <a:tab pos="2044239" algn="l"/>
                <a:tab pos="2969457" algn="l"/>
                <a:tab pos="3959476" algn="l"/>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15505"/>
            <a:ext cx="10807700" cy="3590598"/>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透镜的光路作图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三条特殊光线</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过光心的光线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经透镜折射后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传播方向不发生改变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平行于主光轴的光线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经透镜折射后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折射光线通过焦点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或折射光线的反向延长线通过焦点</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过焦点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或延长线过焦点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的光线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经透镜折射后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折射光线平行于主光轴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8015772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5225790" cy="683264"/>
          </a:xfrm>
          <a:prstGeom prst="rect">
            <a:avLst/>
          </a:prstGeom>
        </p:spPr>
        <p:txBody>
          <a:bodyPr wrap="none">
            <a:spAutoFit/>
          </a:bodyPr>
          <a:lstStyle/>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完成下列透镜的光路作图</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28445005"/>
              </p:ext>
            </p:extLst>
          </p:nvPr>
        </p:nvGraphicFramePr>
        <p:xfrm>
          <a:off x="361950" y="1099313"/>
          <a:ext cx="10807700" cy="5770670"/>
        </p:xfrm>
        <a:graphic>
          <a:graphicData uri="http://schemas.openxmlformats.org/presentationml/2006/ole">
            <mc:AlternateContent xmlns:mc="http://schemas.openxmlformats.org/markup-compatibility/2006">
              <mc:Choice xmlns:v="urn:schemas-microsoft-com:vml" Requires="v">
                <p:oleObj spid="_x0000_s4098" name="文档" r:id="rId4" imgW="3818590" imgH="2038758" progId="Word.Document.12">
                  <p:embed/>
                </p:oleObj>
              </mc:Choice>
              <mc:Fallback>
                <p:oleObj name="文档" r:id="rId4" imgW="3818590" imgH="2038758" progId="Word.Document.12">
                  <p:embed/>
                  <p:pic>
                    <p:nvPicPr>
                      <p:cNvPr id="0" name="OLE substitute image"/>
                      <p:cNvPicPr/>
                      <p:nvPr/>
                    </p:nvPicPr>
                    <p:blipFill>
                      <a:blip r:embed="rId5"/>
                      <a:stretch>
                        <a:fillRect/>
                      </a:stretch>
                    </p:blipFill>
                    <p:spPr>
                      <a:xfrm>
                        <a:off x="361950" y="1099313"/>
                        <a:ext cx="10807700" cy="5770670"/>
                      </a:xfrm>
                      <a:prstGeom prst="rect">
                        <a:avLst/>
                      </a:prstGeom>
                    </p:spPr>
                  </p:pic>
                </p:oleObj>
              </mc:Fallback>
            </mc:AlternateContent>
          </a:graphicData>
        </a:graphic>
      </p:graphicFrame>
      <p:pic>
        <p:nvPicPr>
          <p:cNvPr id="8" name="image218.jpeg"/>
          <p:cNvPicPr/>
          <p:nvPr/>
        </p:nvPicPr>
        <p:blipFill>
          <a:blip r:embed="rId6"/>
          <a:stretch>
            <a:fillRect/>
          </a:stretch>
        </p:blipFill>
        <p:spPr>
          <a:xfrm>
            <a:off x="854661" y="4002679"/>
            <a:ext cx="2636950" cy="2088232"/>
          </a:xfrm>
          <a:prstGeom prst="rect">
            <a:avLst/>
          </a:prstGeom>
        </p:spPr>
      </p:pic>
      <p:pic>
        <p:nvPicPr>
          <p:cNvPr id="9" name="image219.jpeg"/>
          <p:cNvPicPr/>
          <p:nvPr/>
        </p:nvPicPr>
        <p:blipFill>
          <a:blip r:embed="rId7"/>
          <a:stretch>
            <a:fillRect/>
          </a:stretch>
        </p:blipFill>
        <p:spPr>
          <a:xfrm>
            <a:off x="4536901" y="4002678"/>
            <a:ext cx="2636950" cy="2088232"/>
          </a:xfrm>
          <a:prstGeom prst="rect">
            <a:avLst/>
          </a:prstGeom>
        </p:spPr>
      </p:pic>
      <p:pic>
        <p:nvPicPr>
          <p:cNvPr id="10" name="image220.jpeg"/>
          <p:cNvPicPr/>
          <p:nvPr/>
        </p:nvPicPr>
        <p:blipFill>
          <a:blip r:embed="rId8"/>
          <a:stretch>
            <a:fillRect/>
          </a:stretch>
        </p:blipFill>
        <p:spPr>
          <a:xfrm>
            <a:off x="8085183" y="4002678"/>
            <a:ext cx="2417851" cy="2088232"/>
          </a:xfrm>
          <a:prstGeom prst="rect">
            <a:avLst/>
          </a:prstGeom>
        </p:spPr>
      </p:pic>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047817936"/>
              </p:ext>
            </p:extLst>
          </p:nvPr>
        </p:nvGraphicFramePr>
        <p:xfrm>
          <a:off x="361950" y="852083"/>
          <a:ext cx="10807700" cy="5340332"/>
        </p:xfrm>
        <a:graphic>
          <a:graphicData uri="http://schemas.openxmlformats.org/presentationml/2006/ole">
            <mc:AlternateContent xmlns:mc="http://schemas.openxmlformats.org/markup-compatibility/2006">
              <mc:Choice xmlns:v="urn:schemas-microsoft-com:vml" Requires="v">
                <p:oleObj spid="_x0000_s5122" name="文档" r:id="rId4" imgW="3818590" imgH="1886741" progId="Word.Document.12">
                  <p:embed/>
                </p:oleObj>
              </mc:Choice>
              <mc:Fallback>
                <p:oleObj name="文档" r:id="rId4" imgW="3818590" imgH="1886741" progId="Word.Document.12">
                  <p:embed/>
                  <p:pic>
                    <p:nvPicPr>
                      <p:cNvPr id="0" name="OLE substitute image"/>
                      <p:cNvPicPr/>
                      <p:nvPr/>
                    </p:nvPicPr>
                    <p:blipFill>
                      <a:blip r:embed="rId5"/>
                      <a:stretch>
                        <a:fillRect/>
                      </a:stretch>
                    </p:blipFill>
                    <p:spPr>
                      <a:xfrm>
                        <a:off x="361950" y="852083"/>
                        <a:ext cx="10807700" cy="5340332"/>
                      </a:xfrm>
                      <a:prstGeom prst="rect">
                        <a:avLst/>
                      </a:prstGeom>
                    </p:spPr>
                  </p:pic>
                </p:oleObj>
              </mc:Fallback>
            </mc:AlternateContent>
          </a:graphicData>
        </a:graphic>
      </p:graphicFrame>
      <p:pic>
        <p:nvPicPr>
          <p:cNvPr id="4" name="image221.jpeg"/>
          <p:cNvPicPr/>
          <p:nvPr/>
        </p:nvPicPr>
        <p:blipFill>
          <a:blip r:embed="rId6"/>
          <a:stretch>
            <a:fillRect/>
          </a:stretch>
        </p:blipFill>
        <p:spPr>
          <a:xfrm>
            <a:off x="844829" y="3570631"/>
            <a:ext cx="2765107" cy="1728192"/>
          </a:xfrm>
          <a:prstGeom prst="rect">
            <a:avLst/>
          </a:prstGeom>
        </p:spPr>
      </p:pic>
      <p:pic>
        <p:nvPicPr>
          <p:cNvPr id="5" name="image222.jpeg"/>
          <p:cNvPicPr/>
          <p:nvPr/>
        </p:nvPicPr>
        <p:blipFill>
          <a:blip r:embed="rId7"/>
          <a:stretch>
            <a:fillRect/>
          </a:stretch>
        </p:blipFill>
        <p:spPr>
          <a:xfrm>
            <a:off x="4631757" y="3570632"/>
            <a:ext cx="2482728" cy="1728192"/>
          </a:xfrm>
          <a:prstGeom prst="rect">
            <a:avLst/>
          </a:prstGeom>
        </p:spPr>
      </p:pic>
      <p:pic>
        <p:nvPicPr>
          <p:cNvPr id="6" name="image223.jpeg"/>
          <p:cNvPicPr/>
          <p:nvPr/>
        </p:nvPicPr>
        <p:blipFill>
          <a:blip r:embed="rId8"/>
          <a:stretch>
            <a:fillRect/>
          </a:stretch>
        </p:blipFill>
        <p:spPr>
          <a:xfrm>
            <a:off x="8169981" y="3570632"/>
            <a:ext cx="2482728" cy="1728192"/>
          </a:xfrm>
          <a:prstGeom prst="rect">
            <a:avLst/>
          </a:prstGeom>
        </p:spPr>
      </p:pic>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070"/>
            <a:ext cx="10807700" cy="3590598"/>
          </a:xfrm>
          <a:prstGeom prst="rect">
            <a:avLst/>
          </a:prstGeom>
        </p:spPr>
        <p:txBody>
          <a:bodyPr>
            <a:spAutoFit/>
          </a:bodyPr>
          <a:lstStyle/>
          <a:p>
            <a:pPr indent="266400">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测量凸透镜的焦距</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方法一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平行光聚焦法</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让一束平行光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太阳光近似于平行光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平行于凸透镜的主光轴照射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在另一侧不断来回移动光屏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直到光屏上出现一个最小、最亮的光斑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此光斑即是该凸透镜的焦点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测出光斑到凸透镜光心的距离就是该凸透镜的焦距</a:t>
            </a:r>
            <a:r>
              <a:rPr lang="en-US" altLang="zh-CN" i="1">
                <a:solidFill>
                  <a:srgbClr val="000000"/>
                </a:solidFill>
                <a:ea typeface="宋体" panose="02010600030101010101" pitchFamily="2" charset="-122"/>
                <a:cs typeface="Times New Roman" panose="02020603050405020304" pitchFamily="18" charset="0"/>
              </a:rPr>
              <a:t>f.</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95.jpeg"/>
          <p:cNvPicPr/>
          <p:nvPr/>
        </p:nvPicPr>
        <p:blipFill>
          <a:blip r:embed="rId2"/>
          <a:stretch>
            <a:fillRect/>
          </a:stretch>
        </p:blipFill>
        <p:spPr>
          <a:xfrm>
            <a:off x="3609345" y="4143511"/>
            <a:ext cx="4312910" cy="2106017"/>
          </a:xfrm>
          <a:prstGeom prst="rect">
            <a:avLst/>
          </a:prstGeom>
        </p:spPr>
      </p:pic>
    </p:spTree>
    <p:extLst>
      <p:ext uri="{BB962C8B-B14F-4D97-AF65-F5344CB8AC3E}">
        <p14:creationId xmlns:p14="http://schemas.microsoft.com/office/powerpoint/2010/main" val="62844611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48390"/>
            <a:ext cx="10807700" cy="3046988"/>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方法二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成像法</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在光具座上调整好蜡烛、凸透镜、光屏的位置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将凸透镜的位置固定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不断来回移动蜡烛与光屏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直到光屏上得到一个与蜡烛火焰等大的清晰的像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测量出此时的物距</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或像距</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则该凸透镜的焦距</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96.jpeg"/>
          <p:cNvPicPr/>
          <p:nvPr/>
        </p:nvPicPr>
        <p:blipFill>
          <a:blip r:embed="rId3"/>
          <a:stretch>
            <a:fillRect/>
          </a:stretch>
        </p:blipFill>
        <p:spPr>
          <a:xfrm>
            <a:off x="2755688" y="3803181"/>
            <a:ext cx="6020224" cy="2124050"/>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286265429"/>
              </p:ext>
            </p:extLst>
          </p:nvPr>
        </p:nvGraphicFramePr>
        <p:xfrm>
          <a:off x="5546873" y="2991609"/>
          <a:ext cx="3238500" cy="850900"/>
        </p:xfrm>
        <a:graphic>
          <a:graphicData uri="http://schemas.openxmlformats.org/presentationml/2006/ole">
            <mc:AlternateContent xmlns:mc="http://schemas.openxmlformats.org/markup-compatibility/2006">
              <mc:Choice xmlns:v="urn:schemas-microsoft-com:vml" Requires="v">
                <p:oleObj spid="_x0000_s6146" name="文档" r:id="rId5" imgW="1150093" imgH="299363" progId="Word.Document.12">
                  <p:embed/>
                </p:oleObj>
              </mc:Choice>
              <mc:Fallback>
                <p:oleObj name="文档" r:id="rId5" imgW="1150093" imgH="299363" progId="Word.Document.12">
                  <p:embed/>
                  <p:pic>
                    <p:nvPicPr>
                      <p:cNvPr id="0" name="OLE substitute image"/>
                      <p:cNvPicPr/>
                      <p:nvPr/>
                    </p:nvPicPr>
                    <p:blipFill>
                      <a:blip r:embed="rId6"/>
                      <a:stretch>
                        <a:fillRect/>
                      </a:stretch>
                    </p:blipFill>
                    <p:spPr>
                      <a:xfrm>
                        <a:off x="5546873" y="2991609"/>
                        <a:ext cx="3238500" cy="850900"/>
                      </a:xfrm>
                      <a:prstGeom prst="rect">
                        <a:avLst/>
                      </a:prstGeom>
                    </p:spPr>
                  </p:pic>
                </p:oleObj>
              </mc:Fallback>
            </mc:AlternateContent>
          </a:graphicData>
        </a:graphic>
      </p:graphicFrame>
    </p:spTree>
    <p:extLst>
      <p:ext uri="{BB962C8B-B14F-4D97-AF65-F5344CB8AC3E}">
        <p14:creationId xmlns:p14="http://schemas.microsoft.com/office/powerpoint/2010/main" val="196502185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49303"/>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下图中画出了光线通过透镜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透镜在图中未画出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的情形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其中凸透镜</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98.jpeg"/>
          <p:cNvPicPr>
            <a:picLocks noChangeAspect="1"/>
          </p:cNvPicPr>
          <p:nvPr/>
        </p:nvPicPr>
        <p:blipFill>
          <a:blip r:embed="rId2"/>
          <a:stretch>
            <a:fillRect/>
          </a:stretch>
        </p:blipFill>
        <p:spPr>
          <a:xfrm>
            <a:off x="361950" y="2693519"/>
            <a:ext cx="10807700" cy="1756400"/>
          </a:xfrm>
          <a:prstGeom prst="rect">
            <a:avLst/>
          </a:prstGeom>
        </p:spPr>
      </p:pic>
      <p:sp>
        <p:nvSpPr>
          <p:cNvPr id="4" name="矩形 3"/>
          <p:cNvSpPr>
            <a:spLocks noChangeAspect="1"/>
          </p:cNvSpPr>
          <p:nvPr/>
        </p:nvSpPr>
        <p:spPr>
          <a:xfrm>
            <a:off x="361950" y="4529009"/>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err="1">
                <a:solidFill>
                  <a:srgbClr val="000000"/>
                </a:solidFill>
                <a:ea typeface="宋体" panose="02010600030101010101" pitchFamily="2" charset="-122"/>
                <a:cs typeface="Times New Roman" panose="02020603050405020304" pitchFamily="18" charset="0"/>
              </a:rPr>
              <a:t>A.a	</a:t>
            </a:r>
            <a:r>
              <a:rPr lang="en-US" altLang="zh-CN" smtClean="0">
                <a:solidFill>
                  <a:srgbClr val="000000"/>
                </a:solidFill>
                <a:ea typeface="宋体" panose="02010600030101010101" pitchFamily="2" charset="-122"/>
                <a:cs typeface="Times New Roman" panose="02020603050405020304" pitchFamily="18" charset="0"/>
              </a:rPr>
              <a:t>	B.b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err="1" smtClean="0">
                <a:solidFill>
                  <a:srgbClr val="000000"/>
                </a:solidFill>
                <a:ea typeface="宋体" panose="02010600030101010101" pitchFamily="2" charset="-122"/>
                <a:cs typeface="Times New Roman" panose="02020603050405020304" pitchFamily="18" charset="0"/>
              </a:rPr>
              <a:t>C.c</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d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4114685" y="2000158"/>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凸透镜使光线会聚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凹透镜使光线发散</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从光线通过透镜前后的情况可知</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三图中的折射光线相对于入射光线是发散的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所以都是凹透镜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只有</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图中折射光线相对于入射光线是会聚的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图中的是凸透镜</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解此类题目首先要观察入射光线和折射光线的特点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然后再根据凸透镜和凹透镜的光学特点和光路可逆的性质来作出选择</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凸透镜对光线有会聚作用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凹透镜对光线有发散作用</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344766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已给出了入射光线和出射光线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请在方框内画出合适的透镜</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99.jpeg"/>
          <p:cNvPicPr/>
          <p:nvPr/>
        </p:nvPicPr>
        <p:blipFill>
          <a:blip r:embed="rId2"/>
          <a:stretch>
            <a:fillRect/>
          </a:stretch>
        </p:blipFill>
        <p:spPr>
          <a:xfrm>
            <a:off x="2880642" y="1810304"/>
            <a:ext cx="5670853" cy="1817920"/>
          </a:xfrm>
          <a:prstGeom prst="rect">
            <a:avLst/>
          </a:prstGeom>
        </p:spPr>
      </p:pic>
      <p:pic>
        <p:nvPicPr>
          <p:cNvPr id="4" name="image26.jpeg"/>
          <p:cNvPicPr/>
          <p:nvPr/>
        </p:nvPicPr>
        <p:blipFill>
          <a:blip r:embed="rId3"/>
          <a:stretch>
            <a:fillRect/>
          </a:stretch>
        </p:blipFill>
        <p:spPr>
          <a:xfrm>
            <a:off x="2880642" y="4212999"/>
            <a:ext cx="5670853" cy="1817920"/>
          </a:xfrm>
          <a:prstGeom prst="rect">
            <a:avLst/>
          </a:prstGeom>
        </p:spPr>
      </p:pic>
      <p:sp>
        <p:nvSpPr>
          <p:cNvPr id="5" name="矩形 4"/>
          <p:cNvSpPr>
            <a:spLocks noChangeAspect="1"/>
          </p:cNvSpPr>
          <p:nvPr/>
        </p:nvSpPr>
        <p:spPr>
          <a:xfrm>
            <a:off x="361950" y="3628224"/>
            <a:ext cx="1534394" cy="584775"/>
          </a:xfrm>
          <a:prstGeom prst="rect">
            <a:avLst/>
          </a:prstGeom>
        </p:spPr>
        <p:txBody>
          <a:bodyPr wrap="none">
            <a:spAutoFit/>
          </a:bodyPr>
          <a:lstStyle/>
          <a:p>
            <a:r>
              <a:rPr lang="zh-CN" altLang="zh-CN">
                <a:latin typeface="Arial" pitchFamily="34" charset="0"/>
                <a:cs typeface="Times New Roman" panose="02020603050405020304" pitchFamily="18" charset="0"/>
              </a:rPr>
              <a:t>答案</a:t>
            </a:r>
            <a:r>
              <a:rPr lang="zh-CN" altLang="zh-CN" smtClean="0">
                <a:latin typeface="Arial" pitchFamily="34" charset="0"/>
                <a:cs typeface="Times New Roman" panose="02020603050405020304" pitchFamily="18" charset="0"/>
              </a:rPr>
              <a:t>图</a:t>
            </a:r>
            <a:r>
              <a:rPr lang="en-US" altLang="zh-CN" smtClean="0">
                <a:latin typeface="Arial" pitchFamily="34" charset="0"/>
                <a:cs typeface="Times New Roman" panose="02020603050405020304" pitchFamily="18" charset="0"/>
              </a:rPr>
              <a:t> </a:t>
            </a:r>
            <a:endParaRPr lang="zh-CN" altLang="en-US"/>
          </a:p>
        </p:txBody>
      </p:sp>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41391"/>
            <a:ext cx="10807700" cy="3046988"/>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凸透镜成像规律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实验过程要注意的地方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实验时要调节烛焰、凸透镜、光屏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使三者的中心大致在同一高度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这样才能使烛焰成像在光屏中央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9006049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凸透镜成像规律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将下表中的空白部分补充完整</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565235386"/>
              </p:ext>
            </p:extLst>
          </p:nvPr>
        </p:nvGraphicFramePr>
        <p:xfrm>
          <a:off x="361950" y="1737751"/>
          <a:ext cx="10807700" cy="4781286"/>
        </p:xfrm>
        <a:graphic>
          <a:graphicData uri="http://schemas.openxmlformats.org/presentationml/2006/ole">
            <mc:AlternateContent xmlns:mc="http://schemas.openxmlformats.org/markup-compatibility/2006">
              <mc:Choice xmlns:v="urn:schemas-microsoft-com:vml" Requires="v">
                <p:oleObj spid="_x0000_s7170" name="文档" r:id="rId4" imgW="3826154" imgH="1692676" progId="Word.Document.12">
                  <p:embed/>
                </p:oleObj>
              </mc:Choice>
              <mc:Fallback>
                <p:oleObj name="文档" r:id="rId4" imgW="3826154" imgH="1692676" progId="Word.Document.12">
                  <p:embed/>
                  <p:pic>
                    <p:nvPicPr>
                      <p:cNvPr id="0" name="OLE substitute image"/>
                      <p:cNvPicPr/>
                      <p:nvPr/>
                    </p:nvPicPr>
                    <p:blipFill>
                      <a:blip r:embed="rId5"/>
                      <a:stretch>
                        <a:fillRect/>
                      </a:stretch>
                    </p:blipFill>
                    <p:spPr>
                      <a:xfrm>
                        <a:off x="361950" y="1737751"/>
                        <a:ext cx="10807700" cy="4781286"/>
                      </a:xfrm>
                      <a:prstGeom prst="rect">
                        <a:avLst/>
                      </a:prstGeom>
                    </p:spPr>
                  </p:pic>
                </p:oleObj>
              </mc:Fallback>
            </mc:AlternateContent>
          </a:graphicData>
        </a:graphic>
      </p:graphicFrame>
      <p:sp>
        <p:nvSpPr>
          <p:cNvPr id="15" name="矩形 14"/>
          <p:cNvSpPr/>
          <p:nvPr/>
        </p:nvSpPr>
        <p:spPr>
          <a:xfrm>
            <a:off x="6193085" y="5400327"/>
            <a:ext cx="1313180" cy="584775"/>
          </a:xfrm>
          <a:prstGeom prst="rect">
            <a:avLst/>
          </a:prstGeom>
        </p:spPr>
        <p:txBody>
          <a:bodyPr wrap="none">
            <a:spAutoFit/>
          </a:bodyPr>
          <a:lstStyle/>
          <a:p>
            <a:r>
              <a:rPr lang="en-US" altLang="zh-CN" i="1">
                <a:ea typeface="宋体" panose="02010600030101010101" pitchFamily="2" charset="-122"/>
              </a:rPr>
              <a:t>f</a:t>
            </a:r>
            <a:r>
              <a:rPr lang="en-US" altLang="zh-CN">
                <a:ea typeface="宋体" panose="02010600030101010101" pitchFamily="2" charset="-122"/>
              </a:rPr>
              <a:t>&lt;</a:t>
            </a:r>
            <a:r>
              <a:rPr lang="en-US" altLang="zh-CN" i="1">
                <a:ea typeface="宋体" panose="02010600030101010101" pitchFamily="2" charset="-122"/>
              </a:rPr>
              <a:t>v</a:t>
            </a:r>
            <a:r>
              <a:rPr lang="en-US" altLang="zh-CN">
                <a:ea typeface="宋体" panose="02010600030101010101" pitchFamily="2" charset="-122"/>
              </a:rPr>
              <a:t>&lt;2</a:t>
            </a:r>
            <a:r>
              <a:rPr lang="en-US" altLang="zh-CN" i="1">
                <a:ea typeface="宋体" panose="02010600030101010101" pitchFamily="2" charset="-122"/>
              </a:rPr>
              <a:t>f</a:t>
            </a:r>
            <a:endParaRPr lang="zh-CN" altLang="en-US"/>
          </a:p>
        </p:txBody>
      </p:sp>
      <p:sp>
        <p:nvSpPr>
          <p:cNvPr id="16" name="矩形 15"/>
          <p:cNvSpPr/>
          <p:nvPr/>
        </p:nvSpPr>
        <p:spPr>
          <a:xfrm>
            <a:off x="2929877" y="42481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
        <p:nvSpPr>
          <p:cNvPr id="3" name="矩形 2"/>
          <p:cNvSpPr/>
          <p:nvPr/>
        </p:nvSpPr>
        <p:spPr>
          <a:xfrm>
            <a:off x="2929877" y="305135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正立</a:t>
            </a:r>
            <a:endParaRPr lang="zh-CN" altLang="en-US"/>
          </a:p>
        </p:txBody>
      </p:sp>
      <p:sp>
        <p:nvSpPr>
          <p:cNvPr id="4" name="矩形 3"/>
          <p:cNvSpPr/>
          <p:nvPr/>
        </p:nvSpPr>
        <p:spPr>
          <a:xfrm>
            <a:off x="3938486" y="30415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a:t>
            </a:r>
            <a:endParaRPr lang="zh-CN" altLang="en-US"/>
          </a:p>
        </p:txBody>
      </p:sp>
      <p:sp>
        <p:nvSpPr>
          <p:cNvPr id="5" name="矩形 4"/>
          <p:cNvSpPr/>
          <p:nvPr/>
        </p:nvSpPr>
        <p:spPr>
          <a:xfrm>
            <a:off x="4947095" y="30466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虚像</a:t>
            </a:r>
            <a:endParaRPr lang="zh-CN" altLang="en-US"/>
          </a:p>
        </p:txBody>
      </p:sp>
      <p:sp>
        <p:nvSpPr>
          <p:cNvPr id="6" name="矩形 5"/>
          <p:cNvSpPr/>
          <p:nvPr/>
        </p:nvSpPr>
        <p:spPr>
          <a:xfrm>
            <a:off x="8641357" y="305135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放大镜</a:t>
            </a:r>
            <a:endParaRPr lang="zh-CN" altLang="en-US"/>
          </a:p>
        </p:txBody>
      </p:sp>
      <p:sp>
        <p:nvSpPr>
          <p:cNvPr id="7" name="矩形 6"/>
          <p:cNvSpPr/>
          <p:nvPr/>
        </p:nvSpPr>
        <p:spPr>
          <a:xfrm>
            <a:off x="3483217" y="363613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不能成像</a:t>
            </a:r>
            <a:endParaRPr lang="zh-CN" altLang="en-US"/>
          </a:p>
        </p:txBody>
      </p:sp>
      <p:sp>
        <p:nvSpPr>
          <p:cNvPr id="17" name="矩形 16"/>
          <p:cNvSpPr/>
          <p:nvPr/>
        </p:nvSpPr>
        <p:spPr>
          <a:xfrm>
            <a:off x="3938486" y="42209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a:t>
            </a:r>
            <a:endParaRPr lang="zh-CN" altLang="en-US"/>
          </a:p>
        </p:txBody>
      </p:sp>
      <p:sp>
        <p:nvSpPr>
          <p:cNvPr id="9" name="矩形 8"/>
          <p:cNvSpPr/>
          <p:nvPr/>
        </p:nvSpPr>
        <p:spPr>
          <a:xfrm>
            <a:off x="4947095" y="423365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实像</a:t>
            </a:r>
            <a:endParaRPr lang="zh-CN" altLang="en-US"/>
          </a:p>
        </p:txBody>
      </p:sp>
      <p:sp>
        <p:nvSpPr>
          <p:cNvPr id="11" name="矩形 10"/>
          <p:cNvSpPr/>
          <p:nvPr/>
        </p:nvSpPr>
        <p:spPr>
          <a:xfrm>
            <a:off x="6356765" y="4238766"/>
            <a:ext cx="942887" cy="584775"/>
          </a:xfrm>
          <a:prstGeom prst="rect">
            <a:avLst/>
          </a:prstGeom>
        </p:spPr>
        <p:txBody>
          <a:bodyPr wrap="none">
            <a:spAutoFit/>
          </a:bodyPr>
          <a:lstStyle/>
          <a:p>
            <a:r>
              <a:rPr lang="en-US" altLang="zh-CN" i="1">
                <a:ea typeface="宋体" panose="02010600030101010101" pitchFamily="2" charset="-122"/>
              </a:rPr>
              <a:t>v</a:t>
            </a:r>
            <a:r>
              <a:rPr lang="en-US" altLang="zh-CN">
                <a:ea typeface="宋体" panose="02010600030101010101" pitchFamily="2" charset="-122"/>
              </a:rPr>
              <a:t>&gt;2</a:t>
            </a:r>
            <a:r>
              <a:rPr lang="en-US" altLang="zh-CN" i="1">
                <a:ea typeface="宋体" panose="02010600030101010101" pitchFamily="2" charset="-122"/>
              </a:rPr>
              <a:t>f</a:t>
            </a:r>
            <a:endParaRPr lang="zh-CN" altLang="en-US"/>
          </a:p>
        </p:txBody>
      </p:sp>
      <p:sp>
        <p:nvSpPr>
          <p:cNvPr id="18" name="矩形 17"/>
          <p:cNvSpPr/>
          <p:nvPr/>
        </p:nvSpPr>
        <p:spPr>
          <a:xfrm>
            <a:off x="7950773" y="4248199"/>
            <a:ext cx="3108804" cy="584775"/>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幻灯机、投影仪</a:t>
            </a:r>
            <a:endParaRPr lang="zh-CN" altLang="en-US"/>
          </a:p>
        </p:txBody>
      </p:sp>
      <p:sp>
        <p:nvSpPr>
          <p:cNvPr id="19" name="矩形 18"/>
          <p:cNvSpPr/>
          <p:nvPr/>
        </p:nvSpPr>
        <p:spPr>
          <a:xfrm>
            <a:off x="2929877" y="48184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
        <p:nvSpPr>
          <p:cNvPr id="12" name="矩形 11"/>
          <p:cNvSpPr/>
          <p:nvPr/>
        </p:nvSpPr>
        <p:spPr>
          <a:xfrm>
            <a:off x="3938485" y="481662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等大</a:t>
            </a:r>
            <a:endParaRPr lang="zh-CN" altLang="en-US"/>
          </a:p>
        </p:txBody>
      </p:sp>
      <p:sp>
        <p:nvSpPr>
          <p:cNvPr id="21" name="矩形 20"/>
          <p:cNvSpPr/>
          <p:nvPr/>
        </p:nvSpPr>
        <p:spPr>
          <a:xfrm>
            <a:off x="4947095" y="479332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实像</a:t>
            </a:r>
            <a:endParaRPr lang="zh-CN" altLang="en-US"/>
          </a:p>
        </p:txBody>
      </p:sp>
      <p:sp>
        <p:nvSpPr>
          <p:cNvPr id="22" name="矩形 21"/>
          <p:cNvSpPr/>
          <p:nvPr/>
        </p:nvSpPr>
        <p:spPr>
          <a:xfrm>
            <a:off x="6355267" y="4825384"/>
            <a:ext cx="942887" cy="584775"/>
          </a:xfrm>
          <a:prstGeom prst="rect">
            <a:avLst/>
          </a:prstGeom>
        </p:spPr>
        <p:txBody>
          <a:bodyPr wrap="none">
            <a:spAutoFit/>
          </a:bodyPr>
          <a:lstStyle/>
          <a:p>
            <a:r>
              <a:rPr lang="en-US" altLang="zh-CN" i="1">
                <a:ea typeface="宋体" panose="02010600030101010101" pitchFamily="2" charset="-122"/>
              </a:rPr>
              <a:t>v</a:t>
            </a:r>
            <a:r>
              <a:rPr lang="en-US" altLang="zh-CN">
                <a:ea typeface="宋体" panose="02010600030101010101" pitchFamily="2" charset="-122"/>
              </a:rPr>
              <a:t>=2</a:t>
            </a:r>
            <a:r>
              <a:rPr lang="en-US" altLang="zh-CN" i="1">
                <a:ea typeface="宋体" panose="02010600030101010101" pitchFamily="2" charset="-122"/>
              </a:rPr>
              <a:t>f</a:t>
            </a:r>
            <a:endParaRPr lang="zh-CN" altLang="en-US"/>
          </a:p>
        </p:txBody>
      </p:sp>
      <p:sp>
        <p:nvSpPr>
          <p:cNvPr id="23" name="矩形 22"/>
          <p:cNvSpPr/>
          <p:nvPr/>
        </p:nvSpPr>
        <p:spPr>
          <a:xfrm>
            <a:off x="8585057" y="481560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测量焦距</a:t>
            </a:r>
            <a:endParaRPr lang="zh-CN" altLang="en-US"/>
          </a:p>
        </p:txBody>
      </p:sp>
      <p:sp>
        <p:nvSpPr>
          <p:cNvPr id="24" name="矩形 23"/>
          <p:cNvSpPr/>
          <p:nvPr/>
        </p:nvSpPr>
        <p:spPr>
          <a:xfrm>
            <a:off x="2929877" y="539803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
        <p:nvSpPr>
          <p:cNvPr id="25" name="矩形 24"/>
          <p:cNvSpPr/>
          <p:nvPr/>
        </p:nvSpPr>
        <p:spPr>
          <a:xfrm>
            <a:off x="3922650" y="540500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
        <p:nvSpPr>
          <p:cNvPr id="27" name="矩形 26"/>
          <p:cNvSpPr/>
          <p:nvPr/>
        </p:nvSpPr>
        <p:spPr>
          <a:xfrm>
            <a:off x="4947095" y="53837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实像</a:t>
            </a:r>
            <a:endParaRPr lang="zh-CN" altLang="en-US"/>
          </a:p>
        </p:txBody>
      </p:sp>
      <p:sp>
        <p:nvSpPr>
          <p:cNvPr id="28" name="矩形 27"/>
          <p:cNvSpPr/>
          <p:nvPr/>
        </p:nvSpPr>
        <p:spPr>
          <a:xfrm>
            <a:off x="8641357" y="540725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照相机</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nodeType="clickPar">
                      <p:stCondLst>
                        <p:cond delay="indefinite"/>
                      </p:stCondLst>
                      <p:childTnLst>
                        <p:par>
                          <p:cTn id="69" fill="hold" nodeType="after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par>
                    <p:cTn id="78" fill="hold" nodeType="clickPar">
                      <p:stCondLst>
                        <p:cond delay="indefinite"/>
                      </p:stCondLst>
                      <p:childTnLst>
                        <p:par>
                          <p:cTn id="79" fill="hold" nodeType="after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arn(inVertical)">
                                      <p:cBhvr>
                                        <p:cTn id="87" dur="500"/>
                                        <p:tgtEl>
                                          <p:spTgt spid="25"/>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arn(inVertical)">
                                      <p:cBhvr>
                                        <p:cTn id="92" dur="500"/>
                                        <p:tgtEl>
                                          <p:spTgt spid="27"/>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arn(inVertical)">
                                      <p:cBhvr>
                                        <p:cTn id="97" dur="500"/>
                                        <p:tgtEl>
                                          <p:spTgt spid="15"/>
                                        </p:tgtEl>
                                      </p:cBhvr>
                                    </p:animEffect>
                                  </p:childTnLst>
                                </p:cTn>
                              </p:par>
                            </p:childTnLst>
                          </p:cTn>
                        </p:par>
                      </p:childTnLst>
                    </p:cTn>
                  </p:par>
                  <p:par>
                    <p:cTn id="98" fill="hold" nodeType="clickPar">
                      <p:stCondLst>
                        <p:cond delay="indefinite"/>
                      </p:stCondLst>
                      <p:childTnLst>
                        <p:par>
                          <p:cTn id="99" fill="hold" nodeType="afterGroup">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4" grpId="0"/>
      <p:bldP spid="5" grpId="0"/>
      <p:bldP spid="6" grpId="0"/>
      <p:bldP spid="7" grpId="0"/>
      <p:bldP spid="17" grpId="0"/>
      <p:bldP spid="9" grpId="0"/>
      <p:bldP spid="11" grpId="0"/>
      <p:bldP spid="18" grpId="0"/>
      <p:bldP spid="19" grpId="0"/>
      <p:bldP spid="12" grpId="0"/>
      <p:bldP spid="21" grpId="0"/>
      <p:bldP spid="22" grpId="0"/>
      <p:bldP spid="23" grpId="0"/>
      <p:bldP spid="24" grpId="0"/>
      <p:bldP spid="25"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对凸透镜成像规律的进一步认识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凸透镜成像规律中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像的性质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像距</a:t>
            </a:r>
            <a:r>
              <a:rPr lang="en-US" altLang="zh-CN">
                <a:solidFill>
                  <a:srgbClr val="000000"/>
                </a:solidFill>
                <a:ea typeface="宋体" panose="02010600030101010101" pitchFamily="2" charset="-122"/>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应用实例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这四个因素是一一对应的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只要知道其中一个条件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即可推导出其他三个因素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这也是一个重点考查知识点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因此需要熟记凸透镜成像的规律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是成实像和虚像、正立像和倒立像的分界点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是像放大与缩小的分界点</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成实像时像随物距变化规律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物近像远像变大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物远像近像变小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物距变小则像距变大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且像也变大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物距变大则像距变小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且像也变小</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766429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11479"/>
            <a:ext cx="10807700" cy="4772460"/>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凸透镜的其他应用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显微镜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先通过物镜使物体成放大的实像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然后再用目镜把这个实像再一次放大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就能看清很微小的物体了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目镜相当于放大镜</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望远镜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先通过物镜使物体成缩小的实像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然后再用目镜把实像放大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目镜相当于放大镜</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257660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47799"/>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下列光学设备中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应用的原理与如图所示的凸透镜成像规律相同的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04.jpeg"/>
          <p:cNvPicPr>
            <a:picLocks noChangeAspect="1"/>
          </p:cNvPicPr>
          <p:nvPr/>
        </p:nvPicPr>
        <p:blipFill>
          <a:blip r:embed="rId2"/>
          <a:stretch>
            <a:fillRect/>
          </a:stretch>
        </p:blipFill>
        <p:spPr>
          <a:xfrm>
            <a:off x="2410434" y="2531785"/>
            <a:ext cx="6710732" cy="1983084"/>
          </a:xfrm>
          <a:prstGeom prst="rect">
            <a:avLst/>
          </a:prstGeom>
        </p:spPr>
      </p:pic>
      <p:sp>
        <p:nvSpPr>
          <p:cNvPr id="4" name="矩形 3"/>
          <p:cNvSpPr>
            <a:spLocks noChangeAspect="1"/>
          </p:cNvSpPr>
          <p:nvPr/>
        </p:nvSpPr>
        <p:spPr>
          <a:xfrm>
            <a:off x="361950" y="4582889"/>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照相机</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老花镜</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幻灯机</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放大镜</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610629" y="1878437"/>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420035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凸透镜成像规律及应用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&gt;2</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成倒立、缩小的实像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应用于照相机和摄像机</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&lt;2</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成倒立、放大的实像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应用于幻灯机和投影仪</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成正立、放大的虚像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应用于放大镜</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像距大于物距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所成的是放大的像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像距小于物距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所成的是缩小的实像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9757903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070"/>
            <a:ext cx="10807700" cy="363791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虚拟试衣镜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亮相南京国际软件产品博览会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虚拟试衣镜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解决了购物者很难观察到试穿衣服时背面的情况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摄像头能够监视顾客的移动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并将衣服的背面展现给他们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监视顾客移动的摄像头相当于一个</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顾客离摄像头的距离应在</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的范围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能形成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倒立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05.jpeg"/>
          <p:cNvPicPr/>
          <p:nvPr/>
        </p:nvPicPr>
        <p:blipFill>
          <a:blip r:embed="rId2"/>
          <a:stretch>
            <a:fillRect/>
          </a:stretch>
        </p:blipFill>
        <p:spPr>
          <a:xfrm>
            <a:off x="4268844" y="4110981"/>
            <a:ext cx="2993911" cy="2196122"/>
          </a:xfrm>
          <a:prstGeom prst="rect">
            <a:avLst/>
          </a:prstGeom>
        </p:spPr>
      </p:pic>
      <p:sp>
        <p:nvSpPr>
          <p:cNvPr id="4" name="矩形 3"/>
          <p:cNvSpPr/>
          <p:nvPr/>
        </p:nvSpPr>
        <p:spPr>
          <a:xfrm>
            <a:off x="9456293" y="231820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a:t>
            </a:r>
            <a:endParaRPr lang="zh-CN" altLang="en-US"/>
          </a:p>
        </p:txBody>
      </p:sp>
      <p:sp>
        <p:nvSpPr>
          <p:cNvPr id="5" name="矩形 4"/>
          <p:cNvSpPr/>
          <p:nvPr/>
        </p:nvSpPr>
        <p:spPr>
          <a:xfrm>
            <a:off x="5773108" y="2899364"/>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大于二倍焦距</a:t>
            </a:r>
            <a:endParaRPr lang="zh-CN" altLang="en-US"/>
          </a:p>
        </p:txBody>
      </p:sp>
      <p:sp>
        <p:nvSpPr>
          <p:cNvPr id="6" name="矩形 5"/>
          <p:cNvSpPr/>
          <p:nvPr/>
        </p:nvSpPr>
        <p:spPr>
          <a:xfrm>
            <a:off x="1450389" y="34821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40975"/>
            <a:ext cx="10807700" cy="4819781"/>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眼睛和眼镜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眼睛像一架照相机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晶状体和角膜的共同作用相当于</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视网膜相当于</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来自物体的光会聚在视网膜上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形成</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近视眼的成因及矫正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晶状体太</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折光作用过</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成像在视网膜</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矫正近视眼应戴</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84071" y="263564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
        <p:nvSpPr>
          <p:cNvPr id="4" name="矩形 3"/>
          <p:cNvSpPr/>
          <p:nvPr/>
        </p:nvSpPr>
        <p:spPr>
          <a:xfrm>
            <a:off x="6040610" y="26356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光屏</a:t>
            </a:r>
            <a:endParaRPr lang="zh-CN" altLang="en-US"/>
          </a:p>
        </p:txBody>
      </p:sp>
      <p:sp>
        <p:nvSpPr>
          <p:cNvPr id="5" name="矩形 4"/>
          <p:cNvSpPr/>
          <p:nvPr/>
        </p:nvSpPr>
        <p:spPr>
          <a:xfrm>
            <a:off x="4441797" y="323120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
        <p:nvSpPr>
          <p:cNvPr id="6" name="矩形 5"/>
          <p:cNvSpPr/>
          <p:nvPr/>
        </p:nvSpPr>
        <p:spPr>
          <a:xfrm>
            <a:off x="7336502" y="3231201"/>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缩小</a:t>
            </a:r>
            <a:endParaRPr lang="zh-CN" altLang="en-US"/>
          </a:p>
        </p:txBody>
      </p:sp>
      <p:sp>
        <p:nvSpPr>
          <p:cNvPr id="7" name="矩形 6"/>
          <p:cNvSpPr/>
          <p:nvPr/>
        </p:nvSpPr>
        <p:spPr>
          <a:xfrm>
            <a:off x="7345213" y="380953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厚</a:t>
            </a:r>
            <a:endParaRPr lang="zh-CN" altLang="en-US"/>
          </a:p>
        </p:txBody>
      </p:sp>
      <p:sp>
        <p:nvSpPr>
          <p:cNvPr id="8" name="矩形 7"/>
          <p:cNvSpPr/>
          <p:nvPr/>
        </p:nvSpPr>
        <p:spPr>
          <a:xfrm>
            <a:off x="1224533" y="439430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强</a:t>
            </a:r>
            <a:endParaRPr lang="zh-CN" altLang="en-US"/>
          </a:p>
        </p:txBody>
      </p:sp>
      <p:sp>
        <p:nvSpPr>
          <p:cNvPr id="9" name="矩形 8"/>
          <p:cNvSpPr/>
          <p:nvPr/>
        </p:nvSpPr>
        <p:spPr>
          <a:xfrm>
            <a:off x="6177031" y="43943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前方</a:t>
            </a:r>
            <a:endParaRPr lang="zh-CN" altLang="en-US"/>
          </a:p>
        </p:txBody>
      </p:sp>
      <p:sp>
        <p:nvSpPr>
          <p:cNvPr id="10" name="矩形 9"/>
          <p:cNvSpPr/>
          <p:nvPr/>
        </p:nvSpPr>
        <p:spPr>
          <a:xfrm>
            <a:off x="864493" y="497908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凹透镜</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983479"/>
            <a:ext cx="10807700" cy="2408736"/>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远视眼的成因及矫正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晶状体太</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折光本领太</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成像在视网膜</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矫正远视眼应戴</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远视眼也就是我们常说的老花眼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老花眼镜就是凸透镜</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273205" y="203263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薄</a:t>
            </a:r>
            <a:endParaRPr lang="zh-CN" altLang="en-US"/>
          </a:p>
        </p:txBody>
      </p:sp>
      <p:sp>
        <p:nvSpPr>
          <p:cNvPr id="4" name="矩形 3"/>
          <p:cNvSpPr/>
          <p:nvPr/>
        </p:nvSpPr>
        <p:spPr>
          <a:xfrm>
            <a:off x="1296541" y="260758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弱</a:t>
            </a:r>
            <a:endParaRPr lang="zh-CN" altLang="en-US"/>
          </a:p>
        </p:txBody>
      </p:sp>
      <p:sp>
        <p:nvSpPr>
          <p:cNvPr id="5" name="矩形 4"/>
          <p:cNvSpPr/>
          <p:nvPr/>
        </p:nvSpPr>
        <p:spPr>
          <a:xfrm>
            <a:off x="6121077" y="260758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后方</a:t>
            </a:r>
            <a:endParaRPr lang="zh-CN" altLang="en-US"/>
          </a:p>
        </p:txBody>
      </p:sp>
      <p:sp>
        <p:nvSpPr>
          <p:cNvPr id="6" name="矩形 5"/>
          <p:cNvSpPr/>
          <p:nvPr/>
        </p:nvSpPr>
        <p:spPr>
          <a:xfrm>
            <a:off x="845241" y="320188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186512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lgn="l"/>
                <a:tab pos="1850390" algn="l"/>
                <a:tab pos="2538095" algn="l"/>
                <a:tab pos="3221990" algn="l"/>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在如图所示的四幅图中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正确表示远视眼成像情况的是图</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其矫正做法是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09.jpeg"/>
          <p:cNvPicPr>
            <a:picLocks noChangeAspect="1"/>
          </p:cNvPicPr>
          <p:nvPr/>
        </p:nvPicPr>
        <p:blipFill>
          <a:blip r:embed="rId2"/>
          <a:stretch>
            <a:fillRect/>
          </a:stretch>
        </p:blipFill>
        <p:spPr>
          <a:xfrm>
            <a:off x="361950" y="2284319"/>
            <a:ext cx="10807700" cy="1639049"/>
          </a:xfrm>
          <a:prstGeom prst="rect">
            <a:avLst/>
          </a:prstGeom>
        </p:spPr>
      </p:pic>
      <p:sp>
        <p:nvSpPr>
          <p:cNvPr id="4" name="矩形 3"/>
          <p:cNvSpPr>
            <a:spLocks noChangeAspect="1"/>
          </p:cNvSpPr>
          <p:nvPr/>
        </p:nvSpPr>
        <p:spPr>
          <a:xfrm>
            <a:off x="361950" y="3930671"/>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远视眼是由于晶状体对光的会聚本领变弱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使本来会聚在视网膜上的像会聚在视网膜后方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矫正远视眼应戴凸透镜制成的眼镜片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凸透镜对光线有会聚作用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从而使像落在视网膜上</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245661" y="1674704"/>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
        <p:nvSpPr>
          <p:cNvPr id="6" name="矩形 5"/>
          <p:cNvSpPr/>
          <p:nvPr/>
        </p:nvSpPr>
        <p:spPr>
          <a:xfrm>
            <a:off x="7201197" y="167470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2447999"/>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近视眼的形成是因为晶状体折光能力强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远视眼的形成是因为晶状体折光能力弱</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665743"/>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青少年近视现象十分严重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近视眼看远处物体时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物体的像落在视网膜的</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前方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后面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需要戴对光线有</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作用的</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透镜进行矫正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使远处物体在视网膜上成倒立、</a:t>
            </a:r>
            <a:r>
              <a:rPr lang="en-US" altLang="zh-CN"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10613" y="2284319"/>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前方</a:t>
            </a:r>
            <a:endParaRPr lang="zh-CN" altLang="en-US"/>
          </a:p>
        </p:txBody>
      </p:sp>
      <p:sp>
        <p:nvSpPr>
          <p:cNvPr id="4" name="矩形 3"/>
          <p:cNvSpPr/>
          <p:nvPr/>
        </p:nvSpPr>
        <p:spPr>
          <a:xfrm>
            <a:off x="5400997" y="287318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发散</a:t>
            </a:r>
            <a:endParaRPr lang="zh-CN" altLang="en-US"/>
          </a:p>
        </p:txBody>
      </p:sp>
      <p:sp>
        <p:nvSpPr>
          <p:cNvPr id="5" name="矩形 4"/>
          <p:cNvSpPr/>
          <p:nvPr/>
        </p:nvSpPr>
        <p:spPr>
          <a:xfrm>
            <a:off x="9361437" y="287318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a:t>
            </a:r>
            <a:endParaRPr lang="zh-CN" altLang="en-US"/>
          </a:p>
        </p:txBody>
      </p:sp>
      <p:sp>
        <p:nvSpPr>
          <p:cNvPr id="6" name="矩形 5"/>
          <p:cNvSpPr/>
          <p:nvPr/>
        </p:nvSpPr>
        <p:spPr>
          <a:xfrm>
            <a:off x="9145413" y="34579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53708232"/>
              </p:ext>
            </p:extLst>
          </p:nvPr>
        </p:nvGraphicFramePr>
        <p:xfrm>
          <a:off x="361950" y="2166625"/>
          <a:ext cx="10807700" cy="2397750"/>
        </p:xfrm>
        <a:graphic>
          <a:graphicData uri="http://schemas.openxmlformats.org/presentationml/2006/ole">
            <mc:AlternateContent xmlns:mc="http://schemas.openxmlformats.org/markup-compatibility/2006">
              <mc:Choice xmlns:v="urn:schemas-microsoft-com:vml" Requires="v">
                <p:oleObj spid="_x0000_s1041" name="文档" r:id="rId4" imgW="3826154" imgH="848854" progId="Word.Document.12">
                  <p:embed/>
                </p:oleObj>
              </mc:Choice>
              <mc:Fallback>
                <p:oleObj name="文档" r:id="rId4" imgW="3826154" imgH="848854" progId="Word.Document.12">
                  <p:embed/>
                  <p:pic>
                    <p:nvPicPr>
                      <p:cNvPr id="0" name="OLE substitute image"/>
                      <p:cNvPicPr/>
                      <p:nvPr/>
                    </p:nvPicPr>
                    <p:blipFill>
                      <a:blip r:embed="rId5"/>
                      <a:stretch>
                        <a:fillRect/>
                      </a:stretch>
                    </p:blipFill>
                    <p:spPr>
                      <a:xfrm>
                        <a:off x="361950" y="2166625"/>
                        <a:ext cx="10807700" cy="239775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304698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探究凸透镜成像规律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小刚在做探究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凸透镜成像规律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一束平行于凸透镜主光轴的光线经过凸透镜后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在光屏上形成了一个最小、最亮的光斑</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由图甲可知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凸透镜对光线具有</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该凸透镜的焦距是</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a:solidFill>
                  <a:srgbClr val="000000"/>
                </a:solidFill>
                <a:ea typeface="宋体" panose="02010600030101010101" pitchFamily="2" charset="-122"/>
                <a:cs typeface="Times New Roman" panose="02020603050405020304" pitchFamily="18" charset="0"/>
              </a:rPr>
              <a:t>cm</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212.jpeg"/>
          <p:cNvPicPr>
            <a:picLocks noChangeAspect="1"/>
          </p:cNvPicPr>
          <p:nvPr/>
        </p:nvPicPr>
        <p:blipFill>
          <a:blip r:embed="rId2"/>
          <a:stretch>
            <a:fillRect/>
          </a:stretch>
        </p:blipFill>
        <p:spPr>
          <a:xfrm>
            <a:off x="675129" y="4180280"/>
            <a:ext cx="10181343" cy="2154264"/>
          </a:xfrm>
          <a:prstGeom prst="rect">
            <a:avLst/>
          </a:prstGeom>
        </p:spPr>
      </p:pic>
      <p:sp>
        <p:nvSpPr>
          <p:cNvPr id="3" name="矩形 2"/>
          <p:cNvSpPr/>
          <p:nvPr/>
        </p:nvSpPr>
        <p:spPr>
          <a:xfrm>
            <a:off x="3384773" y="35522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会聚</a:t>
            </a:r>
            <a:endParaRPr lang="zh-CN" altLang="en-US"/>
          </a:p>
        </p:txBody>
      </p:sp>
      <p:sp>
        <p:nvSpPr>
          <p:cNvPr id="6" name="矩形 5"/>
          <p:cNvSpPr/>
          <p:nvPr/>
        </p:nvSpPr>
        <p:spPr>
          <a:xfrm>
            <a:off x="9217421" y="3552224"/>
            <a:ext cx="880177" cy="584775"/>
          </a:xfrm>
          <a:prstGeom prst="rect">
            <a:avLst/>
          </a:prstGeom>
        </p:spPr>
        <p:txBody>
          <a:bodyPr wrap="none">
            <a:spAutoFit/>
          </a:bodyPr>
          <a:lstStyle/>
          <a:p>
            <a:r>
              <a:rPr lang="en-US" altLang="zh-CN">
                <a:ea typeface="宋体" panose="02010600030101010101" pitchFamily="2" charset="-122"/>
              </a:rPr>
              <a:t>11</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1740986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45286"/>
            <a:ext cx="10807700" cy="422885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点燃蜡烛后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调节烛焰中心、</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中心和光屏中心大致在同一高度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目的是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小刚将蜡烛移到光具座上</a:t>
            </a:r>
            <a:r>
              <a:rPr lang="en-US" altLang="zh-CN">
                <a:solidFill>
                  <a:srgbClr val="000000"/>
                </a:solidFill>
                <a:ea typeface="宋体" panose="02010600030101010101" pitchFamily="2" charset="-122"/>
                <a:cs typeface="Times New Roman" panose="02020603050405020304" pitchFamily="18" charset="0"/>
              </a:rPr>
              <a:t>0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直到烛焰在光屏上成清晰的像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缩小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就是利用这个规律制成的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84671" y="109080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
        <p:nvSpPr>
          <p:cNvPr id="4" name="矩形 3"/>
          <p:cNvSpPr/>
          <p:nvPr/>
        </p:nvSpPr>
        <p:spPr>
          <a:xfrm>
            <a:off x="5093301" y="1676696"/>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使像成在光屏中央</a:t>
            </a:r>
            <a:endParaRPr lang="zh-CN" altLang="en-US"/>
          </a:p>
        </p:txBody>
      </p:sp>
      <p:sp>
        <p:nvSpPr>
          <p:cNvPr id="5" name="矩形 4"/>
          <p:cNvSpPr/>
          <p:nvPr/>
        </p:nvSpPr>
        <p:spPr>
          <a:xfrm>
            <a:off x="1214701" y="283782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
        <p:nvSpPr>
          <p:cNvPr id="6" name="矩形 5"/>
          <p:cNvSpPr/>
          <p:nvPr/>
        </p:nvSpPr>
        <p:spPr>
          <a:xfrm>
            <a:off x="4786307" y="343030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
        <p:nvSpPr>
          <p:cNvPr id="7" name="矩形 6"/>
          <p:cNvSpPr/>
          <p:nvPr/>
        </p:nvSpPr>
        <p:spPr>
          <a:xfrm>
            <a:off x="5272805" y="4015084"/>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照相机</a:t>
            </a:r>
            <a:endParaRPr lang="zh-CN" altLang="en-US"/>
          </a:p>
        </p:txBody>
      </p:sp>
    </p:spTree>
    <p:extLst>
      <p:ext uri="{BB962C8B-B14F-4D97-AF65-F5344CB8AC3E}">
        <p14:creationId xmlns:p14="http://schemas.microsoft.com/office/powerpoint/2010/main" val="1176296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在第</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问的基础上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小刚将蜡烛移到光具座上</a:t>
            </a:r>
            <a:r>
              <a:rPr lang="en-US" altLang="zh-CN">
                <a:solidFill>
                  <a:srgbClr val="000000"/>
                </a:solidFill>
                <a:ea typeface="宋体" panose="02010600030101010101" pitchFamily="2" charset="-122"/>
                <a:cs typeface="Times New Roman" panose="02020603050405020304" pitchFamily="18" charset="0"/>
              </a:rPr>
              <a:t>35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在凸透镜位置不变时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要在光屏上成清晰的像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光屏应向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靠近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凸透镜的方向移动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直到烛焰在光屏上成清晰的像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倒立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就是利用这个规律制成的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小刚将蜡烛移到光具座上</a:t>
            </a:r>
            <a:r>
              <a:rPr lang="en-US" altLang="zh-CN">
                <a:solidFill>
                  <a:srgbClr val="000000"/>
                </a:solidFill>
                <a:ea typeface="宋体" panose="02010600030101010101" pitchFamily="2" charset="-122"/>
                <a:cs typeface="Times New Roman" panose="02020603050405020304" pitchFamily="18" charset="0"/>
              </a:rPr>
              <a:t>45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小刚从凸透镜的右侧通过凸透镜可以看到烛焰</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倒立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在光屏上接收到清晰的像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就是利用这个规律制成的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28173" y="16559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远离</a:t>
            </a:r>
            <a:endParaRPr lang="zh-CN" altLang="en-US"/>
          </a:p>
        </p:txBody>
      </p:sp>
      <p:sp>
        <p:nvSpPr>
          <p:cNvPr id="4" name="矩形 3"/>
          <p:cNvSpPr/>
          <p:nvPr/>
        </p:nvSpPr>
        <p:spPr>
          <a:xfrm>
            <a:off x="7273205" y="22406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a:t>
            </a:r>
            <a:endParaRPr lang="zh-CN" altLang="en-US"/>
          </a:p>
        </p:txBody>
      </p:sp>
      <p:sp>
        <p:nvSpPr>
          <p:cNvPr id="5" name="矩形 4"/>
          <p:cNvSpPr/>
          <p:nvPr/>
        </p:nvSpPr>
        <p:spPr>
          <a:xfrm>
            <a:off x="5803463" y="282416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投影仪</a:t>
            </a:r>
            <a:endParaRPr lang="zh-CN" altLang="en-US"/>
          </a:p>
        </p:txBody>
      </p:sp>
      <p:sp>
        <p:nvSpPr>
          <p:cNvPr id="6" name="矩形 5"/>
          <p:cNvSpPr/>
          <p:nvPr/>
        </p:nvSpPr>
        <p:spPr>
          <a:xfrm>
            <a:off x="6337101" y="45896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正立</a:t>
            </a:r>
            <a:endParaRPr lang="zh-CN" altLang="en-US"/>
          </a:p>
        </p:txBody>
      </p:sp>
      <p:sp>
        <p:nvSpPr>
          <p:cNvPr id="7" name="矩形 6"/>
          <p:cNvSpPr/>
          <p:nvPr/>
        </p:nvSpPr>
        <p:spPr>
          <a:xfrm>
            <a:off x="3826653" y="51646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8" name="矩形 7"/>
          <p:cNvSpPr/>
          <p:nvPr/>
        </p:nvSpPr>
        <p:spPr>
          <a:xfrm>
            <a:off x="4435397" y="575812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放大镜</a:t>
            </a:r>
            <a:endParaRPr lang="zh-CN" altLang="en-US"/>
          </a:p>
        </p:txBody>
      </p:sp>
    </p:spTree>
    <p:extLst>
      <p:ext uri="{BB962C8B-B14F-4D97-AF65-F5344CB8AC3E}">
        <p14:creationId xmlns:p14="http://schemas.microsoft.com/office/powerpoint/2010/main" val="3991249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98359"/>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蜡烛随着燃烧而变短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光屏上的像将向</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此时应将光屏向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才能使像成在光屏的中间</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在上述实验过程中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当光屏上出现倒立、放大的像时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小王用不透光的物体挡住凸透镜的左半部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此时光屏上的像</a:t>
            </a:r>
            <a:r>
              <a:rPr lang="zh-CN" altLang="zh-CN" smtClean="0">
                <a:solidFill>
                  <a:srgbClr val="000000"/>
                </a:solidFill>
                <a:ea typeface="宋体" panose="02010600030101010101" pitchFamily="2" charset="-122"/>
                <a:cs typeface="Times New Roman" panose="02020603050405020304" pitchFamily="18" charset="0"/>
              </a:rPr>
              <a:t>将</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像的大小、形状不变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像的亮度变暗</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像的左半部消失</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像的右半部消失</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像缩小一半</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299261" y="63908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a:t>
            </a:r>
            <a:endParaRPr lang="zh-CN" altLang="en-US"/>
          </a:p>
        </p:txBody>
      </p:sp>
      <p:sp>
        <p:nvSpPr>
          <p:cNvPr id="4" name="矩形 3"/>
          <p:cNvSpPr/>
          <p:nvPr/>
        </p:nvSpPr>
        <p:spPr>
          <a:xfrm>
            <a:off x="7571069" y="122545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a:t>
            </a:r>
            <a:endParaRPr lang="zh-CN" altLang="en-US"/>
          </a:p>
        </p:txBody>
      </p:sp>
      <p:sp>
        <p:nvSpPr>
          <p:cNvPr id="6" name="矩形 5"/>
          <p:cNvSpPr/>
          <p:nvPr/>
        </p:nvSpPr>
        <p:spPr>
          <a:xfrm>
            <a:off x="10461221" y="3011327"/>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25757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58746"/>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小宇同学所在的小组对上述实验装置用由几个发光二极管做成一个</a:t>
            </a:r>
            <a:r>
              <a:rPr lang="en-US" altLang="zh-CN">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字样的发光体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你认为这样做的好处是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写出一点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小明换用另一只凸透镜安装在光具座</a:t>
            </a:r>
            <a:r>
              <a:rPr lang="en-US" altLang="zh-CN">
                <a:solidFill>
                  <a:srgbClr val="000000"/>
                </a:solidFill>
                <a:ea typeface="宋体" panose="02010600030101010101" pitchFamily="2" charset="-122"/>
                <a:cs typeface="Times New Roman" panose="02020603050405020304" pitchFamily="18" charset="0"/>
              </a:rPr>
              <a:t>50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将蜡烛移到光具座上</a:t>
            </a:r>
            <a:r>
              <a:rPr lang="en-US" altLang="zh-CN">
                <a:solidFill>
                  <a:srgbClr val="000000"/>
                </a:solidFill>
                <a:ea typeface="宋体" panose="02010600030101010101" pitchFamily="2" charset="-122"/>
                <a:cs typeface="Times New Roman" panose="02020603050405020304" pitchFamily="18" charset="0"/>
              </a:rPr>
              <a:t>20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移动光屏到</a:t>
            </a:r>
            <a:r>
              <a:rPr lang="en-US" altLang="zh-CN">
                <a:solidFill>
                  <a:srgbClr val="000000"/>
                </a:solidFill>
                <a:ea typeface="宋体" panose="02010600030101010101" pitchFamily="2" charset="-122"/>
                <a:cs typeface="Times New Roman" panose="02020603050405020304" pitchFamily="18" charset="0"/>
              </a:rPr>
              <a:t>80 cm</a:t>
            </a:r>
            <a:r>
              <a:rPr lang="zh-CN" altLang="zh-CN">
                <a:solidFill>
                  <a:srgbClr val="000000"/>
                </a:solidFill>
                <a:ea typeface="宋体" panose="02010600030101010101" pitchFamily="2" charset="-122"/>
                <a:cs typeface="Times New Roman" panose="02020603050405020304" pitchFamily="18" charset="0"/>
              </a:rPr>
              <a:t>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刚好得到一清晰的像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由此判断此像应是</a:t>
            </a:r>
            <a:r>
              <a:rPr lang="en-US" altLang="zh-CN" i="1" smtClean="0">
                <a:solidFill>
                  <a:srgbClr val="000000"/>
                </a:solidFill>
                <a:ea typeface="宋体" panose="02010600030101010101" pitchFamily="2" charset="-122"/>
                <a:cs typeface="Times New Roman" panose="02020603050405020304" pitchFamily="18" charset="0"/>
              </a:rPr>
              <a:t>______</a:t>
            </a:r>
            <a:r>
              <a:rPr lang="zh-CN" altLang="zh-CN">
                <a:solidFill>
                  <a:srgbClr val="000000"/>
                </a:solidFill>
                <a:ea typeface="宋体" panose="02010600030101010101" pitchFamily="2" charset="-122"/>
                <a:cs typeface="Times New Roman" panose="02020603050405020304" pitchFamily="18" charset="0"/>
              </a:rPr>
              <a:t>立、</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缩小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此凸透镜的焦距</a:t>
            </a:r>
            <a:r>
              <a:rPr lang="zh-CN" altLang="zh-CN" smtClean="0">
                <a:solidFill>
                  <a:srgbClr val="000000"/>
                </a:solidFill>
                <a:ea typeface="宋体" panose="02010600030101010101" pitchFamily="2" charset="-122"/>
                <a:cs typeface="Times New Roman" panose="02020603050405020304" pitchFamily="18" charset="0"/>
              </a:rPr>
              <a:t>是</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a:solidFill>
                  <a:srgbClr val="000000"/>
                </a:solidFill>
                <a:ea typeface="宋体" panose="02010600030101010101" pitchFamily="2" charset="-122"/>
                <a:cs typeface="Times New Roman" panose="02020603050405020304" pitchFamily="18" charset="0"/>
              </a:rPr>
              <a:t>cm</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2017522"/>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成像稳定</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或能更全面反应像的倒立情况或像的亮度更高等</a:t>
            </a:r>
            <a:r>
              <a:rPr lang="en-US" altLang="zh-CN">
                <a:ea typeface="宋体" panose="02010600030101010101" pitchFamily="2" charset="-122"/>
              </a:rPr>
              <a:t>)</a:t>
            </a:r>
            <a:endParaRPr lang="zh-CN" altLang="en-US"/>
          </a:p>
        </p:txBody>
      </p:sp>
      <p:sp>
        <p:nvSpPr>
          <p:cNvPr id="4" name="矩形 3"/>
          <p:cNvSpPr/>
          <p:nvPr/>
        </p:nvSpPr>
        <p:spPr>
          <a:xfrm>
            <a:off x="6513797" y="442048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a:t>
            </a:r>
            <a:endParaRPr lang="zh-CN" altLang="en-US"/>
          </a:p>
        </p:txBody>
      </p:sp>
      <p:sp>
        <p:nvSpPr>
          <p:cNvPr id="5" name="矩形 4"/>
          <p:cNvSpPr/>
          <p:nvPr/>
        </p:nvSpPr>
        <p:spPr>
          <a:xfrm>
            <a:off x="8497341" y="442047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等大</a:t>
            </a:r>
            <a:endParaRPr lang="zh-CN" altLang="en-US"/>
          </a:p>
        </p:txBody>
      </p:sp>
      <p:sp>
        <p:nvSpPr>
          <p:cNvPr id="6" name="矩形 5"/>
          <p:cNvSpPr/>
          <p:nvPr/>
        </p:nvSpPr>
        <p:spPr>
          <a:xfrm>
            <a:off x="9443277" y="5007784"/>
            <a:ext cx="595035" cy="584775"/>
          </a:xfrm>
          <a:prstGeom prst="rect">
            <a:avLst/>
          </a:prstGeom>
        </p:spPr>
        <p:txBody>
          <a:bodyPr wrap="none">
            <a:spAutoFit/>
          </a:bodyPr>
          <a:lstStyle/>
          <a:p>
            <a:r>
              <a:rPr lang="en-US" altLang="zh-CN">
                <a:ea typeface="宋体" panose="02010600030101010101" pitchFamily="2" charset="-122"/>
              </a:rPr>
              <a:t>15</a:t>
            </a:r>
            <a:endParaRPr lang="zh-CN" altLang="en-US"/>
          </a:p>
        </p:txBody>
      </p:sp>
    </p:spTree>
    <p:extLst>
      <p:ext uri="{BB962C8B-B14F-4D97-AF65-F5344CB8AC3E}">
        <p14:creationId xmlns:p14="http://schemas.microsoft.com/office/powerpoint/2010/main" val="2736888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小明又将蜡烛移到光具座</a:t>
            </a:r>
            <a:r>
              <a:rPr lang="en-US" altLang="zh-CN">
                <a:solidFill>
                  <a:srgbClr val="000000"/>
                </a:solidFill>
                <a:ea typeface="宋体" panose="02010600030101010101" pitchFamily="2" charset="-122"/>
                <a:cs typeface="Times New Roman" panose="02020603050405020304" pitchFamily="18" charset="0"/>
              </a:rPr>
              <a:t>15 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移动光屏得到一个清晰的像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由此判断此像应是</a:t>
            </a:r>
            <a:r>
              <a:rPr lang="en-US" altLang="zh-CN" i="1"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立、</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缩小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就是利用这个规律制成的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此时若将蜡烛与光屏的位置互换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得到清晰的像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在第</a:t>
            </a: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问的基础上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小明在凸透镜前放置一只老花镜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此时应将光屏向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才能在光屏上得到清晰的像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638149" y="122386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a:t>
            </a:r>
            <a:endParaRPr lang="zh-CN" altLang="en-US"/>
          </a:p>
        </p:txBody>
      </p:sp>
      <p:sp>
        <p:nvSpPr>
          <p:cNvPr id="4" name="矩形 3"/>
          <p:cNvSpPr/>
          <p:nvPr/>
        </p:nvSpPr>
        <p:spPr>
          <a:xfrm>
            <a:off x="8857381" y="12238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
        <p:nvSpPr>
          <p:cNvPr id="5" name="矩形 4"/>
          <p:cNvSpPr/>
          <p:nvPr/>
        </p:nvSpPr>
        <p:spPr>
          <a:xfrm>
            <a:off x="6265093" y="180863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a:t>
            </a:r>
            <a:endParaRPr lang="zh-CN" altLang="en-US"/>
          </a:p>
        </p:txBody>
      </p:sp>
      <p:sp>
        <p:nvSpPr>
          <p:cNvPr id="6" name="矩形 5"/>
          <p:cNvSpPr/>
          <p:nvPr/>
        </p:nvSpPr>
        <p:spPr>
          <a:xfrm>
            <a:off x="2697204" y="239341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照相机</a:t>
            </a:r>
            <a:endParaRPr lang="zh-CN" altLang="en-US"/>
          </a:p>
        </p:txBody>
      </p:sp>
      <p:sp>
        <p:nvSpPr>
          <p:cNvPr id="7" name="矩形 6"/>
          <p:cNvSpPr/>
          <p:nvPr/>
        </p:nvSpPr>
        <p:spPr>
          <a:xfrm>
            <a:off x="5852709" y="297818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能</a:t>
            </a:r>
            <a:endParaRPr lang="zh-CN" altLang="en-US"/>
          </a:p>
        </p:txBody>
      </p:sp>
      <p:sp>
        <p:nvSpPr>
          <p:cNvPr id="8" name="矩形 7"/>
          <p:cNvSpPr/>
          <p:nvPr/>
        </p:nvSpPr>
        <p:spPr>
          <a:xfrm>
            <a:off x="3672805" y="474354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Tree>
    <p:extLst>
      <p:ext uri="{BB962C8B-B14F-4D97-AF65-F5344CB8AC3E}">
        <p14:creationId xmlns:p14="http://schemas.microsoft.com/office/powerpoint/2010/main" val="45452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淮安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将如图甲所示的黑白卡片放在一只未装满水的薄高脚玻璃杯后面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在高脚杯前方观察到的现象如图乙所示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此时装水部分的高脚杯和杯</a:t>
            </a:r>
            <a:r>
              <a:rPr lang="zh-CN" altLang="zh-CN" smtClean="0">
                <a:solidFill>
                  <a:srgbClr val="000000"/>
                </a:solidFill>
                <a:ea typeface="宋体" panose="02010600030101010101" pitchFamily="2" charset="-122"/>
                <a:cs typeface="Times New Roman" panose="02020603050405020304" pitchFamily="18" charset="0"/>
              </a:rPr>
              <a:t>内水</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组合相当于一</a:t>
            </a:r>
            <a:r>
              <a:rPr lang="zh-CN" altLang="zh-CN" smtClean="0">
                <a:solidFill>
                  <a:srgbClr val="000000"/>
                </a:solidFill>
                <a:ea typeface="宋体" panose="02010600030101010101" pitchFamily="2" charset="-122"/>
                <a:cs typeface="Times New Roman" panose="02020603050405020304" pitchFamily="18" charset="0"/>
              </a:rPr>
              <a:t>个</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凹透镜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凸面镜</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凹面镜</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215.jpeg"/>
          <p:cNvPicPr/>
          <p:nvPr/>
        </p:nvPicPr>
        <p:blipFill>
          <a:blip r:embed="rId2"/>
          <a:stretch>
            <a:fillRect/>
          </a:stretch>
        </p:blipFill>
        <p:spPr>
          <a:xfrm>
            <a:off x="6625133" y="3096071"/>
            <a:ext cx="3420986" cy="2885397"/>
          </a:xfrm>
          <a:prstGeom prst="rect">
            <a:avLst/>
          </a:prstGeom>
        </p:spPr>
      </p:pic>
      <p:sp>
        <p:nvSpPr>
          <p:cNvPr id="6" name="矩形 5"/>
          <p:cNvSpPr/>
          <p:nvPr/>
        </p:nvSpPr>
        <p:spPr>
          <a:xfrm>
            <a:off x="4019829" y="3578496"/>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672761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19109"/>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盐城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小明利用太阳光测量凸透镜的焦距</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下列操作最合理的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16.jpeg"/>
          <p:cNvPicPr>
            <a:picLocks noChangeAspect="1"/>
          </p:cNvPicPr>
          <p:nvPr/>
        </p:nvPicPr>
        <p:blipFill>
          <a:blip r:embed="rId2"/>
          <a:stretch>
            <a:fillRect/>
          </a:stretch>
        </p:blipFill>
        <p:spPr>
          <a:xfrm>
            <a:off x="110065" y="2608602"/>
            <a:ext cx="11311471" cy="2359677"/>
          </a:xfrm>
          <a:prstGeom prst="rect">
            <a:avLst/>
          </a:prstGeom>
        </p:spPr>
      </p:pic>
      <p:sp>
        <p:nvSpPr>
          <p:cNvPr id="4" name="矩形 3"/>
          <p:cNvSpPr/>
          <p:nvPr/>
        </p:nvSpPr>
        <p:spPr>
          <a:xfrm>
            <a:off x="2386493" y="187695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026963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西宁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小明在房间里进行探究凸透镜成像特点的情景如图所示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保持蜡烛的位置不变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只移动透镜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小明发现透镜在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两处时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墙壁上都能得到清晰的像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则两次所成的</a:t>
            </a:r>
            <a:r>
              <a:rPr lang="zh-CN" altLang="zh-CN" smtClean="0">
                <a:solidFill>
                  <a:srgbClr val="000000"/>
                </a:solidFill>
                <a:ea typeface="宋体" panose="02010600030101010101" pitchFamily="2" charset="-122"/>
                <a:cs typeface="Times New Roman" panose="02020603050405020304" pitchFamily="18" charset="0"/>
              </a:rPr>
              <a:t>像</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都是正立的</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都是虚像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处时墙上成的像较大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处时墙上成的像较大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17.jpeg"/>
          <p:cNvPicPr/>
          <p:nvPr/>
        </p:nvPicPr>
        <p:blipFill>
          <a:blip r:embed="rId2"/>
          <a:stretch>
            <a:fillRect/>
          </a:stretch>
        </p:blipFill>
        <p:spPr>
          <a:xfrm>
            <a:off x="4608909" y="2457831"/>
            <a:ext cx="6292969" cy="2214155"/>
          </a:xfrm>
          <a:prstGeom prst="rect">
            <a:avLst/>
          </a:prstGeom>
        </p:spPr>
      </p:pic>
      <p:sp>
        <p:nvSpPr>
          <p:cNvPr id="4" name="矩形 3"/>
          <p:cNvSpPr/>
          <p:nvPr/>
        </p:nvSpPr>
        <p:spPr>
          <a:xfrm>
            <a:off x="762989" y="241850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4715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86039"/>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甘孜州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关于近视眼和远视眼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乙为远视眼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应佩戴凸透镜矫正</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乙为近视眼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应佩戴凹透镜矫正</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甲为远视眼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应佩戴凹透镜矫正</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甲为近视眼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应佩戴凸透镜矫正</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18.jpeg"/>
          <p:cNvPicPr/>
          <p:nvPr/>
        </p:nvPicPr>
        <p:blipFill>
          <a:blip r:embed="rId2"/>
          <a:stretch>
            <a:fillRect/>
          </a:stretch>
        </p:blipFill>
        <p:spPr>
          <a:xfrm>
            <a:off x="6356765" y="2745863"/>
            <a:ext cx="4838822" cy="1853862"/>
          </a:xfrm>
          <a:prstGeom prst="rect">
            <a:avLst/>
          </a:prstGeom>
        </p:spPr>
      </p:pic>
      <p:sp>
        <p:nvSpPr>
          <p:cNvPr id="4" name="矩形 3"/>
          <p:cNvSpPr/>
          <p:nvPr/>
        </p:nvSpPr>
        <p:spPr>
          <a:xfrm>
            <a:off x="1993773" y="1934111"/>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806122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093355998"/>
              </p:ext>
            </p:extLst>
          </p:nvPr>
        </p:nvGraphicFramePr>
        <p:xfrm>
          <a:off x="361950" y="492529"/>
          <a:ext cx="10807700" cy="6357790"/>
        </p:xfrm>
        <a:graphic>
          <a:graphicData uri="http://schemas.openxmlformats.org/presentationml/2006/ole">
            <mc:AlternateContent xmlns:mc="http://schemas.openxmlformats.org/markup-compatibility/2006">
              <mc:Choice xmlns:v="urn:schemas-microsoft-com:vml" Requires="v">
                <p:oleObj spid="_x0000_s2050" name="文档" r:id="rId4" imgW="3826154" imgH="2250792" progId="Word.Document.12">
                  <p:embed/>
                </p:oleObj>
              </mc:Choice>
              <mc:Fallback>
                <p:oleObj name="文档" r:id="rId4" imgW="3826154" imgH="2250792" progId="Word.Document.12">
                  <p:embed/>
                  <p:pic>
                    <p:nvPicPr>
                      <p:cNvPr id="0" name="OLE substitute image"/>
                      <p:cNvPicPr/>
                      <p:nvPr/>
                    </p:nvPicPr>
                    <p:blipFill>
                      <a:blip r:embed="rId5"/>
                      <a:stretch>
                        <a:fillRect/>
                      </a:stretch>
                    </p:blipFill>
                    <p:spPr>
                      <a:xfrm>
                        <a:off x="361950" y="492529"/>
                        <a:ext cx="10807700" cy="6357790"/>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如图是小强用手机、透镜和纸盒自制的简易投影仪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能将手机上的画面放大投射到白色墙上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手机屏幕到透镜的距离应大于透镜的二倍焦距</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白色墙上呈现的是手机画面倒立、放大的实像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若用不透明的硬纸板遮住透镜的一部分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白色墙上的画面将不再完整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从各个角度都能清楚地看到白色墙上的像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是因为墙对光发生了镜面反射</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19.jpeg"/>
          <p:cNvPicPr/>
          <p:nvPr/>
        </p:nvPicPr>
        <p:blipFill>
          <a:blip r:embed="rId2"/>
          <a:stretch>
            <a:fillRect/>
          </a:stretch>
        </p:blipFill>
        <p:spPr>
          <a:xfrm>
            <a:off x="9073405" y="1963607"/>
            <a:ext cx="2130617" cy="1512168"/>
          </a:xfrm>
          <a:prstGeom prst="rect">
            <a:avLst/>
          </a:prstGeom>
        </p:spPr>
      </p:pic>
      <p:sp>
        <p:nvSpPr>
          <p:cNvPr id="4" name="矩形 3"/>
          <p:cNvSpPr/>
          <p:nvPr/>
        </p:nvSpPr>
        <p:spPr>
          <a:xfrm>
            <a:off x="1594405" y="185227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558157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578004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sz="2800">
                <a:solidFill>
                  <a:srgbClr val="000000"/>
                </a:solidFill>
                <a:ea typeface="宋体" panose="02010600030101010101" pitchFamily="2" charset="-122"/>
                <a:cs typeface="Times New Roman" panose="02020603050405020304" pitchFamily="18" charset="0"/>
              </a:rPr>
              <a:t>6</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(2020·</a:t>
            </a:r>
            <a:r>
              <a:rPr lang="zh-CN" altLang="zh-CN" sz="2800">
                <a:solidFill>
                  <a:srgbClr val="000000"/>
                </a:solidFill>
                <a:ea typeface="楷体" panose="02010609060101010101" pitchFamily="49" charset="-122"/>
                <a:cs typeface="Times New Roman" panose="02020603050405020304" pitchFamily="18" charset="0"/>
              </a:rPr>
              <a:t>青海</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在做</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探究凸透镜成像规律</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的实验中</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小敏所在的小组利用如图甲所示的装置</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测出凸透镜的焦距</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正确安装并调节实验装置后</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在光屏上得到一个清晰的像</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如图乙所示</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下列说法中正确的</a:t>
            </a:r>
            <a:r>
              <a:rPr lang="zh-CN" altLang="zh-CN" sz="2800" smtClean="0">
                <a:solidFill>
                  <a:srgbClr val="000000"/>
                </a:solidFill>
                <a:ea typeface="宋体" panose="02010600030101010101" pitchFamily="2" charset="-122"/>
                <a:cs typeface="Times New Roman" panose="02020603050405020304" pitchFamily="18" charset="0"/>
              </a:rPr>
              <a:t>是</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a:solidFill>
                  <a:srgbClr val="000000"/>
                </a:solidFill>
                <a:ea typeface="宋体" panose="02010600030101010101" pitchFamily="2" charset="-122"/>
                <a:cs typeface="Times New Roman" panose="02020603050405020304" pitchFamily="18" charset="0"/>
              </a:rPr>
              <a:t>　　</a:t>
            </a:r>
            <a:r>
              <a:rPr lang="en-US" altLang="zh-CN" sz="2800">
                <a:solidFill>
                  <a:srgbClr val="000000"/>
                </a:solidFill>
                <a:ea typeface="宋体" panose="02010600030101010101" pitchFamily="2" charset="-122"/>
                <a:cs typeface="Times New Roman" panose="02020603050405020304" pitchFamily="18" charset="0"/>
              </a:rPr>
              <a:t>)</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z="2800">
                <a:solidFill>
                  <a:srgbClr val="000000"/>
                </a:solidFill>
                <a:ea typeface="宋体" panose="02010600030101010101" pitchFamily="2" charset="-122"/>
                <a:cs typeface="Times New Roman" panose="02020603050405020304" pitchFamily="18" charset="0"/>
              </a:rPr>
              <a:t>A</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由图甲可知该</a:t>
            </a:r>
            <a:r>
              <a:rPr lang="zh-CN" altLang="zh-CN" sz="2800" smtClean="0">
                <a:solidFill>
                  <a:srgbClr val="000000"/>
                </a:solidFill>
                <a:ea typeface="宋体" panose="02010600030101010101" pitchFamily="2" charset="-122"/>
                <a:cs typeface="Times New Roman" panose="02020603050405020304" pitchFamily="18" charset="0"/>
              </a:rPr>
              <a:t>凸透镜</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z="2800" smtClean="0">
                <a:solidFill>
                  <a:srgbClr val="000000"/>
                </a:solidFill>
                <a:ea typeface="宋体" panose="02010600030101010101" pitchFamily="2" charset="-122"/>
                <a:cs typeface="Times New Roman" panose="02020603050405020304" pitchFamily="18" charset="0"/>
              </a:rPr>
              <a:t>的</a:t>
            </a:r>
            <a:r>
              <a:rPr lang="zh-CN" altLang="zh-CN" sz="2800">
                <a:solidFill>
                  <a:srgbClr val="000000"/>
                </a:solidFill>
                <a:ea typeface="宋体" panose="02010600030101010101" pitchFamily="2" charset="-122"/>
                <a:cs typeface="Times New Roman" panose="02020603050405020304" pitchFamily="18" charset="0"/>
              </a:rPr>
              <a:t>焦距是</a:t>
            </a:r>
            <a:r>
              <a:rPr lang="en-US" altLang="zh-CN" sz="2800">
                <a:solidFill>
                  <a:srgbClr val="000000"/>
                </a:solidFill>
                <a:ea typeface="宋体" panose="02010600030101010101" pitchFamily="2" charset="-122"/>
                <a:cs typeface="Times New Roman" panose="02020603050405020304" pitchFamily="18" charset="0"/>
              </a:rPr>
              <a:t>40</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0 cm</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烛焰在如图乙所示的位置时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成像特点与照相机成像特点相同</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若烛焰从光具座</a:t>
            </a:r>
            <a:r>
              <a:rPr lang="en-US" altLang="zh-CN" sz="2800">
                <a:solidFill>
                  <a:srgbClr val="000000"/>
                </a:solidFill>
                <a:ea typeface="宋体" panose="02010600030101010101" pitchFamily="2" charset="-122"/>
                <a:cs typeface="Times New Roman" panose="02020603050405020304" pitchFamily="18" charset="0"/>
              </a:rPr>
              <a:t>30</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0 cm</a:t>
            </a:r>
            <a:r>
              <a:rPr lang="zh-CN" altLang="zh-CN" sz="2800">
                <a:solidFill>
                  <a:srgbClr val="000000"/>
                </a:solidFill>
                <a:ea typeface="宋体" panose="02010600030101010101" pitchFamily="2" charset="-122"/>
                <a:cs typeface="Times New Roman" panose="02020603050405020304" pitchFamily="18" charset="0"/>
              </a:rPr>
              <a:t>刻线处向远离凸透镜方向移动</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烛焰所成的像将逐渐变小</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烛焰在如图乙所示的位置时</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若用黑纸片将凸透镜遮挡一半</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这时在光屏上只能成半个烛焰的像</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0.jpeg"/>
          <p:cNvPicPr/>
          <p:nvPr/>
        </p:nvPicPr>
        <p:blipFill>
          <a:blip r:embed="rId2"/>
          <a:stretch>
            <a:fillRect/>
          </a:stretch>
        </p:blipFill>
        <p:spPr>
          <a:xfrm>
            <a:off x="4144181" y="2140303"/>
            <a:ext cx="7049081" cy="1440160"/>
          </a:xfrm>
          <a:prstGeom prst="rect">
            <a:avLst/>
          </a:prstGeom>
        </p:spPr>
      </p:pic>
      <p:sp>
        <p:nvSpPr>
          <p:cNvPr id="4" name="矩形 3"/>
          <p:cNvSpPr/>
          <p:nvPr/>
        </p:nvSpPr>
        <p:spPr>
          <a:xfrm>
            <a:off x="690981" y="2092662"/>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4188540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44159"/>
            <a:ext cx="10807700" cy="477246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湘潭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随着科技的发展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我们进入了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刷脸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时代</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刷脸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时人脸面对摄像头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相当于一个凸透镜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经系统自动拍照、扫描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确认相关信息后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即可迅速完成身份认证</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在系统拍照过程</a:t>
            </a:r>
            <a:r>
              <a:rPr lang="zh-CN" altLang="zh-CN" smtClean="0">
                <a:solidFill>
                  <a:srgbClr val="000000"/>
                </a:solidFill>
                <a:ea typeface="宋体" panose="02010600030101010101" pitchFamily="2" charset="-122"/>
                <a:cs typeface="Times New Roman" panose="02020603050405020304" pitchFamily="18" charset="0"/>
              </a:rPr>
              <a:t>中</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人脸是光源</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人脸经摄像头成缩小、倒立的实像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人脸经摄像头成像的原理与平面镜相同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人脸应保持在透镜的一倍焦距到两倍焦距之间</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75373" y="2675110"/>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857444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98463"/>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乐山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探究凸透镜成像的规律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将蜡烛移至</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可</a:t>
            </a:r>
            <a:r>
              <a:rPr lang="zh-CN" altLang="zh-CN">
                <a:solidFill>
                  <a:srgbClr val="000000"/>
                </a:solidFill>
                <a:ea typeface="宋体" panose="02010600030101010101" pitchFamily="2" charset="-122"/>
                <a:cs typeface="Times New Roman" panose="02020603050405020304" pitchFamily="18" charset="0"/>
              </a:rPr>
              <a:t>看见放大、正立的实像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将蜡烛移至</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可</a:t>
            </a:r>
            <a:r>
              <a:rPr lang="zh-CN" altLang="zh-CN">
                <a:solidFill>
                  <a:srgbClr val="000000"/>
                </a:solidFill>
                <a:ea typeface="宋体" panose="02010600030101010101" pitchFamily="2" charset="-122"/>
                <a:cs typeface="Times New Roman" panose="02020603050405020304" pitchFamily="18" charset="0"/>
              </a:rPr>
              <a:t>看见缩小、倒立的实像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将蜡烛移至</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可看见放大、倒立的实像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将蜡烛移至</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处时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可看见放大、正立的虚像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1.jpeg"/>
          <p:cNvPicPr/>
          <p:nvPr/>
        </p:nvPicPr>
        <p:blipFill>
          <a:blip r:embed="rId2"/>
          <a:stretch>
            <a:fillRect/>
          </a:stretch>
        </p:blipFill>
        <p:spPr>
          <a:xfrm>
            <a:off x="5793717" y="1934497"/>
            <a:ext cx="5555521" cy="2195998"/>
          </a:xfrm>
          <a:prstGeom prst="rect">
            <a:avLst/>
          </a:prstGeom>
        </p:spPr>
      </p:pic>
      <p:sp>
        <p:nvSpPr>
          <p:cNvPr id="4" name="矩形 3"/>
          <p:cNvSpPr/>
          <p:nvPr/>
        </p:nvSpPr>
        <p:spPr>
          <a:xfrm>
            <a:off x="1967461" y="145955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54595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18023"/>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安徽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是放置在水平桌面上的刻度尺的一部分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甲、乙、丙、丁是通过凸透镜所看到的刻度尺的像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若凸透镜先贴着刻度尺然后逐渐远离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则看到刻度尺的像的先后顺序正确的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丁</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2.jpeg"/>
          <p:cNvPicPr/>
          <p:nvPr/>
        </p:nvPicPr>
        <p:blipFill>
          <a:blip r:embed="rId2"/>
          <a:stretch>
            <a:fillRect/>
          </a:stretch>
        </p:blipFill>
        <p:spPr>
          <a:xfrm>
            <a:off x="4104852" y="2552407"/>
            <a:ext cx="7007645" cy="3240360"/>
          </a:xfrm>
          <a:prstGeom prst="rect">
            <a:avLst/>
          </a:prstGeom>
        </p:spPr>
      </p:pic>
      <p:sp>
        <p:nvSpPr>
          <p:cNvPr id="4" name="矩形 3"/>
          <p:cNvSpPr/>
          <p:nvPr/>
        </p:nvSpPr>
        <p:spPr>
          <a:xfrm>
            <a:off x="1973126" y="244799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684609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27855"/>
            <a:ext cx="10807700" cy="541071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台州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为满足特殊人群的需求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有一种眼镜的镜片可以改变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它的改变是通过在透明的薄膜中注入或抽出光学液体来实现的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图乙是某人看远处物体时的成像情况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此时该人的视力缺陷和矫正时应选择的镜片</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镜片</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Ⅰ</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镜片</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Ⅱ</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镜片</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Ⅰ</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镜片</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Ⅱ</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3.jpeg"/>
          <p:cNvPicPr/>
          <p:nvPr/>
        </p:nvPicPr>
        <p:blipFill>
          <a:blip r:embed="rId2"/>
          <a:stretch>
            <a:fillRect/>
          </a:stretch>
        </p:blipFill>
        <p:spPr>
          <a:xfrm>
            <a:off x="3888829" y="3099921"/>
            <a:ext cx="7399314" cy="2764854"/>
          </a:xfrm>
          <a:prstGeom prst="rect">
            <a:avLst/>
          </a:prstGeom>
        </p:spPr>
      </p:pic>
      <p:sp>
        <p:nvSpPr>
          <p:cNvPr id="4" name="矩形 3"/>
          <p:cNvSpPr/>
          <p:nvPr/>
        </p:nvSpPr>
        <p:spPr>
          <a:xfrm>
            <a:off x="8517005" y="2447999"/>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053119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滨州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探究凸透镜成像的规律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某小组测量出物距和像距的数据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并绘制成如图所示的图象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根据图象</a:t>
            </a:r>
            <a:r>
              <a:rPr lang="zh-CN" altLang="zh-CN" smtClean="0">
                <a:solidFill>
                  <a:srgbClr val="000000"/>
                </a:solidFill>
                <a:ea typeface="宋体" panose="02010600030101010101" pitchFamily="2" charset="-122"/>
                <a:cs typeface="Times New Roman" panose="02020603050405020304" pitchFamily="18" charset="0"/>
              </a:rPr>
              <a:t>可知</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该凸透镜的焦距</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=20 cm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当物距</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=30 cm</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成倒立、缩小</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照相机利用了这条规律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当物距</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=8 cm</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成倒立、放大</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smtClean="0">
                <a:solidFill>
                  <a:srgbClr val="000000"/>
                </a:solidFill>
                <a:ea typeface="宋体" panose="02010600030101010101" pitchFamily="2" charset="-122"/>
                <a:cs typeface="Times New Roman" panose="02020603050405020304" pitchFamily="18" charset="0"/>
              </a:rPr>
              <a:t>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幻灯机利用了这条规律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若把物体从距凸透镜</a:t>
            </a:r>
            <a:r>
              <a:rPr lang="en-US" altLang="zh-CN">
                <a:solidFill>
                  <a:srgbClr val="000000"/>
                </a:solidFill>
                <a:ea typeface="宋体" panose="02010600030101010101" pitchFamily="2" charset="-122"/>
                <a:cs typeface="Times New Roman" panose="02020603050405020304" pitchFamily="18" charset="0"/>
              </a:rPr>
              <a:t>30 cm</a:t>
            </a:r>
            <a:r>
              <a:rPr lang="zh-CN" altLang="zh-CN">
                <a:solidFill>
                  <a:srgbClr val="000000"/>
                </a:solidFill>
                <a:ea typeface="宋体" panose="02010600030101010101" pitchFamily="2" charset="-122"/>
                <a:cs typeface="Times New Roman" panose="02020603050405020304" pitchFamily="18" charset="0"/>
              </a:rPr>
              <a:t>处向距凸透镜</a:t>
            </a:r>
            <a:r>
              <a:rPr lang="en-US" altLang="zh-CN">
                <a:solidFill>
                  <a:srgbClr val="000000"/>
                </a:solidFill>
                <a:ea typeface="宋体" panose="02010600030101010101" pitchFamily="2" charset="-122"/>
                <a:cs typeface="Times New Roman" panose="02020603050405020304" pitchFamily="18" charset="0"/>
              </a:rPr>
              <a:t>15 cm</a:t>
            </a:r>
            <a:r>
              <a:rPr lang="zh-CN" altLang="zh-CN">
                <a:solidFill>
                  <a:srgbClr val="000000"/>
                </a:solidFill>
                <a:ea typeface="宋体" panose="02010600030101010101" pitchFamily="2" charset="-122"/>
                <a:cs typeface="Times New Roman" panose="02020603050405020304" pitchFamily="18" charset="0"/>
              </a:rPr>
              <a:t>处移动过程中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所成的像会逐渐变小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4.jpeg"/>
          <p:cNvPicPr/>
          <p:nvPr/>
        </p:nvPicPr>
        <p:blipFill>
          <a:blip r:embed="rId2"/>
          <a:stretch>
            <a:fillRect/>
          </a:stretch>
        </p:blipFill>
        <p:spPr>
          <a:xfrm>
            <a:off x="7315717" y="1727919"/>
            <a:ext cx="3771600" cy="3384376"/>
          </a:xfrm>
          <a:prstGeom prst="rect">
            <a:avLst/>
          </a:prstGeom>
        </p:spPr>
      </p:pic>
      <p:sp>
        <p:nvSpPr>
          <p:cNvPr id="4" name="矩形 3"/>
          <p:cNvSpPr/>
          <p:nvPr/>
        </p:nvSpPr>
        <p:spPr>
          <a:xfrm>
            <a:off x="1584573" y="1683318"/>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70924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15505"/>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恩施州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将矿泉水瓶遗弃野外易引起山火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是因为瓶中的水相当于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可会聚太阳光引燃干草或枯枝</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隔着薄膜上的水滴看很近的字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会看到通过水滴形成的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具体描述像的性质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的虚像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如果想让看到的字再变大点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应让水滴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靠近字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远离字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面积增大</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32429" y="194394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
        <p:nvSpPr>
          <p:cNvPr id="4" name="矩形 3"/>
          <p:cNvSpPr/>
          <p:nvPr/>
        </p:nvSpPr>
        <p:spPr>
          <a:xfrm>
            <a:off x="1028173" y="31108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a:t>
            </a:r>
            <a:endParaRPr lang="zh-CN" altLang="en-US"/>
          </a:p>
        </p:txBody>
      </p:sp>
      <p:sp>
        <p:nvSpPr>
          <p:cNvPr id="5" name="矩形 4"/>
          <p:cNvSpPr/>
          <p:nvPr/>
        </p:nvSpPr>
        <p:spPr>
          <a:xfrm>
            <a:off x="4307861" y="369557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远离字</a:t>
            </a:r>
            <a:endParaRPr lang="zh-CN" altLang="en-US"/>
          </a:p>
        </p:txBody>
      </p:sp>
    </p:spTree>
    <p:extLst>
      <p:ext uri="{BB962C8B-B14F-4D97-AF65-F5344CB8AC3E}">
        <p14:creationId xmlns:p14="http://schemas.microsoft.com/office/powerpoint/2010/main" val="1705004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98639"/>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十堰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如图是张老师利用手机直播网课的情景</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手机的镜头相当于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当手机取景框内只看到电子白板时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为了让同学们同时看到两边黑板上板书的文字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手机应该</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靠近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黑板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黑板上文字所成的像是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缩小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5.jpeg"/>
          <p:cNvPicPr/>
          <p:nvPr/>
        </p:nvPicPr>
        <p:blipFill>
          <a:blip r:embed="rId2"/>
          <a:stretch>
            <a:fillRect/>
          </a:stretch>
        </p:blipFill>
        <p:spPr>
          <a:xfrm>
            <a:off x="3900995" y="3704815"/>
            <a:ext cx="3729609" cy="2286163"/>
          </a:xfrm>
          <a:prstGeom prst="rect">
            <a:avLst/>
          </a:prstGeom>
        </p:spPr>
      </p:pic>
      <p:sp>
        <p:nvSpPr>
          <p:cNvPr id="4" name="矩形 3"/>
          <p:cNvSpPr/>
          <p:nvPr/>
        </p:nvSpPr>
        <p:spPr>
          <a:xfrm>
            <a:off x="3371757" y="122386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
        <p:nvSpPr>
          <p:cNvPr id="5" name="矩形 4"/>
          <p:cNvSpPr/>
          <p:nvPr/>
        </p:nvSpPr>
        <p:spPr>
          <a:xfrm>
            <a:off x="1483069" y="240237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远离</a:t>
            </a:r>
            <a:endParaRPr lang="zh-CN" altLang="en-US"/>
          </a:p>
        </p:txBody>
      </p:sp>
      <p:sp>
        <p:nvSpPr>
          <p:cNvPr id="6" name="矩形 5"/>
          <p:cNvSpPr/>
          <p:nvPr/>
        </p:nvSpPr>
        <p:spPr>
          <a:xfrm>
            <a:off x="2304156" y="29871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Tree>
    <p:extLst>
      <p:ext uri="{BB962C8B-B14F-4D97-AF65-F5344CB8AC3E}">
        <p14:creationId xmlns:p14="http://schemas.microsoft.com/office/powerpoint/2010/main" val="3581643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甘南州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小明将一支点燃的蜡烛放在凸透镜</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=10 cm)</a:t>
            </a:r>
            <a:r>
              <a:rPr lang="zh-CN" altLang="zh-CN">
                <a:solidFill>
                  <a:srgbClr val="000000"/>
                </a:solidFill>
                <a:ea typeface="宋体" panose="02010600030101010101" pitchFamily="2" charset="-122"/>
                <a:cs typeface="Times New Roman" panose="02020603050405020304" pitchFamily="18" charset="0"/>
              </a:rPr>
              <a:t>前</a:t>
            </a:r>
            <a:r>
              <a:rPr lang="en-US" altLang="zh-CN">
                <a:solidFill>
                  <a:srgbClr val="000000"/>
                </a:solidFill>
                <a:ea typeface="宋体" panose="02010600030101010101" pitchFamily="2" charset="-122"/>
                <a:cs typeface="Times New Roman" panose="02020603050405020304" pitchFamily="18" charset="0"/>
              </a:rPr>
              <a:t>18 cm</a:t>
            </a:r>
            <a:r>
              <a:rPr lang="zh-CN" altLang="zh-CN">
                <a:solidFill>
                  <a:srgbClr val="000000"/>
                </a:solidFill>
                <a:ea typeface="宋体" panose="02010600030101010101" pitchFamily="2" charset="-122"/>
                <a:cs typeface="Times New Roman" panose="02020603050405020304" pitchFamily="18" charset="0"/>
              </a:rPr>
              <a:t>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光屏上得到了烛焰倒立、</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然后他在蜡烛和凸透镜之间放置了一个远视眼镜片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由于远视眼镜片对光线有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所以光屏上烛焰的像变模糊了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若想在光屏上重新得到清晰的像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他可将光屏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凸透镜</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6.jpeg"/>
          <p:cNvPicPr/>
          <p:nvPr/>
        </p:nvPicPr>
        <p:blipFill>
          <a:blip r:embed="rId2"/>
          <a:stretch>
            <a:fillRect/>
          </a:stretch>
        </p:blipFill>
        <p:spPr>
          <a:xfrm>
            <a:off x="4490438" y="4042037"/>
            <a:ext cx="2550724" cy="2258882"/>
          </a:xfrm>
          <a:prstGeom prst="rect">
            <a:avLst/>
          </a:prstGeom>
        </p:spPr>
      </p:pic>
      <p:sp>
        <p:nvSpPr>
          <p:cNvPr id="4" name="矩形 3"/>
          <p:cNvSpPr/>
          <p:nvPr/>
        </p:nvSpPr>
        <p:spPr>
          <a:xfrm>
            <a:off x="7561237" y="107113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a:t>
            </a:r>
            <a:endParaRPr lang="zh-CN" altLang="en-US"/>
          </a:p>
        </p:txBody>
      </p:sp>
      <p:sp>
        <p:nvSpPr>
          <p:cNvPr id="5" name="矩形 4"/>
          <p:cNvSpPr/>
          <p:nvPr/>
        </p:nvSpPr>
        <p:spPr>
          <a:xfrm>
            <a:off x="4814604" y="22369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会聚</a:t>
            </a:r>
            <a:endParaRPr lang="zh-CN" altLang="en-US"/>
          </a:p>
        </p:txBody>
      </p:sp>
      <p:sp>
        <p:nvSpPr>
          <p:cNvPr id="6" name="矩形 5"/>
          <p:cNvSpPr/>
          <p:nvPr/>
        </p:nvSpPr>
        <p:spPr>
          <a:xfrm>
            <a:off x="2749717" y="341655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靠近</a:t>
            </a:r>
            <a:endParaRPr lang="zh-CN" altLang="en-US"/>
          </a:p>
        </p:txBody>
      </p:sp>
    </p:spTree>
    <p:extLst>
      <p:ext uri="{BB962C8B-B14F-4D97-AF65-F5344CB8AC3E}">
        <p14:creationId xmlns:p14="http://schemas.microsoft.com/office/powerpoint/2010/main" val="3619491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649372489"/>
              </p:ext>
            </p:extLst>
          </p:nvPr>
        </p:nvGraphicFramePr>
        <p:xfrm>
          <a:off x="361950" y="1289042"/>
          <a:ext cx="10807700" cy="4152916"/>
        </p:xfrm>
        <a:graphic>
          <a:graphicData uri="http://schemas.openxmlformats.org/presentationml/2006/ole">
            <mc:AlternateContent xmlns:mc="http://schemas.openxmlformats.org/markup-compatibility/2006">
              <mc:Choice xmlns:v="urn:schemas-microsoft-com:vml" Requires="v">
                <p:oleObj spid="_x0000_s3074" name="文档" r:id="rId4" imgW="3826154" imgH="1470220" progId="Word.Document.12">
                  <p:embed/>
                </p:oleObj>
              </mc:Choice>
              <mc:Fallback>
                <p:oleObj name="文档" r:id="rId4" imgW="3826154" imgH="1470220" progId="Word.Document.12">
                  <p:embed/>
                  <p:pic>
                    <p:nvPicPr>
                      <p:cNvPr id="0" name="OLE substitute image"/>
                      <p:cNvPicPr/>
                      <p:nvPr/>
                    </p:nvPicPr>
                    <p:blipFill>
                      <a:blip r:embed="rId5"/>
                      <a:stretch>
                        <a:fillRect/>
                      </a:stretch>
                    </p:blipFill>
                    <p:spPr>
                      <a:xfrm>
                        <a:off x="361950" y="1289042"/>
                        <a:ext cx="10807700" cy="4152916"/>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在探究凸透镜成像规律时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兴趣小组用某凸透镜完成了一次成像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保持蜡烛、凸透镜的位置不变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将该透镜替换为焦距为</a:t>
            </a:r>
            <a:r>
              <a:rPr lang="en-US" altLang="zh-CN">
                <a:solidFill>
                  <a:srgbClr val="000000"/>
                </a:solidFill>
                <a:ea typeface="宋体" panose="02010600030101010101" pitchFamily="2" charset="-122"/>
                <a:cs typeface="Times New Roman" panose="02020603050405020304" pitchFamily="18" charset="0"/>
              </a:rPr>
              <a:t>20 cm</a:t>
            </a:r>
            <a:r>
              <a:rPr lang="zh-CN" altLang="zh-CN">
                <a:solidFill>
                  <a:srgbClr val="000000"/>
                </a:solidFill>
                <a:ea typeface="宋体" panose="02010600030101010101" pitchFamily="2" charset="-122"/>
                <a:cs typeface="Times New Roman" panose="02020603050405020304" pitchFamily="18" charset="0"/>
              </a:rPr>
              <a:t>的凸透镜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那么此时烛焰成的像为</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生活中的</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照相机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投影仪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就是利用这一原理成像的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7.jpeg"/>
          <p:cNvPicPr>
            <a:picLocks noChangeAspect="1"/>
          </p:cNvPicPr>
          <p:nvPr/>
        </p:nvPicPr>
        <p:blipFill>
          <a:blip r:embed="rId2"/>
          <a:stretch>
            <a:fillRect/>
          </a:stretch>
        </p:blipFill>
        <p:spPr>
          <a:xfrm>
            <a:off x="1118471" y="3509943"/>
            <a:ext cx="9294658" cy="2799260"/>
          </a:xfrm>
          <a:prstGeom prst="rect">
            <a:avLst/>
          </a:prstGeom>
        </p:spPr>
      </p:pic>
      <p:sp>
        <p:nvSpPr>
          <p:cNvPr id="4" name="矩形 3"/>
          <p:cNvSpPr/>
          <p:nvPr/>
        </p:nvSpPr>
        <p:spPr>
          <a:xfrm>
            <a:off x="2006789" y="224611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虚</a:t>
            </a:r>
            <a:endParaRPr lang="zh-CN" altLang="en-US"/>
          </a:p>
        </p:txBody>
      </p:sp>
      <p:sp>
        <p:nvSpPr>
          <p:cNvPr id="5" name="矩形 4"/>
          <p:cNvSpPr/>
          <p:nvPr/>
        </p:nvSpPr>
        <p:spPr>
          <a:xfrm>
            <a:off x="8598845" y="224611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放大镜</a:t>
            </a:r>
            <a:endParaRPr lang="zh-CN" altLang="en-US"/>
          </a:p>
        </p:txBody>
      </p:sp>
    </p:spTree>
    <p:extLst>
      <p:ext uri="{BB962C8B-B14F-4D97-AF65-F5344CB8AC3E}">
        <p14:creationId xmlns:p14="http://schemas.microsoft.com/office/powerpoint/2010/main" val="3644351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荆门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小蓓同学上学前走向穿衣镜整理校服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她在不断靠近镜子的过程中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所成</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像的大小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眼睛近视的同学为了能看清老师写在黑板上的字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需要佩戴镜片为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透镜的眼镜</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885389" y="22123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虚</a:t>
            </a:r>
            <a:endParaRPr lang="zh-CN" altLang="en-US"/>
          </a:p>
        </p:txBody>
      </p:sp>
      <p:sp>
        <p:nvSpPr>
          <p:cNvPr id="4" name="矩形 3"/>
          <p:cNvSpPr/>
          <p:nvPr/>
        </p:nvSpPr>
        <p:spPr>
          <a:xfrm>
            <a:off x="2284989" y="280614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5" name="矩形 4"/>
          <p:cNvSpPr/>
          <p:nvPr/>
        </p:nvSpPr>
        <p:spPr>
          <a:xfrm>
            <a:off x="1224533" y="398896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a:t>
            </a:r>
            <a:endParaRPr lang="zh-CN" altLang="en-US"/>
          </a:p>
        </p:txBody>
      </p:sp>
    </p:spTree>
    <p:extLst>
      <p:ext uri="{BB962C8B-B14F-4D97-AF65-F5344CB8AC3E}">
        <p14:creationId xmlns:p14="http://schemas.microsoft.com/office/powerpoint/2010/main" val="1747209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441607"/>
            <a:ext cx="10807700" cy="4772460"/>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本溪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一幅如图甲所示的漫画立在桌面上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小霞把一个装水的玻璃杯放在漫画前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惊奇地发现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透过水杯看到漫画中的老鼠变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还掉头奔向猫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小霞观察分析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装水的圆柱形玻璃杯横切面中间厚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边缘薄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起到</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平面镜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凹透镜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使图片横向放大、颠倒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透过水杯看到的是老鼠的</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此时老鼠到玻璃杯的距离满足</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&lt;2</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&lt;2</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8.jpeg"/>
          <p:cNvPicPr/>
          <p:nvPr/>
        </p:nvPicPr>
        <p:blipFill>
          <a:blip r:embed="rId2"/>
          <a:stretch>
            <a:fillRect/>
          </a:stretch>
        </p:blipFill>
        <p:spPr>
          <a:xfrm>
            <a:off x="2389470" y="4604927"/>
            <a:ext cx="6752659" cy="1761000"/>
          </a:xfrm>
          <a:prstGeom prst="rect">
            <a:avLst/>
          </a:prstGeom>
        </p:spPr>
      </p:pic>
      <p:sp>
        <p:nvSpPr>
          <p:cNvPr id="4" name="矩形 3"/>
          <p:cNvSpPr/>
          <p:nvPr/>
        </p:nvSpPr>
        <p:spPr>
          <a:xfrm>
            <a:off x="8559517" y="224465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凸透镜</a:t>
            </a:r>
            <a:endParaRPr lang="zh-CN" altLang="en-US"/>
          </a:p>
        </p:txBody>
      </p:sp>
      <p:sp>
        <p:nvSpPr>
          <p:cNvPr id="5" name="矩形 4"/>
          <p:cNvSpPr/>
          <p:nvPr/>
        </p:nvSpPr>
        <p:spPr>
          <a:xfrm>
            <a:off x="6150573" y="341418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a:t>
            </a:r>
            <a:endParaRPr lang="zh-CN" altLang="en-US"/>
          </a:p>
        </p:txBody>
      </p:sp>
      <p:sp>
        <p:nvSpPr>
          <p:cNvPr id="6" name="矩形 5"/>
          <p:cNvSpPr/>
          <p:nvPr/>
        </p:nvSpPr>
        <p:spPr>
          <a:xfrm>
            <a:off x="6193085" y="3989663"/>
            <a:ext cx="1358064" cy="584775"/>
          </a:xfrm>
          <a:prstGeom prst="rect">
            <a:avLst/>
          </a:prstGeom>
        </p:spPr>
        <p:txBody>
          <a:bodyPr wrap="none">
            <a:spAutoFit/>
          </a:bodyPr>
          <a:lstStyle/>
          <a:p>
            <a:r>
              <a:rPr lang="en-US" altLang="zh-CN" i="1">
                <a:ea typeface="宋体" panose="02010600030101010101" pitchFamily="2" charset="-122"/>
              </a:rPr>
              <a:t>f</a:t>
            </a:r>
            <a:r>
              <a:rPr lang="en-US" altLang="zh-CN">
                <a:ea typeface="宋体" panose="02010600030101010101" pitchFamily="2" charset="-122"/>
              </a:rPr>
              <a:t>&lt;</a:t>
            </a:r>
            <a:r>
              <a:rPr lang="en-US" altLang="zh-CN" i="1">
                <a:ea typeface="宋体" panose="02010600030101010101" pitchFamily="2" charset="-122"/>
              </a:rPr>
              <a:t>u</a:t>
            </a:r>
            <a:r>
              <a:rPr lang="en-US" altLang="zh-CN">
                <a:ea typeface="宋体" panose="02010600030101010101" pitchFamily="2" charset="-122"/>
              </a:rPr>
              <a:t>&lt;2</a:t>
            </a:r>
            <a:r>
              <a:rPr lang="en-US" altLang="zh-CN" i="1">
                <a:ea typeface="宋体" panose="02010600030101010101" pitchFamily="2" charset="-122"/>
              </a:rPr>
              <a:t>f</a:t>
            </a:r>
            <a:endParaRPr lang="zh-CN" altLang="en-US"/>
          </a:p>
        </p:txBody>
      </p:sp>
    </p:spTree>
    <p:extLst>
      <p:ext uri="{BB962C8B-B14F-4D97-AF65-F5344CB8AC3E}">
        <p14:creationId xmlns:p14="http://schemas.microsoft.com/office/powerpoint/2010/main" val="3256230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遵义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凸透镜成像规律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经正确组装并调节后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在光屏上接收到了清晰的倒立、</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的实像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若保持蜡烛和凸透镜位置不动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更换一个焦距更小的凸透镜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光屏上的像变模糊了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要使像重新变清晰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可将光屏向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29.jpeg"/>
          <p:cNvPicPr>
            <a:picLocks noChangeAspect="1"/>
          </p:cNvPicPr>
          <p:nvPr/>
        </p:nvPicPr>
        <p:blipFill>
          <a:blip r:embed="rId2"/>
          <a:stretch>
            <a:fillRect/>
          </a:stretch>
        </p:blipFill>
        <p:spPr>
          <a:xfrm>
            <a:off x="415454" y="3499834"/>
            <a:ext cx="10700693" cy="2845352"/>
          </a:xfrm>
          <a:prstGeom prst="rect">
            <a:avLst/>
          </a:prstGeom>
        </p:spPr>
      </p:pic>
      <p:sp>
        <p:nvSpPr>
          <p:cNvPr id="4" name="矩形 3"/>
          <p:cNvSpPr/>
          <p:nvPr/>
        </p:nvSpPr>
        <p:spPr>
          <a:xfrm>
            <a:off x="1008509" y="173089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放大</a:t>
            </a:r>
            <a:endParaRPr lang="zh-CN" altLang="en-US"/>
          </a:p>
        </p:txBody>
      </p:sp>
      <p:sp>
        <p:nvSpPr>
          <p:cNvPr id="5" name="矩形 4"/>
          <p:cNvSpPr/>
          <p:nvPr/>
        </p:nvSpPr>
        <p:spPr>
          <a:xfrm>
            <a:off x="3816821" y="290522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Tree>
    <p:extLst>
      <p:ext uri="{BB962C8B-B14F-4D97-AF65-F5344CB8AC3E}">
        <p14:creationId xmlns:p14="http://schemas.microsoft.com/office/powerpoint/2010/main" val="2124996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361950" y="667463"/>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如图所示物体</a:t>
            </a:r>
            <a:r>
              <a:rPr lang="en-US" altLang="zh-CN" i="1">
                <a:solidFill>
                  <a:srgbClr val="000000"/>
                </a:solidFill>
                <a:ea typeface="宋体" panose="02010600030101010101" pitchFamily="2" charset="-122"/>
                <a:cs typeface="Times New Roman" panose="02020603050405020304" pitchFamily="18" charset="0"/>
              </a:rPr>
              <a:t>MN</a:t>
            </a:r>
            <a:r>
              <a:rPr lang="zh-CN" altLang="zh-CN">
                <a:solidFill>
                  <a:srgbClr val="000000"/>
                </a:solidFill>
                <a:ea typeface="宋体" panose="02010600030101010101" pitchFamily="2" charset="-122"/>
                <a:cs typeface="Times New Roman" panose="02020603050405020304" pitchFamily="18" charset="0"/>
              </a:rPr>
              <a:t>放在凸透镜前</a:t>
            </a:r>
            <a:r>
              <a:rPr lang="en-US" altLang="zh-CN">
                <a:solidFill>
                  <a:srgbClr val="000000"/>
                </a:solidFill>
                <a:ea typeface="宋体" panose="02010600030101010101" pitchFamily="2" charset="-122"/>
                <a:cs typeface="Times New Roman" panose="02020603050405020304" pitchFamily="18" charset="0"/>
              </a:rPr>
              <a:t>,0 cm</a:t>
            </a:r>
            <a:r>
              <a:rPr lang="zh-CN" altLang="zh-CN">
                <a:solidFill>
                  <a:srgbClr val="000000"/>
                </a:solidFill>
                <a:ea typeface="宋体" panose="02010600030101010101" pitchFamily="2" charset="-122"/>
                <a:cs typeface="Times New Roman" panose="02020603050405020304" pitchFamily="18" charset="0"/>
              </a:rPr>
              <a:t>处为凸透镜光心</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点发出的光线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平行于主光轴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230.jpeg"/>
          <p:cNvPicPr>
            <a:picLocks noChangeAspect="1"/>
          </p:cNvPicPr>
          <p:nvPr/>
        </p:nvPicPr>
        <p:blipFill>
          <a:blip r:embed="rId2"/>
          <a:stretch>
            <a:fillRect/>
          </a:stretch>
        </p:blipFill>
        <p:spPr>
          <a:xfrm>
            <a:off x="361950" y="2059204"/>
            <a:ext cx="10807700" cy="3000747"/>
          </a:xfrm>
          <a:prstGeom prst="rect">
            <a:avLst/>
          </a:prstGeom>
        </p:spPr>
      </p:pic>
      <p:sp>
        <p:nvSpPr>
          <p:cNvPr id="6" name="矩形 5"/>
          <p:cNvSpPr>
            <a:spLocks noChangeAspect="1"/>
          </p:cNvSpPr>
          <p:nvPr/>
        </p:nvSpPr>
        <p:spPr>
          <a:xfrm>
            <a:off x="361950" y="5224818"/>
            <a:ext cx="10807700" cy="6359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凸透镜的焦距为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cm</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4477514" y="5279897"/>
            <a:ext cx="697627"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11316908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96503"/>
            <a:ext cx="10807700" cy="6359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smtClean="0">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画出光线</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经光心后的光线</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532446"/>
            <a:ext cx="1935145"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en-US"/>
          </a:p>
        </p:txBody>
      </p:sp>
      <p:pic>
        <p:nvPicPr>
          <p:cNvPr id="4" name="image27.jpeg"/>
          <p:cNvPicPr>
            <a:picLocks noChangeAspect="1"/>
          </p:cNvPicPr>
          <p:nvPr/>
        </p:nvPicPr>
        <p:blipFill>
          <a:blip r:embed="rId2"/>
          <a:stretch>
            <a:fillRect/>
          </a:stretch>
        </p:blipFill>
        <p:spPr>
          <a:xfrm>
            <a:off x="361950" y="2211203"/>
            <a:ext cx="10807700" cy="3025444"/>
          </a:xfrm>
          <a:prstGeom prst="rect">
            <a:avLst/>
          </a:prstGeom>
        </p:spPr>
      </p:pic>
    </p:spTree>
    <p:extLst>
      <p:ext uri="{BB962C8B-B14F-4D97-AF65-F5344CB8AC3E}">
        <p14:creationId xmlns:p14="http://schemas.microsoft.com/office/powerpoint/2010/main" val="3845194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891807"/>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MN</a:t>
            </a:r>
            <a:r>
              <a:rPr lang="zh-CN" altLang="zh-CN">
                <a:solidFill>
                  <a:srgbClr val="000000"/>
                </a:solidFill>
                <a:ea typeface="宋体" panose="02010600030101010101" pitchFamily="2" charset="-122"/>
                <a:cs typeface="Times New Roman" panose="02020603050405020304" pitchFamily="18" charset="0"/>
              </a:rPr>
              <a:t>经凸透镜成的像相对于物是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缩小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要使光线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经凸透镜后的光线经过</a:t>
            </a:r>
            <a:r>
              <a:rPr lang="en-US" altLang="zh-CN" i="1">
                <a:solidFill>
                  <a:srgbClr val="000000"/>
                </a:solidFill>
                <a:ea typeface="宋体" panose="02010600030101010101" pitchFamily="2" charset="-122"/>
                <a:cs typeface="Times New Roman" panose="02020603050405020304" pitchFamily="18" charset="0"/>
              </a:rPr>
              <a:t>K</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应使凸透镜沿主光轴水平向左还是水平向右移动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839437" y="19352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缩小</a:t>
            </a:r>
            <a:endParaRPr lang="zh-CN" altLang="en-US"/>
          </a:p>
        </p:txBody>
      </p:sp>
      <p:sp>
        <p:nvSpPr>
          <p:cNvPr id="4" name="矩形 3"/>
          <p:cNvSpPr/>
          <p:nvPr/>
        </p:nvSpPr>
        <p:spPr>
          <a:xfrm>
            <a:off x="6167382" y="3627880"/>
            <a:ext cx="1832553" cy="683264"/>
          </a:xfrm>
          <a:prstGeom prst="rect">
            <a:avLst/>
          </a:prstGeom>
        </p:spPr>
        <p:txBody>
          <a:bodyPr wrap="none">
            <a:spAutoFit/>
          </a:bodyPr>
          <a:lstStyle/>
          <a:p>
            <a:pPr>
              <a:lnSpc>
                <a:spcPct val="120000"/>
              </a:lnSpc>
              <a:spcAft>
                <a:spcPct val="0"/>
              </a:spcAft>
              <a:tabLst>
                <a:tab pos="1029335" algn="l"/>
                <a:tab pos="1850390" algn="l"/>
                <a:tab pos="2538095" algn="l"/>
                <a:tab pos="3221990" algn="l"/>
              </a:tabLst>
            </a:pPr>
            <a:r>
              <a:rPr lang="zh-CN" altLang="zh-CN">
                <a:ea typeface="宋体" panose="02010600030101010101" pitchFamily="2" charset="-122"/>
                <a:cs typeface="Times New Roman" panose="02020603050405020304" pitchFamily="18" charset="0"/>
              </a:rPr>
              <a:t>水平向左</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27905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12983"/>
            <a:ext cx="10807700" cy="6359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请画出图中入射光线经凸透镜后的折射光线</a:t>
            </a:r>
            <a:r>
              <a:rPr lang="en-US" altLang="zh-CN" i="1"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1.jpeg"/>
          <p:cNvPicPr/>
          <p:nvPr/>
        </p:nvPicPr>
        <p:blipFill>
          <a:blip r:embed="rId2"/>
          <a:stretch>
            <a:fillRect/>
          </a:stretch>
        </p:blipFill>
        <p:spPr>
          <a:xfrm>
            <a:off x="940888" y="2196111"/>
            <a:ext cx="4088021" cy="3168352"/>
          </a:xfrm>
          <a:prstGeom prst="rect">
            <a:avLst/>
          </a:prstGeom>
        </p:spPr>
      </p:pic>
      <p:pic>
        <p:nvPicPr>
          <p:cNvPr id="5" name="image28.jpeg"/>
          <p:cNvPicPr/>
          <p:nvPr/>
        </p:nvPicPr>
        <p:blipFill>
          <a:blip r:embed="rId3"/>
          <a:stretch>
            <a:fillRect/>
          </a:stretch>
        </p:blipFill>
        <p:spPr>
          <a:xfrm>
            <a:off x="6325053" y="2196112"/>
            <a:ext cx="3756464" cy="3168352"/>
          </a:xfrm>
          <a:prstGeom prst="rect">
            <a:avLst/>
          </a:prstGeom>
        </p:spPr>
      </p:pic>
      <p:sp>
        <p:nvSpPr>
          <p:cNvPr id="6" name="矩形 5"/>
          <p:cNvSpPr/>
          <p:nvPr/>
        </p:nvSpPr>
        <p:spPr>
          <a:xfrm>
            <a:off x="5336519" y="1578422"/>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548786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099511"/>
            <a:ext cx="10807700" cy="635943"/>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请将图中的光路图补充完整</a:t>
            </a:r>
            <a:r>
              <a:rPr lang="en-US" altLang="zh-CN" i="1"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2.jpeg"/>
          <p:cNvPicPr/>
          <p:nvPr/>
        </p:nvPicPr>
        <p:blipFill>
          <a:blip r:embed="rId2"/>
          <a:stretch>
            <a:fillRect/>
          </a:stretch>
        </p:blipFill>
        <p:spPr>
          <a:xfrm>
            <a:off x="815477" y="2379221"/>
            <a:ext cx="3649416" cy="2736056"/>
          </a:xfrm>
          <a:prstGeom prst="rect">
            <a:avLst/>
          </a:prstGeom>
        </p:spPr>
      </p:pic>
      <p:pic>
        <p:nvPicPr>
          <p:cNvPr id="4" name="image29.jpeg"/>
          <p:cNvPicPr/>
          <p:nvPr/>
        </p:nvPicPr>
        <p:blipFill>
          <a:blip r:embed="rId3"/>
          <a:stretch>
            <a:fillRect/>
          </a:stretch>
        </p:blipFill>
        <p:spPr>
          <a:xfrm>
            <a:off x="6049069" y="2379221"/>
            <a:ext cx="3528392" cy="2843469"/>
          </a:xfrm>
          <a:prstGeom prst="rect">
            <a:avLst/>
          </a:prstGeom>
        </p:spPr>
      </p:pic>
      <p:sp>
        <p:nvSpPr>
          <p:cNvPr id="5" name="矩形 4"/>
          <p:cNvSpPr/>
          <p:nvPr/>
        </p:nvSpPr>
        <p:spPr>
          <a:xfrm>
            <a:off x="5230876" y="173545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2210894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844159"/>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通辽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有一条经过平面镜反射过点</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的反射光线且平行于主光轴入射到凹透镜上</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为像点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请确定点光源</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并补全光路图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3.jpeg"/>
          <p:cNvPicPr/>
          <p:nvPr/>
        </p:nvPicPr>
        <p:blipFill>
          <a:blip r:embed="rId2"/>
          <a:stretch>
            <a:fillRect/>
          </a:stretch>
        </p:blipFill>
        <p:spPr>
          <a:xfrm>
            <a:off x="134581" y="3276175"/>
            <a:ext cx="5545556" cy="1999800"/>
          </a:xfrm>
          <a:prstGeom prst="rect">
            <a:avLst/>
          </a:prstGeom>
        </p:spPr>
      </p:pic>
      <p:pic>
        <p:nvPicPr>
          <p:cNvPr id="4" name="image30.jpeg"/>
          <p:cNvPicPr/>
          <p:nvPr/>
        </p:nvPicPr>
        <p:blipFill>
          <a:blip r:embed="rId3"/>
          <a:stretch>
            <a:fillRect/>
          </a:stretch>
        </p:blipFill>
        <p:spPr>
          <a:xfrm>
            <a:off x="6037503" y="3270248"/>
            <a:ext cx="5268150" cy="2293759"/>
          </a:xfrm>
          <a:prstGeom prst="rect">
            <a:avLst/>
          </a:prstGeom>
        </p:spPr>
      </p:pic>
      <p:sp>
        <p:nvSpPr>
          <p:cNvPr id="5" name="矩形 4"/>
          <p:cNvSpPr/>
          <p:nvPr/>
        </p:nvSpPr>
        <p:spPr>
          <a:xfrm>
            <a:off x="5905053" y="266196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4246198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5" name="image187.jpeg"/>
          <p:cNvPicPr/>
          <p:nvPr/>
        </p:nvPicPr>
        <p:blipFill>
          <a:blip r:embed="rId2"/>
          <a:stretch>
            <a:fillRect/>
          </a:stretch>
        </p:blipFill>
        <p:spPr>
          <a:xfrm>
            <a:off x="5689282" y="2808287"/>
            <a:ext cx="143510" cy="863600"/>
          </a:xfrm>
          <a:prstGeom prst="rect">
            <a:avLst/>
          </a:prstGeom>
        </p:spPr>
      </p:pic>
      <p:pic>
        <p:nvPicPr>
          <p:cNvPr id="6" name="image187.jpeg"/>
          <p:cNvPicPr/>
          <p:nvPr/>
        </p:nvPicPr>
        <p:blipFill>
          <a:blip r:embed="rId2"/>
          <a:stretch>
            <a:fillRect/>
          </a:stretch>
        </p:blipFill>
        <p:spPr>
          <a:xfrm>
            <a:off x="5841682" y="2960687"/>
            <a:ext cx="143510" cy="863600"/>
          </a:xfrm>
          <a:prstGeom prst="rect">
            <a:avLst/>
          </a:prstGeom>
        </p:spPr>
      </p:pic>
      <p:grpSp>
        <p:nvGrpSpPr>
          <p:cNvPr id="2" name="组合 1"/>
          <p:cNvGrpSpPr/>
          <p:nvPr/>
        </p:nvGrpSpPr>
        <p:grpSpPr>
          <a:xfrm>
            <a:off x="3112382" y="1151855"/>
            <a:ext cx="4945178" cy="5204257"/>
            <a:chOff x="3112382" y="1151855"/>
            <a:chExt cx="4945178" cy="5204257"/>
          </a:xfrm>
        </p:grpSpPr>
        <p:pic>
          <p:nvPicPr>
            <p:cNvPr id="3" name="image188.jpeg"/>
            <p:cNvPicPr>
              <a:picLocks noChangeAspect="1"/>
            </p:cNvPicPr>
            <p:nvPr/>
          </p:nvPicPr>
          <p:blipFill>
            <a:blip r:embed="rId3"/>
            <a:stretch>
              <a:fillRect/>
            </a:stretch>
          </p:blipFill>
          <p:spPr>
            <a:xfrm>
              <a:off x="3474040" y="1151855"/>
              <a:ext cx="4583520" cy="5204257"/>
            </a:xfrm>
            <a:prstGeom prst="rect">
              <a:avLst/>
            </a:prstGeom>
          </p:spPr>
        </p:pic>
        <p:pic>
          <p:nvPicPr>
            <p:cNvPr id="7" name="image187.jpeg"/>
            <p:cNvPicPr/>
            <p:nvPr/>
          </p:nvPicPr>
          <p:blipFill>
            <a:blip r:embed="rId2"/>
            <a:stretch>
              <a:fillRect/>
            </a:stretch>
          </p:blipFill>
          <p:spPr>
            <a:xfrm>
              <a:off x="3112382" y="2934399"/>
              <a:ext cx="272391" cy="1639168"/>
            </a:xfrm>
            <a:prstGeom prst="rect">
              <a:avLst/>
            </a:prstGeom>
          </p:spPr>
        </p:pic>
      </p:grpSp>
    </p:spTree>
    <p:extLst>
      <p:ext uri="{BB962C8B-B14F-4D97-AF65-F5344CB8AC3E}">
        <p14:creationId xmlns:p14="http://schemas.microsoft.com/office/powerpoint/2010/main" val="20264129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47799"/>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通辽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一束光线经凹透镜折射后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射向与凹透镜主光轴平行的平面镜上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射向凹透镜的入射光线</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经平面镜的反射光线</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4.jpeg"/>
          <p:cNvPicPr/>
          <p:nvPr/>
        </p:nvPicPr>
        <p:blipFill>
          <a:blip r:embed="rId2"/>
          <a:stretch>
            <a:fillRect/>
          </a:stretch>
        </p:blipFill>
        <p:spPr>
          <a:xfrm>
            <a:off x="1152525" y="3113869"/>
            <a:ext cx="3663953" cy="2808312"/>
          </a:xfrm>
          <a:prstGeom prst="rect">
            <a:avLst/>
          </a:prstGeom>
        </p:spPr>
      </p:pic>
      <p:pic>
        <p:nvPicPr>
          <p:cNvPr id="4" name="image31.jpeg"/>
          <p:cNvPicPr/>
          <p:nvPr/>
        </p:nvPicPr>
        <p:blipFill>
          <a:blip r:embed="rId3"/>
          <a:stretch>
            <a:fillRect/>
          </a:stretch>
        </p:blipFill>
        <p:spPr>
          <a:xfrm>
            <a:off x="6413873" y="3113869"/>
            <a:ext cx="3786804" cy="2808312"/>
          </a:xfrm>
          <a:prstGeom prst="rect">
            <a:avLst/>
          </a:prstGeom>
        </p:spPr>
      </p:pic>
      <p:sp>
        <p:nvSpPr>
          <p:cNvPr id="5" name="矩形 4"/>
          <p:cNvSpPr/>
          <p:nvPr/>
        </p:nvSpPr>
        <p:spPr>
          <a:xfrm>
            <a:off x="5473005" y="252909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28980836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871935"/>
            <a:ext cx="10807700" cy="245605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利用太阳光测量两块凸透镜的焦距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请设计测量焦距的实验记录表格</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物理量和单位均可采用文字或符号说明</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41985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85720199"/>
              </p:ext>
            </p:extLst>
          </p:nvPr>
        </p:nvGraphicFramePr>
        <p:xfrm>
          <a:off x="361950" y="691465"/>
          <a:ext cx="10807700" cy="5428942"/>
        </p:xfrm>
        <a:graphic>
          <a:graphicData uri="http://schemas.openxmlformats.org/presentationml/2006/ole">
            <mc:AlternateContent xmlns:mc="http://schemas.openxmlformats.org/markup-compatibility/2006">
              <mc:Choice xmlns:v="urn:schemas-microsoft-com:vml" Requires="v">
                <p:oleObj spid="_x0000_s8194" name="文档" r:id="rId4" imgW="3826154" imgH="1921960" progId="Word.Document.12">
                  <p:embed/>
                </p:oleObj>
              </mc:Choice>
              <mc:Fallback>
                <p:oleObj name="文档" r:id="rId4" imgW="3826154" imgH="1921960" progId="Word.Document.12">
                  <p:embed/>
                  <p:pic>
                    <p:nvPicPr>
                      <p:cNvPr id="0" name="OLE substitute image"/>
                      <p:cNvPicPr/>
                      <p:nvPr/>
                    </p:nvPicPr>
                    <p:blipFill>
                      <a:blip r:embed="rId5"/>
                      <a:stretch>
                        <a:fillRect/>
                      </a:stretch>
                    </p:blipFill>
                    <p:spPr>
                      <a:xfrm>
                        <a:off x="361950" y="691465"/>
                        <a:ext cx="10807700" cy="5428942"/>
                      </a:xfrm>
                      <a:prstGeom prst="rect">
                        <a:avLst/>
                      </a:prstGeom>
                    </p:spPr>
                  </p:pic>
                </p:oleObj>
              </mc:Fallback>
            </mc:AlternateContent>
          </a:graphicData>
        </a:graphic>
      </p:graphicFrame>
    </p:spTree>
    <p:extLst>
      <p:ext uri="{BB962C8B-B14F-4D97-AF65-F5344CB8AC3E}">
        <p14:creationId xmlns:p14="http://schemas.microsoft.com/office/powerpoint/2010/main" val="40452847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19807"/>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随着手机用户的增多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伴随近视眼的增加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都是由于长时间用眼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造成用眼过度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眼睛的晶状体变厚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6.jpeg"/>
          <p:cNvPicPr>
            <a:picLocks noChangeAspect="1"/>
          </p:cNvPicPr>
          <p:nvPr/>
        </p:nvPicPr>
        <p:blipFill>
          <a:blip r:embed="rId2"/>
          <a:stretch>
            <a:fillRect/>
          </a:stretch>
        </p:blipFill>
        <p:spPr>
          <a:xfrm>
            <a:off x="361950" y="2158397"/>
            <a:ext cx="10807700" cy="3601970"/>
          </a:xfrm>
          <a:prstGeom prst="rect">
            <a:avLst/>
          </a:prstGeom>
        </p:spPr>
      </p:pic>
    </p:spTree>
    <p:extLst>
      <p:ext uri="{BB962C8B-B14F-4D97-AF65-F5344CB8AC3E}">
        <p14:creationId xmlns:p14="http://schemas.microsoft.com/office/powerpoint/2010/main" val="2827385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605287"/>
            <a:ext cx="10807700" cy="536339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【提出问题】小明同学为了弄清楚是不是因为晶状体变厚造成近视眼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同时想弄清楚近视眼度数越大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是不是因为晶状体越厚</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【设计并进行实验】因此利用实验室中的水凸透镜等器材进行探究实验</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调整烛焰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模拟远处所视物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模拟人眼晶状体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并与注射器相连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其凸起程度可通过注射器注入或吸收水量来调节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模拟人眼视网膜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在光具座上的位置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在光屏上得到了烛焰清晰的</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927901" y="531960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倒立、缩小的实</a:t>
            </a:r>
            <a:endParaRPr lang="zh-CN" altLang="en-US"/>
          </a:p>
        </p:txBody>
      </p:sp>
    </p:spTree>
    <p:extLst>
      <p:ext uri="{BB962C8B-B14F-4D97-AF65-F5344CB8AC3E}">
        <p14:creationId xmlns:p14="http://schemas.microsoft.com/office/powerpoint/2010/main" val="623539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当向水凸透镜内注入适量水来模拟近视眼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发现光屏上原来清晰的像变模糊了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将光屏向靠近透镜的方向移动适当距离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再次得到清晰的像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说明凸透镜变厚后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凸透镜的焦距变</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像距</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14701" y="360124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
        <p:nvSpPr>
          <p:cNvPr id="4" name="矩形 3"/>
          <p:cNvSpPr/>
          <p:nvPr/>
        </p:nvSpPr>
        <p:spPr>
          <a:xfrm>
            <a:off x="4455061" y="36012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2170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330360"/>
            <a:ext cx="10807700" cy="3637919"/>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【分析论证】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根据所学的内容知道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近视眼成因之一是由于长时间用眼后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造成晶状体变</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眼睛将远处的物体成像在视网膜</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若光屏不移动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在烛焰和水凸透镜间加一个焦距合适的凹透镜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光屏上也能得到清晰的像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说明近视眼镜是</a:t>
            </a:r>
            <a:r>
              <a:rPr lang="en-US" altLang="zh-CN" i="1" smtClean="0">
                <a:solidFill>
                  <a:srgbClr val="000000"/>
                </a:solidFill>
                <a:ea typeface="宋体" panose="02010600030101010101" pitchFamily="2" charset="-122"/>
                <a:cs typeface="Times New Roman" panose="02020603050405020304" pitchFamily="18" charset="0"/>
              </a:rPr>
              <a:t>______</a:t>
            </a:r>
            <a:r>
              <a:rPr lang="zh-CN" altLang="zh-CN">
                <a:solidFill>
                  <a:srgbClr val="000000"/>
                </a:solidFill>
                <a:ea typeface="宋体" panose="02010600030101010101" pitchFamily="2" charset="-122"/>
                <a:cs typeface="Times New Roman" panose="02020603050405020304" pitchFamily="18" charset="0"/>
              </a:rPr>
              <a:t>透镜</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301213" y="253483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厚</a:t>
            </a:r>
            <a:endParaRPr lang="zh-CN" altLang="en-US"/>
          </a:p>
        </p:txBody>
      </p:sp>
      <p:sp>
        <p:nvSpPr>
          <p:cNvPr id="4" name="矩形 3"/>
          <p:cNvSpPr/>
          <p:nvPr/>
        </p:nvSpPr>
        <p:spPr>
          <a:xfrm>
            <a:off x="2147621" y="312591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前</a:t>
            </a:r>
            <a:endParaRPr lang="zh-CN" altLang="en-US"/>
          </a:p>
        </p:txBody>
      </p:sp>
      <p:sp>
        <p:nvSpPr>
          <p:cNvPr id="5" name="矩形 4"/>
          <p:cNvSpPr/>
          <p:nvPr/>
        </p:nvSpPr>
        <p:spPr>
          <a:xfrm>
            <a:off x="9095343" y="430553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a:t>
            </a:r>
            <a:endParaRPr lang="zh-CN" altLang="en-US"/>
          </a:p>
        </p:txBody>
      </p:sp>
    </p:spTree>
    <p:extLst>
      <p:ext uri="{BB962C8B-B14F-4D97-AF65-F5344CB8AC3E}">
        <p14:creationId xmlns:p14="http://schemas.microsoft.com/office/powerpoint/2010/main" val="1190002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35830"/>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zh-CN" altLang="zh-CN">
                <a:solidFill>
                  <a:srgbClr val="000000"/>
                </a:solidFill>
                <a:ea typeface="宋体" panose="02010600030101010101" pitchFamily="2" charset="-122"/>
                <a:cs typeface="Times New Roman" panose="02020603050405020304" pitchFamily="18" charset="0"/>
              </a:rPr>
              <a:t>【拓展延伸】小明移动凸透镜前的蜡烛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物距</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随时间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的变化图象如图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则像距</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的大致变化关系为如图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中</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7.jpeg"/>
          <p:cNvPicPr/>
          <p:nvPr/>
        </p:nvPicPr>
        <p:blipFill>
          <a:blip r:embed="rId2"/>
          <a:stretch>
            <a:fillRect/>
          </a:stretch>
        </p:blipFill>
        <p:spPr>
          <a:xfrm>
            <a:off x="55925" y="2942223"/>
            <a:ext cx="2340828" cy="2520280"/>
          </a:xfrm>
          <a:prstGeom prst="rect">
            <a:avLst/>
          </a:prstGeom>
        </p:spPr>
      </p:pic>
      <p:pic>
        <p:nvPicPr>
          <p:cNvPr id="4" name="image238.jpeg"/>
          <p:cNvPicPr/>
          <p:nvPr/>
        </p:nvPicPr>
        <p:blipFill>
          <a:blip r:embed="rId3"/>
          <a:stretch>
            <a:fillRect/>
          </a:stretch>
        </p:blipFill>
        <p:spPr>
          <a:xfrm>
            <a:off x="2491181" y="2942222"/>
            <a:ext cx="8943888" cy="2520281"/>
          </a:xfrm>
          <a:prstGeom prst="rect">
            <a:avLst/>
          </a:prstGeom>
        </p:spPr>
      </p:pic>
      <p:sp>
        <p:nvSpPr>
          <p:cNvPr id="5" name="矩形 4"/>
          <p:cNvSpPr/>
          <p:nvPr/>
        </p:nvSpPr>
        <p:spPr>
          <a:xfrm>
            <a:off x="764781" y="2198356"/>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8594753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威海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小明用同一光源做了以下几个光学实验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请回答下列问题</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39.jpeg"/>
          <p:cNvPicPr>
            <a:picLocks noChangeAspect="1"/>
          </p:cNvPicPr>
          <p:nvPr/>
        </p:nvPicPr>
        <p:blipFill>
          <a:blip r:embed="rId2"/>
          <a:stretch>
            <a:fillRect/>
          </a:stretch>
        </p:blipFill>
        <p:spPr>
          <a:xfrm>
            <a:off x="2410434" y="1447641"/>
            <a:ext cx="6710732" cy="2139678"/>
          </a:xfrm>
          <a:prstGeom prst="rect">
            <a:avLst/>
          </a:prstGeom>
        </p:spPr>
      </p:pic>
      <p:sp>
        <p:nvSpPr>
          <p:cNvPr id="4" name="矩形 3"/>
          <p:cNvSpPr>
            <a:spLocks noChangeAspect="1"/>
          </p:cNvSpPr>
          <p:nvPr/>
        </p:nvSpPr>
        <p:spPr>
          <a:xfrm>
            <a:off x="361950" y="3731335"/>
            <a:ext cx="10807700" cy="2408736"/>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在探究凸透镜成像规律的实验中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发现像成在光屏的上方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要使像成在光屏中央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应向</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调好后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发现光屏上的像与光源等大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则凸透镜的焦距为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cm</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793351" y="434665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下</a:t>
            </a:r>
            <a:endParaRPr lang="zh-CN" altLang="en-US"/>
          </a:p>
        </p:txBody>
      </p:sp>
      <p:sp>
        <p:nvSpPr>
          <p:cNvPr id="6" name="矩形 5"/>
          <p:cNvSpPr/>
          <p:nvPr/>
        </p:nvSpPr>
        <p:spPr>
          <a:xfrm>
            <a:off x="4870626" y="5535631"/>
            <a:ext cx="902811" cy="584775"/>
          </a:xfrm>
          <a:prstGeom prst="rect">
            <a:avLst/>
          </a:prstGeom>
        </p:spPr>
        <p:txBody>
          <a:bodyPr wrap="none">
            <a:spAutoFit/>
          </a:bodyPr>
          <a:lstStyle/>
          <a:p>
            <a:r>
              <a:rPr lang="en-US" altLang="zh-CN">
                <a:ea typeface="宋体" panose="02010600030101010101" pitchFamily="2" charset="-122"/>
              </a:rPr>
              <a:t>10</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9809370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如果利用实验</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光源位置不变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取下凸透镜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在原透镜位置正确放置带小孔的遮光板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若还想承接与光源等大的像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光屏应该</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此时成的像与实验</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成的像相比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较亮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较暗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一样亮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64893" y="272917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不动</a:t>
            </a:r>
            <a:endParaRPr lang="zh-CN" altLang="en-US"/>
          </a:p>
        </p:txBody>
      </p:sp>
      <p:sp>
        <p:nvSpPr>
          <p:cNvPr id="4" name="矩形 3"/>
          <p:cNvSpPr/>
          <p:nvPr/>
        </p:nvSpPr>
        <p:spPr>
          <a:xfrm>
            <a:off x="7459733" y="33041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较暗</a:t>
            </a:r>
            <a:endParaRPr lang="zh-CN" altLang="en-US"/>
          </a:p>
        </p:txBody>
      </p:sp>
    </p:spTree>
    <p:extLst>
      <p:ext uri="{BB962C8B-B14F-4D97-AF65-F5344CB8AC3E}">
        <p14:creationId xmlns:p14="http://schemas.microsoft.com/office/powerpoint/2010/main" val="3612987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63845" y="513678"/>
            <a:ext cx="10194382" cy="5796656"/>
          </a:xfrm>
          <a:prstGeom prst="rect">
            <a:avLst/>
          </a:prstGeom>
        </p:spPr>
      </p:pic>
    </p:spTree>
    <p:extLst>
      <p:ext uri="{BB962C8B-B14F-4D97-AF65-F5344CB8AC3E}">
        <p14:creationId xmlns:p14="http://schemas.microsoft.com/office/powerpoint/2010/main" val="33635008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dissolv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95841"/>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如果利用实验</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光源及光屏位置不变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取下凸透镜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在原透镜位置正确放置一块薄玻璃板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不考虑玻璃板厚度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在光源一侧透过玻璃板观察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能否在光屏位置看到像</a:t>
            </a:r>
            <a:r>
              <a:rPr lang="en-US" altLang="zh-CN">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lgn="l"/>
                <a:tab pos="1850390" algn="l"/>
                <a:tab pos="2538095" algn="l"/>
                <a:tab pos="3221990" algn="l"/>
              </a:tabLst>
            </a:pP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此时成的像与实验</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成的像在哪个方面有区别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完整度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96541" y="308053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能</a:t>
            </a:r>
            <a:endParaRPr lang="zh-CN" altLang="en-US"/>
          </a:p>
        </p:txBody>
      </p:sp>
      <p:sp>
        <p:nvSpPr>
          <p:cNvPr id="4" name="矩形 3"/>
          <p:cNvSpPr/>
          <p:nvPr/>
        </p:nvSpPr>
        <p:spPr>
          <a:xfrm>
            <a:off x="4464893" y="367514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正倒</a:t>
            </a:r>
            <a:endParaRPr lang="zh-CN" altLang="en-US"/>
          </a:p>
        </p:txBody>
      </p:sp>
    </p:spTree>
    <p:extLst>
      <p:ext uri="{BB962C8B-B14F-4D97-AF65-F5344CB8AC3E}">
        <p14:creationId xmlns:p14="http://schemas.microsoft.com/office/powerpoint/2010/main" val="705527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912983"/>
            <a:ext cx="10807700" cy="1817805"/>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云南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现有如下器材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光具座、焦距为</a:t>
            </a: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cm</a:t>
            </a:r>
            <a:r>
              <a:rPr lang="zh-CN" altLang="zh-CN">
                <a:solidFill>
                  <a:srgbClr val="000000"/>
                </a:solidFill>
                <a:ea typeface="宋体" panose="02010600030101010101" pitchFamily="2" charset="-122"/>
                <a:cs typeface="Times New Roman" panose="02020603050405020304" pitchFamily="18" charset="0"/>
              </a:rPr>
              <a:t>的凸透镜、光屏、蜡烛、火柴</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小明根据上述实验器材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探究凸透镜成像规律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40.jpeg"/>
          <p:cNvPicPr>
            <a:picLocks noChangeAspect="1"/>
          </p:cNvPicPr>
          <p:nvPr/>
        </p:nvPicPr>
        <p:blipFill>
          <a:blip r:embed="rId2"/>
          <a:stretch>
            <a:fillRect/>
          </a:stretch>
        </p:blipFill>
        <p:spPr>
          <a:xfrm>
            <a:off x="361950" y="2928250"/>
            <a:ext cx="10807700" cy="2413429"/>
          </a:xfrm>
          <a:prstGeom prst="rect">
            <a:avLst/>
          </a:prstGeom>
        </p:spPr>
      </p:pic>
    </p:spTree>
    <p:extLst>
      <p:ext uri="{BB962C8B-B14F-4D97-AF65-F5344CB8AC3E}">
        <p14:creationId xmlns:p14="http://schemas.microsoft.com/office/powerpoint/2010/main" val="775561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263191"/>
            <a:ext cx="10807700" cy="3590598"/>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实验前应将蜡烛、凸透镜、光屏依次放到光具座上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把烛焰、凸透镜、光屏的中心大致调到</a:t>
            </a:r>
            <a:r>
              <a:rPr lang="en-US" altLang="zh-CN" i="1" smtClean="0">
                <a:solidFill>
                  <a:srgbClr val="000000"/>
                </a:solidFill>
                <a:ea typeface="宋体" panose="02010600030101010101" pitchFamily="2" charset="-122"/>
                <a:cs typeface="Times New Roman" panose="02020603050405020304" pitchFamily="18" charset="0"/>
              </a:rPr>
              <a:t>_____________________.</a:t>
            </a:r>
            <a:r>
              <a:rPr lang="zh-CN" altLang="zh-CN">
                <a:solidFill>
                  <a:srgbClr val="000000"/>
                </a:solidFill>
                <a:ea typeface="宋体" panose="02010600030101010101" pitchFamily="2" charset="-122"/>
                <a:cs typeface="Times New Roman" panose="02020603050405020304" pitchFamily="18" charset="0"/>
              </a:rPr>
              <a:t>为了验证凸透镜的焦距是否等于</a:t>
            </a: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cm,</a:t>
            </a:r>
            <a:r>
              <a:rPr lang="zh-CN" altLang="zh-CN">
                <a:solidFill>
                  <a:srgbClr val="000000"/>
                </a:solidFill>
                <a:ea typeface="宋体" panose="02010600030101010101" pitchFamily="2" charset="-122"/>
                <a:cs typeface="Times New Roman" panose="02020603050405020304" pitchFamily="18" charset="0"/>
              </a:rPr>
              <a:t>小明把蜡烛和凸透镜放在如图所示的刻度线处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把光屏移到光具座的</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a:solidFill>
                  <a:srgbClr val="000000"/>
                </a:solidFill>
                <a:ea typeface="宋体" panose="02010600030101010101" pitchFamily="2" charset="-122"/>
                <a:cs typeface="Times New Roman" panose="02020603050405020304" pitchFamily="18" charset="0"/>
              </a:rPr>
              <a:t>cm</a:t>
            </a:r>
            <a:r>
              <a:rPr lang="zh-CN" altLang="zh-CN">
                <a:solidFill>
                  <a:srgbClr val="000000"/>
                </a:solidFill>
                <a:ea typeface="宋体" panose="02010600030101010101" pitchFamily="2" charset="-122"/>
                <a:cs typeface="Times New Roman" panose="02020603050405020304" pitchFamily="18" charset="0"/>
              </a:rPr>
              <a:t>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观察光屏上是否承接到等大、清晰的像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经验证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凸透镜的焦距准确</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345213" y="188176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同一高度处</a:t>
            </a:r>
            <a:endParaRPr lang="zh-CN" altLang="en-US"/>
          </a:p>
        </p:txBody>
      </p:sp>
      <p:sp>
        <p:nvSpPr>
          <p:cNvPr id="4" name="矩形 3"/>
          <p:cNvSpPr/>
          <p:nvPr/>
        </p:nvSpPr>
        <p:spPr>
          <a:xfrm>
            <a:off x="9250714" y="3068322"/>
            <a:ext cx="902811" cy="584775"/>
          </a:xfrm>
          <a:prstGeom prst="rect">
            <a:avLst/>
          </a:prstGeom>
        </p:spPr>
        <p:txBody>
          <a:bodyPr wrap="none">
            <a:spAutoFit/>
          </a:bodyPr>
          <a:lstStyle/>
          <a:p>
            <a:r>
              <a:rPr lang="en-US" altLang="zh-CN">
                <a:ea typeface="宋体" panose="02010600030101010101" pitchFamily="2" charset="-122"/>
              </a:rPr>
              <a:t>75</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36851560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81983"/>
            <a:ext cx="10807700" cy="4819781"/>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实验进行一段时间后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发现光屏上烛焰的像上移了一段距离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在没有移动器材的情况下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造成上述现象的原因是</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____.</a:t>
            </a:r>
            <a:r>
              <a:rPr lang="zh-CN" altLang="zh-CN">
                <a:solidFill>
                  <a:srgbClr val="000000"/>
                </a:solidFill>
                <a:ea typeface="宋体" panose="02010600030101010101" pitchFamily="2" charset="-122"/>
                <a:cs typeface="Times New Roman" panose="02020603050405020304" pitchFamily="18" charset="0"/>
              </a:rPr>
              <a:t>保持蜡烛、凸透镜的位置和高度不动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需将光屏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使烛焰的像呈现在光屏中央</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分别把蜡烛放在如图所示的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四个点对应的刻度线处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点能够在光屏上承接到清晰、最大的烛焰的像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点所成像的性质与眼睛的相同</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546965" y="1953775"/>
            <a:ext cx="7056784"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蜡烛在燃烧过程中不断缩短</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向下移动</a:t>
            </a:r>
            <a:endParaRPr lang="zh-CN" altLang="en-US"/>
          </a:p>
        </p:txBody>
      </p:sp>
      <p:sp>
        <p:nvSpPr>
          <p:cNvPr id="6" name="矩形 5"/>
          <p:cNvSpPr/>
          <p:nvPr/>
        </p:nvSpPr>
        <p:spPr>
          <a:xfrm>
            <a:off x="6529761" y="25866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向上</a:t>
            </a:r>
            <a:endParaRPr lang="zh-CN" altLang="en-US"/>
          </a:p>
        </p:txBody>
      </p:sp>
      <p:sp>
        <p:nvSpPr>
          <p:cNvPr id="9" name="矩形 8"/>
          <p:cNvSpPr/>
          <p:nvPr/>
        </p:nvSpPr>
        <p:spPr>
          <a:xfrm>
            <a:off x="3126237" y="434970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
        <p:nvSpPr>
          <p:cNvPr id="10" name="矩形 9"/>
          <p:cNvSpPr/>
          <p:nvPr/>
        </p:nvSpPr>
        <p:spPr>
          <a:xfrm>
            <a:off x="3931327" y="4930771"/>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9997216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1531559"/>
            <a:ext cx="10807700" cy="2999667"/>
          </a:xfrm>
          <a:prstGeom prst="rect">
            <a:avLst/>
          </a:prstGeom>
        </p:spPr>
        <p:txBody>
          <a:bodyPr>
            <a:spAutoFit/>
          </a:bodyPr>
          <a:lstStyle/>
          <a:p>
            <a:pPr>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实验结束后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小明又将一只眼镜片放在蜡烛与凸透镜之间且较靠近凸透镜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结果光屏上原来清晰的像变得模糊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将光屏远离凸透镜移动到某一位置时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光屏上又看到烛焰清晰的像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由此可知该眼镜片可用来矫正</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近视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眼</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350117" y="33120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近视</a:t>
            </a:r>
            <a:endParaRPr lang="zh-CN" altLang="en-US"/>
          </a:p>
        </p:txBody>
      </p:sp>
    </p:spTree>
    <p:extLst>
      <p:ext uri="{BB962C8B-B14F-4D97-AF65-F5344CB8AC3E}">
        <p14:creationId xmlns:p14="http://schemas.microsoft.com/office/powerpoint/2010/main" val="2684985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2306300" y="11747500"/>
            <a:ext cx="342900" cy="254000"/>
          </a:xfrm>
          <a:prstGeom prst="cube">
            <a:avLst/>
          </a:prstGeom>
        </p:spPr>
      </p:pic>
    </p:spTree>
    <p:extLst>
      <p:ext uri="{BB962C8B-B14F-4D97-AF65-F5344CB8AC3E}">
        <p14:creationId xmlns:p14="http://schemas.microsoft.com/office/powerpoint/2010/main" val="9790819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3637919"/>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透镜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lgn="l"/>
                <a:tab pos="1850390" algn="l"/>
                <a:tab pos="2538095" algn="l"/>
                <a:tab pos="3221990" algn="l"/>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透镜对光线的作用</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凸透镜对光线有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平行于主光轴的光线经过凸透镜后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相交于主光轴上一点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这个点叫做凸透镜的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该点到凸透镜光心的距离叫做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193.jpeg"/>
          <p:cNvPicPr/>
          <p:nvPr/>
        </p:nvPicPr>
        <p:blipFill>
          <a:blip r:embed="rId2"/>
          <a:stretch>
            <a:fillRect/>
          </a:stretch>
        </p:blipFill>
        <p:spPr>
          <a:xfrm>
            <a:off x="3768024" y="4808103"/>
            <a:ext cx="3995551" cy="1497781"/>
          </a:xfrm>
          <a:prstGeom prst="rect">
            <a:avLst/>
          </a:prstGeom>
        </p:spPr>
      </p:pic>
      <p:sp>
        <p:nvSpPr>
          <p:cNvPr id="6" name="矩形 5"/>
          <p:cNvSpPr/>
          <p:nvPr/>
        </p:nvSpPr>
        <p:spPr>
          <a:xfrm>
            <a:off x="4635107" y="295317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会聚</a:t>
            </a:r>
            <a:endParaRPr lang="zh-CN" altLang="en-US"/>
          </a:p>
        </p:txBody>
      </p:sp>
      <p:sp>
        <p:nvSpPr>
          <p:cNvPr id="7" name="矩形 6"/>
          <p:cNvSpPr/>
          <p:nvPr/>
        </p:nvSpPr>
        <p:spPr>
          <a:xfrm>
            <a:off x="1057669" y="4123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焦点</a:t>
            </a:r>
            <a:endParaRPr lang="zh-CN" altLang="en-US"/>
          </a:p>
        </p:txBody>
      </p:sp>
      <p:sp>
        <p:nvSpPr>
          <p:cNvPr id="8" name="矩形 7"/>
          <p:cNvSpPr/>
          <p:nvPr/>
        </p:nvSpPr>
        <p:spPr>
          <a:xfrm>
            <a:off x="8909725" y="412384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焦距</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61950" y="781983"/>
            <a:ext cx="10807700" cy="2408736"/>
          </a:xfrm>
          <a:prstGeom prst="rect">
            <a:avLst/>
          </a:prstGeom>
        </p:spPr>
        <p:txBody>
          <a:bodyPr>
            <a:spAutoFit/>
          </a:bodyPr>
          <a:lstStyle/>
          <a:p>
            <a:pPr indent="267970">
              <a:lnSpc>
                <a:spcPct val="120000"/>
              </a:lnSpc>
              <a:spcAft>
                <a:spcPct val="0"/>
              </a:spcAft>
              <a:tabLst>
                <a:tab pos="1029335" algn="l"/>
                <a:tab pos="1850390" algn="l"/>
                <a:tab pos="2538095" algn="l"/>
                <a:tab pos="3221990" algn="l"/>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凹透镜对光线有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平行于主光轴的光线经过凹透镜后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折射光线反向延长线相交于主光轴上一点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这个点叫做凹透镜的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该点到凹透镜光心的距离叫做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94.jpeg"/>
          <p:cNvPicPr/>
          <p:nvPr/>
        </p:nvPicPr>
        <p:blipFill>
          <a:blip r:embed="rId2"/>
          <a:stretch>
            <a:fillRect/>
          </a:stretch>
        </p:blipFill>
        <p:spPr>
          <a:xfrm>
            <a:off x="3937544" y="3281330"/>
            <a:ext cx="3656511" cy="2519967"/>
          </a:xfrm>
          <a:prstGeom prst="rect">
            <a:avLst/>
          </a:prstGeom>
        </p:spPr>
      </p:pic>
      <p:sp>
        <p:nvSpPr>
          <p:cNvPr id="4" name="矩形 3"/>
          <p:cNvSpPr/>
          <p:nvPr/>
        </p:nvSpPr>
        <p:spPr>
          <a:xfrm>
            <a:off x="4608909" y="81905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发散</a:t>
            </a:r>
            <a:endParaRPr lang="zh-CN" altLang="en-US"/>
          </a:p>
        </p:txBody>
      </p:sp>
      <p:sp>
        <p:nvSpPr>
          <p:cNvPr id="5" name="矩形 4"/>
          <p:cNvSpPr/>
          <p:nvPr/>
        </p:nvSpPr>
        <p:spPr>
          <a:xfrm>
            <a:off x="4856348" y="198635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焦点</a:t>
            </a:r>
            <a:endParaRPr lang="zh-CN" altLang="en-US"/>
          </a:p>
        </p:txBody>
      </p:sp>
      <p:sp>
        <p:nvSpPr>
          <p:cNvPr id="6" name="矩形 5"/>
          <p:cNvSpPr/>
          <p:nvPr/>
        </p:nvSpPr>
        <p:spPr>
          <a:xfrm>
            <a:off x="2314485" y="25816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焦距</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演示文稿3" id="{7F1B58FA-3D69-4926-A2BA-EEBABBAD5E6B}" vid="{76CC91B4-AC1E-4E21-9BDB-923C2B156DC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4259</Words>
  <Application>Microsoft Office PowerPoint</Application>
  <PresentationFormat>自定义</PresentationFormat>
  <Paragraphs>318</Paragraphs>
  <Slides>75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75</vt:i4>
      </vt:variant>
    </vt:vector>
  </HeadingPairs>
  <TitlesOfParts>
    <vt:vector size="77" baseType="lpstr">
      <vt:lpstr>专业教辅课件Q:251490010</vt:lpstr>
      <vt:lpstr>文档</vt:lpstr>
      <vt:lpstr>第五章　透镜及其应用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第五章　透镜及其应用</dc:title>
  <cp:lastModifiedBy>lenovo</cp:lastModifiedBy>
  <cp:revision>1</cp:revision>
  <cp:lastPrinted>2021-03-06T18:15:00Z</cp:lastPrinted>
  <dcterms:created xsi:type="dcterms:W3CDTF">2021-03-06T18:15:00Z</dcterms:created>
  <dcterms:modified xsi:type="dcterms:W3CDTF">2021-03-19T08:36:38Z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