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FC54-8A47-494A-9B58-C535BA5AB1A3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2938-862F-418D-B097-86CD8F94C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F49D4C-0DDD-4256-AF4D-8B981BEBB109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C8EC36-BDF4-4151-AB71-E425C36F35A9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6C5CC1-1588-4204-91E3-944B5A12E3AD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资*源</a:t>
            </a:r>
            <a:r>
              <a:rPr lang="en-US" altLang="zh-CN" smtClean="0"/>
              <a:t>%</a:t>
            </a:r>
            <a:r>
              <a:rPr lang="zh-CN" altLang="en-US" smtClean="0"/>
              <a:t>库 </a:t>
            </a:r>
            <a:r>
              <a:rPr lang="en-US" altLang="zh-CN" smtClean="0"/>
              <a:t>ziyuanku.com</a:t>
            </a:r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B99C96-6A52-4C99-BDD8-7E81FC4827BC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0B58DC-642A-4690-BFD9-1BDD72119085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D7F540-0A94-49AD-8B2C-AB2942C2C7B0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8FE9FE-EFE2-416C-91BD-B5704A1D8D69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BD9319-2E42-4C30-A05D-53A22F681060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C351E6-A1C9-4093-8280-EDBAFE486484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5121"/>
          <p:cNvSpPr txBox="1">
            <a:spLocks noChangeArrowheads="1"/>
          </p:cNvSpPr>
          <p:nvPr/>
        </p:nvSpPr>
        <p:spPr bwMode="auto">
          <a:xfrm>
            <a:off x="1442265" y="1412776"/>
            <a:ext cx="637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800" b="1" dirty="0">
                <a:solidFill>
                  <a:srgbClr val="0000CC"/>
                </a:solidFill>
              </a:rPr>
              <a:t> </a:t>
            </a:r>
            <a:r>
              <a:rPr lang="zh-CN" altLang="en-US" sz="4800" b="1" dirty="0">
                <a:solidFill>
                  <a:srgbClr val="0000CC"/>
                </a:solidFill>
              </a:rPr>
              <a:t>第十一章   功和机械能</a:t>
            </a:r>
            <a:endParaRPr lang="zh-CN" altLang="en-US" sz="4800" b="1" dirty="0"/>
          </a:p>
        </p:txBody>
      </p:sp>
      <p:sp>
        <p:nvSpPr>
          <p:cNvPr id="3074" name="文本框 5122"/>
          <p:cNvSpPr txBox="1">
            <a:spLocks noChangeArrowheads="1"/>
          </p:cNvSpPr>
          <p:nvPr/>
        </p:nvSpPr>
        <p:spPr bwMode="auto">
          <a:xfrm>
            <a:off x="2699792" y="2924944"/>
            <a:ext cx="47525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6600" b="1" dirty="0">
                <a:solidFill>
                  <a:srgbClr val="FF3300"/>
                </a:solidFill>
              </a:rPr>
              <a:t>第</a:t>
            </a:r>
            <a:r>
              <a:rPr lang="en-US" altLang="zh-CN" sz="6600" b="1" dirty="0">
                <a:solidFill>
                  <a:srgbClr val="FF3300"/>
                </a:solidFill>
              </a:rPr>
              <a:t>1</a:t>
            </a:r>
            <a:r>
              <a:rPr lang="zh-CN" altLang="en-US" sz="6600" b="1" dirty="0">
                <a:solidFill>
                  <a:srgbClr val="FF3300"/>
                </a:solidFill>
              </a:rPr>
              <a:t>节  功</a:t>
            </a:r>
          </a:p>
        </p:txBody>
      </p:sp>
    </p:spTree>
    <p:extLst>
      <p:ext uri="{BB962C8B-B14F-4D97-AF65-F5344CB8AC3E}">
        <p14:creationId xmlns:p14="http://schemas.microsoft.com/office/powerpoint/2010/main" val="7308387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1265"/>
          <p:cNvSpPr txBox="1">
            <a:spLocks noChangeArrowheads="1"/>
          </p:cNvSpPr>
          <p:nvPr/>
        </p:nvSpPr>
        <p:spPr bwMode="auto">
          <a:xfrm>
            <a:off x="1019175" y="2070100"/>
            <a:ext cx="78406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）物体受到力，但没有在此力方向上移动距离，即通过的距离为零。（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=0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10595" name="文本框 11266"/>
          <p:cNvSpPr txBox="1">
            <a:spLocks noChangeArrowheads="1"/>
          </p:cNvSpPr>
          <p:nvPr/>
        </p:nvSpPr>
        <p:spPr bwMode="auto">
          <a:xfrm>
            <a:off x="889000" y="3492500"/>
            <a:ext cx="8032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）物体没有受到力，但由于惯性通过了一段距离，也就是没有力做功。（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=0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10596" name="文本框 11267"/>
          <p:cNvSpPr txBox="1">
            <a:spLocks noChangeArrowheads="1"/>
          </p:cNvSpPr>
          <p:nvPr/>
        </p:nvSpPr>
        <p:spPr bwMode="auto">
          <a:xfrm>
            <a:off x="949325" y="5037138"/>
            <a:ext cx="79835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）物体受力方向和物体运动的方向垂直。（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的方向垂直）</a:t>
            </a:r>
          </a:p>
        </p:txBody>
      </p:sp>
      <p:grpSp>
        <p:nvGrpSpPr>
          <p:cNvPr id="16388" name="组合 11269"/>
          <p:cNvGrpSpPr>
            <a:grpSpLocks/>
          </p:cNvGrpSpPr>
          <p:nvPr/>
        </p:nvGrpSpPr>
        <p:grpSpPr bwMode="auto">
          <a:xfrm>
            <a:off x="2116138" y="747713"/>
            <a:ext cx="5473700" cy="1104900"/>
            <a:chOff x="0" y="0"/>
            <a:chExt cx="3448" cy="696"/>
          </a:xfrm>
        </p:grpSpPr>
        <p:sp>
          <p:nvSpPr>
            <p:cNvPr id="16389" name="圆角矩形 11270"/>
            <p:cNvSpPr>
              <a:spLocks noChangeArrowheads="1"/>
            </p:cNvSpPr>
            <p:nvPr/>
          </p:nvSpPr>
          <p:spPr bwMode="auto">
            <a:xfrm>
              <a:off x="46" y="166"/>
              <a:ext cx="3402" cy="439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 sz="1600">
                <a:ea typeface="幼圆" pitchFamily="49" charset="-122"/>
              </a:endParaRPr>
            </a:p>
          </p:txBody>
        </p:sp>
        <p:grpSp>
          <p:nvGrpSpPr>
            <p:cNvPr id="16390" name="组合 11271"/>
            <p:cNvGrpSpPr>
              <a:grpSpLocks/>
            </p:cNvGrpSpPr>
            <p:nvPr/>
          </p:nvGrpSpPr>
          <p:grpSpPr bwMode="auto">
            <a:xfrm>
              <a:off x="0" y="0"/>
              <a:ext cx="3319" cy="696"/>
              <a:chOff x="0" y="0"/>
              <a:chExt cx="3319" cy="696"/>
            </a:xfrm>
          </p:grpSpPr>
          <p:sp>
            <p:nvSpPr>
              <p:cNvPr id="11273" name="圆角矩形 11272"/>
              <p:cNvSpPr/>
              <p:nvPr/>
            </p:nvSpPr>
            <p:spPr>
              <a:xfrm>
                <a:off x="804" y="134"/>
                <a:ext cx="1950" cy="48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00000"/>
                </a:schemeClr>
              </a:solidFill>
              <a:ln w="38100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 sz="3600" b="1" noProof="1">
                    <a:solidFill>
                      <a:srgbClr val="FFFF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楷体" charset="0"/>
                  </a:rPr>
                  <a:t>不做功的情况</a:t>
                </a:r>
                <a:endParaRPr lang="zh-CN" altLang="en-US" sz="3600" b="1" noProof="1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" charset="0"/>
                  <a:ea typeface="楷体" charset="0"/>
                </a:endParaRPr>
              </a:p>
            </p:txBody>
          </p:sp>
          <p:pic>
            <p:nvPicPr>
              <p:cNvPr id="16392" name="图片 11273" descr="00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图片 11274" descr="00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" y="0"/>
                <a:ext cx="6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9091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  <p:bldP spid="110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1265"/>
          <p:cNvSpPr txBox="1">
            <a:spLocks noChangeArrowheads="1"/>
          </p:cNvSpPr>
          <p:nvPr/>
        </p:nvSpPr>
        <p:spPr bwMode="auto">
          <a:xfrm>
            <a:off x="179388" y="3071813"/>
            <a:ext cx="871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2.在下列几个实例中，力对物体没有做功的是（      ）</a:t>
            </a:r>
          </a:p>
        </p:txBody>
      </p:sp>
      <p:sp>
        <p:nvSpPr>
          <p:cNvPr id="18434" name="文本框 11268"/>
          <p:cNvSpPr txBox="1">
            <a:spLocks noChangeArrowheads="1"/>
          </p:cNvSpPr>
          <p:nvPr/>
        </p:nvSpPr>
        <p:spPr bwMode="auto">
          <a:xfrm>
            <a:off x="323850" y="549275"/>
            <a:ext cx="84248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1.下列情况下，有力对物体做功的是(    )</a:t>
            </a:r>
          </a:p>
          <a:p>
            <a:r>
              <a:rPr lang="zh-CN" altLang="en-US" sz="2800" b="1">
                <a:latin typeface="Times New Roman" pitchFamily="18" charset="0"/>
              </a:rPr>
              <a:t>A.用力推车，车不动</a:t>
            </a:r>
          </a:p>
          <a:p>
            <a:r>
              <a:rPr lang="zh-CN" altLang="en-US" sz="2800" b="1">
                <a:latin typeface="Times New Roman" pitchFamily="18" charset="0"/>
              </a:rPr>
              <a:t>B.一只苹果从树上落下来</a:t>
            </a:r>
          </a:p>
          <a:p>
            <a:r>
              <a:rPr lang="zh-CN" altLang="en-US" sz="2800" b="1">
                <a:latin typeface="Times New Roman" pitchFamily="18" charset="0"/>
              </a:rPr>
              <a:t>C.举重运动员举着杠铃沿水平方向走了1 m</a:t>
            </a:r>
          </a:p>
          <a:p>
            <a:r>
              <a:rPr lang="zh-CN" altLang="en-US" sz="2800" b="1">
                <a:latin typeface="Times New Roman" pitchFamily="18" charset="0"/>
              </a:rPr>
              <a:t>D.小车在光滑的水平面上匀速运动</a:t>
            </a:r>
          </a:p>
        </p:txBody>
      </p:sp>
      <p:pic>
        <p:nvPicPr>
          <p:cNvPr id="1843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590925"/>
            <a:ext cx="76136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文本框 90116"/>
          <p:cNvSpPr txBox="1">
            <a:spLocks noChangeArrowheads="1"/>
          </p:cNvSpPr>
          <p:nvPr/>
        </p:nvSpPr>
        <p:spPr bwMode="auto">
          <a:xfrm>
            <a:off x="6184900" y="549275"/>
            <a:ext cx="649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88275" y="3101975"/>
            <a:ext cx="649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3703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838200" y="4876800"/>
            <a:ext cx="6378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/>
          <a:p>
            <a:pPr eaLnBrk="0" hangingPunct="0">
              <a:lnSpc>
                <a:spcPts val="3913"/>
              </a:lnSpc>
            </a:pPr>
            <a:endParaRPr lang="zh-CN" altLang="en-US" sz="1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458" name="Text Box 3">
            <a:hlinkClick r:id="" action="ppaction://noaction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93775" y="1752600"/>
            <a:ext cx="8150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/>
          <a:p>
            <a:pPr eaLnBrk="0" hangingPunct="0">
              <a:lnSpc>
                <a:spcPts val="3913"/>
              </a:lnSpc>
              <a:spcBef>
                <a:spcPts val="2188"/>
              </a:spcBef>
            </a:pPr>
            <a:endParaRPr lang="zh-CN" altLang="en-US" sz="1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7297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/>
          <a:p>
            <a:pPr eaLnBrk="0" hangingPunct="0">
              <a:lnSpc>
                <a:spcPts val="3913"/>
              </a:lnSpc>
            </a:pPr>
            <a:endParaRPr lang="zh-CN" altLang="en-US" sz="10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42875" y="2474913"/>
            <a:ext cx="311150" cy="64135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/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0" y="990600"/>
            <a:ext cx="8610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3</a:t>
            </a:r>
            <a:r>
              <a:rPr lang="zh-CN" altLang="en-US" sz="3600" b="1"/>
              <a:t>、下列情况中，人有没有对皮箱做功：</a:t>
            </a:r>
          </a:p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）人用力提地上的皮箱，但没有提起</a:t>
            </a:r>
          </a:p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）人再一次用力把箱子提起 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2971800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）人用力提着皮箱在原地不动</a:t>
            </a:r>
          </a:p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4</a:t>
            </a:r>
            <a:r>
              <a:rPr lang="zh-CN" altLang="en-US" sz="3200" b="1"/>
              <a:t>）人提着箱子在水平路面上走了</a:t>
            </a:r>
            <a:r>
              <a:rPr lang="en-US" altLang="zh-CN" sz="3200" b="1"/>
              <a:t>50</a:t>
            </a:r>
            <a:r>
              <a:rPr lang="zh-CN" altLang="en-US" sz="3200" b="1"/>
              <a:t>米</a:t>
            </a:r>
          </a:p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5</a:t>
            </a:r>
            <a:r>
              <a:rPr lang="zh-CN" altLang="en-US" sz="3200" b="1"/>
              <a:t>）人提着箱子站在水平匀速行使的汽车上</a:t>
            </a:r>
          </a:p>
          <a:p>
            <a:pPr>
              <a:lnSpc>
                <a:spcPct val="13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6</a:t>
            </a:r>
            <a:r>
              <a:rPr lang="zh-CN" altLang="en-US" sz="3200" b="1"/>
              <a:t>）人提着皮箱在电梯中上升</a:t>
            </a:r>
            <a:endParaRPr lang="zh-CN" altLang="en-US">
              <a:solidFill>
                <a:srgbClr val="000099"/>
              </a:solidFill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7924800" y="49530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</a:rPr>
              <a:t>有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8001000" y="4343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</a:rPr>
              <a:t>没有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7543800" y="3048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</a:rPr>
              <a:t>没有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620000" y="3733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</a:rPr>
              <a:t>没有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620000" y="1828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</a:rPr>
              <a:t>没有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7848600" y="2384425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</a:rPr>
              <a:t>有</a:t>
            </a:r>
          </a:p>
        </p:txBody>
      </p:sp>
      <p:pic>
        <p:nvPicPr>
          <p:cNvPr id="19469" name="Picture 15" descr="si">
            <a:hlinkClick r:id="" action="ppaction://noaction">
              <a:snd r:embed="rId4" name="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8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56236"/>
      </p:ext>
    </p:extLst>
  </p:cSld>
  <p:clrMapOvr>
    <a:masterClrMapping/>
  </p:clrMapOvr>
  <p:transition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1" grpId="0"/>
      <p:bldP spid="85002" grpId="0"/>
      <p:bldP spid="85003" grpId="0"/>
      <p:bldP spid="850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ext Box 5"/>
          <p:cNvSpPr txBox="1">
            <a:spLocks noChangeArrowheads="1"/>
          </p:cNvSpPr>
          <p:nvPr/>
        </p:nvSpPr>
        <p:spPr bwMode="auto">
          <a:xfrm>
            <a:off x="3276600" y="2722563"/>
            <a:ext cx="284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F8081F"/>
                </a:solidFill>
                <a:latin typeface="黑体" pitchFamily="49" charset="-122"/>
                <a:ea typeface="黑体" pitchFamily="49" charset="-122"/>
              </a:rPr>
              <a:t>功＝力</a:t>
            </a:r>
            <a:r>
              <a:rPr lang="en-US" altLang="zh-CN" sz="2800" b="1">
                <a:solidFill>
                  <a:srgbClr val="F8081F"/>
                </a:solidFill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 b="1">
                <a:solidFill>
                  <a:srgbClr val="F8081F"/>
                </a:solidFill>
                <a:latin typeface="黑体" pitchFamily="49" charset="-122"/>
                <a:ea typeface="黑体" pitchFamily="49" charset="-122"/>
              </a:rPr>
              <a:t>距离 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251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>
                <a:solidFill>
                  <a:srgbClr val="F8081F"/>
                </a:solidFill>
                <a:latin typeface="黑体" pitchFamily="49" charset="-122"/>
                <a:ea typeface="黑体" pitchFamily="49" charset="-122"/>
              </a:rPr>
              <a:t>功的计算</a:t>
            </a:r>
            <a:endParaRPr lang="en-US" altLang="zh-CN" sz="3200" b="1">
              <a:solidFill>
                <a:srgbClr val="F8081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66660" name="文本框 36869"/>
          <p:cNvSpPr txBox="1">
            <a:spLocks noChangeArrowheads="1"/>
          </p:cNvSpPr>
          <p:nvPr/>
        </p:nvSpPr>
        <p:spPr bwMode="auto">
          <a:xfrm>
            <a:off x="3419475" y="3529013"/>
            <a:ext cx="1981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W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Fs</a:t>
            </a:r>
          </a:p>
        </p:txBody>
      </p:sp>
      <p:grpSp>
        <p:nvGrpSpPr>
          <p:cNvPr id="2" name="组合 36870"/>
          <p:cNvGrpSpPr>
            <a:grpSpLocks/>
          </p:cNvGrpSpPr>
          <p:nvPr/>
        </p:nvGrpSpPr>
        <p:grpSpPr bwMode="auto">
          <a:xfrm>
            <a:off x="1584325" y="2701925"/>
            <a:ext cx="1439863" cy="565150"/>
            <a:chOff x="0" y="0"/>
            <a:chExt cx="907" cy="356"/>
          </a:xfrm>
        </p:grpSpPr>
        <p:sp>
          <p:nvSpPr>
            <p:cNvPr id="20485" name="动作按钮: 自定义 36871"/>
            <p:cNvSpPr>
              <a:spLocks noChangeArrowheads="1"/>
            </p:cNvSpPr>
            <p:nvPr/>
          </p:nvSpPr>
          <p:spPr bwMode="auto">
            <a:xfrm>
              <a:off x="0" y="16"/>
              <a:ext cx="907" cy="324"/>
            </a:xfrm>
            <a:prstGeom prst="actionButtonBlank">
              <a:avLst/>
            </a:prstGeom>
            <a:gradFill rotWithShape="1">
              <a:gsLst>
                <a:gs pos="0">
                  <a:srgbClr val="FFDBB7"/>
                </a:gs>
                <a:gs pos="100000">
                  <a:srgbClr val="FFC58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/>
            </a:p>
          </p:txBody>
        </p:sp>
        <p:sp>
          <p:nvSpPr>
            <p:cNvPr id="20486" name="TextBox 2"/>
            <p:cNvSpPr>
              <a:spLocks noChangeArrowheads="1"/>
            </p:cNvSpPr>
            <p:nvPr/>
          </p:nvSpPr>
          <p:spPr bwMode="auto">
            <a:xfrm>
              <a:off x="51" y="0"/>
              <a:ext cx="775" cy="3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800" b="1"/>
                <a:t>公  式</a:t>
              </a:r>
            </a:p>
          </p:txBody>
        </p:sp>
      </p:grpSp>
      <p:graphicFrame>
        <p:nvGraphicFramePr>
          <p:cNvPr id="36874" name="对象 36873"/>
          <p:cNvGraphicFramePr>
            <a:graphicFrameLocks noChangeAspect="1"/>
          </p:cNvGraphicFramePr>
          <p:nvPr/>
        </p:nvGraphicFramePr>
        <p:xfrm>
          <a:off x="2952750" y="4321175"/>
          <a:ext cx="12604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4" r:id="rId4" imgW="471657" imgH="395035" progId="Equation.3">
                  <p:embed/>
                </p:oleObj>
              </mc:Choice>
              <mc:Fallback>
                <p:oleObj r:id="rId4" imgW="471657" imgH="3950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321175"/>
                        <a:ext cx="12604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对象 36874"/>
          <p:cNvGraphicFramePr>
            <a:graphicFrameLocks noChangeAspect="1"/>
          </p:cNvGraphicFramePr>
          <p:nvPr/>
        </p:nvGraphicFramePr>
        <p:xfrm>
          <a:off x="5041900" y="4286250"/>
          <a:ext cx="10429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5" r:id="rId6" imgW="420696" imgH="395035" progId="Equation.3">
                  <p:embed/>
                </p:oleObj>
              </mc:Choice>
              <mc:Fallback>
                <p:oleObj r:id="rId6" imgW="420696" imgH="3950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286250"/>
                        <a:ext cx="10429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6" name="文本框 36875"/>
          <p:cNvSpPr txBox="1">
            <a:spLocks noChangeArrowheads="1"/>
          </p:cNvSpPr>
          <p:nvPr/>
        </p:nvSpPr>
        <p:spPr bwMode="auto">
          <a:xfrm>
            <a:off x="827088" y="5445125"/>
            <a:ext cx="77168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注意：</a:t>
            </a:r>
            <a:r>
              <a:rPr lang="zh-CN" altLang="en-US" sz="2400" b="1">
                <a:ea typeface="楷体" pitchFamily="49" charset="-122"/>
              </a:rPr>
              <a:t>当力和物体在力的方向上通过的距离相反时，我们说物体克服这个力做功。</a:t>
            </a:r>
          </a:p>
        </p:txBody>
      </p:sp>
      <p:sp>
        <p:nvSpPr>
          <p:cNvPr id="966667" name="矩形 36876"/>
          <p:cNvSpPr>
            <a:spLocks noChangeArrowheads="1"/>
          </p:cNvSpPr>
          <p:nvPr/>
        </p:nvSpPr>
        <p:spPr bwMode="auto">
          <a:xfrm>
            <a:off x="635000" y="1484313"/>
            <a:ext cx="84010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功</a:t>
            </a:r>
            <a:r>
              <a:rPr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等于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</a:t>
            </a:r>
            <a:r>
              <a:rPr lang="zh-CN" altLang="en-US" sz="2800" b="1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和物体在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力的方向上通过的距离</a:t>
            </a:r>
            <a:r>
              <a:rPr lang="zh-CN" altLang="en-US" sz="2800" b="1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的乘积。</a:t>
            </a:r>
            <a:endParaRPr lang="en-US" altLang="zh-CN" sz="2800" b="1">
              <a:solidFill>
                <a:srgbClr val="0D0D0D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2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/>
      <p:bldP spid="966660" grpId="0"/>
      <p:bldP spid="966666" grpId="0" bldLvl="0"/>
      <p:bldP spid="9666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440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．功的单位和物理意义</a:t>
            </a:r>
          </a:p>
        </p:txBody>
      </p:sp>
      <p:sp>
        <p:nvSpPr>
          <p:cNvPr id="37892" name="Line 15"/>
          <p:cNvSpPr>
            <a:spLocks noChangeShapeType="1"/>
          </p:cNvSpPr>
          <p:nvPr/>
        </p:nvSpPr>
        <p:spPr bwMode="auto">
          <a:xfrm flipH="1">
            <a:off x="4154488" y="2673350"/>
            <a:ext cx="74612" cy="5032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7684" name="Text Box 16"/>
          <p:cNvSpPr txBox="1">
            <a:spLocks noChangeArrowheads="1"/>
          </p:cNvSpPr>
          <p:nvPr/>
        </p:nvSpPr>
        <p:spPr bwMode="auto">
          <a:xfrm>
            <a:off x="3708400" y="3178175"/>
            <a:ext cx="10080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3200" b="1">
                <a:solidFill>
                  <a:schemeClr val="tx2"/>
                </a:solidFill>
              </a:rPr>
              <a:t>   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牛（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37894" name="Line 17"/>
          <p:cNvSpPr>
            <a:spLocks noChangeShapeType="1"/>
          </p:cNvSpPr>
          <p:nvPr/>
        </p:nvSpPr>
        <p:spPr bwMode="auto">
          <a:xfrm>
            <a:off x="4643438" y="2638425"/>
            <a:ext cx="360362" cy="6111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7686" name="Text Box 18"/>
          <p:cNvSpPr txBox="1">
            <a:spLocks noChangeArrowheads="1"/>
          </p:cNvSpPr>
          <p:nvPr/>
        </p:nvSpPr>
        <p:spPr bwMode="auto">
          <a:xfrm>
            <a:off x="4716463" y="3194050"/>
            <a:ext cx="12604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en-US" altLang="zh-CN" sz="3600" b="1">
                <a:solidFill>
                  <a:schemeClr val="tx2"/>
                </a:solidFill>
              </a:rPr>
              <a:t>  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</a:rPr>
              <a:t>米 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967687" name="Text Box 20"/>
          <p:cNvSpPr txBox="1">
            <a:spLocks noChangeArrowheads="1"/>
          </p:cNvSpPr>
          <p:nvPr/>
        </p:nvSpPr>
        <p:spPr bwMode="auto">
          <a:xfrm>
            <a:off x="2268538" y="3265488"/>
            <a:ext cx="11160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焦耳（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</a:rPr>
              <a:t>J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37897" name="Line 22"/>
          <p:cNvSpPr>
            <a:spLocks noChangeShapeType="1"/>
          </p:cNvSpPr>
          <p:nvPr/>
        </p:nvSpPr>
        <p:spPr bwMode="auto">
          <a:xfrm flipV="1">
            <a:off x="3024188" y="2673350"/>
            <a:ext cx="539750" cy="612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7689" name="Text Box 24"/>
          <p:cNvSpPr txBox="1">
            <a:spLocks noChangeArrowheads="1"/>
          </p:cNvSpPr>
          <p:nvPr/>
        </p:nvSpPr>
        <p:spPr bwMode="auto">
          <a:xfrm>
            <a:off x="2303463" y="433070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808"/>
                </a:solidFill>
                <a:latin typeface="Times New Roman" pitchFamily="18" charset="0"/>
              </a:rPr>
              <a:t>即：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1 J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1 N · m</a:t>
            </a:r>
          </a:p>
        </p:txBody>
      </p:sp>
      <p:sp>
        <p:nvSpPr>
          <p:cNvPr id="967690" name="文本框 37899"/>
          <p:cNvSpPr txBox="1">
            <a:spLocks noChangeArrowheads="1"/>
          </p:cNvSpPr>
          <p:nvPr/>
        </p:nvSpPr>
        <p:spPr bwMode="auto">
          <a:xfrm>
            <a:off x="3167063" y="2205038"/>
            <a:ext cx="16573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solidFill>
                  <a:srgbClr val="F8081F"/>
                </a:solidFill>
                <a:latin typeface="Times New Roman" pitchFamily="18" charset="0"/>
              </a:rPr>
              <a:t>  W </a:t>
            </a:r>
            <a:r>
              <a:rPr lang="en-US" altLang="zh-CN" sz="2800" b="1">
                <a:solidFill>
                  <a:srgbClr val="F8081F"/>
                </a:solidFill>
                <a:latin typeface="Times New Roman" pitchFamily="18" charset="0"/>
              </a:rPr>
              <a:t>= </a:t>
            </a:r>
            <a:r>
              <a:rPr lang="en-US" altLang="zh-CN" sz="2800" b="1" i="1">
                <a:solidFill>
                  <a:srgbClr val="F8081F"/>
                </a:solidFill>
                <a:latin typeface="Times New Roman" pitchFamily="18" charset="0"/>
              </a:rPr>
              <a:t>Fs</a:t>
            </a:r>
          </a:p>
        </p:txBody>
      </p:sp>
      <p:sp>
        <p:nvSpPr>
          <p:cNvPr id="967691" name="Text Box 27"/>
          <p:cNvSpPr txBox="1">
            <a:spLocks noChangeArrowheads="1"/>
          </p:cNvSpPr>
          <p:nvPr/>
        </p:nvSpPr>
        <p:spPr bwMode="auto">
          <a:xfrm>
            <a:off x="900113" y="5083175"/>
            <a:ext cx="7848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>
                <a:solidFill>
                  <a:srgbClr val="F8081F"/>
                </a:solidFill>
                <a:latin typeface="Times New Roman" pitchFamily="18" charset="0"/>
              </a:rPr>
              <a:t>物理意义：</a:t>
            </a:r>
            <a:r>
              <a:rPr lang="en-US" altLang="zh-CN" sz="2400" b="1">
                <a:solidFill>
                  <a:srgbClr val="000808"/>
                </a:solidFill>
                <a:latin typeface="Times New Roman" pitchFamily="18" charset="0"/>
              </a:rPr>
              <a:t>1 N</a:t>
            </a:r>
            <a:r>
              <a:rPr lang="zh-CN" altLang="en-US" sz="2400" b="1">
                <a:solidFill>
                  <a:srgbClr val="000808"/>
                </a:solidFill>
                <a:latin typeface="Times New Roman" pitchFamily="18" charset="0"/>
              </a:rPr>
              <a:t>的力使物体在力的方向上，通过</a:t>
            </a:r>
            <a:r>
              <a:rPr lang="en-US" altLang="zh-CN" sz="2400" b="1">
                <a:solidFill>
                  <a:srgbClr val="000808"/>
                </a:solidFill>
                <a:latin typeface="Times New Roman" pitchFamily="18" charset="0"/>
              </a:rPr>
              <a:t>1 m</a:t>
            </a:r>
            <a:r>
              <a:rPr lang="zh-CN" altLang="en-US" sz="2400" b="1">
                <a:solidFill>
                  <a:srgbClr val="000808"/>
                </a:solidFill>
                <a:latin typeface="Times New Roman" pitchFamily="18" charset="0"/>
              </a:rPr>
              <a:t>的距离时所做的功为</a:t>
            </a:r>
            <a:r>
              <a:rPr lang="en-US" altLang="zh-CN" sz="2400" b="1">
                <a:solidFill>
                  <a:srgbClr val="000808"/>
                </a:solidFill>
                <a:latin typeface="Times New Roman" pitchFamily="18" charset="0"/>
              </a:rPr>
              <a:t>1 J</a:t>
            </a:r>
            <a:r>
              <a:rPr lang="zh-CN" altLang="en-US" sz="2400" b="1">
                <a:solidFill>
                  <a:srgbClr val="000808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967692" name="Text Box 27"/>
          <p:cNvSpPr txBox="1">
            <a:spLocks noChangeArrowheads="1"/>
          </p:cNvSpPr>
          <p:nvPr/>
        </p:nvSpPr>
        <p:spPr bwMode="auto">
          <a:xfrm>
            <a:off x="1368425" y="1455738"/>
            <a:ext cx="23399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rgbClr val="000808"/>
                </a:solidFill>
                <a:latin typeface="Times New Roman" pitchFamily="18" charset="0"/>
              </a:rPr>
              <a:t>单位：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焦耳</a:t>
            </a:r>
          </a:p>
        </p:txBody>
      </p:sp>
    </p:spTree>
    <p:extLst>
      <p:ext uri="{BB962C8B-B14F-4D97-AF65-F5344CB8AC3E}">
        <p14:creationId xmlns:p14="http://schemas.microsoft.com/office/powerpoint/2010/main" val="35857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967684" grpId="0"/>
      <p:bldP spid="37894" grpId="0" animBg="1"/>
      <p:bldP spid="967686" grpId="0"/>
      <p:bldP spid="967687" grpId="0"/>
      <p:bldP spid="37897" grpId="0" animBg="1"/>
      <p:bldP spid="967690" grpId="0"/>
      <p:bldP spid="967691" grpId="0" bldLvl="0"/>
      <p:bldP spid="9676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3553" descr="C:/Documents and Settings/Administrator/桌面/u=2357907065,373455788&amp;fm=23&amp;gp=0.jpgu=2357907065,373455788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11888" r="17267"/>
          <a:stretch>
            <a:fillRect/>
          </a:stretch>
        </p:blipFill>
        <p:spPr bwMode="auto">
          <a:xfrm>
            <a:off x="4483100" y="295275"/>
            <a:ext cx="20256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23554" descr="C:/Documents and Settings/Administrator/桌面/5527594_063650958000_2.jpg5527594_063650958000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250"/>
            <a:ext cx="2844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23555" descr="C:/Documents and Settings/Administrator/桌面/u=2069858689,3314456562&amp;fm=23&amp;gp=0.jpgu=2069858689,3314456562&amp;fm=23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r="2322"/>
          <a:stretch>
            <a:fillRect/>
          </a:stretch>
        </p:blipFill>
        <p:spPr bwMode="auto">
          <a:xfrm>
            <a:off x="919163" y="3357563"/>
            <a:ext cx="26701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23556" descr="C:/Documents and Settings/Administrator/桌面/u=533726185,4270395246&amp;fm=0&amp;gp=0.jpgu=533726185,4270395246&amp;fm=0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-183" r="35025"/>
          <a:stretch>
            <a:fillRect/>
          </a:stretch>
        </p:blipFill>
        <p:spPr bwMode="auto">
          <a:xfrm>
            <a:off x="4716463" y="3573463"/>
            <a:ext cx="122396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23557"/>
          <p:cNvSpPr txBox="1">
            <a:spLocks noChangeArrowheads="1"/>
          </p:cNvSpPr>
          <p:nvPr/>
        </p:nvSpPr>
        <p:spPr bwMode="auto">
          <a:xfrm>
            <a:off x="611188" y="2420938"/>
            <a:ext cx="2952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/>
              <a:t>将两个鸡蛋举高</a:t>
            </a:r>
            <a:r>
              <a:rPr lang="en-US" altLang="zh-CN" sz="2800" b="1"/>
              <a:t>1m</a:t>
            </a:r>
            <a:r>
              <a:rPr lang="zh-CN" altLang="en-US" sz="2800" b="1"/>
              <a:t>，</a:t>
            </a:r>
            <a:r>
              <a:rPr lang="zh-CN" altLang="en-US" sz="2800" b="1">
                <a:solidFill>
                  <a:srgbClr val="FF3300"/>
                </a:solidFill>
              </a:rPr>
              <a:t>做功约</a:t>
            </a:r>
            <a:r>
              <a:rPr lang="en-US" altLang="zh-CN" sz="2800" b="1">
                <a:solidFill>
                  <a:srgbClr val="FF3300"/>
                </a:solidFill>
              </a:rPr>
              <a:t>1J</a:t>
            </a:r>
          </a:p>
        </p:txBody>
      </p:sp>
      <p:sp>
        <p:nvSpPr>
          <p:cNvPr id="24582" name="文本框 23558"/>
          <p:cNvSpPr txBox="1">
            <a:spLocks noChangeArrowheads="1"/>
          </p:cNvSpPr>
          <p:nvPr/>
        </p:nvSpPr>
        <p:spPr bwMode="auto">
          <a:xfrm>
            <a:off x="6588125" y="476250"/>
            <a:ext cx="2555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/>
              <a:t>将一袋</a:t>
            </a:r>
            <a:r>
              <a:rPr lang="en-US" altLang="zh-CN" sz="2800" b="1"/>
              <a:t>10kg</a:t>
            </a:r>
            <a:r>
              <a:rPr lang="zh-CN" altLang="en-US" sz="2800" b="1"/>
              <a:t>的大米从地面扛到肩上，</a:t>
            </a:r>
            <a:r>
              <a:rPr lang="zh-CN" altLang="en-US" sz="2800" b="1">
                <a:solidFill>
                  <a:srgbClr val="FF3300"/>
                </a:solidFill>
              </a:rPr>
              <a:t>做功约</a:t>
            </a:r>
            <a:r>
              <a:rPr lang="en-US" altLang="zh-CN" sz="2800" b="1">
                <a:solidFill>
                  <a:srgbClr val="FF3300"/>
                </a:solidFill>
              </a:rPr>
              <a:t>150J</a:t>
            </a:r>
          </a:p>
        </p:txBody>
      </p:sp>
      <p:sp>
        <p:nvSpPr>
          <p:cNvPr id="24583" name="文本框 23559"/>
          <p:cNvSpPr txBox="1">
            <a:spLocks noChangeArrowheads="1"/>
          </p:cNvSpPr>
          <p:nvPr/>
        </p:nvSpPr>
        <p:spPr bwMode="auto">
          <a:xfrm>
            <a:off x="0" y="5661025"/>
            <a:ext cx="43926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/>
              <a:t>体重为</a:t>
            </a:r>
            <a:r>
              <a:rPr lang="en-US" altLang="zh-CN" sz="2800" b="1"/>
              <a:t>600N</a:t>
            </a:r>
            <a:r>
              <a:rPr lang="zh-CN" altLang="en-US" sz="2800" b="1"/>
              <a:t>的某学生从一楼走到二楼，</a:t>
            </a:r>
            <a:r>
              <a:rPr lang="zh-CN" altLang="en-US" sz="2800" b="1">
                <a:solidFill>
                  <a:srgbClr val="FF3300"/>
                </a:solidFill>
              </a:rPr>
              <a:t>做功约</a:t>
            </a:r>
            <a:r>
              <a:rPr lang="en-US" altLang="zh-CN" sz="2800" b="1">
                <a:solidFill>
                  <a:srgbClr val="FF3300"/>
                </a:solidFill>
              </a:rPr>
              <a:t>1800J</a:t>
            </a:r>
          </a:p>
        </p:txBody>
      </p:sp>
      <p:sp>
        <p:nvSpPr>
          <p:cNvPr id="24584" name="文本框 23560"/>
          <p:cNvSpPr txBox="1">
            <a:spLocks noChangeArrowheads="1"/>
          </p:cNvSpPr>
          <p:nvPr/>
        </p:nvSpPr>
        <p:spPr bwMode="auto">
          <a:xfrm>
            <a:off x="6156325" y="3860800"/>
            <a:ext cx="26273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/>
              <a:t>将一瓶</a:t>
            </a:r>
            <a:r>
              <a:rPr lang="en-US" altLang="zh-CN" sz="2800" b="1"/>
              <a:t>500mL</a:t>
            </a:r>
            <a:r>
              <a:rPr lang="zh-CN" altLang="en-US" sz="2800" b="1"/>
              <a:t>的矿泉水从地上拿起，做功约</a:t>
            </a:r>
            <a:r>
              <a:rPr lang="en-US" altLang="zh-CN" sz="2800" b="1">
                <a:solidFill>
                  <a:srgbClr val="FF3300"/>
                </a:solidFill>
              </a:rPr>
              <a:t>10J</a:t>
            </a:r>
          </a:p>
        </p:txBody>
      </p:sp>
    </p:spTree>
    <p:extLst>
      <p:ext uri="{BB962C8B-B14F-4D97-AF65-F5344CB8AC3E}">
        <p14:creationId xmlns:p14="http://schemas.microsoft.com/office/powerpoint/2010/main" val="55892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389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zh-CN" sz="2800" b="1" smtClean="0"/>
          </a:p>
          <a:p>
            <a:pPr>
              <a:lnSpc>
                <a:spcPct val="80000"/>
              </a:lnSpc>
            </a:pPr>
            <a:endParaRPr lang="en-US" altLang="zh-CN" sz="2800" b="1" smtClean="0"/>
          </a:p>
        </p:txBody>
      </p:sp>
      <p:sp>
        <p:nvSpPr>
          <p:cNvPr id="25602" name="标题 3891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052513"/>
            <a:ext cx="5651500" cy="747712"/>
          </a:xfrm>
        </p:spPr>
        <p:txBody>
          <a:bodyPr/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伟大的物理学家</a:t>
            </a:r>
            <a:r>
              <a:rPr lang="en-US" altLang="zh-CN" sz="4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焦耳</a:t>
            </a:r>
          </a:p>
        </p:txBody>
      </p:sp>
      <p:sp>
        <p:nvSpPr>
          <p:cNvPr id="968707" name="文本框 38914"/>
          <p:cNvSpPr txBox="1">
            <a:spLocks noChangeArrowheads="1"/>
          </p:cNvSpPr>
          <p:nvPr/>
        </p:nvSpPr>
        <p:spPr bwMode="auto">
          <a:xfrm>
            <a:off x="360363" y="2128838"/>
            <a:ext cx="86756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焦耳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是一位主要靠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自学成才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的科学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家，他对物理学做出重要贡献的过程不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是一帆风顺的。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1843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月，在考尔克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的一次学术报告会中提出热量与机械功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之间存在着恒定的比例关系，并测得热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功当量的值。这一结论遭到当时许多物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理学家的反对。</a:t>
            </a:r>
          </a:p>
          <a:p>
            <a:pPr eaLnBrk="0" hangingPunct="0">
              <a:buFont typeface="Arial" pitchFamily="34" charset="0"/>
              <a:buNone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为了证明这个发现是成功的，焦耳以极大的毅力，采用不同的方法，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长时间地反复进行实验。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直到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1850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年，焦耳的科学结论终于获得了科学界的公认。从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1849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1878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年，焦耳反复作了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四百多次实验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，结果都相差不远。 </a:t>
            </a:r>
          </a:p>
        </p:txBody>
      </p:sp>
      <p:pic>
        <p:nvPicPr>
          <p:cNvPr id="25604" name="图片 38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4558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206375" y="1096963"/>
            <a:ext cx="9134475" cy="6551612"/>
          </a:xfrm>
        </p:spPr>
        <p:txBody>
          <a:bodyPr/>
          <a:lstStyle/>
          <a:p>
            <a:r>
              <a:rPr lang="zh-CN" altLang="en-US" sz="2800" smtClean="0"/>
              <a:t>注意：运用功的公式必须注意的几个问题</a:t>
            </a:r>
          </a:p>
          <a:p>
            <a:r>
              <a:rPr lang="zh-CN" altLang="en-US" sz="2800" smtClean="0"/>
              <a:t>1、公式中的F与S必须在</a:t>
            </a:r>
            <a:r>
              <a:rPr lang="zh-CN" altLang="en-US" sz="2800" smtClean="0">
                <a:solidFill>
                  <a:srgbClr val="0000FF"/>
                </a:solidFill>
              </a:rPr>
              <a:t>同一直线上</a:t>
            </a:r>
            <a:r>
              <a:rPr lang="zh-CN" altLang="en-US" sz="2800" smtClean="0"/>
              <a:t>；</a:t>
            </a:r>
          </a:p>
          <a:p>
            <a:r>
              <a:rPr lang="zh-CN" altLang="en-US" sz="2800" smtClean="0"/>
              <a:t>2、公式中F的单位必须是（N）S的单位必须是（m），那么功的单位才是（J）；</a:t>
            </a:r>
          </a:p>
          <a:p>
            <a:r>
              <a:rPr lang="zh-CN" altLang="en-US" sz="2800" smtClean="0"/>
              <a:t>3、F、S必须具有同时性：</a:t>
            </a:r>
          </a:p>
          <a:p>
            <a:r>
              <a:rPr lang="zh-CN" altLang="en-US" sz="2800" smtClean="0"/>
              <a:t>即S必须是F</a:t>
            </a:r>
            <a:r>
              <a:rPr lang="zh-CN" altLang="en-US" sz="2800" smtClean="0">
                <a:solidFill>
                  <a:srgbClr val="0000FF"/>
                </a:solidFill>
              </a:rPr>
              <a:t>一直参与下</a:t>
            </a:r>
            <a:r>
              <a:rPr lang="zh-CN" altLang="en-US" sz="2800" smtClean="0"/>
              <a:t>物体在力的方向上移动的距离。</a:t>
            </a:r>
          </a:p>
          <a:p>
            <a:r>
              <a:rPr lang="zh-CN" altLang="en-US" sz="2800" smtClean="0"/>
              <a:t>4、 F、S必须具有</a:t>
            </a:r>
            <a:r>
              <a:rPr lang="zh-CN" altLang="en-US" sz="2800" smtClean="0">
                <a:solidFill>
                  <a:srgbClr val="00FFFF"/>
                </a:solidFill>
              </a:rPr>
              <a:t>同一性</a:t>
            </a:r>
            <a:r>
              <a:rPr lang="zh-CN" altLang="en-US" sz="2800" smtClean="0"/>
              <a:t>：</a:t>
            </a:r>
          </a:p>
          <a:p>
            <a:r>
              <a:rPr lang="zh-CN" altLang="en-US" sz="2800" smtClean="0"/>
              <a:t>即F、S是指同一物体受到的力和在力的方向上运动的距离。</a:t>
            </a:r>
          </a:p>
        </p:txBody>
      </p:sp>
    </p:spTree>
    <p:extLst>
      <p:ext uri="{BB962C8B-B14F-4D97-AF65-F5344CB8AC3E}">
        <p14:creationId xmlns:p14="http://schemas.microsoft.com/office/powerpoint/2010/main" val="8179644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738188" y="1270000"/>
            <a:ext cx="79962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/>
            <a:r>
              <a:rPr lang="zh-CN" altLang="en-US" sz="32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1、一台拖拉机耕地时，牵引力是10</a:t>
            </a:r>
            <a:r>
              <a:rPr lang="zh-CN" altLang="en-US" sz="3200" baseline="300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牛，前进了</a:t>
            </a:r>
            <a:r>
              <a:rPr lang="en-US" altLang="zh-CN" sz="32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1000</a:t>
            </a:r>
            <a:r>
              <a:rPr lang="zh-CN" altLang="en-US" sz="32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分米，此拖拉机牵引力做了多少功？重力做了多少功？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38188" y="3228975"/>
            <a:ext cx="794226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/>
            <a:r>
              <a:rPr lang="zh-CN" altLang="en-US" sz="3200" b="1">
                <a:latin typeface="宋体" pitchFamily="2" charset="-122"/>
              </a:rPr>
              <a:t>解：S=1000dm=100m</a:t>
            </a:r>
          </a:p>
          <a:p>
            <a:pPr indent="292100"/>
            <a:r>
              <a:rPr lang="zh-CN" altLang="en-US" sz="3200" b="1">
                <a:latin typeface="宋体" pitchFamily="2" charset="-122"/>
              </a:rPr>
              <a:t>Ｗ＝Ｆ</a:t>
            </a:r>
            <a:r>
              <a:rPr lang="en-US" altLang="zh-CN" sz="3200" b="1">
                <a:latin typeface="宋体" pitchFamily="2" charset="-122"/>
              </a:rPr>
              <a:t>×</a:t>
            </a:r>
            <a:r>
              <a:rPr lang="zh-CN" altLang="en-US" sz="3200" b="1">
                <a:latin typeface="宋体" pitchFamily="2" charset="-122"/>
              </a:rPr>
              <a:t>Ｓ＝10</a:t>
            </a:r>
            <a:r>
              <a:rPr lang="zh-CN" altLang="en-US" sz="3200" b="1" baseline="30000">
                <a:latin typeface="宋体" pitchFamily="2" charset="-122"/>
              </a:rPr>
              <a:t>3</a:t>
            </a:r>
            <a:r>
              <a:rPr lang="en-US" altLang="zh-CN" sz="3200" b="1" baseline="30000">
                <a:latin typeface="宋体" pitchFamily="2" charset="-122"/>
              </a:rPr>
              <a:t> </a:t>
            </a:r>
            <a:r>
              <a:rPr lang="zh-CN" altLang="en-US" sz="3200" b="1">
                <a:latin typeface="宋体" pitchFamily="2" charset="-122"/>
              </a:rPr>
              <a:t>N</a:t>
            </a:r>
            <a:r>
              <a:rPr lang="en-US" altLang="zh-CN" sz="3200" b="1">
                <a:latin typeface="宋体" pitchFamily="2" charset="-122"/>
              </a:rPr>
              <a:t>×100</a:t>
            </a:r>
            <a:r>
              <a:rPr lang="zh-CN" altLang="en-US" sz="3200" b="1">
                <a:latin typeface="宋体" pitchFamily="2" charset="-122"/>
              </a:rPr>
              <a:t> </a:t>
            </a:r>
            <a:r>
              <a:rPr lang="en-US" altLang="zh-CN" sz="3200" b="1">
                <a:latin typeface="宋体" pitchFamily="2" charset="-122"/>
              </a:rPr>
              <a:t> m</a:t>
            </a:r>
          </a:p>
          <a:p>
            <a:pPr indent="292100"/>
            <a:r>
              <a:rPr lang="zh-CN" altLang="en-US" sz="3200" b="1">
                <a:latin typeface="宋体" pitchFamily="2" charset="-122"/>
              </a:rPr>
              <a:t>　　　　　＝10</a:t>
            </a:r>
            <a:r>
              <a:rPr lang="zh-CN" altLang="en-US" sz="3200" b="1" baseline="30000">
                <a:latin typeface="宋体" pitchFamily="2" charset="-122"/>
              </a:rPr>
              <a:t>5</a:t>
            </a:r>
            <a:r>
              <a:rPr lang="en-US" altLang="zh-CN" sz="3200" b="1" baseline="30000">
                <a:latin typeface="宋体" pitchFamily="2" charset="-122"/>
              </a:rPr>
              <a:t>  </a:t>
            </a:r>
            <a:r>
              <a:rPr lang="zh-CN" altLang="en-US" sz="3200" b="1" baseline="30000">
                <a:latin typeface="宋体" pitchFamily="2" charset="-122"/>
              </a:rPr>
              <a:t> </a:t>
            </a:r>
            <a:r>
              <a:rPr lang="en-US" altLang="zh-CN" sz="3200" b="1">
                <a:latin typeface="宋体" pitchFamily="2" charset="-122"/>
              </a:rPr>
              <a:t>J</a:t>
            </a:r>
          </a:p>
          <a:p>
            <a:pPr indent="292100"/>
            <a:r>
              <a:rPr lang="zh-CN" altLang="en-US" sz="3200" b="1">
                <a:latin typeface="宋体" pitchFamily="2" charset="-122"/>
              </a:rPr>
              <a:t>重力做功为零。</a:t>
            </a:r>
          </a:p>
        </p:txBody>
      </p:sp>
    </p:spTree>
    <p:extLst>
      <p:ext uri="{BB962C8B-B14F-4D97-AF65-F5344CB8AC3E}">
        <p14:creationId xmlns:p14="http://schemas.microsoft.com/office/powerpoint/2010/main" val="19443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755650" y="1219200"/>
            <a:ext cx="7997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/>
            <a:r>
              <a:rPr lang="zh-CN" altLang="en-US" sz="4000">
                <a:solidFill>
                  <a:srgbClr val="000808"/>
                </a:solidFill>
                <a:latin typeface="华文新魏" pitchFamily="2" charset="-122"/>
                <a:ea typeface="华文新魏" pitchFamily="2" charset="-122"/>
              </a:rPr>
              <a:t>2、一颗重为2N的苹果从2米高的树上掉下来，重力做了多少功？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38188" y="3467100"/>
            <a:ext cx="79422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/>
            <a:r>
              <a:rPr lang="zh-CN" altLang="en-US" sz="4800">
                <a:latin typeface="华文新魏" pitchFamily="2" charset="-122"/>
                <a:ea typeface="华文新魏" pitchFamily="2" charset="-122"/>
              </a:rPr>
              <a:t>解：</a:t>
            </a:r>
            <a:r>
              <a:rPr lang="zh-CN" altLang="en-US" sz="4800" b="1"/>
              <a:t>Ｗ＝</a:t>
            </a:r>
            <a:r>
              <a:rPr lang="en-US" altLang="zh-CN" sz="4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FS=Gh</a:t>
            </a:r>
            <a:r>
              <a:rPr lang="zh-CN" altLang="en-US" sz="4800" b="1"/>
              <a:t>＝2N</a:t>
            </a:r>
            <a:r>
              <a:rPr lang="en-US" altLang="zh-CN" sz="4800" b="1"/>
              <a:t>×</a:t>
            </a:r>
            <a:r>
              <a:rPr lang="zh-CN" altLang="en-US" sz="4800" b="1"/>
              <a:t>2</a:t>
            </a:r>
            <a:r>
              <a:rPr lang="en-US" altLang="zh-CN" sz="4800" b="1"/>
              <a:t>m</a:t>
            </a:r>
            <a:endParaRPr lang="en-US" altLang="zh-CN" sz="5400" b="1"/>
          </a:p>
          <a:p>
            <a:pPr indent="292100"/>
            <a:r>
              <a:rPr lang="zh-CN" altLang="en-US" sz="4800" b="1"/>
              <a:t>　　　　　     ＝4</a:t>
            </a:r>
            <a:r>
              <a:rPr lang="en-US" altLang="zh-CN" sz="4800" b="1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845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3553" descr="叉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23555" descr="叉车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591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235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1819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本框 23559"/>
          <p:cNvSpPr txBox="1">
            <a:spLocks noChangeArrowheads="1"/>
          </p:cNvSpPr>
          <p:nvPr/>
        </p:nvSpPr>
        <p:spPr bwMode="auto">
          <a:xfrm>
            <a:off x="684213" y="1196975"/>
            <a:ext cx="319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叉车举高货物</a:t>
            </a:r>
          </a:p>
        </p:txBody>
      </p:sp>
      <p:grpSp>
        <p:nvGrpSpPr>
          <p:cNvPr id="2" name="组合 23560"/>
          <p:cNvGrpSpPr>
            <a:grpSpLocks/>
          </p:cNvGrpSpPr>
          <p:nvPr/>
        </p:nvGrpSpPr>
        <p:grpSpPr bwMode="auto">
          <a:xfrm>
            <a:off x="4716463" y="2420938"/>
            <a:ext cx="503237" cy="1331912"/>
            <a:chOff x="0" y="0"/>
            <a:chExt cx="317" cy="839"/>
          </a:xfrm>
        </p:grpSpPr>
        <p:sp>
          <p:nvSpPr>
            <p:cNvPr id="5126" name="直接连接符 23561"/>
            <p:cNvSpPr>
              <a:spLocks noChangeShapeType="1"/>
            </p:cNvSpPr>
            <p:nvPr/>
          </p:nvSpPr>
          <p:spPr bwMode="auto">
            <a:xfrm flipV="1">
              <a:off x="317" y="159"/>
              <a:ext cx="0" cy="6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文本框 23562"/>
            <p:cNvSpPr txBox="1">
              <a:spLocks noChangeArrowheads="1"/>
            </p:cNvSpPr>
            <p:nvPr/>
          </p:nvSpPr>
          <p:spPr bwMode="auto">
            <a:xfrm>
              <a:off x="0" y="0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3" name="组合 23563"/>
          <p:cNvGrpSpPr>
            <a:grpSpLocks/>
          </p:cNvGrpSpPr>
          <p:nvPr/>
        </p:nvGrpSpPr>
        <p:grpSpPr bwMode="auto">
          <a:xfrm>
            <a:off x="5400675" y="1125538"/>
            <a:ext cx="576263" cy="2266950"/>
            <a:chOff x="0" y="0"/>
            <a:chExt cx="363" cy="1428"/>
          </a:xfrm>
        </p:grpSpPr>
        <p:sp>
          <p:nvSpPr>
            <p:cNvPr id="5129" name="直接连接符 23564"/>
            <p:cNvSpPr>
              <a:spLocks noChangeShapeType="1"/>
            </p:cNvSpPr>
            <p:nvPr/>
          </p:nvSpPr>
          <p:spPr bwMode="auto">
            <a:xfrm>
              <a:off x="0" y="1428"/>
              <a:ext cx="36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直接连接符 23565"/>
            <p:cNvSpPr>
              <a:spLocks noChangeShapeType="1"/>
            </p:cNvSpPr>
            <p:nvPr/>
          </p:nvSpPr>
          <p:spPr bwMode="auto">
            <a:xfrm>
              <a:off x="0" y="0"/>
              <a:ext cx="36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直接连接符 23566"/>
            <p:cNvSpPr>
              <a:spLocks noChangeShapeType="1"/>
            </p:cNvSpPr>
            <p:nvPr/>
          </p:nvSpPr>
          <p:spPr bwMode="auto">
            <a:xfrm flipV="1">
              <a:off x="181" y="22"/>
              <a:ext cx="0" cy="14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文本框 23567"/>
            <p:cNvSpPr txBox="1">
              <a:spLocks noChangeArrowheads="1"/>
            </p:cNvSpPr>
            <p:nvPr/>
          </p:nvSpPr>
          <p:spPr bwMode="auto">
            <a:xfrm>
              <a:off x="45" y="589"/>
              <a:ext cx="204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954382" name="圆角矩形 3"/>
          <p:cNvSpPr>
            <a:spLocks noChangeArrowheads="1"/>
          </p:cNvSpPr>
          <p:nvPr/>
        </p:nvSpPr>
        <p:spPr bwMode="auto">
          <a:xfrm>
            <a:off x="539750" y="5273675"/>
            <a:ext cx="7777163" cy="1584325"/>
          </a:xfrm>
          <a:prstGeom prst="roundRect">
            <a:avLst>
              <a:gd name="adj" fmla="val 11380"/>
            </a:avLst>
          </a:prstGeom>
          <a:noFill/>
          <a:ln w="19050">
            <a:noFill/>
            <a:round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</p:spPr>
        <p:txBody>
          <a:bodyPr rIns="18000" anchor="ctr"/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生活中的功有“贡献”、“成效”、“功劳”等丰富的意思，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物理学中的功主要是吸收了“贡献”的意思。如果某个力对物体的移动做出了贡献，取得了成效，说这个力对物体作了功。</a:t>
            </a:r>
            <a:endParaRPr 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56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9543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45978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400" b="1">
                <a:latin typeface="Times New Roman" pitchFamily="18" charset="0"/>
              </a:rPr>
              <a:t>3.</a:t>
            </a:r>
            <a:r>
              <a:rPr lang="zh-CN" altLang="en-US" sz="2400" b="1">
                <a:latin typeface="Times New Roman" pitchFamily="18" charset="0"/>
              </a:rPr>
              <a:t>某足球运动员在水平方向用</a:t>
            </a:r>
            <a:r>
              <a:rPr lang="en-US" altLang="zh-CN" sz="2400" b="1">
                <a:latin typeface="Times New Roman" pitchFamily="18" charset="0"/>
              </a:rPr>
              <a:t>25 N</a:t>
            </a:r>
            <a:r>
              <a:rPr lang="zh-CN" altLang="en-US" sz="2400" b="1">
                <a:latin typeface="Times New Roman" pitchFamily="18" charset="0"/>
              </a:rPr>
              <a:t>的力，将</a:t>
            </a:r>
            <a:r>
              <a:rPr lang="en-US" altLang="zh-CN" sz="2400" b="1">
                <a:latin typeface="Times New Roman" pitchFamily="18" charset="0"/>
              </a:rPr>
              <a:t>10 N</a:t>
            </a:r>
            <a:r>
              <a:rPr lang="zh-CN" altLang="en-US" sz="2400" b="1">
                <a:latin typeface="Times New Roman" pitchFamily="18" charset="0"/>
              </a:rPr>
              <a:t>的球沿水平地面踢出，踢出后球在地面上滚了</a:t>
            </a:r>
            <a:r>
              <a:rPr lang="en-US" altLang="zh-CN" sz="2400" b="1">
                <a:latin typeface="Times New Roman" pitchFamily="18" charset="0"/>
              </a:rPr>
              <a:t>30 m</a:t>
            </a:r>
            <a:r>
              <a:rPr lang="zh-CN" altLang="en-US" sz="2400" b="1">
                <a:latin typeface="Times New Roman" pitchFamily="18" charset="0"/>
              </a:rPr>
              <a:t>才停下来。在球滚动过程中，脚对球所做的功为（      ）。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>
                <a:latin typeface="Times New Roman" pitchFamily="18" charset="0"/>
              </a:rPr>
              <a:t>       </a:t>
            </a:r>
            <a:r>
              <a:rPr lang="en-US" altLang="zh-CN" sz="2400" b="1">
                <a:latin typeface="Times New Roman" pitchFamily="18" charset="0"/>
              </a:rPr>
              <a:t>A</a:t>
            </a:r>
            <a:r>
              <a:rPr lang="zh-CN" altLang="en-US" sz="2400" b="1">
                <a:latin typeface="Times New Roman" pitchFamily="18" charset="0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750 J                          B</a:t>
            </a:r>
            <a:r>
              <a:rPr lang="zh-CN" altLang="en-US" sz="2400" b="1">
                <a:latin typeface="Times New Roman" pitchFamily="18" charset="0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300 J    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400" b="1">
                <a:latin typeface="Times New Roman" pitchFamily="18" charset="0"/>
              </a:rPr>
              <a:t>       C</a:t>
            </a:r>
            <a:r>
              <a:rPr lang="zh-CN" altLang="en-US" sz="2400" b="1">
                <a:latin typeface="Times New Roman" pitchFamily="18" charset="0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450 J                          D</a:t>
            </a:r>
            <a:r>
              <a:rPr lang="zh-CN" altLang="en-US" sz="2400" b="1">
                <a:latin typeface="Times New Roman" pitchFamily="18" charset="0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0J</a:t>
            </a:r>
          </a:p>
        </p:txBody>
      </p:sp>
      <p:sp>
        <p:nvSpPr>
          <p:cNvPr id="972803" name="文本框 40963"/>
          <p:cNvSpPr txBox="1">
            <a:spLocks noChangeArrowheads="1"/>
          </p:cNvSpPr>
          <p:nvPr/>
        </p:nvSpPr>
        <p:spPr bwMode="auto">
          <a:xfrm>
            <a:off x="4356100" y="25654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4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、如图，重为</a:t>
            </a:r>
            <a:r>
              <a:rPr lang="en-US" altLang="zh-CN" sz="2800" b="1">
                <a:latin typeface="隶书" pitchFamily="49" charset="-122"/>
                <a:ea typeface="隶书" pitchFamily="49" charset="-122"/>
              </a:rPr>
              <a:t>10N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的物体沿着长为</a:t>
            </a:r>
            <a:r>
              <a:rPr lang="en-US" altLang="zh-CN" sz="2800" b="1">
                <a:latin typeface="隶书" pitchFamily="49" charset="-122"/>
                <a:ea typeface="隶书" pitchFamily="49" charset="-122"/>
              </a:rPr>
              <a:t>2m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，高为</a:t>
            </a:r>
            <a:r>
              <a:rPr lang="en-US" altLang="zh-CN" sz="2800" b="1">
                <a:latin typeface="隶书" pitchFamily="49" charset="-122"/>
                <a:ea typeface="隶书" pitchFamily="49" charset="-122"/>
              </a:rPr>
              <a:t>1m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的光滑斜面自顶端滑下，求重力做功。</a:t>
            </a:r>
          </a:p>
        </p:txBody>
      </p:sp>
      <p:sp>
        <p:nvSpPr>
          <p:cNvPr id="32770" name="AutoShape 3"/>
          <p:cNvSpPr>
            <a:spLocks noChangeArrowheads="1"/>
          </p:cNvSpPr>
          <p:nvPr/>
        </p:nvSpPr>
        <p:spPr bwMode="auto">
          <a:xfrm flipH="1">
            <a:off x="4572000" y="1219200"/>
            <a:ext cx="4054475" cy="1798638"/>
          </a:xfrm>
          <a:prstGeom prst="rtTriangle">
            <a:avLst/>
          </a:prstGeom>
          <a:gradFill rotWithShape="1">
            <a:gsLst>
              <a:gs pos="0">
                <a:srgbClr val="50505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68" name="Rectangle 4" descr="绿色大理石"/>
          <p:cNvSpPr>
            <a:spLocks noChangeArrowheads="1"/>
          </p:cNvSpPr>
          <p:nvPr/>
        </p:nvSpPr>
        <p:spPr bwMode="auto">
          <a:xfrm rot="-1458973">
            <a:off x="8077200" y="838200"/>
            <a:ext cx="436563" cy="5095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4191000" y="30480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7924800" y="3200400"/>
            <a:ext cx="533400" cy="528638"/>
          </a:xfrm>
          <a:prstGeom prst="actionButtonHelp">
            <a:avLst/>
          </a:prstGeom>
          <a:solidFill>
            <a:srgbClr val="FB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8716963" y="3048000"/>
            <a:ext cx="4270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42238" y="1066800"/>
            <a:ext cx="1584325" cy="2006600"/>
            <a:chOff x="4877" y="672"/>
            <a:chExt cx="998" cy="1264"/>
          </a:xfrm>
        </p:grpSpPr>
        <p:grpSp>
          <p:nvGrpSpPr>
            <p:cNvPr id="32776" name="Group 9"/>
            <p:cNvGrpSpPr>
              <a:grpSpLocks/>
            </p:cNvGrpSpPr>
            <p:nvPr/>
          </p:nvGrpSpPr>
          <p:grpSpPr bwMode="auto">
            <a:xfrm>
              <a:off x="5232" y="672"/>
              <a:ext cx="413" cy="1264"/>
              <a:chOff x="5232" y="672"/>
              <a:chExt cx="413" cy="1264"/>
            </a:xfrm>
          </p:grpSpPr>
          <p:sp>
            <p:nvSpPr>
              <p:cNvPr id="32777" name="Line 10"/>
              <p:cNvSpPr>
                <a:spLocks noChangeShapeType="1"/>
              </p:cNvSpPr>
              <p:nvPr/>
            </p:nvSpPr>
            <p:spPr bwMode="auto">
              <a:xfrm>
                <a:off x="5376" y="768"/>
                <a:ext cx="26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8" name="Line 11"/>
              <p:cNvSpPr>
                <a:spLocks noChangeShapeType="1"/>
              </p:cNvSpPr>
              <p:nvPr/>
            </p:nvSpPr>
            <p:spPr bwMode="auto">
              <a:xfrm>
                <a:off x="5232" y="672"/>
                <a:ext cx="0" cy="667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9" name="Line 12"/>
              <p:cNvSpPr>
                <a:spLocks noChangeShapeType="1"/>
              </p:cNvSpPr>
              <p:nvPr/>
            </p:nvSpPr>
            <p:spPr bwMode="auto">
              <a:xfrm flipV="1">
                <a:off x="5616" y="755"/>
                <a:ext cx="0" cy="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0" name="Line 13"/>
              <p:cNvSpPr>
                <a:spLocks noChangeShapeType="1"/>
              </p:cNvSpPr>
              <p:nvPr/>
            </p:nvSpPr>
            <p:spPr bwMode="auto">
              <a:xfrm>
                <a:off x="5616" y="1536"/>
                <a:ext cx="0" cy="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1" name="Text Box 14"/>
            <p:cNvSpPr txBox="1">
              <a:spLocks noChangeArrowheads="1"/>
            </p:cNvSpPr>
            <p:nvPr/>
          </p:nvSpPr>
          <p:spPr bwMode="auto">
            <a:xfrm>
              <a:off x="5472" y="1200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CC3300"/>
                  </a:solidFill>
                </a:rPr>
                <a:t>h</a:t>
              </a:r>
            </a:p>
          </p:txBody>
        </p:sp>
        <p:sp>
          <p:nvSpPr>
            <p:cNvPr id="32782" name="Text Box 15"/>
            <p:cNvSpPr txBox="1">
              <a:spLocks noChangeArrowheads="1"/>
            </p:cNvSpPr>
            <p:nvPr/>
          </p:nvSpPr>
          <p:spPr bwMode="auto">
            <a:xfrm>
              <a:off x="4877" y="1288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CC3300"/>
                  </a:solidFill>
                </a:rPr>
                <a:t>F=G</a:t>
              </a:r>
            </a:p>
          </p:txBody>
        </p:sp>
      </p:grpSp>
      <p:sp>
        <p:nvSpPr>
          <p:cNvPr id="32783" name="AutoShape 16"/>
          <p:cNvSpPr>
            <a:spLocks noChangeArrowheads="1"/>
          </p:cNvSpPr>
          <p:nvPr/>
        </p:nvSpPr>
        <p:spPr bwMode="auto">
          <a:xfrm>
            <a:off x="6934200" y="3276600"/>
            <a:ext cx="639763" cy="4238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Text Box 21"/>
          <p:cNvSpPr txBox="1">
            <a:spLocks noChangeArrowheads="1"/>
          </p:cNvSpPr>
          <p:nvPr/>
        </p:nvSpPr>
        <p:spPr bwMode="auto">
          <a:xfrm>
            <a:off x="1752600" y="44958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533400" y="2747963"/>
            <a:ext cx="411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解：</a:t>
            </a:r>
            <a:r>
              <a:rPr lang="en-US" altLang="zh-CN" sz="2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W=FS=Gh=10N×1m=10J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533400" y="45720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答：重力做功为</a:t>
            </a:r>
            <a:r>
              <a:rPr lang="en-US" altLang="zh-CN" sz="2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10J</a:t>
            </a:r>
          </a:p>
        </p:txBody>
      </p:sp>
      <p:pic>
        <p:nvPicPr>
          <p:cNvPr id="32787" name="Picture 24" descr="200410161901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44045 0.2629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</p:childTnLst>
        </p:cTn>
      </p:par>
    </p:tnLst>
    <p:bldLst>
      <p:bldP spid="88068" grpId="0" animBg="1"/>
      <p:bldP spid="88086" grpId="0"/>
      <p:bldP spid="880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33363" y="2205038"/>
            <a:ext cx="8677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幼圆" pitchFamily="49" charset="-122"/>
              </a:rPr>
              <a:t>5</a:t>
            </a:r>
            <a:r>
              <a:rPr lang="zh-CN" altLang="en-US" sz="3200" b="1">
                <a:latin typeface="幼圆" pitchFamily="49" charset="-122"/>
              </a:rPr>
              <a:t>、小明提着重100N的水桶，在水平地面上前进了10m，再走上高为3m，楼梯长为6m的石阶， 他克服水桶重力做了多少功？</a:t>
            </a:r>
          </a:p>
          <a:p>
            <a:endParaRPr lang="zh-CN" altLang="en-US" sz="3200" b="1">
              <a:latin typeface="幼圆" pitchFamily="49" charset="-122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04788" y="5464175"/>
            <a:ext cx="3095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2000" b="1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09575" y="4165600"/>
            <a:ext cx="7942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/>
            <a:r>
              <a:rPr lang="zh-CN" altLang="en-US" sz="2800" b="1">
                <a:latin typeface="幼圆" pitchFamily="49" charset="-122"/>
              </a:rPr>
              <a:t>解：</a:t>
            </a:r>
            <a:r>
              <a:rPr lang="zh-CN" altLang="en-US" sz="2800" b="1"/>
              <a:t>因为F＝G＝100N，s＝h＝3m</a:t>
            </a:r>
          </a:p>
          <a:p>
            <a:pPr indent="292100"/>
            <a:r>
              <a:rPr lang="zh-CN" altLang="en-US" sz="2800" b="1"/>
              <a:t>　　由W＝Fs＝Gh＝100N×3m＝300J</a:t>
            </a:r>
          </a:p>
          <a:p>
            <a:pPr indent="292100"/>
            <a:r>
              <a:rPr lang="zh-CN" altLang="en-US" sz="2800" b="1">
                <a:latin typeface="幼圆" pitchFamily="49" charset="-122"/>
              </a:rPr>
              <a:t>　　答：小明克服水桶重力做功300J。</a:t>
            </a:r>
            <a:endParaRPr lang="en-US" altLang="zh-CN" sz="2800" b="1"/>
          </a:p>
        </p:txBody>
      </p:sp>
    </p:spTree>
    <p:extLst>
      <p:ext uri="{BB962C8B-B14F-4D97-AF65-F5344CB8AC3E}">
        <p14:creationId xmlns:p14="http://schemas.microsoft.com/office/powerpoint/2010/main" val="7441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93185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8" name="文本占位符 93186"/>
          <p:cNvSpPr>
            <a:spLocks noChangeArrowheads="1"/>
          </p:cNvSpPr>
          <p:nvPr>
            <p:ph idx="1"/>
          </p:nvPr>
        </p:nvSpPr>
        <p:spPr>
          <a:xfrm>
            <a:off x="179388" y="404813"/>
            <a:ext cx="8229600" cy="4525962"/>
          </a:xfrm>
        </p:spPr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/>
              <a:t>如图所示，已知</a:t>
            </a:r>
            <a:r>
              <a:rPr lang="en-US" altLang="zh-CN" smtClean="0"/>
              <a:t>m1&gt;m2&gt;m3</a:t>
            </a:r>
            <a:r>
              <a:rPr lang="zh-CN" altLang="en-US" smtClean="0"/>
              <a:t>，在同样大小的力</a:t>
            </a:r>
            <a:r>
              <a:rPr lang="en-US" altLang="zh-CN" smtClean="0"/>
              <a:t>F</a:t>
            </a:r>
            <a:r>
              <a:rPr lang="zh-CN" altLang="en-US" smtClean="0"/>
              <a:t>的作用下，三个物体都沿着力的方向移动了距离</a:t>
            </a:r>
            <a:r>
              <a:rPr lang="en-US" altLang="zh-CN" smtClean="0"/>
              <a:t>s</a:t>
            </a:r>
            <a:r>
              <a:rPr lang="zh-CN" altLang="en-US" smtClean="0"/>
              <a:t>，且</a:t>
            </a:r>
            <a:r>
              <a:rPr lang="en-US" altLang="zh-CN" smtClean="0"/>
              <a:t>m1</a:t>
            </a:r>
            <a:r>
              <a:rPr lang="zh-CN" altLang="en-US" smtClean="0"/>
              <a:t>匀速移动、</a:t>
            </a:r>
            <a:r>
              <a:rPr lang="en-US" altLang="zh-CN" smtClean="0"/>
              <a:t>m2</a:t>
            </a:r>
            <a:r>
              <a:rPr lang="zh-CN" altLang="en-US" smtClean="0"/>
              <a:t>减速移动、</a:t>
            </a:r>
            <a:r>
              <a:rPr lang="en-US" altLang="zh-CN" smtClean="0"/>
              <a:t>m3</a:t>
            </a:r>
            <a:r>
              <a:rPr lang="zh-CN" altLang="en-US" smtClean="0"/>
              <a:t>加速移动，则外力</a:t>
            </a:r>
            <a:r>
              <a:rPr lang="en-US" altLang="zh-CN" smtClean="0"/>
              <a:t>F</a:t>
            </a:r>
            <a:r>
              <a:rPr lang="zh-CN" altLang="en-US" smtClean="0"/>
              <a:t>所做的功</a:t>
            </a:r>
          </a:p>
          <a:p>
            <a:r>
              <a:rPr lang="en-US" altLang="zh-CN" smtClean="0"/>
              <a:t>A</a:t>
            </a:r>
            <a:r>
              <a:rPr lang="zh-CN" altLang="en-US" smtClean="0"/>
              <a:t>．甲情况下</a:t>
            </a:r>
            <a:r>
              <a:rPr lang="en-US" altLang="zh-CN" smtClean="0"/>
              <a:t>F</a:t>
            </a:r>
            <a:r>
              <a:rPr lang="zh-CN" altLang="en-US" smtClean="0"/>
              <a:t>做功最多  </a:t>
            </a:r>
          </a:p>
          <a:p>
            <a:r>
              <a:rPr lang="en-US" altLang="zh-CN" smtClean="0"/>
              <a:t>B</a:t>
            </a:r>
            <a:r>
              <a:rPr lang="zh-CN" altLang="en-US" smtClean="0"/>
              <a:t>．乙情况下</a:t>
            </a:r>
            <a:r>
              <a:rPr lang="en-US" altLang="zh-CN" smtClean="0"/>
              <a:t>F</a:t>
            </a:r>
            <a:r>
              <a:rPr lang="zh-CN" altLang="en-US" smtClean="0"/>
              <a:t>做功最多</a:t>
            </a:r>
          </a:p>
          <a:p>
            <a:r>
              <a:rPr lang="en-US" altLang="zh-CN" smtClean="0"/>
              <a:t>C</a:t>
            </a:r>
            <a:r>
              <a:rPr lang="zh-CN" altLang="en-US" smtClean="0"/>
              <a:t>．丙情况下</a:t>
            </a:r>
            <a:r>
              <a:rPr lang="en-US" altLang="zh-CN" smtClean="0"/>
              <a:t>F</a:t>
            </a:r>
            <a:r>
              <a:rPr lang="zh-CN" altLang="en-US" smtClean="0"/>
              <a:t>做功最多    </a:t>
            </a:r>
          </a:p>
          <a:p>
            <a:r>
              <a:rPr lang="en-US" altLang="zh-CN" smtClean="0"/>
              <a:t>D</a:t>
            </a:r>
            <a:r>
              <a:rPr lang="zh-CN" altLang="en-US" smtClean="0"/>
              <a:t>．三种情况下，</a:t>
            </a:r>
            <a:r>
              <a:rPr lang="en-US" altLang="zh-CN" smtClean="0"/>
              <a:t>F</a:t>
            </a:r>
            <a:r>
              <a:rPr lang="zh-CN" altLang="en-US" smtClean="0"/>
              <a:t>做功相同</a:t>
            </a:r>
          </a:p>
        </p:txBody>
      </p:sp>
      <p:sp>
        <p:nvSpPr>
          <p:cNvPr id="34819" name="矩形 93188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4820" name="_x0000_i1029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1835150" y="4941888"/>
          <a:ext cx="57610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58" r:id="rId3" imgW="2704762" imgH="638264" progId="Paint.Picture">
                  <p:embed/>
                </p:oleObj>
              </mc:Choice>
              <mc:Fallback>
                <p:oleObj r:id="rId3" imgW="2704762" imgH="638264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41888"/>
                        <a:ext cx="576103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文本框 93189"/>
          <p:cNvSpPr txBox="1">
            <a:spLocks noChangeArrowheads="1"/>
          </p:cNvSpPr>
          <p:nvPr/>
        </p:nvSpPr>
        <p:spPr bwMode="auto">
          <a:xfrm>
            <a:off x="6443663" y="2349500"/>
            <a:ext cx="1223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86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3"/>
          <p:cNvSpPr>
            <a:spLocks noChangeShapeType="1"/>
          </p:cNvSpPr>
          <p:nvPr/>
        </p:nvSpPr>
        <p:spPr bwMode="auto">
          <a:xfrm>
            <a:off x="539750" y="575945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0" name="Rectangle 4" descr="横向砖形"/>
          <p:cNvSpPr>
            <a:spLocks noChangeArrowheads="1"/>
          </p:cNvSpPr>
          <p:nvPr/>
        </p:nvSpPr>
        <p:spPr bwMode="auto">
          <a:xfrm>
            <a:off x="539750" y="1844675"/>
            <a:ext cx="1066800" cy="3886200"/>
          </a:xfrm>
          <a:prstGeom prst="rect">
            <a:avLst/>
          </a:prstGeom>
          <a:pattFill prst="horzBrick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1601788" y="2454275"/>
            <a:ext cx="766762" cy="1219200"/>
            <a:chOff x="0" y="0"/>
            <a:chExt cx="483" cy="768"/>
          </a:xfrm>
        </p:grpSpPr>
        <p:sp>
          <p:nvSpPr>
            <p:cNvPr id="717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Rectangle 7"/>
            <p:cNvSpPr>
              <a:spLocks noChangeArrowheads="1"/>
            </p:cNvSpPr>
            <p:nvPr/>
          </p:nvSpPr>
          <p:spPr bwMode="auto">
            <a:xfrm>
              <a:off x="3" y="336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Line 8"/>
            <p:cNvSpPr>
              <a:spLocks noChangeShapeType="1"/>
            </p:cNvSpPr>
            <p:nvPr/>
          </p:nvSpPr>
          <p:spPr bwMode="auto">
            <a:xfrm>
              <a:off x="435" y="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Line 9"/>
            <p:cNvSpPr>
              <a:spLocks noChangeShapeType="1"/>
            </p:cNvSpPr>
            <p:nvPr/>
          </p:nvSpPr>
          <p:spPr bwMode="auto">
            <a:xfrm>
              <a:off x="307" y="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Line 10"/>
            <p:cNvSpPr>
              <a:spLocks noChangeShapeType="1"/>
            </p:cNvSpPr>
            <p:nvPr/>
          </p:nvSpPr>
          <p:spPr bwMode="auto">
            <a:xfrm>
              <a:off x="179" y="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>
              <a:off x="51" y="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Line 12"/>
            <p:cNvSpPr>
              <a:spLocks noChangeShapeType="1"/>
            </p:cNvSpPr>
            <p:nvPr/>
          </p:nvSpPr>
          <p:spPr bwMode="auto">
            <a:xfrm>
              <a:off x="3" y="1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3" y="384"/>
              <a:ext cx="43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339" y="4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Freeform 15"/>
            <p:cNvSpPr>
              <a:spLocks noChangeArrowheads="1"/>
            </p:cNvSpPr>
            <p:nvPr/>
          </p:nvSpPr>
          <p:spPr bwMode="auto">
            <a:xfrm>
              <a:off x="3" y="480"/>
              <a:ext cx="336" cy="288"/>
            </a:xfrm>
            <a:custGeom>
              <a:avLst/>
              <a:gdLst>
                <a:gd name="T0" fmla="*/ 336 w 336"/>
                <a:gd name="T1" fmla="*/ 0 h 288"/>
                <a:gd name="T2" fmla="*/ 240 w 336"/>
                <a:gd name="T3" fmla="*/ 48 h 288"/>
                <a:gd name="T4" fmla="*/ 96 w 336"/>
                <a:gd name="T5" fmla="*/ 144 h 288"/>
                <a:gd name="T6" fmla="*/ 0 w 33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336" y="0"/>
                  </a:moveTo>
                  <a:cubicBezTo>
                    <a:pt x="308" y="12"/>
                    <a:pt x="280" y="24"/>
                    <a:pt x="240" y="48"/>
                  </a:cubicBezTo>
                  <a:cubicBezTo>
                    <a:pt x="200" y="72"/>
                    <a:pt x="136" y="104"/>
                    <a:pt x="96" y="144"/>
                  </a:cubicBezTo>
                  <a:cubicBezTo>
                    <a:pt x="56" y="184"/>
                    <a:pt x="28" y="236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Group 15"/>
          <p:cNvGrpSpPr>
            <a:grpSpLocks noChangeAspect="1"/>
          </p:cNvGrpSpPr>
          <p:nvPr/>
        </p:nvGrpSpPr>
        <p:grpSpPr bwMode="auto">
          <a:xfrm>
            <a:off x="1820863" y="1978025"/>
            <a:ext cx="774700" cy="1038225"/>
            <a:chOff x="0" y="0"/>
            <a:chExt cx="1218" cy="1635"/>
          </a:xfrm>
        </p:grpSpPr>
        <p:sp>
          <p:nvSpPr>
            <p:cNvPr id="7183" name="Freeform 17"/>
            <p:cNvSpPr>
              <a:spLocks noChangeAspect="1" noChangeArrowheads="1"/>
            </p:cNvSpPr>
            <p:nvPr/>
          </p:nvSpPr>
          <p:spPr bwMode="auto">
            <a:xfrm rot="-1291811">
              <a:off x="474" y="0"/>
              <a:ext cx="257" cy="278"/>
            </a:xfrm>
            <a:custGeom>
              <a:avLst/>
              <a:gdLst>
                <a:gd name="T0" fmla="*/ 409 w 514"/>
                <a:gd name="T1" fmla="*/ 383 h 555"/>
                <a:gd name="T2" fmla="*/ 456 w 514"/>
                <a:gd name="T3" fmla="*/ 297 h 555"/>
                <a:gd name="T4" fmla="*/ 478 w 514"/>
                <a:gd name="T5" fmla="*/ 216 h 555"/>
                <a:gd name="T6" fmla="*/ 471 w 514"/>
                <a:gd name="T7" fmla="*/ 122 h 555"/>
                <a:gd name="T8" fmla="*/ 412 w 514"/>
                <a:gd name="T9" fmla="*/ 36 h 555"/>
                <a:gd name="T10" fmla="*/ 343 w 514"/>
                <a:gd name="T11" fmla="*/ 0 h 555"/>
                <a:gd name="T12" fmla="*/ 238 w 514"/>
                <a:gd name="T13" fmla="*/ 15 h 555"/>
                <a:gd name="T14" fmla="*/ 112 w 514"/>
                <a:gd name="T15" fmla="*/ 86 h 555"/>
                <a:gd name="T16" fmla="*/ 43 w 514"/>
                <a:gd name="T17" fmla="*/ 172 h 555"/>
                <a:gd name="T18" fmla="*/ 0 w 514"/>
                <a:gd name="T19" fmla="*/ 336 h 555"/>
                <a:gd name="T20" fmla="*/ 7 w 514"/>
                <a:gd name="T21" fmla="*/ 442 h 555"/>
                <a:gd name="T22" fmla="*/ 50 w 514"/>
                <a:gd name="T23" fmla="*/ 527 h 555"/>
                <a:gd name="T24" fmla="*/ 112 w 514"/>
                <a:gd name="T25" fmla="*/ 547 h 555"/>
                <a:gd name="T26" fmla="*/ 195 w 514"/>
                <a:gd name="T27" fmla="*/ 547 h 555"/>
                <a:gd name="T28" fmla="*/ 285 w 514"/>
                <a:gd name="T29" fmla="*/ 504 h 555"/>
                <a:gd name="T30" fmla="*/ 323 w 514"/>
                <a:gd name="T31" fmla="*/ 484 h 555"/>
                <a:gd name="T32" fmla="*/ 350 w 514"/>
                <a:gd name="T33" fmla="*/ 450 h 555"/>
                <a:gd name="T34" fmla="*/ 478 w 514"/>
                <a:gd name="T35" fmla="*/ 555 h 555"/>
                <a:gd name="T36" fmla="*/ 514 w 514"/>
                <a:gd name="T37" fmla="*/ 547 h 555"/>
                <a:gd name="T38" fmla="*/ 499 w 514"/>
                <a:gd name="T39" fmla="*/ 512 h 555"/>
                <a:gd name="T40" fmla="*/ 409 w 514"/>
                <a:gd name="T41" fmla="*/ 38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4" h="555">
                  <a:moveTo>
                    <a:pt x="409" y="383"/>
                  </a:moveTo>
                  <a:lnTo>
                    <a:pt x="456" y="297"/>
                  </a:lnTo>
                  <a:lnTo>
                    <a:pt x="478" y="216"/>
                  </a:lnTo>
                  <a:lnTo>
                    <a:pt x="471" y="122"/>
                  </a:lnTo>
                  <a:lnTo>
                    <a:pt x="412" y="36"/>
                  </a:lnTo>
                  <a:lnTo>
                    <a:pt x="343" y="0"/>
                  </a:lnTo>
                  <a:lnTo>
                    <a:pt x="238" y="15"/>
                  </a:lnTo>
                  <a:lnTo>
                    <a:pt x="112" y="86"/>
                  </a:lnTo>
                  <a:lnTo>
                    <a:pt x="43" y="172"/>
                  </a:lnTo>
                  <a:lnTo>
                    <a:pt x="0" y="336"/>
                  </a:lnTo>
                  <a:lnTo>
                    <a:pt x="7" y="442"/>
                  </a:lnTo>
                  <a:lnTo>
                    <a:pt x="50" y="527"/>
                  </a:lnTo>
                  <a:lnTo>
                    <a:pt x="112" y="547"/>
                  </a:lnTo>
                  <a:lnTo>
                    <a:pt x="195" y="547"/>
                  </a:lnTo>
                  <a:lnTo>
                    <a:pt x="285" y="504"/>
                  </a:lnTo>
                  <a:lnTo>
                    <a:pt x="323" y="484"/>
                  </a:lnTo>
                  <a:lnTo>
                    <a:pt x="350" y="450"/>
                  </a:lnTo>
                  <a:lnTo>
                    <a:pt x="478" y="555"/>
                  </a:lnTo>
                  <a:lnTo>
                    <a:pt x="514" y="547"/>
                  </a:lnTo>
                  <a:lnTo>
                    <a:pt x="499" y="512"/>
                  </a:lnTo>
                  <a:lnTo>
                    <a:pt x="409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Freeform 18"/>
            <p:cNvSpPr>
              <a:spLocks noChangeAspect="1" noChangeArrowheads="1"/>
            </p:cNvSpPr>
            <p:nvPr/>
          </p:nvSpPr>
          <p:spPr bwMode="auto">
            <a:xfrm rot="-1291811">
              <a:off x="287" y="333"/>
              <a:ext cx="392" cy="587"/>
            </a:xfrm>
            <a:custGeom>
              <a:avLst/>
              <a:gdLst>
                <a:gd name="T0" fmla="*/ 405 w 784"/>
                <a:gd name="T1" fmla="*/ 347 h 1174"/>
                <a:gd name="T2" fmla="*/ 422 w 784"/>
                <a:gd name="T3" fmla="*/ 214 h 1174"/>
                <a:gd name="T4" fmla="*/ 441 w 784"/>
                <a:gd name="T5" fmla="*/ 51 h 1174"/>
                <a:gd name="T6" fmla="*/ 515 w 784"/>
                <a:gd name="T7" fmla="*/ 0 h 1174"/>
                <a:gd name="T8" fmla="*/ 592 w 784"/>
                <a:gd name="T9" fmla="*/ 0 h 1174"/>
                <a:gd name="T10" fmla="*/ 682 w 784"/>
                <a:gd name="T11" fmla="*/ 70 h 1174"/>
                <a:gd name="T12" fmla="*/ 748 w 784"/>
                <a:gd name="T13" fmla="*/ 235 h 1174"/>
                <a:gd name="T14" fmla="*/ 784 w 784"/>
                <a:gd name="T15" fmla="*/ 456 h 1174"/>
                <a:gd name="T16" fmla="*/ 748 w 784"/>
                <a:gd name="T17" fmla="*/ 706 h 1174"/>
                <a:gd name="T18" fmla="*/ 682 w 784"/>
                <a:gd name="T19" fmla="*/ 855 h 1174"/>
                <a:gd name="T20" fmla="*/ 557 w 784"/>
                <a:gd name="T21" fmla="*/ 1026 h 1174"/>
                <a:gd name="T22" fmla="*/ 422 w 784"/>
                <a:gd name="T23" fmla="*/ 1131 h 1174"/>
                <a:gd name="T24" fmla="*/ 257 w 784"/>
                <a:gd name="T25" fmla="*/ 1174 h 1174"/>
                <a:gd name="T26" fmla="*/ 121 w 784"/>
                <a:gd name="T27" fmla="*/ 1139 h 1174"/>
                <a:gd name="T28" fmla="*/ 35 w 784"/>
                <a:gd name="T29" fmla="*/ 1073 h 1174"/>
                <a:gd name="T30" fmla="*/ 0 w 784"/>
                <a:gd name="T31" fmla="*/ 968 h 1174"/>
                <a:gd name="T32" fmla="*/ 19 w 784"/>
                <a:gd name="T33" fmla="*/ 874 h 1174"/>
                <a:gd name="T34" fmla="*/ 62 w 784"/>
                <a:gd name="T35" fmla="*/ 788 h 1174"/>
                <a:gd name="T36" fmla="*/ 129 w 784"/>
                <a:gd name="T37" fmla="*/ 749 h 1174"/>
                <a:gd name="T38" fmla="*/ 226 w 784"/>
                <a:gd name="T39" fmla="*/ 726 h 1174"/>
                <a:gd name="T40" fmla="*/ 311 w 784"/>
                <a:gd name="T41" fmla="*/ 664 h 1174"/>
                <a:gd name="T42" fmla="*/ 378 w 784"/>
                <a:gd name="T43" fmla="*/ 535 h 1174"/>
                <a:gd name="T44" fmla="*/ 405 w 784"/>
                <a:gd name="T45" fmla="*/ 347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4" h="1174">
                  <a:moveTo>
                    <a:pt x="405" y="347"/>
                  </a:moveTo>
                  <a:lnTo>
                    <a:pt x="422" y="214"/>
                  </a:lnTo>
                  <a:lnTo>
                    <a:pt x="441" y="51"/>
                  </a:lnTo>
                  <a:lnTo>
                    <a:pt x="515" y="0"/>
                  </a:lnTo>
                  <a:lnTo>
                    <a:pt x="592" y="0"/>
                  </a:lnTo>
                  <a:lnTo>
                    <a:pt x="682" y="70"/>
                  </a:lnTo>
                  <a:lnTo>
                    <a:pt x="748" y="235"/>
                  </a:lnTo>
                  <a:lnTo>
                    <a:pt x="784" y="456"/>
                  </a:lnTo>
                  <a:lnTo>
                    <a:pt x="748" y="706"/>
                  </a:lnTo>
                  <a:lnTo>
                    <a:pt x="682" y="855"/>
                  </a:lnTo>
                  <a:lnTo>
                    <a:pt x="557" y="1026"/>
                  </a:lnTo>
                  <a:lnTo>
                    <a:pt x="422" y="1131"/>
                  </a:lnTo>
                  <a:lnTo>
                    <a:pt x="257" y="1174"/>
                  </a:lnTo>
                  <a:lnTo>
                    <a:pt x="121" y="1139"/>
                  </a:lnTo>
                  <a:lnTo>
                    <a:pt x="35" y="1073"/>
                  </a:lnTo>
                  <a:lnTo>
                    <a:pt x="0" y="968"/>
                  </a:lnTo>
                  <a:lnTo>
                    <a:pt x="19" y="874"/>
                  </a:lnTo>
                  <a:lnTo>
                    <a:pt x="62" y="788"/>
                  </a:lnTo>
                  <a:lnTo>
                    <a:pt x="129" y="749"/>
                  </a:lnTo>
                  <a:lnTo>
                    <a:pt x="226" y="726"/>
                  </a:lnTo>
                  <a:lnTo>
                    <a:pt x="311" y="664"/>
                  </a:lnTo>
                  <a:lnTo>
                    <a:pt x="378" y="535"/>
                  </a:lnTo>
                  <a:lnTo>
                    <a:pt x="405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Freeform 19"/>
            <p:cNvSpPr>
              <a:spLocks noChangeAspect="1" noChangeArrowheads="1"/>
            </p:cNvSpPr>
            <p:nvPr/>
          </p:nvSpPr>
          <p:spPr bwMode="auto">
            <a:xfrm rot="-1291811">
              <a:off x="406" y="763"/>
              <a:ext cx="504" cy="808"/>
            </a:xfrm>
            <a:custGeom>
              <a:avLst/>
              <a:gdLst>
                <a:gd name="T0" fmla="*/ 326 w 1007"/>
                <a:gd name="T1" fmla="*/ 52 h 1615"/>
                <a:gd name="T2" fmla="*/ 369 w 1007"/>
                <a:gd name="T3" fmla="*/ 0 h 1615"/>
                <a:gd name="T4" fmla="*/ 456 w 1007"/>
                <a:gd name="T5" fmla="*/ 0 h 1615"/>
                <a:gd name="T6" fmla="*/ 499 w 1007"/>
                <a:gd name="T7" fmla="*/ 71 h 1615"/>
                <a:gd name="T8" fmla="*/ 577 w 1007"/>
                <a:gd name="T9" fmla="*/ 242 h 1615"/>
                <a:gd name="T10" fmla="*/ 686 w 1007"/>
                <a:gd name="T11" fmla="*/ 430 h 1615"/>
                <a:gd name="T12" fmla="*/ 857 w 1007"/>
                <a:gd name="T13" fmla="*/ 578 h 1615"/>
                <a:gd name="T14" fmla="*/ 990 w 1007"/>
                <a:gd name="T15" fmla="*/ 688 h 1615"/>
                <a:gd name="T16" fmla="*/ 1007 w 1007"/>
                <a:gd name="T17" fmla="*/ 739 h 1615"/>
                <a:gd name="T18" fmla="*/ 1007 w 1007"/>
                <a:gd name="T19" fmla="*/ 793 h 1615"/>
                <a:gd name="T20" fmla="*/ 819 w 1007"/>
                <a:gd name="T21" fmla="*/ 953 h 1615"/>
                <a:gd name="T22" fmla="*/ 608 w 1007"/>
                <a:gd name="T23" fmla="*/ 1116 h 1615"/>
                <a:gd name="T24" fmla="*/ 448 w 1007"/>
                <a:gd name="T25" fmla="*/ 1187 h 1615"/>
                <a:gd name="T26" fmla="*/ 276 w 1007"/>
                <a:gd name="T27" fmla="*/ 1202 h 1615"/>
                <a:gd name="T28" fmla="*/ 190 w 1007"/>
                <a:gd name="T29" fmla="*/ 1210 h 1615"/>
                <a:gd name="T30" fmla="*/ 148 w 1007"/>
                <a:gd name="T31" fmla="*/ 1296 h 1615"/>
                <a:gd name="T32" fmla="*/ 112 w 1007"/>
                <a:gd name="T33" fmla="*/ 1393 h 1615"/>
                <a:gd name="T34" fmla="*/ 135 w 1007"/>
                <a:gd name="T35" fmla="*/ 1502 h 1615"/>
                <a:gd name="T36" fmla="*/ 190 w 1007"/>
                <a:gd name="T37" fmla="*/ 1523 h 1615"/>
                <a:gd name="T38" fmla="*/ 190 w 1007"/>
                <a:gd name="T39" fmla="*/ 1564 h 1615"/>
                <a:gd name="T40" fmla="*/ 62 w 1007"/>
                <a:gd name="T41" fmla="*/ 1615 h 1615"/>
                <a:gd name="T42" fmla="*/ 19 w 1007"/>
                <a:gd name="T43" fmla="*/ 1553 h 1615"/>
                <a:gd name="T44" fmla="*/ 0 w 1007"/>
                <a:gd name="T45" fmla="*/ 1444 h 1615"/>
                <a:gd name="T46" fmla="*/ 41 w 1007"/>
                <a:gd name="T47" fmla="*/ 1315 h 1615"/>
                <a:gd name="T48" fmla="*/ 105 w 1007"/>
                <a:gd name="T49" fmla="*/ 1202 h 1615"/>
                <a:gd name="T50" fmla="*/ 190 w 1007"/>
                <a:gd name="T51" fmla="*/ 1101 h 1615"/>
                <a:gd name="T52" fmla="*/ 276 w 1007"/>
                <a:gd name="T53" fmla="*/ 1073 h 1615"/>
                <a:gd name="T54" fmla="*/ 362 w 1007"/>
                <a:gd name="T55" fmla="*/ 1116 h 1615"/>
                <a:gd name="T56" fmla="*/ 514 w 1007"/>
                <a:gd name="T57" fmla="*/ 1050 h 1615"/>
                <a:gd name="T58" fmla="*/ 643 w 1007"/>
                <a:gd name="T59" fmla="*/ 945 h 1615"/>
                <a:gd name="T60" fmla="*/ 791 w 1007"/>
                <a:gd name="T61" fmla="*/ 816 h 1615"/>
                <a:gd name="T62" fmla="*/ 842 w 1007"/>
                <a:gd name="T63" fmla="*/ 758 h 1615"/>
                <a:gd name="T64" fmla="*/ 834 w 1007"/>
                <a:gd name="T65" fmla="*/ 707 h 1615"/>
                <a:gd name="T66" fmla="*/ 662 w 1007"/>
                <a:gd name="T67" fmla="*/ 610 h 1615"/>
                <a:gd name="T68" fmla="*/ 514 w 1007"/>
                <a:gd name="T69" fmla="*/ 480 h 1615"/>
                <a:gd name="T70" fmla="*/ 343 w 1007"/>
                <a:gd name="T71" fmla="*/ 309 h 1615"/>
                <a:gd name="T72" fmla="*/ 283 w 1007"/>
                <a:gd name="T73" fmla="*/ 157 h 1615"/>
                <a:gd name="T74" fmla="*/ 326 w 1007"/>
                <a:gd name="T75" fmla="*/ 52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7" h="1615">
                  <a:moveTo>
                    <a:pt x="326" y="52"/>
                  </a:moveTo>
                  <a:lnTo>
                    <a:pt x="369" y="0"/>
                  </a:lnTo>
                  <a:lnTo>
                    <a:pt x="456" y="0"/>
                  </a:lnTo>
                  <a:lnTo>
                    <a:pt x="499" y="71"/>
                  </a:lnTo>
                  <a:lnTo>
                    <a:pt x="577" y="242"/>
                  </a:lnTo>
                  <a:lnTo>
                    <a:pt x="686" y="430"/>
                  </a:lnTo>
                  <a:lnTo>
                    <a:pt x="857" y="578"/>
                  </a:lnTo>
                  <a:lnTo>
                    <a:pt x="990" y="688"/>
                  </a:lnTo>
                  <a:lnTo>
                    <a:pt x="1007" y="739"/>
                  </a:lnTo>
                  <a:lnTo>
                    <a:pt x="1007" y="793"/>
                  </a:lnTo>
                  <a:lnTo>
                    <a:pt x="819" y="953"/>
                  </a:lnTo>
                  <a:lnTo>
                    <a:pt x="608" y="1116"/>
                  </a:lnTo>
                  <a:lnTo>
                    <a:pt x="448" y="1187"/>
                  </a:lnTo>
                  <a:lnTo>
                    <a:pt x="276" y="1202"/>
                  </a:lnTo>
                  <a:lnTo>
                    <a:pt x="190" y="1210"/>
                  </a:lnTo>
                  <a:lnTo>
                    <a:pt x="148" y="1296"/>
                  </a:lnTo>
                  <a:lnTo>
                    <a:pt x="112" y="1393"/>
                  </a:lnTo>
                  <a:lnTo>
                    <a:pt x="135" y="1502"/>
                  </a:lnTo>
                  <a:lnTo>
                    <a:pt x="190" y="1523"/>
                  </a:lnTo>
                  <a:lnTo>
                    <a:pt x="190" y="1564"/>
                  </a:lnTo>
                  <a:lnTo>
                    <a:pt x="62" y="1615"/>
                  </a:lnTo>
                  <a:lnTo>
                    <a:pt x="19" y="1553"/>
                  </a:lnTo>
                  <a:lnTo>
                    <a:pt x="0" y="1444"/>
                  </a:lnTo>
                  <a:lnTo>
                    <a:pt x="41" y="1315"/>
                  </a:lnTo>
                  <a:lnTo>
                    <a:pt x="105" y="1202"/>
                  </a:lnTo>
                  <a:lnTo>
                    <a:pt x="190" y="1101"/>
                  </a:lnTo>
                  <a:lnTo>
                    <a:pt x="276" y="1073"/>
                  </a:lnTo>
                  <a:lnTo>
                    <a:pt x="362" y="1116"/>
                  </a:lnTo>
                  <a:lnTo>
                    <a:pt x="514" y="1050"/>
                  </a:lnTo>
                  <a:lnTo>
                    <a:pt x="643" y="945"/>
                  </a:lnTo>
                  <a:lnTo>
                    <a:pt x="791" y="816"/>
                  </a:lnTo>
                  <a:lnTo>
                    <a:pt x="842" y="758"/>
                  </a:lnTo>
                  <a:lnTo>
                    <a:pt x="834" y="707"/>
                  </a:lnTo>
                  <a:lnTo>
                    <a:pt x="662" y="610"/>
                  </a:lnTo>
                  <a:lnTo>
                    <a:pt x="514" y="480"/>
                  </a:lnTo>
                  <a:lnTo>
                    <a:pt x="343" y="309"/>
                  </a:lnTo>
                  <a:lnTo>
                    <a:pt x="283" y="157"/>
                  </a:lnTo>
                  <a:lnTo>
                    <a:pt x="32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Freeform 20"/>
            <p:cNvSpPr>
              <a:spLocks noChangeAspect="1" noChangeArrowheads="1"/>
            </p:cNvSpPr>
            <p:nvPr/>
          </p:nvSpPr>
          <p:spPr bwMode="auto">
            <a:xfrm rot="-1291811">
              <a:off x="0" y="891"/>
              <a:ext cx="663" cy="744"/>
            </a:xfrm>
            <a:custGeom>
              <a:avLst/>
              <a:gdLst>
                <a:gd name="T0" fmla="*/ 905 w 1326"/>
                <a:gd name="T1" fmla="*/ 370 h 1487"/>
                <a:gd name="T2" fmla="*/ 1057 w 1326"/>
                <a:gd name="T3" fmla="*/ 113 h 1487"/>
                <a:gd name="T4" fmla="*/ 1183 w 1326"/>
                <a:gd name="T5" fmla="*/ 0 h 1487"/>
                <a:gd name="T6" fmla="*/ 1292 w 1326"/>
                <a:gd name="T7" fmla="*/ 19 h 1487"/>
                <a:gd name="T8" fmla="*/ 1326 w 1326"/>
                <a:gd name="T9" fmla="*/ 136 h 1487"/>
                <a:gd name="T10" fmla="*/ 1162 w 1326"/>
                <a:gd name="T11" fmla="*/ 394 h 1487"/>
                <a:gd name="T12" fmla="*/ 971 w 1326"/>
                <a:gd name="T13" fmla="*/ 651 h 1487"/>
                <a:gd name="T14" fmla="*/ 769 w 1326"/>
                <a:gd name="T15" fmla="*/ 878 h 1487"/>
                <a:gd name="T16" fmla="*/ 577 w 1326"/>
                <a:gd name="T17" fmla="*/ 1015 h 1487"/>
                <a:gd name="T18" fmla="*/ 449 w 1326"/>
                <a:gd name="T19" fmla="*/ 1116 h 1487"/>
                <a:gd name="T20" fmla="*/ 328 w 1326"/>
                <a:gd name="T21" fmla="*/ 1116 h 1487"/>
                <a:gd name="T22" fmla="*/ 277 w 1326"/>
                <a:gd name="T23" fmla="*/ 1099 h 1487"/>
                <a:gd name="T24" fmla="*/ 277 w 1326"/>
                <a:gd name="T25" fmla="*/ 1221 h 1487"/>
                <a:gd name="T26" fmla="*/ 172 w 1326"/>
                <a:gd name="T27" fmla="*/ 1358 h 1487"/>
                <a:gd name="T28" fmla="*/ 86 w 1326"/>
                <a:gd name="T29" fmla="*/ 1401 h 1487"/>
                <a:gd name="T30" fmla="*/ 93 w 1326"/>
                <a:gd name="T31" fmla="*/ 1478 h 1487"/>
                <a:gd name="T32" fmla="*/ 9 w 1326"/>
                <a:gd name="T33" fmla="*/ 1487 h 1487"/>
                <a:gd name="T34" fmla="*/ 0 w 1326"/>
                <a:gd name="T35" fmla="*/ 1373 h 1487"/>
                <a:gd name="T36" fmla="*/ 71 w 1326"/>
                <a:gd name="T37" fmla="*/ 1287 h 1487"/>
                <a:gd name="T38" fmla="*/ 172 w 1326"/>
                <a:gd name="T39" fmla="*/ 1210 h 1487"/>
                <a:gd name="T40" fmla="*/ 215 w 1326"/>
                <a:gd name="T41" fmla="*/ 1123 h 1487"/>
                <a:gd name="T42" fmla="*/ 223 w 1326"/>
                <a:gd name="T43" fmla="*/ 1015 h 1487"/>
                <a:gd name="T44" fmla="*/ 215 w 1326"/>
                <a:gd name="T45" fmla="*/ 987 h 1487"/>
                <a:gd name="T46" fmla="*/ 266 w 1326"/>
                <a:gd name="T47" fmla="*/ 951 h 1487"/>
                <a:gd name="T48" fmla="*/ 309 w 1326"/>
                <a:gd name="T49" fmla="*/ 951 h 1487"/>
                <a:gd name="T50" fmla="*/ 343 w 1326"/>
                <a:gd name="T51" fmla="*/ 1015 h 1487"/>
                <a:gd name="T52" fmla="*/ 406 w 1326"/>
                <a:gd name="T53" fmla="*/ 1037 h 1487"/>
                <a:gd name="T54" fmla="*/ 472 w 1326"/>
                <a:gd name="T55" fmla="*/ 1015 h 1487"/>
                <a:gd name="T56" fmla="*/ 558 w 1326"/>
                <a:gd name="T57" fmla="*/ 928 h 1487"/>
                <a:gd name="T58" fmla="*/ 691 w 1326"/>
                <a:gd name="T59" fmla="*/ 792 h 1487"/>
                <a:gd name="T60" fmla="*/ 800 w 1326"/>
                <a:gd name="T61" fmla="*/ 628 h 1487"/>
                <a:gd name="T62" fmla="*/ 862 w 1326"/>
                <a:gd name="T63" fmla="*/ 492 h 1487"/>
                <a:gd name="T64" fmla="*/ 905 w 1326"/>
                <a:gd name="T65" fmla="*/ 37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6" h="1487">
                  <a:moveTo>
                    <a:pt x="905" y="370"/>
                  </a:moveTo>
                  <a:lnTo>
                    <a:pt x="1057" y="113"/>
                  </a:lnTo>
                  <a:lnTo>
                    <a:pt x="1183" y="0"/>
                  </a:lnTo>
                  <a:lnTo>
                    <a:pt x="1292" y="19"/>
                  </a:lnTo>
                  <a:lnTo>
                    <a:pt x="1326" y="136"/>
                  </a:lnTo>
                  <a:lnTo>
                    <a:pt x="1162" y="394"/>
                  </a:lnTo>
                  <a:lnTo>
                    <a:pt x="971" y="651"/>
                  </a:lnTo>
                  <a:lnTo>
                    <a:pt x="769" y="878"/>
                  </a:lnTo>
                  <a:lnTo>
                    <a:pt x="577" y="1015"/>
                  </a:lnTo>
                  <a:lnTo>
                    <a:pt x="449" y="1116"/>
                  </a:lnTo>
                  <a:lnTo>
                    <a:pt x="328" y="1116"/>
                  </a:lnTo>
                  <a:lnTo>
                    <a:pt x="277" y="1099"/>
                  </a:lnTo>
                  <a:lnTo>
                    <a:pt x="277" y="1221"/>
                  </a:lnTo>
                  <a:lnTo>
                    <a:pt x="172" y="1358"/>
                  </a:lnTo>
                  <a:lnTo>
                    <a:pt x="86" y="1401"/>
                  </a:lnTo>
                  <a:lnTo>
                    <a:pt x="93" y="1478"/>
                  </a:lnTo>
                  <a:lnTo>
                    <a:pt x="9" y="1487"/>
                  </a:lnTo>
                  <a:lnTo>
                    <a:pt x="0" y="1373"/>
                  </a:lnTo>
                  <a:lnTo>
                    <a:pt x="71" y="1287"/>
                  </a:lnTo>
                  <a:lnTo>
                    <a:pt x="172" y="1210"/>
                  </a:lnTo>
                  <a:lnTo>
                    <a:pt x="215" y="1123"/>
                  </a:lnTo>
                  <a:lnTo>
                    <a:pt x="223" y="1015"/>
                  </a:lnTo>
                  <a:lnTo>
                    <a:pt x="215" y="987"/>
                  </a:lnTo>
                  <a:lnTo>
                    <a:pt x="266" y="951"/>
                  </a:lnTo>
                  <a:lnTo>
                    <a:pt x="309" y="951"/>
                  </a:lnTo>
                  <a:lnTo>
                    <a:pt x="343" y="1015"/>
                  </a:lnTo>
                  <a:lnTo>
                    <a:pt x="406" y="1037"/>
                  </a:lnTo>
                  <a:lnTo>
                    <a:pt x="472" y="1015"/>
                  </a:lnTo>
                  <a:lnTo>
                    <a:pt x="558" y="928"/>
                  </a:lnTo>
                  <a:lnTo>
                    <a:pt x="691" y="792"/>
                  </a:lnTo>
                  <a:lnTo>
                    <a:pt x="800" y="628"/>
                  </a:lnTo>
                  <a:lnTo>
                    <a:pt x="862" y="492"/>
                  </a:lnTo>
                  <a:lnTo>
                    <a:pt x="905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Freeform 21"/>
            <p:cNvSpPr>
              <a:spLocks noChangeAspect="1" noChangeArrowheads="1"/>
            </p:cNvSpPr>
            <p:nvPr/>
          </p:nvSpPr>
          <p:spPr bwMode="auto">
            <a:xfrm rot="134639">
              <a:off x="567" y="576"/>
              <a:ext cx="651" cy="413"/>
            </a:xfrm>
            <a:custGeom>
              <a:avLst/>
              <a:gdLst>
                <a:gd name="T0" fmla="*/ 16 w 1303"/>
                <a:gd name="T1" fmla="*/ 145 h 827"/>
                <a:gd name="T2" fmla="*/ 0 w 1303"/>
                <a:gd name="T3" fmla="*/ 36 h 827"/>
                <a:gd name="T4" fmla="*/ 63 w 1303"/>
                <a:gd name="T5" fmla="*/ 0 h 827"/>
                <a:gd name="T6" fmla="*/ 172 w 1303"/>
                <a:gd name="T7" fmla="*/ 21 h 827"/>
                <a:gd name="T8" fmla="*/ 320 w 1303"/>
                <a:gd name="T9" fmla="*/ 165 h 827"/>
                <a:gd name="T10" fmla="*/ 465 w 1303"/>
                <a:gd name="T11" fmla="*/ 336 h 827"/>
                <a:gd name="T12" fmla="*/ 620 w 1303"/>
                <a:gd name="T13" fmla="*/ 484 h 827"/>
                <a:gd name="T14" fmla="*/ 812 w 1303"/>
                <a:gd name="T15" fmla="*/ 559 h 827"/>
                <a:gd name="T16" fmla="*/ 999 w 1303"/>
                <a:gd name="T17" fmla="*/ 578 h 827"/>
                <a:gd name="T18" fmla="*/ 1081 w 1303"/>
                <a:gd name="T19" fmla="*/ 559 h 827"/>
                <a:gd name="T20" fmla="*/ 1198 w 1303"/>
                <a:gd name="T21" fmla="*/ 493 h 827"/>
                <a:gd name="T22" fmla="*/ 1303 w 1303"/>
                <a:gd name="T23" fmla="*/ 508 h 827"/>
                <a:gd name="T24" fmla="*/ 1261 w 1303"/>
                <a:gd name="T25" fmla="*/ 559 h 827"/>
                <a:gd name="T26" fmla="*/ 1175 w 1303"/>
                <a:gd name="T27" fmla="*/ 594 h 827"/>
                <a:gd name="T28" fmla="*/ 1113 w 1303"/>
                <a:gd name="T29" fmla="*/ 637 h 827"/>
                <a:gd name="T30" fmla="*/ 1081 w 1303"/>
                <a:gd name="T31" fmla="*/ 699 h 827"/>
                <a:gd name="T32" fmla="*/ 1081 w 1303"/>
                <a:gd name="T33" fmla="*/ 793 h 827"/>
                <a:gd name="T34" fmla="*/ 1027 w 1303"/>
                <a:gd name="T35" fmla="*/ 827 h 827"/>
                <a:gd name="T36" fmla="*/ 999 w 1303"/>
                <a:gd name="T37" fmla="*/ 750 h 827"/>
                <a:gd name="T38" fmla="*/ 941 w 1303"/>
                <a:gd name="T39" fmla="*/ 679 h 827"/>
                <a:gd name="T40" fmla="*/ 847 w 1303"/>
                <a:gd name="T41" fmla="*/ 656 h 827"/>
                <a:gd name="T42" fmla="*/ 699 w 1303"/>
                <a:gd name="T43" fmla="*/ 602 h 827"/>
                <a:gd name="T44" fmla="*/ 527 w 1303"/>
                <a:gd name="T45" fmla="*/ 527 h 827"/>
                <a:gd name="T46" fmla="*/ 378 w 1303"/>
                <a:gd name="T47" fmla="*/ 422 h 827"/>
                <a:gd name="T48" fmla="*/ 226 w 1303"/>
                <a:gd name="T49" fmla="*/ 302 h 827"/>
                <a:gd name="T50" fmla="*/ 78 w 1303"/>
                <a:gd name="T51" fmla="*/ 227 h 827"/>
                <a:gd name="T52" fmla="*/ 16 w 1303"/>
                <a:gd name="T53" fmla="*/ 14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3" h="827">
                  <a:moveTo>
                    <a:pt x="16" y="145"/>
                  </a:moveTo>
                  <a:lnTo>
                    <a:pt x="0" y="36"/>
                  </a:lnTo>
                  <a:lnTo>
                    <a:pt x="63" y="0"/>
                  </a:lnTo>
                  <a:lnTo>
                    <a:pt x="172" y="21"/>
                  </a:lnTo>
                  <a:lnTo>
                    <a:pt x="320" y="165"/>
                  </a:lnTo>
                  <a:lnTo>
                    <a:pt x="465" y="336"/>
                  </a:lnTo>
                  <a:lnTo>
                    <a:pt x="620" y="484"/>
                  </a:lnTo>
                  <a:lnTo>
                    <a:pt x="812" y="559"/>
                  </a:lnTo>
                  <a:lnTo>
                    <a:pt x="999" y="578"/>
                  </a:lnTo>
                  <a:lnTo>
                    <a:pt x="1081" y="559"/>
                  </a:lnTo>
                  <a:lnTo>
                    <a:pt x="1198" y="493"/>
                  </a:lnTo>
                  <a:lnTo>
                    <a:pt x="1303" y="508"/>
                  </a:lnTo>
                  <a:lnTo>
                    <a:pt x="1261" y="559"/>
                  </a:lnTo>
                  <a:lnTo>
                    <a:pt x="1175" y="594"/>
                  </a:lnTo>
                  <a:lnTo>
                    <a:pt x="1113" y="637"/>
                  </a:lnTo>
                  <a:lnTo>
                    <a:pt x="1081" y="699"/>
                  </a:lnTo>
                  <a:lnTo>
                    <a:pt x="1081" y="793"/>
                  </a:lnTo>
                  <a:lnTo>
                    <a:pt x="1027" y="827"/>
                  </a:lnTo>
                  <a:lnTo>
                    <a:pt x="999" y="750"/>
                  </a:lnTo>
                  <a:lnTo>
                    <a:pt x="941" y="679"/>
                  </a:lnTo>
                  <a:lnTo>
                    <a:pt x="847" y="656"/>
                  </a:lnTo>
                  <a:lnTo>
                    <a:pt x="699" y="602"/>
                  </a:lnTo>
                  <a:lnTo>
                    <a:pt x="527" y="527"/>
                  </a:lnTo>
                  <a:lnTo>
                    <a:pt x="378" y="422"/>
                  </a:lnTo>
                  <a:lnTo>
                    <a:pt x="226" y="302"/>
                  </a:lnTo>
                  <a:lnTo>
                    <a:pt x="78" y="227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22"/>
            <p:cNvSpPr>
              <a:spLocks noChangeAspect="1" noChangeArrowheads="1"/>
            </p:cNvSpPr>
            <p:nvPr/>
          </p:nvSpPr>
          <p:spPr bwMode="auto">
            <a:xfrm rot="4477072" flipV="1">
              <a:off x="538" y="396"/>
              <a:ext cx="582" cy="435"/>
            </a:xfrm>
            <a:custGeom>
              <a:avLst/>
              <a:gdLst>
                <a:gd name="T0" fmla="*/ 0 w 1163"/>
                <a:gd name="T1" fmla="*/ 163 h 870"/>
                <a:gd name="T2" fmla="*/ 19 w 1163"/>
                <a:gd name="T3" fmla="*/ 15 h 870"/>
                <a:gd name="T4" fmla="*/ 113 w 1163"/>
                <a:gd name="T5" fmla="*/ 0 h 870"/>
                <a:gd name="T6" fmla="*/ 173 w 1163"/>
                <a:gd name="T7" fmla="*/ 62 h 870"/>
                <a:gd name="T8" fmla="*/ 192 w 1163"/>
                <a:gd name="T9" fmla="*/ 207 h 870"/>
                <a:gd name="T10" fmla="*/ 285 w 1163"/>
                <a:gd name="T11" fmla="*/ 429 h 870"/>
                <a:gd name="T12" fmla="*/ 449 w 1163"/>
                <a:gd name="T13" fmla="*/ 600 h 870"/>
                <a:gd name="T14" fmla="*/ 585 w 1163"/>
                <a:gd name="T15" fmla="*/ 698 h 870"/>
                <a:gd name="T16" fmla="*/ 906 w 1163"/>
                <a:gd name="T17" fmla="*/ 707 h 870"/>
                <a:gd name="T18" fmla="*/ 1050 w 1163"/>
                <a:gd name="T19" fmla="*/ 643 h 870"/>
                <a:gd name="T20" fmla="*/ 1112 w 1163"/>
                <a:gd name="T21" fmla="*/ 570 h 870"/>
                <a:gd name="T22" fmla="*/ 1163 w 1163"/>
                <a:gd name="T23" fmla="*/ 578 h 870"/>
                <a:gd name="T24" fmla="*/ 1155 w 1163"/>
                <a:gd name="T25" fmla="*/ 664 h 870"/>
                <a:gd name="T26" fmla="*/ 1112 w 1163"/>
                <a:gd name="T27" fmla="*/ 827 h 870"/>
                <a:gd name="T28" fmla="*/ 1155 w 1163"/>
                <a:gd name="T29" fmla="*/ 870 h 870"/>
                <a:gd name="T30" fmla="*/ 1034 w 1163"/>
                <a:gd name="T31" fmla="*/ 851 h 870"/>
                <a:gd name="T32" fmla="*/ 1007 w 1163"/>
                <a:gd name="T33" fmla="*/ 808 h 870"/>
                <a:gd name="T34" fmla="*/ 812 w 1163"/>
                <a:gd name="T35" fmla="*/ 792 h 870"/>
                <a:gd name="T36" fmla="*/ 585 w 1163"/>
                <a:gd name="T37" fmla="*/ 784 h 870"/>
                <a:gd name="T38" fmla="*/ 449 w 1163"/>
                <a:gd name="T39" fmla="*/ 722 h 870"/>
                <a:gd name="T40" fmla="*/ 363 w 1163"/>
                <a:gd name="T41" fmla="*/ 656 h 870"/>
                <a:gd name="T42" fmla="*/ 265 w 1163"/>
                <a:gd name="T43" fmla="*/ 535 h 870"/>
                <a:gd name="T44" fmla="*/ 113 w 1163"/>
                <a:gd name="T45" fmla="*/ 386 h 870"/>
                <a:gd name="T46" fmla="*/ 19 w 1163"/>
                <a:gd name="T47" fmla="*/ 257 h 870"/>
                <a:gd name="T48" fmla="*/ 0 w 1163"/>
                <a:gd name="T49" fmla="*/ 163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3" h="870">
                  <a:moveTo>
                    <a:pt x="0" y="163"/>
                  </a:moveTo>
                  <a:lnTo>
                    <a:pt x="19" y="15"/>
                  </a:lnTo>
                  <a:lnTo>
                    <a:pt x="113" y="0"/>
                  </a:lnTo>
                  <a:lnTo>
                    <a:pt x="173" y="62"/>
                  </a:lnTo>
                  <a:lnTo>
                    <a:pt x="192" y="207"/>
                  </a:lnTo>
                  <a:lnTo>
                    <a:pt x="285" y="429"/>
                  </a:lnTo>
                  <a:lnTo>
                    <a:pt x="449" y="600"/>
                  </a:lnTo>
                  <a:lnTo>
                    <a:pt x="585" y="698"/>
                  </a:lnTo>
                  <a:lnTo>
                    <a:pt x="906" y="707"/>
                  </a:lnTo>
                  <a:lnTo>
                    <a:pt x="1050" y="643"/>
                  </a:lnTo>
                  <a:lnTo>
                    <a:pt x="1112" y="570"/>
                  </a:lnTo>
                  <a:lnTo>
                    <a:pt x="1163" y="578"/>
                  </a:lnTo>
                  <a:lnTo>
                    <a:pt x="1155" y="664"/>
                  </a:lnTo>
                  <a:lnTo>
                    <a:pt x="1112" y="827"/>
                  </a:lnTo>
                  <a:lnTo>
                    <a:pt x="1155" y="870"/>
                  </a:lnTo>
                  <a:lnTo>
                    <a:pt x="1034" y="851"/>
                  </a:lnTo>
                  <a:lnTo>
                    <a:pt x="1007" y="808"/>
                  </a:lnTo>
                  <a:lnTo>
                    <a:pt x="812" y="792"/>
                  </a:lnTo>
                  <a:lnTo>
                    <a:pt x="585" y="784"/>
                  </a:lnTo>
                  <a:lnTo>
                    <a:pt x="449" y="722"/>
                  </a:lnTo>
                  <a:lnTo>
                    <a:pt x="363" y="656"/>
                  </a:lnTo>
                  <a:lnTo>
                    <a:pt x="265" y="535"/>
                  </a:lnTo>
                  <a:lnTo>
                    <a:pt x="113" y="386"/>
                  </a:lnTo>
                  <a:lnTo>
                    <a:pt x="19" y="2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9" name="Line 23"/>
          <p:cNvSpPr>
            <a:spLocks noChangeShapeType="1"/>
          </p:cNvSpPr>
          <p:nvPr/>
        </p:nvSpPr>
        <p:spPr bwMode="auto">
          <a:xfrm>
            <a:off x="2506663" y="2578100"/>
            <a:ext cx="0" cy="270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Rectangle 23"/>
          <p:cNvSpPr>
            <a:spLocks noChangeArrowheads="1"/>
          </p:cNvSpPr>
          <p:nvPr/>
        </p:nvSpPr>
        <p:spPr bwMode="auto">
          <a:xfrm>
            <a:off x="3635375" y="1412875"/>
            <a:ext cx="3744913" cy="64135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ea typeface="华文行楷" pitchFamily="2" charset="-122"/>
              </a:rPr>
              <a:t>力学中功的含义</a:t>
            </a:r>
            <a:r>
              <a:rPr lang="zh-CN" altLang="en-US"/>
              <a:t> 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132138" y="1989138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ea typeface="华文新魏" pitchFamily="2" charset="-122"/>
              </a:rPr>
              <a:t>物理学中力的功是指</a:t>
            </a:r>
            <a:r>
              <a:rPr lang="en-US" altLang="zh-CN" sz="2800" b="1">
                <a:solidFill>
                  <a:schemeClr val="tx2"/>
                </a:solidFill>
                <a:ea typeface="华文新魏" pitchFamily="2" charset="-122"/>
              </a:rPr>
              <a:t>:</a:t>
            </a:r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3059113" y="2492375"/>
            <a:ext cx="6985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ea typeface="华文新魏" pitchFamily="2" charset="-122"/>
              </a:rPr>
              <a:t>    一个力作用在物体上</a:t>
            </a:r>
            <a:r>
              <a:rPr lang="en-US" altLang="zh-CN" sz="2800" b="1">
                <a:solidFill>
                  <a:srgbClr val="FF0000"/>
                </a:solidFill>
                <a:ea typeface="华文新魏" pitchFamily="2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ea typeface="华文新魏" pitchFamily="2" charset="-122"/>
              </a:rPr>
              <a:t>使这个物体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ea typeface="华文新魏" pitchFamily="2" charset="-122"/>
              </a:rPr>
              <a:t>在力的方向上移动了一段距离</a:t>
            </a:r>
            <a:r>
              <a:rPr lang="en-US" altLang="zh-CN" sz="2800" b="1">
                <a:solidFill>
                  <a:srgbClr val="FF0000"/>
                </a:solidFill>
                <a:ea typeface="华文新魏" pitchFamily="2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ea typeface="华文新魏" pitchFamily="2" charset="-122"/>
              </a:rPr>
              <a:t>就说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ea typeface="华文新魏" pitchFamily="2" charset="-122"/>
              </a:rPr>
              <a:t>这个力对物体做了功．</a:t>
            </a:r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2484438" y="3357563"/>
            <a:ext cx="685800" cy="2381250"/>
            <a:chOff x="0" y="0"/>
            <a:chExt cx="432" cy="1074"/>
          </a:xfrm>
        </p:grpSpPr>
        <p:sp>
          <p:nvSpPr>
            <p:cNvPr id="7194" name="Line 31"/>
            <p:cNvSpPr>
              <a:spLocks noChangeShapeType="1"/>
            </p:cNvSpPr>
            <p:nvPr/>
          </p:nvSpPr>
          <p:spPr bwMode="auto">
            <a:xfrm>
              <a:off x="48" y="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Line 32"/>
            <p:cNvSpPr>
              <a:spLocks noChangeShapeType="1"/>
            </p:cNvSpPr>
            <p:nvPr/>
          </p:nvSpPr>
          <p:spPr bwMode="auto">
            <a:xfrm>
              <a:off x="0" y="107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Line 33"/>
            <p:cNvSpPr>
              <a:spLocks noChangeShapeType="1"/>
            </p:cNvSpPr>
            <p:nvPr/>
          </p:nvSpPr>
          <p:spPr bwMode="auto">
            <a:xfrm>
              <a:off x="240" y="0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Text Box 34"/>
            <p:cNvSpPr txBox="1">
              <a:spLocks noChangeArrowheads="1"/>
            </p:cNvSpPr>
            <p:nvPr/>
          </p:nvSpPr>
          <p:spPr bwMode="auto">
            <a:xfrm>
              <a:off x="153" y="384"/>
              <a:ext cx="240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7198" name="Line 28"/>
          <p:cNvSpPr>
            <a:spLocks noChangeShapeType="1"/>
          </p:cNvSpPr>
          <p:nvPr/>
        </p:nvSpPr>
        <p:spPr bwMode="auto">
          <a:xfrm>
            <a:off x="2484438" y="3068638"/>
            <a:ext cx="0" cy="2700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2268538" y="4581525"/>
            <a:ext cx="811212" cy="1154113"/>
            <a:chOff x="0" y="0"/>
            <a:chExt cx="511" cy="727"/>
          </a:xfrm>
        </p:grpSpPr>
        <p:sp>
          <p:nvSpPr>
            <p:cNvPr id="7200" name="Rectangle 24"/>
            <p:cNvSpPr>
              <a:spLocks noChangeArrowheads="1"/>
            </p:cNvSpPr>
            <p:nvPr/>
          </p:nvSpPr>
          <p:spPr bwMode="auto">
            <a:xfrm>
              <a:off x="0" y="439"/>
              <a:ext cx="288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01" name="Group 34"/>
            <p:cNvGrpSpPr>
              <a:grpSpLocks/>
            </p:cNvGrpSpPr>
            <p:nvPr/>
          </p:nvGrpSpPr>
          <p:grpSpPr bwMode="auto">
            <a:xfrm>
              <a:off x="121" y="0"/>
              <a:ext cx="390" cy="432"/>
              <a:chOff x="0" y="0"/>
              <a:chExt cx="390" cy="432"/>
            </a:xfrm>
          </p:grpSpPr>
          <p:sp>
            <p:nvSpPr>
              <p:cNvPr id="7202" name="Line 36"/>
              <p:cNvSpPr>
                <a:spLocks noChangeShapeType="1"/>
              </p:cNvSpPr>
              <p:nvPr/>
            </p:nvSpPr>
            <p:spPr bwMode="auto">
              <a:xfrm flipV="1">
                <a:off x="0" y="48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Text Box 37"/>
              <p:cNvSpPr txBox="1">
                <a:spLocks noChangeArrowheads="1"/>
              </p:cNvSpPr>
              <p:nvPr/>
            </p:nvSpPr>
            <p:spPr bwMode="auto">
              <a:xfrm>
                <a:off x="102" y="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itchFamily="18" charset="0"/>
                  </a:rPr>
                  <a:t>F</a:t>
                </a:r>
              </a:p>
            </p:txBody>
          </p:sp>
        </p:grpSp>
      </p:grpSp>
      <p:sp>
        <p:nvSpPr>
          <p:cNvPr id="7204" name="Rectangle 29"/>
          <p:cNvSpPr>
            <a:spLocks noChangeArrowheads="1"/>
          </p:cNvSpPr>
          <p:nvPr/>
        </p:nvSpPr>
        <p:spPr bwMode="auto">
          <a:xfrm>
            <a:off x="2268538" y="5300663"/>
            <a:ext cx="457200" cy="457200"/>
          </a:xfrm>
          <a:prstGeom prst="rect">
            <a:avLst/>
          </a:prstGeom>
          <a:solidFill>
            <a:schemeClr val="accent1">
              <a:alpha val="5019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6948488" y="3068638"/>
            <a:ext cx="1728787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3276600" y="3644900"/>
            <a:ext cx="4464050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V="1">
            <a:off x="4356100" y="3068638"/>
            <a:ext cx="2016125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3276600" y="3213100"/>
            <a:ext cx="2087563" cy="431800"/>
          </a:xfrm>
          <a:prstGeom prst="ellips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348038" y="4560888"/>
            <a:ext cx="53863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/>
              <a:t>人的拉力对物体做了功．也可以说人对</a:t>
            </a:r>
          </a:p>
          <a:p>
            <a:r>
              <a:rPr lang="zh-CN" altLang="en-US" sz="2400" b="1"/>
              <a:t>物体做了功．或者说克服重力做了功．</a:t>
            </a:r>
            <a:r>
              <a:rPr lang="zh-CN" altLang="en-US" sz="2400"/>
              <a:t> </a:t>
            </a:r>
          </a:p>
          <a:p>
            <a:r>
              <a:rPr lang="zh-CN" altLang="en-US" sz="2400"/>
              <a:t> </a:t>
            </a:r>
          </a:p>
        </p:txBody>
      </p:sp>
      <p:sp>
        <p:nvSpPr>
          <p:cNvPr id="7210" name="Line 43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1" name="Line 44"/>
          <p:cNvSpPr>
            <a:spLocks noChangeShapeType="1"/>
          </p:cNvSpPr>
          <p:nvPr/>
        </p:nvSpPr>
        <p:spPr bwMode="auto">
          <a:xfrm flipH="1">
            <a:off x="323850" y="13414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09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6211E-7 L -6.11111E-6 -0.346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54" grpId="0" bldLvl="0" animBg="1"/>
      <p:bldP spid="9255" grpId="0" bldLvl="0" animBg="1"/>
      <p:bldP spid="9256" grpId="0" bldLvl="0" animBg="1"/>
      <p:bldP spid="9257" grpId="0" bldLvl="0" animBg="1"/>
      <p:bldP spid="9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39738" y="987425"/>
            <a:ext cx="768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latin typeface="宋体" pitchFamily="2" charset="-122"/>
              </a:rPr>
              <a:t>做功的两个必要因素是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82900" y="2241550"/>
            <a:ext cx="57753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b="1">
                <a:latin typeface="宋体" pitchFamily="2" charset="-122"/>
              </a:rPr>
              <a:t>1.</a:t>
            </a:r>
            <a:r>
              <a:rPr lang="zh-CN" altLang="en-US" sz="3200" b="1">
                <a:latin typeface="宋体" pitchFamily="2" charset="-122"/>
              </a:rPr>
              <a:t>作用在物体上的力  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0244" name="AutoShape 5"/>
          <p:cNvSpPr>
            <a:spLocks/>
          </p:cNvSpPr>
          <p:nvPr/>
        </p:nvSpPr>
        <p:spPr bwMode="auto">
          <a:xfrm>
            <a:off x="2395538" y="2701925"/>
            <a:ext cx="152400" cy="1003300"/>
          </a:xfrm>
          <a:prstGeom prst="leftBrace">
            <a:avLst>
              <a:gd name="adj1" fmla="val 5477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 rot="5400000">
            <a:off x="795338" y="4484688"/>
            <a:ext cx="2228850" cy="673100"/>
          </a:xfrm>
          <a:custGeom>
            <a:avLst/>
            <a:gdLst>
              <a:gd name="T0" fmla="*/ 16945 w 21600"/>
              <a:gd name="T1" fmla="*/ 0 h 21600"/>
              <a:gd name="T2" fmla="*/ 12289 w 21600"/>
              <a:gd name="T3" fmla="*/ 9252 h 21600"/>
              <a:gd name="T4" fmla="*/ 16138 w 21600"/>
              <a:gd name="T5" fmla="*/ 9252 h 21600"/>
              <a:gd name="T6" fmla="*/ 16138 w 21600"/>
              <a:gd name="T7" fmla="*/ 19637 h 21600"/>
              <a:gd name="T8" fmla="*/ 0 w 21600"/>
              <a:gd name="T9" fmla="*/ 19637 h 21600"/>
              <a:gd name="T10" fmla="*/ 0 w 21600"/>
              <a:gd name="T11" fmla="*/ 21600 h 21600"/>
              <a:gd name="T12" fmla="*/ 17751 w 21600"/>
              <a:gd name="T13" fmla="*/ 21600 h 21600"/>
              <a:gd name="T14" fmla="*/ 17751 w 21600"/>
              <a:gd name="T15" fmla="*/ 9252 h 21600"/>
              <a:gd name="T16" fmla="*/ 21600 w 21600"/>
              <a:gd name="T17" fmla="*/ 92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6945" y="0"/>
                </a:moveTo>
                <a:lnTo>
                  <a:pt x="12289" y="9252"/>
                </a:lnTo>
                <a:lnTo>
                  <a:pt x="16138" y="9252"/>
                </a:lnTo>
                <a:lnTo>
                  <a:pt x="16138" y="19637"/>
                </a:lnTo>
                <a:lnTo>
                  <a:pt x="0" y="19637"/>
                </a:lnTo>
                <a:lnTo>
                  <a:pt x="0" y="21600"/>
                </a:lnTo>
                <a:lnTo>
                  <a:pt x="17751" y="21600"/>
                </a:lnTo>
                <a:lnTo>
                  <a:pt x="17751" y="9252"/>
                </a:lnTo>
                <a:lnTo>
                  <a:pt x="21600" y="9252"/>
                </a:lnTo>
                <a:close/>
              </a:path>
            </a:pathLst>
          </a:custGeom>
          <a:solidFill>
            <a:schemeClr val="tx1"/>
          </a:solidFill>
          <a:ln w="9525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15963" y="2779713"/>
            <a:ext cx="1681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itchFamily="2" charset="-122"/>
              </a:rPr>
              <a:t>必要因素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768600" y="5165725"/>
            <a:ext cx="47767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宋体" pitchFamily="2" charset="-122"/>
              </a:rPr>
              <a:t>必须需要，缺一不可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82900" y="3302000"/>
            <a:ext cx="60499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b="1">
                <a:latin typeface="宋体" pitchFamily="2" charset="-122"/>
                <a:sym typeface="宋体" pitchFamily="2" charset="-122"/>
              </a:rPr>
              <a:t>2.</a:t>
            </a:r>
            <a:r>
              <a:rPr lang="zh-CN" altLang="en-US" sz="3200" b="1">
                <a:latin typeface="宋体" pitchFamily="2" charset="-122"/>
                <a:sym typeface="宋体" pitchFamily="2" charset="-122"/>
              </a:rPr>
              <a:t>物体在这个力的方向上移动了的距离  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sym typeface="宋体" pitchFamily="2" charset="-122"/>
              </a:rPr>
              <a:t>s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934197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 bldLvl="0" animBg="1"/>
      <p:bldP spid="10246" grpId="0" bldLvl="0" animBg="1"/>
      <p:bldP spid="10247" grpId="0"/>
      <p:bldP spid="1024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7"/>
          <p:cNvGrpSpPr>
            <a:grpSpLocks/>
          </p:cNvGrpSpPr>
          <p:nvPr/>
        </p:nvGrpSpPr>
        <p:grpSpPr bwMode="auto">
          <a:xfrm>
            <a:off x="2057400" y="5241925"/>
            <a:ext cx="4668838" cy="460375"/>
            <a:chOff x="0" y="0"/>
            <a:chExt cx="3504" cy="290"/>
          </a:xfrm>
        </p:grpSpPr>
        <p:sp>
          <p:nvSpPr>
            <p:cNvPr id="9218" name="Line 18"/>
            <p:cNvSpPr>
              <a:spLocks noChangeShapeType="1"/>
            </p:cNvSpPr>
            <p:nvPr/>
          </p:nvSpPr>
          <p:spPr bwMode="auto">
            <a:xfrm>
              <a:off x="0" y="48"/>
              <a:ext cx="3504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19" name="Text Box 19"/>
            <p:cNvSpPr txBox="1">
              <a:spLocks noChangeArrowheads="1"/>
            </p:cNvSpPr>
            <p:nvPr/>
          </p:nvSpPr>
          <p:spPr bwMode="auto">
            <a:xfrm>
              <a:off x="1393" y="0"/>
              <a:ext cx="47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33CC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9220" name="Text Box 20"/>
          <p:cNvSpPr txBox="1">
            <a:spLocks noChangeArrowheads="1"/>
          </p:cNvSpPr>
          <p:nvPr/>
        </p:nvSpPr>
        <p:spPr bwMode="auto">
          <a:xfrm>
            <a:off x="758825" y="1049338"/>
            <a:ext cx="76311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小孩的拉力</a:t>
            </a:r>
            <a:r>
              <a:rPr lang="zh-CN" altLang="en-US" sz="2400" b="1" i="1">
                <a:ea typeface="楷体_GB2312" pitchFamily="49" charset="-122"/>
              </a:rPr>
              <a:t>Ｆ</a:t>
            </a:r>
            <a:r>
              <a:rPr lang="zh-CN" altLang="en-US" sz="2400" b="1"/>
              <a:t>拉小车移动了一段距离</a:t>
            </a:r>
            <a:r>
              <a:rPr lang="en-US" altLang="zh-CN" sz="2400" b="1" i="1">
                <a:latin typeface="Times New Roman" pitchFamily="18" charset="0"/>
              </a:rPr>
              <a:t>s</a:t>
            </a:r>
            <a:r>
              <a:rPr lang="zh-CN" altLang="en-US" sz="2400" b="1"/>
              <a:t>，小孩对小车做功了吗？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904875" y="4117975"/>
            <a:ext cx="2809875" cy="1063625"/>
            <a:chOff x="1348" y="6636"/>
            <a:chExt cx="4425" cy="1676"/>
          </a:xfrm>
        </p:grpSpPr>
        <p:grpSp>
          <p:nvGrpSpPr>
            <p:cNvPr id="9222" name="组合 9231"/>
            <p:cNvGrpSpPr>
              <a:grpSpLocks/>
            </p:cNvGrpSpPr>
            <p:nvPr/>
          </p:nvGrpSpPr>
          <p:grpSpPr bwMode="auto">
            <a:xfrm>
              <a:off x="1348" y="7066"/>
              <a:ext cx="1815" cy="1247"/>
              <a:chOff x="0" y="0"/>
              <a:chExt cx="726" cy="499"/>
            </a:xfrm>
          </p:grpSpPr>
          <p:sp>
            <p:nvSpPr>
              <p:cNvPr id="9223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408"/>
              </a:xfrm>
              <a:prstGeom prst="rect">
                <a:avLst/>
              </a:prstGeom>
              <a:noFill/>
              <a:ln w="38100">
                <a:solidFill>
                  <a:srgbClr val="0008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/>
                <a:endParaRPr lang="zh-CN" altLang="en-US" sz="2800" b="1">
                  <a:latin typeface="Times New Roman" pitchFamily="18" charset="0"/>
                  <a:ea typeface="黑体" pitchFamily="49" charset="-122"/>
                </a:endParaRPr>
              </a:p>
            </p:txBody>
          </p:sp>
          <p:grpSp>
            <p:nvGrpSpPr>
              <p:cNvPr id="9224" name="组合 9233"/>
              <p:cNvGrpSpPr>
                <a:grpSpLocks/>
              </p:cNvGrpSpPr>
              <p:nvPr/>
            </p:nvGrpSpPr>
            <p:grpSpPr bwMode="auto">
              <a:xfrm>
                <a:off x="454" y="317"/>
                <a:ext cx="182" cy="182"/>
                <a:chOff x="0" y="0"/>
                <a:chExt cx="182" cy="182"/>
              </a:xfrm>
            </p:grpSpPr>
            <p:sp>
              <p:nvSpPr>
                <p:cNvPr id="9225" name="Oval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zh-CN" altLang="en-US" sz="2800" b="1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922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9525">
                  <a:solidFill>
                    <a:srgbClr val="000808"/>
                  </a:solidFill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zh-CN" altLang="en-US" sz="2800" b="1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  <p:grpSp>
            <p:nvGrpSpPr>
              <p:cNvPr id="9227" name="组合 9236"/>
              <p:cNvGrpSpPr>
                <a:grpSpLocks/>
              </p:cNvGrpSpPr>
              <p:nvPr/>
            </p:nvGrpSpPr>
            <p:grpSpPr bwMode="auto">
              <a:xfrm>
                <a:off x="91" y="317"/>
                <a:ext cx="182" cy="182"/>
                <a:chOff x="0" y="0"/>
                <a:chExt cx="182" cy="182"/>
              </a:xfrm>
            </p:grpSpPr>
            <p:sp>
              <p:nvSpPr>
                <p:cNvPr id="9228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zh-CN" altLang="en-US" sz="2800" b="1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9229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9525">
                  <a:solidFill>
                    <a:srgbClr val="000808"/>
                  </a:solidFill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zh-CN" altLang="en-US" sz="2800" b="1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</p:grpSp>
        <p:grpSp>
          <p:nvGrpSpPr>
            <p:cNvPr id="9230" name="组合 9239"/>
            <p:cNvGrpSpPr>
              <a:grpSpLocks/>
            </p:cNvGrpSpPr>
            <p:nvPr/>
          </p:nvGrpSpPr>
          <p:grpSpPr bwMode="auto">
            <a:xfrm>
              <a:off x="3163" y="6636"/>
              <a:ext cx="2610" cy="1020"/>
              <a:chOff x="0" y="0"/>
              <a:chExt cx="1044" cy="408"/>
            </a:xfrm>
          </p:grpSpPr>
          <p:sp>
            <p:nvSpPr>
              <p:cNvPr id="9231" name="Line 17"/>
              <p:cNvSpPr>
                <a:spLocks noChangeShapeType="1"/>
              </p:cNvSpPr>
              <p:nvPr/>
            </p:nvSpPr>
            <p:spPr bwMode="auto">
              <a:xfrm>
                <a:off x="0" y="408"/>
                <a:ext cx="9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9232" name="Text Box 18"/>
              <p:cNvSpPr txBox="1">
                <a:spLocks noChangeArrowheads="1"/>
              </p:cNvSpPr>
              <p:nvPr/>
            </p:nvSpPr>
            <p:spPr bwMode="auto">
              <a:xfrm>
                <a:off x="545" y="0"/>
                <a:ext cx="49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CN" altLang="en-US" sz="2800" b="1" i="1">
                    <a:solidFill>
                      <a:srgbClr val="000808"/>
                    </a:solidFill>
                    <a:latin typeface="Times New Roman" pitchFamily="18" charset="0"/>
                    <a:ea typeface="黑体" pitchFamily="49" charset="-122"/>
                  </a:rPr>
                  <a:t>Ｆ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48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39 0.015648 L 0.508472 0.01805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9475" y="5157788"/>
            <a:ext cx="1439863" cy="1008062"/>
            <a:chOff x="0" y="0"/>
            <a:chExt cx="907" cy="635"/>
          </a:xfrm>
        </p:grpSpPr>
        <p:sp>
          <p:nvSpPr>
            <p:cNvPr id="10242" name="AutoShape 21"/>
            <p:cNvSpPr>
              <a:spLocks/>
            </p:cNvSpPr>
            <p:nvPr/>
          </p:nvSpPr>
          <p:spPr bwMode="auto">
            <a:xfrm flipH="1">
              <a:off x="0" y="0"/>
              <a:ext cx="136" cy="635"/>
            </a:xfrm>
            <a:prstGeom prst="leftBrace">
              <a:avLst>
                <a:gd name="adj1" fmla="val 38736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lang="zh-CN" altLang="zh-CN" sz="2800" b="1">
                <a:latin typeface="Times New Roman" pitchFamily="18" charset="0"/>
              </a:endParaRPr>
            </a:p>
          </p:txBody>
        </p:sp>
        <p:sp>
          <p:nvSpPr>
            <p:cNvPr id="10243" name="Line 24"/>
            <p:cNvSpPr>
              <a:spLocks noChangeShapeType="1"/>
            </p:cNvSpPr>
            <p:nvPr/>
          </p:nvSpPr>
          <p:spPr bwMode="auto">
            <a:xfrm>
              <a:off x="272" y="318"/>
              <a:ext cx="635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7525" name="Text Box 25"/>
          <p:cNvSpPr txBox="1">
            <a:spLocks noChangeArrowheads="1"/>
          </p:cNvSpPr>
          <p:nvPr/>
        </p:nvSpPr>
        <p:spPr bwMode="auto">
          <a:xfrm>
            <a:off x="4787900" y="5445125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808"/>
                </a:solidFill>
                <a:latin typeface="Times New Roman" pitchFamily="18" charset="0"/>
              </a:rPr>
              <a:t>没有做功（劳而无功）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518025" y="2276475"/>
            <a:ext cx="3605213" cy="1114425"/>
          </a:xfrm>
          <a:prstGeom prst="rect">
            <a:avLst/>
          </a:prstGeom>
          <a:noFill/>
          <a:ln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lang="zh-CN" altLang="en-US" sz="2800" b="1">
                <a:latin typeface="宋体" pitchFamily="2" charset="-122"/>
              </a:rPr>
              <a:t>人举着杠铃坚持一会儿，举力做功吗？</a:t>
            </a: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2182813" y="5851525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latin typeface="Times New Roman" pitchFamily="18" charset="0"/>
              </a:rPr>
              <a:t>s</a:t>
            </a:r>
            <a:r>
              <a:rPr lang="zh-CN" altLang="en-US" sz="2800" b="1">
                <a:latin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</a:rPr>
              <a:t>0</a:t>
            </a:r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2124075" y="5013325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latin typeface="Times New Roman" pitchFamily="18" charset="0"/>
              </a:rPr>
              <a:t>F</a:t>
            </a:r>
            <a:r>
              <a:rPr lang="en-US" altLang="zh-CN" sz="2800" b="1">
                <a:latin typeface="Times New Roman" pitchFamily="18" charset="0"/>
              </a:rPr>
              <a:t>≠0</a:t>
            </a:r>
          </a:p>
        </p:txBody>
      </p:sp>
      <p:pic>
        <p:nvPicPr>
          <p:cNvPr id="12297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52015" y="1354132"/>
            <a:ext cx="2187575" cy="3284543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694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7" grpId="0"/>
      <p:bldP spid="107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7"/>
          <p:cNvSpPr>
            <a:spLocks/>
          </p:cNvSpPr>
          <p:nvPr/>
        </p:nvSpPr>
        <p:spPr bwMode="auto">
          <a:xfrm flipH="1">
            <a:off x="3443288" y="5186363"/>
            <a:ext cx="144462" cy="900112"/>
          </a:xfrm>
          <a:prstGeom prst="leftBrace">
            <a:avLst>
              <a:gd name="adj1" fmla="val 51692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4021138" y="5567363"/>
            <a:ext cx="1008062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48" name="Text Box 11"/>
          <p:cNvSpPr txBox="1">
            <a:spLocks noChangeArrowheads="1"/>
          </p:cNvSpPr>
          <p:nvPr/>
        </p:nvSpPr>
        <p:spPr bwMode="auto">
          <a:xfrm>
            <a:off x="5029200" y="5280025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808"/>
                </a:solidFill>
                <a:latin typeface="Times New Roman" pitchFamily="18" charset="0"/>
              </a:rPr>
              <a:t>没有做功（不劳无功）</a:t>
            </a:r>
          </a:p>
        </p:txBody>
      </p:sp>
      <p:sp>
        <p:nvSpPr>
          <p:cNvPr id="108549" name="Text Box 9"/>
          <p:cNvSpPr txBox="1">
            <a:spLocks noChangeArrowheads="1"/>
          </p:cNvSpPr>
          <p:nvPr/>
        </p:nvSpPr>
        <p:spPr bwMode="auto">
          <a:xfrm>
            <a:off x="2074863" y="5746750"/>
            <a:ext cx="111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latin typeface="Times New Roman" pitchFamily="18" charset="0"/>
              </a:rPr>
              <a:t>s </a:t>
            </a:r>
            <a:r>
              <a:rPr lang="en-US" altLang="zh-CN" sz="2800" b="1">
                <a:latin typeface="Times New Roman" pitchFamily="18" charset="0"/>
              </a:rPr>
              <a:t>≠ 0</a:t>
            </a:r>
          </a:p>
        </p:txBody>
      </p:sp>
      <p:sp>
        <p:nvSpPr>
          <p:cNvPr id="108550" name="Text Box 10"/>
          <p:cNvSpPr txBox="1">
            <a:spLocks noChangeArrowheads="1"/>
          </p:cNvSpPr>
          <p:nvPr/>
        </p:nvSpPr>
        <p:spPr bwMode="auto">
          <a:xfrm>
            <a:off x="2076450" y="4956175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latin typeface="Times New Roman" pitchFamily="18" charset="0"/>
              </a:rPr>
              <a:t>F </a:t>
            </a:r>
            <a:r>
              <a:rPr lang="en-US" altLang="zh-CN" sz="2800" b="1">
                <a:latin typeface="Times New Roman" pitchFamily="18" charset="0"/>
              </a:rPr>
              <a:t>= 0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9575" y="1764983"/>
            <a:ext cx="3671887" cy="2486025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sp>
        <p:nvSpPr>
          <p:cNvPr id="108552" name="TextBox 3"/>
          <p:cNvSpPr txBox="1">
            <a:spLocks noChangeArrowheads="1"/>
          </p:cNvSpPr>
          <p:nvPr/>
        </p:nvSpPr>
        <p:spPr bwMode="auto">
          <a:xfrm>
            <a:off x="5640388" y="2630488"/>
            <a:ext cx="2700337" cy="163036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冰壶在平滑的冰面上滑行，有力做功吗？</a:t>
            </a:r>
          </a:p>
        </p:txBody>
      </p:sp>
    </p:spTree>
    <p:extLst>
      <p:ext uri="{BB962C8B-B14F-4D97-AF65-F5344CB8AC3E}">
        <p14:creationId xmlns:p14="http://schemas.microsoft.com/office/powerpoint/2010/main" val="144955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ldLvl="0"/>
      <p:bldP spid="13315" grpId="0" animBg="1"/>
      <p:bldP spid="108548" grpId="0"/>
      <p:bldP spid="108549" grpId="0"/>
      <p:bldP spid="108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1" name="AutoShape 16"/>
          <p:cNvSpPr>
            <a:spLocks/>
          </p:cNvSpPr>
          <p:nvPr/>
        </p:nvSpPr>
        <p:spPr bwMode="auto">
          <a:xfrm flipH="1">
            <a:off x="3132138" y="4545013"/>
            <a:ext cx="144462" cy="1584325"/>
          </a:xfrm>
          <a:prstGeom prst="leftBrace">
            <a:avLst>
              <a:gd name="adj1" fmla="val 912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3455988" y="5337175"/>
            <a:ext cx="1008062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4643438" y="5084763"/>
            <a:ext cx="417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没有做功（劳而无功）</a:t>
            </a:r>
          </a:p>
        </p:txBody>
      </p:sp>
      <p:sp>
        <p:nvSpPr>
          <p:cNvPr id="14340" name="直接连接符 47131"/>
          <p:cNvSpPr>
            <a:spLocks noChangeShapeType="1"/>
          </p:cNvSpPr>
          <p:nvPr/>
        </p:nvSpPr>
        <p:spPr bwMode="auto">
          <a:xfrm>
            <a:off x="2051050" y="1628775"/>
            <a:ext cx="43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直接连接符 47133"/>
          <p:cNvSpPr>
            <a:spLocks noChangeShapeType="1"/>
          </p:cNvSpPr>
          <p:nvPr/>
        </p:nvSpPr>
        <p:spPr bwMode="auto">
          <a:xfrm>
            <a:off x="3348038" y="4400550"/>
            <a:ext cx="4464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直接连接符 47130"/>
          <p:cNvSpPr>
            <a:spLocks noChangeShapeType="1"/>
          </p:cNvSpPr>
          <p:nvPr/>
        </p:nvSpPr>
        <p:spPr bwMode="auto">
          <a:xfrm>
            <a:off x="827088" y="3141663"/>
            <a:ext cx="4464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5940425" y="1233488"/>
            <a:ext cx="2519363" cy="1641475"/>
          </a:xfrm>
          <a:prstGeom prst="rect">
            <a:avLst/>
          </a:prstGeom>
          <a:solidFill>
            <a:schemeClr val="bg1"/>
          </a:solidFill>
          <a:ln w="9525">
            <a:solidFill>
              <a:srgbClr val="7D6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itchFamily="2" charset="-122"/>
              </a:rPr>
              <a:t>提箱子在水平路上走，拉力</a:t>
            </a:r>
            <a:r>
              <a:rPr lang="en-US" altLang="zh-CN" sz="2800" b="1">
                <a:solidFill>
                  <a:srgbClr val="000000"/>
                </a:solidFill>
                <a:latin typeface="宋体" pitchFamily="2" charset="-122"/>
              </a:rPr>
              <a:t>F</a:t>
            </a:r>
            <a:r>
              <a:rPr lang="zh-CN" altLang="en-US" sz="2800" b="1">
                <a:solidFill>
                  <a:srgbClr val="000000"/>
                </a:solidFill>
                <a:latin typeface="宋体" pitchFamily="2" charset="-122"/>
              </a:rPr>
              <a:t>做功了吗？</a:t>
            </a:r>
          </a:p>
        </p:txBody>
      </p:sp>
      <p:grpSp>
        <p:nvGrpSpPr>
          <p:cNvPr id="14344" name="组合 47137"/>
          <p:cNvGrpSpPr>
            <a:grpSpLocks/>
          </p:cNvGrpSpPr>
          <p:nvPr/>
        </p:nvGrpSpPr>
        <p:grpSpPr bwMode="auto">
          <a:xfrm>
            <a:off x="827088" y="3752850"/>
            <a:ext cx="1116012" cy="785813"/>
            <a:chOff x="442" y="2500"/>
            <a:chExt cx="1389" cy="495"/>
          </a:xfrm>
        </p:grpSpPr>
        <p:pic>
          <p:nvPicPr>
            <p:cNvPr id="14345" name="Rectangl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文本框 47139"/>
            <p:cNvSpPr txBox="1">
              <a:spLocks noChangeArrowheads="1"/>
            </p:cNvSpPr>
            <p:nvPr/>
          </p:nvSpPr>
          <p:spPr bwMode="auto">
            <a:xfrm>
              <a:off x="544" y="2589"/>
              <a:ext cx="12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Times New Roman" pitchFamily="18" charset="0"/>
                </a:rPr>
                <a:t>分 析</a:t>
              </a:r>
              <a:endParaRPr lang="zh-CN" alt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7141" name="文本框 47140"/>
          <p:cNvSpPr txBox="1">
            <a:spLocks noChangeArrowheads="1"/>
          </p:cNvSpPr>
          <p:nvPr/>
        </p:nvSpPr>
        <p:spPr bwMode="auto">
          <a:xfrm>
            <a:off x="1943100" y="4400550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F</a:t>
            </a:r>
            <a:r>
              <a:rPr lang="en-US" altLang="zh-CN" sz="2800" b="1" i="1"/>
              <a:t>≠ </a:t>
            </a:r>
            <a:r>
              <a:rPr lang="en-US" altLang="zh-CN" sz="2800" b="1">
                <a:latin typeface="Times New Roman" pitchFamily="18" charset="0"/>
              </a:rPr>
              <a:t>0</a:t>
            </a:r>
          </a:p>
        </p:txBody>
      </p:sp>
      <p:sp>
        <p:nvSpPr>
          <p:cNvPr id="47142" name="文本框 47141"/>
          <p:cNvSpPr txBox="1">
            <a:spLocks noChangeArrowheads="1"/>
          </p:cNvSpPr>
          <p:nvPr/>
        </p:nvSpPr>
        <p:spPr bwMode="auto">
          <a:xfrm>
            <a:off x="1979613" y="4905375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s</a:t>
            </a:r>
            <a:r>
              <a:rPr lang="en-US" altLang="zh-CN" sz="2800" b="1" i="1"/>
              <a:t>≠ </a:t>
            </a:r>
            <a:r>
              <a:rPr lang="en-US" altLang="zh-CN" sz="2800" b="1">
                <a:latin typeface="Times New Roman" pitchFamily="18" charset="0"/>
              </a:rPr>
              <a:t>0</a:t>
            </a:r>
          </a:p>
        </p:txBody>
      </p:sp>
      <p:sp>
        <p:nvSpPr>
          <p:cNvPr id="47143" name="文本框 47142"/>
          <p:cNvSpPr txBox="1">
            <a:spLocks noChangeArrowheads="1"/>
          </p:cNvSpPr>
          <p:nvPr/>
        </p:nvSpPr>
        <p:spPr bwMode="auto">
          <a:xfrm>
            <a:off x="452438" y="5503863"/>
            <a:ext cx="2628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力的方向与运动方向垂直</a:t>
            </a:r>
          </a:p>
        </p:txBody>
      </p:sp>
      <p:pic>
        <p:nvPicPr>
          <p:cNvPr id="14350" name="图片 47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8300"/>
            <a:ext cx="57959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 bldLvl="0" animBg="1"/>
      <p:bldP spid="46099" grpId="0" animBg="1"/>
      <p:bldP spid="46100" grpId="0"/>
      <p:bldP spid="47141" grpId="0"/>
      <p:bldP spid="47142" grpId="0"/>
      <p:bldP spid="47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184308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293688" y="2209800"/>
            <a:ext cx="5943600" cy="4419600"/>
            <a:chOff x="432" y="912"/>
            <a:chExt cx="3134" cy="2304"/>
          </a:xfrm>
        </p:grpSpPr>
        <p:grpSp>
          <p:nvGrpSpPr>
            <p:cNvPr id="15363" name="Group 4"/>
            <p:cNvGrpSpPr>
              <a:grpSpLocks/>
            </p:cNvGrpSpPr>
            <p:nvPr/>
          </p:nvGrpSpPr>
          <p:grpSpPr bwMode="auto">
            <a:xfrm>
              <a:off x="672" y="912"/>
              <a:ext cx="2894" cy="2304"/>
              <a:chOff x="672" y="912"/>
              <a:chExt cx="2894" cy="2304"/>
            </a:xfrm>
          </p:grpSpPr>
          <p:grpSp>
            <p:nvGrpSpPr>
              <p:cNvPr id="15364" name="Group 5"/>
              <p:cNvGrpSpPr>
                <a:grpSpLocks/>
              </p:cNvGrpSpPr>
              <p:nvPr/>
            </p:nvGrpSpPr>
            <p:grpSpPr bwMode="auto">
              <a:xfrm>
                <a:off x="2112" y="2064"/>
                <a:ext cx="1454" cy="1152"/>
                <a:chOff x="1440" y="1968"/>
                <a:chExt cx="1454" cy="1152"/>
              </a:xfrm>
            </p:grpSpPr>
            <p:grpSp>
              <p:nvGrpSpPr>
                <p:cNvPr id="15365" name="Group 6"/>
                <p:cNvGrpSpPr>
                  <a:grpSpLocks/>
                </p:cNvGrpSpPr>
                <p:nvPr/>
              </p:nvGrpSpPr>
              <p:grpSpPr bwMode="auto">
                <a:xfrm>
                  <a:off x="1440" y="1968"/>
                  <a:ext cx="240" cy="192"/>
                  <a:chOff x="1392" y="3744"/>
                  <a:chExt cx="240" cy="192"/>
                </a:xfrm>
              </p:grpSpPr>
              <p:sp>
                <p:nvSpPr>
                  <p:cNvPr id="1536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67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68" name="Group 9"/>
                <p:cNvGrpSpPr>
                  <a:grpSpLocks/>
                </p:cNvGrpSpPr>
                <p:nvPr/>
              </p:nvGrpSpPr>
              <p:grpSpPr bwMode="auto">
                <a:xfrm>
                  <a:off x="1680" y="2160"/>
                  <a:ext cx="240" cy="192"/>
                  <a:chOff x="1392" y="3744"/>
                  <a:chExt cx="240" cy="192"/>
                </a:xfrm>
              </p:grpSpPr>
              <p:sp>
                <p:nvSpPr>
                  <p:cNvPr id="1536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70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71" name="Group 12"/>
                <p:cNvGrpSpPr>
                  <a:grpSpLocks/>
                </p:cNvGrpSpPr>
                <p:nvPr/>
              </p:nvGrpSpPr>
              <p:grpSpPr bwMode="auto">
                <a:xfrm>
                  <a:off x="1920" y="2352"/>
                  <a:ext cx="240" cy="192"/>
                  <a:chOff x="1392" y="3744"/>
                  <a:chExt cx="240" cy="192"/>
                </a:xfrm>
              </p:grpSpPr>
              <p:sp>
                <p:nvSpPr>
                  <p:cNvPr id="1537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7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74" name="Group 15"/>
                <p:cNvGrpSpPr>
                  <a:grpSpLocks/>
                </p:cNvGrpSpPr>
                <p:nvPr/>
              </p:nvGrpSpPr>
              <p:grpSpPr bwMode="auto">
                <a:xfrm>
                  <a:off x="2654" y="2928"/>
                  <a:ext cx="240" cy="192"/>
                  <a:chOff x="1392" y="3744"/>
                  <a:chExt cx="240" cy="192"/>
                </a:xfrm>
              </p:grpSpPr>
              <p:sp>
                <p:nvSpPr>
                  <p:cNvPr id="1537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76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77" name="Group 18"/>
                <p:cNvGrpSpPr>
                  <a:grpSpLocks/>
                </p:cNvGrpSpPr>
                <p:nvPr/>
              </p:nvGrpSpPr>
              <p:grpSpPr bwMode="auto">
                <a:xfrm>
                  <a:off x="2173" y="2544"/>
                  <a:ext cx="240" cy="192"/>
                  <a:chOff x="1392" y="3744"/>
                  <a:chExt cx="240" cy="192"/>
                </a:xfrm>
              </p:grpSpPr>
              <p:sp>
                <p:nvSpPr>
                  <p:cNvPr id="1537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79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80" name="Group 21"/>
                <p:cNvGrpSpPr>
                  <a:grpSpLocks/>
                </p:cNvGrpSpPr>
                <p:nvPr/>
              </p:nvGrpSpPr>
              <p:grpSpPr bwMode="auto">
                <a:xfrm>
                  <a:off x="2420" y="2736"/>
                  <a:ext cx="240" cy="192"/>
                  <a:chOff x="1392" y="3744"/>
                  <a:chExt cx="240" cy="192"/>
                </a:xfrm>
              </p:grpSpPr>
              <p:sp>
                <p:nvSpPr>
                  <p:cNvPr id="1538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2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383" name="Group 24"/>
              <p:cNvGrpSpPr>
                <a:grpSpLocks/>
              </p:cNvGrpSpPr>
              <p:nvPr/>
            </p:nvGrpSpPr>
            <p:grpSpPr bwMode="auto">
              <a:xfrm>
                <a:off x="672" y="912"/>
                <a:ext cx="1454" cy="1152"/>
                <a:chOff x="1440" y="1968"/>
                <a:chExt cx="1454" cy="1152"/>
              </a:xfrm>
            </p:grpSpPr>
            <p:grpSp>
              <p:nvGrpSpPr>
                <p:cNvPr id="15384" name="Group 25"/>
                <p:cNvGrpSpPr>
                  <a:grpSpLocks/>
                </p:cNvGrpSpPr>
                <p:nvPr/>
              </p:nvGrpSpPr>
              <p:grpSpPr bwMode="auto">
                <a:xfrm>
                  <a:off x="1440" y="1968"/>
                  <a:ext cx="240" cy="192"/>
                  <a:chOff x="1392" y="3744"/>
                  <a:chExt cx="240" cy="192"/>
                </a:xfrm>
              </p:grpSpPr>
              <p:sp>
                <p:nvSpPr>
                  <p:cNvPr id="1538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6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87" name="Group 28"/>
                <p:cNvGrpSpPr>
                  <a:grpSpLocks/>
                </p:cNvGrpSpPr>
                <p:nvPr/>
              </p:nvGrpSpPr>
              <p:grpSpPr bwMode="auto">
                <a:xfrm>
                  <a:off x="1680" y="2160"/>
                  <a:ext cx="240" cy="192"/>
                  <a:chOff x="1392" y="3744"/>
                  <a:chExt cx="240" cy="192"/>
                </a:xfrm>
              </p:grpSpPr>
              <p:sp>
                <p:nvSpPr>
                  <p:cNvPr id="153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90" name="Group 31"/>
                <p:cNvGrpSpPr>
                  <a:grpSpLocks/>
                </p:cNvGrpSpPr>
                <p:nvPr/>
              </p:nvGrpSpPr>
              <p:grpSpPr bwMode="auto">
                <a:xfrm>
                  <a:off x="1920" y="2352"/>
                  <a:ext cx="240" cy="192"/>
                  <a:chOff x="1392" y="3744"/>
                  <a:chExt cx="240" cy="192"/>
                </a:xfrm>
              </p:grpSpPr>
              <p:sp>
                <p:nvSpPr>
                  <p:cNvPr id="1539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93" name="Group 34"/>
                <p:cNvGrpSpPr>
                  <a:grpSpLocks/>
                </p:cNvGrpSpPr>
                <p:nvPr/>
              </p:nvGrpSpPr>
              <p:grpSpPr bwMode="auto">
                <a:xfrm>
                  <a:off x="2654" y="2928"/>
                  <a:ext cx="240" cy="192"/>
                  <a:chOff x="1392" y="3744"/>
                  <a:chExt cx="240" cy="192"/>
                </a:xfrm>
              </p:grpSpPr>
              <p:sp>
                <p:nvSpPr>
                  <p:cNvPr id="1539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96" name="Group 37"/>
                <p:cNvGrpSpPr>
                  <a:grpSpLocks/>
                </p:cNvGrpSpPr>
                <p:nvPr/>
              </p:nvGrpSpPr>
              <p:grpSpPr bwMode="auto">
                <a:xfrm>
                  <a:off x="2173" y="2544"/>
                  <a:ext cx="240" cy="192"/>
                  <a:chOff x="1392" y="3744"/>
                  <a:chExt cx="240" cy="192"/>
                </a:xfrm>
              </p:grpSpPr>
              <p:sp>
                <p:nvSpPr>
                  <p:cNvPr id="1539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99" name="Group 40"/>
                <p:cNvGrpSpPr>
                  <a:grpSpLocks/>
                </p:cNvGrpSpPr>
                <p:nvPr/>
              </p:nvGrpSpPr>
              <p:grpSpPr bwMode="auto">
                <a:xfrm>
                  <a:off x="2420" y="2736"/>
                  <a:ext cx="240" cy="192"/>
                  <a:chOff x="1392" y="3744"/>
                  <a:chExt cx="240" cy="192"/>
                </a:xfrm>
              </p:grpSpPr>
              <p:sp>
                <p:nvSpPr>
                  <p:cNvPr id="1540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93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37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5402" name="Line 43"/>
            <p:cNvSpPr>
              <a:spLocks noChangeShapeType="1"/>
            </p:cNvSpPr>
            <p:nvPr/>
          </p:nvSpPr>
          <p:spPr bwMode="auto">
            <a:xfrm>
              <a:off x="432" y="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457200" y="914400"/>
            <a:ext cx="609600" cy="914400"/>
            <a:chOff x="4608" y="2544"/>
            <a:chExt cx="384" cy="576"/>
          </a:xfrm>
        </p:grpSpPr>
        <p:sp>
          <p:nvSpPr>
            <p:cNvPr id="15404" name="Line 46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57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Text Box 47"/>
            <p:cNvSpPr txBox="1">
              <a:spLocks noChangeArrowheads="1"/>
            </p:cNvSpPr>
            <p:nvPr/>
          </p:nvSpPr>
          <p:spPr bwMode="auto">
            <a:xfrm>
              <a:off x="4608" y="25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33CC"/>
                  </a:solidFill>
                </a:rPr>
                <a:t>Ｆ</a:t>
              </a:r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 rot="2343162">
            <a:off x="-381000" y="4572000"/>
            <a:ext cx="6740525" cy="368300"/>
            <a:chOff x="528" y="3741"/>
            <a:chExt cx="4368" cy="72"/>
          </a:xfrm>
        </p:grpSpPr>
        <p:sp>
          <p:nvSpPr>
            <p:cNvPr id="15407" name="Line 49"/>
            <p:cNvSpPr>
              <a:spLocks noChangeShapeType="1"/>
            </p:cNvSpPr>
            <p:nvPr/>
          </p:nvSpPr>
          <p:spPr bwMode="auto">
            <a:xfrm>
              <a:off x="528" y="3744"/>
              <a:ext cx="43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Text Box 50"/>
            <p:cNvSpPr txBox="1">
              <a:spLocks noChangeArrowheads="1"/>
            </p:cNvSpPr>
            <p:nvPr/>
          </p:nvSpPr>
          <p:spPr bwMode="auto">
            <a:xfrm>
              <a:off x="2198" y="3741"/>
              <a:ext cx="38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FF"/>
                  </a:solidFill>
                </a:rPr>
                <a:t>S</a:t>
              </a:r>
            </a:p>
          </p:txBody>
        </p:sp>
      </p:grpSp>
      <p:sp>
        <p:nvSpPr>
          <p:cNvPr id="15409" name="Text Box 51"/>
          <p:cNvSpPr txBox="1">
            <a:spLocks noChangeArrowheads="1"/>
          </p:cNvSpPr>
          <p:nvPr/>
        </p:nvSpPr>
        <p:spPr bwMode="auto">
          <a:xfrm>
            <a:off x="3505200" y="1524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</a:rPr>
              <a:t>搬着物体上楼梯时，人对物体有没有做功？为什么？</a:t>
            </a:r>
          </a:p>
        </p:txBody>
      </p:sp>
      <p:sp>
        <p:nvSpPr>
          <p:cNvPr id="15410" name="Line 52"/>
          <p:cNvSpPr>
            <a:spLocks noChangeShapeType="1"/>
          </p:cNvSpPr>
          <p:nvPr/>
        </p:nvSpPr>
        <p:spPr bwMode="auto">
          <a:xfrm>
            <a:off x="58674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4038600" y="2667000"/>
            <a:ext cx="5029200" cy="1600200"/>
            <a:chOff x="3360" y="1824"/>
            <a:chExt cx="1488" cy="624"/>
          </a:xfrm>
        </p:grpSpPr>
        <p:sp>
          <p:nvSpPr>
            <p:cNvPr id="15412" name="Line 54"/>
            <p:cNvSpPr>
              <a:spLocks noChangeShapeType="1"/>
            </p:cNvSpPr>
            <p:nvPr/>
          </p:nvSpPr>
          <p:spPr bwMode="auto">
            <a:xfrm>
              <a:off x="3984" y="244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413" name="Group 55"/>
            <p:cNvGrpSpPr>
              <a:grpSpLocks/>
            </p:cNvGrpSpPr>
            <p:nvPr/>
          </p:nvGrpSpPr>
          <p:grpSpPr bwMode="auto">
            <a:xfrm>
              <a:off x="3360" y="1824"/>
              <a:ext cx="624" cy="624"/>
              <a:chOff x="2976" y="1392"/>
              <a:chExt cx="624" cy="624"/>
            </a:xfrm>
          </p:grpSpPr>
          <p:sp>
            <p:nvSpPr>
              <p:cNvPr id="15414" name="Line 56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5" name="Line 57"/>
              <p:cNvSpPr>
                <a:spLocks noChangeShapeType="1"/>
              </p:cNvSpPr>
              <p:nvPr/>
            </p:nvSpPr>
            <p:spPr bwMode="auto">
              <a:xfrm>
                <a:off x="2976" y="139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87098" name="Picture 58" descr="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3" y="2667000"/>
            <a:ext cx="18430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9" name="Picture 59" descr="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671763"/>
            <a:ext cx="18430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5867400" y="2590800"/>
            <a:ext cx="609600" cy="914400"/>
            <a:chOff x="4608" y="2544"/>
            <a:chExt cx="384" cy="576"/>
          </a:xfrm>
        </p:grpSpPr>
        <p:sp>
          <p:nvSpPr>
            <p:cNvPr id="15419" name="Line 61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57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0" name="Text Box 62"/>
            <p:cNvSpPr txBox="1">
              <a:spLocks noChangeArrowheads="1"/>
            </p:cNvSpPr>
            <p:nvPr/>
          </p:nvSpPr>
          <p:spPr bwMode="auto">
            <a:xfrm>
              <a:off x="4608" y="25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33CC"/>
                  </a:solidFill>
                </a:rPr>
                <a:t>Ｆ</a:t>
              </a:r>
            </a:p>
          </p:txBody>
        </p:sp>
      </p:grpSp>
      <p:grpSp>
        <p:nvGrpSpPr>
          <p:cNvPr id="23" name="Group 63"/>
          <p:cNvGrpSpPr>
            <a:grpSpLocks/>
          </p:cNvGrpSpPr>
          <p:nvPr/>
        </p:nvGrpSpPr>
        <p:grpSpPr bwMode="auto">
          <a:xfrm>
            <a:off x="5791200" y="1143000"/>
            <a:ext cx="609600" cy="914400"/>
            <a:chOff x="4608" y="2544"/>
            <a:chExt cx="384" cy="576"/>
          </a:xfrm>
        </p:grpSpPr>
        <p:sp>
          <p:nvSpPr>
            <p:cNvPr id="15422" name="Line 64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57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Text Box 65"/>
            <p:cNvSpPr txBox="1">
              <a:spLocks noChangeArrowheads="1"/>
            </p:cNvSpPr>
            <p:nvPr/>
          </p:nvSpPr>
          <p:spPr bwMode="auto">
            <a:xfrm>
              <a:off x="4608" y="25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33CC"/>
                  </a:solidFill>
                </a:rPr>
                <a:t>Ｆ</a:t>
              </a:r>
            </a:p>
          </p:txBody>
        </p:sp>
      </p:grpSp>
      <p:grpSp>
        <p:nvGrpSpPr>
          <p:cNvPr id="24" name="Group 66"/>
          <p:cNvGrpSpPr>
            <a:grpSpLocks/>
          </p:cNvGrpSpPr>
          <p:nvPr/>
        </p:nvGrpSpPr>
        <p:grpSpPr bwMode="auto">
          <a:xfrm>
            <a:off x="6248400" y="4419600"/>
            <a:ext cx="2895600" cy="366713"/>
            <a:chOff x="528" y="3741"/>
            <a:chExt cx="4368" cy="105"/>
          </a:xfrm>
        </p:grpSpPr>
        <p:sp>
          <p:nvSpPr>
            <p:cNvPr id="15425" name="Line 67"/>
            <p:cNvSpPr>
              <a:spLocks noChangeShapeType="1"/>
            </p:cNvSpPr>
            <p:nvPr/>
          </p:nvSpPr>
          <p:spPr bwMode="auto">
            <a:xfrm>
              <a:off x="528" y="3744"/>
              <a:ext cx="43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6" name="Text Box 68"/>
            <p:cNvSpPr txBox="1">
              <a:spLocks noChangeArrowheads="1"/>
            </p:cNvSpPr>
            <p:nvPr/>
          </p:nvSpPr>
          <p:spPr bwMode="auto">
            <a:xfrm>
              <a:off x="2195" y="3741"/>
              <a:ext cx="38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FF"/>
                  </a:solidFill>
                </a:rPr>
                <a:t>S</a:t>
              </a:r>
            </a:p>
          </p:txBody>
        </p:sp>
      </p:grpSp>
      <p:grpSp>
        <p:nvGrpSpPr>
          <p:cNvPr id="25" name="Group 69"/>
          <p:cNvGrpSpPr>
            <a:grpSpLocks/>
          </p:cNvGrpSpPr>
          <p:nvPr/>
        </p:nvGrpSpPr>
        <p:grpSpPr bwMode="auto">
          <a:xfrm rot="16174921" flipV="1">
            <a:off x="4959350" y="2597151"/>
            <a:ext cx="1449387" cy="366712"/>
            <a:chOff x="528" y="3741"/>
            <a:chExt cx="4368" cy="107"/>
          </a:xfrm>
        </p:grpSpPr>
        <p:sp>
          <p:nvSpPr>
            <p:cNvPr id="15428" name="Line 70"/>
            <p:cNvSpPr>
              <a:spLocks noChangeShapeType="1"/>
            </p:cNvSpPr>
            <p:nvPr/>
          </p:nvSpPr>
          <p:spPr bwMode="auto">
            <a:xfrm>
              <a:off x="528" y="3744"/>
              <a:ext cx="43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9" name="Text Box 71"/>
            <p:cNvSpPr txBox="1">
              <a:spLocks noChangeArrowheads="1"/>
            </p:cNvSpPr>
            <p:nvPr/>
          </p:nvSpPr>
          <p:spPr bwMode="auto">
            <a:xfrm>
              <a:off x="2145" y="3741"/>
              <a:ext cx="5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FF"/>
                  </a:solidFill>
                </a:rPr>
                <a:t>S</a:t>
              </a:r>
            </a:p>
          </p:txBody>
        </p:sp>
      </p:grpSp>
      <p:sp>
        <p:nvSpPr>
          <p:cNvPr id="15430" name="Oval 72">
            <a:hlinkClick r:id="" action="ppaction://noaction">
              <a:snd r:embed="rId3" name="3.wav"/>
            </a:hlinkClick>
          </p:cNvPr>
          <p:cNvSpPr>
            <a:spLocks noChangeArrowheads="1"/>
          </p:cNvSpPr>
          <p:nvPr/>
        </p:nvSpPr>
        <p:spPr bwMode="auto">
          <a:xfrm>
            <a:off x="8610600" y="6477000"/>
            <a:ext cx="381000" cy="228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5 -0.57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75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2361 L -0.34913 0.0233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69 0.02199 L -0.35069 -0.2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87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1753</Words>
  <Application>Microsoft Office PowerPoint</Application>
  <PresentationFormat>全屏显示(4:3)</PresentationFormat>
  <Paragraphs>142</Paragraphs>
  <Slides>23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Microsoft 公式 3.0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伟大的物理学家—焦耳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一、力</dc:title>
  <dc:creator>Administrator</dc:creator>
  <cp:lastModifiedBy>User</cp:lastModifiedBy>
  <cp:revision>7</cp:revision>
  <dcterms:created xsi:type="dcterms:W3CDTF">2021-02-06T05:00:33Z</dcterms:created>
  <dcterms:modified xsi:type="dcterms:W3CDTF">2021-02-06T05:20:36Z</dcterms:modified>
</cp:coreProperties>
</file>