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9FC54-8A47-494A-9B58-C535BA5AB1A3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02938-862F-418D-B097-86CD8F94C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198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E41DE98-0ADE-4B8B-BC5B-3B9215EBA9EC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91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5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9CEC475-CE80-4DFE-8E96-70B0889732C1}" type="slidenum">
              <a:rPr lang="zh-CN" altLang="en-US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63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632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92C1703-BDFA-486B-A563-CA73ECF310C5}" type="slidenum">
              <a:rPr lang="zh-CN" altLang="en-US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83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5837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E7EFAEC-0163-4FA1-BEB0-DA1E56B52E87}" type="slidenum">
              <a:rPr lang="zh-CN" altLang="en-US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624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7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02E2AC7-EDB9-4ECF-A689-01ED002021B0}" type="slidenum">
              <a:rPr lang="zh-CN" altLang="en-US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645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4515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98906C6-B7FB-4AA4-A3A0-5A3785030B73}" type="slidenum">
              <a:rPr lang="zh-CN" altLang="en-US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665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656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1796E48-C25C-40BA-AB48-E2B2BBFEE3B2}" type="slidenum">
              <a:rPr lang="zh-CN" altLang="en-US"/>
              <a:pPr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【</a:t>
            </a:r>
            <a:r>
              <a:rPr lang="zh-CN" altLang="en-US" smtClean="0"/>
              <a:t>人教版</a:t>
            </a:r>
            <a:r>
              <a:rPr lang="en-US" altLang="zh-CN" smtClean="0"/>
              <a:t>】2017</a:t>
            </a:r>
            <a:r>
              <a:rPr lang="zh-CN" altLang="en-US" smtClean="0"/>
              <a:t>春八年级物理下册：</a:t>
            </a:r>
            <a:r>
              <a:rPr lang="en-US" altLang="zh-CN" smtClean="0"/>
              <a:t>9.3《</a:t>
            </a:r>
            <a:r>
              <a:rPr lang="zh-CN" altLang="en-US" smtClean="0"/>
              <a:t>大气压强</a:t>
            </a:r>
            <a:r>
              <a:rPr lang="en-US" altLang="zh-CN" smtClean="0"/>
              <a:t>》ppt</a:t>
            </a:r>
            <a:r>
              <a:rPr lang="zh-CN" altLang="en-US" smtClean="0"/>
              <a:t>课件</a:t>
            </a:r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D100FE3-5170-4F2E-8906-1089C6309869}" type="slidenum">
              <a:rPr lang="zh-CN" altLang="en-US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DFA8C21-121B-42BB-9578-51C3F2C3B6A9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27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【</a:t>
            </a:r>
            <a:r>
              <a:rPr lang="zh-CN" altLang="en-US" smtClean="0"/>
              <a:t>人教版</a:t>
            </a:r>
            <a:r>
              <a:rPr lang="en-US" altLang="zh-CN" smtClean="0"/>
              <a:t>】2017</a:t>
            </a:r>
            <a:r>
              <a:rPr lang="zh-CN" altLang="en-US" smtClean="0"/>
              <a:t>春八年级物理下册：</a:t>
            </a:r>
            <a:r>
              <a:rPr lang="en-US" altLang="zh-CN" smtClean="0"/>
              <a:t>9.3《</a:t>
            </a:r>
            <a:r>
              <a:rPr lang="zh-CN" altLang="en-US" smtClean="0"/>
              <a:t>大气压强</a:t>
            </a:r>
            <a:r>
              <a:rPr lang="en-US" altLang="zh-CN" smtClean="0"/>
              <a:t>》ppt</a:t>
            </a:r>
            <a:r>
              <a:rPr lang="zh-CN" altLang="en-US" smtClean="0"/>
              <a:t>课件</a:t>
            </a:r>
          </a:p>
        </p:txBody>
      </p:sp>
      <p:sp>
        <p:nvSpPr>
          <p:cNvPr id="3277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2562D03-613E-45C0-BC6A-5A33425C4408}" type="slidenum">
              <a:rPr lang="zh-CN" altLang="en-US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资*源</a:t>
            </a:r>
            <a:r>
              <a:rPr lang="en-US" altLang="zh-CN" smtClean="0"/>
              <a:t>%</a:t>
            </a:r>
            <a:r>
              <a:rPr lang="zh-CN" altLang="en-US" smtClean="0"/>
              <a:t>库 </a:t>
            </a:r>
            <a:r>
              <a:rPr lang="en-US" altLang="zh-CN" smtClean="0"/>
              <a:t>ziyuanku.com</a:t>
            </a:r>
            <a:endParaRPr lang="zh-CN" altLang="en-US" smtClean="0"/>
          </a:p>
        </p:txBody>
      </p:sp>
      <p:sp>
        <p:nvSpPr>
          <p:cNvPr id="3481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2A3E64C-DADB-47F2-B1E7-2BC610BE124F}" type="slidenum">
              <a:rPr lang="zh-CN" altLang="en-US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68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737F1A4-33B6-4CC1-9870-9BB881278747}" type="slidenum">
              <a:rPr lang="zh-CN" altLang="en-US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89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8915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400D94F-2685-40DD-8C5B-1AD19649910D}" type="slidenum">
              <a:rPr lang="zh-CN" altLang="en-US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50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5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A2B0C58-428A-4B27-944C-C5A665DA33CC}" type="slidenum">
              <a:rPr lang="zh-CN" altLang="en-US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471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7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1F9A073-C1EB-4682-B6E5-2CECDE3C1925}" type="slidenum">
              <a:rPr lang="zh-CN" altLang="en-US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909834-22FD-4D8C-B9EE-7E02201A52B4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600075">
              <a:defRPr sz="1200">
                <a:solidFill>
                  <a:srgbClr val="898989"/>
                </a:solidFill>
              </a:defRPr>
            </a:lvl1pPr>
          </a:lstStyle>
          <a:p>
            <a:fld id="{FD8E9B7D-5556-471A-A970-AC7EB3631E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67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909834-22FD-4D8C-B9EE-7E02201A52B4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600075">
              <a:defRPr sz="1200">
                <a:solidFill>
                  <a:srgbClr val="898989"/>
                </a:solidFill>
              </a:defRPr>
            </a:lvl1pPr>
          </a:lstStyle>
          <a:p>
            <a:fld id="{80196E38-BDDC-4C20-90DA-B3AFF6E74D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350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909834-22FD-4D8C-B9EE-7E02201A52B4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600075">
              <a:defRPr sz="1200">
                <a:solidFill>
                  <a:srgbClr val="898989"/>
                </a:solidFill>
              </a:defRPr>
            </a:lvl1pPr>
          </a:lstStyle>
          <a:p>
            <a:fld id="{80CE175A-A5F6-453D-92D2-DC70A6B167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98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909834-22FD-4D8C-B9EE-7E02201A52B4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600075">
              <a:defRPr sz="1200">
                <a:solidFill>
                  <a:srgbClr val="898989"/>
                </a:solidFill>
              </a:defRPr>
            </a:lvl1pPr>
          </a:lstStyle>
          <a:p>
            <a:fld id="{AB134EEF-0181-4FCA-8A22-5759103995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8757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909834-22FD-4D8C-B9EE-7E02201A52B4}" type="datetimeFigureOut">
              <a:rPr lang="zh-CN" altLang="en-US"/>
              <a:pPr>
                <a:defRPr/>
              </a:pPr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59944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600075">
              <a:defRPr sz="1200">
                <a:solidFill>
                  <a:srgbClr val="898989"/>
                </a:solidFill>
              </a:defRPr>
            </a:lvl1pPr>
          </a:lstStyle>
          <a:p>
            <a:fld id="{8AA8D647-5D18-4779-901C-192D4043AA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4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&#22823;&#27668;&#21387;&#21387;&#25153;&#26131;&#25289;&#32592;.rmvb" TargetMode="Externa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25176;&#37324;&#25286;&#21033;&#23454;&#39564;.mp4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hyperlink" Target="&#27668;&#21387;&#35745;.flv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hyperlink" Target="&#22823;&#27668;&#21387;&#24378;&#33021;&#25903;&#25345;&#22810;&#39640;&#30340;&#27700;&#26609;.wmv" TargetMode="External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hyperlink" Target="&#22823;&#27668;&#21387;&#38543;&#39640;&#24230;&#21464;&#21270;&#35268;&#24459;.avi" TargetMode="Externa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23454;&#39564;&#65306;&#27832;&#28857;&#19982;&#27668;&#21387;&#30340;&#20851;&#31995;.flv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hyperlink" Target="0001.&#22303;&#35910;&#32593;-&#35206;&#26479;&#23454;&#39564;.flv" TargetMode="Externa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gif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hyperlink" Target="0001.&#22303;&#35910;&#32593;-&#39532;&#24503;&#22561;&#21322;&#29699;&#23454;&#39564;.flv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0001.&#22303;&#35910;&#32593;-&#29942;&#21534;&#40481;&#34507;.flv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9712" y="581025"/>
            <a:ext cx="4434227" cy="10156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000" b="1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ea typeface="幼圆" pitchFamily="49" charset="-122"/>
                <a:cs typeface="+mn-ea"/>
              </a:rPr>
              <a:t>9.3 </a:t>
            </a:r>
            <a:r>
              <a:rPr lang="zh-CN" altLang="en-US" sz="6000" b="1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ea typeface="幼圆" pitchFamily="49" charset="-122"/>
                <a:cs typeface="+mn-ea"/>
              </a:rPr>
              <a:t>大</a:t>
            </a:r>
            <a:r>
              <a:rPr lang="zh-CN" altLang="en-US" sz="6000" b="1" noProof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ea typeface="幼圆" pitchFamily="49" charset="-122"/>
                <a:cs typeface="+mn-ea"/>
              </a:rPr>
              <a:t>气压强</a:t>
            </a:r>
            <a:endParaRPr lang="zh-CN" altLang="en-US" sz="6000" b="1" noProof="1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0963" name="图片 37890" descr="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34"/>
          <a:stretch>
            <a:fillRect/>
          </a:stretch>
        </p:blipFill>
        <p:spPr bwMode="auto">
          <a:xfrm>
            <a:off x="1058863" y="1841500"/>
            <a:ext cx="6769100" cy="429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28919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37225" y="962024"/>
            <a:ext cx="3268345" cy="393192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5476" name="文本框 3"/>
          <p:cNvSpPr txBox="1">
            <a:spLocks noChangeArrowheads="1"/>
          </p:cNvSpPr>
          <p:nvPr/>
        </p:nvSpPr>
        <p:spPr bwMode="auto">
          <a:xfrm>
            <a:off x="1498600" y="1647825"/>
            <a:ext cx="3776663" cy="192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如图所示，在铁桶内放入少量的水，用火加热，沸腾之后把桶口堵住，然后浇上冷水。在大气压作用下，铁桶被压扁了。</a:t>
            </a: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" b="5583"/>
          <a:stretch>
            <a:fillRect/>
          </a:stretch>
        </p:blipFill>
        <p:spPr bwMode="auto">
          <a:xfrm>
            <a:off x="1093788" y="3825875"/>
            <a:ext cx="22447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8" name="文本框 5"/>
          <p:cNvSpPr txBox="1">
            <a:spLocks noChangeArrowheads="1"/>
          </p:cNvSpPr>
          <p:nvPr/>
        </p:nvSpPr>
        <p:spPr bwMode="auto">
          <a:xfrm>
            <a:off x="3400425" y="4829175"/>
            <a:ext cx="473075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大气压究竟有多大？我们能否</a:t>
            </a:r>
            <a:r>
              <a:rPr lang="zh-CN" altLang="en-US" sz="28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幼圆" pitchFamily="49" charset="-122"/>
              </a:rPr>
              <a:t>精确地</a:t>
            </a:r>
            <a:r>
              <a:rPr lang="zh-CN" altLang="en-US" sz="28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测出它的数值？</a:t>
            </a:r>
          </a:p>
        </p:txBody>
      </p:sp>
      <p:sp>
        <p:nvSpPr>
          <p:cNvPr id="2" name="右箭头 1">
            <a:hlinkClick r:id="rId5" action="ppaction://hlinkfile"/>
          </p:cNvPr>
          <p:cNvSpPr/>
          <p:nvPr/>
        </p:nvSpPr>
        <p:spPr>
          <a:xfrm>
            <a:off x="7524750" y="6021388"/>
            <a:ext cx="647700" cy="5032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5472952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/>
      <p:bldP spid="1054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611188" y="1500188"/>
            <a:ext cx="7921625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1341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sz="2400" b="1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en-US" sz="2400" b="1" kern="100" dirty="0">
                <a:latin typeface="Times New Roman" panose="02020603050405020304"/>
                <a:cs typeface="Courier New" panose="02070309020205020404"/>
              </a:rPr>
              <a:t>、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下列事例中不是利用大气压工作的是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．用塑料管吸饮料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．用抽水机抽水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．用注射器将药液</a:t>
            </a:r>
            <a:endParaRPr lang="en-US" altLang="zh-CN" sz="2400" b="1" kern="100" dirty="0">
              <a:latin typeface="Times New Roman" panose="02020603050405020304"/>
              <a:cs typeface="Times New Roman" panose="020206030504050203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注入病人体内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．钢笔吸墨水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6213475" y="1643063"/>
            <a:ext cx="143986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9" name="矩形 8"/>
          <p:cNvSpPr/>
          <p:nvPr/>
        </p:nvSpPr>
        <p:spPr>
          <a:xfrm>
            <a:off x="4211638" y="2781300"/>
            <a:ext cx="4321175" cy="23066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kern="100" dirty="0">
                <a:solidFill>
                  <a:srgbClr val="00B050"/>
                </a:solidFill>
                <a:latin typeface="Times New Roman" panose="02020603050405020304"/>
                <a:cs typeface="Courier New" panose="02070309020205020404"/>
              </a:rPr>
              <a:t>【</a:t>
            </a:r>
            <a:r>
              <a:rPr lang="zh-CN" altLang="en-US" sz="2400" b="1" kern="100" dirty="0">
                <a:solidFill>
                  <a:srgbClr val="00B050"/>
                </a:solidFill>
                <a:latin typeface="Times New Roman" panose="02020603050405020304"/>
                <a:cs typeface="Courier New" panose="02070309020205020404"/>
              </a:rPr>
              <a:t>点拨</a:t>
            </a:r>
            <a:r>
              <a:rPr lang="en-US" altLang="zh-CN" sz="2400" b="1" kern="100" dirty="0">
                <a:solidFill>
                  <a:srgbClr val="00B050"/>
                </a:solidFill>
                <a:latin typeface="Times New Roman" panose="02020603050405020304"/>
                <a:cs typeface="Courier New" panose="02070309020205020404"/>
              </a:rPr>
              <a:t>】</a:t>
            </a:r>
            <a:r>
              <a:rPr lang="zh-CN" altLang="en-US" sz="2400" b="1" kern="100" dirty="0">
                <a:solidFill>
                  <a:srgbClr val="C00000"/>
                </a:solidFill>
                <a:latin typeface="Times New Roman" panose="02020603050405020304"/>
                <a:cs typeface="Courier New" panose="02070309020205020404"/>
              </a:rPr>
              <a:t>注射器中的药液是在活塞推力的作用下进入人体的，与大气压无关，但用注射器吸取药液利用了大气压。</a:t>
            </a:r>
            <a:endParaRPr lang="zh-CN" altLang="en-US" sz="2400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42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81" name="Text Box 5"/>
          <p:cNvSpPr txBox="1">
            <a:spLocks noChangeArrowheads="1"/>
          </p:cNvSpPr>
          <p:nvPr/>
        </p:nvSpPr>
        <p:spPr bwMode="auto">
          <a:xfrm>
            <a:off x="611188" y="692150"/>
            <a:ext cx="79930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2</a:t>
            </a:r>
            <a:r>
              <a:rPr lang="zh-CN" altLang="en-US" sz="3200" b="1">
                <a:solidFill>
                  <a:srgbClr val="FF0000"/>
                </a:solidFill>
              </a:rPr>
              <a:t>、在冬天</a:t>
            </a:r>
            <a:r>
              <a:rPr lang="en-US" altLang="zh-CN" sz="3200" b="1">
                <a:solidFill>
                  <a:srgbClr val="FF0000"/>
                </a:solidFill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装有一定量水的热水瓶过了一段时间后</a:t>
            </a:r>
            <a:r>
              <a:rPr lang="en-US" altLang="zh-CN" sz="3200" b="1">
                <a:solidFill>
                  <a:srgbClr val="FF0000"/>
                </a:solidFill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瓶盖不易拧开</a:t>
            </a:r>
            <a:r>
              <a:rPr lang="en-US" altLang="zh-CN" sz="3200" b="1">
                <a:solidFill>
                  <a:srgbClr val="FF0000"/>
                </a:solidFill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这主要是由于</a:t>
            </a:r>
            <a:r>
              <a:rPr lang="en-US" altLang="zh-CN" sz="3200" b="1">
                <a:solidFill>
                  <a:srgbClr val="FF0000"/>
                </a:solidFill>
              </a:rPr>
              <a:t>(     )</a:t>
            </a:r>
          </a:p>
        </p:txBody>
      </p:sp>
      <p:sp>
        <p:nvSpPr>
          <p:cNvPr id="229382" name="Text Box 6"/>
          <p:cNvSpPr txBox="1">
            <a:spLocks noChangeArrowheads="1"/>
          </p:cNvSpPr>
          <p:nvPr/>
        </p:nvSpPr>
        <p:spPr bwMode="auto">
          <a:xfrm>
            <a:off x="827088" y="2852738"/>
            <a:ext cx="5689600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/>
              <a:t>A </a:t>
            </a:r>
            <a:r>
              <a:rPr lang="zh-CN" altLang="en-US" sz="3200" b="1"/>
              <a:t>瓶内气压小于大气压            </a:t>
            </a:r>
            <a:r>
              <a:rPr lang="en-US" altLang="zh-CN" sz="3200" b="1"/>
              <a:t>B </a:t>
            </a:r>
            <a:r>
              <a:rPr lang="zh-CN" altLang="en-US" sz="3200" b="1"/>
              <a:t>瓶内气压大于大气压    </a:t>
            </a:r>
          </a:p>
          <a:p>
            <a:pPr>
              <a:lnSpc>
                <a:spcPct val="150000"/>
              </a:lnSpc>
            </a:pPr>
            <a:r>
              <a:rPr lang="en-US" altLang="zh-CN" sz="3200" b="1"/>
              <a:t>C </a:t>
            </a:r>
            <a:r>
              <a:rPr lang="zh-CN" altLang="en-US" sz="3200" b="1"/>
              <a:t>瓶口遇冷收缩                 </a:t>
            </a:r>
          </a:p>
          <a:p>
            <a:pPr>
              <a:lnSpc>
                <a:spcPct val="150000"/>
              </a:lnSpc>
            </a:pPr>
            <a:r>
              <a:rPr lang="zh-CN" altLang="en-US" sz="3200"/>
              <a:t> </a:t>
            </a:r>
            <a:r>
              <a:rPr lang="en-US" altLang="zh-CN" sz="3200" b="1"/>
              <a:t>D</a:t>
            </a:r>
            <a:r>
              <a:rPr lang="zh-CN" altLang="en-US" sz="3200" b="1"/>
              <a:t>瓶盖与瓶口间的摩擦力增大</a:t>
            </a: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7246938" y="1616075"/>
            <a:ext cx="14398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90549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1" grpId="0"/>
      <p:bldP spid="22938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3"/>
          <p:cNvSpPr>
            <a:spLocks noChangeArrowheads="1"/>
          </p:cNvSpPr>
          <p:nvPr/>
        </p:nvSpPr>
        <p:spPr bwMode="auto">
          <a:xfrm>
            <a:off x="688975" y="1501775"/>
            <a:ext cx="7454900" cy="3190875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将一满罐“纯净水”（高约40 cm）开口朝下放在水中，如图，结果是（ ）   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 A．仍是满罐水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B．水将流出一部分  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C．水将全部流出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D．以上答案都不对</a:t>
            </a:r>
          </a:p>
        </p:txBody>
      </p:sp>
      <p:pic>
        <p:nvPicPr>
          <p:cNvPr id="2560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675" y="3448050"/>
            <a:ext cx="2411413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5440363" y="2130425"/>
            <a:ext cx="14398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  <a:latin typeface="Times New Roman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6507178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514350" y="928688"/>
            <a:ext cx="3035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二、大气压的测量</a:t>
            </a:r>
          </a:p>
        </p:txBody>
      </p:sp>
      <p:pic>
        <p:nvPicPr>
          <p:cNvPr id="26626" name="图片 2" descr="fig6-20.gif"/>
          <p:cNvPicPr>
            <a:picLocks noChangeAspect="1" noChangeArrowheads="1"/>
          </p:cNvPicPr>
          <p:nvPr/>
        </p:nvPicPr>
        <p:blipFill>
          <a:blip r:embed="rId2">
            <a:lum bright="-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571625"/>
            <a:ext cx="2919413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3714750" y="1571625"/>
            <a:ext cx="5429250" cy="1628775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</a:rPr>
              <a:t>在实验一中，如果能找到大气压能托起水柱的最大高度，则水柱产生的压强等于大气压强。</a:t>
            </a:r>
          </a:p>
        </p:txBody>
      </p:sp>
      <p:sp>
        <p:nvSpPr>
          <p:cNvPr id="21508" name="下箭头 4"/>
          <p:cNvSpPr>
            <a:spLocks noChangeArrowheads="1"/>
          </p:cNvSpPr>
          <p:nvPr/>
        </p:nvSpPr>
        <p:spPr bwMode="auto">
          <a:xfrm>
            <a:off x="5435600" y="3284538"/>
            <a:ext cx="865188" cy="35877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79646"/>
          </a:solidFill>
          <a:ln w="25400">
            <a:solidFill>
              <a:srgbClr val="B66D3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4211638" y="3644900"/>
            <a:ext cx="3748087" cy="519113"/>
          </a:xfrm>
          <a:prstGeom prst="rect">
            <a:avLst/>
          </a:prstGeom>
          <a:solidFill>
            <a:schemeClr val="bg1"/>
          </a:solidFill>
          <a:ln w="25400">
            <a:solidFill>
              <a:srgbClr val="4BACC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</a:rPr>
              <a:t>水柱太高，用水银代替</a:t>
            </a:r>
          </a:p>
        </p:txBody>
      </p:sp>
      <p:sp>
        <p:nvSpPr>
          <p:cNvPr id="21510" name="下箭头 6"/>
          <p:cNvSpPr>
            <a:spLocks noChangeArrowheads="1"/>
          </p:cNvSpPr>
          <p:nvPr/>
        </p:nvSpPr>
        <p:spPr bwMode="auto">
          <a:xfrm>
            <a:off x="5435600" y="4292600"/>
            <a:ext cx="936625" cy="36036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BACC6"/>
          </a:solidFill>
          <a:ln w="25400">
            <a:solidFill>
              <a:srgbClr val="357D9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511" name="TextBox 7"/>
          <p:cNvSpPr txBox="1">
            <a:spLocks noChangeArrowheads="1"/>
          </p:cNvSpPr>
          <p:nvPr/>
        </p:nvSpPr>
        <p:spPr bwMode="auto">
          <a:xfrm>
            <a:off x="4857750" y="4714875"/>
            <a:ext cx="2322513" cy="519113"/>
          </a:xfrm>
          <a:prstGeom prst="rect">
            <a:avLst/>
          </a:prstGeom>
          <a:solidFill>
            <a:srgbClr val="F79646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FFFF"/>
                </a:solidFill>
                <a:latin typeface="Calibri" pitchFamily="34" charset="0"/>
              </a:rPr>
              <a:t>托里拆利实验</a:t>
            </a:r>
          </a:p>
        </p:txBody>
      </p:sp>
      <p:sp>
        <p:nvSpPr>
          <p:cNvPr id="21512" name="圆角矩形 8"/>
          <p:cNvSpPr>
            <a:spLocks noChangeArrowheads="1"/>
          </p:cNvSpPr>
          <p:nvPr/>
        </p:nvSpPr>
        <p:spPr bwMode="auto">
          <a:xfrm>
            <a:off x="3349625" y="5445125"/>
            <a:ext cx="5543550" cy="100806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Times New Roman" pitchFamily="18" charset="0"/>
              </a:rPr>
              <a:t>1</a:t>
            </a:r>
            <a:r>
              <a:rPr lang="zh-CN" altLang="en-US" sz="2800" b="1">
                <a:latin typeface="Calibri" pitchFamily="34" charset="0"/>
              </a:rPr>
              <a:t>．最早测定大气压的是意大利科学家托里拆利</a:t>
            </a:r>
          </a:p>
        </p:txBody>
      </p:sp>
      <p:pic>
        <p:nvPicPr>
          <p:cNvPr id="21513" name="Picture 2" descr="http://www.mypupil.org/uploadfile/2009/1202/200912021036323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716338"/>
            <a:ext cx="2068513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68569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9" grpId="0" animBg="1"/>
      <p:bldP spid="21510" grpId="0" animBg="1"/>
      <p:bldP spid="21511" grpId="0" animBg="1"/>
      <p:bldP spid="215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6" descr="托里拆利实验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349500"/>
            <a:ext cx="5832475" cy="377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Text Box 7"/>
          <p:cNvSpPr txBox="1">
            <a:spLocks noChangeArrowheads="1"/>
          </p:cNvSpPr>
          <p:nvPr/>
        </p:nvSpPr>
        <p:spPr bwMode="auto">
          <a:xfrm>
            <a:off x="684213" y="1700213"/>
            <a:ext cx="2519362" cy="519112"/>
          </a:xfrm>
          <a:prstGeom prst="rect">
            <a:avLst/>
          </a:prstGeom>
          <a:noFill/>
          <a:ln w="1905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托里拆利实验</a:t>
            </a:r>
          </a:p>
        </p:txBody>
      </p:sp>
      <p:sp>
        <p:nvSpPr>
          <p:cNvPr id="2" name="右箭头 1">
            <a:hlinkClick r:id="rId3" action="ppaction://hlinkfile"/>
          </p:cNvPr>
          <p:cNvSpPr/>
          <p:nvPr/>
        </p:nvSpPr>
        <p:spPr>
          <a:xfrm>
            <a:off x="8143875" y="5734050"/>
            <a:ext cx="576263" cy="647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79011737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828040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9216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5"/>
          <p:cNvSpPr txBox="1">
            <a:spLocks noChangeArrowheads="1"/>
          </p:cNvSpPr>
          <p:nvPr/>
        </p:nvSpPr>
        <p:spPr bwMode="auto">
          <a:xfrm>
            <a:off x="1116013" y="2705100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</a:rPr>
              <a:t>=</a:t>
            </a:r>
            <a:r>
              <a:rPr lang="en-US" altLang="zh-CN" sz="3200" b="1" i="1">
                <a:solidFill>
                  <a:srgbClr val="0000FF"/>
                </a:solidFill>
                <a:latin typeface="Euclid Symbol" pitchFamily="18" charset="2"/>
              </a:rPr>
              <a:t>r</a:t>
            </a:r>
            <a:r>
              <a:rPr lang="zh-CN" altLang="en-US" sz="3200" b="1" baseline="-25000">
                <a:solidFill>
                  <a:srgbClr val="0000FF"/>
                </a:solidFill>
                <a:latin typeface="Times New Roman" pitchFamily="18" charset="0"/>
              </a:rPr>
              <a:t>水银</a:t>
            </a:r>
            <a:r>
              <a:rPr lang="zh-CN" altLang="en-US" sz="3200" b="1" i="1" baseline="-250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</a:rPr>
              <a:t>gh</a:t>
            </a:r>
          </a:p>
        </p:txBody>
      </p:sp>
      <p:sp>
        <p:nvSpPr>
          <p:cNvPr id="30722" name="Text Box 6"/>
          <p:cNvSpPr txBox="1">
            <a:spLocks noChangeArrowheads="1"/>
          </p:cNvSpPr>
          <p:nvPr/>
        </p:nvSpPr>
        <p:spPr bwMode="auto">
          <a:xfrm>
            <a:off x="1116013" y="3352800"/>
            <a:ext cx="7162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=13.6×10</a:t>
            </a:r>
            <a:r>
              <a:rPr lang="en-US" altLang="zh-CN" sz="3200" b="1" baseline="30000">
                <a:solidFill>
                  <a:srgbClr val="0000FF"/>
                </a:solidFill>
                <a:latin typeface="Times New Roman" pitchFamily="18" charset="0"/>
              </a:rPr>
              <a:t>3 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kg/m</a:t>
            </a:r>
            <a:r>
              <a:rPr lang="en-US" altLang="zh-CN" sz="3200" b="1" baseline="30000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×9.8 N/kg×0.76 m</a:t>
            </a:r>
          </a:p>
        </p:txBody>
      </p:sp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1116013" y="3929063"/>
            <a:ext cx="4876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=1.013×10</a:t>
            </a:r>
            <a:r>
              <a:rPr lang="en-US" altLang="zh-CN" sz="3200" b="1" baseline="30000">
                <a:solidFill>
                  <a:srgbClr val="0000FF"/>
                </a:solidFill>
                <a:latin typeface="Times New Roman" pitchFamily="18" charset="0"/>
              </a:rPr>
              <a:t>5 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Pa</a:t>
            </a:r>
          </a:p>
        </p:txBody>
      </p:sp>
      <p:sp>
        <p:nvSpPr>
          <p:cNvPr id="30724" name="Text Box 8"/>
          <p:cNvSpPr txBox="1">
            <a:spLocks noChangeArrowheads="1"/>
          </p:cNvSpPr>
          <p:nvPr/>
        </p:nvSpPr>
        <p:spPr bwMode="auto">
          <a:xfrm>
            <a:off x="468313" y="1985963"/>
            <a:ext cx="21605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</a:rPr>
              <a:t>p</a:t>
            </a:r>
            <a:r>
              <a:rPr lang="zh-CN" altLang="en-US" sz="3200" b="1" baseline="-25000">
                <a:solidFill>
                  <a:srgbClr val="0000FF"/>
                </a:solidFill>
                <a:latin typeface="Times New Roman" pitchFamily="18" charset="0"/>
              </a:rPr>
              <a:t>大气</a:t>
            </a:r>
            <a:r>
              <a:rPr lang="en-US" altLang="zh-CN" sz="3200" b="1">
                <a:solidFill>
                  <a:srgbClr val="0000FF"/>
                </a:solidFill>
                <a:latin typeface="Times New Roman" pitchFamily="18" charset="0"/>
              </a:rPr>
              <a:t>=</a:t>
            </a:r>
            <a:r>
              <a:rPr lang="en-US" altLang="zh-CN" sz="3200" b="1" i="1">
                <a:solidFill>
                  <a:srgbClr val="0000FF"/>
                </a:solidFill>
                <a:latin typeface="Times New Roman" pitchFamily="18" charset="0"/>
              </a:rPr>
              <a:t>p</a:t>
            </a:r>
            <a:r>
              <a:rPr lang="zh-CN" altLang="en-US" sz="3200" b="1" baseline="-25000">
                <a:solidFill>
                  <a:srgbClr val="0000FF"/>
                </a:solidFill>
                <a:latin typeface="Times New Roman" pitchFamily="18" charset="0"/>
              </a:rPr>
              <a:t>水银</a:t>
            </a:r>
          </a:p>
        </p:txBody>
      </p:sp>
      <p:sp>
        <p:nvSpPr>
          <p:cNvPr id="23558" name="Text Box 13"/>
          <p:cNvSpPr txBox="1">
            <a:spLocks noChangeArrowheads="1"/>
          </p:cNvSpPr>
          <p:nvPr/>
        </p:nvSpPr>
        <p:spPr bwMode="auto">
          <a:xfrm>
            <a:off x="611188" y="4652963"/>
            <a:ext cx="5832475" cy="579437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990000"/>
                </a:solidFill>
                <a:latin typeface="Times New Roman" pitchFamily="18" charset="0"/>
              </a:rPr>
              <a:t>标准大气压 </a:t>
            </a:r>
            <a:r>
              <a:rPr lang="en-US" altLang="zh-CN" sz="3200" b="1" i="1">
                <a:solidFill>
                  <a:srgbClr val="990000"/>
                </a:solidFill>
                <a:latin typeface="Times New Roman" pitchFamily="18" charset="0"/>
              </a:rPr>
              <a:t>p</a:t>
            </a:r>
            <a:r>
              <a:rPr lang="en-US" altLang="zh-CN" sz="3200" b="1" baseline="-25000">
                <a:solidFill>
                  <a:srgbClr val="990000"/>
                </a:solidFill>
                <a:latin typeface="Times New Roman" pitchFamily="18" charset="0"/>
              </a:rPr>
              <a:t>0</a:t>
            </a:r>
            <a:r>
              <a:rPr lang="en-US" altLang="zh-CN" sz="3200" b="1">
                <a:solidFill>
                  <a:srgbClr val="990000"/>
                </a:solidFill>
                <a:latin typeface="Times New Roman" pitchFamily="18" charset="0"/>
              </a:rPr>
              <a:t>= 1.013×10</a:t>
            </a:r>
            <a:r>
              <a:rPr lang="en-US" altLang="zh-CN" sz="3200" b="1" baseline="30000">
                <a:solidFill>
                  <a:srgbClr val="990000"/>
                </a:solidFill>
                <a:latin typeface="Times New Roman" pitchFamily="18" charset="0"/>
              </a:rPr>
              <a:t>5</a:t>
            </a:r>
            <a:r>
              <a:rPr lang="en-US" altLang="zh-CN" sz="3200" b="1">
                <a:solidFill>
                  <a:srgbClr val="990000"/>
                </a:solidFill>
                <a:latin typeface="Times New Roman" pitchFamily="18" charset="0"/>
              </a:rPr>
              <a:t> Pa</a:t>
            </a:r>
          </a:p>
        </p:txBody>
      </p:sp>
      <p:sp>
        <p:nvSpPr>
          <p:cNvPr id="30726" name="TextBox 18"/>
          <p:cNvSpPr txBox="1">
            <a:spLocks noChangeArrowheads="1"/>
          </p:cNvSpPr>
          <p:nvPr/>
        </p:nvSpPr>
        <p:spPr bwMode="auto">
          <a:xfrm>
            <a:off x="500063" y="1071563"/>
            <a:ext cx="2857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itchFamily="18" charset="0"/>
              </a:rPr>
              <a:t>2</a:t>
            </a:r>
            <a:r>
              <a:rPr lang="zh-CN" altLang="en-US" sz="2800" b="1">
                <a:latin typeface="Calibri" pitchFamily="34" charset="0"/>
              </a:rPr>
              <a:t>．大气压的数值</a:t>
            </a:r>
          </a:p>
        </p:txBody>
      </p:sp>
      <p:sp>
        <p:nvSpPr>
          <p:cNvPr id="23560" name="TextBox 20"/>
          <p:cNvSpPr txBox="1">
            <a:spLocks noChangeArrowheads="1"/>
          </p:cNvSpPr>
          <p:nvPr/>
        </p:nvSpPr>
        <p:spPr bwMode="auto">
          <a:xfrm>
            <a:off x="611188" y="5646738"/>
            <a:ext cx="579913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" b="1">
                <a:latin typeface="Calibri" pitchFamily="34" charset="0"/>
              </a:rPr>
              <a:t>粗略计算标准大气压可取为</a:t>
            </a:r>
            <a:r>
              <a:rPr lang="en-US" altLang="zh-CN" sz="3000" b="1">
                <a:latin typeface="Times New Roman" pitchFamily="18" charset="0"/>
              </a:rPr>
              <a:t>10</a:t>
            </a:r>
            <a:r>
              <a:rPr lang="en-US" altLang="zh-CN" sz="3000" b="1" baseline="30000">
                <a:latin typeface="Times New Roman" pitchFamily="18" charset="0"/>
              </a:rPr>
              <a:t>5</a:t>
            </a:r>
            <a:r>
              <a:rPr lang="en-US" altLang="zh-CN" sz="3000" b="1">
                <a:latin typeface="Times New Roman" pitchFamily="18" charset="0"/>
              </a:rPr>
              <a:t> Pa</a:t>
            </a:r>
          </a:p>
        </p:txBody>
      </p:sp>
      <p:pic>
        <p:nvPicPr>
          <p:cNvPr id="30728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88913"/>
            <a:ext cx="193198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11366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235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1600200" y="1154113"/>
            <a:ext cx="73787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问题：做托里拆利实验时，下列几种情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        况对实验结果有无影响？</a:t>
            </a:r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1066800" y="2297113"/>
            <a:ext cx="6858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玻璃管选择粗一些或细一些。</a:t>
            </a: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1068388" y="2938463"/>
            <a:ext cx="79517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2.</a:t>
            </a: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向水银槽再注入水银</a:t>
            </a:r>
            <a:r>
              <a:rPr lang="zh-CN" altLang="en-US" sz="20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使液面上升</a:t>
            </a:r>
            <a:r>
              <a:rPr lang="en-US" altLang="zh-CN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2cm</a:t>
            </a: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。</a:t>
            </a:r>
          </a:p>
        </p:txBody>
      </p:sp>
      <p:sp>
        <p:nvSpPr>
          <p:cNvPr id="108549" name="Text Box 5"/>
          <p:cNvSpPr txBox="1">
            <a:spLocks noChangeArrowheads="1"/>
          </p:cNvSpPr>
          <p:nvPr/>
        </p:nvSpPr>
        <p:spPr bwMode="auto">
          <a:xfrm>
            <a:off x="1066800" y="3622675"/>
            <a:ext cx="6324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3.</a:t>
            </a: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玻璃管上提或下降</a:t>
            </a:r>
            <a:r>
              <a:rPr lang="en-US" altLang="zh-CN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2cm</a:t>
            </a: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。</a:t>
            </a:r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1066800" y="4308475"/>
            <a:ext cx="7696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4.</a:t>
            </a: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玻璃管内不小心进入少量空气。</a:t>
            </a:r>
          </a:p>
        </p:txBody>
      </p:sp>
      <p:sp>
        <p:nvSpPr>
          <p:cNvPr id="108551" name="TextBox 12"/>
          <p:cNvSpPr txBox="1">
            <a:spLocks noChangeArrowheads="1"/>
          </p:cNvSpPr>
          <p:nvPr/>
        </p:nvSpPr>
        <p:spPr bwMode="auto">
          <a:xfrm>
            <a:off x="1066800" y="4913313"/>
            <a:ext cx="4419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5.</a:t>
            </a: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玻璃管变倾斜。</a:t>
            </a:r>
          </a:p>
        </p:txBody>
      </p:sp>
      <p:sp>
        <p:nvSpPr>
          <p:cNvPr id="108552" name="TextBox 13"/>
          <p:cNvSpPr txBox="1">
            <a:spLocks noChangeArrowheads="1"/>
          </p:cNvSpPr>
          <p:nvPr/>
        </p:nvSpPr>
        <p:spPr bwMode="auto">
          <a:xfrm>
            <a:off x="1066800" y="5573713"/>
            <a:ext cx="5334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6.</a:t>
            </a:r>
            <a:r>
              <a:rPr lang="zh-CN" altLang="en-US" sz="3200" b="1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外界大气压降低。</a:t>
            </a:r>
          </a:p>
        </p:txBody>
      </p:sp>
    </p:spTree>
    <p:extLst>
      <p:ext uri="{BB962C8B-B14F-4D97-AF65-F5344CB8AC3E}">
        <p14:creationId xmlns:p14="http://schemas.microsoft.com/office/powerpoint/2010/main" val="40261544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ldLvl="0"/>
      <p:bldP spid="108548" grpId="0" bldLvl="0"/>
      <p:bldP spid="108549" grpId="0" bldLvl="0"/>
      <p:bldP spid="108550" grpId="0" bldLvl="0"/>
      <p:bldP spid="108551" grpId="0"/>
      <p:bldP spid="1085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1"/>
          <p:cNvSpPr txBox="1">
            <a:spLocks noChangeArrowheads="1"/>
          </p:cNvSpPr>
          <p:nvPr/>
        </p:nvSpPr>
        <p:spPr bwMode="auto">
          <a:xfrm>
            <a:off x="2305050" y="1144588"/>
            <a:ext cx="4449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气压计：测定大气压的仪器</a:t>
            </a:r>
            <a:endParaRPr lang="en-US" altLang="zh-CN" sz="2800" b="1">
              <a:latin typeface="Times New Roman" pitchFamily="18" charset="0"/>
            </a:endParaRPr>
          </a:p>
        </p:txBody>
      </p:sp>
      <p:sp>
        <p:nvSpPr>
          <p:cNvPr id="109571" name="TextBox 5"/>
          <p:cNvSpPr txBox="1">
            <a:spLocks noChangeArrowheads="1"/>
          </p:cNvSpPr>
          <p:nvPr/>
        </p:nvSpPr>
        <p:spPr bwMode="auto">
          <a:xfrm>
            <a:off x="890588" y="2792413"/>
            <a:ext cx="609600" cy="184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水银气压计</a:t>
            </a:r>
          </a:p>
        </p:txBody>
      </p:sp>
      <p:pic>
        <p:nvPicPr>
          <p:cNvPr id="21508" name="Picture 6" descr="http://www.huilange.com/kejian/UploadSoftPic/200706/%BD%F0%CA%F4%BA%D0%C6%F8%D1%B9%BC%C6_%B3%F5%B6%FE%CE%EF%C0%ED%D1%DD%CA%BE%BF%CE%BC%FE_%BF%EC%D5%D5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1" t="14789" r="11949" b="9154"/>
          <a:stretch>
            <a:fillRect/>
          </a:stretch>
        </p:blipFill>
        <p:spPr bwMode="auto">
          <a:xfrm>
            <a:off x="2806700" y="2005013"/>
            <a:ext cx="33591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3" name="TextBox 7"/>
          <p:cNvSpPr txBox="1">
            <a:spLocks noChangeArrowheads="1"/>
          </p:cNvSpPr>
          <p:nvPr/>
        </p:nvSpPr>
        <p:spPr bwMode="auto">
          <a:xfrm>
            <a:off x="4359275" y="4684713"/>
            <a:ext cx="35274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金属盒气压计</a:t>
            </a:r>
            <a:endParaRPr lang="en-US" altLang="zh-CN" sz="2800" b="1">
              <a:latin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latin typeface="Times New Roman" pitchFamily="18" charset="0"/>
              </a:rPr>
              <a:t>（又称无液气压计）</a:t>
            </a:r>
          </a:p>
        </p:txBody>
      </p:sp>
      <p:pic>
        <p:nvPicPr>
          <p:cNvPr id="215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588" y="1922463"/>
            <a:ext cx="12065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W0201405075242877768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188" y="2068513"/>
            <a:ext cx="2490787" cy="245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右箭头 2">
            <a:hlinkClick r:id="rId6" action="ppaction://hlinkfile"/>
          </p:cNvPr>
          <p:cNvSpPr/>
          <p:nvPr/>
        </p:nvSpPr>
        <p:spPr>
          <a:xfrm>
            <a:off x="7667625" y="5805488"/>
            <a:ext cx="649288" cy="576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7220399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/>
      <p:bldP spid="1095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4" descr="20080429085501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133600"/>
            <a:ext cx="2190750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2916238" y="2133600"/>
            <a:ext cx="5786437" cy="1628775"/>
          </a:xfrm>
          <a:prstGeom prst="rect">
            <a:avLst/>
          </a:prstGeom>
          <a:solidFill>
            <a:schemeClr val="bg1"/>
          </a:solidFill>
          <a:ln w="25400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．将硬塑料片平放在平口塑料杯口，用手按住，并倒置过来，放手后看到什么现象？ </a:t>
            </a:r>
          </a:p>
        </p:txBody>
      </p:sp>
      <p:sp>
        <p:nvSpPr>
          <p:cNvPr id="16391" name="TextBox 6"/>
          <p:cNvSpPr txBox="1">
            <a:spLocks noChangeArrowheads="1"/>
          </p:cNvSpPr>
          <p:nvPr/>
        </p:nvSpPr>
        <p:spPr bwMode="auto">
          <a:xfrm>
            <a:off x="2916238" y="4005263"/>
            <a:ext cx="3392487" cy="519112"/>
          </a:xfrm>
          <a:prstGeom prst="rect">
            <a:avLst/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现象：硬塑料片落下</a:t>
            </a:r>
          </a:p>
        </p:txBody>
      </p:sp>
      <p:sp>
        <p:nvSpPr>
          <p:cNvPr id="16392" name="TextBox 7"/>
          <p:cNvSpPr txBox="1">
            <a:spLocks noChangeArrowheads="1"/>
          </p:cNvSpPr>
          <p:nvPr/>
        </p:nvSpPr>
        <p:spPr bwMode="auto">
          <a:xfrm>
            <a:off x="684213" y="4724400"/>
            <a:ext cx="8143875" cy="1371600"/>
          </a:xfrm>
          <a:prstGeom prst="rect">
            <a:avLst/>
          </a:prstGeom>
          <a:solidFill>
            <a:srgbClr val="4BACC6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FF"/>
                </a:solidFill>
                <a:latin typeface="Calibri" pitchFamily="34" charset="0"/>
              </a:rPr>
              <a:t>分析：如果大气有压强，则硬塑料片上下面受压强相等，纸片在重力作用下下落。如果大气没有压强，结果相同。</a:t>
            </a:r>
          </a:p>
        </p:txBody>
      </p:sp>
      <p:pic>
        <p:nvPicPr>
          <p:cNvPr id="1331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46236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1639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45058"/>
          <p:cNvSpPr>
            <a:spLocks noChangeArrowheads="1"/>
          </p:cNvSpPr>
          <p:nvPr/>
        </p:nvSpPr>
        <p:spPr bwMode="auto">
          <a:xfrm>
            <a:off x="1289050" y="1244600"/>
            <a:ext cx="7081838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152400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3200" b="1">
                <a:latin typeface="Times New Roman" pitchFamily="18" charset="0"/>
                <a:ea typeface="楷体_GB2312" pitchFamily="49" charset="-122"/>
              </a:rPr>
              <a:t>1.</a:t>
            </a:r>
            <a:r>
              <a:rPr lang="zh-CN" altLang="en-US" sz="3200" b="1">
                <a:latin typeface="Times New Roman" pitchFamily="18" charset="0"/>
                <a:ea typeface="楷体_GB2312" pitchFamily="49" charset="-122"/>
              </a:rPr>
              <a:t>如果水银气压计中的水银用水代替，那么玻璃管的长度大约为 </a:t>
            </a:r>
            <a:r>
              <a:rPr lang="en-US" altLang="zh-CN" sz="3200" b="1">
                <a:latin typeface="Times New Roman" pitchFamily="18" charset="0"/>
                <a:ea typeface="楷体_GB2312" pitchFamily="49" charset="-122"/>
              </a:rPr>
              <a:t>(      )</a:t>
            </a:r>
          </a:p>
        </p:txBody>
      </p:sp>
      <p:sp>
        <p:nvSpPr>
          <p:cNvPr id="116739" name="文本框 45059"/>
          <p:cNvSpPr txBox="1">
            <a:spLocks noChangeArrowheads="1"/>
          </p:cNvSpPr>
          <p:nvPr/>
        </p:nvSpPr>
        <p:spPr bwMode="auto">
          <a:xfrm>
            <a:off x="6119813" y="1858963"/>
            <a:ext cx="5873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4400" b="1">
                <a:solidFill>
                  <a:srgbClr val="FF33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35843" name="矩形 45060"/>
          <p:cNvSpPr>
            <a:spLocks noChangeArrowheads="1"/>
          </p:cNvSpPr>
          <p:nvPr/>
        </p:nvSpPr>
        <p:spPr bwMode="auto">
          <a:xfrm>
            <a:off x="1482725" y="2506663"/>
            <a:ext cx="6477000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152400">
              <a:buFont typeface="Arial" pitchFamily="34" charset="0"/>
              <a:buNone/>
            </a:pPr>
            <a:r>
              <a:rPr lang="en-US" altLang="zh-CN" sz="4400" b="1">
                <a:latin typeface="Times New Roman" pitchFamily="18" charset="0"/>
                <a:ea typeface="楷体_GB2312" pitchFamily="49" charset="-122"/>
              </a:rPr>
              <a:t>A.1 m	               B.4 m	</a:t>
            </a:r>
          </a:p>
          <a:p>
            <a:pPr indent="152400">
              <a:buFont typeface="Arial" pitchFamily="34" charset="0"/>
              <a:buNone/>
            </a:pPr>
            <a:r>
              <a:rPr lang="en-US" altLang="zh-CN" sz="4400" b="1">
                <a:latin typeface="Times New Roman" pitchFamily="18" charset="0"/>
                <a:ea typeface="楷体_GB2312" pitchFamily="49" charset="-122"/>
              </a:rPr>
              <a:t>C.20.5 m            D.10.5 m</a:t>
            </a: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1273175" y="4198938"/>
          <a:ext cx="7246938" cy="1243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4" imgW="2768400" imgH="444240" progId="Equation.KSEE3">
                  <p:embed/>
                </p:oleObj>
              </mc:Choice>
              <mc:Fallback>
                <p:oleObj r:id="rId4" imgW="2768400" imgH="444240" progId="Equation.KSEE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3175" y="4198938"/>
                        <a:ext cx="7246938" cy="1243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燕尾形箭头 3">
            <a:hlinkClick r:id="rId6" action="ppaction://hlinkfile"/>
          </p:cNvPr>
          <p:cNvSpPr/>
          <p:nvPr/>
        </p:nvSpPr>
        <p:spPr>
          <a:xfrm>
            <a:off x="7832725" y="6169025"/>
            <a:ext cx="720725" cy="50323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6234657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8"/>
          <p:cNvSpPr txBox="1">
            <a:spLocks noChangeArrowheads="1"/>
          </p:cNvSpPr>
          <p:nvPr/>
        </p:nvSpPr>
        <p:spPr bwMode="auto">
          <a:xfrm>
            <a:off x="450850" y="1546225"/>
            <a:ext cx="8272463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1341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sz="2400" b="1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en-US" sz="2400" b="1" kern="100" dirty="0">
                <a:latin typeface="Times New Roman" panose="02020603050405020304"/>
                <a:cs typeface="Courier New" panose="02070309020205020404"/>
              </a:rPr>
              <a:t>、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如图所示是测量大气压强的装置，玻璃</a:t>
            </a:r>
            <a:r>
              <a:rPr lang="zh-CN" altLang="zh-CN" sz="2400" b="1" kern="100" dirty="0" smtClean="0">
                <a:latin typeface="Times New Roman" panose="02020603050405020304"/>
                <a:cs typeface="Times New Roman" panose="02020603050405020304"/>
              </a:rPr>
              <a:t>管</a:t>
            </a:r>
            <a:endParaRPr lang="en-US" altLang="zh-CN" sz="2400" b="1" kern="100" dirty="0" smtClean="0">
              <a:latin typeface="Times New Roman" panose="02020603050405020304"/>
              <a:cs typeface="Times New Roman" panose="02020603050405020304"/>
            </a:endParaRPr>
          </a:p>
          <a:p>
            <a:pPr marL="61341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zh-CN" altLang="zh-CN" sz="2400" b="1" kern="100" dirty="0" smtClean="0">
                <a:latin typeface="Times New Roman" panose="02020603050405020304"/>
                <a:cs typeface="Times New Roman" panose="02020603050405020304"/>
              </a:rPr>
              <a:t>长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约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1 m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，槽内装有水银。下列说法</a:t>
            </a:r>
            <a:r>
              <a:rPr lang="zh-CN" altLang="zh-CN" sz="2400" b="1" kern="100" dirty="0" smtClean="0">
                <a:latin typeface="Times New Roman" panose="02020603050405020304"/>
                <a:cs typeface="Times New Roman" panose="02020603050405020304"/>
              </a:rPr>
              <a:t>正确</a:t>
            </a:r>
            <a:endParaRPr lang="en-US" altLang="zh-CN" sz="2400" b="1" kern="100" dirty="0" smtClean="0">
              <a:latin typeface="Times New Roman" panose="02020603050405020304"/>
              <a:cs typeface="Times New Roman" panose="02020603050405020304"/>
            </a:endParaRPr>
          </a:p>
          <a:p>
            <a:pPr marL="61341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zh-CN" altLang="zh-CN" sz="2400" b="1" kern="100" dirty="0" smtClean="0">
                <a:latin typeface="Times New Roman" panose="02020603050405020304"/>
                <a:cs typeface="Times New Roman" panose="02020603050405020304"/>
              </a:rPr>
              <a:t>的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．此装置是一个连通器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．第一次利用此装置测出大气压强的科学家是帕斯卡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．玻璃管竖直放置时测出的大气压强一定为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76 cm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汞柱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．往水银槽中添加水银，管内外水银面高度差不变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7890" name="Picture 4" descr="R10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871663"/>
            <a:ext cx="1116012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39" name="文本框 45059"/>
          <p:cNvSpPr txBox="1">
            <a:spLocks noChangeArrowheads="1"/>
          </p:cNvSpPr>
          <p:nvPr/>
        </p:nvSpPr>
        <p:spPr bwMode="auto">
          <a:xfrm>
            <a:off x="2008188" y="2667000"/>
            <a:ext cx="5873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4400" b="1">
                <a:solidFill>
                  <a:srgbClr val="FF3300"/>
                </a:solidFill>
                <a:latin typeface="Times New Roman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402479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" y="946150"/>
            <a:ext cx="90138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088" y="3614738"/>
            <a:ext cx="307975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060825" y="2324100"/>
            <a:ext cx="1039813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  <p:sp>
        <p:nvSpPr>
          <p:cNvPr id="2" name="矩形 1"/>
          <p:cNvSpPr/>
          <p:nvPr/>
        </p:nvSpPr>
        <p:spPr>
          <a:xfrm>
            <a:off x="3803650" y="3219450"/>
            <a:ext cx="1039813" cy="385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</p:spTree>
    <p:extLst>
      <p:ext uri="{BB962C8B-B14F-4D97-AF65-F5344CB8AC3E}">
        <p14:creationId xmlns:p14="http://schemas.microsoft.com/office/powerpoint/2010/main" val="307733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1047750"/>
            <a:ext cx="909002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97636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219200"/>
            <a:ext cx="870267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949575" y="3713163"/>
            <a:ext cx="1041400" cy="385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  <p:sp>
        <p:nvSpPr>
          <p:cNvPr id="2" name="矩形 1"/>
          <p:cNvSpPr/>
          <p:nvPr/>
        </p:nvSpPr>
        <p:spPr>
          <a:xfrm>
            <a:off x="6118225" y="4670425"/>
            <a:ext cx="2511425" cy="385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  <p:sp>
        <p:nvSpPr>
          <p:cNvPr id="4" name="矩形 3"/>
          <p:cNvSpPr/>
          <p:nvPr/>
        </p:nvSpPr>
        <p:spPr>
          <a:xfrm>
            <a:off x="892175" y="5153025"/>
            <a:ext cx="2573338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</p:spTree>
    <p:extLst>
      <p:ext uri="{BB962C8B-B14F-4D97-AF65-F5344CB8AC3E}">
        <p14:creationId xmlns:p14="http://schemas.microsoft.com/office/powerpoint/2010/main" val="117949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1779588"/>
            <a:ext cx="8550275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468438" y="2757488"/>
            <a:ext cx="1039812" cy="385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  <p:sp>
        <p:nvSpPr>
          <p:cNvPr id="2" name="矩形 1"/>
          <p:cNvSpPr/>
          <p:nvPr/>
        </p:nvSpPr>
        <p:spPr>
          <a:xfrm>
            <a:off x="3514725" y="4197350"/>
            <a:ext cx="1319213" cy="385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</p:spTree>
    <p:extLst>
      <p:ext uri="{BB962C8B-B14F-4D97-AF65-F5344CB8AC3E}">
        <p14:creationId xmlns:p14="http://schemas.microsoft.com/office/powerpoint/2010/main" val="327346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Group 2"/>
          <p:cNvGrpSpPr>
            <a:grpSpLocks/>
          </p:cNvGrpSpPr>
          <p:nvPr/>
        </p:nvGrpSpPr>
        <p:grpSpPr bwMode="auto">
          <a:xfrm>
            <a:off x="292100" y="1636713"/>
            <a:ext cx="1616075" cy="712787"/>
            <a:chOff x="0" y="0"/>
            <a:chExt cx="1018" cy="449"/>
          </a:xfrm>
        </p:grpSpPr>
        <p:pic>
          <p:nvPicPr>
            <p:cNvPr id="44034" name="TextBox 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18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35" name="Text Box 4"/>
            <p:cNvSpPr txBox="1">
              <a:spLocks noChangeArrowheads="1"/>
            </p:cNvSpPr>
            <p:nvPr/>
          </p:nvSpPr>
          <p:spPr bwMode="auto">
            <a:xfrm>
              <a:off x="114" y="73"/>
              <a:ext cx="79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800" b="1">
                  <a:solidFill>
                    <a:srgbClr val="FFFFFF"/>
                  </a:solidFill>
                  <a:latin typeface="Calibri" pitchFamily="34" charset="0"/>
                </a:rPr>
                <a:t>实验五</a:t>
              </a:r>
            </a:p>
          </p:txBody>
        </p:sp>
      </p:grpSp>
      <p:grpSp>
        <p:nvGrpSpPr>
          <p:cNvPr id="44036" name="Group 5"/>
          <p:cNvGrpSpPr>
            <a:grpSpLocks/>
          </p:cNvGrpSpPr>
          <p:nvPr/>
        </p:nvGrpSpPr>
        <p:grpSpPr bwMode="auto">
          <a:xfrm>
            <a:off x="6588125" y="981075"/>
            <a:ext cx="1871663" cy="3692525"/>
            <a:chOff x="0" y="0"/>
            <a:chExt cx="1287" cy="2434"/>
          </a:xfrm>
        </p:grpSpPr>
        <p:pic>
          <p:nvPicPr>
            <p:cNvPr id="44037" name="Picture 6" descr="W02007030852326478517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49" t="55431" r="15077" b="28419"/>
            <a:stretch>
              <a:fillRect/>
            </a:stretch>
          </p:blipFill>
          <p:spPr bwMode="auto">
            <a:xfrm>
              <a:off x="0" y="0"/>
              <a:ext cx="1287" cy="2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38" name="Text Box 8"/>
            <p:cNvSpPr txBox="1">
              <a:spLocks noChangeArrowheads="1"/>
            </p:cNvSpPr>
            <p:nvPr/>
          </p:nvSpPr>
          <p:spPr bwMode="auto">
            <a:xfrm>
              <a:off x="0" y="2132"/>
              <a:ext cx="1180" cy="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400" b="1">
                  <a:latin typeface="Calibri" pitchFamily="34" charset="0"/>
                </a:rPr>
                <a:t>自制气压计</a:t>
              </a:r>
            </a:p>
          </p:txBody>
        </p:sp>
      </p:grpSp>
      <p:sp>
        <p:nvSpPr>
          <p:cNvPr id="44039" name="Text Box 4"/>
          <p:cNvSpPr txBox="1">
            <a:spLocks noChangeArrowheads="1"/>
          </p:cNvSpPr>
          <p:nvPr/>
        </p:nvSpPr>
        <p:spPr bwMode="auto">
          <a:xfrm>
            <a:off x="285750" y="836613"/>
            <a:ext cx="4286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8081F"/>
                </a:solidFill>
                <a:latin typeface="黑体" pitchFamily="49" charset="-122"/>
                <a:ea typeface="黑体" pitchFamily="49" charset="-122"/>
              </a:rPr>
              <a:t>三、大气压的变化</a:t>
            </a:r>
          </a:p>
        </p:txBody>
      </p:sp>
      <p:sp>
        <p:nvSpPr>
          <p:cNvPr id="44040" name="TextBox 7"/>
          <p:cNvSpPr txBox="1">
            <a:spLocks noChangeArrowheads="1"/>
          </p:cNvSpPr>
          <p:nvPr/>
        </p:nvSpPr>
        <p:spPr bwMode="auto">
          <a:xfrm>
            <a:off x="468313" y="2573338"/>
            <a:ext cx="56435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</a:rPr>
              <a:t>拿着自制气压计从楼下到楼上，观察玻璃管内水柱高度的变化。</a:t>
            </a:r>
          </a:p>
        </p:txBody>
      </p:sp>
      <p:sp>
        <p:nvSpPr>
          <p:cNvPr id="969738" name="Rectangle 9"/>
          <p:cNvSpPr>
            <a:spLocks noChangeArrowheads="1"/>
          </p:cNvSpPr>
          <p:nvPr/>
        </p:nvSpPr>
        <p:spPr bwMode="auto">
          <a:xfrm>
            <a:off x="395288" y="4292600"/>
            <a:ext cx="8748712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600" b="1">
                <a:latin typeface="Times New Roman" pitchFamily="18" charset="0"/>
              </a:rPr>
              <a:t>大气压随</a:t>
            </a:r>
            <a:r>
              <a:rPr lang="zh-CN" altLang="en-US" sz="2600" b="1">
                <a:solidFill>
                  <a:srgbClr val="FF3300"/>
                </a:solidFill>
                <a:latin typeface="Times New Roman" pitchFamily="18" charset="0"/>
              </a:rPr>
              <a:t>高度</a:t>
            </a:r>
            <a:r>
              <a:rPr lang="zh-CN" altLang="en-US" sz="2600" b="1">
                <a:latin typeface="Times New Roman" pitchFamily="18" charset="0"/>
              </a:rPr>
              <a:t>增加而减小。</a:t>
            </a:r>
            <a:endParaRPr lang="en-US" altLang="zh-CN" sz="2600" b="1">
              <a:latin typeface="Times New Roman" pitchFamily="18" charset="0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600" b="1">
                <a:latin typeface="Times New Roman" pitchFamily="18" charset="0"/>
              </a:rPr>
              <a:t>大气压变化的规律：在海拔</a:t>
            </a:r>
            <a:r>
              <a:rPr lang="en-US" altLang="zh-CN" sz="2600" b="1">
                <a:latin typeface="Times New Roman" pitchFamily="18" charset="0"/>
              </a:rPr>
              <a:t>3 000 m</a:t>
            </a:r>
            <a:r>
              <a:rPr lang="zh-CN" altLang="en-US" sz="2600" b="1">
                <a:latin typeface="Times New Roman" pitchFamily="18" charset="0"/>
              </a:rPr>
              <a:t>以内，每上升</a:t>
            </a:r>
            <a:r>
              <a:rPr lang="en-US" altLang="zh-CN" sz="2600" b="1">
                <a:latin typeface="Times New Roman" pitchFamily="18" charset="0"/>
              </a:rPr>
              <a:t>10 m</a:t>
            </a:r>
            <a:r>
              <a:rPr lang="zh-CN" altLang="en-US" sz="2600" b="1">
                <a:latin typeface="Times New Roman" pitchFamily="18" charset="0"/>
              </a:rPr>
              <a:t>，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600" b="1">
                <a:latin typeface="Times New Roman" pitchFamily="18" charset="0"/>
              </a:rPr>
              <a:t>大气压大约降低</a:t>
            </a:r>
            <a:r>
              <a:rPr lang="en-US" altLang="zh-CN" sz="2600" b="1">
                <a:latin typeface="Times New Roman" pitchFamily="18" charset="0"/>
              </a:rPr>
              <a:t>100 Pa</a:t>
            </a:r>
            <a:r>
              <a:rPr lang="zh-CN" altLang="en-US" sz="2600" b="1">
                <a:latin typeface="Times New Roman" pitchFamily="18" charset="0"/>
              </a:rPr>
              <a:t>。</a:t>
            </a:r>
          </a:p>
        </p:txBody>
      </p:sp>
      <p:sp>
        <p:nvSpPr>
          <p:cNvPr id="2" name="右箭头 1">
            <a:hlinkClick r:id="rId5" action="ppaction://hlinkfile"/>
          </p:cNvPr>
          <p:cNvSpPr/>
          <p:nvPr/>
        </p:nvSpPr>
        <p:spPr>
          <a:xfrm>
            <a:off x="7380288" y="5876925"/>
            <a:ext cx="647700" cy="5048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75189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6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97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9"/>
          <p:cNvSpPr>
            <a:spLocks noChangeArrowheads="1"/>
          </p:cNvSpPr>
          <p:nvPr/>
        </p:nvSpPr>
        <p:spPr bwMode="auto">
          <a:xfrm>
            <a:off x="946150" y="2852738"/>
            <a:ext cx="8032750" cy="213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457200" indent="-457200">
              <a:lnSpc>
                <a:spcPct val="120000"/>
              </a:lnSpc>
              <a:buClr>
                <a:srgbClr val="984807"/>
              </a:buClr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</a:rPr>
              <a:t>水的沸点在标准大气压下沸点是</a:t>
            </a:r>
            <a:r>
              <a:rPr lang="en-US" altLang="zh-CN" sz="2800" b="1">
                <a:latin typeface="Times New Roman" pitchFamily="18" charset="0"/>
              </a:rPr>
              <a:t>100℃</a:t>
            </a:r>
            <a:r>
              <a:rPr lang="zh-CN" altLang="zh-CN" sz="2800" b="1">
                <a:latin typeface="Times New Roman" pitchFamily="18" charset="0"/>
              </a:rPr>
              <a:t>。</a:t>
            </a:r>
          </a:p>
          <a:p>
            <a:pPr marL="457200" indent="-457200">
              <a:lnSpc>
                <a:spcPct val="120000"/>
              </a:lnSpc>
              <a:buClr>
                <a:srgbClr val="984807"/>
              </a:buClr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</a:rPr>
              <a:t>随着大气压的减小水的沸点也会减小。</a:t>
            </a:r>
            <a:endParaRPr lang="en-US" altLang="zh-CN" sz="2800" b="1">
              <a:latin typeface="Times New Roman" pitchFamily="18" charset="0"/>
            </a:endParaRPr>
          </a:p>
          <a:p>
            <a:pPr marL="457200" indent="-457200">
              <a:lnSpc>
                <a:spcPct val="120000"/>
              </a:lnSpc>
              <a:buClr>
                <a:srgbClr val="984807"/>
              </a:buClr>
              <a:buFont typeface="Wingdings" pitchFamily="2" charset="2"/>
              <a:buChar char="Ø"/>
            </a:pPr>
            <a:r>
              <a:rPr lang="zh-CN" altLang="en-US" sz="2800" b="1">
                <a:latin typeface="Times New Roman" pitchFamily="18" charset="0"/>
              </a:rPr>
              <a:t>大气压增大时水的沸点也会升高。根据这个原理可以制成高压锅。</a:t>
            </a:r>
            <a:endParaRPr lang="en-US" altLang="zh-CN" sz="2800" b="1">
              <a:latin typeface="Times New Roman" pitchFamily="18" charset="0"/>
            </a:endParaRPr>
          </a:p>
        </p:txBody>
      </p:sp>
      <p:sp>
        <p:nvSpPr>
          <p:cNvPr id="46082" name="Text Box 4"/>
          <p:cNvSpPr txBox="1">
            <a:spLocks noChangeArrowheads="1"/>
          </p:cNvSpPr>
          <p:nvPr/>
        </p:nvSpPr>
        <p:spPr bwMode="auto">
          <a:xfrm>
            <a:off x="2957513" y="1651000"/>
            <a:ext cx="345598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大气压对沸点的影响</a:t>
            </a:r>
          </a:p>
        </p:txBody>
      </p:sp>
      <p:sp>
        <p:nvSpPr>
          <p:cNvPr id="2" name="右箭头 1">
            <a:hlinkClick r:id="rId3" action="ppaction://hlinkfile"/>
          </p:cNvPr>
          <p:cNvSpPr/>
          <p:nvPr/>
        </p:nvSpPr>
        <p:spPr>
          <a:xfrm>
            <a:off x="7812088" y="5589588"/>
            <a:ext cx="720725" cy="647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810716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29" name="Group 2"/>
          <p:cNvGrpSpPr>
            <a:grpSpLocks/>
          </p:cNvGrpSpPr>
          <p:nvPr/>
        </p:nvGrpSpPr>
        <p:grpSpPr bwMode="auto">
          <a:xfrm>
            <a:off x="2759075" y="793750"/>
            <a:ext cx="6165850" cy="4073525"/>
            <a:chOff x="432" y="0"/>
            <a:chExt cx="3962" cy="2660"/>
          </a:xfrm>
        </p:grpSpPr>
        <p:sp>
          <p:nvSpPr>
            <p:cNvPr id="48130" name="Line 3"/>
            <p:cNvSpPr>
              <a:spLocks noChangeShapeType="1"/>
            </p:cNvSpPr>
            <p:nvPr/>
          </p:nvSpPr>
          <p:spPr bwMode="auto">
            <a:xfrm rot="889213">
              <a:off x="2090" y="246"/>
              <a:ext cx="263" cy="239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1" name="Line 4"/>
            <p:cNvSpPr>
              <a:spLocks noChangeShapeType="1"/>
            </p:cNvSpPr>
            <p:nvPr/>
          </p:nvSpPr>
          <p:spPr bwMode="auto">
            <a:xfrm rot="889213">
              <a:off x="2250" y="156"/>
              <a:ext cx="263" cy="239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2" name="Line 5"/>
            <p:cNvSpPr>
              <a:spLocks noChangeShapeType="1"/>
            </p:cNvSpPr>
            <p:nvPr/>
          </p:nvSpPr>
          <p:spPr bwMode="auto">
            <a:xfrm rot="884055">
              <a:off x="2388" y="77"/>
              <a:ext cx="263" cy="240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3" name="Line 6"/>
            <p:cNvSpPr>
              <a:spLocks noChangeShapeType="1"/>
            </p:cNvSpPr>
            <p:nvPr/>
          </p:nvSpPr>
          <p:spPr bwMode="auto">
            <a:xfrm rot="889213">
              <a:off x="2525" y="0"/>
              <a:ext cx="263" cy="239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4" name="Line 7"/>
            <p:cNvSpPr>
              <a:spLocks noChangeShapeType="1"/>
            </p:cNvSpPr>
            <p:nvPr/>
          </p:nvSpPr>
          <p:spPr bwMode="auto">
            <a:xfrm rot="20446188" flipH="1">
              <a:off x="3544" y="169"/>
              <a:ext cx="300" cy="255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5" name="Line 8"/>
            <p:cNvSpPr>
              <a:spLocks noChangeShapeType="1"/>
            </p:cNvSpPr>
            <p:nvPr/>
          </p:nvSpPr>
          <p:spPr bwMode="auto">
            <a:xfrm rot="20446188" flipH="1">
              <a:off x="3680" y="235"/>
              <a:ext cx="299" cy="255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6" name="Line 9"/>
            <p:cNvSpPr>
              <a:spLocks noChangeShapeType="1"/>
            </p:cNvSpPr>
            <p:nvPr/>
          </p:nvSpPr>
          <p:spPr bwMode="auto">
            <a:xfrm rot="20446188" flipH="1">
              <a:off x="3807" y="327"/>
              <a:ext cx="299" cy="255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7" name="Line 10"/>
            <p:cNvSpPr>
              <a:spLocks noChangeShapeType="1"/>
            </p:cNvSpPr>
            <p:nvPr/>
          </p:nvSpPr>
          <p:spPr bwMode="auto">
            <a:xfrm rot="20446188" flipH="1">
              <a:off x="3964" y="417"/>
              <a:ext cx="300" cy="255"/>
            </a:xfrm>
            <a:prstGeom prst="line">
              <a:avLst/>
            </a:prstGeom>
            <a:noFill/>
            <a:ln w="57150">
              <a:solidFill>
                <a:srgbClr val="CC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8138" name="Group 11"/>
            <p:cNvGrpSpPr>
              <a:grpSpLocks/>
            </p:cNvGrpSpPr>
            <p:nvPr/>
          </p:nvGrpSpPr>
          <p:grpSpPr bwMode="auto">
            <a:xfrm>
              <a:off x="1658" y="94"/>
              <a:ext cx="2736" cy="2566"/>
              <a:chOff x="0" y="0"/>
              <a:chExt cx="4032" cy="3312"/>
            </a:xfrm>
          </p:grpSpPr>
          <p:sp>
            <p:nvSpPr>
              <p:cNvPr id="48139" name="AutoShap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32" cy="1008"/>
              </a:xfrm>
              <a:prstGeom prst="triangle">
                <a:avLst>
                  <a:gd name="adj" fmla="val 50000"/>
                </a:avLst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latin typeface="Garamond" pitchFamily="18" charset="0"/>
                </a:endParaRPr>
              </a:p>
            </p:txBody>
          </p:sp>
          <p:sp>
            <p:nvSpPr>
              <p:cNvPr id="48140" name="Rectangle 13"/>
              <p:cNvSpPr>
                <a:spLocks noChangeArrowheads="1"/>
              </p:cNvSpPr>
              <p:nvPr/>
            </p:nvSpPr>
            <p:spPr bwMode="auto">
              <a:xfrm>
                <a:off x="576" y="1008"/>
                <a:ext cx="2928" cy="2304"/>
              </a:xfrm>
              <a:prstGeom prst="rect">
                <a:avLst/>
              </a:prstGeom>
              <a:solidFill>
                <a:srgbClr val="FF99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latin typeface="Garamond" pitchFamily="18" charset="0"/>
                </a:endParaRPr>
              </a:p>
            </p:txBody>
          </p:sp>
          <p:sp>
            <p:nvSpPr>
              <p:cNvPr id="48141" name="Rectangle 14"/>
              <p:cNvSpPr>
                <a:spLocks noChangeArrowheads="1"/>
              </p:cNvSpPr>
              <p:nvPr/>
            </p:nvSpPr>
            <p:spPr bwMode="auto">
              <a:xfrm>
                <a:off x="2304" y="1728"/>
                <a:ext cx="960" cy="158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latin typeface="Garamond" pitchFamily="18" charset="0"/>
                </a:endParaRPr>
              </a:p>
            </p:txBody>
          </p:sp>
          <p:grpSp>
            <p:nvGrpSpPr>
              <p:cNvPr id="48142" name="Group 15"/>
              <p:cNvGrpSpPr>
                <a:grpSpLocks/>
              </p:cNvGrpSpPr>
              <p:nvPr/>
            </p:nvGrpSpPr>
            <p:grpSpPr bwMode="auto">
              <a:xfrm>
                <a:off x="912" y="1296"/>
                <a:ext cx="1008" cy="912"/>
                <a:chOff x="0" y="0"/>
                <a:chExt cx="768" cy="480"/>
              </a:xfrm>
            </p:grpSpPr>
            <p:sp>
              <p:nvSpPr>
                <p:cNvPr id="48143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68" cy="48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buFont typeface="Arial" pitchFamily="34" charset="0"/>
                    <a:buNone/>
                  </a:pPr>
                  <a:endParaRPr lang="zh-CN" altLang="zh-CN">
                    <a:latin typeface="Garamond" pitchFamily="18" charset="0"/>
                  </a:endParaRPr>
                </a:p>
              </p:txBody>
            </p:sp>
            <p:sp>
              <p:nvSpPr>
                <p:cNvPr id="48144" name="Line 17"/>
                <p:cNvSpPr>
                  <a:spLocks noChangeShapeType="1"/>
                </p:cNvSpPr>
                <p:nvPr/>
              </p:nvSpPr>
              <p:spPr bwMode="auto">
                <a:xfrm>
                  <a:off x="0" y="240"/>
                  <a:ext cx="76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145" name="Line 18"/>
                <p:cNvSpPr>
                  <a:spLocks noChangeShapeType="1"/>
                </p:cNvSpPr>
                <p:nvPr/>
              </p:nvSpPr>
              <p:spPr bwMode="auto">
                <a:xfrm>
                  <a:off x="384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8146" name="AutoShape 19"/>
              <p:cNvSpPr>
                <a:spLocks noChangeArrowheads="1"/>
              </p:cNvSpPr>
              <p:nvPr/>
            </p:nvSpPr>
            <p:spPr bwMode="auto">
              <a:xfrm>
                <a:off x="2496" y="1728"/>
                <a:ext cx="756" cy="1584"/>
              </a:xfrm>
              <a:prstGeom prst="flowChartManualInput">
                <a:avLst/>
              </a:prstGeom>
              <a:solidFill>
                <a:srgbClr val="B2B2B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buFont typeface="Arial" pitchFamily="34" charset="0"/>
                  <a:buNone/>
                </a:pPr>
                <a:endParaRPr lang="zh-CN" altLang="zh-CN">
                  <a:latin typeface="Garamond" pitchFamily="18" charset="0"/>
                </a:endParaRPr>
              </a:p>
            </p:txBody>
          </p:sp>
        </p:grpSp>
        <p:sp>
          <p:nvSpPr>
            <p:cNvPr id="24596" name="Text Box 20"/>
            <p:cNvSpPr txBox="1">
              <a:spLocks noChangeArrowheads="1"/>
            </p:cNvSpPr>
            <p:nvPr/>
          </p:nvSpPr>
          <p:spPr bwMode="auto">
            <a:xfrm>
              <a:off x="432" y="870"/>
              <a:ext cx="1818" cy="1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</a:rPr>
                <a:t>大气压很大，</a:t>
              </a:r>
            </a:p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</a:rPr>
                <a:t>为什么没有</a:t>
              </a:r>
            </a:p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32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</a:rPr>
                <a:t>把房子压塌？</a:t>
              </a: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5557838" y="1257300"/>
            <a:ext cx="2740025" cy="1103313"/>
            <a:chOff x="0" y="0"/>
            <a:chExt cx="1640" cy="672"/>
          </a:xfrm>
        </p:grpSpPr>
        <p:sp>
          <p:nvSpPr>
            <p:cNvPr id="48149" name="Line 22"/>
            <p:cNvSpPr>
              <a:spLocks noChangeShapeType="1"/>
            </p:cNvSpPr>
            <p:nvPr/>
          </p:nvSpPr>
          <p:spPr bwMode="auto">
            <a:xfrm rot="1301927" flipH="1" flipV="1">
              <a:off x="0" y="288"/>
              <a:ext cx="288" cy="19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0" name="Line 23"/>
            <p:cNvSpPr>
              <a:spLocks noChangeShapeType="1"/>
            </p:cNvSpPr>
            <p:nvPr/>
          </p:nvSpPr>
          <p:spPr bwMode="auto">
            <a:xfrm rot="1301927" flipH="1" flipV="1">
              <a:off x="144" y="192"/>
              <a:ext cx="288" cy="19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1" name="Line 24"/>
            <p:cNvSpPr>
              <a:spLocks noChangeShapeType="1"/>
            </p:cNvSpPr>
            <p:nvPr/>
          </p:nvSpPr>
          <p:spPr bwMode="auto">
            <a:xfrm rot="1301927" flipH="1" flipV="1">
              <a:off x="336" y="96"/>
              <a:ext cx="288" cy="19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2" name="Line 25"/>
            <p:cNvSpPr>
              <a:spLocks noChangeShapeType="1"/>
            </p:cNvSpPr>
            <p:nvPr/>
          </p:nvSpPr>
          <p:spPr bwMode="auto">
            <a:xfrm rot="1301927" flipH="1" flipV="1">
              <a:off x="480" y="0"/>
              <a:ext cx="288" cy="19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3" name="Line 26"/>
            <p:cNvSpPr>
              <a:spLocks noChangeShapeType="1"/>
            </p:cNvSpPr>
            <p:nvPr/>
          </p:nvSpPr>
          <p:spPr bwMode="auto">
            <a:xfrm rot="5630814" flipH="1" flipV="1">
              <a:off x="960" y="144"/>
              <a:ext cx="288" cy="19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4" name="Line 27"/>
            <p:cNvSpPr>
              <a:spLocks noChangeShapeType="1"/>
            </p:cNvSpPr>
            <p:nvPr/>
          </p:nvSpPr>
          <p:spPr bwMode="auto">
            <a:xfrm rot="5630814" flipH="1" flipV="1">
              <a:off x="1112" y="240"/>
              <a:ext cx="288" cy="19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5" name="Line 28"/>
            <p:cNvSpPr>
              <a:spLocks noChangeShapeType="1"/>
            </p:cNvSpPr>
            <p:nvPr/>
          </p:nvSpPr>
          <p:spPr bwMode="auto">
            <a:xfrm rot="5630814" flipH="1" flipV="1">
              <a:off x="1256" y="336"/>
              <a:ext cx="288" cy="19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6" name="Line 29"/>
            <p:cNvSpPr>
              <a:spLocks noChangeShapeType="1"/>
            </p:cNvSpPr>
            <p:nvPr/>
          </p:nvSpPr>
          <p:spPr bwMode="auto">
            <a:xfrm rot="5630814" flipH="1" flipV="1">
              <a:off x="1400" y="432"/>
              <a:ext cx="288" cy="19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70" name="Text Box 30"/>
          <p:cNvSpPr txBox="1">
            <a:spLocks noChangeArrowheads="1"/>
          </p:cNvSpPr>
          <p:nvPr/>
        </p:nvSpPr>
        <p:spPr bwMode="auto">
          <a:xfrm>
            <a:off x="1360488" y="5018088"/>
            <a:ext cx="7689850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因为房子内也有大气，房子内外受到大气的压力相等，方向相反，所以房子不会被压塌。</a:t>
            </a:r>
          </a:p>
        </p:txBody>
      </p:sp>
      <p:pic>
        <p:nvPicPr>
          <p:cNvPr id="48158" name="图片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8" y="2422525"/>
            <a:ext cx="20097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236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0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603250" y="1577975"/>
            <a:ext cx="7921625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1341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sz="2400" b="1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en-US" sz="2400" b="1" kern="100" dirty="0">
                <a:latin typeface="Times New Roman" panose="02020603050405020304"/>
                <a:cs typeface="Courier New" panose="02070309020205020404"/>
              </a:rPr>
              <a:t>、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李辉同学全家到西藏旅游，到达拉萨后发现带去的密封很好的袋装方便面内部气体膨胀了很多，这是因为李辉家所在地的大气压比拉萨的大气压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________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，与膨胀前相比，这包方便面的质量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____________(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填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变小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”“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不变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变大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”)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6859588" y="2686050"/>
            <a:ext cx="5746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Times New Roman" pitchFamily="18" charset="0"/>
              </a:rPr>
              <a:t>大</a:t>
            </a:r>
            <a:endParaRPr lang="en-US" altLang="zh-CN" sz="2400" b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6057900" y="3330575"/>
            <a:ext cx="11509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Times New Roman" pitchFamily="18" charset="0"/>
              </a:rPr>
              <a:t>不变</a:t>
            </a:r>
            <a:endParaRPr lang="en-US" altLang="zh-CN" sz="2400" b="1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33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3"/>
          <p:cNvSpPr>
            <a:spLocks noChangeArrowheads="1"/>
          </p:cNvSpPr>
          <p:nvPr/>
        </p:nvSpPr>
        <p:spPr bwMode="auto">
          <a:xfrm>
            <a:off x="5354638" y="587375"/>
            <a:ext cx="3106737" cy="3192463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．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将塑料杯装满水，仍用硬塑料片盖住杯口，用手按住，并倒置过来，放手后看到什么现象？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ea typeface="楷体_GB2312" pitchFamily="49" charset="-122"/>
              </a:rPr>
              <a:t> </a:t>
            </a:r>
          </a:p>
        </p:txBody>
      </p:sp>
      <p:sp>
        <p:nvSpPr>
          <p:cNvPr id="17414" name="矩形 4"/>
          <p:cNvSpPr>
            <a:spLocks noChangeArrowheads="1"/>
          </p:cNvSpPr>
          <p:nvPr/>
        </p:nvSpPr>
        <p:spPr bwMode="auto">
          <a:xfrm>
            <a:off x="3924300" y="3933825"/>
            <a:ext cx="4679950" cy="519113"/>
          </a:xfrm>
          <a:prstGeom prst="rect">
            <a:avLst/>
          </a:prstGeom>
          <a:solidFill>
            <a:schemeClr val="bg1"/>
          </a:solidFill>
          <a:ln w="25400">
            <a:solidFill>
              <a:srgbClr val="4BACC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宋体" pitchFamily="2" charset="-122"/>
                <a:ea typeface="楷体_GB2312" pitchFamily="49" charset="-122"/>
              </a:rPr>
              <a:t>现象：硬塑料片没有掉下来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7415" name="TextBox 5"/>
          <p:cNvSpPr txBox="1">
            <a:spLocks noChangeArrowheads="1"/>
          </p:cNvSpPr>
          <p:nvPr/>
        </p:nvSpPr>
        <p:spPr bwMode="auto">
          <a:xfrm>
            <a:off x="428625" y="4572000"/>
            <a:ext cx="8358188" cy="1628775"/>
          </a:xfrm>
          <a:prstGeom prst="rect">
            <a:avLst/>
          </a:prstGeom>
          <a:solidFill>
            <a:srgbClr val="4BACC6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FFFF"/>
                </a:solidFill>
                <a:latin typeface="Calibri" pitchFamily="34" charset="0"/>
              </a:rPr>
              <a:t>分析：硬塑料片受重力作用，受水向下的压力作用，没有下落，必须受向上的力的作用。这个力的施力物体只能是大气，证明大气存在压强。</a:t>
            </a:r>
          </a:p>
        </p:txBody>
      </p:sp>
      <p:pic>
        <p:nvPicPr>
          <p:cNvPr id="14340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307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3" y="733425"/>
            <a:ext cx="2638425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图片 30724" descr="1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70" b="2666"/>
          <a:stretch>
            <a:fillRect/>
          </a:stretch>
        </p:blipFill>
        <p:spPr bwMode="auto">
          <a:xfrm>
            <a:off x="2763838" y="752475"/>
            <a:ext cx="2413000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右箭头 1">
            <a:hlinkClick r:id="rId5" action="ppaction://hlinkfile"/>
          </p:cNvPr>
          <p:cNvSpPr/>
          <p:nvPr/>
        </p:nvSpPr>
        <p:spPr>
          <a:xfrm>
            <a:off x="7308850" y="6453188"/>
            <a:ext cx="719138" cy="287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7472541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  <p:bldP spid="174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1439863"/>
            <a:ext cx="8909050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7877175" y="2551113"/>
            <a:ext cx="762000" cy="385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99440">
              <a:defRPr/>
            </a:pPr>
            <a:endParaRPr lang="zh-CN" altLang="en-US" sz="2360"/>
          </a:p>
        </p:txBody>
      </p:sp>
    </p:spTree>
    <p:extLst>
      <p:ext uri="{BB962C8B-B14F-4D97-AF65-F5344CB8AC3E}">
        <p14:creationId xmlns:p14="http://schemas.microsoft.com/office/powerpoint/2010/main" val="213085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59393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1125538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6000" b="1" i="1" smtClean="0">
                <a:solidFill>
                  <a:srgbClr val="FF0000"/>
                </a:solidFill>
              </a:rPr>
              <a:t>活塞式抽水机</a:t>
            </a:r>
            <a:endParaRPr lang="en-US" altLang="zh-CN" sz="6000" b="1" i="1" smtClean="0">
              <a:solidFill>
                <a:srgbClr val="FF0000"/>
              </a:solidFill>
            </a:endParaRPr>
          </a:p>
        </p:txBody>
      </p:sp>
      <p:pic>
        <p:nvPicPr>
          <p:cNvPr id="60420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2852738"/>
            <a:ext cx="2930525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709863"/>
            <a:ext cx="2365375" cy="332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709863"/>
            <a:ext cx="2427287" cy="331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29" name="图片 1" descr="4070cb50db6c89d168fefa09924997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2311400"/>
            <a:ext cx="5494338" cy="411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Text Box 4"/>
          <p:cNvSpPr txBox="1">
            <a:spLocks noChangeArrowheads="1"/>
          </p:cNvSpPr>
          <p:nvPr/>
        </p:nvSpPr>
        <p:spPr bwMode="auto">
          <a:xfrm>
            <a:off x="312738" y="342900"/>
            <a:ext cx="52943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600" b="1">
                <a:solidFill>
                  <a:srgbClr val="F8081F"/>
                </a:solidFill>
                <a:latin typeface="黑体" pitchFamily="49" charset="-122"/>
                <a:ea typeface="黑体" pitchFamily="49" charset="-122"/>
              </a:rPr>
              <a:t>四、大气压的应用</a:t>
            </a:r>
          </a:p>
        </p:txBody>
      </p:sp>
    </p:spTree>
    <p:extLst>
      <p:ext uri="{BB962C8B-B14F-4D97-AF65-F5344CB8AC3E}">
        <p14:creationId xmlns:p14="http://schemas.microsoft.com/office/powerpoint/2010/main" val="157581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60417"/>
          <p:cNvSpPr>
            <a:spLocks noGrp="1" noChangeArrowheads="1"/>
          </p:cNvSpPr>
          <p:nvPr>
            <p:ph type="title" idx="4294967295"/>
          </p:nvPr>
        </p:nvSpPr>
        <p:spPr>
          <a:xfrm>
            <a:off x="298450" y="581025"/>
            <a:ext cx="8547100" cy="787400"/>
          </a:xfrm>
        </p:spPr>
        <p:txBody>
          <a:bodyPr/>
          <a:lstStyle/>
          <a:p>
            <a:pPr eaLnBrk="1" hangingPunct="1"/>
            <a:r>
              <a:rPr lang="zh-CN" altLang="en-US" b="1" i="1" smtClean="0">
                <a:solidFill>
                  <a:srgbClr val="FF0000"/>
                </a:solidFill>
              </a:rPr>
              <a:t>离心式水泵</a:t>
            </a:r>
            <a:endParaRPr lang="en-US" altLang="zh-CN" b="1" i="1" smtClean="0">
              <a:solidFill>
                <a:srgbClr val="FF0000"/>
              </a:solidFill>
            </a:endParaRPr>
          </a:p>
        </p:txBody>
      </p:sp>
      <p:pic>
        <p:nvPicPr>
          <p:cNvPr id="61444" name="图片 60419" descr="离心式水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" t="68808" r="38594" b="-1271"/>
          <a:stretch>
            <a:fillRect/>
          </a:stretch>
        </p:blipFill>
        <p:spPr bwMode="auto">
          <a:xfrm>
            <a:off x="158750" y="2778125"/>
            <a:ext cx="348615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图片 1" descr="e1c1e9e87d7329b3f4eec3b0003154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550" y="2365375"/>
            <a:ext cx="49530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348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3" name="组合 47105"/>
          <p:cNvGrpSpPr>
            <a:grpSpLocks/>
          </p:cNvGrpSpPr>
          <p:nvPr/>
        </p:nvGrpSpPr>
        <p:grpSpPr bwMode="auto">
          <a:xfrm>
            <a:off x="1406525" y="1922463"/>
            <a:ext cx="1800225" cy="3876675"/>
            <a:chOff x="144" y="672"/>
            <a:chExt cx="990" cy="3439"/>
          </a:xfrm>
        </p:grpSpPr>
        <p:pic>
          <p:nvPicPr>
            <p:cNvPr id="54274" name="图片 4710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672"/>
              <a:ext cx="990" cy="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275" name="文本框 47107"/>
            <p:cNvSpPr txBox="1">
              <a:spLocks noChangeArrowheads="1"/>
            </p:cNvSpPr>
            <p:nvPr/>
          </p:nvSpPr>
          <p:spPr bwMode="auto">
            <a:xfrm>
              <a:off x="240" y="3744"/>
              <a:ext cx="541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>
                  <a:solidFill>
                    <a:srgbClr val="FF3300"/>
                  </a:solidFill>
                  <a:latin typeface="Times New Roman" pitchFamily="18" charset="0"/>
                </a:rPr>
                <a:t>盐水瓶</a:t>
              </a:r>
            </a:p>
          </p:txBody>
        </p:sp>
      </p:grpSp>
      <p:pic>
        <p:nvPicPr>
          <p:cNvPr id="54276" name="图片 9" descr="timg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988" y="1920875"/>
            <a:ext cx="2368550" cy="343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文本框 47110"/>
          <p:cNvSpPr txBox="1">
            <a:spLocks noChangeArrowheads="1"/>
          </p:cNvSpPr>
          <p:nvPr/>
        </p:nvSpPr>
        <p:spPr bwMode="auto">
          <a:xfrm>
            <a:off x="6423025" y="5357813"/>
            <a:ext cx="15160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rgbClr val="FF3300"/>
                </a:solidFill>
                <a:latin typeface="Times New Roman" pitchFamily="18" charset="0"/>
              </a:rPr>
              <a:t>中医拔火罐</a:t>
            </a:r>
          </a:p>
        </p:txBody>
      </p:sp>
    </p:spTree>
    <p:extLst>
      <p:ext uri="{BB962C8B-B14F-4D97-AF65-F5344CB8AC3E}">
        <p14:creationId xmlns:p14="http://schemas.microsoft.com/office/powerpoint/2010/main" val="24189563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Box 8"/>
          <p:cNvSpPr txBox="1">
            <a:spLocks noChangeArrowheads="1"/>
          </p:cNvSpPr>
          <p:nvPr/>
        </p:nvSpPr>
        <p:spPr bwMode="auto">
          <a:xfrm>
            <a:off x="225425" y="1401763"/>
            <a:ext cx="8642350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1341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en-US" sz="2400" b="1" kern="100" dirty="0">
                <a:latin typeface="Times New Roman" panose="02020603050405020304"/>
                <a:cs typeface="Courier New" panose="02070309020205020404"/>
              </a:rPr>
              <a:t>、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如图为盆景的一个自动供水装置。用一个塑料瓶装满水倒放在盆景盘中，瓶口刚刚被水浸没。当盘中的水位下降到使瓶口露出水面时，空气进入瓶中，瓶中就会有水流出，使盘中的水位升高，瓶口又被浸没，瓶中的水不再流出，这样盆景盘中的水位可以保持一定高度。使水不会全部流出而能保留在瓶中</a:t>
            </a:r>
            <a:r>
              <a:rPr lang="zh-CN" altLang="zh-CN" sz="2400" b="1" kern="100" dirty="0" smtClean="0">
                <a:latin typeface="Times New Roman" panose="02020603050405020304"/>
                <a:cs typeface="Times New Roman" panose="02020603050405020304"/>
              </a:rPr>
              <a:t>的</a:t>
            </a:r>
            <a:endParaRPr lang="en-US" altLang="zh-CN" sz="2400" b="1" kern="100" dirty="0" smtClean="0">
              <a:latin typeface="Times New Roman" panose="02020603050405020304"/>
              <a:cs typeface="Times New Roman" panose="02020603050405020304"/>
            </a:endParaRPr>
          </a:p>
          <a:p>
            <a:pPr marL="61341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zh-CN" altLang="zh-CN" sz="2400" b="1" kern="100" dirty="0" smtClean="0">
                <a:latin typeface="Times New Roman" panose="02020603050405020304"/>
                <a:cs typeface="Times New Roman" panose="02020603050405020304"/>
              </a:rPr>
              <a:t>原因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b="1" kern="100" dirty="0" smtClean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5298" name="Picture 4" descr="WLT5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825" y="4319588"/>
            <a:ext cx="231457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40918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Box 8"/>
          <p:cNvSpPr txBox="1">
            <a:spLocks noChangeArrowheads="1"/>
          </p:cNvSpPr>
          <p:nvPr/>
        </p:nvSpPr>
        <p:spPr bwMode="auto">
          <a:xfrm>
            <a:off x="225425" y="1768475"/>
            <a:ext cx="8642350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 smtClean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．瓶口太小，水不易流出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．外界大气压强等于瓶内水的压强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C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．外界大气压强等于瓶内空气的压强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	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116967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D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．外界大气压强等于瓶内空气的压强与水的压强之和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57346" name="Picture 4" descr="WLT5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063" y="4292600"/>
            <a:ext cx="231457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755650" y="3286125"/>
            <a:ext cx="1439863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500" b="1">
                <a:solidFill>
                  <a:srgbClr val="C00000"/>
                </a:solidFill>
                <a:latin typeface="Times New Roman" pitchFamily="18" charset="0"/>
              </a:rPr>
              <a:t>√</a:t>
            </a:r>
            <a:endParaRPr lang="en-US" altLang="zh-CN" sz="4500" b="1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00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3"/>
          <p:cNvSpPr>
            <a:spLocks noChangeArrowheads="1"/>
          </p:cNvSpPr>
          <p:nvPr>
            <p:ph type="title"/>
          </p:nvPr>
        </p:nvSpPr>
        <p:spPr>
          <a:xfrm>
            <a:off x="457200" y="-531813"/>
            <a:ext cx="8229600" cy="531813"/>
          </a:xfrm>
        </p:spPr>
        <p:txBody>
          <a:bodyPr/>
          <a:lstStyle/>
          <a:p>
            <a:endParaRPr lang="zh-CN" altLang="en-US" sz="4000" smtClean="0"/>
          </a:p>
        </p:txBody>
      </p:sp>
      <p:sp>
        <p:nvSpPr>
          <p:cNvPr id="59394" name="Rectangle 4"/>
          <p:cNvSpPr>
            <a:spLocks noChangeArrowheads="1"/>
          </p:cNvSpPr>
          <p:nvPr>
            <p:ph idx="1"/>
          </p:nvPr>
        </p:nvSpPr>
        <p:spPr>
          <a:xfrm flipV="1">
            <a:off x="611188" y="7091363"/>
            <a:ext cx="8229600" cy="825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zh-CN" altLang="en-US" sz="800" smtClean="0"/>
          </a:p>
        </p:txBody>
      </p:sp>
      <p:sp>
        <p:nvSpPr>
          <p:cNvPr id="228357" name="Text Box 5"/>
          <p:cNvSpPr txBox="1">
            <a:spLocks noChangeArrowheads="1"/>
          </p:cNvSpPr>
          <p:nvPr/>
        </p:nvSpPr>
        <p:spPr bwMode="auto">
          <a:xfrm>
            <a:off x="250825" y="404813"/>
            <a:ext cx="8281988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3</a:t>
            </a:r>
            <a:r>
              <a:rPr lang="zh-CN" altLang="en-US" sz="3200" b="1">
                <a:solidFill>
                  <a:srgbClr val="FF0000"/>
                </a:solidFill>
              </a:rPr>
              <a:t>、</a:t>
            </a:r>
            <a:r>
              <a:rPr lang="en-US" altLang="zh-CN" sz="3200" b="1">
                <a:solidFill>
                  <a:srgbClr val="FF0000"/>
                </a:solidFill>
              </a:rPr>
              <a:t>1</a:t>
            </a:r>
            <a:r>
              <a:rPr lang="zh-CN" altLang="en-US" sz="3200" b="1">
                <a:solidFill>
                  <a:srgbClr val="FF0000"/>
                </a:solidFill>
              </a:rPr>
              <a:t>标准大气压</a:t>
            </a:r>
            <a:r>
              <a:rPr lang="en-US" altLang="zh-CN" sz="3200" b="1">
                <a:solidFill>
                  <a:srgbClr val="FF0000"/>
                </a:solidFill>
              </a:rPr>
              <a:t>=________mm</a:t>
            </a:r>
            <a:r>
              <a:rPr lang="zh-CN" altLang="en-US" sz="3200" b="1">
                <a:solidFill>
                  <a:srgbClr val="FF0000"/>
                </a:solidFill>
              </a:rPr>
              <a:t>水银柱产生的压强</a:t>
            </a:r>
            <a:r>
              <a:rPr lang="en-US" altLang="zh-CN" sz="3200" b="1">
                <a:solidFill>
                  <a:srgbClr val="FF0000"/>
                </a:solidFill>
              </a:rPr>
              <a:t>=__________Pa</a:t>
            </a:r>
            <a:r>
              <a:rPr lang="zh-CN" altLang="en-US" sz="3200" b="1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228358" name="Text Box 6"/>
          <p:cNvSpPr txBox="1">
            <a:spLocks noChangeArrowheads="1"/>
          </p:cNvSpPr>
          <p:nvPr/>
        </p:nvSpPr>
        <p:spPr bwMode="auto">
          <a:xfrm>
            <a:off x="323850" y="1916113"/>
            <a:ext cx="8604250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/>
              <a:t>4</a:t>
            </a:r>
            <a:r>
              <a:rPr lang="zh-CN" altLang="en-US" sz="3200" b="1"/>
              <a:t>、在托里拆利实验中，将玻璃管倾斜</a:t>
            </a:r>
            <a:r>
              <a:rPr lang="en-US" altLang="zh-CN" sz="3200" b="1"/>
              <a:t>,</a:t>
            </a:r>
            <a:r>
              <a:rPr lang="zh-CN" altLang="en-US" sz="3200" b="1"/>
              <a:t>则玻璃管中水银柱的长度变化情况是</a:t>
            </a:r>
            <a:r>
              <a:rPr lang="en-US" altLang="zh-CN" sz="3200" b="1"/>
              <a:t>(     ),</a:t>
            </a:r>
            <a:r>
              <a:rPr lang="zh-CN" altLang="en-US" sz="3200" b="1"/>
              <a:t>玻璃管中水银柱的高度变化情况是</a:t>
            </a:r>
            <a:r>
              <a:rPr lang="en-US" altLang="zh-CN" sz="3200" b="1"/>
              <a:t>(      )</a:t>
            </a:r>
          </a:p>
        </p:txBody>
      </p:sp>
      <p:sp>
        <p:nvSpPr>
          <p:cNvPr id="228359" name="Text Box 7"/>
          <p:cNvSpPr txBox="1">
            <a:spLocks noChangeArrowheads="1"/>
          </p:cNvSpPr>
          <p:nvPr/>
        </p:nvSpPr>
        <p:spPr bwMode="auto">
          <a:xfrm>
            <a:off x="827088" y="4437063"/>
            <a:ext cx="7416800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A </a:t>
            </a:r>
            <a:r>
              <a:rPr lang="zh-CN" altLang="en-US" sz="3200" b="1"/>
              <a:t>不变                  </a:t>
            </a:r>
            <a:r>
              <a:rPr lang="en-US" altLang="zh-CN" sz="3200" b="1"/>
              <a:t>B </a:t>
            </a:r>
            <a:r>
              <a:rPr lang="zh-CN" altLang="en-US" sz="3200" b="1"/>
              <a:t>变长        </a:t>
            </a:r>
          </a:p>
          <a:p>
            <a:pPr>
              <a:spcBef>
                <a:spcPct val="50000"/>
              </a:spcBef>
            </a:pPr>
            <a:r>
              <a:rPr lang="en-US" altLang="zh-CN" sz="3200" b="1"/>
              <a:t>C </a:t>
            </a:r>
            <a:r>
              <a:rPr lang="zh-CN" altLang="en-US" sz="3200" b="1"/>
              <a:t>变短                  </a:t>
            </a:r>
            <a:r>
              <a:rPr lang="en-US" altLang="zh-CN" sz="3200" b="1"/>
              <a:t>D </a:t>
            </a:r>
            <a:r>
              <a:rPr lang="zh-CN" altLang="en-US" sz="3200" b="1"/>
              <a:t>无法确定</a:t>
            </a:r>
          </a:p>
          <a:p>
            <a:pPr>
              <a:spcBef>
                <a:spcPct val="50000"/>
              </a:spcBef>
            </a:pPr>
            <a:endParaRPr lang="zh-CN" altLang="en-US" sz="3200" b="1"/>
          </a:p>
        </p:txBody>
      </p:sp>
      <p:sp>
        <p:nvSpPr>
          <p:cNvPr id="974852" name="Text Box 6"/>
          <p:cNvSpPr txBox="1">
            <a:spLocks noChangeArrowheads="1"/>
          </p:cNvSpPr>
          <p:nvPr/>
        </p:nvSpPr>
        <p:spPr bwMode="auto">
          <a:xfrm>
            <a:off x="4221163" y="620713"/>
            <a:ext cx="62865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 baseline="30000">
                <a:solidFill>
                  <a:srgbClr val="F8081F"/>
                </a:solidFill>
                <a:latin typeface="Times New Roman" pitchFamily="18" charset="0"/>
                <a:ea typeface="楷体" pitchFamily="49" charset="-122"/>
              </a:rPr>
              <a:t>760</a:t>
            </a:r>
          </a:p>
        </p:txBody>
      </p:sp>
      <p:sp>
        <p:nvSpPr>
          <p:cNvPr id="23558" name="Text Box 13"/>
          <p:cNvSpPr txBox="1">
            <a:spLocks noChangeArrowheads="1"/>
          </p:cNvSpPr>
          <p:nvPr/>
        </p:nvSpPr>
        <p:spPr bwMode="auto">
          <a:xfrm>
            <a:off x="1809750" y="1331913"/>
            <a:ext cx="5832475" cy="584200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990000"/>
                </a:solidFill>
                <a:latin typeface="Times New Roman" pitchFamily="18" charset="0"/>
              </a:rPr>
              <a:t>1.013×10</a:t>
            </a:r>
            <a:r>
              <a:rPr lang="en-US" altLang="zh-CN" sz="3200" b="1" baseline="30000">
                <a:solidFill>
                  <a:srgbClr val="990000"/>
                </a:solidFill>
                <a:latin typeface="Times New Roman" pitchFamily="18" charset="0"/>
              </a:rPr>
              <a:t>5</a:t>
            </a:r>
            <a:r>
              <a:rPr lang="en-US" altLang="zh-CN" sz="3200" b="1">
                <a:solidFill>
                  <a:srgbClr val="990000"/>
                </a:solidFill>
                <a:latin typeface="Times New Roman" pitchFamily="18" charset="0"/>
              </a:rPr>
              <a:t> Pa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857875" y="2973388"/>
            <a:ext cx="3810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 baseline="30000">
                <a:solidFill>
                  <a:srgbClr val="F8081F"/>
                </a:solidFill>
                <a:latin typeface="Times New Roman" pitchFamily="18" charset="0"/>
                <a:ea typeface="楷体" pitchFamily="49" charset="-122"/>
              </a:rPr>
              <a:t>B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670425" y="3752850"/>
            <a:ext cx="39687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 baseline="30000">
                <a:solidFill>
                  <a:srgbClr val="F8081F"/>
                </a:solidFill>
                <a:latin typeface="Times New Roman" pitchFamily="18" charset="0"/>
                <a:ea typeface="楷体" pitchFamily="49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258878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7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7" grpId="0"/>
      <p:bldP spid="228358" grpId="0"/>
      <p:bldP spid="228359" grpId="0"/>
      <p:bldP spid="974852" grpId="0"/>
      <p:bldP spid="23558" grpId="0" bldLvl="0" animBg="1"/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5" name="Text Box 5"/>
          <p:cNvSpPr txBox="1">
            <a:spLocks noChangeArrowheads="1"/>
          </p:cNvSpPr>
          <p:nvPr/>
        </p:nvSpPr>
        <p:spPr bwMode="auto">
          <a:xfrm>
            <a:off x="179388" y="692150"/>
            <a:ext cx="8532812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6</a:t>
            </a:r>
            <a:r>
              <a:rPr lang="zh-CN" altLang="en-US" sz="3200" b="1">
                <a:solidFill>
                  <a:srgbClr val="FF0000"/>
                </a:solidFill>
              </a:rPr>
              <a:t>、在大气压的数值等于</a:t>
            </a:r>
            <a:r>
              <a:rPr lang="en-US" altLang="zh-CN" sz="3200" b="1">
                <a:solidFill>
                  <a:srgbClr val="FF0000"/>
                </a:solidFill>
              </a:rPr>
              <a:t>760mm</a:t>
            </a:r>
            <a:r>
              <a:rPr lang="zh-CN" altLang="en-US" sz="3200" b="1">
                <a:solidFill>
                  <a:srgbClr val="FF0000"/>
                </a:solidFill>
              </a:rPr>
              <a:t>高水银柱产生的压强，在某房间里做托里拆利实验</a:t>
            </a:r>
            <a:r>
              <a:rPr lang="en-US" altLang="zh-CN" sz="3200" b="1">
                <a:solidFill>
                  <a:srgbClr val="FF0000"/>
                </a:solidFill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测出管内水银柱的高度为</a:t>
            </a:r>
            <a:r>
              <a:rPr lang="en-US" altLang="zh-CN" sz="3200" b="1">
                <a:solidFill>
                  <a:srgbClr val="FF0000"/>
                </a:solidFill>
              </a:rPr>
              <a:t>755mm,</a:t>
            </a:r>
            <a:r>
              <a:rPr lang="zh-CN" altLang="en-US" sz="3200" b="1">
                <a:solidFill>
                  <a:srgbClr val="FF0000"/>
                </a:solidFill>
              </a:rPr>
              <a:t>可能的原因是</a:t>
            </a:r>
            <a:r>
              <a:rPr lang="en-US" altLang="zh-CN" sz="3200" b="1">
                <a:solidFill>
                  <a:srgbClr val="FF0000"/>
                </a:solidFill>
              </a:rPr>
              <a:t>(     )</a:t>
            </a:r>
          </a:p>
        </p:txBody>
      </p:sp>
      <p:sp>
        <p:nvSpPr>
          <p:cNvPr id="230406" name="Text Box 6"/>
          <p:cNvSpPr txBox="1">
            <a:spLocks noChangeArrowheads="1"/>
          </p:cNvSpPr>
          <p:nvPr/>
        </p:nvSpPr>
        <p:spPr bwMode="auto">
          <a:xfrm>
            <a:off x="468313" y="2924175"/>
            <a:ext cx="6840537" cy="375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/>
              <a:t> </a:t>
            </a:r>
            <a:r>
              <a:rPr lang="en-US" altLang="zh-CN" sz="3200" b="1"/>
              <a:t>A </a:t>
            </a:r>
            <a:r>
              <a:rPr lang="zh-CN" altLang="en-US" sz="3200" b="1"/>
              <a:t>玻璃管太长了                     </a:t>
            </a:r>
          </a:p>
          <a:p>
            <a:pPr>
              <a:lnSpc>
                <a:spcPct val="150000"/>
              </a:lnSpc>
            </a:pPr>
            <a:r>
              <a:rPr lang="zh-CN" altLang="en-US" sz="3200" b="1"/>
              <a:t> </a:t>
            </a:r>
            <a:r>
              <a:rPr lang="en-US" altLang="zh-CN" sz="3200" b="1"/>
              <a:t>B </a:t>
            </a:r>
            <a:r>
              <a:rPr lang="zh-CN" altLang="en-US" sz="3200" b="1"/>
              <a:t>玻璃管放斜了</a:t>
            </a:r>
          </a:p>
          <a:p>
            <a:pPr>
              <a:lnSpc>
                <a:spcPct val="150000"/>
              </a:lnSpc>
            </a:pPr>
            <a:r>
              <a:rPr lang="zh-CN" altLang="en-US" sz="3200" b="1"/>
              <a:t> </a:t>
            </a:r>
            <a:r>
              <a:rPr lang="en-US" altLang="zh-CN" sz="3200" b="1"/>
              <a:t>C </a:t>
            </a:r>
            <a:r>
              <a:rPr lang="zh-CN" altLang="en-US" sz="3200" b="1"/>
              <a:t>管内水银面上方进入少量空气</a:t>
            </a:r>
          </a:p>
          <a:p>
            <a:pPr>
              <a:lnSpc>
                <a:spcPct val="150000"/>
              </a:lnSpc>
            </a:pPr>
            <a:r>
              <a:rPr lang="en-US" altLang="zh-CN" sz="3200" b="1"/>
              <a:t>D </a:t>
            </a:r>
            <a:r>
              <a:rPr lang="zh-CN" altLang="en-US" sz="3200" b="1"/>
              <a:t>玻璃管比较粗</a:t>
            </a:r>
          </a:p>
          <a:p>
            <a:pPr>
              <a:lnSpc>
                <a:spcPct val="150000"/>
              </a:lnSpc>
            </a:pPr>
            <a:endParaRPr lang="zh-CN" altLang="en-US" sz="3200" b="1"/>
          </a:p>
        </p:txBody>
      </p:sp>
      <p:sp>
        <p:nvSpPr>
          <p:cNvPr id="974852" name="Text Box 6"/>
          <p:cNvSpPr txBox="1">
            <a:spLocks noChangeArrowheads="1"/>
          </p:cNvSpPr>
          <p:nvPr/>
        </p:nvSpPr>
        <p:spPr bwMode="auto">
          <a:xfrm>
            <a:off x="7308850" y="2473325"/>
            <a:ext cx="39687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3600" b="1" baseline="30000">
                <a:solidFill>
                  <a:srgbClr val="F8081F"/>
                </a:solidFill>
                <a:latin typeface="Times New Roman" pitchFamily="18" charset="0"/>
                <a:ea typeface="楷体" pitchFamily="49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07884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0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04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7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6" grpId="0"/>
      <p:bldP spid="97485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2"/>
          <p:cNvSpPr txBox="1">
            <a:spLocks noChangeArrowheads="1"/>
          </p:cNvSpPr>
          <p:nvPr/>
        </p:nvSpPr>
        <p:spPr bwMode="auto">
          <a:xfrm>
            <a:off x="144463" y="1157288"/>
            <a:ext cx="8999537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300" b="1">
                <a:latin typeface="宋体" pitchFamily="2" charset="-122"/>
              </a:rPr>
              <a:t>我们可以用塑料挂钩的吸盘做粗略测量大气压数值的实验，请完成下面的实验要求：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300" b="1">
                <a:latin typeface="宋体" pitchFamily="2" charset="-122"/>
              </a:rPr>
              <a:t>（</a:t>
            </a:r>
            <a:r>
              <a:rPr lang="en-US" altLang="zh-CN" sz="2300" b="1">
                <a:latin typeface="宋体" pitchFamily="2" charset="-122"/>
              </a:rPr>
              <a:t>1</a:t>
            </a:r>
            <a:r>
              <a:rPr lang="zh-CN" altLang="en-US" sz="2300" b="1">
                <a:latin typeface="宋体" pitchFamily="2" charset="-122"/>
              </a:rPr>
              <a:t>）把吸盘放在白纸上，沿着吸盘的圆周画一圈，得到如图所示的圆，用分度值为</a:t>
            </a:r>
            <a:r>
              <a:rPr lang="en-US" altLang="zh-CN" sz="2300" b="1">
                <a:latin typeface="宋体" pitchFamily="2" charset="-122"/>
              </a:rPr>
              <a:t>mm</a:t>
            </a:r>
            <a:r>
              <a:rPr lang="zh-CN" altLang="en-US" sz="2300" b="1">
                <a:latin typeface="宋体" pitchFamily="2" charset="-122"/>
              </a:rPr>
              <a:t>的直尺测量此圆的直径</a:t>
            </a:r>
            <a:r>
              <a:rPr lang="en-US" altLang="zh-CN" sz="2300" b="1">
                <a:latin typeface="宋体" pitchFamily="2" charset="-122"/>
              </a:rPr>
              <a:t>d</a:t>
            </a:r>
            <a:r>
              <a:rPr lang="zh-CN" altLang="en-US" sz="2300" b="1">
                <a:latin typeface="宋体" pitchFamily="2" charset="-122"/>
              </a:rPr>
              <a:t>，从图中可得</a:t>
            </a:r>
            <a:r>
              <a:rPr lang="en-US" altLang="zh-CN" sz="2300" b="1">
                <a:latin typeface="宋体" pitchFamily="2" charset="-122"/>
              </a:rPr>
              <a:t>d=</a:t>
            </a:r>
            <a:r>
              <a:rPr lang="en-US" altLang="zh-CN" sz="2300" b="1" u="sng">
                <a:latin typeface="宋体" pitchFamily="2" charset="-122"/>
              </a:rPr>
              <a:t>    </a:t>
            </a:r>
            <a:r>
              <a:rPr lang="en-US" altLang="zh-CN" sz="2300" b="1">
                <a:latin typeface="宋体" pitchFamily="2" charset="-122"/>
              </a:rPr>
              <a:t>mm</a:t>
            </a:r>
            <a:r>
              <a:rPr lang="zh-CN" altLang="en-US" sz="2300" b="1">
                <a:latin typeface="宋体" pitchFamily="2" charset="-122"/>
              </a:rPr>
              <a:t>．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300" b="1">
                <a:latin typeface="宋体" pitchFamily="2" charset="-122"/>
              </a:rPr>
              <a:t>（</a:t>
            </a:r>
            <a:r>
              <a:rPr lang="en-US" altLang="zh-CN" sz="2300" b="1">
                <a:latin typeface="宋体" pitchFamily="2" charset="-122"/>
              </a:rPr>
              <a:t>2</a:t>
            </a:r>
            <a:r>
              <a:rPr lang="zh-CN" altLang="en-US" sz="2300" b="1">
                <a:latin typeface="宋体" pitchFamily="2" charset="-122"/>
              </a:rPr>
              <a:t>）把一块大玻璃板放在水平桌面上，将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300" b="1">
                <a:latin typeface="宋体" pitchFamily="2" charset="-122"/>
              </a:rPr>
              <a:t>吸盘按在玻璃板上，挤出里面的空气．然后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300" b="1">
                <a:latin typeface="宋体" pitchFamily="2" charset="-122"/>
              </a:rPr>
              <a:t>一位同学用力向下按紧玻璃板，同时另一位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300" b="1">
                <a:latin typeface="宋体" pitchFamily="2" charset="-122"/>
              </a:rPr>
              <a:t>同学用弹簧测力计钩着挂钩缓慢往上拉，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300" b="1">
                <a:latin typeface="宋体" pitchFamily="2" charset="-122"/>
              </a:rPr>
              <a:t>直到吸盘脱离玻璃板，这时弹簧测力计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300" b="1">
                <a:latin typeface="宋体" pitchFamily="2" charset="-122"/>
              </a:rPr>
              <a:t>的示数如右图所示（测力计的单位是</a:t>
            </a:r>
            <a:r>
              <a:rPr lang="en-US" altLang="zh-CN" sz="2300" b="1">
                <a:latin typeface="宋体" pitchFamily="2" charset="-122"/>
              </a:rPr>
              <a:t>N</a:t>
            </a:r>
            <a:r>
              <a:rPr lang="zh-CN" altLang="en-US" sz="2300" b="1">
                <a:latin typeface="宋体" pitchFamily="2" charset="-122"/>
              </a:rPr>
              <a:t>），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300" b="1">
                <a:latin typeface="宋体" pitchFamily="2" charset="-122"/>
              </a:rPr>
              <a:t>这就是大气对吸盘的压力</a:t>
            </a:r>
            <a:r>
              <a:rPr lang="en-US" altLang="zh-CN" sz="2300" b="1">
                <a:latin typeface="宋体" pitchFamily="2" charset="-122"/>
              </a:rPr>
              <a:t>F</a:t>
            </a:r>
            <a:r>
              <a:rPr lang="zh-CN" altLang="en-US" sz="2300" b="1">
                <a:latin typeface="宋体" pitchFamily="2" charset="-122"/>
              </a:rPr>
              <a:t>，从右图可得</a:t>
            </a:r>
            <a:r>
              <a:rPr lang="en-US" altLang="zh-CN" sz="2300" b="1">
                <a:latin typeface="宋体" pitchFamily="2" charset="-122"/>
              </a:rPr>
              <a:t>F=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2300" b="1" u="sng">
                <a:latin typeface="宋体" pitchFamily="2" charset="-122"/>
              </a:rPr>
              <a:t>     </a:t>
            </a:r>
            <a:r>
              <a:rPr lang="en-US" altLang="zh-CN" sz="2300" b="1">
                <a:latin typeface="宋体" pitchFamily="2" charset="-122"/>
              </a:rPr>
              <a:t>N</a:t>
            </a:r>
            <a:r>
              <a:rPr lang="zh-CN" altLang="en-US" sz="2300" b="1">
                <a:latin typeface="宋体" pitchFamily="2" charset="-122"/>
              </a:rPr>
              <a:t>．</a:t>
            </a:r>
          </a:p>
        </p:txBody>
      </p:sp>
      <p:pic>
        <p:nvPicPr>
          <p:cNvPr id="61442" name="Picture 3" descr="1057bd2e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38" y="2997200"/>
            <a:ext cx="19081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Picture 4" descr="7f244874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300" y="4221163"/>
            <a:ext cx="2284413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3829" name="Text Box 5"/>
          <p:cNvSpPr txBox="1">
            <a:spLocks noChangeArrowheads="1"/>
          </p:cNvSpPr>
          <p:nvPr/>
        </p:nvSpPr>
        <p:spPr bwMode="auto">
          <a:xfrm>
            <a:off x="7677150" y="2439988"/>
            <a:ext cx="717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b="1">
                <a:solidFill>
                  <a:srgbClr val="F8081F"/>
                </a:solidFill>
                <a:latin typeface="Times New Roman" pitchFamily="18" charset="0"/>
              </a:rPr>
              <a:t>31.1</a:t>
            </a:r>
          </a:p>
        </p:txBody>
      </p:sp>
      <p:sp>
        <p:nvSpPr>
          <p:cNvPr id="973830" name="Text Box 6"/>
          <p:cNvSpPr txBox="1">
            <a:spLocks noChangeArrowheads="1"/>
          </p:cNvSpPr>
          <p:nvPr/>
        </p:nvSpPr>
        <p:spPr bwMode="auto">
          <a:xfrm>
            <a:off x="395288" y="5795963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b="1">
                <a:solidFill>
                  <a:srgbClr val="F8081F"/>
                </a:solidFill>
                <a:latin typeface="Times New Roman" pitchFamily="18" charset="0"/>
              </a:rPr>
              <a:t>21</a:t>
            </a:r>
          </a:p>
        </p:txBody>
      </p:sp>
      <p:grpSp>
        <p:nvGrpSpPr>
          <p:cNvPr id="61446" name="Group 10"/>
          <p:cNvGrpSpPr>
            <a:grpSpLocks/>
          </p:cNvGrpSpPr>
          <p:nvPr/>
        </p:nvGrpSpPr>
        <p:grpSpPr bwMode="auto">
          <a:xfrm>
            <a:off x="611188" y="692150"/>
            <a:ext cx="2055812" cy="633413"/>
            <a:chOff x="0" y="0"/>
            <a:chExt cx="3236" cy="998"/>
          </a:xfrm>
        </p:grpSpPr>
        <p:grpSp>
          <p:nvGrpSpPr>
            <p:cNvPr id="61447" name="Group 11"/>
            <p:cNvGrpSpPr>
              <a:grpSpLocks/>
            </p:cNvGrpSpPr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61448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>
                  <a:gd name="T0" fmla="*/ 2907 w 3244"/>
                  <a:gd name="T1" fmla="*/ 675 h 675"/>
                  <a:gd name="T2" fmla="*/ 3244 w 3244"/>
                  <a:gd name="T3" fmla="*/ 337 h 675"/>
                  <a:gd name="T4" fmla="*/ 2907 w 3244"/>
                  <a:gd name="T5" fmla="*/ 0 h 675"/>
                  <a:gd name="T6" fmla="*/ 337 w 3244"/>
                  <a:gd name="T7" fmla="*/ 0 h 675"/>
                  <a:gd name="T8" fmla="*/ 0 w 3244"/>
                  <a:gd name="T9" fmla="*/ 337 h 675"/>
                  <a:gd name="T10" fmla="*/ 337 w 3244"/>
                  <a:gd name="T11" fmla="*/ 675 h 675"/>
                  <a:gd name="T12" fmla="*/ 2907 w 3244"/>
                  <a:gd name="T13" fmla="*/ 67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61449" name="MH_Other_8"/>
              <p:cNvPicPr preferRelativeResize="0"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450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>
                  <a:gd name="T0" fmla="*/ 105 w 108"/>
                  <a:gd name="T1" fmla="*/ 95 h 107"/>
                  <a:gd name="T2" fmla="*/ 76 w 108"/>
                  <a:gd name="T3" fmla="*/ 66 h 107"/>
                  <a:gd name="T4" fmla="*/ 83 w 108"/>
                  <a:gd name="T5" fmla="*/ 42 h 107"/>
                  <a:gd name="T6" fmla="*/ 42 w 108"/>
                  <a:gd name="T7" fmla="*/ 0 h 107"/>
                  <a:gd name="T8" fmla="*/ 0 w 108"/>
                  <a:gd name="T9" fmla="*/ 42 h 107"/>
                  <a:gd name="T10" fmla="*/ 42 w 108"/>
                  <a:gd name="T11" fmla="*/ 83 h 107"/>
                  <a:gd name="T12" fmla="*/ 66 w 108"/>
                  <a:gd name="T13" fmla="*/ 76 h 107"/>
                  <a:gd name="T14" fmla="*/ 95 w 108"/>
                  <a:gd name="T15" fmla="*/ 105 h 107"/>
                  <a:gd name="T16" fmla="*/ 100 w 108"/>
                  <a:gd name="T17" fmla="*/ 107 h 107"/>
                  <a:gd name="T18" fmla="*/ 105 w 108"/>
                  <a:gd name="T19" fmla="*/ 105 h 107"/>
                  <a:gd name="T20" fmla="*/ 105 w 108"/>
                  <a:gd name="T21" fmla="*/ 95 h 107"/>
                  <a:gd name="T22" fmla="*/ 7 w 108"/>
                  <a:gd name="T23" fmla="*/ 42 h 107"/>
                  <a:gd name="T24" fmla="*/ 42 w 108"/>
                  <a:gd name="T25" fmla="*/ 7 h 107"/>
                  <a:gd name="T26" fmla="*/ 76 w 108"/>
                  <a:gd name="T27" fmla="*/ 42 h 107"/>
                  <a:gd name="T28" fmla="*/ 42 w 108"/>
                  <a:gd name="T29" fmla="*/ 76 h 107"/>
                  <a:gd name="T30" fmla="*/ 7 w 108"/>
                  <a:gd name="T31" fmla="*/ 4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51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>
                  <a:gd name="T0" fmla="*/ 39 w 43"/>
                  <a:gd name="T1" fmla="*/ 18 h 44"/>
                  <a:gd name="T2" fmla="*/ 25 w 43"/>
                  <a:gd name="T3" fmla="*/ 18 h 44"/>
                  <a:gd name="T4" fmla="*/ 25 w 43"/>
                  <a:gd name="T5" fmla="*/ 4 h 44"/>
                  <a:gd name="T6" fmla="*/ 21 w 43"/>
                  <a:gd name="T7" fmla="*/ 0 h 44"/>
                  <a:gd name="T8" fmla="*/ 18 w 43"/>
                  <a:gd name="T9" fmla="*/ 4 h 44"/>
                  <a:gd name="T10" fmla="*/ 18 w 43"/>
                  <a:gd name="T11" fmla="*/ 18 h 44"/>
                  <a:gd name="T12" fmla="*/ 3 w 43"/>
                  <a:gd name="T13" fmla="*/ 18 h 44"/>
                  <a:gd name="T14" fmla="*/ 0 w 43"/>
                  <a:gd name="T15" fmla="*/ 22 h 44"/>
                  <a:gd name="T16" fmla="*/ 3 w 43"/>
                  <a:gd name="T17" fmla="*/ 26 h 44"/>
                  <a:gd name="T18" fmla="*/ 18 w 43"/>
                  <a:gd name="T19" fmla="*/ 26 h 44"/>
                  <a:gd name="T20" fmla="*/ 18 w 43"/>
                  <a:gd name="T21" fmla="*/ 40 h 44"/>
                  <a:gd name="T22" fmla="*/ 21 w 43"/>
                  <a:gd name="T23" fmla="*/ 44 h 44"/>
                  <a:gd name="T24" fmla="*/ 25 w 43"/>
                  <a:gd name="T25" fmla="*/ 40 h 44"/>
                  <a:gd name="T26" fmla="*/ 25 w 43"/>
                  <a:gd name="T27" fmla="*/ 26 h 44"/>
                  <a:gd name="T28" fmla="*/ 39 w 43"/>
                  <a:gd name="T29" fmla="*/ 26 h 44"/>
                  <a:gd name="T30" fmla="*/ 43 w 43"/>
                  <a:gd name="T31" fmla="*/ 22 h 44"/>
                  <a:gd name="T32" fmla="*/ 39 w 43"/>
                  <a:gd name="T33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452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  <a:buFont typeface="Arial" pitchFamily="34" charset="0"/>
                <a:buNone/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随堂训练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090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7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829" grpId="0"/>
      <p:bldP spid="97383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2"/>
          <p:cNvSpPr txBox="1">
            <a:spLocks noChangeArrowheads="1"/>
          </p:cNvSpPr>
          <p:nvPr/>
        </p:nvSpPr>
        <p:spPr bwMode="auto">
          <a:xfrm>
            <a:off x="217488" y="1484313"/>
            <a:ext cx="8675687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600" b="1">
                <a:latin typeface="宋体" pitchFamily="2" charset="-122"/>
              </a:rPr>
              <a:t>（</a:t>
            </a:r>
            <a:r>
              <a:rPr lang="en-US" altLang="zh-CN" sz="2600" b="1">
                <a:latin typeface="宋体" pitchFamily="2" charset="-122"/>
              </a:rPr>
              <a:t>3</a:t>
            </a:r>
            <a:r>
              <a:rPr lang="zh-CN" altLang="en-US" sz="2600" b="1">
                <a:latin typeface="宋体" pitchFamily="2" charset="-122"/>
              </a:rPr>
              <a:t>）如果取吸盘面积的</a:t>
            </a:r>
            <a:r>
              <a:rPr lang="en-US" altLang="zh-CN" sz="2600" b="1">
                <a:latin typeface="宋体" pitchFamily="2" charset="-122"/>
              </a:rPr>
              <a:t>80%</a:t>
            </a:r>
            <a:r>
              <a:rPr lang="zh-CN" altLang="en-US" sz="2600" b="1">
                <a:latin typeface="宋体" pitchFamily="2" charset="-122"/>
              </a:rPr>
              <a:t>作为吸盘与玻璃板接触的有效面积</a:t>
            </a:r>
            <a:r>
              <a:rPr lang="en-US" altLang="zh-CN" sz="2600" b="1">
                <a:latin typeface="宋体" pitchFamily="2" charset="-122"/>
              </a:rPr>
              <a:t>S</a:t>
            </a:r>
            <a:r>
              <a:rPr lang="zh-CN" altLang="en-US" sz="2600" b="1">
                <a:latin typeface="宋体" pitchFamily="2" charset="-122"/>
              </a:rPr>
              <a:t>，近似得到</a:t>
            </a:r>
            <a:r>
              <a:rPr lang="en-US" altLang="zh-CN" sz="2600" b="1">
                <a:latin typeface="宋体" pitchFamily="2" charset="-122"/>
              </a:rPr>
              <a:t>S=6×10</a:t>
            </a:r>
            <a:r>
              <a:rPr lang="en-US" altLang="zh-CN" sz="2600" b="1" baseline="30000">
                <a:latin typeface="宋体" pitchFamily="2" charset="-122"/>
              </a:rPr>
              <a:t>-4</a:t>
            </a:r>
            <a:r>
              <a:rPr lang="en-US" altLang="zh-CN" sz="2600" b="1">
                <a:latin typeface="宋体" pitchFamily="2" charset="-122"/>
              </a:rPr>
              <a:t>㎡</a:t>
            </a:r>
            <a:r>
              <a:rPr lang="zh-CN" altLang="en-US" sz="2600" b="1">
                <a:latin typeface="宋体" pitchFamily="2" charset="-122"/>
              </a:rPr>
              <a:t>，由压力</a:t>
            </a:r>
            <a:r>
              <a:rPr lang="en-US" altLang="zh-CN" sz="2600" b="1">
                <a:latin typeface="宋体" pitchFamily="2" charset="-122"/>
              </a:rPr>
              <a:t>F</a:t>
            </a:r>
            <a:r>
              <a:rPr lang="zh-CN" altLang="en-US" sz="2600" b="1">
                <a:latin typeface="宋体" pitchFamily="2" charset="-122"/>
              </a:rPr>
              <a:t>的大小可算得大气压强</a:t>
            </a:r>
            <a:r>
              <a:rPr lang="en-US" altLang="zh-CN" sz="2600" b="1">
                <a:latin typeface="宋体" pitchFamily="2" charset="-122"/>
              </a:rPr>
              <a:t>P=</a:t>
            </a:r>
            <a:r>
              <a:rPr lang="en-US" altLang="zh-CN" sz="2600" b="1" u="sng">
                <a:latin typeface="宋体" pitchFamily="2" charset="-122"/>
              </a:rPr>
              <a:t>          </a:t>
            </a:r>
            <a:r>
              <a:rPr lang="en-US" altLang="zh-CN" sz="2600" b="1">
                <a:latin typeface="宋体" pitchFamily="2" charset="-122"/>
              </a:rPr>
              <a:t>Pa</a:t>
            </a:r>
            <a:r>
              <a:rPr lang="zh-CN" altLang="en-US" sz="2600" b="1">
                <a:latin typeface="宋体" pitchFamily="2" charset="-122"/>
              </a:rPr>
              <a:t>．</a:t>
            </a: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2600" b="1">
                <a:latin typeface="宋体" pitchFamily="2" charset="-122"/>
              </a:rPr>
              <a:t>（</a:t>
            </a:r>
            <a:r>
              <a:rPr lang="en-US" altLang="zh-CN" sz="2600" b="1">
                <a:latin typeface="宋体" pitchFamily="2" charset="-122"/>
              </a:rPr>
              <a:t>4</a:t>
            </a:r>
            <a:r>
              <a:rPr lang="zh-CN" altLang="en-US" sz="2600" b="1">
                <a:latin typeface="宋体" pitchFamily="2" charset="-122"/>
              </a:rPr>
              <a:t>）这个实验结果误差很大，你认为主要原因是吸盘中的</a:t>
            </a:r>
            <a:r>
              <a:rPr lang="zh-CN" altLang="en-US" sz="2600" b="1" u="sng">
                <a:latin typeface="宋体" pitchFamily="2" charset="-122"/>
              </a:rPr>
              <a:t>          </a:t>
            </a:r>
            <a:r>
              <a:rPr lang="zh-CN" altLang="en-US" sz="2600" b="1">
                <a:latin typeface="宋体" pitchFamily="2" charset="-122"/>
              </a:rPr>
              <a:t>．</a:t>
            </a:r>
            <a:endParaRPr lang="zh-CN" altLang="en-US" sz="2600">
              <a:latin typeface="宋体" pitchFamily="2" charset="-122"/>
            </a:endParaRPr>
          </a:p>
        </p:txBody>
      </p:sp>
      <p:sp>
        <p:nvSpPr>
          <p:cNvPr id="974851" name="Text Box 5"/>
          <p:cNvSpPr txBox="1">
            <a:spLocks noChangeArrowheads="1"/>
          </p:cNvSpPr>
          <p:nvPr/>
        </p:nvSpPr>
        <p:spPr bwMode="auto">
          <a:xfrm>
            <a:off x="1449388" y="2592388"/>
            <a:ext cx="14303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b="1">
                <a:solidFill>
                  <a:srgbClr val="F8081F"/>
                </a:solidFill>
                <a:latin typeface="Times New Roman" pitchFamily="18" charset="0"/>
              </a:rPr>
              <a:t>0.35×10</a:t>
            </a:r>
            <a:r>
              <a:rPr lang="en-US" altLang="zh-CN" sz="2400" b="1" baseline="30000">
                <a:solidFill>
                  <a:srgbClr val="F8081F"/>
                </a:solidFill>
                <a:latin typeface="Times New Roman" pitchFamily="18" charset="0"/>
              </a:rPr>
              <a:t>5</a:t>
            </a:r>
          </a:p>
        </p:txBody>
      </p:sp>
      <p:sp>
        <p:nvSpPr>
          <p:cNvPr id="974852" name="Text Box 6"/>
          <p:cNvSpPr txBox="1">
            <a:spLocks noChangeArrowheads="1"/>
          </p:cNvSpPr>
          <p:nvPr/>
        </p:nvSpPr>
        <p:spPr bwMode="auto">
          <a:xfrm>
            <a:off x="620713" y="3763963"/>
            <a:ext cx="1716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 baseline="30000">
                <a:solidFill>
                  <a:srgbClr val="F8081F"/>
                </a:solidFill>
                <a:latin typeface="Times New Roman" pitchFamily="18" charset="0"/>
                <a:ea typeface="楷体" pitchFamily="49" charset="-122"/>
              </a:rPr>
              <a:t>空气未排尽</a:t>
            </a:r>
          </a:p>
        </p:txBody>
      </p:sp>
    </p:spTree>
    <p:extLst>
      <p:ext uri="{BB962C8B-B14F-4D97-AF65-F5344CB8AC3E}">
        <p14:creationId xmlns:p14="http://schemas.microsoft.com/office/powerpoint/2010/main" val="230424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7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4851" grpId="0"/>
      <p:bldP spid="9748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2"/>
          <p:cNvSpPr>
            <a:spLocks noChangeArrowheads="1"/>
          </p:cNvSpPr>
          <p:nvPr/>
        </p:nvSpPr>
        <p:spPr bwMode="auto">
          <a:xfrm>
            <a:off x="528638" y="4144963"/>
            <a:ext cx="8497887" cy="534987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 lIns="18000" tIns="10800" rIns="18000" bIns="1080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．再慢慢把杯口向各个方向转一圈，又看什么现象？</a:t>
            </a:r>
          </a:p>
        </p:txBody>
      </p:sp>
      <p:sp>
        <p:nvSpPr>
          <p:cNvPr id="18437" name="TextBox 3"/>
          <p:cNvSpPr txBox="1">
            <a:spLocks noChangeArrowheads="1"/>
          </p:cNvSpPr>
          <p:nvPr/>
        </p:nvSpPr>
        <p:spPr bwMode="auto">
          <a:xfrm>
            <a:off x="546100" y="4872038"/>
            <a:ext cx="4105275" cy="519112"/>
          </a:xfrm>
          <a:prstGeom prst="rect">
            <a:avLst/>
          </a:prstGeom>
          <a:solidFill>
            <a:schemeClr val="bg1"/>
          </a:solidFill>
          <a:ln w="25400">
            <a:solidFill>
              <a:srgbClr val="4BACC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现象：硬塑料片没有掉下</a:t>
            </a:r>
          </a:p>
        </p:txBody>
      </p:sp>
      <p:sp>
        <p:nvSpPr>
          <p:cNvPr id="18438" name="TextBox 4"/>
          <p:cNvSpPr txBox="1">
            <a:spLocks noChangeArrowheads="1"/>
          </p:cNvSpPr>
          <p:nvPr/>
        </p:nvSpPr>
        <p:spPr bwMode="auto">
          <a:xfrm>
            <a:off x="546100" y="5521325"/>
            <a:ext cx="4818063" cy="519113"/>
          </a:xfrm>
          <a:prstGeom prst="rect">
            <a:avLst/>
          </a:prstGeom>
          <a:solidFill>
            <a:srgbClr val="4BACC6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FFFF"/>
                </a:solidFill>
                <a:latin typeface="宋体" pitchFamily="2" charset="-122"/>
              </a:rPr>
              <a:t>分析：大气的压强向各个方向</a:t>
            </a:r>
          </a:p>
        </p:txBody>
      </p:sp>
      <p:pic>
        <p:nvPicPr>
          <p:cNvPr id="1536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327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1119188"/>
            <a:ext cx="23749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8" name="图片 3277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25" y="1204913"/>
            <a:ext cx="2286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3277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3" y="1204913"/>
            <a:ext cx="232568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5421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  <p:bldP spid="1843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8"/>
          <p:cNvSpPr txBox="1">
            <a:spLocks noChangeArrowheads="1"/>
          </p:cNvSpPr>
          <p:nvPr/>
        </p:nvSpPr>
        <p:spPr bwMode="auto">
          <a:xfrm>
            <a:off x="466725" y="1517650"/>
            <a:ext cx="8208963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42925" indent="-5429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13410" indent="-61214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sz="2400" b="1" kern="1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en-US" sz="2400" b="1" kern="100" dirty="0">
                <a:latin typeface="Times New Roman" panose="02020603050405020304"/>
                <a:cs typeface="Courier New" panose="02070309020205020404"/>
              </a:rPr>
              <a:t>、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如图是我国战国时期的青铜汲酒器示意图，长柄上端与球形底部各开一小孔</a:t>
            </a:r>
            <a:r>
              <a:rPr lang="en-US" altLang="zh-CN" sz="2400" b="1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、</a:t>
            </a:r>
            <a:r>
              <a:rPr lang="en-US" altLang="zh-CN" sz="2400" b="1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。当汲酒器内充满酒水，向上提升长柄取酒时，应使开口</a:t>
            </a:r>
            <a:r>
              <a:rPr lang="en-US" altLang="zh-CN" sz="2400" b="1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________(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填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闭合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或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打开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”)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，酒水不流出是由于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____________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的作用。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65538" name="Picture 4" descr="Q9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860800"/>
            <a:ext cx="611187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145088" y="2616200"/>
            <a:ext cx="10080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Times New Roman" pitchFamily="18" charset="0"/>
              </a:rPr>
              <a:t>闭合</a:t>
            </a:r>
            <a:endParaRPr lang="en-US" altLang="zh-CN" sz="2400" b="1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4643438" y="3262313"/>
            <a:ext cx="17780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Times New Roman" pitchFamily="18" charset="0"/>
              </a:rPr>
              <a:t>大气压强</a:t>
            </a:r>
            <a:endParaRPr lang="en-US" altLang="zh-CN" sz="2400" b="1">
              <a:solidFill>
                <a:srgbClr val="C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79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TextBox 1"/>
          <p:cNvGrpSpPr>
            <a:grpSpLocks/>
          </p:cNvGrpSpPr>
          <p:nvPr/>
        </p:nvGrpSpPr>
        <p:grpSpPr bwMode="auto">
          <a:xfrm>
            <a:off x="249238" y="836613"/>
            <a:ext cx="1616075" cy="712787"/>
            <a:chOff x="157" y="527"/>
            <a:chExt cx="1018" cy="449"/>
          </a:xfrm>
        </p:grpSpPr>
        <p:pic>
          <p:nvPicPr>
            <p:cNvPr id="16386" name="TextBox 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" y="527"/>
              <a:ext cx="1018" cy="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7" name="Text Box 4"/>
            <p:cNvSpPr txBox="1">
              <a:spLocks noChangeArrowheads="1"/>
            </p:cNvSpPr>
            <p:nvPr/>
          </p:nvSpPr>
          <p:spPr bwMode="auto">
            <a:xfrm>
              <a:off x="270" y="602"/>
              <a:ext cx="78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FFFF"/>
                  </a:solidFill>
                  <a:latin typeface="Calibri" pitchFamily="34" charset="0"/>
                </a:rPr>
                <a:t>实验一</a:t>
              </a:r>
            </a:p>
          </p:txBody>
        </p:sp>
      </p:grpSp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574675" y="1773238"/>
            <a:ext cx="8318500" cy="1116012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Times New Roman" pitchFamily="18" charset="0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</a:rPr>
              <a:t>．用一个底部有孔的硬塑料杯，重复上述实验，又看到什么现象？</a:t>
            </a:r>
          </a:p>
        </p:txBody>
      </p:sp>
      <p:sp>
        <p:nvSpPr>
          <p:cNvPr id="32777" name="TextBox 6"/>
          <p:cNvSpPr txBox="1">
            <a:spLocks noChangeArrowheads="1"/>
          </p:cNvSpPr>
          <p:nvPr/>
        </p:nvSpPr>
        <p:spPr bwMode="auto">
          <a:xfrm>
            <a:off x="684213" y="3171825"/>
            <a:ext cx="4105275" cy="519113"/>
          </a:xfrm>
          <a:prstGeom prst="rect">
            <a:avLst/>
          </a:prstGeom>
          <a:solidFill>
            <a:schemeClr val="bg1"/>
          </a:solidFill>
          <a:ln w="25400">
            <a:solidFill>
              <a:srgbClr val="4BACC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  <a:ea typeface="楷体_GB2312" pitchFamily="49" charset="-122"/>
              </a:rPr>
              <a:t>现象：硬塑料片始终落下</a:t>
            </a:r>
          </a:p>
        </p:txBody>
      </p:sp>
      <p:sp>
        <p:nvSpPr>
          <p:cNvPr id="32778" name="TextBox 7"/>
          <p:cNvSpPr txBox="1">
            <a:spLocks noChangeArrowheads="1"/>
          </p:cNvSpPr>
          <p:nvPr/>
        </p:nvSpPr>
        <p:spPr bwMode="auto">
          <a:xfrm>
            <a:off x="684213" y="4149725"/>
            <a:ext cx="7704137" cy="1628775"/>
          </a:xfrm>
          <a:prstGeom prst="rect">
            <a:avLst/>
          </a:prstGeom>
          <a:solidFill>
            <a:srgbClr val="4BACC6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FFFF"/>
                </a:solidFill>
                <a:latin typeface="Calibri" pitchFamily="34" charset="0"/>
              </a:rPr>
              <a:t>分析：排除是水将硬塑料片粘在杯口。杯子上下两侧大气压强相等，在重力作用下，塑料片和水落下。</a:t>
            </a:r>
          </a:p>
        </p:txBody>
      </p:sp>
      <p:pic>
        <p:nvPicPr>
          <p:cNvPr id="16391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38629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 animBg="1"/>
      <p:bldP spid="327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www.51pla.com/uploadpic/2009/06/25/200906251024243138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" y="874713"/>
            <a:ext cx="223202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4" descr="http://www.huitao.net/images/sp/bao/uploaded/i8/T1bnJiXo_cndOm5tUU_0143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3262313"/>
            <a:ext cx="2786062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2805113" y="957263"/>
            <a:ext cx="6002337" cy="1116012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</a:rPr>
              <a:t>将塑料吸盘贴在玻璃真空罩里，用真空泵抽气，会看到什么实验现象？</a:t>
            </a:r>
          </a:p>
        </p:txBody>
      </p:sp>
      <p:sp>
        <p:nvSpPr>
          <p:cNvPr id="19463" name="TextBox 5"/>
          <p:cNvSpPr txBox="1">
            <a:spLocks noChangeArrowheads="1"/>
          </p:cNvSpPr>
          <p:nvPr/>
        </p:nvSpPr>
        <p:spPr bwMode="auto">
          <a:xfrm>
            <a:off x="3041650" y="2493963"/>
            <a:ext cx="5530850" cy="519112"/>
          </a:xfrm>
          <a:prstGeom prst="rect">
            <a:avLst/>
          </a:prstGeom>
          <a:solidFill>
            <a:schemeClr val="bg1"/>
          </a:solidFill>
          <a:ln w="25400">
            <a:solidFill>
              <a:srgbClr val="4BACC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Calibri" pitchFamily="34" charset="0"/>
              </a:rPr>
              <a:t>现象：一段时间后，塑料吸盘掉下</a:t>
            </a:r>
          </a:p>
        </p:txBody>
      </p:sp>
      <p:sp>
        <p:nvSpPr>
          <p:cNvPr id="19464" name="TextBox 6"/>
          <p:cNvSpPr txBox="1">
            <a:spLocks noChangeArrowheads="1"/>
          </p:cNvSpPr>
          <p:nvPr/>
        </p:nvSpPr>
        <p:spPr bwMode="auto">
          <a:xfrm>
            <a:off x="3046413" y="3587750"/>
            <a:ext cx="5761037" cy="1628775"/>
          </a:xfrm>
          <a:prstGeom prst="rect">
            <a:avLst/>
          </a:prstGeom>
          <a:solidFill>
            <a:srgbClr val="4BACC6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FFFF"/>
                </a:solidFill>
                <a:latin typeface="Calibri" pitchFamily="34" charset="0"/>
              </a:rPr>
              <a:t>分析：吸盘外侧没有了空气产生的压强，吸盘便不能贴在物体的表面。</a:t>
            </a:r>
          </a:p>
        </p:txBody>
      </p:sp>
      <p:pic>
        <p:nvPicPr>
          <p:cNvPr id="17414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3352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nimBg="1"/>
      <p:bldP spid="1946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2"/>
          <p:cNvSpPr txBox="1">
            <a:spLocks noChangeArrowheads="1"/>
          </p:cNvSpPr>
          <p:nvPr/>
        </p:nvSpPr>
        <p:spPr bwMode="auto">
          <a:xfrm>
            <a:off x="611188" y="1762125"/>
            <a:ext cx="79295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　　实验证明，大气压强确实存在。大气压强简称为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大气压</a:t>
            </a:r>
            <a:r>
              <a:rPr lang="zh-CN" altLang="en-US" sz="2800" b="1">
                <a:latin typeface="Calibri" pitchFamily="34" charset="0"/>
              </a:rPr>
              <a:t>或气压。</a:t>
            </a:r>
          </a:p>
        </p:txBody>
      </p:sp>
      <p:grpSp>
        <p:nvGrpSpPr>
          <p:cNvPr id="2" name="TextBox 4"/>
          <p:cNvGrpSpPr>
            <a:grpSpLocks/>
          </p:cNvGrpSpPr>
          <p:nvPr/>
        </p:nvGrpSpPr>
        <p:grpSpPr bwMode="auto">
          <a:xfrm>
            <a:off x="407988" y="2882900"/>
            <a:ext cx="1616075" cy="714375"/>
            <a:chOff x="257" y="1816"/>
            <a:chExt cx="1018" cy="450"/>
          </a:xfrm>
        </p:grpSpPr>
        <p:pic>
          <p:nvPicPr>
            <p:cNvPr id="18435" name="TextBox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" y="1816"/>
              <a:ext cx="1018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6" name="Text Box 3"/>
            <p:cNvSpPr txBox="1">
              <a:spLocks noChangeArrowheads="1"/>
            </p:cNvSpPr>
            <p:nvPr/>
          </p:nvSpPr>
          <p:spPr bwMode="auto">
            <a:xfrm>
              <a:off x="372" y="1890"/>
              <a:ext cx="78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solidFill>
                    <a:srgbClr val="FFFFFF"/>
                  </a:solidFill>
                  <a:latin typeface="Calibri" pitchFamily="34" charset="0"/>
                </a:rPr>
                <a:t>实验三</a:t>
              </a:r>
            </a:p>
          </p:txBody>
        </p:sp>
      </p:grpSp>
      <p:pic>
        <p:nvPicPr>
          <p:cNvPr id="20485" name="图片 5" descr="MV-PT-MS3501_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789363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6" descr="c8080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0"/>
          <a:stretch>
            <a:fillRect/>
          </a:stretch>
        </p:blipFill>
        <p:spPr bwMode="auto">
          <a:xfrm>
            <a:off x="4140200" y="3789363"/>
            <a:ext cx="33305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TextBox 7"/>
          <p:cNvSpPr txBox="1">
            <a:spLocks noChangeArrowheads="1"/>
          </p:cNvSpPr>
          <p:nvPr/>
        </p:nvSpPr>
        <p:spPr bwMode="auto">
          <a:xfrm>
            <a:off x="2411413" y="2997200"/>
            <a:ext cx="6294437" cy="457200"/>
          </a:xfrm>
          <a:prstGeom prst="rect">
            <a:avLst/>
          </a:prstGeom>
          <a:solidFill>
            <a:schemeClr val="bg1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Calibri" pitchFamily="34" charset="0"/>
              </a:rPr>
              <a:t>模拟马德堡半球实验，感受大气压强的大小。</a:t>
            </a:r>
          </a:p>
        </p:txBody>
      </p:sp>
      <p:sp>
        <p:nvSpPr>
          <p:cNvPr id="18440" name="Rectangle 9"/>
          <p:cNvSpPr>
            <a:spLocks noChangeArrowheads="1"/>
          </p:cNvSpPr>
          <p:nvPr/>
        </p:nvSpPr>
        <p:spPr bwMode="auto">
          <a:xfrm>
            <a:off x="395288" y="981075"/>
            <a:ext cx="38496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一、大气压强的存在</a:t>
            </a:r>
          </a:p>
        </p:txBody>
      </p:sp>
      <p:pic>
        <p:nvPicPr>
          <p:cNvPr id="18441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右箭头 2">
            <a:hlinkClick r:id="rId6" action="ppaction://hlinkfile"/>
          </p:cNvPr>
          <p:cNvSpPr/>
          <p:nvPr/>
        </p:nvSpPr>
        <p:spPr>
          <a:xfrm>
            <a:off x="6948488" y="5949950"/>
            <a:ext cx="719137" cy="5032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255806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吸饮料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0" y="1782763"/>
            <a:ext cx="2990850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6156325" y="4833938"/>
            <a:ext cx="27717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饮料是怎样进入口中的？</a:t>
            </a:r>
          </a:p>
        </p:txBody>
      </p:sp>
      <p:grpSp>
        <p:nvGrpSpPr>
          <p:cNvPr id="19459" name="Group 8"/>
          <p:cNvGrpSpPr>
            <a:grpSpLocks/>
          </p:cNvGrpSpPr>
          <p:nvPr/>
        </p:nvGrpSpPr>
        <p:grpSpPr bwMode="auto">
          <a:xfrm>
            <a:off x="381000" y="847725"/>
            <a:ext cx="5419725" cy="3887788"/>
            <a:chOff x="2200" y="1162"/>
            <a:chExt cx="3414" cy="2449"/>
          </a:xfrm>
        </p:grpSpPr>
        <p:pic>
          <p:nvPicPr>
            <p:cNvPr id="19460" name="Picture 2" descr="http://www.cnworld.net/upload/market/2010/20109218292958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0" y="1162"/>
              <a:ext cx="1674" cy="2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1" name="TextBox 5"/>
            <p:cNvSpPr txBox="1">
              <a:spLocks noChangeArrowheads="1"/>
            </p:cNvSpPr>
            <p:nvPr/>
          </p:nvSpPr>
          <p:spPr bwMode="auto">
            <a:xfrm>
              <a:off x="3925" y="1162"/>
              <a:ext cx="1688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>
                  <a:latin typeface="Calibri" pitchFamily="34" charset="0"/>
                </a:rPr>
                <a:t>吸盘</a:t>
              </a:r>
            </a:p>
            <a:p>
              <a:pPr algn="ctr"/>
              <a:r>
                <a:rPr lang="zh-CN" altLang="en-US" sz="2800" b="1">
                  <a:latin typeface="Calibri" pitchFamily="34" charset="0"/>
                </a:rPr>
                <a:t>是如何工作的？</a:t>
              </a:r>
            </a:p>
          </p:txBody>
        </p:sp>
        <p:pic>
          <p:nvPicPr>
            <p:cNvPr id="19462" name="Picture 7" descr="吸盘挂钩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1888"/>
              <a:ext cx="1679" cy="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63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098657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35842"/>
          <p:cNvSpPr txBox="1">
            <a:spLocks noChangeArrowheads="1"/>
          </p:cNvSpPr>
          <p:nvPr/>
        </p:nvSpPr>
        <p:spPr bwMode="auto">
          <a:xfrm>
            <a:off x="274638" y="836613"/>
            <a:ext cx="856932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Times New Roman" pitchFamily="18" charset="0"/>
                <a:ea typeface="华文行楷" pitchFamily="2" charset="-122"/>
              </a:rPr>
              <a:t>大气压现象-瓶子吞蛋</a:t>
            </a:r>
          </a:p>
        </p:txBody>
      </p:sp>
      <p:pic>
        <p:nvPicPr>
          <p:cNvPr id="35845" name="Picture 5" descr="点击查看下一张图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t="14049" r="5600" b="21088"/>
          <a:stretch>
            <a:fillRect/>
          </a:stretch>
        </p:blipFill>
        <p:spPr bwMode="auto">
          <a:xfrm>
            <a:off x="1198563" y="2205038"/>
            <a:ext cx="7202487" cy="418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右箭头 1">
            <a:hlinkClick r:id="rId3" action="ppaction://hlinkfile"/>
          </p:cNvPr>
          <p:cNvSpPr/>
          <p:nvPr/>
        </p:nvSpPr>
        <p:spPr>
          <a:xfrm>
            <a:off x="7596188" y="6524625"/>
            <a:ext cx="720725" cy="2889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80008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2300</Words>
  <Application>Microsoft Office PowerPoint</Application>
  <PresentationFormat>全屏显示(4:3)</PresentationFormat>
  <Paragraphs>165</Paragraphs>
  <Slides>40</Slides>
  <Notes>15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活塞式抽水机</vt:lpstr>
      <vt:lpstr>离心式水泵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一、力</dc:title>
  <dc:creator>Administrator</dc:creator>
  <cp:lastModifiedBy>User</cp:lastModifiedBy>
  <cp:revision>2</cp:revision>
  <dcterms:created xsi:type="dcterms:W3CDTF">2021-02-06T05:00:33Z</dcterms:created>
  <dcterms:modified xsi:type="dcterms:W3CDTF">2021-02-06T05:13:52Z</dcterms:modified>
</cp:coreProperties>
</file>