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fntdata" ContentType="application/x-fontdata"/>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39"/>
  </p:notesMasterIdLst>
  <p:sldIdLst>
    <p:sldId id="460" r:id="rId2"/>
    <p:sldId id="390" r:id="rId3"/>
    <p:sldId id="453" r:id="rId4"/>
    <p:sldId id="454" r:id="rId5"/>
    <p:sldId id="467" r:id="rId6"/>
    <p:sldId id="468" r:id="rId7"/>
    <p:sldId id="469" r:id="rId8"/>
    <p:sldId id="470" r:id="rId9"/>
    <p:sldId id="471" r:id="rId10"/>
    <p:sldId id="472" r:id="rId11"/>
    <p:sldId id="508" r:id="rId12"/>
    <p:sldId id="496" r:id="rId13"/>
    <p:sldId id="497" r:id="rId14"/>
    <p:sldId id="499" r:id="rId15"/>
    <p:sldId id="456" r:id="rId16"/>
    <p:sldId id="457" r:id="rId17"/>
    <p:sldId id="500" r:id="rId18"/>
    <p:sldId id="501" r:id="rId19"/>
    <p:sldId id="502" r:id="rId20"/>
    <p:sldId id="503" r:id="rId21"/>
    <p:sldId id="504" r:id="rId22"/>
    <p:sldId id="505" r:id="rId23"/>
    <p:sldId id="506" r:id="rId24"/>
    <p:sldId id="507" r:id="rId25"/>
    <p:sldId id="482" r:id="rId26"/>
    <p:sldId id="483" r:id="rId27"/>
    <p:sldId id="484" r:id="rId28"/>
    <p:sldId id="458" r:id="rId29"/>
    <p:sldId id="463" r:id="rId30"/>
    <p:sldId id="461" r:id="rId31"/>
    <p:sldId id="459" r:id="rId32"/>
    <p:sldId id="462" r:id="rId33"/>
    <p:sldId id="485" r:id="rId34"/>
    <p:sldId id="486" r:id="rId35"/>
    <p:sldId id="487" r:id="rId36"/>
    <p:sldId id="488" r:id="rId37"/>
    <p:sldId id="489" r:id="rId38"/>
  </p:sldIdLst>
  <p:sldSz cx="9144000" cy="5143500" type="screen16x9"/>
  <p:notesSz cx="6858000" cy="9144000"/>
  <p:embeddedFontLst>
    <p:embeddedFont>
      <p:font typeface="黑体" pitchFamily="49" charset="-122"/>
      <p:regular r:id="rId40"/>
    </p:embeddedFont>
    <p:embeddedFont>
      <p:font typeface="楷体_GB2312" charset="-122"/>
      <p:regular r:id="rId41"/>
    </p:embeddedFont>
    <p:embeddedFont>
      <p:font typeface="幼圆" pitchFamily="49" charset="-122"/>
      <p:regular r:id="rId42"/>
    </p:embeddedFont>
    <p:embeddedFont>
      <p:font typeface="华文中宋" pitchFamily="2" charset="-122"/>
      <p:regular r:id="rId43"/>
    </p:embeddedFont>
  </p:embeddedFontLst>
  <p:custDataLst>
    <p:tags r:id="rId44"/>
  </p:custDataLst>
  <p:defaultTextStyle>
    <a:defPPr>
      <a:defRPr lang="zh-CN"/>
    </a:defPPr>
    <a:lvl1pPr algn="l" rtl="0" eaLnBrk="0" fontAlgn="base" hangingPunct="0">
      <a:spcBef>
        <a:spcPct val="0"/>
      </a:spcBef>
      <a:spcAft>
        <a:spcPct val="0"/>
      </a:spcAft>
      <a:defRPr sz="2000" b="1" kern="1200">
        <a:solidFill>
          <a:srgbClr val="000000"/>
        </a:solidFill>
        <a:latin typeface="宋体" panose="02010600030101010101" pitchFamily="2" charset="-122"/>
        <a:ea typeface="宋体" panose="02010600030101010101" pitchFamily="2" charset="-122"/>
        <a:cs typeface="+mn-cs"/>
      </a:defRPr>
    </a:lvl1pPr>
    <a:lvl2pPr marL="341630" indent="116205" algn="l" rtl="0" eaLnBrk="0" fontAlgn="base" hangingPunct="0">
      <a:spcBef>
        <a:spcPct val="0"/>
      </a:spcBef>
      <a:spcAft>
        <a:spcPct val="0"/>
      </a:spcAft>
      <a:defRPr sz="2000" b="1" kern="1200">
        <a:solidFill>
          <a:srgbClr val="000000"/>
        </a:solidFill>
        <a:latin typeface="宋体" panose="02010600030101010101" pitchFamily="2" charset="-122"/>
        <a:ea typeface="宋体" panose="02010600030101010101" pitchFamily="2" charset="-122"/>
        <a:cs typeface="+mn-cs"/>
      </a:defRPr>
    </a:lvl2pPr>
    <a:lvl3pPr marL="684530" indent="230505" algn="l" rtl="0" eaLnBrk="0" fontAlgn="base" hangingPunct="0">
      <a:spcBef>
        <a:spcPct val="0"/>
      </a:spcBef>
      <a:spcAft>
        <a:spcPct val="0"/>
      </a:spcAft>
      <a:defRPr sz="2000" b="1" kern="1200">
        <a:solidFill>
          <a:srgbClr val="000000"/>
        </a:solidFill>
        <a:latin typeface="宋体" panose="02010600030101010101" pitchFamily="2" charset="-122"/>
        <a:ea typeface="宋体" panose="02010600030101010101" pitchFamily="2" charset="-122"/>
        <a:cs typeface="+mn-cs"/>
      </a:defRPr>
    </a:lvl3pPr>
    <a:lvl4pPr marL="1027430" indent="344805" algn="l" rtl="0" eaLnBrk="0" fontAlgn="base" hangingPunct="0">
      <a:spcBef>
        <a:spcPct val="0"/>
      </a:spcBef>
      <a:spcAft>
        <a:spcPct val="0"/>
      </a:spcAft>
      <a:defRPr sz="2000" b="1" kern="1200">
        <a:solidFill>
          <a:srgbClr val="000000"/>
        </a:solidFill>
        <a:latin typeface="宋体" panose="02010600030101010101" pitchFamily="2" charset="-122"/>
        <a:ea typeface="宋体" panose="02010600030101010101" pitchFamily="2" charset="-122"/>
        <a:cs typeface="+mn-cs"/>
      </a:defRPr>
    </a:lvl4pPr>
    <a:lvl5pPr marL="1370330" indent="459105" algn="l" rtl="0" eaLnBrk="0" fontAlgn="base" hangingPunct="0">
      <a:spcBef>
        <a:spcPct val="0"/>
      </a:spcBef>
      <a:spcAft>
        <a:spcPct val="0"/>
      </a:spcAft>
      <a:defRPr sz="2000" b="1" kern="1200">
        <a:solidFill>
          <a:srgbClr val="000000"/>
        </a:solidFill>
        <a:latin typeface="宋体" panose="02010600030101010101" pitchFamily="2" charset="-122"/>
        <a:ea typeface="宋体" panose="02010600030101010101" pitchFamily="2" charset="-122"/>
        <a:cs typeface="+mn-cs"/>
      </a:defRPr>
    </a:lvl5pPr>
    <a:lvl6pPr marL="2286000" algn="l" defTabSz="914400" rtl="0" eaLnBrk="1" latinLnBrk="0" hangingPunct="1">
      <a:defRPr sz="2000" b="1" kern="1200">
        <a:solidFill>
          <a:srgbClr val="000000"/>
        </a:solidFill>
        <a:latin typeface="宋体" panose="02010600030101010101" pitchFamily="2" charset="-122"/>
        <a:ea typeface="宋体" panose="02010600030101010101" pitchFamily="2" charset="-122"/>
        <a:cs typeface="+mn-cs"/>
      </a:defRPr>
    </a:lvl6pPr>
    <a:lvl7pPr marL="2743200" algn="l" defTabSz="914400" rtl="0" eaLnBrk="1" latinLnBrk="0" hangingPunct="1">
      <a:defRPr sz="2000" b="1" kern="1200">
        <a:solidFill>
          <a:srgbClr val="000000"/>
        </a:solidFill>
        <a:latin typeface="宋体" panose="02010600030101010101" pitchFamily="2" charset="-122"/>
        <a:ea typeface="宋体" panose="02010600030101010101" pitchFamily="2" charset="-122"/>
        <a:cs typeface="+mn-cs"/>
      </a:defRPr>
    </a:lvl7pPr>
    <a:lvl8pPr marL="3200400" algn="l" defTabSz="914400" rtl="0" eaLnBrk="1" latinLnBrk="0" hangingPunct="1">
      <a:defRPr sz="2000" b="1" kern="1200">
        <a:solidFill>
          <a:srgbClr val="000000"/>
        </a:solidFill>
        <a:latin typeface="宋体" panose="02010600030101010101" pitchFamily="2" charset="-122"/>
        <a:ea typeface="宋体" panose="02010600030101010101" pitchFamily="2" charset="-122"/>
        <a:cs typeface="+mn-cs"/>
      </a:defRPr>
    </a:lvl8pPr>
    <a:lvl9pPr marL="3657600" algn="l" defTabSz="914400" rtl="0" eaLnBrk="1" latinLnBrk="0" hangingPunct="1">
      <a:defRPr sz="2000" b="1" kern="1200">
        <a:solidFill>
          <a:srgbClr val="000000"/>
        </a:solidFill>
        <a:latin typeface="宋体" panose="02010600030101010101" pitchFamily="2" charset="-122"/>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3" autoAdjust="0"/>
    <p:restoredTop sz="94728" autoAdjust="0"/>
  </p:normalViewPr>
  <p:slideViewPr>
    <p:cSldViewPr>
      <p:cViewPr varScale="1">
        <p:scale>
          <a:sx n="144" d="100"/>
          <a:sy n="144" d="100"/>
        </p:scale>
        <p:origin x="-684" y="-102"/>
      </p:cViewPr>
      <p:guideLst>
        <p:guide orient="horz" pos="1692"/>
        <p:guide pos="2861"/>
      </p:guideLst>
    </p:cSldViewPr>
  </p:slideViewPr>
  <p:outlineViewPr>
    <p:cViewPr>
      <p:scale>
        <a:sx n="33" d="100"/>
        <a:sy n="33" d="100"/>
      </p:scale>
      <p:origin x="0" y="1003"/>
    </p:cViewPr>
  </p:outlineViewPr>
  <p:notesTextViewPr>
    <p:cViewPr>
      <p:scale>
        <a:sx n="100" d="100"/>
        <a:sy n="100" d="100"/>
      </p:scale>
      <p:origin x="0" y="0"/>
    </p:cViewPr>
  </p:notesTextViewPr>
  <p:notesViewPr>
    <p:cSldViewPr>
      <p:cViewPr>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font" Target="fonts/font3.fntdata"/><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font" Target="fonts/font1.fntdata"/><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font" Target="fonts/font4.fntdata"/><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页眉占位符 1"/>
          <p:cNvSpPr>
            <a:spLocks noGrp="1" noChangeArrowheads="1"/>
          </p:cNvSpPr>
          <p:nvPr>
            <p:ph type="hdr" sz="quarter" idx="4294967295"/>
          </p:nvPr>
        </p:nvSpPr>
        <p:spPr bwMode="auto">
          <a:xfrm>
            <a:off x="0" y="0"/>
            <a:ext cx="2971800" cy="457200"/>
          </a:xfrm>
          <a:prstGeom prst="rect">
            <a:avLst/>
          </a:prstGeom>
          <a:noFill/>
          <a:ln>
            <a:noFill/>
          </a:ln>
        </p:spPr>
        <p:txBody>
          <a:bodyPr vert="horz" wrap="square" lIns="91440" tIns="45720" rIns="91440" bIns="45720" numCol="1" anchor="t" anchorCtr="0" compatLnSpc="1"/>
          <a:lstStyle>
            <a:lvl1pPr eaLnBrk="1" hangingPunct="1">
              <a:lnSpc>
                <a:spcPct val="100000"/>
              </a:lnSpc>
              <a:buFont typeface="Arial" panose="020B0604020202020204" pitchFamily="34" charset="0"/>
              <a:buNone/>
              <a:defRPr sz="1200" b="0">
                <a:solidFill>
                  <a:schemeClr val="tx1"/>
                </a:solidFill>
                <a:latin typeface="Arial" panose="020B0604020202020204" pitchFamily="34" charset="0"/>
              </a:defRPr>
            </a:lvl1pPr>
          </a:lstStyle>
          <a:p>
            <a:pPr>
              <a:defRPr/>
            </a:pPr>
            <a:endParaRPr lang="zh-CN" altLang="zh-CN"/>
          </a:p>
        </p:txBody>
      </p:sp>
      <p:sp>
        <p:nvSpPr>
          <p:cNvPr id="2051" name="日期占位符 2"/>
          <p:cNvSpPr>
            <a:spLocks noGrp="1" noChangeArrowheads="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lstStyle>
            <a:lvl1pPr algn="r" eaLnBrk="1" hangingPunct="1">
              <a:lnSpc>
                <a:spcPct val="100000"/>
              </a:lnSpc>
              <a:buFont typeface="Arial" panose="020B0604020202020204" pitchFamily="34" charset="0"/>
              <a:buNone/>
              <a:defRPr sz="1800" b="0">
                <a:solidFill>
                  <a:schemeClr val="tx1"/>
                </a:solidFill>
                <a:latin typeface="Arial" panose="020B0604020202020204" pitchFamily="34" charset="0"/>
              </a:defRPr>
            </a:lvl1pPr>
          </a:lstStyle>
          <a:p>
            <a:pPr>
              <a:defRPr/>
            </a:pPr>
            <a:fld id="{8AF4FB9C-7DA5-4E28-A55D-0E94A57B2A50}" type="datetime1">
              <a:rPr lang="zh-CN" altLang="en-US"/>
              <a:t>2021/2/25</a:t>
            </a:fld>
            <a:endParaRPr lang="zh-CN" altLang="en-US" sz="1200"/>
          </a:p>
        </p:txBody>
      </p:sp>
      <p:sp>
        <p:nvSpPr>
          <p:cNvPr id="7172" name="幻灯片图像占位符 3"/>
          <p:cNvSpPr>
            <a:spLocks noGrp="1" noRot="1" noChangeAspect="1" noChangeArrowheads="1"/>
          </p:cNvSpPr>
          <p:nvPr>
            <p:ph type="sldImg" idx="9"/>
          </p:nvPr>
        </p:nvSpPr>
        <p:spPr bwMode="auto">
          <a:xfrm>
            <a:off x="381000" y="685800"/>
            <a:ext cx="6096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sp>
      <p:sp>
        <p:nvSpPr>
          <p:cNvPr id="2053" name="备注占位符 4"/>
          <p:cNvSpPr>
            <a:spLocks noGrp="1" noRot="1" noChangeAspect="1" noChangeArrowheads="1"/>
          </p:cNvSpPr>
          <p:nvPr/>
        </p:nvSpPr>
        <p:spPr bwMode="auto">
          <a:xfrm>
            <a:off x="685800" y="4343400"/>
            <a:ext cx="5486400" cy="4114800"/>
          </a:xfrm>
          <a:prstGeom prst="rect">
            <a:avLst/>
          </a:prstGeom>
          <a:noFill/>
          <a:ln>
            <a:noFill/>
          </a:ln>
        </p:spPr>
        <p:txBody>
          <a:bodyPr anchor="ctr"/>
          <a:lstStyle>
            <a:lvl1pPr defTabSz="0" eaLnBrk="0" hangingPunct="0">
              <a:spcBef>
                <a:spcPct val="30000"/>
              </a:spcBef>
              <a:defRPr sz="1200">
                <a:solidFill>
                  <a:schemeClr val="tx1"/>
                </a:solidFill>
                <a:latin typeface="Arial" panose="020B0604020202020204" pitchFamily="34" charset="0"/>
              </a:defRPr>
            </a:lvl1pPr>
            <a:lvl2pPr defTabSz="0" eaLnBrk="0" hangingPunct="0">
              <a:spcBef>
                <a:spcPct val="30000"/>
              </a:spcBef>
              <a:defRPr sz="1200">
                <a:solidFill>
                  <a:schemeClr val="tx1"/>
                </a:solidFill>
                <a:latin typeface="Arial" panose="020B0604020202020204" pitchFamily="34" charset="0"/>
              </a:defRPr>
            </a:lvl2pPr>
            <a:lvl3pPr defTabSz="0" eaLnBrk="0" hangingPunct="0">
              <a:spcBef>
                <a:spcPct val="30000"/>
              </a:spcBef>
              <a:defRPr sz="1200">
                <a:solidFill>
                  <a:schemeClr val="tx1"/>
                </a:solidFill>
                <a:latin typeface="Arial" panose="020B0604020202020204" pitchFamily="34" charset="0"/>
              </a:defRPr>
            </a:lvl3pPr>
            <a:lvl4pPr defTabSz="0" eaLnBrk="0" hangingPunct="0">
              <a:spcBef>
                <a:spcPct val="30000"/>
              </a:spcBef>
              <a:defRPr sz="1200">
                <a:solidFill>
                  <a:schemeClr val="tx1"/>
                </a:solidFill>
                <a:latin typeface="Arial" panose="020B0604020202020204" pitchFamily="34" charset="0"/>
              </a:defRPr>
            </a:lvl4pPr>
            <a:lvl5pPr defTabSz="0" eaLnBrk="0" hangingPunct="0">
              <a:spcBef>
                <a:spcPct val="30000"/>
              </a:spcBef>
              <a:defRPr sz="1200">
                <a:solidFill>
                  <a:schemeClr val="tx1"/>
                </a:solidFill>
                <a:latin typeface="Arial" panose="020B0604020202020204" pitchFamily="34" charset="0"/>
              </a:defRPr>
            </a:lvl5pPr>
            <a:lvl6pPr marL="457200" defTabSz="0" eaLnBrk="0" fontAlgn="base" hangingPunct="0">
              <a:spcBef>
                <a:spcPct val="30000"/>
              </a:spcBef>
              <a:spcAft>
                <a:spcPct val="0"/>
              </a:spcAft>
              <a:defRPr sz="1200">
                <a:solidFill>
                  <a:schemeClr val="tx1"/>
                </a:solidFill>
                <a:latin typeface="Arial" panose="020B0604020202020204" pitchFamily="34" charset="0"/>
              </a:defRPr>
            </a:lvl6pPr>
            <a:lvl7pPr marL="914400" defTabSz="0" eaLnBrk="0" fontAlgn="base" hangingPunct="0">
              <a:spcBef>
                <a:spcPct val="30000"/>
              </a:spcBef>
              <a:spcAft>
                <a:spcPct val="0"/>
              </a:spcAft>
              <a:defRPr sz="1200">
                <a:solidFill>
                  <a:schemeClr val="tx1"/>
                </a:solidFill>
                <a:latin typeface="Arial" panose="020B0604020202020204" pitchFamily="34" charset="0"/>
              </a:defRPr>
            </a:lvl7pPr>
            <a:lvl8pPr marL="1371600" defTabSz="0" eaLnBrk="0" fontAlgn="base" hangingPunct="0">
              <a:spcBef>
                <a:spcPct val="30000"/>
              </a:spcBef>
              <a:spcAft>
                <a:spcPct val="0"/>
              </a:spcAft>
              <a:defRPr sz="1200">
                <a:solidFill>
                  <a:schemeClr val="tx1"/>
                </a:solidFill>
                <a:latin typeface="Arial" panose="020B0604020202020204" pitchFamily="34" charset="0"/>
              </a:defRPr>
            </a:lvl8pPr>
            <a:lvl9pPr marL="1828800" defTabSz="0" eaLnBrk="0" fontAlgn="base" hangingPunct="0">
              <a:spcBef>
                <a:spcPct val="30000"/>
              </a:spcBef>
              <a:spcAft>
                <a:spcPct val="0"/>
              </a:spcAft>
              <a:defRPr sz="1200">
                <a:solidFill>
                  <a:schemeClr val="tx1"/>
                </a:solidFill>
                <a:latin typeface="Arial" panose="020B0604020202020204" pitchFamily="34" charset="0"/>
              </a:defRPr>
            </a:lvl9pPr>
          </a:lstStyle>
          <a:p>
            <a:pPr>
              <a:defRPr/>
            </a:pPr>
            <a:r>
              <a:rPr lang="zh-CN" altLang="en-US" b="0" smtClean="0"/>
              <a:t>单击此处编辑母版文本样式</a:t>
            </a:r>
          </a:p>
          <a:p>
            <a:pPr>
              <a:defRPr/>
            </a:pPr>
            <a:r>
              <a:rPr lang="zh-CN" altLang="en-US" b="0" smtClean="0"/>
              <a:t>第二级</a:t>
            </a:r>
          </a:p>
          <a:p>
            <a:pPr>
              <a:defRPr/>
            </a:pPr>
            <a:r>
              <a:rPr lang="zh-CN" altLang="en-US" b="0" smtClean="0"/>
              <a:t>第三级</a:t>
            </a:r>
          </a:p>
          <a:p>
            <a:pPr>
              <a:defRPr/>
            </a:pPr>
            <a:r>
              <a:rPr lang="zh-CN" altLang="en-US" b="0" smtClean="0"/>
              <a:t>第四级</a:t>
            </a:r>
          </a:p>
          <a:p>
            <a:pPr>
              <a:defRPr/>
            </a:pPr>
            <a:r>
              <a:rPr lang="zh-CN" altLang="en-US" b="0" smtClean="0"/>
              <a:t>第五级</a:t>
            </a:r>
          </a:p>
        </p:txBody>
      </p:sp>
      <p:sp>
        <p:nvSpPr>
          <p:cNvPr id="2054" name="页脚占位符 5"/>
          <p:cNvSpPr>
            <a:spLocks noGrp="1" noChangeArrowheads="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lstStyle>
            <a:lvl1pPr eaLnBrk="1" hangingPunct="1">
              <a:lnSpc>
                <a:spcPct val="100000"/>
              </a:lnSpc>
              <a:buFont typeface="Arial" panose="020B0604020202020204" pitchFamily="34" charset="0"/>
              <a:buNone/>
              <a:defRPr sz="1200" b="0">
                <a:solidFill>
                  <a:schemeClr val="tx1"/>
                </a:solidFill>
                <a:latin typeface="Arial" panose="020B0604020202020204" pitchFamily="34" charset="0"/>
              </a:defRPr>
            </a:lvl1pPr>
          </a:lstStyle>
          <a:p>
            <a:pPr>
              <a:defRPr/>
            </a:pPr>
            <a:endParaRPr lang="zh-CN" altLang="zh-CN"/>
          </a:p>
        </p:txBody>
      </p:sp>
      <p:sp>
        <p:nvSpPr>
          <p:cNvPr id="2055" name="灯片编号占位符 6"/>
          <p:cNvSpPr>
            <a:spLocks noGrp="1" noChangeArrowheads="1"/>
          </p:cNvSpPr>
          <p:nvPr>
            <p:ph type="sldNum" sz="quarter" idx="5"/>
          </p:nvPr>
        </p:nvSpPr>
        <p:spPr bwMode="auto">
          <a:xfrm>
            <a:off x="3884613" y="8685213"/>
            <a:ext cx="2971800" cy="457200"/>
          </a:xfrm>
          <a:prstGeom prst="rect">
            <a:avLst/>
          </a:prstGeom>
          <a:noFill/>
          <a:ln>
            <a:noFill/>
          </a:ln>
        </p:spPr>
        <p:txBody>
          <a:bodyPr vert="horz" wrap="square" lIns="91440" tIns="45720" rIns="91440" bIns="45720" numCol="1" anchor="b" anchorCtr="0" compatLnSpc="1"/>
          <a:lstStyle>
            <a:lvl1pPr algn="r" eaLnBrk="1" hangingPunct="1">
              <a:lnSpc>
                <a:spcPct val="100000"/>
              </a:lnSpc>
              <a:defRPr sz="1800" b="0" smtClean="0">
                <a:solidFill>
                  <a:schemeClr val="tx1"/>
                </a:solidFill>
                <a:latin typeface="Arial" panose="020B0604020202020204" pitchFamily="34" charset="0"/>
              </a:defRPr>
            </a:lvl1pPr>
          </a:lstStyle>
          <a:p>
            <a:pPr>
              <a:defRPr/>
            </a:pPr>
            <a:fld id="{C6279E81-9E02-4609-841D-812A61CC35FD}" type="slidenum">
              <a:rPr lang="zh-CN" altLang="en-US"/>
              <a:t>‹#›</a:t>
            </a:fld>
            <a:endParaRPr lang="en-US" altLang="zh-CN" sz="1200"/>
          </a:p>
        </p:txBody>
      </p:sp>
    </p:spTree>
    <p:extLst>
      <p:ext uri="{BB962C8B-B14F-4D97-AF65-F5344CB8AC3E}">
        <p14:creationId xmlns:p14="http://schemas.microsoft.com/office/powerpoint/2010/main" val="3431823181"/>
      </p:ext>
    </p:extLst>
  </p:cSld>
  <p:clrMap bg1="lt1" tx1="dk1" bg2="lt2" tx2="dk2" accent1="accent1" accent2="accent2" accent3="accent3" accent4="accent4" accent5="accent5" accent6="accent6" hlink="hlink" folHlink="folHlink"/>
  <p:hf sldNum="0" hdr="0" ftr="0"/>
  <p:notesStyle>
    <a:lvl1pPr algn="l" defTabSz="0" rtl="0" eaLnBrk="0" fontAlgn="base" hangingPunct="0">
      <a:spcBef>
        <a:spcPct val="30000"/>
      </a:spcBef>
      <a:spcAft>
        <a:spcPct val="0"/>
      </a:spcAft>
      <a:defRPr sz="900" kern="1200">
        <a:solidFill>
          <a:schemeClr val="tx1"/>
        </a:solidFill>
        <a:latin typeface="Arial" panose="020B0604020202020204" pitchFamily="34" charset="0"/>
        <a:ea typeface="+mn-ea"/>
        <a:cs typeface="+mn-cs"/>
      </a:defRPr>
    </a:lvl1pPr>
    <a:lvl2pPr marL="457200" algn="l" defTabSz="0" rtl="0" eaLnBrk="0" fontAlgn="base" hangingPunct="0">
      <a:spcBef>
        <a:spcPct val="30000"/>
      </a:spcBef>
      <a:spcAft>
        <a:spcPct val="0"/>
      </a:spcAft>
      <a:defRPr sz="900" kern="1200">
        <a:solidFill>
          <a:schemeClr val="tx1"/>
        </a:solidFill>
        <a:latin typeface="Arial" panose="020B0604020202020204" pitchFamily="34" charset="0"/>
        <a:ea typeface="+mn-ea"/>
        <a:cs typeface="+mn-cs"/>
      </a:defRPr>
    </a:lvl2pPr>
    <a:lvl3pPr marL="914400" algn="l" defTabSz="0" rtl="0" eaLnBrk="0" fontAlgn="base" hangingPunct="0">
      <a:spcBef>
        <a:spcPct val="30000"/>
      </a:spcBef>
      <a:spcAft>
        <a:spcPct val="0"/>
      </a:spcAft>
      <a:defRPr sz="900" kern="1200">
        <a:solidFill>
          <a:schemeClr val="tx1"/>
        </a:solidFill>
        <a:latin typeface="Arial" panose="020B0604020202020204" pitchFamily="34" charset="0"/>
        <a:ea typeface="+mn-ea"/>
        <a:cs typeface="+mn-cs"/>
      </a:defRPr>
    </a:lvl3pPr>
    <a:lvl4pPr marL="1371600" algn="l" defTabSz="0" rtl="0" eaLnBrk="0" fontAlgn="base" hangingPunct="0">
      <a:spcBef>
        <a:spcPct val="30000"/>
      </a:spcBef>
      <a:spcAft>
        <a:spcPct val="0"/>
      </a:spcAft>
      <a:defRPr sz="900" kern="1200">
        <a:solidFill>
          <a:schemeClr val="tx1"/>
        </a:solidFill>
        <a:latin typeface="Arial" panose="020B0604020202020204" pitchFamily="34" charset="0"/>
        <a:ea typeface="+mn-ea"/>
        <a:cs typeface="+mn-cs"/>
      </a:defRPr>
    </a:lvl4pPr>
    <a:lvl5pPr marL="1828800" algn="l" defTabSz="0" rtl="0" eaLnBrk="0" fontAlgn="base" hangingPunct="0">
      <a:spcBef>
        <a:spcPct val="30000"/>
      </a:spcBef>
      <a:spcAft>
        <a:spcPct val="0"/>
      </a:spcAft>
      <a:defRPr sz="900" kern="1200">
        <a:solidFill>
          <a:schemeClr val="tx1"/>
        </a:solidFill>
        <a:latin typeface="Arial" panose="020B0604020202020204" pitchFamily="34" charset="0"/>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幻灯片图像占位符 1"/>
          <p:cNvSpPr>
            <a:spLocks noGrp="1" noRot="1" noChangeAspect="1" noChangeArrowheads="1" noTextEdit="1"/>
          </p:cNvSpPr>
          <p:nvPr>
            <p:ph type="sldImg" idx="4294967295"/>
          </p:nvPr>
        </p:nvSpPr>
        <p:spPr/>
      </p:sp>
      <p:sp>
        <p:nvSpPr>
          <p:cNvPr id="11267" name="备注占位符 2"/>
          <p:cNvSpPr>
            <a:spLocks noGrp="1" noChangeArrowheads="1"/>
          </p:cNvSpPr>
          <p:nvPr>
            <p:ph type="body" idx="1"/>
          </p:nvPr>
        </p:nvSpPr>
        <p:spPr bwMode="auto">
          <a:xfrm>
            <a:off x="685800" y="4400550"/>
            <a:ext cx="5486400" cy="36004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zh-CN" smtClean="0"/>
              <a:t>固、液、气 </a:t>
            </a:r>
            <a:endParaRPr lang="zh-CN" altLang="en-US" smtClean="0"/>
          </a:p>
        </p:txBody>
      </p:sp>
      <p:sp>
        <p:nvSpPr>
          <p:cNvPr id="11268" name="日期占位符 3"/>
          <p:cNvSpPr txBox="1">
            <a:spLocks noGrp="1" noChangeArrowheads="1"/>
          </p:cNvSpPr>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algn="r" eaLnBrk="1" hangingPunct="1">
              <a:lnSpc>
                <a:spcPct val="100000"/>
              </a:lnSpc>
            </a:pPr>
            <a:fld id="{CB1EB02E-90B6-4DA9-AF8D-6B44033A2133}" type="datetime1">
              <a:rPr lang="zh-CN" altLang="en-US" sz="1000" b="0">
                <a:solidFill>
                  <a:schemeClr val="tx1"/>
                </a:solidFill>
                <a:latin typeface="Arial" panose="020B0604020202020204" pitchFamily="34" charset="0"/>
              </a:rPr>
              <a:t>2021/2/25</a:t>
            </a:fld>
            <a:endParaRPr lang="en-US" altLang="zh-CN" sz="1000" b="0">
              <a:solidFill>
                <a:schemeClr val="tx1"/>
              </a:solidFill>
              <a:latin typeface="Arial" panose="020B0604020202020204" pitchFamily="34" charset="0"/>
            </a:endParaRPr>
          </a:p>
        </p:txBody>
      </p:sp>
      <p:sp>
        <p:nvSpPr>
          <p:cNvPr id="11269" name="灯片编号占位符 4"/>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algn="r" eaLnBrk="1" hangingPunct="1">
              <a:lnSpc>
                <a:spcPct val="100000"/>
              </a:lnSpc>
            </a:pPr>
            <a:fld id="{726BE7DD-361D-4E90-AD96-D0996251A21C}" type="slidenum">
              <a:rPr lang="zh-CN" altLang="en-US" sz="1000" b="0">
                <a:solidFill>
                  <a:schemeClr val="tx1"/>
                </a:solidFill>
                <a:latin typeface="Arial" panose="020B0604020202020204" pitchFamily="34" charset="0"/>
              </a:rPr>
              <a:t>1</a:t>
            </a:fld>
            <a:endParaRPr lang="en-US" altLang="zh-CN" sz="1000" b="0">
              <a:solidFill>
                <a:schemeClr val="tx1"/>
              </a:solidFill>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ransition/>
  <p:txStyles>
    <p:titleStyle>
      <a:lvl1pPr algn="l" defTabSz="514350" rtl="0" eaLnBrk="0" fontAlgn="base" hangingPunct="0">
        <a:lnSpc>
          <a:spcPct val="90000"/>
        </a:lnSpc>
        <a:spcBef>
          <a:spcPct val="0"/>
        </a:spcBef>
        <a:spcAft>
          <a:spcPct val="0"/>
        </a:spcAft>
        <a:defRPr sz="2400" b="1" kern="1200">
          <a:solidFill>
            <a:schemeClr val="bg1"/>
          </a:solidFill>
          <a:latin typeface="+mj-lt"/>
          <a:ea typeface="+mj-ea"/>
          <a:cs typeface="+mj-cs"/>
        </a:defRPr>
      </a:lvl1pPr>
      <a:lvl2pPr algn="l" defTabSz="514350" rtl="0" eaLnBrk="0" fontAlgn="base" hangingPunct="0">
        <a:lnSpc>
          <a:spcPct val="90000"/>
        </a:lnSpc>
        <a:spcBef>
          <a:spcPct val="0"/>
        </a:spcBef>
        <a:spcAft>
          <a:spcPct val="0"/>
        </a:spcAft>
        <a:defRPr sz="2400" b="1">
          <a:solidFill>
            <a:schemeClr val="bg1"/>
          </a:solidFill>
          <a:latin typeface="华文中宋" panose="02010600040101010101" pitchFamily="2" charset="-122"/>
          <a:ea typeface="华文中宋" panose="02010600040101010101" pitchFamily="2" charset="-122"/>
        </a:defRPr>
      </a:lvl2pPr>
      <a:lvl3pPr algn="l" defTabSz="514350" rtl="0" eaLnBrk="0" fontAlgn="base" hangingPunct="0">
        <a:lnSpc>
          <a:spcPct val="90000"/>
        </a:lnSpc>
        <a:spcBef>
          <a:spcPct val="0"/>
        </a:spcBef>
        <a:spcAft>
          <a:spcPct val="0"/>
        </a:spcAft>
        <a:defRPr sz="2400" b="1">
          <a:solidFill>
            <a:schemeClr val="bg1"/>
          </a:solidFill>
          <a:latin typeface="华文中宋" panose="02010600040101010101" pitchFamily="2" charset="-122"/>
          <a:ea typeface="华文中宋" panose="02010600040101010101" pitchFamily="2" charset="-122"/>
        </a:defRPr>
      </a:lvl3pPr>
      <a:lvl4pPr algn="l" defTabSz="514350" rtl="0" eaLnBrk="0" fontAlgn="base" hangingPunct="0">
        <a:lnSpc>
          <a:spcPct val="90000"/>
        </a:lnSpc>
        <a:spcBef>
          <a:spcPct val="0"/>
        </a:spcBef>
        <a:spcAft>
          <a:spcPct val="0"/>
        </a:spcAft>
        <a:defRPr sz="2400" b="1">
          <a:solidFill>
            <a:schemeClr val="bg1"/>
          </a:solidFill>
          <a:latin typeface="华文中宋" panose="02010600040101010101" pitchFamily="2" charset="-122"/>
          <a:ea typeface="华文中宋" panose="02010600040101010101" pitchFamily="2" charset="-122"/>
        </a:defRPr>
      </a:lvl4pPr>
      <a:lvl5pPr algn="l" defTabSz="514350" rtl="0" eaLnBrk="0" fontAlgn="base" hangingPunct="0">
        <a:lnSpc>
          <a:spcPct val="90000"/>
        </a:lnSpc>
        <a:spcBef>
          <a:spcPct val="0"/>
        </a:spcBef>
        <a:spcAft>
          <a:spcPct val="0"/>
        </a:spcAft>
        <a:defRPr sz="2400" b="1">
          <a:solidFill>
            <a:schemeClr val="bg1"/>
          </a:solidFill>
          <a:latin typeface="华文中宋" panose="02010600040101010101" pitchFamily="2" charset="-122"/>
          <a:ea typeface="华文中宋" panose="02010600040101010101" pitchFamily="2" charset="-122"/>
        </a:defRPr>
      </a:lvl5pPr>
      <a:lvl6pPr marL="457200" algn="l" defTabSz="514350" rtl="0" eaLnBrk="0" fontAlgn="base" hangingPunct="0">
        <a:lnSpc>
          <a:spcPct val="90000"/>
        </a:lnSpc>
        <a:spcBef>
          <a:spcPct val="0"/>
        </a:spcBef>
        <a:spcAft>
          <a:spcPct val="0"/>
        </a:spcAft>
        <a:defRPr sz="2400" b="1">
          <a:solidFill>
            <a:schemeClr val="bg1"/>
          </a:solidFill>
          <a:latin typeface="华文中宋" panose="02010600040101010101" pitchFamily="2" charset="-122"/>
          <a:ea typeface="华文中宋" panose="02010600040101010101" pitchFamily="2" charset="-122"/>
        </a:defRPr>
      </a:lvl6pPr>
      <a:lvl7pPr marL="914400" algn="l" defTabSz="514350" rtl="0" eaLnBrk="0" fontAlgn="base" hangingPunct="0">
        <a:lnSpc>
          <a:spcPct val="90000"/>
        </a:lnSpc>
        <a:spcBef>
          <a:spcPct val="0"/>
        </a:spcBef>
        <a:spcAft>
          <a:spcPct val="0"/>
        </a:spcAft>
        <a:defRPr sz="2400" b="1">
          <a:solidFill>
            <a:schemeClr val="bg1"/>
          </a:solidFill>
          <a:latin typeface="华文中宋" panose="02010600040101010101" pitchFamily="2" charset="-122"/>
          <a:ea typeface="华文中宋" panose="02010600040101010101" pitchFamily="2" charset="-122"/>
        </a:defRPr>
      </a:lvl7pPr>
      <a:lvl8pPr marL="1371600" algn="l" defTabSz="514350" rtl="0" eaLnBrk="0" fontAlgn="base" hangingPunct="0">
        <a:lnSpc>
          <a:spcPct val="90000"/>
        </a:lnSpc>
        <a:spcBef>
          <a:spcPct val="0"/>
        </a:spcBef>
        <a:spcAft>
          <a:spcPct val="0"/>
        </a:spcAft>
        <a:defRPr sz="2400" b="1">
          <a:solidFill>
            <a:schemeClr val="bg1"/>
          </a:solidFill>
          <a:latin typeface="华文中宋" panose="02010600040101010101" pitchFamily="2" charset="-122"/>
          <a:ea typeface="华文中宋" panose="02010600040101010101" pitchFamily="2" charset="-122"/>
        </a:defRPr>
      </a:lvl8pPr>
      <a:lvl9pPr marL="1828800" algn="l" defTabSz="514350" rtl="0" eaLnBrk="0" fontAlgn="base" hangingPunct="0">
        <a:lnSpc>
          <a:spcPct val="90000"/>
        </a:lnSpc>
        <a:spcBef>
          <a:spcPct val="0"/>
        </a:spcBef>
        <a:spcAft>
          <a:spcPct val="0"/>
        </a:spcAft>
        <a:defRPr sz="2400" b="1">
          <a:solidFill>
            <a:schemeClr val="bg1"/>
          </a:solidFill>
          <a:latin typeface="华文中宋" panose="02010600040101010101" pitchFamily="2" charset="-122"/>
          <a:ea typeface="华文中宋" panose="02010600040101010101" pitchFamily="2" charset="-122"/>
        </a:defRPr>
      </a:lvl9pPr>
    </p:titleStyle>
    <p:bodyStyle>
      <a:lvl1pPr marL="271780" indent="-271780" algn="just" defTabSz="514350" rtl="0" eaLnBrk="0" fontAlgn="base" hangingPunct="0">
        <a:lnSpc>
          <a:spcPct val="110000"/>
        </a:lnSpc>
        <a:spcBef>
          <a:spcPts val="900"/>
        </a:spcBef>
        <a:spcAft>
          <a:spcPct val="0"/>
        </a:spcAft>
        <a:buClr>
          <a:schemeClr val="accent1"/>
        </a:buClr>
        <a:buSzPct val="60000"/>
        <a:buFont typeface="Wingdings" panose="05000000000000000000" pitchFamily="2" charset="2"/>
        <a:buChar char="u"/>
        <a:defRPr sz="3200" kern="1200">
          <a:solidFill>
            <a:schemeClr val="accent1"/>
          </a:solidFill>
          <a:latin typeface="+mn-lt"/>
          <a:ea typeface="+mn-ea"/>
          <a:cs typeface="+mn-cs"/>
        </a:defRPr>
      </a:lvl1pPr>
      <a:lvl2pPr marL="271780" indent="-271780" algn="just" defTabSz="514350" rtl="0" eaLnBrk="0" fontAlgn="base" hangingPunct="0">
        <a:lnSpc>
          <a:spcPct val="120000"/>
        </a:lnSpc>
        <a:spcBef>
          <a:spcPct val="0"/>
        </a:spcBef>
        <a:spcAft>
          <a:spcPts val="900"/>
        </a:spcAft>
        <a:buClr>
          <a:srgbClr val="ECA280"/>
        </a:buClr>
        <a:buFont typeface="幼圆" panose="02010509060101010101" pitchFamily="49" charset="-122"/>
        <a:buChar char=" "/>
        <a:defRPr sz="1300" kern="1200">
          <a:solidFill>
            <a:schemeClr val="tx1"/>
          </a:solidFill>
          <a:latin typeface="+mn-lt"/>
          <a:ea typeface="+mn-ea"/>
          <a:cs typeface="+mn-cs"/>
        </a:defRPr>
      </a:lvl2pPr>
      <a:lvl3pPr marL="643255" indent="-128905" algn="l" defTabSz="514350" rtl="0" eaLnBrk="0" fontAlgn="base" hangingPunct="0">
        <a:lnSpc>
          <a:spcPct val="90000"/>
        </a:lnSpc>
        <a:spcBef>
          <a:spcPts val="275"/>
        </a:spcBef>
        <a:spcAft>
          <a:spcPct val="0"/>
        </a:spcAft>
        <a:buFont typeface="Arial" panose="020B0604020202020204" pitchFamily="34" charset="0"/>
        <a:buChar char="•"/>
        <a:defRPr sz="1100" kern="1200">
          <a:solidFill>
            <a:schemeClr val="tx1"/>
          </a:solidFill>
          <a:latin typeface="Times New Roman" panose="02020603050405020304" pitchFamily="18" charset="0"/>
          <a:ea typeface="+mn-ea"/>
          <a:cs typeface="+mn-cs"/>
        </a:defRPr>
      </a:lvl3pPr>
      <a:lvl4pPr marL="900430" indent="-128905" algn="l" defTabSz="514350" rtl="0" eaLnBrk="0" fontAlgn="base" hangingPunct="0">
        <a:lnSpc>
          <a:spcPct val="90000"/>
        </a:lnSpc>
        <a:spcBef>
          <a:spcPts val="275"/>
        </a:spcBef>
        <a:spcAft>
          <a:spcPct val="0"/>
        </a:spcAft>
        <a:buFont typeface="Arial" panose="020B0604020202020204" pitchFamily="34" charset="0"/>
        <a:buChar char="•"/>
        <a:defRPr sz="1000" kern="1200">
          <a:solidFill>
            <a:schemeClr val="tx1"/>
          </a:solidFill>
          <a:latin typeface="Times New Roman" panose="02020603050405020304" pitchFamily="18" charset="0"/>
          <a:ea typeface="+mn-ea"/>
          <a:cs typeface="+mn-cs"/>
        </a:defRPr>
      </a:lvl4pPr>
      <a:lvl5pPr marL="1157605" indent="-128905" algn="l" defTabSz="514350" rtl="0" eaLnBrk="0" fontAlgn="base" hangingPunct="0">
        <a:lnSpc>
          <a:spcPct val="90000"/>
        </a:lnSpc>
        <a:spcBef>
          <a:spcPts val="275"/>
        </a:spcBef>
        <a:spcAft>
          <a:spcPct val="0"/>
        </a:spcAft>
        <a:buFont typeface="Arial" panose="020B0604020202020204" pitchFamily="34" charset="0"/>
        <a:buChar char="•"/>
        <a:defRPr sz="10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7.w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1"/>
          <p:cNvSpPr txBox="1">
            <a:spLocks noChangeArrowheads="1"/>
          </p:cNvSpPr>
          <p:nvPr/>
        </p:nvSpPr>
        <p:spPr bwMode="auto">
          <a:xfrm>
            <a:off x="1597025" y="1914525"/>
            <a:ext cx="7151688"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algn="just" eaLnBrk="1" hangingPunct="1"/>
            <a:r>
              <a:rPr lang="zh-CN" altLang="zh-CN">
                <a:latin typeface="黑体" panose="02010609060101010101" pitchFamily="49" charset="-122"/>
                <a:ea typeface="黑体" panose="02010609060101010101" pitchFamily="49" charset="-122"/>
              </a:rPr>
              <a:t>分子热运动</a:t>
            </a:r>
            <a:endParaRPr lang="en-US" altLang="zh-CN">
              <a:latin typeface="黑体" panose="02010609060101010101" pitchFamily="49" charset="-122"/>
              <a:ea typeface="黑体" panose="02010609060101010101" pitchFamily="49" charset="-122"/>
            </a:endParaRPr>
          </a:p>
        </p:txBody>
      </p:sp>
      <p:sp>
        <p:nvSpPr>
          <p:cNvPr id="10244" name="TextBox 15"/>
          <p:cNvSpPr>
            <a:spLocks noChangeArrowheads="1"/>
          </p:cNvSpPr>
          <p:nvPr/>
        </p:nvSpPr>
        <p:spPr bwMode="auto">
          <a:xfrm>
            <a:off x="539750" y="506090"/>
            <a:ext cx="7667625" cy="618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algn="ctr" eaLnBrk="1" hangingPunct="1">
              <a:buFont typeface="Arial" panose="020B0604020202020204" pitchFamily="34" charset="0"/>
              <a:buNone/>
            </a:pPr>
            <a:r>
              <a:rPr lang="zh-CN" altLang="zh-CN" sz="2700" dirty="0">
                <a:latin typeface="黑体" panose="02010609060101010101" pitchFamily="49" charset="-122"/>
                <a:ea typeface="黑体" panose="02010609060101010101" pitchFamily="49" charset="-122"/>
              </a:rPr>
              <a:t>　</a:t>
            </a:r>
            <a:r>
              <a:rPr lang="zh-CN" altLang="en-US" sz="2700" dirty="0">
                <a:solidFill>
                  <a:srgbClr val="FF0000"/>
                </a:solidFill>
                <a:latin typeface="黑体" panose="02010609060101010101" pitchFamily="49" charset="-122"/>
                <a:ea typeface="黑体" panose="02010609060101010101" pitchFamily="49" charset="-122"/>
              </a:rPr>
              <a:t>第十七</a:t>
            </a:r>
            <a:r>
              <a:rPr lang="zh-CN" altLang="en-US" sz="2700" dirty="0" smtClean="0">
                <a:solidFill>
                  <a:srgbClr val="FF0000"/>
                </a:solidFill>
                <a:latin typeface="黑体" panose="02010609060101010101" pitchFamily="49" charset="-122"/>
                <a:ea typeface="黑体" panose="02010609060101010101" pitchFamily="49" charset="-122"/>
              </a:rPr>
              <a:t>讲 </a:t>
            </a:r>
            <a:r>
              <a:rPr lang="zh-CN" altLang="zh-CN" sz="2700" dirty="0" smtClean="0">
                <a:solidFill>
                  <a:srgbClr val="FF0000"/>
                </a:solidFill>
                <a:latin typeface="黑体" panose="02010609060101010101" pitchFamily="49" charset="-122"/>
                <a:ea typeface="黑体" panose="02010609060101010101" pitchFamily="49" charset="-122"/>
              </a:rPr>
              <a:t>内</a:t>
            </a:r>
            <a:r>
              <a:rPr lang="zh-CN" altLang="zh-CN" sz="2700" dirty="0">
                <a:solidFill>
                  <a:srgbClr val="FF0000"/>
                </a:solidFill>
                <a:latin typeface="黑体" panose="02010609060101010101" pitchFamily="49" charset="-122"/>
                <a:ea typeface="黑体" panose="02010609060101010101" pitchFamily="49" charset="-122"/>
              </a:rPr>
              <a:t>能　内能的利用</a:t>
            </a:r>
            <a:endParaRPr lang="zh-CN" altLang="en-US" sz="2700" b="0" dirty="0">
              <a:solidFill>
                <a:srgbClr val="FF0000"/>
              </a:solidFill>
              <a:latin typeface="黑体" panose="02010609060101010101" pitchFamily="49" charset="-122"/>
              <a:ea typeface="黑体" panose="02010609060101010101" pitchFamily="49" charset="-122"/>
              <a:sym typeface="经典繁仿黑" panose="02010609000101010101" pitchFamily="49" charset="-122"/>
            </a:endParaRPr>
          </a:p>
        </p:txBody>
      </p:sp>
      <p:sp>
        <p:nvSpPr>
          <p:cNvPr id="8197" name="TextBox 1"/>
          <p:cNvSpPr txBox="1">
            <a:spLocks noChangeArrowheads="1"/>
          </p:cNvSpPr>
          <p:nvPr/>
        </p:nvSpPr>
        <p:spPr bwMode="auto">
          <a:xfrm>
            <a:off x="346075" y="2355850"/>
            <a:ext cx="9410700"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t>1</a:t>
            </a:r>
            <a:r>
              <a:rPr lang="zh-CN" altLang="zh-CN"/>
              <a:t>．物质的构成：常见的物质是由极其微小的粒子</a:t>
            </a:r>
            <a:r>
              <a:rPr lang="en-US" altLang="zh-CN"/>
              <a:t>——</a:t>
            </a:r>
            <a:r>
              <a:rPr lang="zh-CN" altLang="zh-CN"/>
              <a:t>分子、原子构成的。</a:t>
            </a:r>
          </a:p>
          <a:p>
            <a:pPr eaLnBrk="1" hangingPunct="1"/>
            <a:r>
              <a:rPr lang="en-US" altLang="zh-CN"/>
              <a:t>2</a:t>
            </a:r>
            <a:r>
              <a:rPr lang="zh-CN" altLang="zh-CN"/>
              <a:t>．分子热运动</a:t>
            </a:r>
          </a:p>
          <a:p>
            <a:pPr eaLnBrk="1" hangingPunct="1"/>
            <a:r>
              <a:rPr lang="en-US" altLang="zh-CN"/>
              <a:t>(1)</a:t>
            </a:r>
            <a:r>
              <a:rPr lang="zh-CN" altLang="zh-CN"/>
              <a:t>扩散现象</a:t>
            </a:r>
          </a:p>
          <a:p>
            <a:pPr eaLnBrk="1" hangingPunct="1"/>
            <a:r>
              <a:rPr lang="en-US" altLang="zh-CN"/>
              <a:t>A</a:t>
            </a:r>
            <a:r>
              <a:rPr lang="zh-CN" altLang="zh-CN"/>
              <a:t>．定义：不同的物质在相互</a:t>
            </a:r>
            <a:r>
              <a:rPr lang="en-US" altLang="zh-CN"/>
              <a:t>① _____</a:t>
            </a:r>
            <a:r>
              <a:rPr lang="zh-CN" altLang="zh-CN"/>
              <a:t>时彼此进入对方的现象。</a:t>
            </a:r>
          </a:p>
          <a:p>
            <a:pPr eaLnBrk="1" hangingPunct="1"/>
            <a:r>
              <a:rPr lang="en-US" altLang="zh-CN"/>
              <a:t>B</a:t>
            </a:r>
            <a:r>
              <a:rPr lang="zh-CN" altLang="zh-CN"/>
              <a:t>．发生范围：可以在</a:t>
            </a:r>
            <a:r>
              <a:rPr lang="en-US" altLang="zh-CN"/>
              <a:t>② ___________</a:t>
            </a:r>
            <a:r>
              <a:rPr lang="zh-CN" altLang="zh-CN"/>
              <a:t>体间进行。</a:t>
            </a:r>
          </a:p>
        </p:txBody>
      </p:sp>
      <p:sp>
        <p:nvSpPr>
          <p:cNvPr id="20" name="圆角矩形 2"/>
          <p:cNvSpPr/>
          <p:nvPr/>
        </p:nvSpPr>
        <p:spPr bwMode="auto">
          <a:xfrm>
            <a:off x="356709" y="2068503"/>
            <a:ext cx="1188827" cy="35795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a:defRPr sz="2000" b="1">
                <a:solidFill>
                  <a:srgbClr val="000000"/>
                </a:solidFill>
                <a:latin typeface="宋体" panose="02010600030101010101" pitchFamily="2" charset="-122"/>
                <a:ea typeface="宋体" panose="02010600030101010101" pitchFamily="2" charset="-122"/>
              </a:defRPr>
            </a:lvl1pPr>
            <a:lvl2pPr marL="742950" indent="-285750">
              <a:defRPr sz="2000" b="1">
                <a:solidFill>
                  <a:srgbClr val="000000"/>
                </a:solidFill>
                <a:latin typeface="宋体" panose="02010600030101010101" pitchFamily="2" charset="-122"/>
                <a:ea typeface="宋体" panose="02010600030101010101" pitchFamily="2" charset="-122"/>
              </a:defRPr>
            </a:lvl2pPr>
            <a:lvl3pPr marL="1143000" indent="-228600">
              <a:defRPr sz="2000" b="1">
                <a:solidFill>
                  <a:srgbClr val="000000"/>
                </a:solidFill>
                <a:latin typeface="宋体" panose="02010600030101010101" pitchFamily="2" charset="-122"/>
                <a:ea typeface="宋体" panose="02010600030101010101" pitchFamily="2" charset="-122"/>
              </a:defRPr>
            </a:lvl3pPr>
            <a:lvl4pPr marL="1600200" indent="-228600">
              <a:defRPr sz="2000" b="1">
                <a:solidFill>
                  <a:srgbClr val="000000"/>
                </a:solidFill>
                <a:latin typeface="宋体" panose="02010600030101010101" pitchFamily="2" charset="-122"/>
                <a:ea typeface="宋体" panose="02010600030101010101" pitchFamily="2" charset="-122"/>
              </a:defRPr>
            </a:lvl4pPr>
            <a:lvl5pPr marL="2057400" indent="-228600">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algn="ctr">
              <a:defRPr/>
            </a:pPr>
            <a:r>
              <a:rPr lang="zh-CN" altLang="en-US" b="0">
                <a:ln>
                  <a:solidFill>
                    <a:schemeClr val="bg1"/>
                  </a:solidFill>
                </a:ln>
                <a:solidFill>
                  <a:srgbClr val="FFFFFF"/>
                </a:solidFill>
                <a:latin typeface="黑体" panose="02010609060101010101" pitchFamily="49" charset="-122"/>
                <a:ea typeface="黑体" panose="02010609060101010101" pitchFamily="49" charset="-122"/>
              </a:rPr>
              <a:t>知识点</a:t>
            </a:r>
            <a:r>
              <a:rPr lang="en-US" altLang="zh-CN" b="0" smtClean="0">
                <a:ln>
                  <a:solidFill>
                    <a:schemeClr val="bg1"/>
                  </a:solidFill>
                </a:ln>
                <a:solidFill>
                  <a:srgbClr val="FFFFFF"/>
                </a:solidFill>
                <a:latin typeface="黑体" panose="02010609060101010101" pitchFamily="49" charset="-122"/>
                <a:ea typeface="黑体" panose="02010609060101010101" pitchFamily="49" charset="-122"/>
              </a:rPr>
              <a:t>1</a:t>
            </a:r>
            <a:endParaRPr lang="en-US" altLang="zh-CN" b="0">
              <a:ln>
                <a:solidFill>
                  <a:schemeClr val="bg1"/>
                </a:solidFill>
              </a:ln>
              <a:solidFill>
                <a:srgbClr val="FFFFFF"/>
              </a:solidFill>
              <a:latin typeface="黑体" panose="02010609060101010101" pitchFamily="49" charset="-122"/>
              <a:ea typeface="黑体" panose="02010609060101010101" pitchFamily="49" charset="-122"/>
            </a:endParaRPr>
          </a:p>
        </p:txBody>
      </p:sp>
      <p:sp>
        <p:nvSpPr>
          <p:cNvPr id="8" name="矩形 7"/>
          <p:cNvSpPr>
            <a:spLocks noChangeArrowheads="1"/>
          </p:cNvSpPr>
          <p:nvPr/>
        </p:nvSpPr>
        <p:spPr bwMode="auto">
          <a:xfrm>
            <a:off x="4017963" y="3690938"/>
            <a:ext cx="69532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接触</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9" name="矩形 8"/>
          <p:cNvSpPr>
            <a:spLocks noChangeArrowheads="1"/>
          </p:cNvSpPr>
          <p:nvPr/>
        </p:nvSpPr>
        <p:spPr bwMode="auto">
          <a:xfrm>
            <a:off x="3222625" y="4165600"/>
            <a:ext cx="15906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固、液、气 </a:t>
            </a:r>
            <a:endParaRPr lang="zh-CN" altLang="en-US">
              <a:solidFill>
                <a:srgbClr val="C00000"/>
              </a:solidFill>
              <a:latin typeface="楷体_GB2312" panose="02010609030101010101" pitchFamily="49" charset="-122"/>
              <a:ea typeface="楷体_GB2312" panose="02010609030101010101" pitchFamily="49"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194"/>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after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197"/>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after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after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7" grpId="0"/>
      <p:bldP spid="8"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482" name="TextBox 1"/>
          <p:cNvSpPr txBox="1">
            <a:spLocks noChangeArrowheads="1"/>
          </p:cNvSpPr>
          <p:nvPr/>
        </p:nvSpPr>
        <p:spPr bwMode="auto">
          <a:xfrm>
            <a:off x="307975" y="336550"/>
            <a:ext cx="8389938"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t>(3)</a:t>
            </a:r>
            <a:r>
              <a:rPr lang="zh-CN" altLang="en-US"/>
              <a:t>工作过程</a:t>
            </a:r>
          </a:p>
        </p:txBody>
      </p:sp>
      <p:pic>
        <p:nvPicPr>
          <p:cNvPr id="20483" name="Picture 28"/>
          <p:cNvPicPr>
            <a:picLocks noChangeAspect="1" noChangeArrowheads="1"/>
          </p:cNvPicPr>
          <p:nvPr/>
        </p:nvPicPr>
        <p:blipFill>
          <a:blip r:embed="rId2">
            <a:extLst>
              <a:ext uri="{28A0092B-C50C-407E-A947-70E740481C1C}">
                <a14:useLocalDpi xmlns:a14="http://schemas.microsoft.com/office/drawing/2010/main" val="0"/>
              </a:ext>
            </a:extLst>
          </a:blip>
          <a:srcRect b="2232"/>
          <a:stretch>
            <a:fillRect/>
          </a:stretch>
        </p:blipFill>
        <p:spPr bwMode="auto">
          <a:xfrm>
            <a:off x="1900238" y="1042988"/>
            <a:ext cx="5343525" cy="298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组合 11"/>
          <p:cNvGrpSpPr/>
          <p:nvPr/>
        </p:nvGrpSpPr>
        <p:grpSpPr>
          <a:xfrm>
            <a:off x="1797050" y="600075"/>
            <a:ext cx="5305425" cy="3217863"/>
            <a:chOff x="1797012" y="600048"/>
            <a:chExt cx="5305425" cy="3217864"/>
          </a:xfrm>
        </p:grpSpPr>
        <p:pic>
          <p:nvPicPr>
            <p:cNvPr id="21511" name="Picture 5"/>
            <p:cNvPicPr>
              <a:picLocks noChangeAspect="1" noChangeArrowheads="1"/>
            </p:cNvPicPr>
            <p:nvPr/>
          </p:nvPicPr>
          <p:blipFill>
            <a:blip r:embed="rId2">
              <a:extLst>
                <a:ext uri="{28A0092B-C50C-407E-A947-70E740481C1C}">
                  <a14:useLocalDpi xmlns:a14="http://schemas.microsoft.com/office/drawing/2010/main" val="0"/>
                </a:ext>
              </a:extLst>
            </a:blip>
            <a:srcRect b="9393"/>
            <a:stretch>
              <a:fillRect/>
            </a:stretch>
          </p:blipFill>
          <p:spPr bwMode="auto">
            <a:xfrm>
              <a:off x="1797012" y="600048"/>
              <a:ext cx="5305425" cy="474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2" name="Picture 6"/>
            <p:cNvPicPr>
              <a:picLocks noChangeAspect="1" noChangeArrowheads="1"/>
            </p:cNvPicPr>
            <p:nvPr/>
          </p:nvPicPr>
          <p:blipFill>
            <a:blip r:embed="rId3">
              <a:extLst>
                <a:ext uri="{28A0092B-C50C-407E-A947-70E740481C1C}">
                  <a14:useLocalDpi xmlns:a14="http://schemas.microsoft.com/office/drawing/2010/main" val="0"/>
                </a:ext>
              </a:extLst>
            </a:blip>
            <a:srcRect t="2373"/>
            <a:stretch>
              <a:fillRect/>
            </a:stretch>
          </p:blipFill>
          <p:spPr bwMode="auto">
            <a:xfrm>
              <a:off x="1797012" y="1074717"/>
              <a:ext cx="5238750" cy="2743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 name="矩形 7"/>
          <p:cNvSpPr>
            <a:spLocks noChangeArrowheads="1"/>
          </p:cNvSpPr>
          <p:nvPr/>
        </p:nvSpPr>
        <p:spPr bwMode="auto">
          <a:xfrm>
            <a:off x="4024313" y="2286000"/>
            <a:ext cx="12477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en-US">
                <a:solidFill>
                  <a:srgbClr val="C00000"/>
                </a:solidFill>
                <a:latin typeface="楷体_GB2312" panose="02010609030101010101" pitchFamily="49" charset="-122"/>
                <a:ea typeface="楷体_GB2312" panose="02010609030101010101" pitchFamily="49" charset="-122"/>
              </a:rPr>
              <a:t>机械</a:t>
            </a:r>
          </a:p>
        </p:txBody>
      </p:sp>
      <p:sp>
        <p:nvSpPr>
          <p:cNvPr id="9" name="矩形 8"/>
          <p:cNvSpPr>
            <a:spLocks noChangeArrowheads="1"/>
          </p:cNvSpPr>
          <p:nvPr/>
        </p:nvSpPr>
        <p:spPr bwMode="auto">
          <a:xfrm>
            <a:off x="4056063" y="2943225"/>
            <a:ext cx="788987"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en-US">
                <a:solidFill>
                  <a:srgbClr val="C00000"/>
                </a:solidFill>
                <a:latin typeface="楷体_GB2312" panose="02010609030101010101" pitchFamily="49" charset="-122"/>
                <a:ea typeface="楷体_GB2312" panose="02010609030101010101" pitchFamily="49" charset="-122"/>
              </a:rPr>
              <a:t>内</a:t>
            </a:r>
          </a:p>
        </p:txBody>
      </p:sp>
      <p:sp>
        <p:nvSpPr>
          <p:cNvPr id="10" name="矩形 9"/>
          <p:cNvSpPr>
            <a:spLocks noChangeArrowheads="1"/>
          </p:cNvSpPr>
          <p:nvPr/>
        </p:nvSpPr>
        <p:spPr bwMode="auto">
          <a:xfrm>
            <a:off x="5187950" y="2139950"/>
            <a:ext cx="788988"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en-US">
                <a:solidFill>
                  <a:srgbClr val="C00000"/>
                </a:solidFill>
                <a:latin typeface="楷体_GB2312" panose="02010609030101010101" pitchFamily="49" charset="-122"/>
                <a:ea typeface="楷体_GB2312" panose="02010609030101010101" pitchFamily="49" charset="-122"/>
              </a:rPr>
              <a:t>内</a:t>
            </a:r>
          </a:p>
        </p:txBody>
      </p:sp>
      <p:sp>
        <p:nvSpPr>
          <p:cNvPr id="11" name="矩形 10"/>
          <p:cNvSpPr>
            <a:spLocks noChangeArrowheads="1"/>
          </p:cNvSpPr>
          <p:nvPr/>
        </p:nvSpPr>
        <p:spPr bwMode="auto">
          <a:xfrm>
            <a:off x="5076825" y="2797175"/>
            <a:ext cx="12477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en-US">
                <a:solidFill>
                  <a:srgbClr val="C00000"/>
                </a:solidFill>
                <a:latin typeface="楷体_GB2312" panose="02010609030101010101" pitchFamily="49" charset="-122"/>
                <a:ea typeface="楷体_GB2312" panose="02010609030101010101" pitchFamily="49" charset="-122"/>
              </a:rPr>
              <a:t>机械</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after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after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2530" name="TextBox 1"/>
          <p:cNvSpPr txBox="1">
            <a:spLocks noChangeArrowheads="1"/>
          </p:cNvSpPr>
          <p:nvPr/>
        </p:nvSpPr>
        <p:spPr bwMode="auto">
          <a:xfrm>
            <a:off x="1546225" y="628650"/>
            <a:ext cx="7224713"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latin typeface="黑体" panose="02010609060101010101" pitchFamily="49" charset="-122"/>
                <a:ea typeface="黑体" panose="02010609060101010101" pitchFamily="49" charset="-122"/>
              </a:rPr>
              <a:t>热机的效率</a:t>
            </a:r>
          </a:p>
        </p:txBody>
      </p:sp>
      <p:sp>
        <p:nvSpPr>
          <p:cNvPr id="3" name="圆角矩形 2"/>
          <p:cNvSpPr/>
          <p:nvPr/>
        </p:nvSpPr>
        <p:spPr bwMode="auto">
          <a:xfrm>
            <a:off x="359532" y="737629"/>
            <a:ext cx="1188827" cy="35795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a:defRPr sz="2000" b="1">
                <a:solidFill>
                  <a:srgbClr val="000000"/>
                </a:solidFill>
                <a:latin typeface="宋体" panose="02010600030101010101" pitchFamily="2" charset="-122"/>
                <a:ea typeface="宋体" panose="02010600030101010101" pitchFamily="2" charset="-122"/>
              </a:defRPr>
            </a:lvl1pPr>
            <a:lvl2pPr marL="742950" indent="-285750">
              <a:defRPr sz="2000" b="1">
                <a:solidFill>
                  <a:srgbClr val="000000"/>
                </a:solidFill>
                <a:latin typeface="宋体" panose="02010600030101010101" pitchFamily="2" charset="-122"/>
                <a:ea typeface="宋体" panose="02010600030101010101" pitchFamily="2" charset="-122"/>
              </a:defRPr>
            </a:lvl2pPr>
            <a:lvl3pPr marL="1143000" indent="-228600">
              <a:defRPr sz="2000" b="1">
                <a:solidFill>
                  <a:srgbClr val="000000"/>
                </a:solidFill>
                <a:latin typeface="宋体" panose="02010600030101010101" pitchFamily="2" charset="-122"/>
                <a:ea typeface="宋体" panose="02010600030101010101" pitchFamily="2" charset="-122"/>
              </a:defRPr>
            </a:lvl3pPr>
            <a:lvl4pPr marL="1600200" indent="-228600">
              <a:defRPr sz="2000" b="1">
                <a:solidFill>
                  <a:srgbClr val="000000"/>
                </a:solidFill>
                <a:latin typeface="宋体" panose="02010600030101010101" pitchFamily="2" charset="-122"/>
                <a:ea typeface="宋体" panose="02010600030101010101" pitchFamily="2" charset="-122"/>
              </a:defRPr>
            </a:lvl4pPr>
            <a:lvl5pPr marL="2057400" indent="-228600">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algn="ctr">
              <a:defRPr/>
            </a:pPr>
            <a:r>
              <a:rPr lang="zh-CN" altLang="en-US" b="0">
                <a:ln>
                  <a:solidFill>
                    <a:schemeClr val="bg1"/>
                  </a:solidFill>
                </a:ln>
                <a:solidFill>
                  <a:srgbClr val="FFFFFF"/>
                </a:solidFill>
                <a:latin typeface="黑体" panose="02010609060101010101" pitchFamily="49" charset="-122"/>
                <a:ea typeface="黑体" panose="02010609060101010101" pitchFamily="49" charset="-122"/>
              </a:rPr>
              <a:t>知识</a:t>
            </a:r>
            <a:r>
              <a:rPr lang="zh-CN" altLang="en-US" b="0" smtClean="0">
                <a:ln>
                  <a:solidFill>
                    <a:schemeClr val="bg1"/>
                  </a:solidFill>
                </a:ln>
                <a:solidFill>
                  <a:srgbClr val="FFFFFF"/>
                </a:solidFill>
                <a:latin typeface="黑体" panose="02010609060101010101" pitchFamily="49" charset="-122"/>
                <a:ea typeface="黑体" panose="02010609060101010101" pitchFamily="49" charset="-122"/>
              </a:rPr>
              <a:t>点</a:t>
            </a:r>
            <a:r>
              <a:rPr lang="en-US" altLang="zh-CN" b="0" smtClean="0">
                <a:ln>
                  <a:solidFill>
                    <a:schemeClr val="bg1"/>
                  </a:solidFill>
                </a:ln>
                <a:solidFill>
                  <a:srgbClr val="FFFFFF"/>
                </a:solidFill>
                <a:latin typeface="黑体" panose="02010609060101010101" pitchFamily="49" charset="-122"/>
                <a:ea typeface="黑体" panose="02010609060101010101" pitchFamily="49" charset="-122"/>
              </a:rPr>
              <a:t>5</a:t>
            </a:r>
            <a:endParaRPr lang="en-US" altLang="zh-CN" b="0">
              <a:ln>
                <a:solidFill>
                  <a:schemeClr val="bg1"/>
                </a:solidFill>
              </a:ln>
              <a:solidFill>
                <a:srgbClr val="FFFFFF"/>
              </a:solidFill>
              <a:latin typeface="黑体" panose="02010609060101010101" pitchFamily="49" charset="-122"/>
              <a:ea typeface="黑体" panose="02010609060101010101" pitchFamily="49" charset="-122"/>
            </a:endParaRPr>
          </a:p>
        </p:txBody>
      </p:sp>
      <p:sp>
        <p:nvSpPr>
          <p:cNvPr id="19460" name="TextBox 1"/>
          <p:cNvSpPr txBox="1">
            <a:spLocks noChangeArrowheads="1"/>
          </p:cNvSpPr>
          <p:nvPr/>
        </p:nvSpPr>
        <p:spPr bwMode="auto">
          <a:xfrm>
            <a:off x="395288" y="1311275"/>
            <a:ext cx="8302625"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t>1</a:t>
            </a:r>
            <a:r>
              <a:rPr lang="zh-CN" altLang="zh-CN"/>
              <a:t>．燃料的热值</a:t>
            </a:r>
          </a:p>
          <a:p>
            <a:pPr eaLnBrk="1" hangingPunct="1"/>
            <a:r>
              <a:rPr lang="en-US" altLang="zh-CN"/>
              <a:t>(1)</a:t>
            </a:r>
            <a:r>
              <a:rPr lang="zh-CN" altLang="zh-CN"/>
              <a:t>定义：某种燃料完全燃烧放出的</a:t>
            </a:r>
            <a:r>
              <a:rPr lang="en-US" altLang="zh-CN"/>
              <a:t>①______</a:t>
            </a:r>
            <a:r>
              <a:rPr lang="zh-CN" altLang="zh-CN"/>
              <a:t>与其</a:t>
            </a:r>
            <a:r>
              <a:rPr lang="en-US" altLang="zh-CN"/>
              <a:t>②______</a:t>
            </a:r>
            <a:r>
              <a:rPr lang="zh-CN" altLang="zh-CN"/>
              <a:t>之比。</a:t>
            </a:r>
          </a:p>
          <a:p>
            <a:pPr eaLnBrk="1" hangingPunct="1"/>
            <a:r>
              <a:rPr lang="en-US" altLang="zh-CN"/>
              <a:t>(2)</a:t>
            </a:r>
            <a:r>
              <a:rPr lang="zh-CN" altLang="zh-CN"/>
              <a:t>单位：</a:t>
            </a:r>
            <a:r>
              <a:rPr lang="en-US" altLang="zh-CN"/>
              <a:t>③_________________</a:t>
            </a:r>
            <a:r>
              <a:rPr lang="zh-CN" altLang="zh-CN"/>
              <a:t>。</a:t>
            </a:r>
          </a:p>
          <a:p>
            <a:pPr eaLnBrk="1" hangingPunct="1"/>
            <a:r>
              <a:rPr lang="en-US" altLang="zh-CN"/>
              <a:t>(3)</a:t>
            </a:r>
            <a:r>
              <a:rPr lang="zh-CN" altLang="zh-CN"/>
              <a:t>特性：热值是燃料本身的一种</a:t>
            </a:r>
            <a:r>
              <a:rPr lang="en-US" altLang="zh-CN"/>
              <a:t>④______</a:t>
            </a:r>
            <a:r>
              <a:rPr lang="zh-CN" altLang="zh-CN"/>
              <a:t>，只与</a:t>
            </a:r>
            <a:r>
              <a:rPr lang="en-US" altLang="zh-CN"/>
              <a:t>⑤__________</a:t>
            </a:r>
            <a:r>
              <a:rPr lang="zh-CN" altLang="zh-CN"/>
              <a:t>有关，与燃料的形态、质量、体积等均无关。</a:t>
            </a:r>
          </a:p>
        </p:txBody>
      </p:sp>
      <p:sp>
        <p:nvSpPr>
          <p:cNvPr id="5" name="矩形 4"/>
          <p:cNvSpPr>
            <a:spLocks noChangeArrowheads="1"/>
          </p:cNvSpPr>
          <p:nvPr/>
        </p:nvSpPr>
        <p:spPr bwMode="auto">
          <a:xfrm>
            <a:off x="4652963" y="1731963"/>
            <a:ext cx="884237"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热量</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6" name="矩形 5"/>
          <p:cNvSpPr>
            <a:spLocks noChangeArrowheads="1"/>
          </p:cNvSpPr>
          <p:nvPr/>
        </p:nvSpPr>
        <p:spPr bwMode="auto">
          <a:xfrm>
            <a:off x="6223000" y="1762125"/>
            <a:ext cx="884238"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质量</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7" name="矩形 6"/>
          <p:cNvSpPr>
            <a:spLocks noChangeArrowheads="1"/>
          </p:cNvSpPr>
          <p:nvPr/>
        </p:nvSpPr>
        <p:spPr bwMode="auto">
          <a:xfrm>
            <a:off x="1979613" y="2170113"/>
            <a:ext cx="26797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焦每千克</a:t>
            </a:r>
            <a:r>
              <a:rPr lang="en-US" altLang="zh-CN">
                <a:solidFill>
                  <a:srgbClr val="C00000"/>
                </a:solidFill>
                <a:latin typeface="楷体_GB2312" panose="02010609030101010101" pitchFamily="49" charset="-122"/>
                <a:ea typeface="楷体_GB2312" panose="02010609030101010101" pitchFamily="49" charset="-122"/>
              </a:rPr>
              <a:t>(J/kg) </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8" name="矩形 7"/>
          <p:cNvSpPr>
            <a:spLocks noChangeArrowheads="1"/>
          </p:cNvSpPr>
          <p:nvPr/>
        </p:nvSpPr>
        <p:spPr bwMode="auto">
          <a:xfrm>
            <a:off x="4433888" y="2644775"/>
            <a:ext cx="884237"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特性</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9" name="矩形 8"/>
          <p:cNvSpPr>
            <a:spLocks noChangeArrowheads="1"/>
          </p:cNvSpPr>
          <p:nvPr/>
        </p:nvSpPr>
        <p:spPr bwMode="auto">
          <a:xfrm>
            <a:off x="6264275" y="2644775"/>
            <a:ext cx="169862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物质种类 </a:t>
            </a:r>
            <a:endParaRPr lang="zh-CN" altLang="en-US">
              <a:solidFill>
                <a:srgbClr val="C00000"/>
              </a:solidFill>
              <a:latin typeface="楷体_GB2312" panose="02010609030101010101" pitchFamily="49" charset="-122"/>
              <a:ea typeface="楷体_GB2312" panose="02010609030101010101" pitchFamily="49"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6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after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after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after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after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0" grpId="0"/>
      <p:bldP spid="5" grpId="0"/>
      <p:bldP spid="6" grpId="0"/>
      <p:bldP spid="7" grpId="0"/>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3554" name="TextBox 1"/>
          <p:cNvSpPr txBox="1">
            <a:spLocks noChangeArrowheads="1"/>
          </p:cNvSpPr>
          <p:nvPr/>
        </p:nvSpPr>
        <p:spPr bwMode="auto">
          <a:xfrm>
            <a:off x="346075" y="617538"/>
            <a:ext cx="8389938"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t>(4)</a:t>
            </a:r>
            <a:r>
              <a:rPr lang="zh-CN" altLang="zh-CN"/>
              <a:t>公式：</a:t>
            </a:r>
            <a:r>
              <a:rPr lang="en-US" altLang="zh-CN"/>
              <a:t>⑥________(</a:t>
            </a:r>
            <a:r>
              <a:rPr lang="zh-CN" altLang="zh-CN"/>
              <a:t>固体、液体</a:t>
            </a:r>
            <a:r>
              <a:rPr lang="en-US" altLang="zh-CN"/>
              <a:t>)</a:t>
            </a:r>
            <a:r>
              <a:rPr lang="zh-CN" altLang="zh-CN"/>
              <a:t>；</a:t>
            </a:r>
            <a:r>
              <a:rPr lang="en-US" altLang="zh-CN"/>
              <a:t>⑦ ________(</a:t>
            </a:r>
            <a:r>
              <a:rPr lang="zh-CN" altLang="zh-CN"/>
              <a:t>气体</a:t>
            </a:r>
            <a:r>
              <a:rPr lang="en-US" altLang="zh-CN"/>
              <a:t>)</a:t>
            </a:r>
            <a:r>
              <a:rPr lang="zh-CN" altLang="zh-CN"/>
              <a:t>。</a:t>
            </a:r>
          </a:p>
          <a:p>
            <a:pPr eaLnBrk="1" hangingPunct="1"/>
            <a:r>
              <a:rPr lang="en-US" altLang="zh-CN"/>
              <a:t>(5)</a:t>
            </a:r>
            <a:r>
              <a:rPr lang="zh-CN" altLang="zh-CN"/>
              <a:t>意义：酒精的热值是</a:t>
            </a:r>
            <a:r>
              <a:rPr lang="en-US" altLang="zh-CN"/>
              <a:t>3.0×10</a:t>
            </a:r>
            <a:r>
              <a:rPr lang="en-US" altLang="zh-CN" baseline="30000"/>
              <a:t>7</a:t>
            </a:r>
            <a:r>
              <a:rPr lang="en-US" altLang="zh-CN"/>
              <a:t> J/kg</a:t>
            </a:r>
            <a:r>
              <a:rPr lang="zh-CN" altLang="zh-CN"/>
              <a:t>，它表示</a:t>
            </a:r>
            <a:r>
              <a:rPr lang="en-US" altLang="zh-CN"/>
              <a:t>1 kg</a:t>
            </a:r>
            <a:r>
              <a:rPr lang="zh-CN" altLang="zh-CN"/>
              <a:t>的酒精</a:t>
            </a:r>
            <a:r>
              <a:rPr lang="en-US" altLang="zh-CN"/>
              <a:t>⑧_________</a:t>
            </a:r>
          </a:p>
          <a:p>
            <a:pPr eaLnBrk="1" hangingPunct="1"/>
            <a:r>
              <a:rPr lang="zh-CN" altLang="zh-CN"/>
              <a:t>放出的热量是</a:t>
            </a:r>
            <a:r>
              <a:rPr lang="en-US" altLang="zh-CN"/>
              <a:t>⑨___________</a:t>
            </a:r>
            <a:r>
              <a:rPr lang="zh-CN" altLang="zh-CN"/>
              <a:t>。</a:t>
            </a:r>
          </a:p>
          <a:p>
            <a:pPr eaLnBrk="1" hangingPunct="1"/>
            <a:r>
              <a:rPr lang="en-US" altLang="zh-CN"/>
              <a:t>(6)</a:t>
            </a:r>
            <a:r>
              <a:rPr lang="zh-CN" altLang="zh-CN"/>
              <a:t>能量转化：燃料燃烧时，</a:t>
            </a:r>
            <a:r>
              <a:rPr lang="en-US" altLang="zh-CN"/>
              <a:t>   ______</a:t>
            </a:r>
            <a:r>
              <a:rPr lang="zh-CN" altLang="zh-CN"/>
              <a:t>能转化为</a:t>
            </a:r>
            <a:r>
              <a:rPr lang="en-US" altLang="zh-CN"/>
              <a:t>⑪____</a:t>
            </a:r>
            <a:r>
              <a:rPr lang="zh-CN" altLang="zh-CN"/>
              <a:t>能。</a:t>
            </a:r>
            <a:endParaRPr lang="en-US" altLang="zh-CN"/>
          </a:p>
          <a:p>
            <a:pPr eaLnBrk="1" hangingPunct="1"/>
            <a:r>
              <a:rPr lang="en-US" altLang="zh-CN"/>
              <a:t>2</a:t>
            </a:r>
            <a:r>
              <a:rPr lang="zh-CN" altLang="zh-CN"/>
              <a:t>．热机的效率</a:t>
            </a:r>
          </a:p>
          <a:p>
            <a:pPr eaLnBrk="1" hangingPunct="1"/>
            <a:r>
              <a:rPr lang="en-US" altLang="zh-CN"/>
              <a:t>(1)</a:t>
            </a:r>
            <a:r>
              <a:rPr lang="zh-CN" altLang="zh-CN"/>
              <a:t>定义：用来做</a:t>
            </a:r>
            <a:r>
              <a:rPr lang="en-US" altLang="zh-CN"/>
              <a:t>①________</a:t>
            </a:r>
            <a:r>
              <a:rPr lang="zh-CN" altLang="zh-CN"/>
              <a:t>的那部分能量，与燃料</a:t>
            </a:r>
            <a:r>
              <a:rPr lang="en-US" altLang="zh-CN"/>
              <a:t>②_____________</a:t>
            </a:r>
            <a:r>
              <a:rPr lang="zh-CN" altLang="zh-CN"/>
              <a:t>的能量之比。</a:t>
            </a:r>
          </a:p>
          <a:p>
            <a:pPr eaLnBrk="1" hangingPunct="1"/>
            <a:r>
              <a:rPr lang="en-US" altLang="zh-CN"/>
              <a:t>(2)</a:t>
            </a:r>
            <a:r>
              <a:rPr lang="zh-CN" altLang="zh-CN"/>
              <a:t>公式：</a:t>
            </a:r>
            <a:r>
              <a:rPr lang="en-US" altLang="zh-CN" i="1"/>
              <a:t>η</a:t>
            </a:r>
            <a:r>
              <a:rPr lang="zh-CN" altLang="zh-CN"/>
              <a:t>＝</a:t>
            </a:r>
            <a:r>
              <a:rPr lang="en-US" altLang="zh-CN"/>
              <a:t>     ×100%</a:t>
            </a:r>
            <a:r>
              <a:rPr lang="zh-CN" altLang="zh-CN"/>
              <a:t>。</a:t>
            </a:r>
          </a:p>
        </p:txBody>
      </p:sp>
      <p:sp>
        <p:nvSpPr>
          <p:cNvPr id="3" name="矩形 2"/>
          <p:cNvSpPr>
            <a:spLocks noChangeArrowheads="1"/>
          </p:cNvSpPr>
          <p:nvPr/>
        </p:nvSpPr>
        <p:spPr bwMode="auto">
          <a:xfrm>
            <a:off x="1906588" y="563563"/>
            <a:ext cx="954087"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i="1">
                <a:solidFill>
                  <a:srgbClr val="C00000"/>
                </a:solidFill>
                <a:latin typeface="楷体_GB2312" panose="02010609030101010101" pitchFamily="49" charset="-122"/>
                <a:ea typeface="楷体_GB2312" panose="02010609030101010101" pitchFamily="49" charset="-122"/>
              </a:rPr>
              <a:t>Q</a:t>
            </a:r>
            <a:r>
              <a:rPr lang="zh-CN" altLang="zh-CN">
                <a:solidFill>
                  <a:srgbClr val="C00000"/>
                </a:solidFill>
                <a:latin typeface="楷体_GB2312" panose="02010609030101010101" pitchFamily="49" charset="-122"/>
                <a:ea typeface="楷体_GB2312" panose="02010609030101010101" pitchFamily="49" charset="-122"/>
              </a:rPr>
              <a:t>＝</a:t>
            </a:r>
            <a:r>
              <a:rPr lang="en-US" altLang="zh-CN" i="1">
                <a:solidFill>
                  <a:srgbClr val="C00000"/>
                </a:solidFill>
                <a:latin typeface="楷体_GB2312" panose="02010609030101010101" pitchFamily="49" charset="-122"/>
                <a:ea typeface="楷体_GB2312" panose="02010609030101010101" pitchFamily="49" charset="-122"/>
              </a:rPr>
              <a:t>qm</a:t>
            </a:r>
            <a:r>
              <a:rPr lang="en-US" altLang="zh-CN">
                <a:solidFill>
                  <a:srgbClr val="C00000"/>
                </a:solidFill>
                <a:latin typeface="楷体_GB2312" panose="02010609030101010101" pitchFamily="49" charset="-122"/>
                <a:ea typeface="楷体_GB2312" panose="02010609030101010101" pitchFamily="49" charset="-122"/>
              </a:rPr>
              <a:t> </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4" name="矩形 3"/>
          <p:cNvSpPr>
            <a:spLocks noChangeArrowheads="1"/>
          </p:cNvSpPr>
          <p:nvPr/>
        </p:nvSpPr>
        <p:spPr bwMode="auto">
          <a:xfrm>
            <a:off x="5143500" y="563563"/>
            <a:ext cx="954088"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i="1">
                <a:solidFill>
                  <a:srgbClr val="C00000"/>
                </a:solidFill>
                <a:latin typeface="楷体_GB2312" panose="02010609030101010101" pitchFamily="49" charset="-122"/>
                <a:ea typeface="楷体_GB2312" panose="02010609030101010101" pitchFamily="49" charset="-122"/>
              </a:rPr>
              <a:t>Q</a:t>
            </a:r>
            <a:r>
              <a:rPr lang="zh-CN" altLang="zh-CN">
                <a:solidFill>
                  <a:srgbClr val="C00000"/>
                </a:solidFill>
                <a:latin typeface="楷体_GB2312" panose="02010609030101010101" pitchFamily="49" charset="-122"/>
                <a:ea typeface="楷体_GB2312" panose="02010609030101010101" pitchFamily="49" charset="-122"/>
              </a:rPr>
              <a:t>＝</a:t>
            </a:r>
            <a:r>
              <a:rPr lang="en-US" altLang="zh-CN" i="1">
                <a:solidFill>
                  <a:srgbClr val="C00000"/>
                </a:solidFill>
                <a:latin typeface="楷体_GB2312" panose="02010609030101010101" pitchFamily="49" charset="-122"/>
                <a:ea typeface="楷体_GB2312" panose="02010609030101010101" pitchFamily="49" charset="-122"/>
              </a:rPr>
              <a:t>qV</a:t>
            </a:r>
            <a:r>
              <a:rPr lang="en-US" altLang="zh-CN">
                <a:solidFill>
                  <a:srgbClr val="C00000"/>
                </a:solidFill>
                <a:latin typeface="楷体_GB2312" panose="02010609030101010101" pitchFamily="49" charset="-122"/>
                <a:ea typeface="楷体_GB2312" panose="02010609030101010101" pitchFamily="49" charset="-122"/>
              </a:rPr>
              <a:t> </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5" name="矩形 4"/>
          <p:cNvSpPr>
            <a:spLocks noChangeArrowheads="1"/>
          </p:cNvSpPr>
          <p:nvPr/>
        </p:nvSpPr>
        <p:spPr bwMode="auto">
          <a:xfrm>
            <a:off x="7334250" y="1038225"/>
            <a:ext cx="12065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完全燃烧</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6" name="矩形 5"/>
          <p:cNvSpPr>
            <a:spLocks noChangeArrowheads="1"/>
          </p:cNvSpPr>
          <p:nvPr/>
        </p:nvSpPr>
        <p:spPr bwMode="auto">
          <a:xfrm>
            <a:off x="2271713" y="1512888"/>
            <a:ext cx="1550987"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solidFill>
                  <a:srgbClr val="C00000"/>
                </a:solidFill>
                <a:latin typeface="楷体_GB2312" panose="02010609030101010101" pitchFamily="49" charset="-122"/>
                <a:ea typeface="楷体_GB2312" panose="02010609030101010101" pitchFamily="49" charset="-122"/>
              </a:rPr>
              <a:t>3.0×10</a:t>
            </a:r>
            <a:r>
              <a:rPr lang="en-US" altLang="zh-CN" baseline="30000">
                <a:solidFill>
                  <a:srgbClr val="C00000"/>
                </a:solidFill>
                <a:latin typeface="楷体_GB2312" panose="02010609030101010101" pitchFamily="49" charset="-122"/>
                <a:ea typeface="楷体_GB2312" panose="02010609030101010101" pitchFamily="49" charset="-122"/>
              </a:rPr>
              <a:t>7</a:t>
            </a:r>
            <a:r>
              <a:rPr lang="en-US" altLang="zh-CN">
                <a:solidFill>
                  <a:srgbClr val="C00000"/>
                </a:solidFill>
                <a:latin typeface="楷体_GB2312" panose="02010609030101010101" pitchFamily="49" charset="-122"/>
                <a:ea typeface="楷体_GB2312" panose="02010609030101010101" pitchFamily="49" charset="-122"/>
              </a:rPr>
              <a:t> J </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7" name="矩形 6"/>
          <p:cNvSpPr>
            <a:spLocks noChangeArrowheads="1"/>
          </p:cNvSpPr>
          <p:nvPr/>
        </p:nvSpPr>
        <p:spPr bwMode="auto">
          <a:xfrm>
            <a:off x="4017963" y="1951038"/>
            <a:ext cx="69532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化学</a:t>
            </a:r>
            <a:endParaRPr lang="zh-CN" altLang="en-US">
              <a:solidFill>
                <a:srgbClr val="C00000"/>
              </a:solidFill>
              <a:latin typeface="楷体_GB2312" panose="02010609030101010101" pitchFamily="49" charset="-122"/>
              <a:ea typeface="楷体_GB2312" panose="02010609030101010101" pitchFamily="49" charset="-122"/>
            </a:endParaRPr>
          </a:p>
        </p:txBody>
      </p:sp>
      <p:pic>
        <p:nvPicPr>
          <p:cNvPr id="23560" name="Picture 4"/>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654425" y="2133600"/>
            <a:ext cx="384175"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矩形 9"/>
          <p:cNvSpPr>
            <a:spLocks noChangeArrowheads="1"/>
          </p:cNvSpPr>
          <p:nvPr/>
        </p:nvSpPr>
        <p:spPr bwMode="auto">
          <a:xfrm>
            <a:off x="6210300" y="1979613"/>
            <a:ext cx="439738"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内</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11" name="矩形 10"/>
          <p:cNvSpPr>
            <a:spLocks noChangeArrowheads="1"/>
          </p:cNvSpPr>
          <p:nvPr/>
        </p:nvSpPr>
        <p:spPr bwMode="auto">
          <a:xfrm>
            <a:off x="2636838" y="2863850"/>
            <a:ext cx="950912"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有用功</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12" name="矩形 11"/>
          <p:cNvSpPr>
            <a:spLocks noChangeArrowheads="1"/>
          </p:cNvSpPr>
          <p:nvPr/>
        </p:nvSpPr>
        <p:spPr bwMode="auto">
          <a:xfrm>
            <a:off x="6469063" y="2894013"/>
            <a:ext cx="1846262"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完全燃烧放出 </a:t>
            </a:r>
            <a:endParaRPr lang="zh-CN" altLang="en-US">
              <a:solidFill>
                <a:srgbClr val="C00000"/>
              </a:solidFill>
              <a:latin typeface="楷体_GB2312" panose="02010609030101010101" pitchFamily="49" charset="-122"/>
              <a:ea typeface="楷体_GB2312" panose="02010609030101010101" pitchFamily="49" charset="-122"/>
            </a:endParaRPr>
          </a:p>
        </p:txBody>
      </p:sp>
      <p:graphicFrame>
        <p:nvGraphicFramePr>
          <p:cNvPr id="23564" name="Object 5"/>
          <p:cNvGraphicFramePr>
            <a:graphicFrameLocks noChangeAspect="1"/>
          </p:cNvGraphicFramePr>
          <p:nvPr/>
        </p:nvGraphicFramePr>
        <p:xfrm>
          <a:off x="2257425" y="3813175"/>
          <a:ext cx="379413" cy="620713"/>
        </p:xfrm>
        <a:graphic>
          <a:graphicData uri="http://schemas.openxmlformats.org/presentationml/2006/ole">
            <mc:AlternateContent xmlns:mc="http://schemas.openxmlformats.org/markup-compatibility/2006">
              <mc:Choice xmlns:v="urn:schemas-microsoft-com:vml" Requires="v">
                <p:oleObj spid="_x0000_s1042" name="Equation" r:id="rId4" imgW="279400" imgH="457200" progId="Equation.DSMT4">
                  <p:embed/>
                </p:oleObj>
              </mc:Choice>
              <mc:Fallback>
                <p:oleObj name="Equation" r:id="rId4" imgW="279400" imgH="457200" progId="Equation.DSMT4">
                  <p:embed/>
                  <p:pic>
                    <p:nvPicPr>
                      <p:cNvPr id="0" name="OLE substitute image"/>
                      <p:cNvPicPr/>
                      <p:nvPr/>
                    </p:nvPicPr>
                    <p:blipFill>
                      <a:blip r:embed="rId5">
                        <a:extLst>
                          <a:ext uri="{28A0092B-C50C-407E-A947-70E740481C1C}">
                            <a14:useLocalDpi xmlns:a14="http://schemas.microsoft.com/office/drawing/2010/main" val="0"/>
                          </a:ext>
                        </a:extLst>
                      </a:blip>
                      <a:stretch>
                        <a:fillRect/>
                      </a:stretch>
                    </p:blipFill>
                    <p:spPr>
                      <a:xfrm>
                        <a:off x="2257425" y="3813175"/>
                        <a:ext cx="379413" cy="620713"/>
                      </a:xfrm>
                      <a:prstGeom prst="rect">
                        <a:avLst/>
                      </a:prstGeom>
                      <a:noFill/>
                      <a:ln>
                        <a:noFill/>
                      </a:ln>
                      <a:effectLst/>
                    </p:spPr>
                  </p:pic>
                </p:oleObj>
              </mc:Fallback>
            </mc:AlternateContent>
          </a:graphicData>
        </a:graphic>
      </p:graphicFrame>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after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after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after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after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after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after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10" grpId="0"/>
      <p:bldP spid="11" grpId="0"/>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4578" name="TextBox 1"/>
          <p:cNvSpPr txBox="1">
            <a:spLocks noChangeArrowheads="1"/>
          </p:cNvSpPr>
          <p:nvPr/>
        </p:nvSpPr>
        <p:spPr bwMode="auto">
          <a:xfrm>
            <a:off x="1692275" y="836613"/>
            <a:ext cx="7043738"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latin typeface="黑体" panose="02010609060101010101" pitchFamily="49" charset="-122"/>
                <a:ea typeface="黑体" panose="02010609060101010101" pitchFamily="49" charset="-122"/>
              </a:rPr>
              <a:t>能量守恒定律</a:t>
            </a:r>
          </a:p>
        </p:txBody>
      </p:sp>
      <p:sp>
        <p:nvSpPr>
          <p:cNvPr id="3" name="圆角矩形 2"/>
          <p:cNvSpPr/>
          <p:nvPr/>
        </p:nvSpPr>
        <p:spPr bwMode="auto">
          <a:xfrm>
            <a:off x="359532" y="956707"/>
            <a:ext cx="1188827" cy="35795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a:defRPr sz="2000" b="1">
                <a:solidFill>
                  <a:srgbClr val="000000"/>
                </a:solidFill>
                <a:latin typeface="宋体" panose="02010600030101010101" pitchFamily="2" charset="-122"/>
                <a:ea typeface="宋体" panose="02010600030101010101" pitchFamily="2" charset="-122"/>
              </a:defRPr>
            </a:lvl1pPr>
            <a:lvl2pPr marL="742950" indent="-285750">
              <a:defRPr sz="2000" b="1">
                <a:solidFill>
                  <a:srgbClr val="000000"/>
                </a:solidFill>
                <a:latin typeface="宋体" panose="02010600030101010101" pitchFamily="2" charset="-122"/>
                <a:ea typeface="宋体" panose="02010600030101010101" pitchFamily="2" charset="-122"/>
              </a:defRPr>
            </a:lvl2pPr>
            <a:lvl3pPr marL="1143000" indent="-228600">
              <a:defRPr sz="2000" b="1">
                <a:solidFill>
                  <a:srgbClr val="000000"/>
                </a:solidFill>
                <a:latin typeface="宋体" panose="02010600030101010101" pitchFamily="2" charset="-122"/>
                <a:ea typeface="宋体" panose="02010600030101010101" pitchFamily="2" charset="-122"/>
              </a:defRPr>
            </a:lvl3pPr>
            <a:lvl4pPr marL="1600200" indent="-228600">
              <a:defRPr sz="2000" b="1">
                <a:solidFill>
                  <a:srgbClr val="000000"/>
                </a:solidFill>
                <a:latin typeface="宋体" panose="02010600030101010101" pitchFamily="2" charset="-122"/>
                <a:ea typeface="宋体" panose="02010600030101010101" pitchFamily="2" charset="-122"/>
              </a:defRPr>
            </a:lvl4pPr>
            <a:lvl5pPr marL="2057400" indent="-228600">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algn="ctr">
              <a:defRPr/>
            </a:pPr>
            <a:r>
              <a:rPr lang="zh-CN" altLang="en-US" b="0">
                <a:ln>
                  <a:solidFill>
                    <a:schemeClr val="bg1"/>
                  </a:solidFill>
                </a:ln>
                <a:solidFill>
                  <a:srgbClr val="FFFFFF"/>
                </a:solidFill>
                <a:latin typeface="黑体" panose="02010609060101010101" pitchFamily="49" charset="-122"/>
                <a:ea typeface="黑体" panose="02010609060101010101" pitchFamily="49" charset="-122"/>
              </a:rPr>
              <a:t>知识</a:t>
            </a:r>
            <a:r>
              <a:rPr lang="zh-CN" altLang="en-US" b="0" smtClean="0">
                <a:ln>
                  <a:solidFill>
                    <a:schemeClr val="bg1"/>
                  </a:solidFill>
                </a:ln>
                <a:solidFill>
                  <a:srgbClr val="FFFFFF"/>
                </a:solidFill>
                <a:latin typeface="黑体" panose="02010609060101010101" pitchFamily="49" charset="-122"/>
                <a:ea typeface="黑体" panose="02010609060101010101" pitchFamily="49" charset="-122"/>
              </a:rPr>
              <a:t>点</a:t>
            </a:r>
            <a:r>
              <a:rPr lang="en-US" altLang="zh-CN" b="0" smtClean="0">
                <a:ln>
                  <a:solidFill>
                    <a:schemeClr val="bg1"/>
                  </a:solidFill>
                </a:ln>
                <a:solidFill>
                  <a:srgbClr val="FFFFFF"/>
                </a:solidFill>
                <a:latin typeface="黑体" panose="02010609060101010101" pitchFamily="49" charset="-122"/>
                <a:ea typeface="黑体" panose="02010609060101010101" pitchFamily="49" charset="-122"/>
              </a:rPr>
              <a:t>6</a:t>
            </a:r>
            <a:endParaRPr lang="en-US" altLang="zh-CN" b="0">
              <a:ln>
                <a:solidFill>
                  <a:schemeClr val="bg1"/>
                </a:solidFill>
              </a:ln>
              <a:solidFill>
                <a:srgbClr val="FFFFFF"/>
              </a:solidFill>
              <a:latin typeface="黑体" panose="02010609060101010101" pitchFamily="49" charset="-122"/>
              <a:ea typeface="黑体" panose="02010609060101010101" pitchFamily="49" charset="-122"/>
            </a:endParaRPr>
          </a:p>
        </p:txBody>
      </p:sp>
      <p:sp>
        <p:nvSpPr>
          <p:cNvPr id="22532" name="TextBox 1"/>
          <p:cNvSpPr txBox="1">
            <a:spLocks noChangeArrowheads="1"/>
          </p:cNvSpPr>
          <p:nvPr/>
        </p:nvSpPr>
        <p:spPr bwMode="auto">
          <a:xfrm>
            <a:off x="395288" y="1677988"/>
            <a:ext cx="8748712"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t>能量既不会凭空消失，也不会凭空产生，它只会从</a:t>
            </a:r>
            <a:r>
              <a:rPr lang="en-US" altLang="zh-CN"/>
              <a:t>①___________</a:t>
            </a:r>
            <a:r>
              <a:rPr lang="zh-CN" altLang="zh-CN"/>
              <a:t>转化为</a:t>
            </a:r>
            <a:endParaRPr lang="en-US" altLang="zh-CN"/>
          </a:p>
          <a:p>
            <a:pPr eaLnBrk="1" hangingPunct="1"/>
            <a:r>
              <a:rPr lang="en-US" altLang="zh-CN"/>
              <a:t>②___________</a:t>
            </a:r>
            <a:r>
              <a:rPr lang="zh-CN" altLang="zh-CN"/>
              <a:t>，或者从</a:t>
            </a:r>
            <a:r>
              <a:rPr lang="en-US" altLang="zh-CN"/>
              <a:t>③__________</a:t>
            </a:r>
            <a:r>
              <a:rPr lang="zh-CN" altLang="zh-CN"/>
              <a:t>转移到</a:t>
            </a:r>
            <a:r>
              <a:rPr lang="en-US" altLang="zh-CN"/>
              <a:t>④_________</a:t>
            </a:r>
            <a:r>
              <a:rPr lang="zh-CN" altLang="zh-CN"/>
              <a:t>，而在转化和转</a:t>
            </a:r>
            <a:endParaRPr lang="en-US" altLang="zh-CN"/>
          </a:p>
          <a:p>
            <a:pPr eaLnBrk="1" hangingPunct="1"/>
            <a:r>
              <a:rPr lang="zh-CN" altLang="zh-CN"/>
              <a:t>移的过程中，能量的总量</a:t>
            </a:r>
            <a:r>
              <a:rPr lang="en-US" altLang="zh-CN"/>
              <a:t>⑤__________</a:t>
            </a:r>
            <a:r>
              <a:rPr lang="zh-CN" altLang="zh-CN"/>
              <a:t>。</a:t>
            </a:r>
          </a:p>
        </p:txBody>
      </p:sp>
      <p:sp>
        <p:nvSpPr>
          <p:cNvPr id="5" name="矩形 4"/>
          <p:cNvSpPr>
            <a:spLocks noChangeArrowheads="1"/>
          </p:cNvSpPr>
          <p:nvPr/>
        </p:nvSpPr>
        <p:spPr bwMode="auto">
          <a:xfrm>
            <a:off x="6511925" y="1652588"/>
            <a:ext cx="134620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一种形式 </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6" name="矩形 5"/>
          <p:cNvSpPr>
            <a:spLocks noChangeArrowheads="1"/>
          </p:cNvSpPr>
          <p:nvPr/>
        </p:nvSpPr>
        <p:spPr bwMode="auto">
          <a:xfrm>
            <a:off x="889000" y="2097088"/>
            <a:ext cx="134620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其他形式 </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7" name="矩形 6"/>
          <p:cNvSpPr>
            <a:spLocks noChangeArrowheads="1"/>
          </p:cNvSpPr>
          <p:nvPr/>
        </p:nvSpPr>
        <p:spPr bwMode="auto">
          <a:xfrm>
            <a:off x="3476625" y="2127250"/>
            <a:ext cx="134620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一个物体 </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8" name="矩形 7"/>
          <p:cNvSpPr>
            <a:spLocks noChangeArrowheads="1"/>
          </p:cNvSpPr>
          <p:nvPr/>
        </p:nvSpPr>
        <p:spPr bwMode="auto">
          <a:xfrm>
            <a:off x="5740400" y="2097088"/>
            <a:ext cx="134620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其他物体 </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9" name="矩形 8"/>
          <p:cNvSpPr>
            <a:spLocks noChangeArrowheads="1"/>
          </p:cNvSpPr>
          <p:nvPr/>
        </p:nvSpPr>
        <p:spPr bwMode="auto">
          <a:xfrm>
            <a:off x="3622675" y="2574925"/>
            <a:ext cx="1217613" cy="48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保持不变</a:t>
            </a:r>
            <a:endParaRPr lang="zh-CN" altLang="en-US">
              <a:solidFill>
                <a:srgbClr val="C00000"/>
              </a:solidFill>
              <a:latin typeface="楷体_GB2312" panose="02010609030101010101" pitchFamily="49" charset="-122"/>
              <a:ea typeface="楷体_GB2312" panose="02010609030101010101" pitchFamily="49"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after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after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after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after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p:bldP spid="5" grpId="0"/>
      <p:bldP spid="6" grpId="0"/>
      <p:bldP spid="7" grpId="0"/>
      <p:bldP spid="8"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7650" name="TextBox 1"/>
          <p:cNvSpPr txBox="1">
            <a:spLocks noChangeArrowheads="1"/>
          </p:cNvSpPr>
          <p:nvPr/>
        </p:nvSpPr>
        <p:spPr bwMode="auto">
          <a:xfrm>
            <a:off x="1655763" y="1446213"/>
            <a:ext cx="7021512"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latin typeface="黑体" panose="02010609060101010101" pitchFamily="49" charset="-122"/>
                <a:ea typeface="黑体" panose="02010609060101010101" pitchFamily="49" charset="-122"/>
              </a:rPr>
              <a:t>分子动理论的理解</a:t>
            </a:r>
            <a:r>
              <a:rPr lang="en-US" altLang="zh-CN">
                <a:latin typeface="黑体" panose="02010609060101010101" pitchFamily="49" charset="-122"/>
                <a:ea typeface="黑体" panose="02010609060101010101" pitchFamily="49" charset="-122"/>
              </a:rPr>
              <a:t>  (10</a:t>
            </a:r>
            <a:r>
              <a:rPr lang="zh-CN" altLang="zh-CN">
                <a:latin typeface="黑体" panose="02010609060101010101" pitchFamily="49" charset="-122"/>
                <a:ea typeface="黑体" panose="02010609060101010101" pitchFamily="49" charset="-122"/>
              </a:rPr>
              <a:t>年</a:t>
            </a:r>
            <a:r>
              <a:rPr lang="en-US" altLang="zh-CN">
                <a:latin typeface="黑体" panose="02010609060101010101" pitchFamily="49" charset="-122"/>
                <a:ea typeface="黑体" panose="02010609060101010101" pitchFamily="49" charset="-122"/>
              </a:rPr>
              <a:t>7</a:t>
            </a:r>
            <a:r>
              <a:rPr lang="zh-CN" altLang="zh-CN">
                <a:latin typeface="黑体" panose="02010609060101010101" pitchFamily="49" charset="-122"/>
                <a:ea typeface="黑体" panose="02010609060101010101" pitchFamily="49" charset="-122"/>
              </a:rPr>
              <a:t>考</a:t>
            </a:r>
            <a:r>
              <a:rPr lang="en-US" altLang="zh-CN">
                <a:latin typeface="黑体" panose="02010609060101010101" pitchFamily="49" charset="-122"/>
                <a:ea typeface="黑体" panose="02010609060101010101" pitchFamily="49" charset="-122"/>
              </a:rPr>
              <a:t>)</a:t>
            </a:r>
            <a:endParaRPr lang="zh-CN" altLang="zh-CN">
              <a:latin typeface="黑体" panose="02010609060101010101" pitchFamily="49" charset="-122"/>
              <a:ea typeface="黑体" panose="02010609060101010101" pitchFamily="49" charset="-122"/>
            </a:endParaRPr>
          </a:p>
        </p:txBody>
      </p:sp>
      <p:sp>
        <p:nvSpPr>
          <p:cNvPr id="27651" name="TextBox 1"/>
          <p:cNvSpPr txBox="1">
            <a:spLocks noChangeArrowheads="1"/>
          </p:cNvSpPr>
          <p:nvPr/>
        </p:nvSpPr>
        <p:spPr bwMode="auto">
          <a:xfrm>
            <a:off x="323850" y="1995488"/>
            <a:ext cx="8389938" cy="279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t>1</a:t>
            </a:r>
            <a:r>
              <a:rPr lang="zh-CN" altLang="zh-CN"/>
              <a:t>．</a:t>
            </a:r>
            <a:r>
              <a:rPr lang="en-US" altLang="zh-CN"/>
              <a:t>(2019·</a:t>
            </a:r>
            <a:r>
              <a:rPr lang="zh-CN" altLang="zh-CN"/>
              <a:t>江西</a:t>
            </a:r>
            <a:r>
              <a:rPr lang="en-US" altLang="zh-CN"/>
              <a:t>)</a:t>
            </a:r>
            <a:r>
              <a:rPr lang="zh-CN" altLang="zh-CN"/>
              <a:t>当液体温度升高时，其分子</a:t>
            </a:r>
            <a:r>
              <a:rPr lang="zh-CN" altLang="zh-CN" u="sng"/>
              <a:t> </a:t>
            </a:r>
            <a:r>
              <a:rPr lang="en-US" altLang="zh-CN" u="sng"/>
              <a:t>       </a:t>
            </a:r>
            <a:r>
              <a:rPr lang="zh-CN" altLang="zh-CN"/>
              <a:t>加剧，以至于表层中有更多的分子脱离液体分子的束缚跑到空气中去，气体分子间距很大，相互作用力很小，表现为气体没有固定的</a:t>
            </a:r>
            <a:r>
              <a:rPr lang="zh-CN" altLang="zh-CN" u="sng"/>
              <a:t> </a:t>
            </a:r>
            <a:r>
              <a:rPr lang="en-US" altLang="zh-CN" u="sng"/>
              <a:t>      </a:t>
            </a:r>
            <a:r>
              <a:rPr lang="zh-CN" altLang="zh-CN"/>
              <a:t>和体积。</a:t>
            </a:r>
          </a:p>
          <a:p>
            <a:pPr eaLnBrk="1" hangingPunct="1"/>
            <a:r>
              <a:rPr lang="en-US" altLang="zh-CN"/>
              <a:t>2</a:t>
            </a:r>
            <a:r>
              <a:rPr lang="zh-CN" altLang="zh-CN"/>
              <a:t>．</a:t>
            </a:r>
            <a:r>
              <a:rPr lang="en-US" altLang="zh-CN"/>
              <a:t>(2018·</a:t>
            </a:r>
            <a:r>
              <a:rPr lang="zh-CN" altLang="zh-CN"/>
              <a:t>江西</a:t>
            </a:r>
            <a:r>
              <a:rPr lang="en-US" altLang="zh-CN"/>
              <a:t>)</a:t>
            </a:r>
            <a:r>
              <a:rPr lang="zh-CN" altLang="zh-CN"/>
              <a:t>经过美食街时，同学们总能闻到风味独特的“臭豆腐”的味道，这属于</a:t>
            </a:r>
            <a:r>
              <a:rPr lang="zh-CN" altLang="zh-CN" u="sng"/>
              <a:t> </a:t>
            </a:r>
            <a:r>
              <a:rPr lang="en-US" altLang="zh-CN" u="sng"/>
              <a:t>     </a:t>
            </a:r>
            <a:r>
              <a:rPr lang="zh-CN" altLang="zh-CN"/>
              <a:t>现象；</a:t>
            </a:r>
            <a:r>
              <a:rPr lang="en-US" altLang="zh-CN"/>
              <a:t>“</a:t>
            </a:r>
            <a:r>
              <a:rPr lang="zh-CN" altLang="zh-CN"/>
              <a:t>臭豆腐</a:t>
            </a:r>
            <a:r>
              <a:rPr lang="en-US" altLang="zh-CN"/>
              <a:t>”</a:t>
            </a:r>
            <a:r>
              <a:rPr lang="zh-CN" altLang="zh-CN"/>
              <a:t>经过烧烤后，加快了</a:t>
            </a:r>
            <a:r>
              <a:rPr lang="zh-CN" altLang="zh-CN" u="sng"/>
              <a:t> </a:t>
            </a:r>
            <a:r>
              <a:rPr lang="en-US" altLang="zh-CN" u="sng"/>
              <a:t>     </a:t>
            </a:r>
            <a:r>
              <a:rPr lang="zh-CN" altLang="zh-CN"/>
              <a:t>的无规则运动。</a:t>
            </a:r>
          </a:p>
        </p:txBody>
      </p:sp>
      <p:sp>
        <p:nvSpPr>
          <p:cNvPr id="21" name="圆角矩形 2"/>
          <p:cNvSpPr/>
          <p:nvPr/>
        </p:nvSpPr>
        <p:spPr bwMode="auto">
          <a:xfrm>
            <a:off x="395741" y="1600200"/>
            <a:ext cx="1116137" cy="35795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a:defRPr sz="2000" b="1">
                <a:solidFill>
                  <a:srgbClr val="000000"/>
                </a:solidFill>
                <a:latin typeface="宋体" panose="02010600030101010101" pitchFamily="2" charset="-122"/>
                <a:ea typeface="宋体" panose="02010600030101010101" pitchFamily="2" charset="-122"/>
              </a:defRPr>
            </a:lvl1pPr>
            <a:lvl2pPr marL="742950" indent="-285750">
              <a:defRPr sz="2000" b="1">
                <a:solidFill>
                  <a:srgbClr val="000000"/>
                </a:solidFill>
                <a:latin typeface="宋体" panose="02010600030101010101" pitchFamily="2" charset="-122"/>
                <a:ea typeface="宋体" panose="02010600030101010101" pitchFamily="2" charset="-122"/>
              </a:defRPr>
            </a:lvl2pPr>
            <a:lvl3pPr marL="1143000" indent="-228600">
              <a:defRPr sz="2000" b="1">
                <a:solidFill>
                  <a:srgbClr val="000000"/>
                </a:solidFill>
                <a:latin typeface="宋体" panose="02010600030101010101" pitchFamily="2" charset="-122"/>
                <a:ea typeface="宋体" panose="02010600030101010101" pitchFamily="2" charset="-122"/>
              </a:defRPr>
            </a:lvl3pPr>
            <a:lvl4pPr marL="1600200" indent="-228600">
              <a:defRPr sz="2000" b="1">
                <a:solidFill>
                  <a:srgbClr val="000000"/>
                </a:solidFill>
                <a:latin typeface="宋体" panose="02010600030101010101" pitchFamily="2" charset="-122"/>
                <a:ea typeface="宋体" panose="02010600030101010101" pitchFamily="2" charset="-122"/>
              </a:defRPr>
            </a:lvl4pPr>
            <a:lvl5pPr marL="2057400" indent="-228600">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algn="ctr">
              <a:defRPr/>
            </a:pPr>
            <a:r>
              <a:rPr lang="zh-CN" altLang="en-US" b="0" smtClean="0">
                <a:ln>
                  <a:solidFill>
                    <a:schemeClr val="bg1"/>
                  </a:solidFill>
                </a:ln>
                <a:solidFill>
                  <a:srgbClr val="FFFFFF"/>
                </a:solidFill>
                <a:latin typeface="黑体" panose="02010609060101010101" pitchFamily="49" charset="-122"/>
                <a:ea typeface="黑体" panose="02010609060101010101" pitchFamily="49" charset="-122"/>
              </a:rPr>
              <a:t>命题点</a:t>
            </a:r>
            <a:r>
              <a:rPr lang="en-US" altLang="zh-CN" b="0" smtClean="0">
                <a:ln>
                  <a:solidFill>
                    <a:schemeClr val="bg1"/>
                  </a:solidFill>
                </a:ln>
                <a:solidFill>
                  <a:srgbClr val="FFFFFF"/>
                </a:solidFill>
                <a:latin typeface="黑体" panose="02010609060101010101" pitchFamily="49" charset="-122"/>
                <a:ea typeface="黑体" panose="02010609060101010101" pitchFamily="49" charset="-122"/>
              </a:rPr>
              <a:t>1</a:t>
            </a:r>
            <a:endParaRPr lang="en-US" altLang="zh-CN" b="0">
              <a:ln>
                <a:solidFill>
                  <a:schemeClr val="bg1"/>
                </a:solidFill>
              </a:ln>
              <a:solidFill>
                <a:srgbClr val="FFFFFF"/>
              </a:solidFill>
              <a:latin typeface="黑体" panose="02010609060101010101" pitchFamily="49" charset="-122"/>
              <a:ea typeface="黑体" panose="02010609060101010101" pitchFamily="49" charset="-122"/>
            </a:endParaRPr>
          </a:p>
        </p:txBody>
      </p:sp>
      <p:sp>
        <p:nvSpPr>
          <p:cNvPr id="6" name="矩形 5"/>
          <p:cNvSpPr>
            <a:spLocks noChangeArrowheads="1"/>
          </p:cNvSpPr>
          <p:nvPr/>
        </p:nvSpPr>
        <p:spPr bwMode="auto">
          <a:xfrm>
            <a:off x="5448300" y="1981200"/>
            <a:ext cx="95885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热运动</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7" name="矩形 6"/>
          <p:cNvSpPr>
            <a:spLocks noChangeArrowheads="1"/>
          </p:cNvSpPr>
          <p:nvPr/>
        </p:nvSpPr>
        <p:spPr bwMode="auto">
          <a:xfrm>
            <a:off x="5083175" y="2894013"/>
            <a:ext cx="700088"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形状</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8" name="矩形 7"/>
          <p:cNvSpPr>
            <a:spLocks noChangeArrowheads="1"/>
          </p:cNvSpPr>
          <p:nvPr/>
        </p:nvSpPr>
        <p:spPr bwMode="auto">
          <a:xfrm>
            <a:off x="2198688" y="3776663"/>
            <a:ext cx="700087"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扩散</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9" name="矩形 8"/>
          <p:cNvSpPr>
            <a:spLocks noChangeArrowheads="1"/>
          </p:cNvSpPr>
          <p:nvPr/>
        </p:nvSpPr>
        <p:spPr bwMode="auto">
          <a:xfrm>
            <a:off x="7377113" y="3776663"/>
            <a:ext cx="700087"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分子</a:t>
            </a:r>
            <a:endParaRPr lang="zh-CN" altLang="en-US">
              <a:solidFill>
                <a:srgbClr val="C00000"/>
              </a:solidFill>
              <a:latin typeface="楷体_GB2312" panose="02010609030101010101" pitchFamily="49" charset="-122"/>
              <a:ea typeface="楷体_GB2312" panose="02010609030101010101" pitchFamily="49"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650"/>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after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7651"/>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after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after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after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after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P spid="27651" grpId="0"/>
      <p:bldP spid="6" grpId="0"/>
      <p:bldP spid="7" grpId="0"/>
      <p:bldP spid="8"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8914" name="TextBox 1"/>
          <p:cNvSpPr txBox="1">
            <a:spLocks noChangeArrowheads="1"/>
          </p:cNvSpPr>
          <p:nvPr/>
        </p:nvSpPr>
        <p:spPr bwMode="auto">
          <a:xfrm>
            <a:off x="346075" y="447675"/>
            <a:ext cx="8389938" cy="140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t>3</a:t>
            </a:r>
            <a:r>
              <a:rPr lang="zh-CN" altLang="zh-CN"/>
              <a:t>．</a:t>
            </a:r>
            <a:r>
              <a:rPr lang="en-US" altLang="zh-CN"/>
              <a:t>(2016·</a:t>
            </a:r>
            <a:r>
              <a:rPr lang="zh-CN" altLang="zh-CN"/>
              <a:t>江西</a:t>
            </a:r>
            <a:r>
              <a:rPr lang="en-US" altLang="zh-CN"/>
              <a:t>)</a:t>
            </a:r>
            <a:r>
              <a:rPr lang="zh-CN" altLang="zh-CN"/>
              <a:t>如图所示，是地铁站内的警示牌，其作用从物理学角度解释，是避免因物体分子热运动而产生的</a:t>
            </a:r>
            <a:r>
              <a:rPr lang="zh-CN" altLang="zh-CN" u="sng"/>
              <a:t> </a:t>
            </a:r>
            <a:r>
              <a:rPr lang="en-US" altLang="zh-CN" u="sng"/>
              <a:t>     </a:t>
            </a:r>
            <a:r>
              <a:rPr lang="zh-CN" altLang="zh-CN"/>
              <a:t>现象，影响到环境和其他乘客。</a:t>
            </a:r>
          </a:p>
        </p:txBody>
      </p:sp>
      <p:sp>
        <p:nvSpPr>
          <p:cNvPr id="38915" name="TextBox 1"/>
          <p:cNvSpPr txBox="1">
            <a:spLocks noChangeArrowheads="1"/>
          </p:cNvSpPr>
          <p:nvPr/>
        </p:nvSpPr>
        <p:spPr bwMode="auto">
          <a:xfrm>
            <a:off x="250825" y="3086100"/>
            <a:ext cx="8389938"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t>4</a:t>
            </a:r>
            <a:r>
              <a:rPr lang="zh-CN" altLang="zh-CN"/>
              <a:t>．</a:t>
            </a:r>
            <a:r>
              <a:rPr lang="en-US" altLang="zh-CN"/>
              <a:t>(2015·</a:t>
            </a:r>
            <a:r>
              <a:rPr lang="zh-CN" altLang="zh-CN"/>
              <a:t>江西</a:t>
            </a:r>
            <a:r>
              <a:rPr lang="en-US" altLang="zh-CN"/>
              <a:t>)</a:t>
            </a:r>
            <a:r>
              <a:rPr lang="zh-CN" altLang="zh-CN"/>
              <a:t>分子动理论的基本内容：物质是由大量分子、原子构成的；分子在不停地做无规则运动；分子间存在着相互作用的</a:t>
            </a:r>
            <a:r>
              <a:rPr lang="zh-CN" altLang="zh-CN" u="sng"/>
              <a:t> </a:t>
            </a:r>
            <a:r>
              <a:rPr lang="en-US" altLang="zh-CN" u="sng"/>
              <a:t>     </a:t>
            </a:r>
            <a:r>
              <a:rPr lang="zh-CN" altLang="zh-CN"/>
              <a:t>和</a:t>
            </a:r>
            <a:r>
              <a:rPr lang="en-US" altLang="zh-CN"/>
              <a:t>___</a:t>
            </a:r>
          </a:p>
          <a:p>
            <a:pPr eaLnBrk="1" hangingPunct="1"/>
            <a:r>
              <a:rPr lang="en-US" altLang="zh-CN" u="sng"/>
              <a:t>  </a:t>
            </a:r>
            <a:r>
              <a:rPr lang="zh-CN" altLang="zh-CN" u="sng"/>
              <a:t> </a:t>
            </a:r>
            <a:r>
              <a:rPr lang="zh-CN" altLang="zh-CN"/>
              <a:t>。</a:t>
            </a:r>
          </a:p>
        </p:txBody>
      </p:sp>
      <p:pic>
        <p:nvPicPr>
          <p:cNvPr id="38916" name="Picture 5"/>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074988" y="1512888"/>
            <a:ext cx="2914650" cy="151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矩形 5"/>
          <p:cNvSpPr>
            <a:spLocks noChangeArrowheads="1"/>
          </p:cNvSpPr>
          <p:nvPr/>
        </p:nvSpPr>
        <p:spPr bwMode="auto">
          <a:xfrm>
            <a:off x="5076825" y="855663"/>
            <a:ext cx="700088"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扩散</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7" name="矩形 6"/>
          <p:cNvSpPr>
            <a:spLocks noChangeArrowheads="1"/>
          </p:cNvSpPr>
          <p:nvPr/>
        </p:nvSpPr>
        <p:spPr bwMode="auto">
          <a:xfrm>
            <a:off x="7048500" y="3514725"/>
            <a:ext cx="700088"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引力</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8" name="矩形 7"/>
          <p:cNvSpPr>
            <a:spLocks noChangeArrowheads="1"/>
          </p:cNvSpPr>
          <p:nvPr/>
        </p:nvSpPr>
        <p:spPr bwMode="auto">
          <a:xfrm>
            <a:off x="8004175" y="3514725"/>
            <a:ext cx="442913"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斥</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9" name="矩形 8"/>
          <p:cNvSpPr>
            <a:spLocks noChangeArrowheads="1"/>
          </p:cNvSpPr>
          <p:nvPr/>
        </p:nvSpPr>
        <p:spPr bwMode="auto">
          <a:xfrm>
            <a:off x="336550" y="3959225"/>
            <a:ext cx="442913"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力</a:t>
            </a:r>
            <a:endParaRPr lang="zh-CN" altLang="en-US">
              <a:solidFill>
                <a:srgbClr val="C00000"/>
              </a:solidFill>
              <a:latin typeface="楷体_GB2312" panose="02010609030101010101" pitchFamily="49" charset="-122"/>
              <a:ea typeface="楷体_GB2312" panose="02010609030101010101" pitchFamily="49"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after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9938" name="TextBox 1"/>
          <p:cNvSpPr txBox="1">
            <a:spLocks noChangeArrowheads="1"/>
          </p:cNvSpPr>
          <p:nvPr/>
        </p:nvSpPr>
        <p:spPr bwMode="auto">
          <a:xfrm>
            <a:off x="1655763" y="307975"/>
            <a:ext cx="708025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latin typeface="黑体" panose="02010609060101010101" pitchFamily="49" charset="-122"/>
                <a:ea typeface="黑体" panose="02010609060101010101" pitchFamily="49" charset="-122"/>
              </a:rPr>
              <a:t>改变物体内能方式的理解及判断</a:t>
            </a:r>
            <a:r>
              <a:rPr lang="en-US" altLang="zh-CN">
                <a:latin typeface="黑体" panose="02010609060101010101" pitchFamily="49" charset="-122"/>
                <a:ea typeface="黑体" panose="02010609060101010101" pitchFamily="49" charset="-122"/>
              </a:rPr>
              <a:t>   (10</a:t>
            </a:r>
            <a:r>
              <a:rPr lang="zh-CN" altLang="zh-CN">
                <a:latin typeface="黑体" panose="02010609060101010101" pitchFamily="49" charset="-122"/>
                <a:ea typeface="黑体" panose="02010609060101010101" pitchFamily="49" charset="-122"/>
              </a:rPr>
              <a:t>年</a:t>
            </a:r>
            <a:r>
              <a:rPr lang="en-US" altLang="zh-CN">
                <a:latin typeface="黑体" panose="02010609060101010101" pitchFamily="49" charset="-122"/>
                <a:ea typeface="黑体" panose="02010609060101010101" pitchFamily="49" charset="-122"/>
              </a:rPr>
              <a:t>6</a:t>
            </a:r>
            <a:r>
              <a:rPr lang="zh-CN" altLang="zh-CN">
                <a:latin typeface="黑体" panose="02010609060101010101" pitchFamily="49" charset="-122"/>
                <a:ea typeface="黑体" panose="02010609060101010101" pitchFamily="49" charset="-122"/>
              </a:rPr>
              <a:t>考</a:t>
            </a:r>
            <a:r>
              <a:rPr lang="en-US" altLang="zh-CN">
                <a:latin typeface="黑体" panose="02010609060101010101" pitchFamily="49" charset="-122"/>
                <a:ea typeface="黑体" panose="02010609060101010101" pitchFamily="49" charset="-122"/>
              </a:rPr>
              <a:t>)</a:t>
            </a:r>
            <a:endParaRPr lang="zh-CN" altLang="zh-CN">
              <a:latin typeface="黑体" panose="02010609060101010101" pitchFamily="49" charset="-122"/>
              <a:ea typeface="黑体" panose="02010609060101010101" pitchFamily="49" charset="-122"/>
            </a:endParaRPr>
          </a:p>
        </p:txBody>
      </p:sp>
      <p:sp>
        <p:nvSpPr>
          <p:cNvPr id="3" name="圆角矩形 2"/>
          <p:cNvSpPr/>
          <p:nvPr/>
        </p:nvSpPr>
        <p:spPr bwMode="auto">
          <a:xfrm>
            <a:off x="575556" y="390151"/>
            <a:ext cx="1116137" cy="35795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a:defRPr sz="2000" b="1">
                <a:solidFill>
                  <a:srgbClr val="000000"/>
                </a:solidFill>
                <a:latin typeface="宋体" panose="02010600030101010101" pitchFamily="2" charset="-122"/>
                <a:ea typeface="宋体" panose="02010600030101010101" pitchFamily="2" charset="-122"/>
              </a:defRPr>
            </a:lvl1pPr>
            <a:lvl2pPr marL="742950" indent="-285750">
              <a:defRPr sz="2000" b="1">
                <a:solidFill>
                  <a:srgbClr val="000000"/>
                </a:solidFill>
                <a:latin typeface="宋体" panose="02010600030101010101" pitchFamily="2" charset="-122"/>
                <a:ea typeface="宋体" panose="02010600030101010101" pitchFamily="2" charset="-122"/>
              </a:defRPr>
            </a:lvl2pPr>
            <a:lvl3pPr marL="1143000" indent="-228600">
              <a:defRPr sz="2000" b="1">
                <a:solidFill>
                  <a:srgbClr val="000000"/>
                </a:solidFill>
                <a:latin typeface="宋体" panose="02010600030101010101" pitchFamily="2" charset="-122"/>
                <a:ea typeface="宋体" panose="02010600030101010101" pitchFamily="2" charset="-122"/>
              </a:defRPr>
            </a:lvl3pPr>
            <a:lvl4pPr marL="1600200" indent="-228600">
              <a:defRPr sz="2000" b="1">
                <a:solidFill>
                  <a:srgbClr val="000000"/>
                </a:solidFill>
                <a:latin typeface="宋体" panose="02010600030101010101" pitchFamily="2" charset="-122"/>
                <a:ea typeface="宋体" panose="02010600030101010101" pitchFamily="2" charset="-122"/>
              </a:defRPr>
            </a:lvl4pPr>
            <a:lvl5pPr marL="2057400" indent="-228600">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algn="ctr">
              <a:defRPr/>
            </a:pPr>
            <a:r>
              <a:rPr lang="zh-CN" altLang="en-US" b="0" smtClean="0">
                <a:ln>
                  <a:solidFill>
                    <a:schemeClr val="bg1"/>
                  </a:solidFill>
                </a:ln>
                <a:solidFill>
                  <a:srgbClr val="FFFFFF"/>
                </a:solidFill>
                <a:latin typeface="黑体" panose="02010609060101010101" pitchFamily="49" charset="-122"/>
                <a:ea typeface="黑体" panose="02010609060101010101" pitchFamily="49" charset="-122"/>
              </a:rPr>
              <a:t>命题点</a:t>
            </a:r>
            <a:r>
              <a:rPr lang="en-US" altLang="zh-CN" b="0" smtClean="0">
                <a:ln>
                  <a:solidFill>
                    <a:schemeClr val="bg1"/>
                  </a:solidFill>
                </a:ln>
                <a:solidFill>
                  <a:srgbClr val="FFFFFF"/>
                </a:solidFill>
                <a:latin typeface="黑体" panose="02010609060101010101" pitchFamily="49" charset="-122"/>
                <a:ea typeface="黑体" panose="02010609060101010101" pitchFamily="49" charset="-122"/>
              </a:rPr>
              <a:t>2</a:t>
            </a:r>
            <a:endParaRPr lang="en-US" altLang="zh-CN" b="0">
              <a:ln>
                <a:solidFill>
                  <a:schemeClr val="bg1"/>
                </a:solidFill>
              </a:ln>
              <a:solidFill>
                <a:srgbClr val="FFFFFF"/>
              </a:solidFill>
              <a:latin typeface="黑体" panose="02010609060101010101" pitchFamily="49" charset="-122"/>
              <a:ea typeface="黑体" panose="02010609060101010101" pitchFamily="49" charset="-122"/>
            </a:endParaRPr>
          </a:p>
        </p:txBody>
      </p:sp>
      <p:sp>
        <p:nvSpPr>
          <p:cNvPr id="29700" name="TextBox 1"/>
          <p:cNvSpPr txBox="1">
            <a:spLocks noChangeArrowheads="1"/>
          </p:cNvSpPr>
          <p:nvPr/>
        </p:nvSpPr>
        <p:spPr bwMode="auto">
          <a:xfrm>
            <a:off x="539750" y="966788"/>
            <a:ext cx="8172450" cy="283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4000B"/>
                </a:solidFill>
                <a:latin typeface="黑体" panose="02010609060101010101" pitchFamily="49" charset="-122"/>
                <a:ea typeface="黑体" panose="02010609060101010101" pitchFamily="49" charset="-122"/>
              </a:rPr>
              <a:t>考法❶　改变物体内能方式的理解</a:t>
            </a:r>
            <a:r>
              <a:rPr lang="en-US" altLang="zh-CN">
                <a:solidFill>
                  <a:srgbClr val="C4000B"/>
                </a:solidFill>
                <a:latin typeface="黑体" panose="02010609060101010101" pitchFamily="49" charset="-122"/>
                <a:ea typeface="黑体" panose="02010609060101010101" pitchFamily="49" charset="-122"/>
              </a:rPr>
              <a:t>(10</a:t>
            </a:r>
            <a:r>
              <a:rPr lang="zh-CN" altLang="zh-CN">
                <a:solidFill>
                  <a:srgbClr val="C4000B"/>
                </a:solidFill>
                <a:latin typeface="黑体" panose="02010609060101010101" pitchFamily="49" charset="-122"/>
                <a:ea typeface="黑体" panose="02010609060101010101" pitchFamily="49" charset="-122"/>
              </a:rPr>
              <a:t>年</a:t>
            </a:r>
            <a:r>
              <a:rPr lang="en-US" altLang="zh-CN">
                <a:solidFill>
                  <a:srgbClr val="C4000B"/>
                </a:solidFill>
                <a:latin typeface="黑体" panose="02010609060101010101" pitchFamily="49" charset="-122"/>
                <a:ea typeface="黑体" panose="02010609060101010101" pitchFamily="49" charset="-122"/>
              </a:rPr>
              <a:t>4</a:t>
            </a:r>
            <a:r>
              <a:rPr lang="zh-CN" altLang="zh-CN">
                <a:solidFill>
                  <a:srgbClr val="C4000B"/>
                </a:solidFill>
                <a:latin typeface="黑体" panose="02010609060101010101" pitchFamily="49" charset="-122"/>
                <a:ea typeface="黑体" panose="02010609060101010101" pitchFamily="49" charset="-122"/>
              </a:rPr>
              <a:t>考</a:t>
            </a:r>
            <a:r>
              <a:rPr lang="en-US" altLang="zh-CN">
                <a:solidFill>
                  <a:srgbClr val="C4000B"/>
                </a:solidFill>
                <a:latin typeface="黑体" panose="02010609060101010101" pitchFamily="49" charset="-122"/>
                <a:ea typeface="黑体" panose="02010609060101010101" pitchFamily="49" charset="-122"/>
              </a:rPr>
              <a:t>)</a:t>
            </a:r>
            <a:endParaRPr lang="zh-CN" altLang="zh-CN">
              <a:solidFill>
                <a:srgbClr val="C4000B"/>
              </a:solidFill>
              <a:latin typeface="黑体" panose="02010609060101010101" pitchFamily="49" charset="-122"/>
              <a:ea typeface="黑体" panose="02010609060101010101" pitchFamily="49" charset="-122"/>
            </a:endParaRPr>
          </a:p>
          <a:p>
            <a:pPr eaLnBrk="1" hangingPunct="1"/>
            <a:r>
              <a:rPr lang="en-US" altLang="zh-CN"/>
              <a:t>5</a:t>
            </a:r>
            <a:r>
              <a:rPr lang="zh-CN" altLang="zh-CN"/>
              <a:t>．</a:t>
            </a:r>
            <a:r>
              <a:rPr lang="en-US" altLang="zh-CN"/>
              <a:t>(2016·</a:t>
            </a:r>
            <a:r>
              <a:rPr lang="zh-CN" altLang="zh-CN"/>
              <a:t>江西</a:t>
            </a:r>
            <a:r>
              <a:rPr lang="en-US" altLang="zh-CN"/>
              <a:t>)</a:t>
            </a:r>
            <a:r>
              <a:rPr lang="zh-CN" altLang="zh-CN"/>
              <a:t>当仅有热传递时，物体吸收热量时内能增加，放出热量时内能减小。</a:t>
            </a:r>
            <a:r>
              <a:rPr lang="en-US" altLang="zh-CN"/>
              <a:t>(</a:t>
            </a:r>
            <a:r>
              <a:rPr lang="zh-CN" altLang="zh-CN"/>
              <a:t>判断对错</a:t>
            </a:r>
            <a:r>
              <a:rPr lang="en-US" altLang="zh-CN"/>
              <a:t>)(</a:t>
            </a:r>
            <a:r>
              <a:rPr lang="zh-CN" altLang="zh-CN"/>
              <a:t>　　</a:t>
            </a:r>
            <a:r>
              <a:rPr lang="en-US" altLang="zh-CN"/>
              <a:t>)</a:t>
            </a:r>
          </a:p>
          <a:p>
            <a:pPr eaLnBrk="1" hangingPunct="1"/>
            <a:r>
              <a:rPr lang="en-US" altLang="zh-CN"/>
              <a:t>6</a:t>
            </a:r>
            <a:r>
              <a:rPr lang="zh-CN" altLang="zh-CN"/>
              <a:t>．</a:t>
            </a:r>
            <a:r>
              <a:rPr lang="en-US" altLang="zh-CN"/>
              <a:t>(2018·</a:t>
            </a:r>
            <a:r>
              <a:rPr lang="zh-CN" altLang="zh-CN"/>
              <a:t>江西</a:t>
            </a:r>
            <a:r>
              <a:rPr lang="en-US" altLang="zh-CN"/>
              <a:t>)</a:t>
            </a:r>
            <a:r>
              <a:rPr lang="zh-CN" altLang="zh-CN"/>
              <a:t>如图所示，是课间同学们在教室里嬉戏的场景，恰巧被老师用手机拍下。上课后，老师形象地将图中</a:t>
            </a:r>
            <a:r>
              <a:rPr lang="en-US" altLang="zh-CN"/>
              <a:t>①</a:t>
            </a:r>
            <a:r>
              <a:rPr lang="zh-CN" altLang="zh-CN"/>
              <a:t>的动作描述为热传递中的传导，其</a:t>
            </a:r>
            <a:r>
              <a:rPr lang="en-US" altLang="zh-CN"/>
              <a:t>②</a:t>
            </a:r>
            <a:r>
              <a:rPr lang="zh-CN" altLang="zh-CN"/>
              <a:t>和</a:t>
            </a:r>
            <a:r>
              <a:rPr lang="en-US" altLang="zh-CN"/>
              <a:t>③</a:t>
            </a:r>
            <a:r>
              <a:rPr lang="zh-CN" altLang="zh-CN"/>
              <a:t>可分别描述为热传递中的</a:t>
            </a:r>
            <a:r>
              <a:rPr lang="zh-CN" altLang="zh-CN" u="sng"/>
              <a:t> </a:t>
            </a:r>
            <a:r>
              <a:rPr lang="en-US" altLang="zh-CN" u="sng"/>
              <a:t>     </a:t>
            </a:r>
            <a:r>
              <a:rPr lang="zh-CN" altLang="zh-CN"/>
              <a:t>和</a:t>
            </a:r>
            <a:r>
              <a:rPr lang="zh-CN" altLang="zh-CN" u="sng"/>
              <a:t> </a:t>
            </a:r>
            <a:r>
              <a:rPr lang="en-US" altLang="zh-CN" u="sng"/>
              <a:t>     </a:t>
            </a:r>
            <a:r>
              <a:rPr lang="zh-CN" altLang="zh-CN"/>
              <a:t>。</a:t>
            </a:r>
          </a:p>
        </p:txBody>
      </p:sp>
      <p:pic>
        <p:nvPicPr>
          <p:cNvPr id="29702" name="Picture 6"/>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992313" y="3813175"/>
            <a:ext cx="49530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矩形 6"/>
          <p:cNvSpPr>
            <a:spLocks noChangeArrowheads="1"/>
          </p:cNvSpPr>
          <p:nvPr/>
        </p:nvSpPr>
        <p:spPr bwMode="auto">
          <a:xfrm>
            <a:off x="3841750" y="1871663"/>
            <a:ext cx="442913"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en-US">
                <a:solidFill>
                  <a:srgbClr val="C00000"/>
                </a:solidFill>
                <a:latin typeface="楷体_GB2312" panose="02010609030101010101" pitchFamily="49" charset="-122"/>
                <a:ea typeface="楷体_GB2312" panose="02010609030101010101" pitchFamily="49" charset="-122"/>
              </a:rPr>
              <a:t>√</a:t>
            </a:r>
          </a:p>
        </p:txBody>
      </p:sp>
      <p:sp>
        <p:nvSpPr>
          <p:cNvPr id="8" name="矩形 7"/>
          <p:cNvSpPr>
            <a:spLocks noChangeArrowheads="1"/>
          </p:cNvSpPr>
          <p:nvPr/>
        </p:nvSpPr>
        <p:spPr bwMode="auto">
          <a:xfrm>
            <a:off x="5813425" y="3222625"/>
            <a:ext cx="700088"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对流</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9" name="矩形 8"/>
          <p:cNvSpPr>
            <a:spLocks noChangeArrowheads="1"/>
          </p:cNvSpPr>
          <p:nvPr/>
        </p:nvSpPr>
        <p:spPr bwMode="auto">
          <a:xfrm>
            <a:off x="6799263" y="3222625"/>
            <a:ext cx="700087"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辐射</a:t>
            </a:r>
            <a:endParaRPr lang="zh-CN" altLang="en-US">
              <a:solidFill>
                <a:srgbClr val="C00000"/>
              </a:solidFill>
              <a:latin typeface="楷体_GB2312" panose="02010609030101010101" pitchFamily="49" charset="-122"/>
              <a:ea typeface="楷体_GB2312" panose="02010609030101010101" pitchFamily="49"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2970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1" presetClass="entr" presetSubtype="0" fill="hold" nodeType="clickEffect">
                                  <p:stCondLst>
                                    <p:cond delay="0"/>
                                  </p:stCondLst>
                                  <p:childTnLst>
                                    <p:set>
                                      <p:cBhvr>
                                        <p:cTn id="10" dur="1" fill="hold">
                                          <p:stCondLst>
                                            <p:cond delay="0"/>
                                          </p:stCondLst>
                                        </p:cTn>
                                        <p:tgtEl>
                                          <p:spTgt spid="29700">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9700">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970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after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after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after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0722" name="TextBox 1"/>
          <p:cNvSpPr txBox="1">
            <a:spLocks noChangeArrowheads="1"/>
          </p:cNvSpPr>
          <p:nvPr/>
        </p:nvSpPr>
        <p:spPr bwMode="auto">
          <a:xfrm>
            <a:off x="346075" y="617538"/>
            <a:ext cx="8389938"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4000B"/>
                </a:solidFill>
                <a:latin typeface="黑体" panose="02010609060101010101" pitchFamily="49" charset="-122"/>
                <a:ea typeface="黑体" panose="02010609060101010101" pitchFamily="49" charset="-122"/>
              </a:rPr>
              <a:t>考法❷　改变物体内能方式的判断</a:t>
            </a:r>
            <a:r>
              <a:rPr lang="en-US" altLang="zh-CN">
                <a:solidFill>
                  <a:srgbClr val="C4000B"/>
                </a:solidFill>
                <a:latin typeface="黑体" panose="02010609060101010101" pitchFamily="49" charset="-122"/>
                <a:ea typeface="黑体" panose="02010609060101010101" pitchFamily="49" charset="-122"/>
              </a:rPr>
              <a:t>(10</a:t>
            </a:r>
            <a:r>
              <a:rPr lang="zh-CN" altLang="zh-CN">
                <a:solidFill>
                  <a:srgbClr val="C4000B"/>
                </a:solidFill>
                <a:latin typeface="黑体" panose="02010609060101010101" pitchFamily="49" charset="-122"/>
                <a:ea typeface="黑体" panose="02010609060101010101" pitchFamily="49" charset="-122"/>
              </a:rPr>
              <a:t>年</a:t>
            </a:r>
            <a:r>
              <a:rPr lang="en-US" altLang="zh-CN">
                <a:solidFill>
                  <a:srgbClr val="C4000B"/>
                </a:solidFill>
                <a:latin typeface="黑体" panose="02010609060101010101" pitchFamily="49" charset="-122"/>
                <a:ea typeface="黑体" panose="02010609060101010101" pitchFamily="49" charset="-122"/>
              </a:rPr>
              <a:t>2</a:t>
            </a:r>
            <a:r>
              <a:rPr lang="zh-CN" altLang="zh-CN">
                <a:solidFill>
                  <a:srgbClr val="C4000B"/>
                </a:solidFill>
                <a:latin typeface="黑体" panose="02010609060101010101" pitchFamily="49" charset="-122"/>
                <a:ea typeface="黑体" panose="02010609060101010101" pitchFamily="49" charset="-122"/>
              </a:rPr>
              <a:t>考</a:t>
            </a:r>
            <a:r>
              <a:rPr lang="en-US" altLang="zh-CN">
                <a:solidFill>
                  <a:srgbClr val="C4000B"/>
                </a:solidFill>
                <a:latin typeface="黑体" panose="02010609060101010101" pitchFamily="49" charset="-122"/>
                <a:ea typeface="黑体" panose="02010609060101010101" pitchFamily="49" charset="-122"/>
              </a:rPr>
              <a:t>)</a:t>
            </a:r>
            <a:endParaRPr lang="zh-CN" altLang="zh-CN">
              <a:solidFill>
                <a:srgbClr val="C4000B"/>
              </a:solidFill>
              <a:latin typeface="黑体" panose="02010609060101010101" pitchFamily="49" charset="-122"/>
              <a:ea typeface="黑体" panose="02010609060101010101" pitchFamily="49" charset="-122"/>
            </a:endParaRPr>
          </a:p>
          <a:p>
            <a:pPr eaLnBrk="1" hangingPunct="1"/>
            <a:r>
              <a:rPr lang="en-US" altLang="zh-CN"/>
              <a:t>7</a:t>
            </a:r>
            <a:r>
              <a:rPr lang="zh-CN" altLang="zh-CN"/>
              <a:t>．</a:t>
            </a:r>
            <a:r>
              <a:rPr lang="en-US" altLang="zh-CN"/>
              <a:t>(2017·</a:t>
            </a:r>
            <a:r>
              <a:rPr lang="zh-CN" altLang="zh-CN"/>
              <a:t>江西</a:t>
            </a:r>
            <a:r>
              <a:rPr lang="en-US" altLang="zh-CN"/>
              <a:t>)</a:t>
            </a:r>
            <a:r>
              <a:rPr lang="zh-CN" altLang="zh-CN"/>
              <a:t>如图所示，两个容积相同的保温杯，同时装满温度相同的热水，过了一会儿，甲杯的外壁比乙杯热，由此可判断</a:t>
            </a:r>
            <a:r>
              <a:rPr lang="zh-CN" altLang="zh-CN" u="sng"/>
              <a:t> </a:t>
            </a:r>
            <a:r>
              <a:rPr lang="en-US" altLang="zh-CN" u="sng"/>
              <a:t>   </a:t>
            </a:r>
            <a:r>
              <a:rPr lang="zh-CN" altLang="zh-CN"/>
              <a:t>杯保温性能较好，杯壁变热是通过</a:t>
            </a:r>
            <a:r>
              <a:rPr lang="zh-CN" altLang="zh-CN" u="sng"/>
              <a:t> </a:t>
            </a:r>
            <a:r>
              <a:rPr lang="en-US" altLang="zh-CN" u="sng"/>
              <a:t>       </a:t>
            </a:r>
            <a:r>
              <a:rPr lang="zh-CN" altLang="zh-CN"/>
              <a:t>的方式改变了它的内能。</a:t>
            </a:r>
          </a:p>
        </p:txBody>
      </p:sp>
      <p:pic>
        <p:nvPicPr>
          <p:cNvPr id="30724"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768725" y="2717800"/>
            <a:ext cx="116205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矩形 4"/>
          <p:cNvSpPr>
            <a:spLocks noChangeArrowheads="1"/>
          </p:cNvSpPr>
          <p:nvPr/>
        </p:nvSpPr>
        <p:spPr bwMode="auto">
          <a:xfrm>
            <a:off x="6835775" y="1470025"/>
            <a:ext cx="442913"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乙</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6" name="矩形 5"/>
          <p:cNvSpPr>
            <a:spLocks noChangeArrowheads="1"/>
          </p:cNvSpPr>
          <p:nvPr/>
        </p:nvSpPr>
        <p:spPr bwMode="auto">
          <a:xfrm>
            <a:off x="3044825" y="1951038"/>
            <a:ext cx="1089025"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热传递 </a:t>
            </a:r>
            <a:endParaRPr lang="zh-CN" altLang="en-US">
              <a:solidFill>
                <a:srgbClr val="C00000"/>
              </a:solidFill>
              <a:latin typeface="楷体_GB2312" panose="02010609030101010101" pitchFamily="49" charset="-122"/>
              <a:ea typeface="楷体_GB2312" panose="02010609030101010101" pitchFamily="49"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3072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4"/>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after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after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41986" name="TextBox 1"/>
          <p:cNvSpPr txBox="1">
            <a:spLocks noChangeArrowheads="1"/>
          </p:cNvSpPr>
          <p:nvPr/>
        </p:nvSpPr>
        <p:spPr bwMode="auto">
          <a:xfrm>
            <a:off x="346075" y="1203325"/>
            <a:ext cx="8389938" cy="140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t>8</a:t>
            </a:r>
            <a:r>
              <a:rPr lang="zh-CN" altLang="zh-CN"/>
              <a:t>．</a:t>
            </a:r>
            <a:r>
              <a:rPr lang="en-US" altLang="zh-CN"/>
              <a:t>(2016·</a:t>
            </a:r>
            <a:r>
              <a:rPr lang="zh-CN" altLang="zh-CN"/>
              <a:t>江西</a:t>
            </a:r>
            <a:r>
              <a:rPr lang="en-US" altLang="zh-CN"/>
              <a:t>)</a:t>
            </a:r>
            <a:r>
              <a:rPr lang="zh-CN" altLang="zh-CN"/>
              <a:t>家庭取暖用的电油酊是一种电热器，电油酊工作时，其温度升高是通过电流</a:t>
            </a:r>
            <a:r>
              <a:rPr lang="zh-CN" altLang="zh-CN" u="sng"/>
              <a:t> </a:t>
            </a:r>
            <a:r>
              <a:rPr lang="en-US" altLang="zh-CN" u="sng"/>
              <a:t>      </a:t>
            </a:r>
            <a:r>
              <a:rPr lang="zh-CN" altLang="zh-CN"/>
              <a:t>的方式改变物体的内能；电油酊周围气温升高是通过</a:t>
            </a:r>
            <a:r>
              <a:rPr lang="zh-CN" altLang="zh-CN" u="sng"/>
              <a:t> </a:t>
            </a:r>
            <a:r>
              <a:rPr lang="en-US" altLang="zh-CN" u="sng"/>
              <a:t>        </a:t>
            </a:r>
            <a:r>
              <a:rPr lang="zh-CN" altLang="zh-CN"/>
              <a:t>的方式改变空气的内能。</a:t>
            </a:r>
          </a:p>
        </p:txBody>
      </p:sp>
      <p:sp>
        <p:nvSpPr>
          <p:cNvPr id="3" name="矩形 2"/>
          <p:cNvSpPr>
            <a:spLocks noChangeArrowheads="1"/>
          </p:cNvSpPr>
          <p:nvPr/>
        </p:nvSpPr>
        <p:spPr bwMode="auto">
          <a:xfrm>
            <a:off x="2819400" y="1581150"/>
            <a:ext cx="700088"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做功</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4" name="矩形 3"/>
          <p:cNvSpPr>
            <a:spLocks noChangeArrowheads="1"/>
          </p:cNvSpPr>
          <p:nvPr/>
        </p:nvSpPr>
        <p:spPr bwMode="auto">
          <a:xfrm>
            <a:off x="1431925" y="2062163"/>
            <a:ext cx="1089025"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热传递</a:t>
            </a:r>
            <a:r>
              <a:rPr lang="en-US" altLang="zh-CN">
                <a:solidFill>
                  <a:srgbClr val="C00000"/>
                </a:solidFill>
                <a:latin typeface="楷体_GB2312" panose="02010609030101010101" pitchFamily="49" charset="-122"/>
                <a:ea typeface="楷体_GB2312" panose="02010609030101010101" pitchFamily="49" charset="-122"/>
              </a:rPr>
              <a:t> </a:t>
            </a:r>
            <a:endParaRPr lang="zh-CN" altLang="en-US">
              <a:solidFill>
                <a:srgbClr val="C00000"/>
              </a:solidFill>
              <a:latin typeface="楷体_GB2312" panose="02010609030101010101" pitchFamily="49" charset="-122"/>
              <a:ea typeface="楷体_GB2312" panose="02010609030101010101" pitchFamily="49"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2290" name="TextBox 1"/>
          <p:cNvSpPr txBox="1">
            <a:spLocks noChangeArrowheads="1"/>
          </p:cNvSpPr>
          <p:nvPr/>
        </p:nvSpPr>
        <p:spPr bwMode="auto">
          <a:xfrm>
            <a:off x="346075" y="914400"/>
            <a:ext cx="8389938"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t>C</a:t>
            </a:r>
            <a:r>
              <a:rPr lang="zh-CN" altLang="zh-CN"/>
              <a:t>．扩散现象说明：</a:t>
            </a:r>
          </a:p>
          <a:p>
            <a:pPr eaLnBrk="1" hangingPunct="1"/>
            <a:r>
              <a:rPr lang="en-US" altLang="zh-CN"/>
              <a:t>a</a:t>
            </a:r>
            <a:r>
              <a:rPr lang="zh-CN" altLang="zh-CN"/>
              <a:t>．构成物质的分子间有</a:t>
            </a:r>
            <a:r>
              <a:rPr lang="en-US" altLang="zh-CN"/>
              <a:t>③ _______</a:t>
            </a:r>
            <a:r>
              <a:rPr lang="zh-CN" altLang="zh-CN"/>
              <a:t>；</a:t>
            </a:r>
          </a:p>
          <a:p>
            <a:pPr eaLnBrk="1" hangingPunct="1"/>
            <a:r>
              <a:rPr lang="en-US" altLang="zh-CN"/>
              <a:t>b</a:t>
            </a:r>
            <a:r>
              <a:rPr lang="zh-CN" altLang="zh-CN"/>
              <a:t>．构成物质的分子都在不停地做</a:t>
            </a:r>
            <a:r>
              <a:rPr lang="en-US" altLang="zh-CN"/>
              <a:t>④ __________</a:t>
            </a:r>
            <a:r>
              <a:rPr lang="zh-CN" altLang="zh-CN"/>
              <a:t>。</a:t>
            </a:r>
            <a:endParaRPr lang="en-US" altLang="zh-CN"/>
          </a:p>
          <a:p>
            <a:pPr eaLnBrk="1" hangingPunct="1"/>
            <a:r>
              <a:rPr lang="en-US" altLang="zh-CN"/>
              <a:t>(2)</a:t>
            </a:r>
            <a:r>
              <a:rPr lang="zh-CN" altLang="zh-CN"/>
              <a:t>分子热运动</a:t>
            </a:r>
          </a:p>
          <a:p>
            <a:pPr eaLnBrk="1" hangingPunct="1"/>
            <a:r>
              <a:rPr lang="en-US" altLang="zh-CN"/>
              <a:t>A</a:t>
            </a:r>
            <a:r>
              <a:rPr lang="zh-CN" altLang="zh-CN"/>
              <a:t>．定义：物体内部大量分子的无规则运动叫作</a:t>
            </a:r>
            <a:r>
              <a:rPr lang="en-US" altLang="zh-CN"/>
              <a:t>⑤ _______</a:t>
            </a:r>
            <a:r>
              <a:rPr lang="zh-CN" altLang="zh-CN"/>
              <a:t>。</a:t>
            </a:r>
          </a:p>
          <a:p>
            <a:pPr eaLnBrk="1" hangingPunct="1"/>
            <a:r>
              <a:rPr lang="en-US" altLang="zh-CN"/>
              <a:t>B</a:t>
            </a:r>
            <a:r>
              <a:rPr lang="zh-CN" altLang="zh-CN"/>
              <a:t>．影响因素：温度越</a:t>
            </a:r>
            <a:r>
              <a:rPr lang="en-US" altLang="zh-CN"/>
              <a:t>⑥ ____</a:t>
            </a:r>
            <a:r>
              <a:rPr lang="zh-CN" altLang="zh-CN"/>
              <a:t>，分子热运动越剧烈。</a:t>
            </a:r>
          </a:p>
        </p:txBody>
      </p:sp>
      <p:sp>
        <p:nvSpPr>
          <p:cNvPr id="3" name="矩形 2"/>
          <p:cNvSpPr>
            <a:spLocks noChangeArrowheads="1"/>
          </p:cNvSpPr>
          <p:nvPr/>
        </p:nvSpPr>
        <p:spPr bwMode="auto">
          <a:xfrm>
            <a:off x="3522663" y="1360488"/>
            <a:ext cx="830262"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引力 </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4" name="矩形 3"/>
          <p:cNvSpPr>
            <a:spLocks noChangeArrowheads="1"/>
          </p:cNvSpPr>
          <p:nvPr/>
        </p:nvSpPr>
        <p:spPr bwMode="auto">
          <a:xfrm>
            <a:off x="4462463" y="1804988"/>
            <a:ext cx="1604962"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无规则运动 </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5" name="矩形 4"/>
          <p:cNvSpPr>
            <a:spLocks noChangeArrowheads="1"/>
          </p:cNvSpPr>
          <p:nvPr/>
        </p:nvSpPr>
        <p:spPr bwMode="auto">
          <a:xfrm>
            <a:off x="5986463" y="2717800"/>
            <a:ext cx="95885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热运动</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6" name="矩形 5"/>
          <p:cNvSpPr>
            <a:spLocks noChangeArrowheads="1"/>
          </p:cNvSpPr>
          <p:nvPr/>
        </p:nvSpPr>
        <p:spPr bwMode="auto">
          <a:xfrm>
            <a:off x="3325813" y="3186113"/>
            <a:ext cx="442912"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高</a:t>
            </a:r>
            <a:endParaRPr lang="zh-CN" altLang="en-US">
              <a:solidFill>
                <a:srgbClr val="C00000"/>
              </a:solidFill>
              <a:latin typeface="楷体_GB2312" panose="02010609030101010101" pitchFamily="49" charset="-122"/>
              <a:ea typeface="楷体_GB2312" panose="02010609030101010101" pitchFamily="49"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after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after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43010" name="TextBox 1"/>
          <p:cNvSpPr txBox="1">
            <a:spLocks noChangeArrowheads="1"/>
          </p:cNvSpPr>
          <p:nvPr/>
        </p:nvSpPr>
        <p:spPr bwMode="auto">
          <a:xfrm>
            <a:off x="346075" y="835025"/>
            <a:ext cx="8389938"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latin typeface="黑体" panose="02010609060101010101" pitchFamily="49" charset="-122"/>
                <a:ea typeface="黑体" panose="02010609060101010101" pitchFamily="49" charset="-122"/>
              </a:rPr>
              <a:t>         </a:t>
            </a:r>
            <a:r>
              <a:rPr lang="zh-CN" altLang="zh-CN">
                <a:latin typeface="黑体" panose="02010609060101010101" pitchFamily="49" charset="-122"/>
                <a:ea typeface="黑体" panose="02010609060101010101" pitchFamily="49" charset="-122"/>
              </a:rPr>
              <a:t>比热容与热值的理解</a:t>
            </a:r>
            <a:r>
              <a:rPr lang="en-US" altLang="zh-CN">
                <a:latin typeface="黑体" panose="02010609060101010101" pitchFamily="49" charset="-122"/>
                <a:ea typeface="黑体" panose="02010609060101010101" pitchFamily="49" charset="-122"/>
              </a:rPr>
              <a:t>  (10</a:t>
            </a:r>
            <a:r>
              <a:rPr lang="zh-CN" altLang="zh-CN">
                <a:latin typeface="黑体" panose="02010609060101010101" pitchFamily="49" charset="-122"/>
                <a:ea typeface="黑体" panose="02010609060101010101" pitchFamily="49" charset="-122"/>
              </a:rPr>
              <a:t>年</a:t>
            </a:r>
            <a:r>
              <a:rPr lang="en-US" altLang="zh-CN">
                <a:latin typeface="黑体" panose="02010609060101010101" pitchFamily="49" charset="-122"/>
                <a:ea typeface="黑体" panose="02010609060101010101" pitchFamily="49" charset="-122"/>
              </a:rPr>
              <a:t>3</a:t>
            </a:r>
            <a:r>
              <a:rPr lang="zh-CN" altLang="zh-CN">
                <a:latin typeface="黑体" panose="02010609060101010101" pitchFamily="49" charset="-122"/>
                <a:ea typeface="黑体" panose="02010609060101010101" pitchFamily="49" charset="-122"/>
              </a:rPr>
              <a:t>考</a:t>
            </a:r>
            <a:r>
              <a:rPr lang="en-US" altLang="zh-CN">
                <a:latin typeface="黑体" panose="02010609060101010101" pitchFamily="49" charset="-122"/>
                <a:ea typeface="黑体" panose="02010609060101010101" pitchFamily="49" charset="-122"/>
              </a:rPr>
              <a:t>)</a:t>
            </a:r>
            <a:endParaRPr lang="zh-CN" altLang="zh-CN">
              <a:latin typeface="黑体" panose="02010609060101010101" pitchFamily="49" charset="-122"/>
              <a:ea typeface="黑体" panose="02010609060101010101" pitchFamily="49" charset="-122"/>
            </a:endParaRPr>
          </a:p>
        </p:txBody>
      </p:sp>
      <p:sp>
        <p:nvSpPr>
          <p:cNvPr id="3" name="圆角矩形 2"/>
          <p:cNvSpPr/>
          <p:nvPr/>
        </p:nvSpPr>
        <p:spPr bwMode="auto">
          <a:xfrm>
            <a:off x="359532" y="958305"/>
            <a:ext cx="1116137" cy="35795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a:defRPr sz="2000" b="1">
                <a:solidFill>
                  <a:srgbClr val="000000"/>
                </a:solidFill>
                <a:latin typeface="宋体" panose="02010600030101010101" pitchFamily="2" charset="-122"/>
                <a:ea typeface="宋体" panose="02010600030101010101" pitchFamily="2" charset="-122"/>
              </a:defRPr>
            </a:lvl1pPr>
            <a:lvl2pPr marL="742950" indent="-285750">
              <a:defRPr sz="2000" b="1">
                <a:solidFill>
                  <a:srgbClr val="000000"/>
                </a:solidFill>
                <a:latin typeface="宋体" panose="02010600030101010101" pitchFamily="2" charset="-122"/>
                <a:ea typeface="宋体" panose="02010600030101010101" pitchFamily="2" charset="-122"/>
              </a:defRPr>
            </a:lvl2pPr>
            <a:lvl3pPr marL="1143000" indent="-228600">
              <a:defRPr sz="2000" b="1">
                <a:solidFill>
                  <a:srgbClr val="000000"/>
                </a:solidFill>
                <a:latin typeface="宋体" panose="02010600030101010101" pitchFamily="2" charset="-122"/>
                <a:ea typeface="宋体" panose="02010600030101010101" pitchFamily="2" charset="-122"/>
              </a:defRPr>
            </a:lvl3pPr>
            <a:lvl4pPr marL="1600200" indent="-228600">
              <a:defRPr sz="2000" b="1">
                <a:solidFill>
                  <a:srgbClr val="000000"/>
                </a:solidFill>
                <a:latin typeface="宋体" panose="02010600030101010101" pitchFamily="2" charset="-122"/>
                <a:ea typeface="宋体" panose="02010600030101010101" pitchFamily="2" charset="-122"/>
              </a:defRPr>
            </a:lvl4pPr>
            <a:lvl5pPr marL="2057400" indent="-228600">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algn="ctr">
              <a:defRPr/>
            </a:pPr>
            <a:r>
              <a:rPr lang="zh-CN" altLang="en-US" b="0" smtClean="0">
                <a:ln>
                  <a:solidFill>
                    <a:schemeClr val="bg1"/>
                  </a:solidFill>
                </a:ln>
                <a:solidFill>
                  <a:srgbClr val="FFFFFF"/>
                </a:solidFill>
                <a:latin typeface="黑体" panose="02010609060101010101" pitchFamily="49" charset="-122"/>
                <a:ea typeface="黑体" panose="02010609060101010101" pitchFamily="49" charset="-122"/>
              </a:rPr>
              <a:t>命题点</a:t>
            </a:r>
            <a:r>
              <a:rPr lang="en-US" altLang="zh-CN" b="0" smtClean="0">
                <a:ln>
                  <a:solidFill>
                    <a:schemeClr val="bg1"/>
                  </a:solidFill>
                </a:ln>
                <a:solidFill>
                  <a:srgbClr val="FFFFFF"/>
                </a:solidFill>
                <a:latin typeface="黑体" panose="02010609060101010101" pitchFamily="49" charset="-122"/>
                <a:ea typeface="黑体" panose="02010609060101010101" pitchFamily="49" charset="-122"/>
              </a:rPr>
              <a:t>3</a:t>
            </a:r>
            <a:endParaRPr lang="en-US" altLang="zh-CN" b="0">
              <a:ln>
                <a:solidFill>
                  <a:schemeClr val="bg1"/>
                </a:solidFill>
              </a:ln>
              <a:solidFill>
                <a:srgbClr val="FFFFFF"/>
              </a:solidFill>
              <a:latin typeface="黑体" panose="02010609060101010101" pitchFamily="49" charset="-122"/>
              <a:ea typeface="黑体" panose="02010609060101010101" pitchFamily="49" charset="-122"/>
            </a:endParaRPr>
          </a:p>
        </p:txBody>
      </p:sp>
      <p:sp>
        <p:nvSpPr>
          <p:cNvPr id="32772" name="TextBox 1"/>
          <p:cNvSpPr txBox="1">
            <a:spLocks noChangeArrowheads="1"/>
          </p:cNvSpPr>
          <p:nvPr/>
        </p:nvSpPr>
        <p:spPr bwMode="auto">
          <a:xfrm>
            <a:off x="358775" y="1347788"/>
            <a:ext cx="8389938"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t>9</a:t>
            </a:r>
            <a:r>
              <a:rPr lang="zh-CN" altLang="zh-CN"/>
              <a:t>．</a:t>
            </a:r>
            <a:r>
              <a:rPr lang="en-US" altLang="zh-CN"/>
              <a:t>(2019·</a:t>
            </a:r>
            <a:r>
              <a:rPr lang="zh-CN" altLang="zh-CN"/>
              <a:t>江西</a:t>
            </a:r>
            <a:r>
              <a:rPr lang="en-US" altLang="zh-CN"/>
              <a:t>)</a:t>
            </a:r>
            <a:r>
              <a:rPr lang="zh-CN" altLang="zh-CN"/>
              <a:t>敲碎煤块使煤充分燃烧能提高煤的热值。</a:t>
            </a:r>
            <a:r>
              <a:rPr lang="en-US" altLang="zh-CN"/>
              <a:t>(</a:t>
            </a:r>
            <a:r>
              <a:rPr lang="zh-CN" altLang="zh-CN"/>
              <a:t>判断对错</a:t>
            </a:r>
            <a:r>
              <a:rPr lang="en-US" altLang="zh-CN"/>
              <a:t>)(</a:t>
            </a:r>
            <a:r>
              <a:rPr lang="zh-CN" altLang="zh-CN"/>
              <a:t>　　</a:t>
            </a:r>
            <a:r>
              <a:rPr lang="en-US" altLang="zh-CN"/>
              <a:t>)</a:t>
            </a:r>
            <a:endParaRPr lang="zh-CN" altLang="zh-CN"/>
          </a:p>
        </p:txBody>
      </p:sp>
      <p:sp>
        <p:nvSpPr>
          <p:cNvPr id="5" name="矩形 4"/>
          <p:cNvSpPr>
            <a:spLocks noChangeArrowheads="1"/>
          </p:cNvSpPr>
          <p:nvPr/>
        </p:nvSpPr>
        <p:spPr bwMode="auto">
          <a:xfrm>
            <a:off x="993775" y="1804988"/>
            <a:ext cx="442913"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solidFill>
                  <a:srgbClr val="C00000"/>
                </a:solidFill>
                <a:latin typeface="楷体_GB2312" panose="02010609030101010101" pitchFamily="49" charset="-122"/>
                <a:ea typeface="楷体_GB2312" panose="02010609030101010101" pitchFamily="49" charset="-122"/>
              </a:rPr>
              <a:t>×</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77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 name="圆角矩形 2"/>
          <p:cNvSpPr/>
          <p:nvPr/>
        </p:nvSpPr>
        <p:spPr bwMode="auto">
          <a:xfrm>
            <a:off x="574550" y="560213"/>
            <a:ext cx="1116137" cy="357958"/>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a:defRPr sz="2000" b="1">
                <a:solidFill>
                  <a:srgbClr val="000000"/>
                </a:solidFill>
                <a:latin typeface="宋体" panose="02010600030101010101" pitchFamily="2" charset="-122"/>
                <a:ea typeface="宋体" panose="02010600030101010101" pitchFamily="2" charset="-122"/>
              </a:defRPr>
            </a:lvl1pPr>
            <a:lvl2pPr marL="742950" indent="-285750">
              <a:defRPr sz="2000" b="1">
                <a:solidFill>
                  <a:srgbClr val="000000"/>
                </a:solidFill>
                <a:latin typeface="宋体" panose="02010600030101010101" pitchFamily="2" charset="-122"/>
                <a:ea typeface="宋体" panose="02010600030101010101" pitchFamily="2" charset="-122"/>
              </a:defRPr>
            </a:lvl2pPr>
            <a:lvl3pPr marL="1143000" indent="-228600">
              <a:defRPr sz="2000" b="1">
                <a:solidFill>
                  <a:srgbClr val="000000"/>
                </a:solidFill>
                <a:latin typeface="宋体" panose="02010600030101010101" pitchFamily="2" charset="-122"/>
                <a:ea typeface="宋体" panose="02010600030101010101" pitchFamily="2" charset="-122"/>
              </a:defRPr>
            </a:lvl3pPr>
            <a:lvl4pPr marL="1600200" indent="-228600">
              <a:defRPr sz="2000" b="1">
                <a:solidFill>
                  <a:srgbClr val="000000"/>
                </a:solidFill>
                <a:latin typeface="宋体" panose="02010600030101010101" pitchFamily="2" charset="-122"/>
                <a:ea typeface="宋体" panose="02010600030101010101" pitchFamily="2" charset="-122"/>
              </a:defRPr>
            </a:lvl4pPr>
            <a:lvl5pPr marL="2057400" indent="-228600">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algn="ctr">
              <a:defRPr/>
            </a:pPr>
            <a:r>
              <a:rPr lang="zh-CN" altLang="en-US" b="0" smtClean="0">
                <a:ln>
                  <a:solidFill>
                    <a:schemeClr val="bg1"/>
                  </a:solidFill>
                </a:ln>
                <a:solidFill>
                  <a:srgbClr val="FFFFFF"/>
                </a:solidFill>
                <a:latin typeface="黑体" panose="02010609060101010101" pitchFamily="49" charset="-122"/>
                <a:ea typeface="黑体" panose="02010609060101010101" pitchFamily="49" charset="-122"/>
              </a:rPr>
              <a:t>命题点</a:t>
            </a:r>
            <a:r>
              <a:rPr lang="en-US" altLang="zh-CN" b="0" smtClean="0">
                <a:ln>
                  <a:solidFill>
                    <a:schemeClr val="bg1"/>
                  </a:solidFill>
                </a:ln>
                <a:solidFill>
                  <a:srgbClr val="FFFFFF"/>
                </a:solidFill>
                <a:latin typeface="黑体" panose="02010609060101010101" pitchFamily="49" charset="-122"/>
                <a:ea typeface="黑体" panose="02010609060101010101" pitchFamily="49" charset="-122"/>
              </a:rPr>
              <a:t>4</a:t>
            </a:r>
            <a:endParaRPr lang="en-US" altLang="zh-CN" b="0">
              <a:ln>
                <a:solidFill>
                  <a:schemeClr val="bg1"/>
                </a:solidFill>
              </a:ln>
              <a:solidFill>
                <a:srgbClr val="FFFFFF"/>
              </a:solidFill>
              <a:latin typeface="黑体" panose="02010609060101010101" pitchFamily="49" charset="-122"/>
              <a:ea typeface="黑体" panose="02010609060101010101" pitchFamily="49" charset="-122"/>
            </a:endParaRPr>
          </a:p>
        </p:txBody>
      </p:sp>
      <p:sp>
        <p:nvSpPr>
          <p:cNvPr id="44035" name="TextBox 1"/>
          <p:cNvSpPr txBox="1">
            <a:spLocks noChangeArrowheads="1"/>
          </p:cNvSpPr>
          <p:nvPr/>
        </p:nvSpPr>
        <p:spPr bwMode="auto">
          <a:xfrm>
            <a:off x="573088" y="411163"/>
            <a:ext cx="8389937"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latin typeface="黑体" panose="02010609060101010101" pitchFamily="49" charset="-122"/>
                <a:ea typeface="黑体" panose="02010609060101010101" pitchFamily="49" charset="-122"/>
              </a:rPr>
              <a:t>         </a:t>
            </a:r>
            <a:r>
              <a:rPr lang="zh-CN" altLang="zh-CN">
                <a:latin typeface="黑体" panose="02010609060101010101" pitchFamily="49" charset="-122"/>
                <a:ea typeface="黑体" panose="02010609060101010101" pitchFamily="49" charset="-122"/>
              </a:rPr>
              <a:t>热机冲程的理解和判断</a:t>
            </a:r>
            <a:r>
              <a:rPr lang="en-US" altLang="zh-CN">
                <a:latin typeface="黑体" panose="02010609060101010101" pitchFamily="49" charset="-122"/>
                <a:ea typeface="黑体" panose="02010609060101010101" pitchFamily="49" charset="-122"/>
              </a:rPr>
              <a:t>  (10</a:t>
            </a:r>
            <a:r>
              <a:rPr lang="zh-CN" altLang="zh-CN">
                <a:latin typeface="黑体" panose="02010609060101010101" pitchFamily="49" charset="-122"/>
                <a:ea typeface="黑体" panose="02010609060101010101" pitchFamily="49" charset="-122"/>
              </a:rPr>
              <a:t>年</a:t>
            </a:r>
            <a:r>
              <a:rPr lang="en-US" altLang="zh-CN">
                <a:latin typeface="黑体" panose="02010609060101010101" pitchFamily="49" charset="-122"/>
                <a:ea typeface="黑体" panose="02010609060101010101" pitchFamily="49" charset="-122"/>
              </a:rPr>
              <a:t>3</a:t>
            </a:r>
            <a:r>
              <a:rPr lang="zh-CN" altLang="zh-CN">
                <a:latin typeface="黑体" panose="02010609060101010101" pitchFamily="49" charset="-122"/>
                <a:ea typeface="黑体" panose="02010609060101010101" pitchFamily="49" charset="-122"/>
              </a:rPr>
              <a:t>考</a:t>
            </a:r>
            <a:r>
              <a:rPr lang="en-US" altLang="zh-CN">
                <a:latin typeface="黑体" panose="02010609060101010101" pitchFamily="49" charset="-122"/>
                <a:ea typeface="黑体" panose="02010609060101010101" pitchFamily="49" charset="-122"/>
              </a:rPr>
              <a:t>)</a:t>
            </a:r>
            <a:endParaRPr lang="zh-CN" altLang="zh-CN">
              <a:latin typeface="黑体" panose="02010609060101010101" pitchFamily="49" charset="-122"/>
              <a:ea typeface="黑体" panose="02010609060101010101" pitchFamily="49" charset="-122"/>
            </a:endParaRPr>
          </a:p>
        </p:txBody>
      </p:sp>
      <p:sp>
        <p:nvSpPr>
          <p:cNvPr id="33796" name="TextBox 1"/>
          <p:cNvSpPr txBox="1">
            <a:spLocks noChangeArrowheads="1"/>
          </p:cNvSpPr>
          <p:nvPr/>
        </p:nvSpPr>
        <p:spPr bwMode="auto">
          <a:xfrm>
            <a:off x="574675" y="1023938"/>
            <a:ext cx="8677275"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t>10</a:t>
            </a:r>
            <a:r>
              <a:rPr lang="zh-CN" altLang="zh-CN"/>
              <a:t>．</a:t>
            </a:r>
            <a:r>
              <a:rPr lang="en-US" altLang="zh-CN"/>
              <a:t>(2019·</a:t>
            </a:r>
            <a:r>
              <a:rPr lang="zh-CN" altLang="zh-CN"/>
              <a:t>江西</a:t>
            </a:r>
            <a:r>
              <a:rPr lang="en-US" altLang="zh-CN"/>
              <a:t>)</a:t>
            </a:r>
            <a:r>
              <a:rPr lang="zh-CN" altLang="zh-CN"/>
              <a:t>如图所示，是小普同学跟爷爷学习气功的四个基本动</a:t>
            </a:r>
            <a:endParaRPr lang="zh-CN" altLang="en-US"/>
          </a:p>
          <a:p>
            <a:pPr eaLnBrk="1" hangingPunct="1"/>
            <a:r>
              <a:rPr lang="zh-CN" altLang="zh-CN"/>
              <a:t>作。由此他联想到热机的四个冲程，以下与做功冲程最相似的是</a:t>
            </a:r>
            <a:r>
              <a:rPr lang="en-US" altLang="zh-CN"/>
              <a:t>(</a:t>
            </a:r>
            <a:r>
              <a:rPr lang="zh-CN" altLang="zh-CN"/>
              <a:t>　　</a:t>
            </a:r>
            <a:r>
              <a:rPr lang="en-US" altLang="zh-CN"/>
              <a:t>)</a:t>
            </a:r>
            <a:endParaRPr lang="zh-CN" altLang="zh-CN"/>
          </a:p>
        </p:txBody>
      </p:sp>
      <p:pic>
        <p:nvPicPr>
          <p:cNvPr id="33805" name="Picture 1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279650" y="2060575"/>
            <a:ext cx="4191000"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矩形 13"/>
          <p:cNvSpPr>
            <a:spLocks noChangeArrowheads="1"/>
          </p:cNvSpPr>
          <p:nvPr/>
        </p:nvSpPr>
        <p:spPr bwMode="auto">
          <a:xfrm>
            <a:off x="7993063" y="1527175"/>
            <a:ext cx="312737"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solidFill>
                  <a:srgbClr val="C00000"/>
                </a:solidFill>
                <a:latin typeface="楷体_GB2312" panose="02010609030101010101" pitchFamily="49" charset="-122"/>
                <a:ea typeface="楷体_GB2312" panose="02010609030101010101" pitchFamily="49" charset="-122"/>
              </a:rPr>
              <a:t>C</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79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3805"/>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after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6" grpId="0"/>
      <p:bldP spid="14" grpId="0"/>
    </p:bldLst>
  </p:timing>
</p:sld>
</file>

<file path=ppt/slides/slide22.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45058" name="TextBox 1"/>
          <p:cNvSpPr txBox="1">
            <a:spLocks noChangeArrowheads="1"/>
          </p:cNvSpPr>
          <p:nvPr/>
        </p:nvSpPr>
        <p:spPr bwMode="auto">
          <a:xfrm>
            <a:off x="346075" y="617538"/>
            <a:ext cx="89789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t>11</a:t>
            </a:r>
            <a:r>
              <a:rPr lang="zh-CN" altLang="zh-CN"/>
              <a:t>．</a:t>
            </a:r>
            <a:r>
              <a:rPr lang="en-US" altLang="zh-CN"/>
              <a:t>(2014·</a:t>
            </a:r>
            <a:r>
              <a:rPr lang="zh-CN" altLang="zh-CN"/>
              <a:t>南昌</a:t>
            </a:r>
            <a:r>
              <a:rPr lang="en-US" altLang="zh-CN"/>
              <a:t>)</a:t>
            </a:r>
            <a:r>
              <a:rPr lang="zh-CN" altLang="zh-CN"/>
              <a:t>现代汽车的发动机一般都是四冲程内燃机，其四个冲程</a:t>
            </a:r>
            <a:endParaRPr lang="zh-CN" altLang="en-US"/>
          </a:p>
          <a:p>
            <a:pPr eaLnBrk="1" hangingPunct="1"/>
            <a:r>
              <a:rPr lang="zh-CN" altLang="zh-CN"/>
              <a:t>如图所示，其中做功冲程是</a:t>
            </a:r>
            <a:r>
              <a:rPr lang="en-US" altLang="zh-CN"/>
              <a:t>(</a:t>
            </a:r>
            <a:r>
              <a:rPr lang="zh-CN" altLang="zh-CN"/>
              <a:t>　　</a:t>
            </a:r>
            <a:r>
              <a:rPr lang="en-US" altLang="zh-CN"/>
              <a:t>)</a:t>
            </a:r>
            <a:endParaRPr lang="zh-CN" altLang="zh-CN"/>
          </a:p>
        </p:txBody>
      </p:sp>
      <p:pic>
        <p:nvPicPr>
          <p:cNvPr id="45059" name="Picture 11"/>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143125" y="1841500"/>
            <a:ext cx="4838700" cy="195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矩形 11"/>
          <p:cNvSpPr>
            <a:spLocks noChangeArrowheads="1"/>
          </p:cNvSpPr>
          <p:nvPr/>
        </p:nvSpPr>
        <p:spPr bwMode="auto">
          <a:xfrm>
            <a:off x="3709988" y="1074738"/>
            <a:ext cx="312737"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solidFill>
                  <a:srgbClr val="C00000"/>
                </a:solidFill>
                <a:latin typeface="楷体_GB2312" panose="02010609030101010101" pitchFamily="49" charset="-122"/>
                <a:ea typeface="楷体_GB2312" panose="02010609030101010101" pitchFamily="49" charset="-122"/>
              </a:rPr>
              <a:t>B</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46082" name="TextBox 1"/>
          <p:cNvSpPr txBox="1">
            <a:spLocks noChangeArrowheads="1"/>
          </p:cNvSpPr>
          <p:nvPr/>
        </p:nvSpPr>
        <p:spPr bwMode="auto">
          <a:xfrm>
            <a:off x="346075" y="617538"/>
            <a:ext cx="8389938" cy="283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t>12</a:t>
            </a:r>
            <a:r>
              <a:rPr lang="zh-CN" altLang="zh-CN"/>
              <a:t>．</a:t>
            </a:r>
            <a:r>
              <a:rPr lang="en-US" altLang="zh-CN"/>
              <a:t>(2017·</a:t>
            </a:r>
            <a:r>
              <a:rPr lang="zh-CN" altLang="zh-CN"/>
              <a:t>江西</a:t>
            </a:r>
            <a:r>
              <a:rPr lang="en-US" altLang="zh-CN"/>
              <a:t>)</a:t>
            </a:r>
            <a:r>
              <a:rPr lang="zh-CN" altLang="zh-CN"/>
              <a:t>在汽油机的做功冲程中，高温、高压的燃气推动活塞</a:t>
            </a:r>
            <a:endParaRPr lang="zh-CN" altLang="en-US"/>
          </a:p>
          <a:p>
            <a:pPr eaLnBrk="1" hangingPunct="1"/>
            <a:r>
              <a:rPr lang="zh-CN" altLang="zh-CN"/>
              <a:t>运动做功。则下列说法中正确的是</a:t>
            </a:r>
            <a:r>
              <a:rPr lang="en-US" altLang="zh-CN"/>
              <a:t>(</a:t>
            </a:r>
            <a:r>
              <a:rPr lang="zh-CN" altLang="zh-CN"/>
              <a:t>　　</a:t>
            </a:r>
            <a:r>
              <a:rPr lang="en-US" altLang="zh-CN"/>
              <a:t>)</a:t>
            </a:r>
            <a:endParaRPr lang="zh-CN" altLang="zh-CN"/>
          </a:p>
          <a:p>
            <a:pPr eaLnBrk="1" hangingPunct="1"/>
            <a:r>
              <a:rPr lang="en-US" altLang="zh-CN"/>
              <a:t>A</a:t>
            </a:r>
            <a:r>
              <a:rPr lang="zh-CN" altLang="zh-CN"/>
              <a:t>．燃气的内能减少，温度升高</a:t>
            </a:r>
          </a:p>
          <a:p>
            <a:pPr eaLnBrk="1" hangingPunct="1"/>
            <a:r>
              <a:rPr lang="en-US" altLang="zh-CN"/>
              <a:t>B</a:t>
            </a:r>
            <a:r>
              <a:rPr lang="zh-CN" altLang="zh-CN"/>
              <a:t>．燃气的内能增加，温度升高</a:t>
            </a:r>
          </a:p>
          <a:p>
            <a:pPr eaLnBrk="1" hangingPunct="1"/>
            <a:r>
              <a:rPr lang="en-US" altLang="zh-CN"/>
              <a:t>C</a:t>
            </a:r>
            <a:r>
              <a:rPr lang="zh-CN" altLang="zh-CN"/>
              <a:t>．燃气的内能减少，温度降低</a:t>
            </a:r>
          </a:p>
          <a:p>
            <a:pPr eaLnBrk="1" hangingPunct="1"/>
            <a:r>
              <a:rPr lang="en-US" altLang="zh-CN"/>
              <a:t>D</a:t>
            </a:r>
            <a:r>
              <a:rPr lang="zh-CN" altLang="zh-CN"/>
              <a:t>．燃气的内能增加，温度降低</a:t>
            </a:r>
          </a:p>
        </p:txBody>
      </p:sp>
      <p:sp>
        <p:nvSpPr>
          <p:cNvPr id="3" name="矩形 2"/>
          <p:cNvSpPr>
            <a:spLocks noChangeArrowheads="1"/>
          </p:cNvSpPr>
          <p:nvPr/>
        </p:nvSpPr>
        <p:spPr bwMode="auto">
          <a:xfrm>
            <a:off x="4546600" y="1104900"/>
            <a:ext cx="312738"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solidFill>
                  <a:srgbClr val="C00000"/>
                </a:solidFill>
                <a:latin typeface="楷体_GB2312" panose="02010609030101010101" pitchFamily="49" charset="-122"/>
                <a:ea typeface="楷体_GB2312" panose="02010609030101010101" pitchFamily="49" charset="-122"/>
              </a:rPr>
              <a:t>C</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47106" name="TextBox 1"/>
          <p:cNvSpPr txBox="1">
            <a:spLocks noChangeArrowheads="1"/>
          </p:cNvSpPr>
          <p:nvPr/>
        </p:nvSpPr>
        <p:spPr bwMode="auto">
          <a:xfrm>
            <a:off x="198438" y="344488"/>
            <a:ext cx="8389937"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latin typeface="黑体" panose="02010609060101010101" pitchFamily="49" charset="-122"/>
                <a:ea typeface="黑体" panose="02010609060101010101" pitchFamily="49" charset="-122"/>
              </a:rPr>
              <a:t>             </a:t>
            </a:r>
            <a:r>
              <a:rPr lang="zh-CN" altLang="zh-CN">
                <a:latin typeface="黑体" panose="02010609060101010101" pitchFamily="49" charset="-122"/>
                <a:ea typeface="黑体" panose="02010609060101010101" pitchFamily="49" charset="-122"/>
              </a:rPr>
              <a:t>能量的转化与守恒</a:t>
            </a:r>
            <a:r>
              <a:rPr lang="en-US" altLang="zh-CN">
                <a:latin typeface="黑体" panose="02010609060101010101" pitchFamily="49" charset="-122"/>
                <a:ea typeface="黑体" panose="02010609060101010101" pitchFamily="49" charset="-122"/>
              </a:rPr>
              <a:t>  (10</a:t>
            </a:r>
            <a:r>
              <a:rPr lang="zh-CN" altLang="zh-CN">
                <a:latin typeface="黑体" panose="02010609060101010101" pitchFamily="49" charset="-122"/>
                <a:ea typeface="黑体" panose="02010609060101010101" pitchFamily="49" charset="-122"/>
              </a:rPr>
              <a:t>年</a:t>
            </a:r>
            <a:r>
              <a:rPr lang="en-US" altLang="zh-CN">
                <a:latin typeface="黑体" panose="02010609060101010101" pitchFamily="49" charset="-122"/>
                <a:ea typeface="黑体" panose="02010609060101010101" pitchFamily="49" charset="-122"/>
              </a:rPr>
              <a:t>3</a:t>
            </a:r>
            <a:r>
              <a:rPr lang="zh-CN" altLang="zh-CN">
                <a:latin typeface="黑体" panose="02010609060101010101" pitchFamily="49" charset="-122"/>
                <a:ea typeface="黑体" panose="02010609060101010101" pitchFamily="49" charset="-122"/>
              </a:rPr>
              <a:t>考</a:t>
            </a:r>
            <a:r>
              <a:rPr lang="en-US" altLang="zh-CN">
                <a:latin typeface="黑体" panose="02010609060101010101" pitchFamily="49" charset="-122"/>
                <a:ea typeface="黑体" panose="02010609060101010101" pitchFamily="49" charset="-122"/>
              </a:rPr>
              <a:t>)</a:t>
            </a:r>
            <a:endParaRPr lang="zh-CN" altLang="zh-CN">
              <a:latin typeface="黑体" panose="02010609060101010101" pitchFamily="49" charset="-122"/>
              <a:ea typeface="黑体" panose="02010609060101010101" pitchFamily="49" charset="-122"/>
            </a:endParaRPr>
          </a:p>
        </p:txBody>
      </p:sp>
      <p:sp>
        <p:nvSpPr>
          <p:cNvPr id="3" name="圆角矩形 2"/>
          <p:cNvSpPr/>
          <p:nvPr/>
        </p:nvSpPr>
        <p:spPr bwMode="auto">
          <a:xfrm>
            <a:off x="611547" y="446034"/>
            <a:ext cx="1116137" cy="35795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a:defRPr sz="2000" b="1">
                <a:solidFill>
                  <a:srgbClr val="000000"/>
                </a:solidFill>
                <a:latin typeface="宋体" panose="02010600030101010101" pitchFamily="2" charset="-122"/>
                <a:ea typeface="宋体" panose="02010600030101010101" pitchFamily="2" charset="-122"/>
              </a:defRPr>
            </a:lvl1pPr>
            <a:lvl2pPr marL="742950" indent="-285750">
              <a:defRPr sz="2000" b="1">
                <a:solidFill>
                  <a:srgbClr val="000000"/>
                </a:solidFill>
                <a:latin typeface="宋体" panose="02010600030101010101" pitchFamily="2" charset="-122"/>
                <a:ea typeface="宋体" panose="02010600030101010101" pitchFamily="2" charset="-122"/>
              </a:defRPr>
            </a:lvl2pPr>
            <a:lvl3pPr marL="1143000" indent="-228600">
              <a:defRPr sz="2000" b="1">
                <a:solidFill>
                  <a:srgbClr val="000000"/>
                </a:solidFill>
                <a:latin typeface="宋体" panose="02010600030101010101" pitchFamily="2" charset="-122"/>
                <a:ea typeface="宋体" panose="02010600030101010101" pitchFamily="2" charset="-122"/>
              </a:defRPr>
            </a:lvl3pPr>
            <a:lvl4pPr marL="1600200" indent="-228600">
              <a:defRPr sz="2000" b="1">
                <a:solidFill>
                  <a:srgbClr val="000000"/>
                </a:solidFill>
                <a:latin typeface="宋体" panose="02010600030101010101" pitchFamily="2" charset="-122"/>
                <a:ea typeface="宋体" panose="02010600030101010101" pitchFamily="2" charset="-122"/>
              </a:defRPr>
            </a:lvl4pPr>
            <a:lvl5pPr marL="2057400" indent="-228600">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algn="ctr">
              <a:defRPr/>
            </a:pPr>
            <a:r>
              <a:rPr lang="zh-CN" altLang="en-US" b="0" smtClean="0">
                <a:ln>
                  <a:solidFill>
                    <a:schemeClr val="bg1"/>
                  </a:solidFill>
                </a:ln>
                <a:solidFill>
                  <a:srgbClr val="FFFFFF"/>
                </a:solidFill>
                <a:latin typeface="黑体" panose="02010609060101010101" pitchFamily="49" charset="-122"/>
                <a:ea typeface="黑体" panose="02010609060101010101" pitchFamily="49" charset="-122"/>
              </a:rPr>
              <a:t>命题点</a:t>
            </a:r>
            <a:r>
              <a:rPr lang="en-US" altLang="zh-CN" b="0" smtClean="0">
                <a:ln>
                  <a:solidFill>
                    <a:schemeClr val="bg1"/>
                  </a:solidFill>
                </a:ln>
                <a:solidFill>
                  <a:srgbClr val="FFFFFF"/>
                </a:solidFill>
                <a:latin typeface="黑体" panose="02010609060101010101" pitchFamily="49" charset="-122"/>
                <a:ea typeface="黑体" panose="02010609060101010101" pitchFamily="49" charset="-122"/>
              </a:rPr>
              <a:t>5</a:t>
            </a:r>
            <a:endParaRPr lang="en-US" altLang="zh-CN" b="0">
              <a:ln>
                <a:solidFill>
                  <a:schemeClr val="bg1"/>
                </a:solidFill>
              </a:ln>
              <a:solidFill>
                <a:srgbClr val="FFFFFF"/>
              </a:solidFill>
              <a:latin typeface="黑体" panose="02010609060101010101" pitchFamily="49" charset="-122"/>
              <a:ea typeface="黑体" panose="02010609060101010101" pitchFamily="49" charset="-122"/>
            </a:endParaRPr>
          </a:p>
        </p:txBody>
      </p:sp>
      <p:sp>
        <p:nvSpPr>
          <p:cNvPr id="36868" name="TextBox 1"/>
          <p:cNvSpPr txBox="1">
            <a:spLocks noChangeArrowheads="1"/>
          </p:cNvSpPr>
          <p:nvPr/>
        </p:nvSpPr>
        <p:spPr bwMode="auto">
          <a:xfrm>
            <a:off x="395288" y="947738"/>
            <a:ext cx="8748712"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t>13</a:t>
            </a:r>
            <a:r>
              <a:rPr lang="zh-CN" altLang="zh-CN"/>
              <a:t>．</a:t>
            </a:r>
            <a:r>
              <a:rPr lang="en-US" altLang="zh-CN"/>
              <a:t>(2014·</a:t>
            </a:r>
            <a:r>
              <a:rPr lang="zh-CN" altLang="zh-CN"/>
              <a:t>江西</a:t>
            </a:r>
            <a:r>
              <a:rPr lang="en-US" altLang="zh-CN"/>
              <a:t>)</a:t>
            </a:r>
            <a:r>
              <a:rPr lang="zh-CN" altLang="zh-CN"/>
              <a:t>能量守恒定律：能量既不会凭空消灭，也不会凭空产</a:t>
            </a:r>
            <a:endParaRPr lang="zh-CN" altLang="en-US"/>
          </a:p>
          <a:p>
            <a:pPr eaLnBrk="1" hangingPunct="1"/>
            <a:r>
              <a:rPr lang="zh-CN" altLang="zh-CN"/>
              <a:t>生，它只会从一种形式</a:t>
            </a:r>
            <a:r>
              <a:rPr lang="zh-CN" altLang="zh-CN" u="sng"/>
              <a:t> </a:t>
            </a:r>
            <a:r>
              <a:rPr lang="en-US" altLang="zh-CN" u="sng"/>
              <a:t>     </a:t>
            </a:r>
            <a:r>
              <a:rPr lang="zh-CN" altLang="zh-CN"/>
              <a:t>为其他形式，或者从一个物体</a:t>
            </a:r>
            <a:r>
              <a:rPr lang="zh-CN" altLang="zh-CN" u="sng"/>
              <a:t> </a:t>
            </a:r>
            <a:r>
              <a:rPr lang="en-US" altLang="zh-CN" u="sng"/>
              <a:t>     </a:t>
            </a:r>
            <a:r>
              <a:rPr lang="zh-CN" altLang="zh-CN"/>
              <a:t>到其他</a:t>
            </a:r>
            <a:endParaRPr lang="zh-CN" altLang="en-US"/>
          </a:p>
          <a:p>
            <a:pPr eaLnBrk="1" hangingPunct="1"/>
            <a:r>
              <a:rPr lang="zh-CN" altLang="zh-CN"/>
              <a:t>物体，在这些变化过程中，能量的总量保持不变。</a:t>
            </a:r>
          </a:p>
          <a:p>
            <a:pPr eaLnBrk="1" hangingPunct="1"/>
            <a:r>
              <a:rPr lang="en-US" altLang="zh-CN"/>
              <a:t>14</a:t>
            </a:r>
            <a:r>
              <a:rPr lang="zh-CN" altLang="zh-CN"/>
              <a:t>．</a:t>
            </a:r>
            <a:r>
              <a:rPr lang="en-US" altLang="zh-CN"/>
              <a:t>(2013·</a:t>
            </a:r>
            <a:r>
              <a:rPr lang="zh-CN" altLang="zh-CN"/>
              <a:t>江西</a:t>
            </a:r>
            <a:r>
              <a:rPr lang="en-US" altLang="zh-CN"/>
              <a:t>)</a:t>
            </a:r>
            <a:r>
              <a:rPr lang="zh-CN" altLang="zh-CN"/>
              <a:t>如图所示，是世界上早期的蒸汽汽车模型。燃料燃烧使</a:t>
            </a:r>
            <a:endParaRPr lang="zh-CN" altLang="en-US"/>
          </a:p>
          <a:p>
            <a:pPr eaLnBrk="1" hangingPunct="1"/>
            <a:r>
              <a:rPr lang="zh-CN" altLang="zh-CN"/>
              <a:t>水温升高，水的</a:t>
            </a:r>
            <a:r>
              <a:rPr lang="zh-CN" altLang="zh-CN" u="sng"/>
              <a:t> </a:t>
            </a:r>
            <a:r>
              <a:rPr lang="en-US" altLang="zh-CN" u="sng"/>
              <a:t>   </a:t>
            </a:r>
            <a:r>
              <a:rPr lang="zh-CN" altLang="zh-CN"/>
              <a:t>能增加，再转化为汽车的</a:t>
            </a:r>
            <a:r>
              <a:rPr lang="zh-CN" altLang="zh-CN" u="sng"/>
              <a:t> </a:t>
            </a:r>
            <a:r>
              <a:rPr lang="en-US" altLang="zh-CN" u="sng"/>
              <a:t>     </a:t>
            </a:r>
            <a:r>
              <a:rPr lang="zh-CN" altLang="zh-CN"/>
              <a:t>能，使汽车前进。</a:t>
            </a:r>
          </a:p>
        </p:txBody>
      </p:sp>
      <p:pic>
        <p:nvPicPr>
          <p:cNvPr id="36870" name="Picture 6"/>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954338" y="3375025"/>
            <a:ext cx="2676525"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矩形 6"/>
          <p:cNvSpPr>
            <a:spLocks noChangeArrowheads="1"/>
          </p:cNvSpPr>
          <p:nvPr/>
        </p:nvSpPr>
        <p:spPr bwMode="auto">
          <a:xfrm>
            <a:off x="3030538" y="1366838"/>
            <a:ext cx="1057275"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转化</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8" name="矩形 7"/>
          <p:cNvSpPr>
            <a:spLocks noChangeArrowheads="1"/>
          </p:cNvSpPr>
          <p:nvPr/>
        </p:nvSpPr>
        <p:spPr bwMode="auto">
          <a:xfrm>
            <a:off x="7186613" y="1366838"/>
            <a:ext cx="1057275"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转移</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9" name="矩形 8"/>
          <p:cNvSpPr>
            <a:spLocks noChangeArrowheads="1"/>
          </p:cNvSpPr>
          <p:nvPr/>
        </p:nvSpPr>
        <p:spPr bwMode="auto">
          <a:xfrm>
            <a:off x="2376488" y="2747963"/>
            <a:ext cx="668337"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内</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10" name="矩形 9"/>
          <p:cNvSpPr>
            <a:spLocks noChangeArrowheads="1"/>
          </p:cNvSpPr>
          <p:nvPr/>
        </p:nvSpPr>
        <p:spPr bwMode="auto">
          <a:xfrm>
            <a:off x="5703888" y="2747963"/>
            <a:ext cx="1057275"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机械</a:t>
            </a:r>
            <a:endParaRPr lang="zh-CN" altLang="en-US">
              <a:solidFill>
                <a:srgbClr val="C00000"/>
              </a:solidFill>
              <a:latin typeface="楷体_GB2312" panose="02010609030101010101" pitchFamily="49" charset="-122"/>
              <a:ea typeface="楷体_GB2312" panose="02010609030101010101" pitchFamily="49"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6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6870"/>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after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after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after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after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8" grpId="0"/>
      <p:bldP spid="7" grpId="0"/>
      <p:bldP spid="8" grpId="0"/>
      <p:bldP spid="9" grpId="0"/>
      <p:bldP spid="10" grpId="0"/>
    </p:bldLst>
  </p:timing>
</p:sld>
</file>

<file path=ppt/slides/slide25.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7890" name="TextBox 1"/>
          <p:cNvSpPr txBox="1">
            <a:spLocks noChangeArrowheads="1"/>
          </p:cNvSpPr>
          <p:nvPr/>
        </p:nvSpPr>
        <p:spPr bwMode="auto">
          <a:xfrm>
            <a:off x="1727200" y="1317625"/>
            <a:ext cx="7058025"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latin typeface="黑体" panose="02010609060101010101" pitchFamily="49" charset="-122"/>
                <a:ea typeface="黑体" panose="02010609060101010101" pitchFamily="49" charset="-122"/>
              </a:rPr>
              <a:t>热量的相关计算</a:t>
            </a:r>
            <a:r>
              <a:rPr lang="en-US" altLang="zh-CN">
                <a:latin typeface="黑体" panose="02010609060101010101" pitchFamily="49" charset="-122"/>
                <a:ea typeface="黑体" panose="02010609060101010101" pitchFamily="49" charset="-122"/>
              </a:rPr>
              <a:t>  (10</a:t>
            </a:r>
            <a:r>
              <a:rPr lang="zh-CN" altLang="zh-CN">
                <a:latin typeface="黑体" panose="02010609060101010101" pitchFamily="49" charset="-122"/>
                <a:ea typeface="黑体" panose="02010609060101010101" pitchFamily="49" charset="-122"/>
              </a:rPr>
              <a:t>年</a:t>
            </a:r>
            <a:r>
              <a:rPr lang="en-US" altLang="zh-CN">
                <a:latin typeface="黑体" panose="02010609060101010101" pitchFamily="49" charset="-122"/>
                <a:ea typeface="黑体" panose="02010609060101010101" pitchFamily="49" charset="-122"/>
              </a:rPr>
              <a:t>8</a:t>
            </a:r>
            <a:r>
              <a:rPr lang="zh-CN" altLang="zh-CN">
                <a:latin typeface="黑体" panose="02010609060101010101" pitchFamily="49" charset="-122"/>
                <a:ea typeface="黑体" panose="02010609060101010101" pitchFamily="49" charset="-122"/>
              </a:rPr>
              <a:t>考</a:t>
            </a:r>
            <a:r>
              <a:rPr lang="en-US" altLang="zh-CN">
                <a:latin typeface="黑体" panose="02010609060101010101" pitchFamily="49" charset="-122"/>
                <a:ea typeface="黑体" panose="02010609060101010101" pitchFamily="49" charset="-122"/>
              </a:rPr>
              <a:t>)</a:t>
            </a:r>
            <a:endParaRPr lang="zh-CN" altLang="zh-CN">
              <a:latin typeface="黑体" panose="02010609060101010101" pitchFamily="49" charset="-122"/>
              <a:ea typeface="黑体" panose="02010609060101010101" pitchFamily="49" charset="-122"/>
            </a:endParaRPr>
          </a:p>
        </p:txBody>
      </p:sp>
      <p:sp>
        <p:nvSpPr>
          <p:cNvPr id="37892" name="TextBox 1"/>
          <p:cNvSpPr txBox="1">
            <a:spLocks noChangeArrowheads="1"/>
          </p:cNvSpPr>
          <p:nvPr/>
        </p:nvSpPr>
        <p:spPr bwMode="auto">
          <a:xfrm>
            <a:off x="358775" y="1830388"/>
            <a:ext cx="8389938" cy="279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t>(1)</a:t>
            </a:r>
            <a:r>
              <a:rPr lang="zh-CN" altLang="zh-CN"/>
              <a:t>常考题型：计算题。</a:t>
            </a:r>
          </a:p>
          <a:p>
            <a:pPr eaLnBrk="1" hangingPunct="1"/>
            <a:r>
              <a:rPr lang="en-US" altLang="zh-CN"/>
              <a:t>(2)</a:t>
            </a:r>
            <a:r>
              <a:rPr lang="zh-CN" altLang="zh-CN"/>
              <a:t>常规考法：</a:t>
            </a:r>
          </a:p>
          <a:p>
            <a:pPr eaLnBrk="1" hangingPunct="1"/>
            <a:r>
              <a:rPr lang="en-US" altLang="zh-CN"/>
              <a:t>①</a:t>
            </a:r>
            <a:r>
              <a:rPr lang="zh-CN" altLang="zh-CN"/>
              <a:t>以家用电器为背景结合电学计算考查利用比热容计算热量及电热效率的计算。</a:t>
            </a:r>
          </a:p>
          <a:p>
            <a:pPr eaLnBrk="1" hangingPunct="1"/>
            <a:r>
              <a:rPr lang="en-US" altLang="zh-CN"/>
              <a:t>②</a:t>
            </a:r>
            <a:r>
              <a:rPr lang="zh-CN" altLang="zh-CN"/>
              <a:t>以汽车、风车为背景结合电学计算考查利用热值计算热量及电热效率的计算。</a:t>
            </a:r>
          </a:p>
        </p:txBody>
      </p:sp>
      <p:pic>
        <p:nvPicPr>
          <p:cNvPr id="37893" name="Picture 30"/>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76263" y="1435100"/>
            <a:ext cx="1143000" cy="4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3789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7890"/>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after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78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P spid="37892" grpId="0"/>
    </p:bldLst>
  </p:timing>
</p:sld>
</file>

<file path=ppt/slides/slide26.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49154" name="TextBox 1"/>
          <p:cNvSpPr txBox="1">
            <a:spLocks noChangeArrowheads="1"/>
          </p:cNvSpPr>
          <p:nvPr/>
        </p:nvSpPr>
        <p:spPr bwMode="auto">
          <a:xfrm>
            <a:off x="346075" y="617538"/>
            <a:ext cx="8389938" cy="2328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t>(3)</a:t>
            </a:r>
            <a:r>
              <a:rPr lang="zh-CN" altLang="zh-CN"/>
              <a:t>备考方法：</a:t>
            </a:r>
          </a:p>
          <a:p>
            <a:pPr eaLnBrk="1" hangingPunct="1"/>
            <a:r>
              <a:rPr lang="en-US" altLang="zh-CN"/>
              <a:t>①</a:t>
            </a:r>
            <a:r>
              <a:rPr lang="zh-CN" altLang="zh-CN"/>
              <a:t>计算时要注意文字叙述中的关键词，</a:t>
            </a:r>
            <a:r>
              <a:rPr lang="en-US" altLang="zh-CN"/>
              <a:t>“</a:t>
            </a:r>
            <a:r>
              <a:rPr lang="zh-CN" altLang="zh-CN"/>
              <a:t>升高</a:t>
            </a:r>
            <a:r>
              <a:rPr lang="en-US" altLang="zh-CN"/>
              <a:t>(</a:t>
            </a:r>
            <a:r>
              <a:rPr lang="zh-CN" altLang="zh-CN"/>
              <a:t>加热</a:t>
            </a:r>
            <a:r>
              <a:rPr lang="en-US" altLang="zh-CN"/>
              <a:t>)</a:t>
            </a:r>
            <a:r>
              <a:rPr lang="zh-CN" altLang="zh-CN"/>
              <a:t>了</a:t>
            </a:r>
            <a:r>
              <a:rPr lang="en-US" altLang="zh-CN"/>
              <a:t>”</a:t>
            </a:r>
            <a:r>
              <a:rPr lang="zh-CN" altLang="zh-CN"/>
              <a:t>指温度变化量</a:t>
            </a:r>
            <a:r>
              <a:rPr lang="en-US" altLang="zh-CN"/>
              <a:t>(</a:t>
            </a:r>
            <a:r>
              <a:rPr lang="zh-CN" altLang="zh-CN"/>
              <a:t>Δ</a:t>
            </a:r>
            <a:r>
              <a:rPr lang="en-US" altLang="zh-CN" i="1"/>
              <a:t>t</a:t>
            </a:r>
            <a:r>
              <a:rPr lang="en-US" altLang="zh-CN"/>
              <a:t>)</a:t>
            </a:r>
            <a:r>
              <a:rPr lang="zh-CN" altLang="zh-CN"/>
              <a:t>，</a:t>
            </a:r>
            <a:r>
              <a:rPr lang="en-US" altLang="zh-CN"/>
              <a:t>“</a:t>
            </a:r>
            <a:r>
              <a:rPr lang="zh-CN" altLang="zh-CN"/>
              <a:t>升高</a:t>
            </a:r>
            <a:r>
              <a:rPr lang="en-US" altLang="zh-CN"/>
              <a:t>(</a:t>
            </a:r>
            <a:r>
              <a:rPr lang="zh-CN" altLang="zh-CN"/>
              <a:t>加热</a:t>
            </a:r>
            <a:r>
              <a:rPr lang="en-US" altLang="zh-CN"/>
              <a:t>)</a:t>
            </a:r>
            <a:r>
              <a:rPr lang="zh-CN" altLang="zh-CN"/>
              <a:t>到</a:t>
            </a:r>
            <a:r>
              <a:rPr lang="en-US" altLang="zh-CN"/>
              <a:t>” </a:t>
            </a:r>
            <a:r>
              <a:rPr lang="zh-CN" altLang="zh-CN"/>
              <a:t>指末温</a:t>
            </a:r>
            <a:r>
              <a:rPr lang="en-US" altLang="zh-CN"/>
              <a:t>(</a:t>
            </a:r>
            <a:r>
              <a:rPr lang="en-US" altLang="zh-CN" i="1"/>
              <a:t>t</a:t>
            </a:r>
            <a:r>
              <a:rPr lang="en-US" altLang="zh-CN"/>
              <a:t>)</a:t>
            </a:r>
            <a:r>
              <a:rPr lang="zh-CN" altLang="zh-CN"/>
              <a:t>。</a:t>
            </a:r>
          </a:p>
          <a:p>
            <a:pPr eaLnBrk="1" hangingPunct="1"/>
            <a:r>
              <a:rPr lang="en-US" altLang="zh-CN"/>
              <a:t>②</a:t>
            </a:r>
            <a:r>
              <a:rPr lang="zh-CN" altLang="zh-CN"/>
              <a:t>按照获得热量方式的不同，能量转化形式不同，计算热效率的公式不同，见</a:t>
            </a:r>
            <a:r>
              <a:rPr lang="en-US" altLang="zh-CN"/>
              <a:t>P129“</a:t>
            </a:r>
            <a:r>
              <a:rPr lang="zh-CN" altLang="zh-CN"/>
              <a:t>微专题三</a:t>
            </a:r>
            <a:r>
              <a:rPr lang="en-US" altLang="zh-CN"/>
              <a:t>”</a:t>
            </a:r>
            <a:r>
              <a:rPr lang="zh-CN" altLang="zh-CN"/>
              <a:t>。</a:t>
            </a:r>
          </a:p>
        </p:txBody>
      </p:sp>
    </p:spTree>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9938" name="TextBox 1"/>
          <p:cNvSpPr txBox="1">
            <a:spLocks noChangeArrowheads="1"/>
          </p:cNvSpPr>
          <p:nvPr/>
        </p:nvSpPr>
        <p:spPr bwMode="auto">
          <a:xfrm>
            <a:off x="346075" y="617538"/>
            <a:ext cx="8607425" cy="2399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t>        (2020·</a:t>
            </a:r>
            <a:r>
              <a:rPr lang="zh-CN" altLang="zh-CN"/>
              <a:t>苏州</a:t>
            </a:r>
            <a:r>
              <a:rPr lang="en-US" altLang="zh-CN"/>
              <a:t>)</a:t>
            </a:r>
            <a:r>
              <a:rPr lang="zh-CN" altLang="zh-CN"/>
              <a:t>某燃气热水器将</a:t>
            </a:r>
            <a:r>
              <a:rPr lang="en-US" altLang="zh-CN"/>
              <a:t>20 kg</a:t>
            </a:r>
            <a:r>
              <a:rPr lang="zh-CN" altLang="zh-CN"/>
              <a:t>的水从</a:t>
            </a:r>
            <a:r>
              <a:rPr lang="en-US" altLang="zh-CN"/>
              <a:t>10 ℃</a:t>
            </a:r>
            <a:r>
              <a:rPr lang="zh-CN" altLang="zh-CN"/>
              <a:t>加热到</a:t>
            </a:r>
            <a:r>
              <a:rPr lang="en-US" altLang="zh-CN"/>
              <a:t>60 ℃</a:t>
            </a:r>
            <a:r>
              <a:rPr lang="zh-CN" altLang="zh-CN"/>
              <a:t>，</a:t>
            </a:r>
            <a:endParaRPr lang="en-US" altLang="zh-CN"/>
          </a:p>
          <a:p>
            <a:pPr eaLnBrk="1" hangingPunct="1"/>
            <a:r>
              <a:rPr lang="zh-CN" altLang="zh-CN"/>
              <a:t>完全燃烧了</a:t>
            </a:r>
            <a:r>
              <a:rPr lang="en-US" altLang="zh-CN"/>
              <a:t>0.21 m</a:t>
            </a:r>
            <a:r>
              <a:rPr lang="en-US" altLang="zh-CN" baseline="30000"/>
              <a:t>3</a:t>
            </a:r>
            <a:r>
              <a:rPr lang="zh-CN" altLang="zh-CN"/>
              <a:t>的煤气。水吸收的热量是</a:t>
            </a:r>
            <a:r>
              <a:rPr lang="en-US" altLang="zh-CN" u="sng"/>
              <a:t>         </a:t>
            </a:r>
            <a:r>
              <a:rPr lang="en-US" altLang="zh-CN"/>
              <a:t>J</a:t>
            </a:r>
            <a:r>
              <a:rPr lang="zh-CN" altLang="zh-CN"/>
              <a:t>。热水器烧水的</a:t>
            </a:r>
            <a:endParaRPr lang="en-US" altLang="zh-CN"/>
          </a:p>
          <a:p>
            <a:pPr eaLnBrk="1" hangingPunct="1"/>
            <a:r>
              <a:rPr lang="zh-CN" altLang="zh-CN"/>
              <a:t>效率是</a:t>
            </a:r>
            <a:r>
              <a:rPr lang="en-US" altLang="zh-CN" u="sng"/>
              <a:t>     </a:t>
            </a:r>
            <a:r>
              <a:rPr lang="zh-CN" altLang="zh-CN"/>
              <a:t>。</a:t>
            </a:r>
            <a:r>
              <a:rPr lang="en-US" altLang="zh-CN"/>
              <a:t>[</a:t>
            </a:r>
            <a:r>
              <a:rPr lang="zh-CN" altLang="zh-CN"/>
              <a:t>已知水的比热容为</a:t>
            </a:r>
            <a:r>
              <a:rPr lang="en-US" altLang="zh-CN"/>
              <a:t>4.2×10</a:t>
            </a:r>
            <a:r>
              <a:rPr lang="en-US" altLang="zh-CN" baseline="30000"/>
              <a:t>3</a:t>
            </a:r>
            <a:r>
              <a:rPr lang="en-US" altLang="zh-CN"/>
              <a:t> J/(kg·℃)</a:t>
            </a:r>
            <a:r>
              <a:rPr lang="zh-CN" altLang="zh-CN"/>
              <a:t>，煤气的热值为</a:t>
            </a:r>
            <a:endParaRPr lang="en-US" altLang="zh-CN"/>
          </a:p>
          <a:p>
            <a:pPr eaLnBrk="1" hangingPunct="1"/>
            <a:r>
              <a:rPr lang="en-US" altLang="zh-CN"/>
              <a:t>4×10</a:t>
            </a:r>
            <a:r>
              <a:rPr lang="en-US" altLang="zh-CN" baseline="30000"/>
              <a:t>7</a:t>
            </a:r>
            <a:r>
              <a:rPr lang="en-US" altLang="zh-CN"/>
              <a:t> J/m</a:t>
            </a:r>
            <a:r>
              <a:rPr lang="en-US" altLang="zh-CN" baseline="30000"/>
              <a:t>3</a:t>
            </a:r>
            <a:r>
              <a:rPr lang="en-US" altLang="zh-CN"/>
              <a:t>]</a:t>
            </a:r>
            <a:endParaRPr lang="zh-CN" altLang="zh-CN"/>
          </a:p>
          <a:p>
            <a:pPr eaLnBrk="1" hangingPunct="1"/>
            <a:endParaRPr lang="zh-CN" altLang="zh-CN">
              <a:latin typeface="楷体_GB2312" panose="02010609030101010101" pitchFamily="49" charset="-122"/>
              <a:ea typeface="楷体_GB2312" panose="02010609030101010101" pitchFamily="49" charset="-122"/>
            </a:endParaRPr>
          </a:p>
        </p:txBody>
      </p:sp>
      <p:sp>
        <p:nvSpPr>
          <p:cNvPr id="8" name="矩形 7"/>
          <p:cNvSpPr>
            <a:spLocks noChangeArrowheads="1"/>
          </p:cNvSpPr>
          <p:nvPr/>
        </p:nvSpPr>
        <p:spPr bwMode="auto">
          <a:xfrm>
            <a:off x="5340350" y="1038225"/>
            <a:ext cx="1401763"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solidFill>
                  <a:srgbClr val="C00000"/>
                </a:solidFill>
                <a:latin typeface="楷体_GB2312" panose="02010609030101010101" pitchFamily="49" charset="-122"/>
                <a:ea typeface="楷体_GB2312" panose="02010609030101010101" pitchFamily="49" charset="-122"/>
              </a:rPr>
              <a:t>4.2×10</a:t>
            </a:r>
            <a:r>
              <a:rPr lang="en-US" altLang="zh-CN" baseline="30000">
                <a:solidFill>
                  <a:srgbClr val="C00000"/>
                </a:solidFill>
                <a:latin typeface="楷体_GB2312" panose="02010609030101010101" pitchFamily="49" charset="-122"/>
                <a:ea typeface="楷体_GB2312" panose="02010609030101010101" pitchFamily="49" charset="-122"/>
              </a:rPr>
              <a:t>6</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9" name="矩形 8"/>
          <p:cNvSpPr>
            <a:spLocks noChangeArrowheads="1"/>
          </p:cNvSpPr>
          <p:nvPr/>
        </p:nvSpPr>
        <p:spPr bwMode="auto">
          <a:xfrm>
            <a:off x="1150938" y="1506538"/>
            <a:ext cx="6858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solidFill>
                  <a:srgbClr val="C00000"/>
                </a:solidFill>
                <a:latin typeface="楷体_GB2312" panose="02010609030101010101" pitchFamily="49" charset="-122"/>
                <a:ea typeface="楷体_GB2312" panose="02010609030101010101" pitchFamily="49" charset="-122"/>
              </a:rPr>
              <a:t>50%</a:t>
            </a:r>
            <a:endParaRPr lang="zh-CN" altLang="en-US">
              <a:solidFill>
                <a:srgbClr val="C00000"/>
              </a:solidFill>
              <a:latin typeface="楷体_GB2312" panose="02010609030101010101" pitchFamily="49" charset="-122"/>
              <a:ea typeface="楷体_GB2312" panose="02010609030101010101" pitchFamily="49"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28.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51202" name="TextBox 1"/>
          <p:cNvSpPr txBox="1">
            <a:spLocks noChangeArrowheads="1"/>
          </p:cNvSpPr>
          <p:nvPr/>
        </p:nvSpPr>
        <p:spPr bwMode="auto">
          <a:xfrm>
            <a:off x="346075" y="1446213"/>
            <a:ext cx="8716963"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t>1</a:t>
            </a:r>
            <a:r>
              <a:rPr lang="zh-CN" altLang="zh-CN"/>
              <a:t>．</a:t>
            </a:r>
            <a:r>
              <a:rPr lang="en-US" altLang="zh-CN"/>
              <a:t>(2020·</a:t>
            </a:r>
            <a:r>
              <a:rPr lang="zh-CN" altLang="zh-CN"/>
              <a:t>济宁</a:t>
            </a:r>
            <a:r>
              <a:rPr lang="en-US" altLang="zh-CN"/>
              <a:t>)</a:t>
            </a:r>
            <a:r>
              <a:rPr lang="zh-CN" altLang="zh-CN"/>
              <a:t>将刚烧开的</a:t>
            </a:r>
            <a:r>
              <a:rPr lang="en-US" altLang="zh-CN"/>
              <a:t>2 L</a:t>
            </a:r>
            <a:r>
              <a:rPr lang="zh-CN" altLang="zh-CN"/>
              <a:t>热水倒入保温瓶中，两天后小明估测水温</a:t>
            </a:r>
            <a:endParaRPr lang="en-US" altLang="zh-CN"/>
          </a:p>
          <a:p>
            <a:pPr eaLnBrk="1" hangingPunct="1"/>
            <a:r>
              <a:rPr lang="zh-CN" altLang="zh-CN"/>
              <a:t>约为</a:t>
            </a:r>
            <a:r>
              <a:rPr lang="en-US" altLang="zh-CN"/>
              <a:t>50 ℃</a:t>
            </a:r>
            <a:r>
              <a:rPr lang="zh-CN" altLang="zh-CN"/>
              <a:t>，则热水的质量为</a:t>
            </a:r>
            <a:r>
              <a:rPr lang="en-US" altLang="zh-CN" u="sng"/>
              <a:t>    </a:t>
            </a:r>
            <a:r>
              <a:rPr lang="en-US" altLang="zh-CN"/>
              <a:t>kg</a:t>
            </a:r>
            <a:r>
              <a:rPr lang="zh-CN" altLang="zh-CN"/>
              <a:t>，保温瓶散失的热量约为</a:t>
            </a:r>
            <a:r>
              <a:rPr lang="en-US" altLang="zh-CN" u="sng"/>
              <a:t>         </a:t>
            </a:r>
            <a:r>
              <a:rPr lang="en-US" altLang="zh-CN"/>
              <a:t>J</a:t>
            </a:r>
            <a:r>
              <a:rPr lang="zh-CN" altLang="zh-CN"/>
              <a:t>。</a:t>
            </a:r>
          </a:p>
        </p:txBody>
      </p:sp>
      <p:sp>
        <p:nvSpPr>
          <p:cNvPr id="5" name="矩形 4"/>
          <p:cNvSpPr>
            <a:spLocks noChangeArrowheads="1"/>
          </p:cNvSpPr>
          <p:nvPr/>
        </p:nvSpPr>
        <p:spPr bwMode="auto">
          <a:xfrm>
            <a:off x="3743325" y="1866900"/>
            <a:ext cx="376238"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solidFill>
                  <a:srgbClr val="C00000"/>
                </a:solidFill>
                <a:latin typeface="楷体_GB2312" panose="02010609030101010101" pitchFamily="49" charset="-122"/>
                <a:ea typeface="楷体_GB2312" panose="02010609030101010101" pitchFamily="49" charset="-122"/>
              </a:rPr>
              <a:t>2</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6" name="矩形 5"/>
          <p:cNvSpPr>
            <a:spLocks noChangeArrowheads="1"/>
          </p:cNvSpPr>
          <p:nvPr/>
        </p:nvSpPr>
        <p:spPr bwMode="auto">
          <a:xfrm>
            <a:off x="7197725" y="1903413"/>
            <a:ext cx="14033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solidFill>
                  <a:srgbClr val="C00000"/>
                </a:solidFill>
                <a:latin typeface="楷体_GB2312" panose="02010609030101010101" pitchFamily="49" charset="-122"/>
                <a:ea typeface="楷体_GB2312" panose="02010609030101010101" pitchFamily="49" charset="-122"/>
              </a:rPr>
              <a:t>4.2×10</a:t>
            </a:r>
            <a:r>
              <a:rPr lang="en-US" altLang="zh-CN" baseline="30000">
                <a:solidFill>
                  <a:srgbClr val="C00000"/>
                </a:solidFill>
                <a:latin typeface="楷体_GB2312" panose="02010609030101010101" pitchFamily="49" charset="-122"/>
                <a:ea typeface="楷体_GB2312" panose="02010609030101010101" pitchFamily="49" charset="-122"/>
              </a:rPr>
              <a:t>5</a:t>
            </a:r>
            <a:endParaRPr lang="zh-CN" altLang="en-US">
              <a:solidFill>
                <a:srgbClr val="C00000"/>
              </a:solidFill>
              <a:latin typeface="楷体_GB2312" panose="02010609030101010101" pitchFamily="49" charset="-122"/>
              <a:ea typeface="楷体_GB2312" panose="02010609030101010101" pitchFamily="49"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52226" name="TextBox 1"/>
          <p:cNvSpPr txBox="1">
            <a:spLocks noChangeArrowheads="1"/>
          </p:cNvSpPr>
          <p:nvPr/>
        </p:nvSpPr>
        <p:spPr bwMode="auto">
          <a:xfrm>
            <a:off x="346075" y="158750"/>
            <a:ext cx="8607425"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t>2</a:t>
            </a:r>
            <a:r>
              <a:rPr lang="zh-CN" altLang="zh-CN"/>
              <a:t>．</a:t>
            </a:r>
            <a:r>
              <a:rPr lang="en-US" altLang="zh-CN"/>
              <a:t>(2014·</a:t>
            </a:r>
            <a:r>
              <a:rPr lang="zh-CN" altLang="zh-CN"/>
              <a:t>江西</a:t>
            </a:r>
            <a:r>
              <a:rPr lang="en-US" altLang="zh-CN"/>
              <a:t>)</a:t>
            </a:r>
            <a:r>
              <a:rPr lang="zh-CN" altLang="zh-CN"/>
              <a:t>莲莲家的汽车尾部上标有</a:t>
            </a:r>
            <a:r>
              <a:rPr lang="en-US" altLang="zh-CN"/>
              <a:t>“2.0 T”</a:t>
            </a:r>
            <a:r>
              <a:rPr lang="zh-CN" altLang="zh-CN"/>
              <a:t>的字样，其中</a:t>
            </a:r>
            <a:r>
              <a:rPr lang="en-US" altLang="zh-CN"/>
              <a:t>“T”</a:t>
            </a:r>
          </a:p>
          <a:p>
            <a:pPr eaLnBrk="1" hangingPunct="1"/>
            <a:r>
              <a:rPr lang="zh-CN" altLang="zh-CN"/>
              <a:t>就是</a:t>
            </a:r>
            <a:r>
              <a:rPr lang="en-US" altLang="zh-CN"/>
              <a:t>“</a:t>
            </a:r>
            <a:r>
              <a:rPr lang="zh-CN" altLang="zh-CN"/>
              <a:t>涡轮增压</a:t>
            </a:r>
            <a:r>
              <a:rPr lang="en-US" altLang="zh-CN"/>
              <a:t>”</a:t>
            </a:r>
            <a:r>
              <a:rPr lang="zh-CN" altLang="zh-CN"/>
              <a:t>，是利用高温、高压的废气去冲击</a:t>
            </a:r>
            <a:r>
              <a:rPr lang="en-US" altLang="zh-CN"/>
              <a:t>“</a:t>
            </a:r>
            <a:r>
              <a:rPr lang="zh-CN" altLang="zh-CN"/>
              <a:t>废气涡轮</a:t>
            </a:r>
            <a:r>
              <a:rPr lang="en-US" altLang="zh-CN"/>
              <a:t>”</a:t>
            </a:r>
            <a:r>
              <a:rPr lang="zh-CN" altLang="zh-CN"/>
              <a:t>高速旋</a:t>
            </a:r>
            <a:endParaRPr lang="en-US" altLang="zh-CN"/>
          </a:p>
          <a:p>
            <a:pPr eaLnBrk="1" hangingPunct="1"/>
            <a:r>
              <a:rPr lang="zh-CN" altLang="zh-CN"/>
              <a:t>转，来带动同轴的</a:t>
            </a:r>
            <a:r>
              <a:rPr lang="en-US" altLang="zh-CN"/>
              <a:t>“</a:t>
            </a:r>
            <a:r>
              <a:rPr lang="zh-CN" altLang="zh-CN"/>
              <a:t>进气涡轮</a:t>
            </a:r>
            <a:r>
              <a:rPr lang="en-US" altLang="zh-CN"/>
              <a:t>”</a:t>
            </a:r>
            <a:r>
              <a:rPr lang="zh-CN" altLang="zh-CN"/>
              <a:t>也高速旋转，从而增加进气量并增大进气</a:t>
            </a:r>
            <a:endParaRPr lang="en-US" altLang="zh-CN"/>
          </a:p>
          <a:p>
            <a:pPr eaLnBrk="1" hangingPunct="1"/>
            <a:r>
              <a:rPr lang="zh-CN" altLang="zh-CN"/>
              <a:t>气压，使汽油燃烧更充分，燃气压强更大，同时也减少了废气中的有害物</a:t>
            </a:r>
            <a:endParaRPr lang="en-US" altLang="zh-CN"/>
          </a:p>
          <a:p>
            <a:pPr eaLnBrk="1" hangingPunct="1"/>
            <a:r>
              <a:rPr lang="zh-CN" altLang="zh-CN"/>
              <a:t>质，达到提高发动机效率和减少废气污染的目的。这辆汽车的最低油耗可</a:t>
            </a:r>
            <a:endParaRPr lang="en-US" altLang="zh-CN"/>
          </a:p>
          <a:p>
            <a:pPr eaLnBrk="1" hangingPunct="1"/>
            <a:r>
              <a:rPr lang="zh-CN" altLang="zh-CN"/>
              <a:t>达</a:t>
            </a:r>
            <a:r>
              <a:rPr lang="en-US" altLang="zh-CN"/>
              <a:t>0.2 kg/(kW·h)</a:t>
            </a:r>
            <a:r>
              <a:rPr lang="zh-CN" altLang="zh-CN"/>
              <a:t>。</a:t>
            </a:r>
            <a:r>
              <a:rPr lang="en-US" altLang="zh-CN"/>
              <a:t>(</a:t>
            </a:r>
            <a:r>
              <a:rPr lang="zh-CN" altLang="zh-CN"/>
              <a:t>已知汽油的热值为</a:t>
            </a:r>
            <a:r>
              <a:rPr lang="en-US" altLang="zh-CN"/>
              <a:t>4.6×10</a:t>
            </a:r>
            <a:r>
              <a:rPr lang="en-US" altLang="zh-CN" baseline="30000"/>
              <a:t>7</a:t>
            </a:r>
            <a:r>
              <a:rPr lang="en-US" altLang="zh-CN"/>
              <a:t> J/kg)[</a:t>
            </a:r>
            <a:r>
              <a:rPr lang="zh-CN" altLang="zh-CN"/>
              <a:t>提示：最低油耗</a:t>
            </a:r>
            <a:endParaRPr lang="en-US" altLang="zh-CN"/>
          </a:p>
          <a:p>
            <a:pPr eaLnBrk="1" hangingPunct="1"/>
            <a:r>
              <a:rPr lang="zh-CN" altLang="zh-CN"/>
              <a:t>是指燃烧最少的汽油获得最大有用功的能量；</a:t>
            </a:r>
            <a:r>
              <a:rPr lang="en-US" altLang="zh-CN"/>
              <a:t>0.2 kg/(kW·h)</a:t>
            </a:r>
            <a:r>
              <a:rPr lang="zh-CN" altLang="zh-CN"/>
              <a:t>表示获得</a:t>
            </a:r>
            <a:endParaRPr lang="en-US" altLang="zh-CN"/>
          </a:p>
          <a:p>
            <a:pPr eaLnBrk="1" hangingPunct="1"/>
            <a:r>
              <a:rPr lang="en-US" altLang="zh-CN"/>
              <a:t>1 kW·h</a:t>
            </a:r>
            <a:r>
              <a:rPr lang="zh-CN" altLang="zh-CN"/>
              <a:t>能量消耗</a:t>
            </a:r>
            <a:r>
              <a:rPr lang="en-US" altLang="zh-CN"/>
              <a:t>0.2 kg</a:t>
            </a:r>
            <a:r>
              <a:rPr lang="zh-CN" altLang="zh-CN"/>
              <a:t>汽油</a:t>
            </a:r>
            <a:r>
              <a:rPr lang="en-US" altLang="zh-CN"/>
              <a:t>]</a:t>
            </a:r>
            <a:r>
              <a:rPr lang="zh-CN" altLang="zh-CN"/>
              <a:t>。求：</a:t>
            </a:r>
            <a:endParaRPr lang="en-US" altLang="zh-CN"/>
          </a:p>
          <a:p>
            <a:pPr eaLnBrk="1" hangingPunct="1"/>
            <a:r>
              <a:rPr lang="en-US" altLang="zh-CN"/>
              <a:t>(1)0.2 kg</a:t>
            </a:r>
            <a:r>
              <a:rPr lang="zh-CN" altLang="zh-CN"/>
              <a:t>的汽油完全燃烧时放出的热量；</a:t>
            </a:r>
          </a:p>
          <a:p>
            <a:pPr eaLnBrk="1" hangingPunct="1"/>
            <a:r>
              <a:rPr lang="en-US" altLang="zh-CN"/>
              <a:t>(2)</a:t>
            </a:r>
            <a:r>
              <a:rPr lang="zh-CN" altLang="zh-CN"/>
              <a:t>该汽车发动机的最高效率。</a:t>
            </a:r>
            <a:r>
              <a:rPr lang="en-US" altLang="zh-CN"/>
              <a:t>(</a:t>
            </a:r>
            <a:r>
              <a:rPr lang="zh-CN" altLang="zh-CN"/>
              <a:t>结果保留整数</a:t>
            </a:r>
            <a:r>
              <a:rPr lang="en-US" altLang="zh-CN"/>
              <a:t>)</a:t>
            </a:r>
            <a:endParaRPr lang="zh-CN" altLang="zh-CN"/>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3314" name="TextBox 1"/>
          <p:cNvSpPr txBox="1">
            <a:spLocks noChangeArrowheads="1"/>
          </p:cNvSpPr>
          <p:nvPr/>
        </p:nvSpPr>
        <p:spPr bwMode="auto">
          <a:xfrm>
            <a:off x="346075" y="617538"/>
            <a:ext cx="8389938"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t>3</a:t>
            </a:r>
            <a:r>
              <a:rPr lang="zh-CN" altLang="zh-CN"/>
              <a:t>．分子间的作用力</a:t>
            </a:r>
          </a:p>
          <a:p>
            <a:pPr eaLnBrk="1" hangingPunct="1"/>
            <a:r>
              <a:rPr lang="en-US" altLang="zh-CN"/>
              <a:t>(1)</a:t>
            </a:r>
            <a:r>
              <a:rPr lang="zh-CN" altLang="zh-CN"/>
              <a:t>分子之间存在</a:t>
            </a:r>
            <a:r>
              <a:rPr lang="en-US" altLang="zh-CN"/>
              <a:t>① _____</a:t>
            </a:r>
            <a:r>
              <a:rPr lang="zh-CN" altLang="zh-CN"/>
              <a:t>。例：被紧压在一起的铅柱很难被分开。</a:t>
            </a:r>
          </a:p>
          <a:p>
            <a:pPr eaLnBrk="1" hangingPunct="1"/>
            <a:r>
              <a:rPr lang="en-US" altLang="zh-CN"/>
              <a:t>(2)</a:t>
            </a:r>
            <a:r>
              <a:rPr lang="zh-CN" altLang="zh-CN"/>
              <a:t>分子之间还存在</a:t>
            </a:r>
            <a:r>
              <a:rPr lang="en-US" altLang="zh-CN"/>
              <a:t>② ______</a:t>
            </a:r>
            <a:r>
              <a:rPr lang="zh-CN" altLang="zh-CN"/>
              <a:t>。例：固体和液体很难被压缩。</a:t>
            </a:r>
          </a:p>
          <a:p>
            <a:pPr eaLnBrk="1" hangingPunct="1"/>
            <a:r>
              <a:rPr lang="en-US" altLang="zh-CN"/>
              <a:t>(3)</a:t>
            </a:r>
            <a:r>
              <a:rPr lang="zh-CN" altLang="zh-CN"/>
              <a:t>分子之间既有引力又有斥力。</a:t>
            </a:r>
          </a:p>
          <a:p>
            <a:pPr eaLnBrk="1" hangingPunct="1"/>
            <a:r>
              <a:rPr lang="en-US" altLang="zh-CN"/>
              <a:t>4</a:t>
            </a:r>
            <a:r>
              <a:rPr lang="zh-CN" altLang="zh-CN"/>
              <a:t>．分子动理论</a:t>
            </a:r>
          </a:p>
          <a:p>
            <a:pPr eaLnBrk="1" hangingPunct="1"/>
            <a:r>
              <a:rPr lang="en-US" altLang="zh-CN"/>
              <a:t>(1)</a:t>
            </a:r>
            <a:r>
              <a:rPr lang="zh-CN" altLang="zh-CN"/>
              <a:t>物质是由</a:t>
            </a:r>
            <a:r>
              <a:rPr lang="en-US" altLang="zh-CN"/>
              <a:t>① _____</a:t>
            </a:r>
            <a:r>
              <a:rPr lang="zh-CN" altLang="zh-CN"/>
              <a:t>、</a:t>
            </a:r>
            <a:r>
              <a:rPr lang="en-US" altLang="zh-CN"/>
              <a:t>② _____</a:t>
            </a:r>
            <a:r>
              <a:rPr lang="zh-CN" altLang="zh-CN"/>
              <a:t>构成的。</a:t>
            </a:r>
          </a:p>
          <a:p>
            <a:pPr eaLnBrk="1" hangingPunct="1"/>
            <a:r>
              <a:rPr lang="en-US" altLang="zh-CN"/>
              <a:t>(2)</a:t>
            </a:r>
            <a:r>
              <a:rPr lang="zh-CN" altLang="zh-CN"/>
              <a:t>一切物体的分子都在不停地做</a:t>
            </a:r>
            <a:r>
              <a:rPr lang="en-US" altLang="zh-CN"/>
              <a:t>③ ___________</a:t>
            </a:r>
            <a:r>
              <a:rPr lang="zh-CN" altLang="zh-CN"/>
              <a:t>。</a:t>
            </a:r>
          </a:p>
          <a:p>
            <a:pPr eaLnBrk="1" hangingPunct="1"/>
            <a:r>
              <a:rPr lang="en-US" altLang="zh-CN"/>
              <a:t>(3)</a:t>
            </a:r>
            <a:r>
              <a:rPr lang="zh-CN" altLang="zh-CN"/>
              <a:t>分子间存在相互作用的</a:t>
            </a:r>
            <a:r>
              <a:rPr lang="en-US" altLang="zh-CN"/>
              <a:t>④ ______</a:t>
            </a:r>
            <a:r>
              <a:rPr lang="zh-CN" altLang="zh-CN"/>
              <a:t>和</a:t>
            </a:r>
            <a:r>
              <a:rPr lang="en-US" altLang="zh-CN"/>
              <a:t>⑤ ______</a:t>
            </a:r>
            <a:r>
              <a:rPr lang="zh-CN" altLang="zh-CN"/>
              <a:t>。</a:t>
            </a:r>
          </a:p>
        </p:txBody>
      </p:sp>
      <p:sp>
        <p:nvSpPr>
          <p:cNvPr id="3" name="矩形 2"/>
          <p:cNvSpPr>
            <a:spLocks noChangeArrowheads="1"/>
          </p:cNvSpPr>
          <p:nvPr/>
        </p:nvSpPr>
        <p:spPr bwMode="auto">
          <a:xfrm>
            <a:off x="2740025" y="1038225"/>
            <a:ext cx="700088"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引力</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4" name="矩形 3"/>
          <p:cNvSpPr>
            <a:spLocks noChangeArrowheads="1"/>
          </p:cNvSpPr>
          <p:nvPr/>
        </p:nvSpPr>
        <p:spPr bwMode="auto">
          <a:xfrm>
            <a:off x="3032125" y="1506538"/>
            <a:ext cx="700088"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斥力</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5" name="矩形 4"/>
          <p:cNvSpPr>
            <a:spLocks noChangeArrowheads="1"/>
          </p:cNvSpPr>
          <p:nvPr/>
        </p:nvSpPr>
        <p:spPr bwMode="auto">
          <a:xfrm>
            <a:off x="4500563" y="3295650"/>
            <a:ext cx="1604962"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无规则运动</a:t>
            </a:r>
            <a:r>
              <a:rPr lang="en-US" altLang="zh-CN">
                <a:solidFill>
                  <a:srgbClr val="C00000"/>
                </a:solidFill>
                <a:latin typeface="楷体_GB2312" panose="02010609030101010101" pitchFamily="49" charset="-122"/>
                <a:ea typeface="楷体_GB2312" panose="02010609030101010101" pitchFamily="49" charset="-122"/>
              </a:rPr>
              <a:t> </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6" name="矩形 5"/>
          <p:cNvSpPr>
            <a:spLocks noChangeArrowheads="1"/>
          </p:cNvSpPr>
          <p:nvPr/>
        </p:nvSpPr>
        <p:spPr bwMode="auto">
          <a:xfrm>
            <a:off x="3798888" y="3776663"/>
            <a:ext cx="700087"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引力</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7" name="矩形 6"/>
          <p:cNvSpPr>
            <a:spLocks noChangeArrowheads="1"/>
          </p:cNvSpPr>
          <p:nvPr/>
        </p:nvSpPr>
        <p:spPr bwMode="auto">
          <a:xfrm>
            <a:off x="5156200" y="3770313"/>
            <a:ext cx="700088"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斥力</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8" name="矩形 7"/>
          <p:cNvSpPr>
            <a:spLocks noChangeArrowheads="1"/>
          </p:cNvSpPr>
          <p:nvPr/>
        </p:nvSpPr>
        <p:spPr bwMode="auto">
          <a:xfrm>
            <a:off x="2198688" y="2863850"/>
            <a:ext cx="700087"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分子</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9" name="矩形 8"/>
          <p:cNvSpPr>
            <a:spLocks noChangeArrowheads="1"/>
          </p:cNvSpPr>
          <p:nvPr/>
        </p:nvSpPr>
        <p:spPr bwMode="auto">
          <a:xfrm>
            <a:off x="3470275" y="2894013"/>
            <a:ext cx="700088"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原子</a:t>
            </a:r>
            <a:endParaRPr lang="zh-CN" altLang="en-US">
              <a:solidFill>
                <a:srgbClr val="C00000"/>
              </a:solidFill>
              <a:latin typeface="楷体_GB2312" panose="02010609030101010101" pitchFamily="49" charset="-122"/>
              <a:ea typeface="楷体_GB2312" panose="02010609030101010101" pitchFamily="49"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after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after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after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after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after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Lst>
  </p:timing>
</p:sld>
</file>

<file path=ppt/slides/slide30.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51202" name="TextBox 1"/>
          <p:cNvSpPr txBox="1">
            <a:spLocks noChangeArrowheads="1"/>
          </p:cNvSpPr>
          <p:nvPr/>
        </p:nvSpPr>
        <p:spPr bwMode="auto">
          <a:xfrm>
            <a:off x="1655763" y="1016000"/>
            <a:ext cx="6842125" cy="48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latin typeface="黑体" panose="02010609060101010101" pitchFamily="49" charset="-122"/>
                <a:ea typeface="黑体" panose="02010609060101010101" pitchFamily="49" charset="-122"/>
              </a:rPr>
              <a:t>比较不同物质的吸热情况</a:t>
            </a:r>
            <a:r>
              <a:rPr lang="en-US" altLang="zh-CN">
                <a:latin typeface="黑体" panose="02010609060101010101" pitchFamily="49" charset="-122"/>
                <a:ea typeface="黑体" panose="02010609060101010101" pitchFamily="49" charset="-122"/>
              </a:rPr>
              <a:t>(</a:t>
            </a:r>
            <a:r>
              <a:rPr lang="zh-CN" altLang="zh-CN">
                <a:latin typeface="黑体" panose="02010609060101010101" pitchFamily="49" charset="-122"/>
                <a:ea typeface="黑体" panose="02010609060101010101" pitchFamily="49" charset="-122"/>
              </a:rPr>
              <a:t>近</a:t>
            </a:r>
            <a:r>
              <a:rPr lang="en-US" altLang="zh-CN">
                <a:latin typeface="黑体" panose="02010609060101010101" pitchFamily="49" charset="-122"/>
                <a:ea typeface="黑体" panose="02010609060101010101" pitchFamily="49" charset="-122"/>
              </a:rPr>
              <a:t>10</a:t>
            </a:r>
            <a:r>
              <a:rPr lang="zh-CN" altLang="zh-CN">
                <a:latin typeface="黑体" panose="02010609060101010101" pitchFamily="49" charset="-122"/>
                <a:ea typeface="黑体" panose="02010609060101010101" pitchFamily="49" charset="-122"/>
              </a:rPr>
              <a:t>年未考</a:t>
            </a:r>
            <a:r>
              <a:rPr lang="en-US" altLang="zh-CN">
                <a:latin typeface="黑体" panose="02010609060101010101" pitchFamily="49" charset="-122"/>
                <a:ea typeface="黑体" panose="02010609060101010101" pitchFamily="49" charset="-122"/>
              </a:rPr>
              <a:t>)</a:t>
            </a:r>
            <a:endParaRPr lang="zh-CN" altLang="zh-CN">
              <a:latin typeface="黑体" panose="02010609060101010101" pitchFamily="49" charset="-122"/>
              <a:ea typeface="黑体" panose="02010609060101010101" pitchFamily="49" charset="-122"/>
            </a:endParaRPr>
          </a:p>
        </p:txBody>
      </p:sp>
      <p:pic>
        <p:nvPicPr>
          <p:cNvPr id="51203" name="Picture 5"/>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58775" y="1169988"/>
            <a:ext cx="111442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04" name="TextBox 1"/>
          <p:cNvSpPr txBox="1">
            <a:spLocks noChangeArrowheads="1"/>
          </p:cNvSpPr>
          <p:nvPr/>
        </p:nvSpPr>
        <p:spPr bwMode="auto">
          <a:xfrm>
            <a:off x="323850" y="1557338"/>
            <a:ext cx="8389938" cy="325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rPr>
              <a:t>【提出问题与假设】</a:t>
            </a:r>
          </a:p>
          <a:p>
            <a:pPr eaLnBrk="1" hangingPunct="1"/>
            <a:r>
              <a:rPr lang="en-US" altLang="zh-CN"/>
              <a:t>1</a:t>
            </a:r>
            <a:r>
              <a:rPr lang="zh-CN" altLang="zh-CN"/>
              <a:t>．实验器材的选取及操作目的</a:t>
            </a:r>
          </a:p>
          <a:p>
            <a:pPr eaLnBrk="1" hangingPunct="1"/>
            <a:r>
              <a:rPr lang="en-US" altLang="zh-CN"/>
              <a:t>(1)</a:t>
            </a:r>
            <a:r>
              <a:rPr lang="zh-CN" altLang="zh-CN"/>
              <a:t>选择质量相同的不同物质：</a:t>
            </a:r>
            <a:r>
              <a:rPr lang="zh-CN" altLang="zh-CN" u="sng"/>
              <a:t> </a:t>
            </a:r>
            <a:r>
              <a:rPr lang="en-US" altLang="zh-CN" u="sng"/>
              <a:t>                 </a:t>
            </a:r>
            <a:r>
              <a:rPr lang="zh-CN" altLang="zh-CN"/>
              <a:t>。</a:t>
            </a:r>
          </a:p>
          <a:p>
            <a:pPr eaLnBrk="1" hangingPunct="1"/>
            <a:r>
              <a:rPr lang="en-US" altLang="zh-CN"/>
              <a:t>(2)</a:t>
            </a:r>
            <a:r>
              <a:rPr lang="zh-CN" altLang="zh-CN"/>
              <a:t>选择相同的热源：</a:t>
            </a:r>
            <a:r>
              <a:rPr lang="zh-CN" altLang="zh-CN" u="sng"/>
              <a:t> </a:t>
            </a:r>
            <a:r>
              <a:rPr lang="en-US" altLang="zh-CN" u="sng"/>
              <a:t>                                   </a:t>
            </a:r>
            <a:r>
              <a:rPr lang="zh-CN" altLang="zh-CN"/>
              <a:t>。</a:t>
            </a:r>
          </a:p>
          <a:p>
            <a:pPr eaLnBrk="1" hangingPunct="1"/>
            <a:r>
              <a:rPr lang="en-US" altLang="zh-CN"/>
              <a:t>(3)</a:t>
            </a:r>
            <a:r>
              <a:rPr lang="zh-CN" altLang="zh-CN"/>
              <a:t>选择电加热器：</a:t>
            </a:r>
            <a:r>
              <a:rPr lang="zh-CN" altLang="zh-CN" u="sng"/>
              <a:t> </a:t>
            </a:r>
            <a:r>
              <a:rPr lang="en-US" altLang="zh-CN" u="sng"/>
              <a:t>                            </a:t>
            </a:r>
            <a:r>
              <a:rPr lang="zh-CN" altLang="zh-CN"/>
              <a:t>。</a:t>
            </a:r>
          </a:p>
          <a:p>
            <a:pPr eaLnBrk="1" hangingPunct="1"/>
            <a:r>
              <a:rPr lang="en-US" altLang="zh-CN"/>
              <a:t>(4)</a:t>
            </a:r>
            <a:r>
              <a:rPr lang="zh-CN" altLang="zh-CN"/>
              <a:t>实验中不断搅拌的目的：</a:t>
            </a:r>
            <a:r>
              <a:rPr lang="zh-CN" altLang="zh-CN" u="sng"/>
              <a:t> </a:t>
            </a:r>
            <a:r>
              <a:rPr lang="en-US" altLang="zh-CN" u="sng"/>
              <a:t>         </a:t>
            </a:r>
            <a:r>
              <a:rPr lang="zh-CN" altLang="zh-CN"/>
              <a:t>。</a:t>
            </a:r>
          </a:p>
          <a:p>
            <a:pPr eaLnBrk="1" hangingPunct="1"/>
            <a:r>
              <a:rPr lang="en-US" altLang="zh-CN"/>
              <a:t>(5)</a:t>
            </a:r>
            <a:r>
              <a:rPr lang="zh-CN" altLang="zh-CN"/>
              <a:t>温度计的使用及读数。</a:t>
            </a:r>
          </a:p>
        </p:txBody>
      </p:sp>
      <p:sp>
        <p:nvSpPr>
          <p:cNvPr id="6" name="矩形 5"/>
          <p:cNvSpPr>
            <a:spLocks noChangeArrowheads="1"/>
          </p:cNvSpPr>
          <p:nvPr/>
        </p:nvSpPr>
        <p:spPr bwMode="auto">
          <a:xfrm>
            <a:off x="3914775" y="2432050"/>
            <a:ext cx="22288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t>控制变量法的应用</a:t>
            </a:r>
            <a:endParaRPr lang="zh-CN" altLang="en-US"/>
          </a:p>
        </p:txBody>
      </p:sp>
      <p:sp>
        <p:nvSpPr>
          <p:cNvPr id="7" name="矩形 6"/>
          <p:cNvSpPr>
            <a:spLocks noChangeArrowheads="1"/>
          </p:cNvSpPr>
          <p:nvPr/>
        </p:nvSpPr>
        <p:spPr bwMode="auto">
          <a:xfrm>
            <a:off x="2892425" y="2870200"/>
            <a:ext cx="465772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t>以保证相同加热时间内释放的热量相同 </a:t>
            </a:r>
            <a:endParaRPr lang="zh-CN" altLang="en-US"/>
          </a:p>
        </p:txBody>
      </p:sp>
      <p:sp>
        <p:nvSpPr>
          <p:cNvPr id="8" name="矩形 7"/>
          <p:cNvSpPr>
            <a:spLocks noChangeArrowheads="1"/>
          </p:cNvSpPr>
          <p:nvPr/>
        </p:nvSpPr>
        <p:spPr bwMode="auto">
          <a:xfrm>
            <a:off x="2543175" y="3344863"/>
            <a:ext cx="3890963"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t>电加热器是内部加热，相对稳定 </a:t>
            </a:r>
            <a:endParaRPr lang="zh-CN" altLang="en-US"/>
          </a:p>
        </p:txBody>
      </p:sp>
      <p:sp>
        <p:nvSpPr>
          <p:cNvPr id="9" name="矩形 8"/>
          <p:cNvSpPr>
            <a:spLocks noChangeArrowheads="1"/>
          </p:cNvSpPr>
          <p:nvPr/>
        </p:nvSpPr>
        <p:spPr bwMode="auto">
          <a:xfrm>
            <a:off x="3549650" y="3783013"/>
            <a:ext cx="1335088"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t>均匀受热 </a:t>
            </a:r>
            <a:endParaRPr lang="zh-CN" altLang="en-US"/>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5120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1202"/>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after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120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4" grpId="0"/>
      <p:bldP spid="6" grpId="0"/>
      <p:bldP spid="7" grpId="0"/>
      <p:bldP spid="8" grpId="0"/>
      <p:bldP spid="9" grpId="0"/>
    </p:bldLst>
  </p:timing>
</p:sld>
</file>

<file path=ppt/slides/slide31.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55298" name="TextBox 1"/>
          <p:cNvSpPr txBox="1">
            <a:spLocks noChangeArrowheads="1"/>
          </p:cNvSpPr>
          <p:nvPr/>
        </p:nvSpPr>
        <p:spPr bwMode="auto">
          <a:xfrm>
            <a:off x="346075" y="617538"/>
            <a:ext cx="8643938"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t>2</a:t>
            </a:r>
            <a:r>
              <a:rPr lang="zh-CN" altLang="zh-CN"/>
              <a:t>．控制变量法及转换法的应用</a:t>
            </a:r>
          </a:p>
          <a:p>
            <a:pPr eaLnBrk="1" hangingPunct="1"/>
            <a:r>
              <a:rPr lang="en-US" altLang="zh-CN"/>
              <a:t>(1)</a:t>
            </a:r>
            <a:r>
              <a:rPr lang="zh-CN" altLang="zh-CN"/>
              <a:t>通过加热相同的时间，比较温度变化的快慢来判断物体的吸热能力，</a:t>
            </a:r>
            <a:endParaRPr lang="en-US" altLang="zh-CN"/>
          </a:p>
          <a:p>
            <a:pPr eaLnBrk="1" hangingPunct="1"/>
            <a:r>
              <a:rPr lang="zh-CN" altLang="zh-CN"/>
              <a:t>温度变化快的</a:t>
            </a:r>
            <a:r>
              <a:rPr lang="zh-CN" altLang="zh-CN" u="sng"/>
              <a:t> </a:t>
            </a:r>
            <a:r>
              <a:rPr lang="en-US" altLang="zh-CN" u="sng"/>
              <a:t>            </a:t>
            </a:r>
            <a:r>
              <a:rPr lang="zh-CN" altLang="zh-CN"/>
              <a:t>。</a:t>
            </a:r>
          </a:p>
          <a:p>
            <a:pPr eaLnBrk="1" hangingPunct="1"/>
            <a:r>
              <a:rPr lang="en-US" altLang="zh-CN"/>
              <a:t>(2)</a:t>
            </a:r>
            <a:r>
              <a:rPr lang="zh-CN" altLang="zh-CN"/>
              <a:t>通过升高相同的温度，比较加热时间长短来判断吸热能力的强弱，加</a:t>
            </a:r>
            <a:endParaRPr lang="en-US" altLang="zh-CN"/>
          </a:p>
          <a:p>
            <a:pPr eaLnBrk="1" hangingPunct="1"/>
            <a:r>
              <a:rPr lang="zh-CN" altLang="zh-CN"/>
              <a:t>热时间长的物体</a:t>
            </a:r>
            <a:r>
              <a:rPr lang="zh-CN" altLang="zh-CN" u="sng"/>
              <a:t> </a:t>
            </a:r>
            <a:r>
              <a:rPr lang="en-US" altLang="zh-CN" u="sng"/>
              <a:t>            </a:t>
            </a:r>
            <a:r>
              <a:rPr lang="zh-CN" altLang="zh-CN"/>
              <a:t>。</a:t>
            </a:r>
          </a:p>
        </p:txBody>
      </p:sp>
      <p:sp>
        <p:nvSpPr>
          <p:cNvPr id="55299" name="矩形 2"/>
          <p:cNvSpPr>
            <a:spLocks noChangeArrowheads="1"/>
          </p:cNvSpPr>
          <p:nvPr/>
        </p:nvSpPr>
        <p:spPr bwMode="auto">
          <a:xfrm>
            <a:off x="1979613" y="1476375"/>
            <a:ext cx="1462087"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t>吸热能力弱</a:t>
            </a:r>
            <a:endParaRPr lang="zh-CN" altLang="en-US"/>
          </a:p>
        </p:txBody>
      </p:sp>
      <p:sp>
        <p:nvSpPr>
          <p:cNvPr id="55300" name="矩形 3"/>
          <p:cNvSpPr>
            <a:spLocks noChangeArrowheads="1"/>
          </p:cNvSpPr>
          <p:nvPr/>
        </p:nvSpPr>
        <p:spPr bwMode="auto">
          <a:xfrm>
            <a:off x="2309813" y="2389188"/>
            <a:ext cx="15906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t>吸热能力强 </a:t>
            </a:r>
            <a:endParaRPr lang="zh-CN" altLang="en-US"/>
          </a:p>
        </p:txBody>
      </p:sp>
    </p:spTree>
  </p:cSld>
  <p:clrMapOvr>
    <a:masterClrMapping/>
  </p:clrMapOvr>
  <p:transition spd="med">
    <p:fade/>
  </p:transition>
</p:sld>
</file>

<file path=ppt/slides/slide32.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56322" name="TextBox 1"/>
          <p:cNvSpPr txBox="1">
            <a:spLocks noChangeArrowheads="1"/>
          </p:cNvSpPr>
          <p:nvPr/>
        </p:nvSpPr>
        <p:spPr bwMode="auto">
          <a:xfrm>
            <a:off x="346075" y="617538"/>
            <a:ext cx="8389938" cy="325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rPr>
              <a:t>【实验分析及计算】</a:t>
            </a:r>
          </a:p>
          <a:p>
            <a:pPr eaLnBrk="1" hangingPunct="1"/>
            <a:r>
              <a:rPr lang="en-US" altLang="zh-CN"/>
              <a:t>3</a:t>
            </a:r>
            <a:r>
              <a:rPr lang="zh-CN" altLang="zh-CN"/>
              <a:t>．根据实验数据分析结论。</a:t>
            </a:r>
          </a:p>
          <a:p>
            <a:pPr eaLnBrk="1" hangingPunct="1"/>
            <a:r>
              <a:rPr lang="en-US" altLang="zh-CN"/>
              <a:t>4</a:t>
            </a:r>
            <a:r>
              <a:rPr lang="zh-CN" altLang="zh-CN"/>
              <a:t>．根据实验数据绘制温度</a:t>
            </a:r>
            <a:r>
              <a:rPr lang="en-US" altLang="zh-CN"/>
              <a:t>—</a:t>
            </a:r>
            <a:r>
              <a:rPr lang="zh-CN" altLang="zh-CN"/>
              <a:t>时间图象。</a:t>
            </a:r>
          </a:p>
          <a:p>
            <a:pPr eaLnBrk="1" hangingPunct="1"/>
            <a:r>
              <a:rPr lang="en-US" altLang="zh-CN"/>
              <a:t>5</a:t>
            </a:r>
            <a:r>
              <a:rPr lang="zh-CN" altLang="zh-CN"/>
              <a:t>．热量的计算</a:t>
            </a:r>
            <a:r>
              <a:rPr lang="en-US" altLang="zh-CN"/>
              <a:t>(</a:t>
            </a:r>
            <a:r>
              <a:rPr lang="en-US" altLang="zh-CN" i="1"/>
              <a:t>Q</a:t>
            </a:r>
            <a:r>
              <a:rPr lang="zh-CN" altLang="zh-CN"/>
              <a:t>＝</a:t>
            </a:r>
            <a:r>
              <a:rPr lang="en-US" altLang="zh-CN" i="1"/>
              <a:t>cm</a:t>
            </a:r>
            <a:r>
              <a:rPr lang="zh-CN" altLang="zh-CN"/>
              <a:t>Δ</a:t>
            </a:r>
            <a:r>
              <a:rPr lang="en-US" altLang="zh-CN" i="1"/>
              <a:t>t</a:t>
            </a:r>
            <a:r>
              <a:rPr lang="en-US" altLang="zh-CN"/>
              <a:t>)</a:t>
            </a:r>
            <a:r>
              <a:rPr lang="zh-CN" altLang="zh-CN"/>
              <a:t>。</a:t>
            </a:r>
          </a:p>
          <a:p>
            <a:pPr eaLnBrk="1" hangingPunct="1"/>
            <a:r>
              <a:rPr lang="en-US" altLang="zh-CN"/>
              <a:t>6</a:t>
            </a:r>
            <a:r>
              <a:rPr lang="zh-CN" altLang="zh-CN"/>
              <a:t>．描述物质的吸热能力的物理量。</a:t>
            </a:r>
          </a:p>
          <a:p>
            <a:pPr eaLnBrk="1" hangingPunct="1"/>
            <a:r>
              <a:rPr lang="en-US" altLang="zh-CN"/>
              <a:t>7</a:t>
            </a:r>
            <a:r>
              <a:rPr lang="zh-CN" altLang="zh-CN"/>
              <a:t>．比热容在生活中的应用。</a:t>
            </a:r>
          </a:p>
          <a:p>
            <a:pPr eaLnBrk="1" hangingPunct="1"/>
            <a:r>
              <a:rPr lang="en-US" altLang="zh-CN"/>
              <a:t>8</a:t>
            </a:r>
            <a:r>
              <a:rPr lang="zh-CN" altLang="zh-CN"/>
              <a:t>．误差分析</a:t>
            </a:r>
            <a:r>
              <a:rPr lang="en-US" altLang="zh-CN"/>
              <a:t>(</a:t>
            </a:r>
            <a:r>
              <a:rPr lang="zh-CN" altLang="zh-CN"/>
              <a:t>存在热量损失</a:t>
            </a:r>
            <a:r>
              <a:rPr lang="en-US" altLang="zh-CN"/>
              <a:t>)</a:t>
            </a:r>
            <a:r>
              <a:rPr lang="zh-CN" altLang="zh-CN"/>
              <a:t>。</a:t>
            </a:r>
          </a:p>
        </p:txBody>
      </p:sp>
    </p:spTree>
  </p:cSld>
  <p:clrMapOvr>
    <a:masterClrMapping/>
  </p:clrMapOvr>
  <p:transition spd="med">
    <p:fade/>
  </p:transition>
</p:sld>
</file>

<file path=ppt/slides/slide33.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54274" name="TextBox 1"/>
          <p:cNvSpPr txBox="1">
            <a:spLocks noChangeArrowheads="1"/>
          </p:cNvSpPr>
          <p:nvPr/>
        </p:nvSpPr>
        <p:spPr bwMode="auto">
          <a:xfrm>
            <a:off x="346075" y="866775"/>
            <a:ext cx="8389938" cy="186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rPr>
              <a:t>【探究名称】</a:t>
            </a:r>
            <a:r>
              <a:rPr lang="en-US" altLang="zh-CN"/>
              <a:t>  </a:t>
            </a:r>
            <a:r>
              <a:rPr lang="zh-CN" altLang="zh-CN"/>
              <a:t>探究不同物质的吸热能力。</a:t>
            </a:r>
          </a:p>
          <a:p>
            <a:pPr eaLnBrk="1" hangingPunct="1"/>
            <a:r>
              <a:rPr lang="zh-CN" altLang="zh-CN">
                <a:solidFill>
                  <a:srgbClr val="C00000"/>
                </a:solidFill>
              </a:rPr>
              <a:t>【进行实验与收集证据】</a:t>
            </a:r>
            <a:r>
              <a:rPr lang="zh-CN" altLang="zh-CN"/>
              <a:t> </a:t>
            </a:r>
          </a:p>
          <a:p>
            <a:pPr eaLnBrk="1" hangingPunct="1"/>
            <a:r>
              <a:rPr lang="zh-CN" altLang="zh-CN"/>
              <a:t>如图所示，某同学使用相同的装置给甲、乙两种液体加热，得到的实验数据如下表：</a:t>
            </a:r>
          </a:p>
        </p:txBody>
      </p:sp>
      <p:pic>
        <p:nvPicPr>
          <p:cNvPr id="54279" name="Picture 7"/>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855913" y="2711450"/>
            <a:ext cx="34671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5427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4274">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42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pic>
        <p:nvPicPr>
          <p:cNvPr id="58370" name="Picture 5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933575" y="1285875"/>
            <a:ext cx="5276850"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35.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59394" name="TextBox 1"/>
          <p:cNvSpPr txBox="1">
            <a:spLocks noChangeArrowheads="1"/>
          </p:cNvSpPr>
          <p:nvPr/>
        </p:nvSpPr>
        <p:spPr bwMode="auto">
          <a:xfrm>
            <a:off x="346075" y="231775"/>
            <a:ext cx="8716963"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rPr>
              <a:t>【分析与论证】</a:t>
            </a:r>
            <a:r>
              <a:rPr lang="zh-CN" altLang="zh-CN"/>
              <a:t> </a:t>
            </a:r>
          </a:p>
          <a:p>
            <a:pPr eaLnBrk="1" hangingPunct="1"/>
            <a:r>
              <a:rPr lang="en-US" altLang="zh-CN"/>
              <a:t>(1)</a:t>
            </a:r>
            <a:r>
              <a:rPr lang="zh-CN" altLang="zh-CN"/>
              <a:t>实验中记录加热时间的目的是</a:t>
            </a:r>
            <a:r>
              <a:rPr lang="zh-CN" altLang="zh-CN" u="sng"/>
              <a:t> </a:t>
            </a:r>
            <a:r>
              <a:rPr lang="en-US" altLang="zh-CN" u="sng"/>
              <a:t>                            </a:t>
            </a:r>
            <a:r>
              <a:rPr lang="zh-CN" altLang="zh-CN"/>
              <a:t>。</a:t>
            </a:r>
          </a:p>
          <a:p>
            <a:pPr eaLnBrk="1" hangingPunct="1"/>
            <a:r>
              <a:rPr lang="en-US" altLang="zh-CN"/>
              <a:t>(2)</a:t>
            </a:r>
            <a:r>
              <a:rPr lang="zh-CN" altLang="zh-CN"/>
              <a:t>分析第</a:t>
            </a:r>
            <a:r>
              <a:rPr lang="en-US" altLang="zh-CN"/>
              <a:t>1</a:t>
            </a:r>
            <a:r>
              <a:rPr lang="zh-CN" altLang="zh-CN"/>
              <a:t>、</a:t>
            </a:r>
            <a:r>
              <a:rPr lang="en-US" altLang="zh-CN"/>
              <a:t>2</a:t>
            </a:r>
            <a:r>
              <a:rPr lang="zh-CN" altLang="zh-CN"/>
              <a:t>次实验数据，可以得出同种物质升高相同的温度时，吸收</a:t>
            </a:r>
            <a:endParaRPr lang="en-US" altLang="zh-CN"/>
          </a:p>
          <a:p>
            <a:pPr eaLnBrk="1" hangingPunct="1"/>
            <a:r>
              <a:rPr lang="zh-CN" altLang="zh-CN"/>
              <a:t>热量的多少与物质的</a:t>
            </a:r>
            <a:r>
              <a:rPr lang="zh-CN" altLang="zh-CN" u="sng"/>
              <a:t> </a:t>
            </a:r>
            <a:r>
              <a:rPr lang="en-US" altLang="zh-CN" u="sng"/>
              <a:t>      </a:t>
            </a:r>
            <a:r>
              <a:rPr lang="zh-CN" altLang="zh-CN"/>
              <a:t>有关。</a:t>
            </a:r>
          </a:p>
          <a:p>
            <a:pPr eaLnBrk="1" hangingPunct="1"/>
            <a:r>
              <a:rPr lang="en-US" altLang="zh-CN"/>
              <a:t>(3)</a:t>
            </a:r>
            <a:r>
              <a:rPr lang="zh-CN" altLang="zh-CN"/>
              <a:t>分析第</a:t>
            </a:r>
            <a:r>
              <a:rPr lang="en-US" altLang="zh-CN"/>
              <a:t>1</a:t>
            </a:r>
            <a:r>
              <a:rPr lang="zh-CN" altLang="zh-CN"/>
              <a:t>、</a:t>
            </a:r>
            <a:r>
              <a:rPr lang="en-US" altLang="zh-CN"/>
              <a:t>3</a:t>
            </a:r>
            <a:r>
              <a:rPr lang="zh-CN" altLang="zh-CN"/>
              <a:t>次实验数据，可以得出质量相等的不同物质，升高相同的</a:t>
            </a:r>
            <a:endParaRPr lang="en-US" altLang="zh-CN"/>
          </a:p>
          <a:p>
            <a:pPr eaLnBrk="1" hangingPunct="1"/>
            <a:r>
              <a:rPr lang="zh-CN" altLang="zh-CN"/>
              <a:t>温度时，吸收的热量</a:t>
            </a:r>
            <a:r>
              <a:rPr lang="zh-CN" altLang="zh-CN" u="sng"/>
              <a:t> </a:t>
            </a:r>
            <a:r>
              <a:rPr lang="en-US" altLang="zh-CN" u="sng"/>
              <a:t>      </a:t>
            </a:r>
            <a:r>
              <a:rPr lang="en-US" altLang="zh-CN"/>
              <a:t>(</a:t>
            </a:r>
            <a:r>
              <a:rPr lang="zh-CN" altLang="zh-CN"/>
              <a:t>选填</a:t>
            </a:r>
            <a:r>
              <a:rPr lang="en-US" altLang="zh-CN"/>
              <a:t>“</a:t>
            </a:r>
            <a:r>
              <a:rPr lang="zh-CN" altLang="zh-CN"/>
              <a:t>相同</a:t>
            </a:r>
            <a:r>
              <a:rPr lang="en-US" altLang="zh-CN"/>
              <a:t>”</a:t>
            </a:r>
            <a:r>
              <a:rPr lang="zh-CN" altLang="zh-CN"/>
              <a:t>或</a:t>
            </a:r>
            <a:r>
              <a:rPr lang="en-US" altLang="zh-CN"/>
              <a:t>“</a:t>
            </a:r>
            <a:r>
              <a:rPr lang="zh-CN" altLang="zh-CN"/>
              <a:t>不同</a:t>
            </a:r>
            <a:r>
              <a:rPr lang="en-US" altLang="zh-CN"/>
              <a:t>”)</a:t>
            </a:r>
            <a:r>
              <a:rPr lang="zh-CN" altLang="zh-CN"/>
              <a:t>。</a:t>
            </a:r>
          </a:p>
          <a:p>
            <a:pPr eaLnBrk="1" hangingPunct="1"/>
            <a:r>
              <a:rPr lang="en-US" altLang="zh-CN"/>
              <a:t>(4)</a:t>
            </a:r>
            <a:r>
              <a:rPr lang="zh-CN" altLang="zh-CN"/>
              <a:t>分析第</a:t>
            </a:r>
            <a:r>
              <a:rPr lang="en-US" altLang="zh-CN"/>
              <a:t>1</a:t>
            </a:r>
            <a:r>
              <a:rPr lang="zh-CN" altLang="zh-CN"/>
              <a:t>、</a:t>
            </a:r>
            <a:r>
              <a:rPr lang="en-US" altLang="zh-CN"/>
              <a:t>4</a:t>
            </a:r>
            <a:r>
              <a:rPr lang="zh-CN" altLang="zh-CN"/>
              <a:t>次实验数据可以发现加热时间相同，单位质量的不同物质</a:t>
            </a:r>
            <a:endParaRPr lang="en-US" altLang="zh-CN"/>
          </a:p>
          <a:p>
            <a:pPr eaLnBrk="1" hangingPunct="1"/>
            <a:r>
              <a:rPr lang="zh-CN" altLang="zh-CN"/>
              <a:t>升高的温度</a:t>
            </a:r>
            <a:r>
              <a:rPr lang="zh-CN" altLang="zh-CN" u="sng"/>
              <a:t> </a:t>
            </a:r>
            <a:r>
              <a:rPr lang="en-US" altLang="zh-CN" u="sng"/>
              <a:t>      </a:t>
            </a:r>
            <a:r>
              <a:rPr lang="en-US" altLang="zh-CN"/>
              <a:t>(</a:t>
            </a:r>
            <a:r>
              <a:rPr lang="zh-CN" altLang="zh-CN"/>
              <a:t>选填</a:t>
            </a:r>
            <a:r>
              <a:rPr lang="en-US" altLang="zh-CN"/>
              <a:t>“</a:t>
            </a:r>
            <a:r>
              <a:rPr lang="zh-CN" altLang="zh-CN"/>
              <a:t>相同</a:t>
            </a:r>
            <a:r>
              <a:rPr lang="en-US" altLang="zh-CN"/>
              <a:t>”</a:t>
            </a:r>
            <a:r>
              <a:rPr lang="zh-CN" altLang="zh-CN"/>
              <a:t>或</a:t>
            </a:r>
            <a:r>
              <a:rPr lang="en-US" altLang="zh-CN"/>
              <a:t>“</a:t>
            </a:r>
            <a:r>
              <a:rPr lang="zh-CN" altLang="zh-CN"/>
              <a:t>不同</a:t>
            </a:r>
            <a:r>
              <a:rPr lang="en-US" altLang="zh-CN"/>
              <a:t>”)</a:t>
            </a:r>
            <a:r>
              <a:rPr lang="zh-CN" altLang="zh-CN"/>
              <a:t>。</a:t>
            </a:r>
            <a:endParaRPr lang="en-US" altLang="zh-CN"/>
          </a:p>
          <a:p>
            <a:pPr eaLnBrk="1" hangingPunct="1"/>
            <a:r>
              <a:rPr lang="en-US" altLang="zh-CN"/>
              <a:t>(5)</a:t>
            </a:r>
            <a:r>
              <a:rPr lang="zh-CN" altLang="zh-CN"/>
              <a:t>由上述分析可以得出</a:t>
            </a:r>
            <a:r>
              <a:rPr lang="zh-CN" altLang="zh-CN" u="sng"/>
              <a:t> </a:t>
            </a:r>
            <a:r>
              <a:rPr lang="en-US" altLang="zh-CN" u="sng"/>
              <a:t>    </a:t>
            </a:r>
            <a:r>
              <a:rPr lang="en-US" altLang="zh-CN"/>
              <a:t>(</a:t>
            </a:r>
            <a:r>
              <a:rPr lang="zh-CN" altLang="zh-CN"/>
              <a:t>选填</a:t>
            </a:r>
            <a:r>
              <a:rPr lang="en-US" altLang="zh-CN"/>
              <a:t>“</a:t>
            </a:r>
            <a:r>
              <a:rPr lang="zh-CN" altLang="zh-CN"/>
              <a:t>甲</a:t>
            </a:r>
            <a:r>
              <a:rPr lang="en-US" altLang="zh-CN"/>
              <a:t>”</a:t>
            </a:r>
            <a:r>
              <a:rPr lang="zh-CN" altLang="zh-CN"/>
              <a:t>或</a:t>
            </a:r>
            <a:r>
              <a:rPr lang="en-US" altLang="zh-CN"/>
              <a:t>“</a:t>
            </a:r>
            <a:r>
              <a:rPr lang="zh-CN" altLang="zh-CN"/>
              <a:t>乙</a:t>
            </a:r>
            <a:r>
              <a:rPr lang="en-US" altLang="zh-CN"/>
              <a:t>”)</a:t>
            </a:r>
            <a:r>
              <a:rPr lang="zh-CN" altLang="zh-CN"/>
              <a:t>物质的吸热能力强。</a:t>
            </a:r>
          </a:p>
          <a:p>
            <a:pPr eaLnBrk="1" hangingPunct="1"/>
            <a:r>
              <a:rPr lang="en-US" altLang="zh-CN"/>
              <a:t>(6)</a:t>
            </a:r>
            <a:r>
              <a:rPr lang="zh-CN" altLang="zh-CN"/>
              <a:t>该实验采用的物理学研究方法是</a:t>
            </a:r>
            <a:r>
              <a:rPr lang="zh-CN" altLang="zh-CN" u="sng"/>
              <a:t> </a:t>
            </a:r>
            <a:r>
              <a:rPr lang="en-US" altLang="zh-CN" u="sng"/>
              <a:t>           </a:t>
            </a:r>
            <a:r>
              <a:rPr lang="zh-CN" altLang="zh-CN"/>
              <a:t>和</a:t>
            </a:r>
            <a:r>
              <a:rPr lang="zh-CN" altLang="zh-CN" u="sng"/>
              <a:t> </a:t>
            </a:r>
            <a:r>
              <a:rPr lang="en-US" altLang="zh-CN" u="sng"/>
              <a:t>       </a:t>
            </a:r>
            <a:r>
              <a:rPr lang="zh-CN" altLang="zh-CN"/>
              <a:t>。</a:t>
            </a:r>
          </a:p>
        </p:txBody>
      </p:sp>
      <p:sp>
        <p:nvSpPr>
          <p:cNvPr id="3" name="矩形 2"/>
          <p:cNvSpPr>
            <a:spLocks noChangeArrowheads="1"/>
          </p:cNvSpPr>
          <p:nvPr/>
        </p:nvSpPr>
        <p:spPr bwMode="auto">
          <a:xfrm>
            <a:off x="4260850" y="636588"/>
            <a:ext cx="367030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在相同时间内产生的热量相等 </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4" name="矩形 3"/>
          <p:cNvSpPr>
            <a:spLocks noChangeArrowheads="1"/>
          </p:cNvSpPr>
          <p:nvPr/>
        </p:nvSpPr>
        <p:spPr bwMode="auto">
          <a:xfrm>
            <a:off x="2819400" y="1579563"/>
            <a:ext cx="700088"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质量</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5" name="矩形 4"/>
          <p:cNvSpPr>
            <a:spLocks noChangeArrowheads="1"/>
          </p:cNvSpPr>
          <p:nvPr/>
        </p:nvSpPr>
        <p:spPr bwMode="auto">
          <a:xfrm>
            <a:off x="2849563" y="2462213"/>
            <a:ext cx="700087"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不同</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6" name="矩形 5"/>
          <p:cNvSpPr>
            <a:spLocks noChangeArrowheads="1"/>
          </p:cNvSpPr>
          <p:nvPr/>
        </p:nvSpPr>
        <p:spPr bwMode="auto">
          <a:xfrm>
            <a:off x="1790700" y="3375025"/>
            <a:ext cx="700088"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不同</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7" name="矩形 6"/>
          <p:cNvSpPr>
            <a:spLocks noChangeArrowheads="1"/>
          </p:cNvSpPr>
          <p:nvPr/>
        </p:nvSpPr>
        <p:spPr bwMode="auto">
          <a:xfrm>
            <a:off x="3184525" y="3849688"/>
            <a:ext cx="442913"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甲</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8" name="矩形 7"/>
          <p:cNvSpPr>
            <a:spLocks noChangeArrowheads="1"/>
          </p:cNvSpPr>
          <p:nvPr/>
        </p:nvSpPr>
        <p:spPr bwMode="auto">
          <a:xfrm>
            <a:off x="4425950" y="4324350"/>
            <a:ext cx="1474788"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控制变量法</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9" name="矩形 8"/>
          <p:cNvSpPr>
            <a:spLocks noChangeArrowheads="1"/>
          </p:cNvSpPr>
          <p:nvPr/>
        </p:nvSpPr>
        <p:spPr bwMode="auto">
          <a:xfrm>
            <a:off x="6242050" y="4318000"/>
            <a:ext cx="95885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转换法</a:t>
            </a:r>
            <a:endParaRPr lang="zh-CN" altLang="en-US">
              <a:solidFill>
                <a:srgbClr val="C00000"/>
              </a:solidFill>
              <a:latin typeface="楷体_GB2312" panose="02010609030101010101" pitchFamily="49" charset="-122"/>
              <a:ea typeface="楷体_GB2312" panose="02010609030101010101" pitchFamily="49"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after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after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after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after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after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Lst>
  </p:timing>
</p:sld>
</file>

<file path=ppt/slides/slide36.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60418" name="TextBox 1"/>
          <p:cNvSpPr txBox="1">
            <a:spLocks noChangeArrowheads="1"/>
          </p:cNvSpPr>
          <p:nvPr/>
        </p:nvSpPr>
        <p:spPr bwMode="auto">
          <a:xfrm>
            <a:off x="346075" y="376238"/>
            <a:ext cx="8389938" cy="48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latin typeface="黑体" panose="02010609060101010101" pitchFamily="49" charset="-122"/>
                <a:ea typeface="黑体" panose="02010609060101010101" pitchFamily="49" charset="-122"/>
              </a:rPr>
              <a:t>                            </a:t>
            </a:r>
            <a:r>
              <a:rPr lang="zh-CN" altLang="zh-CN">
                <a:latin typeface="黑体" panose="02010609060101010101" pitchFamily="49" charset="-122"/>
                <a:ea typeface="黑体" panose="02010609060101010101" pitchFamily="49" charset="-122"/>
              </a:rPr>
              <a:t>补充设问</a:t>
            </a:r>
          </a:p>
        </p:txBody>
      </p:sp>
      <p:sp>
        <p:nvSpPr>
          <p:cNvPr id="60419" name="TextBox 1"/>
          <p:cNvSpPr txBox="1">
            <a:spLocks noChangeArrowheads="1"/>
          </p:cNvSpPr>
          <p:nvPr/>
        </p:nvSpPr>
        <p:spPr bwMode="auto">
          <a:xfrm>
            <a:off x="431800" y="925513"/>
            <a:ext cx="8712200"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t>(1)</a:t>
            </a:r>
            <a:r>
              <a:rPr lang="zh-CN" altLang="zh-CN"/>
              <a:t>实验中，除了图甲、乙中所示的器材外，还需要的测量工具有天平和</a:t>
            </a:r>
            <a:endParaRPr lang="en-US" altLang="zh-CN"/>
          </a:p>
          <a:p>
            <a:pPr eaLnBrk="1" hangingPunct="1"/>
            <a:r>
              <a:rPr lang="en-US" altLang="zh-CN"/>
              <a:t>_______</a:t>
            </a:r>
            <a:r>
              <a:rPr lang="zh-CN" altLang="zh-CN"/>
              <a:t>。</a:t>
            </a:r>
          </a:p>
          <a:p>
            <a:pPr eaLnBrk="1" hangingPunct="1"/>
            <a:r>
              <a:rPr lang="en-US" altLang="zh-CN"/>
              <a:t>(2)</a:t>
            </a:r>
            <a:r>
              <a:rPr lang="zh-CN" altLang="zh-CN"/>
              <a:t>现提供的热源有：两个规格相同的电加热器、两个相同的酒精灯。在</a:t>
            </a:r>
            <a:endParaRPr lang="en-US" altLang="zh-CN"/>
          </a:p>
          <a:p>
            <a:pPr eaLnBrk="1" hangingPunct="1"/>
            <a:r>
              <a:rPr lang="zh-CN" altLang="zh-CN"/>
              <a:t>上述提供的热源中，你认为哪种更合适？为什么？</a:t>
            </a:r>
            <a:r>
              <a:rPr lang="en-US" altLang="zh-CN"/>
              <a:t>___________________</a:t>
            </a:r>
            <a:endParaRPr lang="en-US" altLang="zh-CN" u="sng"/>
          </a:p>
          <a:p>
            <a:pPr eaLnBrk="1" hangingPunct="1"/>
            <a:r>
              <a:rPr lang="en-US" altLang="zh-CN"/>
              <a:t>____________________________________________________</a:t>
            </a:r>
            <a:r>
              <a:rPr lang="zh-CN" altLang="zh-CN"/>
              <a:t>。</a:t>
            </a:r>
          </a:p>
        </p:txBody>
      </p:sp>
      <p:sp>
        <p:nvSpPr>
          <p:cNvPr id="6" name="矩形 5"/>
          <p:cNvSpPr>
            <a:spLocks noChangeArrowheads="1"/>
          </p:cNvSpPr>
          <p:nvPr/>
        </p:nvSpPr>
        <p:spPr bwMode="auto">
          <a:xfrm>
            <a:off x="622300" y="1330325"/>
            <a:ext cx="700088"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停表</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7" name="矩形 6"/>
          <p:cNvSpPr>
            <a:spLocks noChangeArrowheads="1"/>
          </p:cNvSpPr>
          <p:nvPr/>
        </p:nvSpPr>
        <p:spPr bwMode="auto">
          <a:xfrm>
            <a:off x="6192838" y="2243138"/>
            <a:ext cx="2249487"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两个规格相同的电</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8" name="矩形 7"/>
          <p:cNvSpPr>
            <a:spLocks noChangeArrowheads="1"/>
          </p:cNvSpPr>
          <p:nvPr/>
        </p:nvSpPr>
        <p:spPr bwMode="auto">
          <a:xfrm>
            <a:off x="519113" y="2687638"/>
            <a:ext cx="759460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加热器比较合适，因为电加热器易于控制产生热量的多少</a:t>
            </a:r>
            <a:endParaRPr lang="zh-CN" altLang="en-US">
              <a:solidFill>
                <a:srgbClr val="C00000"/>
              </a:solidFill>
              <a:latin typeface="楷体_GB2312" panose="02010609030101010101" pitchFamily="49" charset="-122"/>
              <a:ea typeface="楷体_GB2312" panose="02010609030101010101" pitchFamily="49"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37.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61442" name="TextBox 1"/>
          <p:cNvSpPr txBox="1">
            <a:spLocks noChangeArrowheads="1"/>
          </p:cNvSpPr>
          <p:nvPr/>
        </p:nvSpPr>
        <p:spPr bwMode="auto">
          <a:xfrm>
            <a:off x="346075" y="1036638"/>
            <a:ext cx="8389938"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t>(3)</a:t>
            </a:r>
            <a:r>
              <a:rPr lang="zh-CN" altLang="zh-CN"/>
              <a:t>在对实验进行反思时，该同学认为原方案需要两次加</a:t>
            </a:r>
            <a:endParaRPr lang="en-US" altLang="zh-CN"/>
          </a:p>
          <a:p>
            <a:pPr eaLnBrk="1" hangingPunct="1"/>
            <a:r>
              <a:rPr lang="zh-CN" altLang="zh-CN"/>
              <a:t>热耗时长，因此改进方案并设计了如图丙所示的装置。与</a:t>
            </a:r>
            <a:endParaRPr lang="en-US" altLang="zh-CN"/>
          </a:p>
          <a:p>
            <a:pPr eaLnBrk="1" hangingPunct="1"/>
            <a:r>
              <a:rPr lang="zh-CN" altLang="zh-CN"/>
              <a:t>原方案相比，该方案除克服了上述缺点外还具有的优点是</a:t>
            </a:r>
            <a:endParaRPr lang="en-US" altLang="zh-CN"/>
          </a:p>
          <a:p>
            <a:pPr eaLnBrk="1" hangingPunct="1"/>
            <a:r>
              <a:rPr lang="en-US" altLang="zh-CN"/>
              <a:t> ___________________________________________</a:t>
            </a:r>
            <a:r>
              <a:rPr lang="zh-CN" altLang="zh-CN"/>
              <a:t>。</a:t>
            </a:r>
            <a:endParaRPr lang="en-US" altLang="zh-CN"/>
          </a:p>
          <a:p>
            <a:pPr eaLnBrk="1" hangingPunct="1"/>
            <a:r>
              <a:rPr lang="en-US" altLang="zh-CN"/>
              <a:t>(</a:t>
            </a:r>
            <a:r>
              <a:rPr lang="zh-CN" altLang="zh-CN"/>
              <a:t>答出一条即可</a:t>
            </a:r>
            <a:r>
              <a:rPr lang="en-US" altLang="zh-CN"/>
              <a:t>)</a:t>
            </a:r>
            <a:endParaRPr lang="zh-CN" altLang="zh-CN"/>
          </a:p>
        </p:txBody>
      </p:sp>
      <p:pic>
        <p:nvPicPr>
          <p:cNvPr id="61443"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091363" y="1128713"/>
            <a:ext cx="1390650" cy="242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矩形 3"/>
          <p:cNvSpPr>
            <a:spLocks noChangeArrowheads="1"/>
          </p:cNvSpPr>
          <p:nvPr/>
        </p:nvSpPr>
        <p:spPr bwMode="auto">
          <a:xfrm>
            <a:off x="482600" y="2363788"/>
            <a:ext cx="6681788"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使液体甲和液体乙在相同时间内吸收的热量相等 </a:t>
            </a:r>
            <a:endParaRPr lang="zh-CN" altLang="en-US">
              <a:solidFill>
                <a:srgbClr val="C00000"/>
              </a:solidFill>
              <a:latin typeface="楷体_GB2312" panose="02010609030101010101" pitchFamily="49" charset="-122"/>
              <a:ea typeface="楷体_GB2312" panose="02010609030101010101" pitchFamily="49" charset="-122"/>
            </a:endParaRPr>
          </a:p>
        </p:txBody>
      </p:sp>
      <p:pic>
        <p:nvPicPr>
          <p:cNvPr id="61444" name="New picture"/>
          <p:cNvPicPr/>
          <p:nvPr/>
        </p:nvPicPr>
        <p:blipFill>
          <a:blip r:embed="rId3"/>
          <a:stretch>
            <a:fillRect/>
          </a:stretch>
        </p:blipFill>
        <p:spPr>
          <a:xfrm>
            <a:off x="12661900" y="11912600"/>
            <a:ext cx="342900" cy="266700"/>
          </a:xfrm>
          <a:prstGeom prst="cube">
            <a:avLst/>
          </a:prstGeom>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4338" name="TextBox 1"/>
          <p:cNvSpPr txBox="1">
            <a:spLocks noChangeArrowheads="1"/>
          </p:cNvSpPr>
          <p:nvPr/>
        </p:nvSpPr>
        <p:spPr bwMode="auto">
          <a:xfrm>
            <a:off x="346075" y="242888"/>
            <a:ext cx="8389938"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latin typeface="黑体" panose="02010609060101010101" pitchFamily="49" charset="-122"/>
                <a:ea typeface="黑体" panose="02010609060101010101" pitchFamily="49" charset="-122"/>
              </a:rPr>
              <a:t>          </a:t>
            </a:r>
            <a:r>
              <a:rPr lang="zh-CN" altLang="zh-CN">
                <a:latin typeface="黑体" panose="02010609060101010101" pitchFamily="49" charset="-122"/>
                <a:ea typeface="黑体" panose="02010609060101010101" pitchFamily="49" charset="-122"/>
              </a:rPr>
              <a:t>内能及其变化</a:t>
            </a:r>
          </a:p>
        </p:txBody>
      </p:sp>
      <p:sp>
        <p:nvSpPr>
          <p:cNvPr id="3" name="圆角矩形 2"/>
          <p:cNvSpPr/>
          <p:nvPr/>
        </p:nvSpPr>
        <p:spPr bwMode="auto">
          <a:xfrm>
            <a:off x="425620" y="371476"/>
            <a:ext cx="1188827" cy="35795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a:defRPr sz="2000" b="1">
                <a:solidFill>
                  <a:srgbClr val="000000"/>
                </a:solidFill>
                <a:latin typeface="宋体" panose="02010600030101010101" pitchFamily="2" charset="-122"/>
                <a:ea typeface="宋体" panose="02010600030101010101" pitchFamily="2" charset="-122"/>
              </a:defRPr>
            </a:lvl1pPr>
            <a:lvl2pPr marL="742950" indent="-285750">
              <a:defRPr sz="2000" b="1">
                <a:solidFill>
                  <a:srgbClr val="000000"/>
                </a:solidFill>
                <a:latin typeface="宋体" panose="02010600030101010101" pitchFamily="2" charset="-122"/>
                <a:ea typeface="宋体" panose="02010600030101010101" pitchFamily="2" charset="-122"/>
              </a:defRPr>
            </a:lvl2pPr>
            <a:lvl3pPr marL="1143000" indent="-228600">
              <a:defRPr sz="2000" b="1">
                <a:solidFill>
                  <a:srgbClr val="000000"/>
                </a:solidFill>
                <a:latin typeface="宋体" panose="02010600030101010101" pitchFamily="2" charset="-122"/>
                <a:ea typeface="宋体" panose="02010600030101010101" pitchFamily="2" charset="-122"/>
              </a:defRPr>
            </a:lvl3pPr>
            <a:lvl4pPr marL="1600200" indent="-228600">
              <a:defRPr sz="2000" b="1">
                <a:solidFill>
                  <a:srgbClr val="000000"/>
                </a:solidFill>
                <a:latin typeface="宋体" panose="02010600030101010101" pitchFamily="2" charset="-122"/>
                <a:ea typeface="宋体" panose="02010600030101010101" pitchFamily="2" charset="-122"/>
              </a:defRPr>
            </a:lvl4pPr>
            <a:lvl5pPr marL="2057400" indent="-228600">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algn="ctr">
              <a:defRPr/>
            </a:pPr>
            <a:r>
              <a:rPr lang="zh-CN" altLang="en-US" b="0">
                <a:ln>
                  <a:solidFill>
                    <a:schemeClr val="bg1"/>
                  </a:solidFill>
                </a:ln>
                <a:solidFill>
                  <a:srgbClr val="FFFFFF"/>
                </a:solidFill>
                <a:latin typeface="黑体" panose="02010609060101010101" pitchFamily="49" charset="-122"/>
                <a:ea typeface="黑体" panose="02010609060101010101" pitchFamily="49" charset="-122"/>
              </a:rPr>
              <a:t>知识</a:t>
            </a:r>
            <a:r>
              <a:rPr lang="zh-CN" altLang="en-US" b="0" smtClean="0">
                <a:ln>
                  <a:solidFill>
                    <a:schemeClr val="bg1"/>
                  </a:solidFill>
                </a:ln>
                <a:solidFill>
                  <a:srgbClr val="FFFFFF"/>
                </a:solidFill>
                <a:latin typeface="黑体" panose="02010609060101010101" pitchFamily="49" charset="-122"/>
                <a:ea typeface="黑体" panose="02010609060101010101" pitchFamily="49" charset="-122"/>
              </a:rPr>
              <a:t>点</a:t>
            </a:r>
            <a:r>
              <a:rPr lang="en-US" altLang="zh-CN" b="0" smtClean="0">
                <a:ln>
                  <a:solidFill>
                    <a:schemeClr val="bg1"/>
                  </a:solidFill>
                </a:ln>
                <a:solidFill>
                  <a:srgbClr val="FFFFFF"/>
                </a:solidFill>
                <a:latin typeface="黑体" panose="02010609060101010101" pitchFamily="49" charset="-122"/>
                <a:ea typeface="黑体" panose="02010609060101010101" pitchFamily="49" charset="-122"/>
              </a:rPr>
              <a:t>2</a:t>
            </a:r>
            <a:endParaRPr lang="en-US" altLang="zh-CN" b="0">
              <a:ln>
                <a:solidFill>
                  <a:schemeClr val="bg1"/>
                </a:solidFill>
              </a:ln>
              <a:solidFill>
                <a:srgbClr val="FFFFFF"/>
              </a:solidFill>
              <a:latin typeface="黑体" panose="02010609060101010101" pitchFamily="49" charset="-122"/>
              <a:ea typeface="黑体" panose="02010609060101010101" pitchFamily="49" charset="-122"/>
            </a:endParaRPr>
          </a:p>
        </p:txBody>
      </p:sp>
      <p:sp>
        <p:nvSpPr>
          <p:cNvPr id="11268" name="TextBox 1"/>
          <p:cNvSpPr txBox="1">
            <a:spLocks noChangeArrowheads="1"/>
          </p:cNvSpPr>
          <p:nvPr/>
        </p:nvSpPr>
        <p:spPr bwMode="auto">
          <a:xfrm>
            <a:off x="323850" y="792163"/>
            <a:ext cx="8389938" cy="374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t>1</a:t>
            </a:r>
            <a:r>
              <a:rPr lang="zh-CN" altLang="zh-CN"/>
              <a:t>．内能</a:t>
            </a:r>
          </a:p>
          <a:p>
            <a:pPr eaLnBrk="1" hangingPunct="1"/>
            <a:r>
              <a:rPr lang="en-US" altLang="zh-CN"/>
              <a:t>(1)</a:t>
            </a:r>
            <a:r>
              <a:rPr lang="zh-CN" altLang="zh-CN"/>
              <a:t>定义：构成物体的所有分子，其热运动的</a:t>
            </a:r>
            <a:r>
              <a:rPr lang="en-US" altLang="zh-CN"/>
              <a:t>① _____</a:t>
            </a:r>
            <a:r>
              <a:rPr lang="zh-CN" altLang="zh-CN"/>
              <a:t>和</a:t>
            </a:r>
            <a:r>
              <a:rPr lang="en-US" altLang="zh-CN"/>
              <a:t>② ________</a:t>
            </a:r>
            <a:r>
              <a:rPr lang="zh-CN" altLang="zh-CN"/>
              <a:t>的</a:t>
            </a:r>
            <a:endParaRPr lang="zh-CN" altLang="en-US"/>
          </a:p>
          <a:p>
            <a:pPr eaLnBrk="1" hangingPunct="1"/>
            <a:r>
              <a:rPr lang="zh-CN" altLang="zh-CN"/>
              <a:t>总和。</a:t>
            </a:r>
          </a:p>
          <a:p>
            <a:pPr eaLnBrk="1" hangingPunct="1"/>
            <a:r>
              <a:rPr lang="en-US" altLang="zh-CN"/>
              <a:t>(2)</a:t>
            </a:r>
            <a:r>
              <a:rPr lang="zh-CN" altLang="zh-CN"/>
              <a:t>影响因素</a:t>
            </a:r>
          </a:p>
          <a:p>
            <a:pPr eaLnBrk="1" hangingPunct="1"/>
            <a:r>
              <a:rPr lang="en-US" altLang="zh-CN"/>
              <a:t>A</a:t>
            </a:r>
            <a:r>
              <a:rPr lang="zh-CN" altLang="zh-CN"/>
              <a:t>．温度：同一物体，温度越高，内能越</a:t>
            </a:r>
            <a:r>
              <a:rPr lang="en-US" altLang="zh-CN"/>
              <a:t>③ ____</a:t>
            </a:r>
            <a:r>
              <a:rPr lang="zh-CN" altLang="zh-CN"/>
              <a:t>；温度降低时，内能</a:t>
            </a:r>
            <a:endParaRPr lang="en-US" altLang="zh-CN"/>
          </a:p>
          <a:p>
            <a:pPr eaLnBrk="1" hangingPunct="1"/>
            <a:r>
              <a:rPr lang="en-US" altLang="zh-CN"/>
              <a:t>④ ______</a:t>
            </a:r>
            <a:r>
              <a:rPr lang="zh-CN" altLang="zh-CN"/>
              <a:t>。</a:t>
            </a:r>
          </a:p>
          <a:p>
            <a:pPr eaLnBrk="1" hangingPunct="1"/>
            <a:r>
              <a:rPr lang="en-US" altLang="zh-CN"/>
              <a:t>B</a:t>
            </a:r>
            <a:r>
              <a:rPr lang="zh-CN" altLang="zh-CN"/>
              <a:t>．质量：在温度、物态相同的情况下，质量大的物体内能</a:t>
            </a:r>
            <a:r>
              <a:rPr lang="en-US" altLang="zh-CN"/>
              <a:t>⑤ ____</a:t>
            </a:r>
            <a:r>
              <a:rPr lang="zh-CN" altLang="zh-CN"/>
              <a:t>。</a:t>
            </a:r>
          </a:p>
          <a:p>
            <a:pPr eaLnBrk="1" hangingPunct="1"/>
            <a:r>
              <a:rPr lang="en-US" altLang="zh-CN"/>
              <a:t>(3)</a:t>
            </a:r>
            <a:r>
              <a:rPr lang="zh-CN" altLang="zh-CN"/>
              <a:t>特点：一切物体在</a:t>
            </a:r>
            <a:r>
              <a:rPr lang="en-US" altLang="zh-CN"/>
              <a:t>⑥ ______</a:t>
            </a:r>
            <a:r>
              <a:rPr lang="zh-CN" altLang="zh-CN"/>
              <a:t>时候都有内能。 </a:t>
            </a:r>
          </a:p>
        </p:txBody>
      </p:sp>
      <p:sp>
        <p:nvSpPr>
          <p:cNvPr id="5" name="矩形 4"/>
          <p:cNvSpPr>
            <a:spLocks noChangeArrowheads="1"/>
          </p:cNvSpPr>
          <p:nvPr/>
        </p:nvSpPr>
        <p:spPr bwMode="auto">
          <a:xfrm>
            <a:off x="5776913" y="1220788"/>
            <a:ext cx="700087"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动能</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6" name="矩形 5"/>
          <p:cNvSpPr>
            <a:spLocks noChangeArrowheads="1"/>
          </p:cNvSpPr>
          <p:nvPr/>
        </p:nvSpPr>
        <p:spPr bwMode="auto">
          <a:xfrm>
            <a:off x="6950075" y="1220788"/>
            <a:ext cx="134620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分子势能 </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7" name="矩形 6"/>
          <p:cNvSpPr>
            <a:spLocks noChangeArrowheads="1"/>
          </p:cNvSpPr>
          <p:nvPr/>
        </p:nvSpPr>
        <p:spPr bwMode="auto">
          <a:xfrm>
            <a:off x="5302250" y="2608263"/>
            <a:ext cx="442913"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大</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8" name="矩形 7"/>
          <p:cNvSpPr>
            <a:spLocks noChangeArrowheads="1"/>
          </p:cNvSpPr>
          <p:nvPr/>
        </p:nvSpPr>
        <p:spPr bwMode="auto">
          <a:xfrm>
            <a:off x="811213" y="3046413"/>
            <a:ext cx="700087"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减小</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9" name="矩形 8"/>
          <p:cNvSpPr>
            <a:spLocks noChangeArrowheads="1"/>
          </p:cNvSpPr>
          <p:nvPr/>
        </p:nvSpPr>
        <p:spPr bwMode="auto">
          <a:xfrm>
            <a:off x="7346950" y="3484563"/>
            <a:ext cx="442913"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大</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10" name="矩形 9"/>
          <p:cNvSpPr>
            <a:spLocks noChangeArrowheads="1"/>
          </p:cNvSpPr>
          <p:nvPr/>
        </p:nvSpPr>
        <p:spPr bwMode="auto">
          <a:xfrm>
            <a:off x="3214688" y="3959225"/>
            <a:ext cx="700087"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任何</a:t>
            </a:r>
            <a:endParaRPr lang="zh-CN" altLang="en-US">
              <a:solidFill>
                <a:srgbClr val="C00000"/>
              </a:solidFill>
              <a:latin typeface="楷体_GB2312" panose="02010609030101010101" pitchFamily="49" charset="-122"/>
              <a:ea typeface="楷体_GB2312" panose="02010609030101010101" pitchFamily="49"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after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after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after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after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after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5" grpId="0"/>
      <p:bldP spid="6" grpId="0"/>
      <p:bldP spid="7" grpId="0"/>
      <p:bldP spid="8" grpId="0"/>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5362" name="TextBox 1"/>
          <p:cNvSpPr txBox="1">
            <a:spLocks noChangeArrowheads="1"/>
          </p:cNvSpPr>
          <p:nvPr/>
        </p:nvSpPr>
        <p:spPr bwMode="auto">
          <a:xfrm>
            <a:off x="346075" y="-23813"/>
            <a:ext cx="8643938"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t>2</a:t>
            </a:r>
            <a:r>
              <a:rPr lang="zh-CN" altLang="zh-CN"/>
              <a:t>．热量</a:t>
            </a:r>
          </a:p>
          <a:p>
            <a:pPr eaLnBrk="1" hangingPunct="1"/>
            <a:r>
              <a:rPr lang="en-US" altLang="zh-CN"/>
              <a:t>(1)</a:t>
            </a:r>
            <a:r>
              <a:rPr lang="zh-CN" altLang="zh-CN"/>
              <a:t>定义：在热传递过程中，传递能量的多少叫作热量。热量用符号</a:t>
            </a:r>
            <a:r>
              <a:rPr lang="en-US" altLang="zh-CN" i="1"/>
              <a:t>Q</a:t>
            </a:r>
            <a:r>
              <a:rPr lang="zh-CN" altLang="zh-CN"/>
              <a:t>表示。</a:t>
            </a:r>
          </a:p>
          <a:p>
            <a:pPr eaLnBrk="1" hangingPunct="1"/>
            <a:r>
              <a:rPr lang="en-US" altLang="zh-CN"/>
              <a:t>(2)</a:t>
            </a:r>
            <a:r>
              <a:rPr lang="zh-CN" altLang="zh-CN"/>
              <a:t>单位：热量的单位是 </a:t>
            </a:r>
            <a:r>
              <a:rPr lang="en-US" altLang="zh-CN"/>
              <a:t>_______</a:t>
            </a:r>
            <a:r>
              <a:rPr lang="zh-CN" altLang="zh-CN"/>
              <a:t>。</a:t>
            </a:r>
            <a:endParaRPr lang="en-US" altLang="zh-CN"/>
          </a:p>
          <a:p>
            <a:pPr eaLnBrk="1" hangingPunct="1"/>
            <a:r>
              <a:rPr lang="en-US" altLang="zh-CN"/>
              <a:t>3</a:t>
            </a:r>
            <a:r>
              <a:rPr lang="zh-CN" altLang="zh-CN"/>
              <a:t>．改变物体内能的两种方式</a:t>
            </a:r>
          </a:p>
        </p:txBody>
      </p:sp>
      <p:sp>
        <p:nvSpPr>
          <p:cNvPr id="4" name="矩形 3"/>
          <p:cNvSpPr>
            <a:spLocks noChangeArrowheads="1"/>
          </p:cNvSpPr>
          <p:nvPr/>
        </p:nvSpPr>
        <p:spPr bwMode="auto">
          <a:xfrm>
            <a:off x="3111500" y="882650"/>
            <a:ext cx="12096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焦耳</a:t>
            </a:r>
            <a:r>
              <a:rPr lang="en-US" altLang="zh-CN">
                <a:solidFill>
                  <a:srgbClr val="C00000"/>
                </a:solidFill>
                <a:latin typeface="楷体_GB2312" panose="02010609030101010101" pitchFamily="49" charset="-122"/>
                <a:ea typeface="楷体_GB2312" panose="02010609030101010101" pitchFamily="49" charset="-122"/>
              </a:rPr>
              <a:t>(J) </a:t>
            </a:r>
            <a:endParaRPr lang="zh-CN" altLang="en-US">
              <a:solidFill>
                <a:srgbClr val="C00000"/>
              </a:solidFill>
              <a:latin typeface="楷体_GB2312" panose="02010609030101010101" pitchFamily="49" charset="-122"/>
              <a:ea typeface="楷体_GB2312" panose="02010609030101010101" pitchFamily="49" charset="-122"/>
            </a:endParaRPr>
          </a:p>
        </p:txBody>
      </p:sp>
      <p:pic>
        <p:nvPicPr>
          <p:cNvPr id="15364" name="Picture 17"/>
          <p:cNvPicPr>
            <a:picLocks noChangeAspect="1" noChangeArrowheads="1"/>
          </p:cNvPicPr>
          <p:nvPr/>
        </p:nvPicPr>
        <p:blipFill>
          <a:blip r:embed="rId2">
            <a:extLst>
              <a:ext uri="{28A0092B-C50C-407E-A947-70E740481C1C}">
                <a14:useLocalDpi xmlns:a14="http://schemas.microsoft.com/office/drawing/2010/main" val="0"/>
              </a:ext>
            </a:extLst>
          </a:blip>
          <a:srcRect b="1163"/>
          <a:stretch>
            <a:fillRect/>
          </a:stretch>
        </p:blipFill>
        <p:spPr bwMode="auto">
          <a:xfrm>
            <a:off x="1541463" y="1911350"/>
            <a:ext cx="6105525" cy="310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矩形 6"/>
          <p:cNvSpPr>
            <a:spLocks noChangeArrowheads="1"/>
          </p:cNvSpPr>
          <p:nvPr/>
        </p:nvSpPr>
        <p:spPr bwMode="auto">
          <a:xfrm>
            <a:off x="3659188" y="2827338"/>
            <a:ext cx="700087"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en-US">
                <a:solidFill>
                  <a:srgbClr val="C00000"/>
                </a:solidFill>
                <a:latin typeface="楷体_GB2312" panose="02010609030101010101" pitchFamily="49" charset="-122"/>
                <a:ea typeface="楷体_GB2312" panose="02010609030101010101" pitchFamily="49" charset="-122"/>
              </a:rPr>
              <a:t>低温</a:t>
            </a:r>
          </a:p>
        </p:txBody>
      </p:sp>
      <p:sp>
        <p:nvSpPr>
          <p:cNvPr id="8" name="矩形 7"/>
          <p:cNvSpPr>
            <a:spLocks noChangeArrowheads="1"/>
          </p:cNvSpPr>
          <p:nvPr/>
        </p:nvSpPr>
        <p:spPr bwMode="auto">
          <a:xfrm>
            <a:off x="3659188" y="2455863"/>
            <a:ext cx="700087"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en-US">
                <a:solidFill>
                  <a:srgbClr val="C00000"/>
                </a:solidFill>
                <a:latin typeface="楷体_GB2312" panose="02010609030101010101" pitchFamily="49" charset="-122"/>
                <a:ea typeface="楷体_GB2312" panose="02010609030101010101" pitchFamily="49" charset="-122"/>
              </a:rPr>
              <a:t>高温</a:t>
            </a:r>
          </a:p>
        </p:txBody>
      </p:sp>
      <p:sp>
        <p:nvSpPr>
          <p:cNvPr id="9" name="矩形 8"/>
          <p:cNvSpPr>
            <a:spLocks noChangeArrowheads="1"/>
          </p:cNvSpPr>
          <p:nvPr/>
        </p:nvSpPr>
        <p:spPr bwMode="auto">
          <a:xfrm>
            <a:off x="3105150" y="3594100"/>
            <a:ext cx="700088"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en-US">
                <a:solidFill>
                  <a:srgbClr val="C00000"/>
                </a:solidFill>
                <a:latin typeface="楷体_GB2312" panose="02010609030101010101" pitchFamily="49" charset="-122"/>
                <a:ea typeface="楷体_GB2312" panose="02010609030101010101" pitchFamily="49" charset="-122"/>
              </a:rPr>
              <a:t>高温</a:t>
            </a:r>
          </a:p>
        </p:txBody>
      </p:sp>
      <p:sp>
        <p:nvSpPr>
          <p:cNvPr id="10" name="矩形 9"/>
          <p:cNvSpPr>
            <a:spLocks noChangeArrowheads="1"/>
          </p:cNvSpPr>
          <p:nvPr/>
        </p:nvSpPr>
        <p:spPr bwMode="auto">
          <a:xfrm>
            <a:off x="3111500" y="3995738"/>
            <a:ext cx="700088"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en-US">
                <a:solidFill>
                  <a:srgbClr val="C00000"/>
                </a:solidFill>
                <a:latin typeface="楷体_GB2312" panose="02010609030101010101" pitchFamily="49" charset="-122"/>
                <a:ea typeface="楷体_GB2312" panose="02010609030101010101" pitchFamily="49" charset="-122"/>
              </a:rPr>
              <a:t>低温</a:t>
            </a:r>
          </a:p>
        </p:txBody>
      </p:sp>
      <p:sp>
        <p:nvSpPr>
          <p:cNvPr id="11" name="矩形 10"/>
          <p:cNvSpPr>
            <a:spLocks noChangeArrowheads="1"/>
          </p:cNvSpPr>
          <p:nvPr/>
        </p:nvSpPr>
        <p:spPr bwMode="auto">
          <a:xfrm>
            <a:off x="5813425" y="3228975"/>
            <a:ext cx="700088"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en-US">
                <a:solidFill>
                  <a:srgbClr val="C00000"/>
                </a:solidFill>
                <a:latin typeface="楷体_GB2312" panose="02010609030101010101" pitchFamily="49" charset="-122"/>
                <a:ea typeface="楷体_GB2312" panose="02010609030101010101" pitchFamily="49" charset="-122"/>
              </a:rPr>
              <a:t>增加</a:t>
            </a:r>
          </a:p>
        </p:txBody>
      </p:sp>
      <p:sp>
        <p:nvSpPr>
          <p:cNvPr id="12" name="矩形 11"/>
          <p:cNvSpPr>
            <a:spLocks noChangeArrowheads="1"/>
          </p:cNvSpPr>
          <p:nvPr/>
        </p:nvSpPr>
        <p:spPr bwMode="auto">
          <a:xfrm>
            <a:off x="5265738" y="3995738"/>
            <a:ext cx="700087"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en-US">
                <a:solidFill>
                  <a:srgbClr val="C00000"/>
                </a:solidFill>
                <a:latin typeface="楷体_GB2312" panose="02010609030101010101" pitchFamily="49" charset="-122"/>
                <a:ea typeface="楷体_GB2312" panose="02010609030101010101" pitchFamily="49" charset="-122"/>
              </a:rPr>
              <a:t>减少</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after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after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after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after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after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P spid="9" grpId="0"/>
      <p:bldP spid="10" grpId="0"/>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grpSp>
        <p:nvGrpSpPr>
          <p:cNvPr id="16386" name="组合 10"/>
          <p:cNvGrpSpPr/>
          <p:nvPr/>
        </p:nvGrpSpPr>
        <p:grpSpPr>
          <a:xfrm>
            <a:off x="1870075" y="454025"/>
            <a:ext cx="5229225" cy="4454525"/>
            <a:chOff x="1870038" y="453996"/>
            <a:chExt cx="5229225" cy="4454586"/>
          </a:xfrm>
        </p:grpSpPr>
        <p:pic>
          <p:nvPicPr>
            <p:cNvPr id="16389" name="Picture 25"/>
            <p:cNvPicPr>
              <a:picLocks noChangeAspect="1" noChangeArrowheads="1"/>
            </p:cNvPicPr>
            <p:nvPr/>
          </p:nvPicPr>
          <p:blipFill>
            <a:blip r:embed="rId2">
              <a:extLst>
                <a:ext uri="{28A0092B-C50C-407E-A947-70E740481C1C}">
                  <a14:useLocalDpi xmlns:a14="http://schemas.microsoft.com/office/drawing/2010/main" val="0"/>
                </a:ext>
              </a:extLst>
            </a:blip>
            <a:srcRect b="7715"/>
            <a:stretch>
              <a:fillRect/>
            </a:stretch>
          </p:blipFill>
          <p:spPr bwMode="auto">
            <a:xfrm>
              <a:off x="1943064" y="453996"/>
              <a:ext cx="5143500" cy="474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0" name="Picture 26"/>
            <p:cNvPicPr>
              <a:picLocks noChangeAspect="1" noChangeArrowheads="1"/>
            </p:cNvPicPr>
            <p:nvPr/>
          </p:nvPicPr>
          <p:blipFill>
            <a:blip r:embed="rId3">
              <a:extLst>
                <a:ext uri="{28A0092B-C50C-407E-A947-70E740481C1C}">
                  <a14:useLocalDpi xmlns:a14="http://schemas.microsoft.com/office/drawing/2010/main" val="0"/>
                </a:ext>
              </a:extLst>
            </a:blip>
            <a:srcRect t="1801"/>
            <a:stretch>
              <a:fillRect/>
            </a:stretch>
          </p:blipFill>
          <p:spPr bwMode="auto">
            <a:xfrm>
              <a:off x="1870038" y="923958"/>
              <a:ext cx="5229225" cy="3984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矩形 12"/>
          <p:cNvSpPr>
            <a:spLocks noChangeArrowheads="1"/>
          </p:cNvSpPr>
          <p:nvPr/>
        </p:nvSpPr>
        <p:spPr bwMode="auto">
          <a:xfrm>
            <a:off x="3563938" y="842963"/>
            <a:ext cx="1281112"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en-US">
                <a:solidFill>
                  <a:srgbClr val="C00000"/>
                </a:solidFill>
                <a:latin typeface="楷体_GB2312" panose="02010609030101010101" pitchFamily="49" charset="-122"/>
                <a:ea typeface="楷体_GB2312" panose="02010609030101010101" pitchFamily="49" charset="-122"/>
              </a:rPr>
              <a:t>转移</a:t>
            </a:r>
          </a:p>
        </p:txBody>
      </p:sp>
      <p:sp>
        <p:nvSpPr>
          <p:cNvPr id="14" name="矩形 13"/>
          <p:cNvSpPr>
            <a:spLocks noChangeArrowheads="1"/>
          </p:cNvSpPr>
          <p:nvPr/>
        </p:nvSpPr>
        <p:spPr bwMode="auto">
          <a:xfrm>
            <a:off x="5614988" y="842963"/>
            <a:ext cx="1281112"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en-US">
                <a:solidFill>
                  <a:srgbClr val="C00000"/>
                </a:solidFill>
                <a:latin typeface="楷体_GB2312" panose="02010609030101010101" pitchFamily="49" charset="-122"/>
                <a:ea typeface="楷体_GB2312" panose="02010609030101010101" pitchFamily="49" charset="-122"/>
              </a:rPr>
              <a:t>转化</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7410" name="TextBox 1"/>
          <p:cNvSpPr txBox="1">
            <a:spLocks noChangeArrowheads="1"/>
          </p:cNvSpPr>
          <p:nvPr/>
        </p:nvSpPr>
        <p:spPr bwMode="auto">
          <a:xfrm>
            <a:off x="346075" y="271463"/>
            <a:ext cx="8389938"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latin typeface="黑体" panose="02010609060101010101" pitchFamily="49" charset="-122"/>
                <a:ea typeface="黑体" panose="02010609060101010101" pitchFamily="49" charset="-122"/>
              </a:rPr>
              <a:t>           </a:t>
            </a:r>
            <a:r>
              <a:rPr lang="zh-CN" altLang="zh-CN">
                <a:latin typeface="黑体" panose="02010609060101010101" pitchFamily="49" charset="-122"/>
                <a:ea typeface="黑体" panose="02010609060101010101" pitchFamily="49" charset="-122"/>
              </a:rPr>
              <a:t>比热容</a:t>
            </a:r>
          </a:p>
        </p:txBody>
      </p:sp>
      <p:sp>
        <p:nvSpPr>
          <p:cNvPr id="4" name="圆角矩形 3"/>
          <p:cNvSpPr/>
          <p:nvPr/>
        </p:nvSpPr>
        <p:spPr bwMode="auto">
          <a:xfrm>
            <a:off x="466849" y="353435"/>
            <a:ext cx="1188827" cy="35795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a:defRPr sz="2000" b="1">
                <a:solidFill>
                  <a:srgbClr val="000000"/>
                </a:solidFill>
                <a:latin typeface="宋体" panose="02010600030101010101" pitchFamily="2" charset="-122"/>
                <a:ea typeface="宋体" panose="02010600030101010101" pitchFamily="2" charset="-122"/>
              </a:defRPr>
            </a:lvl1pPr>
            <a:lvl2pPr marL="742950" indent="-285750">
              <a:defRPr sz="2000" b="1">
                <a:solidFill>
                  <a:srgbClr val="000000"/>
                </a:solidFill>
                <a:latin typeface="宋体" panose="02010600030101010101" pitchFamily="2" charset="-122"/>
                <a:ea typeface="宋体" panose="02010600030101010101" pitchFamily="2" charset="-122"/>
              </a:defRPr>
            </a:lvl2pPr>
            <a:lvl3pPr marL="1143000" indent="-228600">
              <a:defRPr sz="2000" b="1">
                <a:solidFill>
                  <a:srgbClr val="000000"/>
                </a:solidFill>
                <a:latin typeface="宋体" panose="02010600030101010101" pitchFamily="2" charset="-122"/>
                <a:ea typeface="宋体" panose="02010600030101010101" pitchFamily="2" charset="-122"/>
              </a:defRPr>
            </a:lvl3pPr>
            <a:lvl4pPr marL="1600200" indent="-228600">
              <a:defRPr sz="2000" b="1">
                <a:solidFill>
                  <a:srgbClr val="000000"/>
                </a:solidFill>
                <a:latin typeface="宋体" panose="02010600030101010101" pitchFamily="2" charset="-122"/>
                <a:ea typeface="宋体" panose="02010600030101010101" pitchFamily="2" charset="-122"/>
              </a:defRPr>
            </a:lvl4pPr>
            <a:lvl5pPr marL="2057400" indent="-228600">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algn="ctr">
              <a:defRPr/>
            </a:pPr>
            <a:r>
              <a:rPr lang="zh-CN" altLang="en-US" b="0">
                <a:ln>
                  <a:solidFill>
                    <a:schemeClr val="bg1"/>
                  </a:solidFill>
                </a:ln>
                <a:solidFill>
                  <a:srgbClr val="FFFFFF"/>
                </a:solidFill>
                <a:latin typeface="黑体" panose="02010609060101010101" pitchFamily="49" charset="-122"/>
                <a:ea typeface="黑体" panose="02010609060101010101" pitchFamily="49" charset="-122"/>
              </a:rPr>
              <a:t>知识</a:t>
            </a:r>
            <a:r>
              <a:rPr lang="zh-CN" altLang="en-US" b="0" smtClean="0">
                <a:ln>
                  <a:solidFill>
                    <a:schemeClr val="bg1"/>
                  </a:solidFill>
                </a:ln>
                <a:solidFill>
                  <a:srgbClr val="FFFFFF"/>
                </a:solidFill>
                <a:latin typeface="黑体" panose="02010609060101010101" pitchFamily="49" charset="-122"/>
                <a:ea typeface="黑体" panose="02010609060101010101" pitchFamily="49" charset="-122"/>
              </a:rPr>
              <a:t>点</a:t>
            </a:r>
            <a:r>
              <a:rPr lang="en-US" altLang="zh-CN" b="0" smtClean="0">
                <a:ln>
                  <a:solidFill>
                    <a:schemeClr val="bg1"/>
                  </a:solidFill>
                </a:ln>
                <a:solidFill>
                  <a:srgbClr val="FFFFFF"/>
                </a:solidFill>
                <a:latin typeface="黑体" panose="02010609060101010101" pitchFamily="49" charset="-122"/>
                <a:ea typeface="黑体" panose="02010609060101010101" pitchFamily="49" charset="-122"/>
              </a:rPr>
              <a:t>3</a:t>
            </a:r>
            <a:endParaRPr lang="en-US" altLang="zh-CN" b="0">
              <a:ln>
                <a:solidFill>
                  <a:schemeClr val="bg1"/>
                </a:solidFill>
              </a:ln>
              <a:solidFill>
                <a:srgbClr val="FFFFFF"/>
              </a:solidFill>
              <a:latin typeface="黑体" panose="02010609060101010101" pitchFamily="49" charset="-122"/>
              <a:ea typeface="黑体" panose="02010609060101010101" pitchFamily="49" charset="-122"/>
            </a:endParaRPr>
          </a:p>
        </p:txBody>
      </p:sp>
      <p:sp>
        <p:nvSpPr>
          <p:cNvPr id="14340" name="TextBox 1"/>
          <p:cNvSpPr txBox="1">
            <a:spLocks noChangeArrowheads="1"/>
          </p:cNvSpPr>
          <p:nvPr/>
        </p:nvSpPr>
        <p:spPr bwMode="auto">
          <a:xfrm>
            <a:off x="323850" y="1073150"/>
            <a:ext cx="8820150"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t>1</a:t>
            </a:r>
            <a:r>
              <a:rPr lang="zh-CN" altLang="zh-CN"/>
              <a:t>．物理意义：表示物质</a:t>
            </a:r>
            <a:r>
              <a:rPr lang="en-US" altLang="zh-CN"/>
              <a:t>__________</a:t>
            </a:r>
            <a:r>
              <a:rPr lang="zh-CN" altLang="zh-CN"/>
              <a:t>的强弱。</a:t>
            </a:r>
          </a:p>
          <a:p>
            <a:pPr eaLnBrk="1" hangingPunct="1"/>
            <a:r>
              <a:rPr lang="en-US" altLang="zh-CN"/>
              <a:t>2</a:t>
            </a:r>
            <a:r>
              <a:rPr lang="zh-CN" altLang="zh-CN"/>
              <a:t>．定义：一定质量的某种物质，在温度升高时吸收的</a:t>
            </a:r>
            <a:r>
              <a:rPr lang="en-US" altLang="zh-CN"/>
              <a:t>①______</a:t>
            </a:r>
            <a:r>
              <a:rPr lang="zh-CN" altLang="zh-CN"/>
              <a:t>与它的</a:t>
            </a:r>
            <a:endParaRPr lang="en-US" altLang="zh-CN"/>
          </a:p>
          <a:p>
            <a:pPr eaLnBrk="1" hangingPunct="1"/>
            <a:r>
              <a:rPr lang="en-US" altLang="zh-CN"/>
              <a:t>②______</a:t>
            </a:r>
            <a:r>
              <a:rPr lang="zh-CN" altLang="zh-CN"/>
              <a:t>和</a:t>
            </a:r>
            <a:r>
              <a:rPr lang="en-US" altLang="zh-CN"/>
              <a:t>③___________</a:t>
            </a:r>
            <a:r>
              <a:rPr lang="zh-CN" altLang="zh-CN"/>
              <a:t>乘积之比。</a:t>
            </a:r>
          </a:p>
          <a:p>
            <a:pPr eaLnBrk="1" hangingPunct="1"/>
            <a:r>
              <a:rPr lang="en-US" altLang="zh-CN"/>
              <a:t>3</a:t>
            </a:r>
            <a:r>
              <a:rPr lang="zh-CN" altLang="zh-CN"/>
              <a:t>．单位：</a:t>
            </a:r>
            <a:r>
              <a:rPr lang="en-US" altLang="zh-CN"/>
              <a:t>____________</a:t>
            </a:r>
            <a:r>
              <a:rPr lang="zh-CN" altLang="zh-CN"/>
              <a:t>。</a:t>
            </a:r>
          </a:p>
          <a:p>
            <a:pPr eaLnBrk="1" hangingPunct="1"/>
            <a:r>
              <a:rPr lang="en-US" altLang="zh-CN"/>
              <a:t>4</a:t>
            </a:r>
            <a:r>
              <a:rPr lang="zh-CN" altLang="zh-CN"/>
              <a:t>．特性：比热容是物质的一种特性，大小与</a:t>
            </a:r>
            <a:r>
              <a:rPr lang="en-US" altLang="zh-CN"/>
              <a:t>___________</a:t>
            </a:r>
            <a:r>
              <a:rPr lang="zh-CN" altLang="zh-CN"/>
              <a:t>有关，与质量、</a:t>
            </a:r>
            <a:endParaRPr lang="en-US" altLang="zh-CN"/>
          </a:p>
          <a:p>
            <a:pPr eaLnBrk="1" hangingPunct="1"/>
            <a:r>
              <a:rPr lang="zh-CN" altLang="zh-CN"/>
              <a:t>体积、温度、密度、吸热、放热、形状等无关。</a:t>
            </a:r>
          </a:p>
        </p:txBody>
      </p:sp>
      <p:sp>
        <p:nvSpPr>
          <p:cNvPr id="15365" name="矩形 5"/>
          <p:cNvSpPr>
            <a:spLocks noChangeArrowheads="1"/>
          </p:cNvSpPr>
          <p:nvPr/>
        </p:nvSpPr>
        <p:spPr bwMode="auto">
          <a:xfrm>
            <a:off x="3189288" y="1068388"/>
            <a:ext cx="2170112"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吸热能力 </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7" name="矩形 6"/>
          <p:cNvSpPr>
            <a:spLocks noChangeArrowheads="1"/>
          </p:cNvSpPr>
          <p:nvPr/>
        </p:nvSpPr>
        <p:spPr bwMode="auto">
          <a:xfrm>
            <a:off x="6756400" y="1512888"/>
            <a:ext cx="1128713"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热量</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8" name="矩形 7"/>
          <p:cNvSpPr>
            <a:spLocks noChangeArrowheads="1"/>
          </p:cNvSpPr>
          <p:nvPr/>
        </p:nvSpPr>
        <p:spPr bwMode="auto">
          <a:xfrm>
            <a:off x="731838" y="1951038"/>
            <a:ext cx="1128712"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质量</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9" name="矩形 8"/>
          <p:cNvSpPr>
            <a:spLocks noChangeArrowheads="1"/>
          </p:cNvSpPr>
          <p:nvPr/>
        </p:nvSpPr>
        <p:spPr bwMode="auto">
          <a:xfrm>
            <a:off x="1944688" y="1951038"/>
            <a:ext cx="2587625"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升高的温度 </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10" name="矩形 9"/>
          <p:cNvSpPr>
            <a:spLocks noChangeArrowheads="1"/>
          </p:cNvSpPr>
          <p:nvPr/>
        </p:nvSpPr>
        <p:spPr bwMode="auto">
          <a:xfrm>
            <a:off x="1574800" y="2419350"/>
            <a:ext cx="25717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solidFill>
                  <a:srgbClr val="C00000"/>
                </a:solidFill>
                <a:latin typeface="楷体_GB2312" panose="02010609030101010101" pitchFamily="49" charset="-122"/>
                <a:ea typeface="楷体_GB2312" panose="02010609030101010101" pitchFamily="49" charset="-122"/>
              </a:rPr>
              <a:t>J/(kg·℃) </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11" name="矩形 10"/>
          <p:cNvSpPr>
            <a:spLocks noChangeArrowheads="1"/>
          </p:cNvSpPr>
          <p:nvPr/>
        </p:nvSpPr>
        <p:spPr bwMode="auto">
          <a:xfrm>
            <a:off x="5411788" y="2863850"/>
            <a:ext cx="2587625"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物质的种类 </a:t>
            </a:r>
            <a:endParaRPr lang="zh-CN" altLang="en-US">
              <a:solidFill>
                <a:srgbClr val="C00000"/>
              </a:solidFill>
              <a:latin typeface="楷体_GB2312" panose="02010609030101010101" pitchFamily="49" charset="-122"/>
              <a:ea typeface="楷体_GB2312" panose="02010609030101010101" pitchFamily="49"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4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after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after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after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after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after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p:bldP spid="15365" grpId="0"/>
      <p:bldP spid="7" grpId="0"/>
      <p:bldP spid="8" grpId="0"/>
      <p:bldP spid="9" grpId="0"/>
      <p:bldP spid="10"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346075" y="617538"/>
            <a:ext cx="8797925" cy="332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t>5</a:t>
            </a:r>
            <a:r>
              <a:rPr lang="zh-CN" altLang="zh-CN"/>
              <a:t>．水的比热容</a:t>
            </a:r>
          </a:p>
          <a:p>
            <a:pPr eaLnBrk="1" hangingPunct="1"/>
            <a:r>
              <a:rPr lang="en-US" altLang="zh-CN"/>
              <a:t>(1)</a:t>
            </a:r>
            <a:r>
              <a:rPr lang="zh-CN" altLang="zh-CN"/>
              <a:t>数值：</a:t>
            </a:r>
            <a:r>
              <a:rPr lang="en-US" altLang="zh-CN" i="1"/>
              <a:t>c</a:t>
            </a:r>
            <a:r>
              <a:rPr lang="zh-CN" altLang="zh-CN" baseline="-25000"/>
              <a:t>水</a:t>
            </a:r>
            <a:r>
              <a:rPr lang="zh-CN" altLang="zh-CN"/>
              <a:t>＝</a:t>
            </a:r>
            <a:r>
              <a:rPr lang="en-US" altLang="zh-CN"/>
              <a:t>① ____________________</a:t>
            </a:r>
            <a:r>
              <a:rPr lang="zh-CN" altLang="zh-CN"/>
              <a:t>。</a:t>
            </a:r>
          </a:p>
          <a:p>
            <a:pPr eaLnBrk="1" hangingPunct="1"/>
            <a:r>
              <a:rPr lang="en-US" altLang="zh-CN"/>
              <a:t>(2)</a:t>
            </a:r>
            <a:r>
              <a:rPr lang="zh-CN" altLang="zh-CN"/>
              <a:t>意义：表示</a:t>
            </a:r>
            <a:r>
              <a:rPr lang="en-US" altLang="zh-CN"/>
              <a:t>② ______________________________________________</a:t>
            </a:r>
          </a:p>
          <a:p>
            <a:pPr eaLnBrk="1" hangingPunct="1"/>
            <a:r>
              <a:rPr lang="en-US" altLang="zh-CN"/>
              <a:t>_________________</a:t>
            </a:r>
            <a:r>
              <a:rPr lang="zh-CN" altLang="zh-CN"/>
              <a:t>。</a:t>
            </a:r>
          </a:p>
          <a:p>
            <a:pPr eaLnBrk="1" hangingPunct="1"/>
            <a:r>
              <a:rPr lang="en-US" altLang="zh-CN"/>
              <a:t>(3)</a:t>
            </a:r>
            <a:r>
              <a:rPr lang="zh-CN" altLang="zh-CN"/>
              <a:t>应用：水常用于调节气温、取暖、作冷却剂、散热，是因为</a:t>
            </a:r>
            <a:r>
              <a:rPr lang="en-US" altLang="zh-CN"/>
              <a:t>③______</a:t>
            </a:r>
          </a:p>
          <a:p>
            <a:pPr eaLnBrk="1" hangingPunct="1"/>
            <a:r>
              <a:rPr lang="en-US" altLang="zh-CN"/>
              <a:t>_______</a:t>
            </a:r>
            <a:r>
              <a:rPr lang="zh-CN" altLang="zh-CN"/>
              <a:t>。</a:t>
            </a:r>
          </a:p>
          <a:p>
            <a:pPr eaLnBrk="1" hangingPunct="1"/>
            <a:r>
              <a:rPr lang="en-US" altLang="zh-CN"/>
              <a:t>6</a:t>
            </a:r>
            <a:r>
              <a:rPr lang="zh-CN" altLang="zh-CN"/>
              <a:t>．热量计算公式： </a:t>
            </a:r>
            <a:r>
              <a:rPr lang="en-US" altLang="zh-CN"/>
              <a:t>____________________________</a:t>
            </a:r>
            <a:r>
              <a:rPr lang="zh-CN" altLang="zh-CN"/>
              <a:t>。</a:t>
            </a:r>
          </a:p>
        </p:txBody>
      </p:sp>
      <p:sp>
        <p:nvSpPr>
          <p:cNvPr id="3" name="矩形 2"/>
          <p:cNvSpPr>
            <a:spLocks noChangeArrowheads="1"/>
          </p:cNvSpPr>
          <p:nvPr/>
        </p:nvSpPr>
        <p:spPr bwMode="auto">
          <a:xfrm>
            <a:off x="2532063" y="1038225"/>
            <a:ext cx="338772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solidFill>
                  <a:srgbClr val="C00000"/>
                </a:solidFill>
                <a:latin typeface="楷体_GB2312" panose="02010609030101010101" pitchFamily="49" charset="-122"/>
                <a:ea typeface="楷体_GB2312" panose="02010609030101010101" pitchFamily="49" charset="-122"/>
              </a:rPr>
              <a:t>4.2×10</a:t>
            </a:r>
            <a:r>
              <a:rPr lang="en-US" altLang="zh-CN" baseline="30000">
                <a:solidFill>
                  <a:srgbClr val="C00000"/>
                </a:solidFill>
                <a:latin typeface="楷体_GB2312" panose="02010609030101010101" pitchFamily="49" charset="-122"/>
                <a:ea typeface="楷体_GB2312" panose="02010609030101010101" pitchFamily="49" charset="-122"/>
              </a:rPr>
              <a:t>3</a:t>
            </a:r>
            <a:r>
              <a:rPr lang="en-US" altLang="zh-CN">
                <a:solidFill>
                  <a:srgbClr val="C00000"/>
                </a:solidFill>
                <a:latin typeface="楷体_GB2312" panose="02010609030101010101" pitchFamily="49" charset="-122"/>
                <a:ea typeface="楷体_GB2312" panose="02010609030101010101" pitchFamily="49" charset="-122"/>
              </a:rPr>
              <a:t> J/(kg·℃) </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16388" name="矩形 3"/>
          <p:cNvSpPr>
            <a:spLocks noChangeArrowheads="1"/>
          </p:cNvSpPr>
          <p:nvPr/>
        </p:nvSpPr>
        <p:spPr bwMode="auto">
          <a:xfrm>
            <a:off x="2527300" y="1476375"/>
            <a:ext cx="7954963"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solidFill>
                  <a:srgbClr val="C00000"/>
                </a:solidFill>
                <a:latin typeface="楷体_GB2312" panose="02010609030101010101" pitchFamily="49" charset="-122"/>
                <a:ea typeface="楷体_GB2312" panose="02010609030101010101" pitchFamily="49" charset="-122"/>
              </a:rPr>
              <a:t>1 kg</a:t>
            </a:r>
            <a:r>
              <a:rPr lang="zh-CN" altLang="en-US">
                <a:solidFill>
                  <a:srgbClr val="C00000"/>
                </a:solidFill>
                <a:latin typeface="楷体_GB2312" panose="02010609030101010101" pitchFamily="49" charset="-122"/>
                <a:ea typeface="楷体_GB2312" panose="02010609030101010101" pitchFamily="49" charset="-122"/>
              </a:rPr>
              <a:t>的水温度升高</a:t>
            </a:r>
            <a:r>
              <a:rPr lang="en-US" altLang="zh-CN">
                <a:solidFill>
                  <a:srgbClr val="C00000"/>
                </a:solidFill>
                <a:latin typeface="楷体_GB2312" panose="02010609030101010101" pitchFamily="49" charset="-122"/>
                <a:ea typeface="楷体_GB2312" panose="02010609030101010101" pitchFamily="49" charset="-122"/>
              </a:rPr>
              <a:t>(</a:t>
            </a:r>
            <a:r>
              <a:rPr lang="zh-CN" altLang="en-US">
                <a:solidFill>
                  <a:srgbClr val="C00000"/>
                </a:solidFill>
                <a:latin typeface="楷体_GB2312" panose="02010609030101010101" pitchFamily="49" charset="-122"/>
                <a:ea typeface="楷体_GB2312" panose="02010609030101010101" pitchFamily="49" charset="-122"/>
              </a:rPr>
              <a:t>或降低</a:t>
            </a:r>
            <a:r>
              <a:rPr lang="en-US" altLang="zh-CN">
                <a:solidFill>
                  <a:srgbClr val="C00000"/>
                </a:solidFill>
                <a:latin typeface="楷体_GB2312" panose="02010609030101010101" pitchFamily="49" charset="-122"/>
                <a:ea typeface="楷体_GB2312" panose="02010609030101010101" pitchFamily="49" charset="-122"/>
              </a:rPr>
              <a:t>)1 ℃</a:t>
            </a:r>
            <a:r>
              <a:rPr lang="zh-CN" altLang="en-US">
                <a:solidFill>
                  <a:srgbClr val="C00000"/>
                </a:solidFill>
                <a:latin typeface="楷体_GB2312" panose="02010609030101010101" pitchFamily="49" charset="-122"/>
                <a:ea typeface="楷体_GB2312" panose="02010609030101010101" pitchFamily="49" charset="-122"/>
              </a:rPr>
              <a:t>所吸收</a:t>
            </a:r>
            <a:r>
              <a:rPr lang="en-US" altLang="zh-CN">
                <a:solidFill>
                  <a:srgbClr val="C00000"/>
                </a:solidFill>
                <a:latin typeface="楷体_GB2312" panose="02010609030101010101" pitchFamily="49" charset="-122"/>
                <a:ea typeface="楷体_GB2312" panose="02010609030101010101" pitchFamily="49" charset="-122"/>
              </a:rPr>
              <a:t>(</a:t>
            </a:r>
            <a:r>
              <a:rPr lang="zh-CN" altLang="en-US">
                <a:solidFill>
                  <a:srgbClr val="C00000"/>
                </a:solidFill>
                <a:latin typeface="楷体_GB2312" panose="02010609030101010101" pitchFamily="49" charset="-122"/>
                <a:ea typeface="楷体_GB2312" panose="02010609030101010101" pitchFamily="49" charset="-122"/>
              </a:rPr>
              <a:t>或放出</a:t>
            </a:r>
            <a:r>
              <a:rPr lang="en-US" altLang="zh-CN">
                <a:solidFill>
                  <a:srgbClr val="C00000"/>
                </a:solidFill>
                <a:latin typeface="楷体_GB2312" panose="02010609030101010101" pitchFamily="49" charset="-122"/>
                <a:ea typeface="楷体_GB2312" panose="02010609030101010101" pitchFamily="49" charset="-122"/>
              </a:rPr>
              <a:t>)</a:t>
            </a:r>
            <a:r>
              <a:rPr lang="zh-CN" altLang="en-US">
                <a:solidFill>
                  <a:srgbClr val="C00000"/>
                </a:solidFill>
                <a:latin typeface="楷体_GB2312" panose="02010609030101010101" pitchFamily="49" charset="-122"/>
                <a:ea typeface="楷体_GB2312" panose="02010609030101010101" pitchFamily="49" charset="-122"/>
              </a:rPr>
              <a:t>的</a:t>
            </a:r>
          </a:p>
        </p:txBody>
      </p:sp>
      <p:sp>
        <p:nvSpPr>
          <p:cNvPr id="5" name="矩形 4"/>
          <p:cNvSpPr>
            <a:spLocks noChangeArrowheads="1"/>
          </p:cNvSpPr>
          <p:nvPr/>
        </p:nvSpPr>
        <p:spPr bwMode="auto">
          <a:xfrm>
            <a:off x="446088" y="1951038"/>
            <a:ext cx="2741612"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en-US">
                <a:solidFill>
                  <a:srgbClr val="C00000"/>
                </a:solidFill>
                <a:latin typeface="楷体_GB2312" panose="02010609030101010101" pitchFamily="49" charset="-122"/>
                <a:ea typeface="楷体_GB2312" panose="02010609030101010101" pitchFamily="49" charset="-122"/>
              </a:rPr>
              <a:t>热量为</a:t>
            </a:r>
            <a:r>
              <a:rPr lang="en-US" altLang="zh-CN">
                <a:solidFill>
                  <a:srgbClr val="C00000"/>
                </a:solidFill>
                <a:latin typeface="楷体_GB2312" panose="02010609030101010101" pitchFamily="49" charset="-122"/>
                <a:ea typeface="楷体_GB2312" panose="02010609030101010101" pitchFamily="49" charset="-122"/>
              </a:rPr>
              <a:t>4.2×10</a:t>
            </a:r>
            <a:r>
              <a:rPr lang="en-US" altLang="zh-CN" baseline="30000">
                <a:solidFill>
                  <a:srgbClr val="C00000"/>
                </a:solidFill>
                <a:latin typeface="楷体_GB2312" panose="02010609030101010101" pitchFamily="49" charset="-122"/>
                <a:ea typeface="楷体_GB2312" panose="02010609030101010101" pitchFamily="49" charset="-122"/>
              </a:rPr>
              <a:t>3</a:t>
            </a:r>
            <a:r>
              <a:rPr lang="zh-CN" altLang="en-US">
                <a:solidFill>
                  <a:srgbClr val="C00000"/>
                </a:solidFill>
                <a:latin typeface="楷体_GB2312" panose="02010609030101010101" pitchFamily="49" charset="-122"/>
                <a:ea typeface="楷体_GB2312" panose="02010609030101010101" pitchFamily="49" charset="-122"/>
              </a:rPr>
              <a:t> </a:t>
            </a:r>
            <a:r>
              <a:rPr lang="en-US" altLang="zh-CN">
                <a:solidFill>
                  <a:srgbClr val="C00000"/>
                </a:solidFill>
                <a:latin typeface="楷体_GB2312" panose="02010609030101010101" pitchFamily="49" charset="-122"/>
                <a:ea typeface="楷体_GB2312" panose="02010609030101010101" pitchFamily="49" charset="-122"/>
              </a:rPr>
              <a:t>J</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6" name="矩形 5"/>
          <p:cNvSpPr>
            <a:spLocks noChangeArrowheads="1"/>
          </p:cNvSpPr>
          <p:nvPr/>
        </p:nvSpPr>
        <p:spPr bwMode="auto">
          <a:xfrm>
            <a:off x="7666038" y="2419350"/>
            <a:ext cx="119062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水的比</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7" name="矩形 6"/>
          <p:cNvSpPr>
            <a:spLocks noChangeArrowheads="1"/>
          </p:cNvSpPr>
          <p:nvPr/>
        </p:nvSpPr>
        <p:spPr bwMode="auto">
          <a:xfrm>
            <a:off x="409575" y="2857500"/>
            <a:ext cx="1350963"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热容大 </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8" name="矩形 7"/>
          <p:cNvSpPr>
            <a:spLocks noChangeArrowheads="1"/>
          </p:cNvSpPr>
          <p:nvPr/>
        </p:nvSpPr>
        <p:spPr bwMode="auto">
          <a:xfrm>
            <a:off x="2641600" y="3265488"/>
            <a:ext cx="4865688"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i="1">
                <a:solidFill>
                  <a:srgbClr val="C00000"/>
                </a:solidFill>
                <a:latin typeface="楷体_GB2312" panose="02010609030101010101" pitchFamily="49" charset="-122"/>
                <a:ea typeface="楷体_GB2312" panose="02010609030101010101" pitchFamily="49" charset="-122"/>
              </a:rPr>
              <a:t>Q</a:t>
            </a:r>
            <a:r>
              <a:rPr lang="zh-CN" altLang="zh-CN" baseline="-25000">
                <a:solidFill>
                  <a:srgbClr val="C00000"/>
                </a:solidFill>
                <a:latin typeface="楷体_GB2312" panose="02010609030101010101" pitchFamily="49" charset="-122"/>
                <a:ea typeface="楷体_GB2312" panose="02010609030101010101" pitchFamily="49" charset="-122"/>
              </a:rPr>
              <a:t>吸</a:t>
            </a:r>
            <a:r>
              <a:rPr lang="zh-CN" altLang="zh-CN">
                <a:solidFill>
                  <a:srgbClr val="C00000"/>
                </a:solidFill>
                <a:latin typeface="楷体_GB2312" panose="02010609030101010101" pitchFamily="49" charset="-122"/>
                <a:ea typeface="楷体_GB2312" panose="02010609030101010101" pitchFamily="49" charset="-122"/>
              </a:rPr>
              <a:t>＝</a:t>
            </a:r>
            <a:r>
              <a:rPr lang="en-US" altLang="zh-CN" i="1">
                <a:solidFill>
                  <a:srgbClr val="C00000"/>
                </a:solidFill>
                <a:latin typeface="楷体_GB2312" panose="02010609030101010101" pitchFamily="49" charset="-122"/>
                <a:ea typeface="楷体_GB2312" panose="02010609030101010101" pitchFamily="49" charset="-122"/>
              </a:rPr>
              <a:t>cm</a:t>
            </a:r>
            <a:r>
              <a:rPr lang="en-US" altLang="zh-CN">
                <a:solidFill>
                  <a:srgbClr val="C00000"/>
                </a:solidFill>
                <a:latin typeface="楷体_GB2312" panose="02010609030101010101" pitchFamily="49" charset="-122"/>
                <a:ea typeface="楷体_GB2312" panose="02010609030101010101" pitchFamily="49" charset="-122"/>
              </a:rPr>
              <a:t>(</a:t>
            </a:r>
            <a:r>
              <a:rPr lang="en-US" altLang="zh-CN" i="1">
                <a:solidFill>
                  <a:srgbClr val="C00000"/>
                </a:solidFill>
                <a:latin typeface="楷体_GB2312" panose="02010609030101010101" pitchFamily="49" charset="-122"/>
                <a:ea typeface="楷体_GB2312" panose="02010609030101010101" pitchFamily="49" charset="-122"/>
              </a:rPr>
              <a:t>t</a:t>
            </a:r>
            <a:r>
              <a:rPr lang="zh-CN" altLang="zh-CN">
                <a:solidFill>
                  <a:srgbClr val="C00000"/>
                </a:solidFill>
                <a:latin typeface="楷体_GB2312" panose="02010609030101010101" pitchFamily="49" charset="-122"/>
                <a:ea typeface="楷体_GB2312" panose="02010609030101010101" pitchFamily="49" charset="-122"/>
              </a:rPr>
              <a:t>－</a:t>
            </a:r>
            <a:r>
              <a:rPr lang="en-US" altLang="zh-CN" i="1">
                <a:solidFill>
                  <a:srgbClr val="C00000"/>
                </a:solidFill>
                <a:latin typeface="楷体_GB2312" panose="02010609030101010101" pitchFamily="49" charset="-122"/>
                <a:ea typeface="楷体_GB2312" panose="02010609030101010101" pitchFamily="49" charset="-122"/>
              </a:rPr>
              <a:t>t</a:t>
            </a:r>
            <a:r>
              <a:rPr lang="en-US" altLang="zh-CN" baseline="-25000">
                <a:solidFill>
                  <a:srgbClr val="C00000"/>
                </a:solidFill>
                <a:latin typeface="楷体_GB2312" panose="02010609030101010101" pitchFamily="49" charset="-122"/>
                <a:ea typeface="楷体_GB2312" panose="02010609030101010101" pitchFamily="49" charset="-122"/>
              </a:rPr>
              <a:t>0</a:t>
            </a:r>
            <a:r>
              <a:rPr lang="en-US" altLang="zh-CN">
                <a:solidFill>
                  <a:srgbClr val="C00000"/>
                </a:solidFill>
                <a:latin typeface="楷体_GB2312" panose="02010609030101010101" pitchFamily="49" charset="-122"/>
                <a:ea typeface="楷体_GB2312" panose="02010609030101010101" pitchFamily="49" charset="-122"/>
              </a:rPr>
              <a:t>)</a:t>
            </a:r>
            <a:r>
              <a:rPr lang="zh-CN" altLang="zh-CN">
                <a:solidFill>
                  <a:srgbClr val="C00000"/>
                </a:solidFill>
                <a:latin typeface="楷体_GB2312" panose="02010609030101010101" pitchFamily="49" charset="-122"/>
                <a:ea typeface="楷体_GB2312" panose="02010609030101010101" pitchFamily="49" charset="-122"/>
              </a:rPr>
              <a:t>，</a:t>
            </a:r>
            <a:r>
              <a:rPr lang="en-US" altLang="zh-CN" i="1">
                <a:solidFill>
                  <a:srgbClr val="C00000"/>
                </a:solidFill>
                <a:latin typeface="楷体_GB2312" panose="02010609030101010101" pitchFamily="49" charset="-122"/>
                <a:ea typeface="楷体_GB2312" panose="02010609030101010101" pitchFamily="49" charset="-122"/>
              </a:rPr>
              <a:t>Q</a:t>
            </a:r>
            <a:r>
              <a:rPr lang="zh-CN" altLang="zh-CN" baseline="-25000">
                <a:solidFill>
                  <a:srgbClr val="C00000"/>
                </a:solidFill>
                <a:latin typeface="楷体_GB2312" panose="02010609030101010101" pitchFamily="49" charset="-122"/>
                <a:ea typeface="楷体_GB2312" panose="02010609030101010101" pitchFamily="49" charset="-122"/>
              </a:rPr>
              <a:t>放</a:t>
            </a:r>
            <a:r>
              <a:rPr lang="zh-CN" altLang="zh-CN">
                <a:solidFill>
                  <a:srgbClr val="C00000"/>
                </a:solidFill>
                <a:latin typeface="楷体_GB2312" panose="02010609030101010101" pitchFamily="49" charset="-122"/>
                <a:ea typeface="楷体_GB2312" panose="02010609030101010101" pitchFamily="49" charset="-122"/>
              </a:rPr>
              <a:t>＝</a:t>
            </a:r>
            <a:r>
              <a:rPr lang="en-US" altLang="zh-CN" i="1">
                <a:solidFill>
                  <a:srgbClr val="C00000"/>
                </a:solidFill>
                <a:latin typeface="楷体_GB2312" panose="02010609030101010101" pitchFamily="49" charset="-122"/>
                <a:ea typeface="楷体_GB2312" panose="02010609030101010101" pitchFamily="49" charset="-122"/>
              </a:rPr>
              <a:t>cm</a:t>
            </a:r>
            <a:r>
              <a:rPr lang="en-US" altLang="zh-CN">
                <a:solidFill>
                  <a:srgbClr val="C00000"/>
                </a:solidFill>
                <a:latin typeface="楷体_GB2312" panose="02010609030101010101" pitchFamily="49" charset="-122"/>
                <a:ea typeface="楷体_GB2312" panose="02010609030101010101" pitchFamily="49" charset="-122"/>
              </a:rPr>
              <a:t>(</a:t>
            </a:r>
            <a:r>
              <a:rPr lang="en-US" altLang="zh-CN" i="1">
                <a:solidFill>
                  <a:srgbClr val="C00000"/>
                </a:solidFill>
                <a:latin typeface="楷体_GB2312" panose="02010609030101010101" pitchFamily="49" charset="-122"/>
                <a:ea typeface="楷体_GB2312" panose="02010609030101010101" pitchFamily="49" charset="-122"/>
              </a:rPr>
              <a:t>t</a:t>
            </a:r>
            <a:r>
              <a:rPr lang="en-US" altLang="zh-CN" baseline="-25000">
                <a:solidFill>
                  <a:srgbClr val="C00000"/>
                </a:solidFill>
                <a:latin typeface="楷体_GB2312" panose="02010609030101010101" pitchFamily="49" charset="-122"/>
                <a:ea typeface="楷体_GB2312" panose="02010609030101010101" pitchFamily="49" charset="-122"/>
              </a:rPr>
              <a:t>0</a:t>
            </a:r>
            <a:r>
              <a:rPr lang="zh-CN" altLang="zh-CN">
                <a:solidFill>
                  <a:srgbClr val="C00000"/>
                </a:solidFill>
                <a:latin typeface="楷体_GB2312" panose="02010609030101010101" pitchFamily="49" charset="-122"/>
                <a:ea typeface="楷体_GB2312" panose="02010609030101010101" pitchFamily="49" charset="-122"/>
              </a:rPr>
              <a:t>－</a:t>
            </a:r>
            <a:r>
              <a:rPr lang="en-US" altLang="zh-CN" i="1">
                <a:solidFill>
                  <a:srgbClr val="C00000"/>
                </a:solidFill>
                <a:latin typeface="楷体_GB2312" panose="02010609030101010101" pitchFamily="49" charset="-122"/>
                <a:ea typeface="楷体_GB2312" panose="02010609030101010101" pitchFamily="49" charset="-122"/>
              </a:rPr>
              <a:t>t</a:t>
            </a:r>
            <a:r>
              <a:rPr lang="en-US" altLang="zh-CN">
                <a:solidFill>
                  <a:srgbClr val="C00000"/>
                </a:solidFill>
                <a:latin typeface="楷体_GB2312" panose="02010609030101010101" pitchFamily="49" charset="-122"/>
                <a:ea typeface="楷体_GB2312" panose="02010609030101010101" pitchFamily="49" charset="-122"/>
              </a:rPr>
              <a:t>) </a:t>
            </a:r>
            <a:endParaRPr lang="zh-CN" altLang="en-US">
              <a:solidFill>
                <a:srgbClr val="C00000"/>
              </a:solidFill>
              <a:latin typeface="楷体_GB2312" panose="02010609030101010101" pitchFamily="49" charset="-122"/>
              <a:ea typeface="楷体_GB2312" panose="02010609030101010101" pitchFamily="49"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38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after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after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6388" grpId="0"/>
      <p:bldP spid="5" grpId="0"/>
      <p:bldP spid="6" grpId="0"/>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9458" name="TextBox 1"/>
          <p:cNvSpPr txBox="1">
            <a:spLocks noChangeArrowheads="1"/>
          </p:cNvSpPr>
          <p:nvPr/>
        </p:nvSpPr>
        <p:spPr bwMode="auto">
          <a:xfrm>
            <a:off x="346075" y="617538"/>
            <a:ext cx="8389938"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latin typeface="黑体" panose="02010609060101010101" pitchFamily="49" charset="-122"/>
                <a:ea typeface="黑体" panose="02010609060101010101" pitchFamily="49" charset="-122"/>
              </a:rPr>
              <a:t>           </a:t>
            </a:r>
            <a:r>
              <a:rPr lang="zh-CN" altLang="zh-CN">
                <a:latin typeface="黑体" panose="02010609060101010101" pitchFamily="49" charset="-122"/>
                <a:ea typeface="黑体" panose="02010609060101010101" pitchFamily="49" charset="-122"/>
              </a:rPr>
              <a:t>热机</a:t>
            </a:r>
          </a:p>
        </p:txBody>
      </p:sp>
      <p:sp>
        <p:nvSpPr>
          <p:cNvPr id="3" name="圆角矩形 2"/>
          <p:cNvSpPr/>
          <p:nvPr/>
        </p:nvSpPr>
        <p:spPr bwMode="auto">
          <a:xfrm>
            <a:off x="466849" y="699542"/>
            <a:ext cx="1188827" cy="35795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a:defRPr sz="2000" b="1">
                <a:solidFill>
                  <a:srgbClr val="000000"/>
                </a:solidFill>
                <a:latin typeface="宋体" panose="02010600030101010101" pitchFamily="2" charset="-122"/>
                <a:ea typeface="宋体" panose="02010600030101010101" pitchFamily="2" charset="-122"/>
              </a:defRPr>
            </a:lvl1pPr>
            <a:lvl2pPr marL="742950" indent="-285750">
              <a:defRPr sz="2000" b="1">
                <a:solidFill>
                  <a:srgbClr val="000000"/>
                </a:solidFill>
                <a:latin typeface="宋体" panose="02010600030101010101" pitchFamily="2" charset="-122"/>
                <a:ea typeface="宋体" panose="02010600030101010101" pitchFamily="2" charset="-122"/>
              </a:defRPr>
            </a:lvl2pPr>
            <a:lvl3pPr marL="1143000" indent="-228600">
              <a:defRPr sz="2000" b="1">
                <a:solidFill>
                  <a:srgbClr val="000000"/>
                </a:solidFill>
                <a:latin typeface="宋体" panose="02010600030101010101" pitchFamily="2" charset="-122"/>
                <a:ea typeface="宋体" panose="02010600030101010101" pitchFamily="2" charset="-122"/>
              </a:defRPr>
            </a:lvl3pPr>
            <a:lvl4pPr marL="1600200" indent="-228600">
              <a:defRPr sz="2000" b="1">
                <a:solidFill>
                  <a:srgbClr val="000000"/>
                </a:solidFill>
                <a:latin typeface="宋体" panose="02010600030101010101" pitchFamily="2" charset="-122"/>
                <a:ea typeface="宋体" panose="02010600030101010101" pitchFamily="2" charset="-122"/>
              </a:defRPr>
            </a:lvl4pPr>
            <a:lvl5pPr marL="2057400" indent="-228600">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algn="ctr">
              <a:defRPr/>
            </a:pPr>
            <a:r>
              <a:rPr lang="zh-CN" altLang="en-US" b="0">
                <a:ln>
                  <a:solidFill>
                    <a:schemeClr val="bg1"/>
                  </a:solidFill>
                </a:ln>
                <a:solidFill>
                  <a:srgbClr val="FFFFFF"/>
                </a:solidFill>
                <a:latin typeface="黑体" panose="02010609060101010101" pitchFamily="49" charset="-122"/>
                <a:ea typeface="黑体" panose="02010609060101010101" pitchFamily="49" charset="-122"/>
              </a:rPr>
              <a:t>知识</a:t>
            </a:r>
            <a:r>
              <a:rPr lang="zh-CN" altLang="en-US" b="0" smtClean="0">
                <a:ln>
                  <a:solidFill>
                    <a:schemeClr val="bg1"/>
                  </a:solidFill>
                </a:ln>
                <a:solidFill>
                  <a:srgbClr val="FFFFFF"/>
                </a:solidFill>
                <a:latin typeface="黑体" panose="02010609060101010101" pitchFamily="49" charset="-122"/>
                <a:ea typeface="黑体" panose="02010609060101010101" pitchFamily="49" charset="-122"/>
              </a:rPr>
              <a:t>点</a:t>
            </a:r>
            <a:r>
              <a:rPr lang="en-US" altLang="zh-CN" b="0" smtClean="0">
                <a:ln>
                  <a:solidFill>
                    <a:schemeClr val="bg1"/>
                  </a:solidFill>
                </a:ln>
                <a:solidFill>
                  <a:srgbClr val="FFFFFF"/>
                </a:solidFill>
                <a:latin typeface="黑体" panose="02010609060101010101" pitchFamily="49" charset="-122"/>
                <a:ea typeface="黑体" panose="02010609060101010101" pitchFamily="49" charset="-122"/>
              </a:rPr>
              <a:t>4</a:t>
            </a:r>
            <a:endParaRPr lang="en-US" altLang="zh-CN" b="0">
              <a:ln>
                <a:solidFill>
                  <a:schemeClr val="bg1"/>
                </a:solidFill>
              </a:ln>
              <a:solidFill>
                <a:srgbClr val="FFFFFF"/>
              </a:solidFill>
              <a:latin typeface="黑体" panose="02010609060101010101" pitchFamily="49" charset="-122"/>
              <a:ea typeface="黑体" panose="02010609060101010101" pitchFamily="49" charset="-122"/>
            </a:endParaRPr>
          </a:p>
        </p:txBody>
      </p:sp>
      <p:sp>
        <p:nvSpPr>
          <p:cNvPr id="16388" name="TextBox 1"/>
          <p:cNvSpPr txBox="1">
            <a:spLocks noChangeArrowheads="1"/>
          </p:cNvSpPr>
          <p:nvPr/>
        </p:nvSpPr>
        <p:spPr bwMode="auto">
          <a:xfrm>
            <a:off x="287338" y="1311275"/>
            <a:ext cx="8389937" cy="232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en-US" altLang="zh-CN"/>
              <a:t>1</a:t>
            </a:r>
            <a:r>
              <a:rPr lang="zh-CN" altLang="zh-CN"/>
              <a:t>．定义：利用</a:t>
            </a:r>
            <a:r>
              <a:rPr lang="en-US" altLang="zh-CN"/>
              <a:t>__________</a:t>
            </a:r>
            <a:r>
              <a:rPr lang="zh-CN" altLang="zh-CN"/>
              <a:t>的机械。</a:t>
            </a:r>
          </a:p>
          <a:p>
            <a:pPr eaLnBrk="1" hangingPunct="1"/>
            <a:r>
              <a:rPr lang="en-US" altLang="zh-CN"/>
              <a:t>2</a:t>
            </a:r>
            <a:r>
              <a:rPr lang="zh-CN" altLang="zh-CN"/>
              <a:t>．能量转化：</a:t>
            </a:r>
            <a:r>
              <a:rPr lang="en-US" altLang="zh-CN"/>
              <a:t>①______</a:t>
            </a:r>
            <a:r>
              <a:rPr lang="zh-CN" altLang="zh-CN"/>
              <a:t>转化为</a:t>
            </a:r>
            <a:r>
              <a:rPr lang="en-US" altLang="zh-CN"/>
              <a:t>②________</a:t>
            </a:r>
            <a:r>
              <a:rPr lang="zh-CN" altLang="zh-CN"/>
              <a:t>。</a:t>
            </a:r>
          </a:p>
          <a:p>
            <a:pPr eaLnBrk="1" hangingPunct="1"/>
            <a:r>
              <a:rPr lang="en-US" altLang="zh-CN"/>
              <a:t>3</a:t>
            </a:r>
            <a:r>
              <a:rPr lang="zh-CN" altLang="zh-CN"/>
              <a:t>．内燃机</a:t>
            </a:r>
          </a:p>
          <a:p>
            <a:pPr eaLnBrk="1" hangingPunct="1"/>
            <a:r>
              <a:rPr lang="en-US" altLang="zh-CN"/>
              <a:t>(1)</a:t>
            </a:r>
            <a:r>
              <a:rPr lang="zh-CN" altLang="zh-CN"/>
              <a:t>定义：燃料直接在发动机</a:t>
            </a:r>
            <a:r>
              <a:rPr lang="en-US" altLang="zh-CN"/>
              <a:t>①_______</a:t>
            </a:r>
            <a:r>
              <a:rPr lang="zh-CN" altLang="zh-CN"/>
              <a:t>内燃烧产生动力的热机。</a:t>
            </a:r>
          </a:p>
          <a:p>
            <a:pPr eaLnBrk="1" hangingPunct="1"/>
            <a:r>
              <a:rPr lang="en-US" altLang="zh-CN"/>
              <a:t>(2)</a:t>
            </a:r>
            <a:r>
              <a:rPr lang="zh-CN" altLang="zh-CN"/>
              <a:t>分类：主要有</a:t>
            </a:r>
            <a:r>
              <a:rPr lang="en-US" altLang="zh-CN"/>
              <a:t>②________</a:t>
            </a:r>
            <a:r>
              <a:rPr lang="zh-CN" altLang="zh-CN"/>
              <a:t>和</a:t>
            </a:r>
            <a:r>
              <a:rPr lang="en-US" altLang="zh-CN"/>
              <a:t>③________</a:t>
            </a:r>
            <a:r>
              <a:rPr lang="zh-CN" altLang="zh-CN"/>
              <a:t>。</a:t>
            </a:r>
            <a:endParaRPr lang="en-US" altLang="zh-CN"/>
          </a:p>
        </p:txBody>
      </p:sp>
      <p:sp>
        <p:nvSpPr>
          <p:cNvPr id="5" name="矩形 4"/>
          <p:cNvSpPr>
            <a:spLocks noChangeArrowheads="1"/>
          </p:cNvSpPr>
          <p:nvPr/>
        </p:nvSpPr>
        <p:spPr bwMode="auto">
          <a:xfrm>
            <a:off x="2089150" y="1287463"/>
            <a:ext cx="193040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内能做功 </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6" name="矩形 5"/>
          <p:cNvSpPr>
            <a:spLocks noChangeArrowheads="1"/>
          </p:cNvSpPr>
          <p:nvPr/>
        </p:nvSpPr>
        <p:spPr bwMode="auto">
          <a:xfrm>
            <a:off x="2354263" y="1731963"/>
            <a:ext cx="1190625"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内能 </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7" name="矩形 6"/>
          <p:cNvSpPr>
            <a:spLocks noChangeArrowheads="1"/>
          </p:cNvSpPr>
          <p:nvPr/>
        </p:nvSpPr>
        <p:spPr bwMode="auto">
          <a:xfrm>
            <a:off x="4133850" y="1762125"/>
            <a:ext cx="1374775"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机械能</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8" name="矩形 7"/>
          <p:cNvSpPr>
            <a:spLocks noChangeArrowheads="1"/>
          </p:cNvSpPr>
          <p:nvPr/>
        </p:nvSpPr>
        <p:spPr bwMode="auto">
          <a:xfrm>
            <a:off x="3981450" y="2674938"/>
            <a:ext cx="100330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汽缸</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9" name="矩形 8"/>
          <p:cNvSpPr>
            <a:spLocks noChangeArrowheads="1"/>
          </p:cNvSpPr>
          <p:nvPr/>
        </p:nvSpPr>
        <p:spPr bwMode="auto">
          <a:xfrm>
            <a:off x="2600325" y="3119438"/>
            <a:ext cx="156210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汽油机 </a:t>
            </a:r>
            <a:endParaRPr lang="zh-CN" altLang="en-US">
              <a:solidFill>
                <a:srgbClr val="C00000"/>
              </a:solidFill>
              <a:latin typeface="楷体_GB2312" panose="02010609030101010101" pitchFamily="49" charset="-122"/>
              <a:ea typeface="楷体_GB2312" panose="02010609030101010101" pitchFamily="49" charset="-122"/>
            </a:endParaRPr>
          </a:p>
        </p:txBody>
      </p:sp>
      <p:sp>
        <p:nvSpPr>
          <p:cNvPr id="10" name="矩形 9"/>
          <p:cNvSpPr>
            <a:spLocks noChangeArrowheads="1"/>
          </p:cNvSpPr>
          <p:nvPr/>
        </p:nvSpPr>
        <p:spPr bwMode="auto">
          <a:xfrm>
            <a:off x="4160838" y="3119438"/>
            <a:ext cx="1374775"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50000"/>
              </a:lnSpc>
              <a:defRPr sz="2000" b="1">
                <a:solidFill>
                  <a:srgbClr val="000000"/>
                </a:solidFill>
                <a:latin typeface="宋体" panose="02010600030101010101" pitchFamily="2" charset="-122"/>
                <a:ea typeface="宋体" panose="02010600030101010101" pitchFamily="2" charset="-122"/>
              </a:defRPr>
            </a:lvl1pPr>
            <a:lvl2pPr marL="742950" indent="-285750">
              <a:lnSpc>
                <a:spcPct val="150000"/>
              </a:lnSpc>
              <a:defRPr sz="2000" b="1">
                <a:solidFill>
                  <a:srgbClr val="000000"/>
                </a:solidFill>
                <a:latin typeface="宋体" panose="02010600030101010101" pitchFamily="2" charset="-122"/>
                <a:ea typeface="宋体" panose="02010600030101010101" pitchFamily="2" charset="-122"/>
              </a:defRPr>
            </a:lvl2pPr>
            <a:lvl3pPr marL="1143000" indent="-228600">
              <a:lnSpc>
                <a:spcPct val="150000"/>
              </a:lnSpc>
              <a:defRPr sz="2000" b="1">
                <a:solidFill>
                  <a:srgbClr val="000000"/>
                </a:solidFill>
                <a:latin typeface="宋体" panose="02010600030101010101" pitchFamily="2" charset="-122"/>
                <a:ea typeface="宋体" panose="02010600030101010101" pitchFamily="2" charset="-122"/>
              </a:defRPr>
            </a:lvl3pPr>
            <a:lvl4pPr marL="1600200" indent="-228600">
              <a:lnSpc>
                <a:spcPct val="150000"/>
              </a:lnSpc>
              <a:defRPr sz="2000" b="1">
                <a:solidFill>
                  <a:srgbClr val="000000"/>
                </a:solidFill>
                <a:latin typeface="宋体" panose="02010600030101010101" pitchFamily="2" charset="-122"/>
                <a:ea typeface="宋体" panose="02010600030101010101" pitchFamily="2" charset="-122"/>
              </a:defRPr>
            </a:lvl4pPr>
            <a:lvl5pPr marL="2057400" indent="-228600">
              <a:lnSpc>
                <a:spcPct val="150000"/>
              </a:lnSpc>
              <a:defRPr sz="2000" b="1">
                <a:solidFill>
                  <a:srgbClr val="000000"/>
                </a:solidFill>
                <a:latin typeface="宋体" panose="02010600030101010101" pitchFamily="2" charset="-122"/>
                <a:ea typeface="宋体" panose="02010600030101010101" pitchFamily="2" charset="-122"/>
              </a:defRPr>
            </a:lvl5pPr>
            <a:lvl6pPr marL="25146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6pPr>
            <a:lvl7pPr marL="29718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7pPr>
            <a:lvl8pPr marL="34290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8pPr>
            <a:lvl9pPr marL="3886200" indent="-228600" eaLnBrk="0" fontAlgn="base" hangingPunct="0">
              <a:lnSpc>
                <a:spcPct val="150000"/>
              </a:lnSpc>
              <a:spcBef>
                <a:spcPct val="0"/>
              </a:spcBef>
              <a:spcAft>
                <a:spcPct val="0"/>
              </a:spcAft>
              <a:defRPr sz="2000" b="1">
                <a:solidFill>
                  <a:srgbClr val="000000"/>
                </a:solidFill>
                <a:latin typeface="宋体" panose="02010600030101010101" pitchFamily="2" charset="-122"/>
                <a:ea typeface="宋体" panose="02010600030101010101" pitchFamily="2" charset="-122"/>
              </a:defRPr>
            </a:lvl9pPr>
          </a:lstStyle>
          <a:p>
            <a:pPr eaLnBrk="1" hangingPunct="1"/>
            <a:r>
              <a:rPr lang="zh-CN" altLang="zh-CN">
                <a:solidFill>
                  <a:srgbClr val="C00000"/>
                </a:solidFill>
                <a:latin typeface="楷体_GB2312" panose="02010609030101010101" pitchFamily="49" charset="-122"/>
                <a:ea typeface="楷体_GB2312" panose="02010609030101010101" pitchFamily="49" charset="-122"/>
              </a:rPr>
              <a:t>柴油机</a:t>
            </a:r>
            <a:endParaRPr lang="zh-CN" altLang="en-US">
              <a:solidFill>
                <a:srgbClr val="C00000"/>
              </a:solidFill>
              <a:latin typeface="楷体_GB2312" panose="02010609030101010101" pitchFamily="49" charset="-122"/>
              <a:ea typeface="楷体_GB2312" panose="02010609030101010101" pitchFamily="49"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8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after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after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after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after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after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p:bldP spid="5" grpId="0"/>
      <p:bldP spid="6" grpId="0"/>
      <p:bldP spid="7" grpId="0"/>
      <p:bldP spid="8" grpId="0"/>
      <p:bldP spid="9" grpId="0"/>
      <p:bldP spid="10"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heme/theme1.xml><?xml version="1.0" encoding="utf-8"?>
<a:theme xmlns:a="http://schemas.openxmlformats.org/drawingml/2006/main" name="3_A000120140530A99PPBG">
  <a:themeElements>
    <a:clrScheme name="3_A000120140530A99PPBG 1">
      <a:dk1>
        <a:srgbClr val="5F5F5F"/>
      </a:dk1>
      <a:lt1>
        <a:srgbClr val="FFFFFF"/>
      </a:lt1>
      <a:dk2>
        <a:srgbClr val="5F5F5F"/>
      </a:dk2>
      <a:lt2>
        <a:srgbClr val="FFFFFF"/>
      </a:lt2>
      <a:accent1>
        <a:srgbClr val="E74E3E"/>
      </a:accent1>
      <a:accent2>
        <a:srgbClr val="E0642C"/>
      </a:accent2>
      <a:accent3>
        <a:srgbClr val="FFFFFF"/>
      </a:accent3>
      <a:accent4>
        <a:srgbClr val="505050"/>
      </a:accent4>
      <a:accent5>
        <a:srgbClr val="F1B2AF"/>
      </a:accent5>
      <a:accent6>
        <a:srgbClr val="CB5A27"/>
      </a:accent6>
      <a:hlink>
        <a:srgbClr val="00B0F0"/>
      </a:hlink>
      <a:folHlink>
        <a:srgbClr val="7F7F7F"/>
      </a:folHlink>
    </a:clrScheme>
    <a:fontScheme name="3_A000120140530A99PPBG">
      <a:majorFont>
        <a:latin typeface="华文中宋"/>
        <a:ea typeface="华文中宋"/>
        <a:cs typeface="Arial"/>
      </a:majorFont>
      <a:minorFont>
        <a:latin typeface="幼圆"/>
        <a:ea typeface="幼圆"/>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3_A000120140530A99PPBG 1">
        <a:dk1>
          <a:srgbClr val="5F5F5F"/>
        </a:dk1>
        <a:lt1>
          <a:srgbClr val="FFFFFF"/>
        </a:lt1>
        <a:dk2>
          <a:srgbClr val="5F5F5F"/>
        </a:dk2>
        <a:lt2>
          <a:srgbClr val="FFFFFF"/>
        </a:lt2>
        <a:accent1>
          <a:srgbClr val="E74E3E"/>
        </a:accent1>
        <a:accent2>
          <a:srgbClr val="E0642C"/>
        </a:accent2>
        <a:accent3>
          <a:srgbClr val="FFFFFF"/>
        </a:accent3>
        <a:accent4>
          <a:srgbClr val="505050"/>
        </a:accent4>
        <a:accent5>
          <a:srgbClr val="F1B2AF"/>
        </a:accent5>
        <a:accent6>
          <a:srgbClr val="CB5A27"/>
        </a:accent6>
        <a:hlink>
          <a:srgbClr val="00B0F0"/>
        </a:hlink>
        <a:folHlink>
          <a:srgbClr val="7F7F7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r="http://schemas.openxmlformats.org/officeDocument/2006/relationship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r="http://schemas.openxmlformats.org/officeDocument/2006/relationship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3701</Words>
  <Application>Microsoft Office PowerPoint</Application>
  <PresentationFormat>全屏显示(16:9)</PresentationFormat>
  <Paragraphs>297</Paragraphs>
  <Slides>37</Slides>
  <Notes>1</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37</vt:i4>
      </vt:variant>
    </vt:vector>
  </HeadingPairs>
  <TitlesOfParts>
    <vt:vector size="48" baseType="lpstr">
      <vt:lpstr>Arial</vt:lpstr>
      <vt:lpstr>宋体</vt:lpstr>
      <vt:lpstr>黑体</vt:lpstr>
      <vt:lpstr>楷体_GB2312</vt:lpstr>
      <vt:lpstr>幼圆</vt:lpstr>
      <vt:lpstr>Wingdings</vt:lpstr>
      <vt:lpstr>Times New Roman</vt:lpstr>
      <vt:lpstr>经典繁仿黑</vt:lpstr>
      <vt:lpstr>华文中宋</vt:lpstr>
      <vt:lpstr>3_A000120140530A99PPBG</vt:lpstr>
      <vt:lpstr>Equation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cp:lastModifiedBy>User</cp:lastModifiedBy>
  <cp:revision>1</cp:revision>
  <cp:lastPrinted>2020-12-30T17:10:02Z</cp:lastPrinted>
  <dcterms:created xsi:type="dcterms:W3CDTF">2020-12-30T17:10:02Z</dcterms:created>
  <dcterms:modified xsi:type="dcterms:W3CDTF">2021-02-25T01:27:39Z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