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88" r:id="rId2"/>
    <p:sldId id="442" r:id="rId3"/>
    <p:sldId id="443" r:id="rId4"/>
    <p:sldId id="444" r:id="rId5"/>
    <p:sldId id="445" r:id="rId6"/>
    <p:sldId id="446" r:id="rId7"/>
    <p:sldId id="447" r:id="rId8"/>
    <p:sldId id="448" r:id="rId9"/>
    <p:sldId id="449" r:id="rId10"/>
    <p:sldId id="450" r:id="rId11"/>
    <p:sldId id="412" r:id="rId12"/>
    <p:sldId id="470" r:id="rId13"/>
    <p:sldId id="452" r:id="rId14"/>
    <p:sldId id="453" r:id="rId15"/>
    <p:sldId id="413" r:id="rId16"/>
    <p:sldId id="414" r:id="rId17"/>
    <p:sldId id="415" r:id="rId18"/>
    <p:sldId id="471" r:id="rId19"/>
    <p:sldId id="455" r:id="rId20"/>
    <p:sldId id="512" r:id="rId21"/>
    <p:sldId id="513" r:id="rId22"/>
    <p:sldId id="514" r:id="rId23"/>
    <p:sldId id="417" r:id="rId24"/>
    <p:sldId id="456" r:id="rId25"/>
    <p:sldId id="457" r:id="rId26"/>
    <p:sldId id="419" r:id="rId27"/>
    <p:sldId id="421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46" y="-108"/>
      </p:cViewPr>
      <p:guideLst>
        <p:guide orient="horz" pos="2245"/>
        <p:guide pos="387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2021/2/23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0003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0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竖向侧栏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无标.tif"/>
          <p:cNvPicPr>
            <a:picLocks noChangeAspect="1"/>
          </p:cNvPicPr>
          <p:nvPr userDrawn="1"/>
        </p:nvPicPr>
        <p:blipFill>
          <a:blip r:embed="rId2"/>
          <a:srcRect t="30017" b="37379"/>
          <a:stretch>
            <a:fillRect/>
          </a:stretch>
        </p:blipFill>
        <p:spPr>
          <a:xfrm>
            <a:off x="3555" y="6741368"/>
            <a:ext cx="12192318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9" name="图片 8" descr="PPT模板无标.t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318" cy="502285"/>
          </a:xfrm>
          <a:prstGeom prst="rect">
            <a:avLst/>
          </a:prstGeom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图片 13" descr="1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40" y="10160"/>
            <a:ext cx="504269" cy="448310"/>
          </a:xfrm>
          <a:prstGeom prst="rect">
            <a:avLst/>
          </a:prstGeom>
        </p:spPr>
      </p:pic>
      <p:sp>
        <p:nvSpPr>
          <p:cNvPr id="20" name="文本框 19">
            <a:hlinkClick r:id="" action="ppaction://noaction"/>
          </p:cNvPr>
          <p:cNvSpPr txBox="1">
            <a:spLocks noChangeAspect="1"/>
          </p:cNvSpPr>
          <p:nvPr userDrawn="1"/>
        </p:nvSpPr>
        <p:spPr>
          <a:xfrm>
            <a:off x="10277176" y="59690"/>
            <a:ext cx="1915459" cy="3987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  <a:softEdge rad="31750"/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2000" b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返回</a:t>
            </a:r>
            <a:r>
              <a:rPr lang="zh-CN" altLang="en-US" sz="2000" b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栏目导航</a:t>
            </a:r>
            <a:endParaRPr lang="zh-CN" altLang="en-US" sz="2000" b="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itchFamily="49" charset="-122"/>
            </a:endParaRPr>
          </a:p>
        </p:txBody>
      </p:sp>
      <p:pic>
        <p:nvPicPr>
          <p:cNvPr id="3" name="图片 2" descr="PPT模板无标.t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56" y="6741368"/>
            <a:ext cx="12192318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4" name="矩形 3">
            <a:hlinkClick r:id="" action="ppaction://noaction"/>
          </p:cNvPr>
          <p:cNvSpPr/>
          <p:nvPr userDrawn="1"/>
        </p:nvSpPr>
        <p:spPr>
          <a:xfrm>
            <a:off x="242608" y="-26670"/>
            <a:ext cx="693383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第五讲  力 重力 摩擦力 二力平衡 </a:t>
            </a:r>
            <a:endParaRPr lang="zh-CN" altLang="en-US" sz="2800" b="1">
              <a:solidFill>
                <a:prstClr val="white"/>
              </a:solidFill>
              <a:latin typeface="黑体" panose="02010609060101010101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竖向侧栏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无标.tif"/>
          <p:cNvPicPr>
            <a:picLocks noChangeAspect="1"/>
          </p:cNvPicPr>
          <p:nvPr userDrawn="1"/>
        </p:nvPicPr>
        <p:blipFill>
          <a:blip r:embed="rId2"/>
          <a:srcRect t="30017" b="37379"/>
          <a:stretch>
            <a:fillRect/>
          </a:stretch>
        </p:blipFill>
        <p:spPr>
          <a:xfrm>
            <a:off x="3555" y="6741368"/>
            <a:ext cx="12192318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9" name="图片 8" descr="PPT模板无标.t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318" cy="502285"/>
          </a:xfrm>
          <a:prstGeom prst="rect">
            <a:avLst/>
          </a:prstGeom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矩形 15">
            <a:hlinkClick r:id="" action="ppaction://noaction"/>
          </p:cNvPr>
          <p:cNvSpPr/>
          <p:nvPr userDrawn="1"/>
        </p:nvSpPr>
        <p:spPr>
          <a:xfrm>
            <a:off x="242608" y="-26670"/>
            <a:ext cx="693383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第五讲  力 重力 摩擦力 二力平衡 </a:t>
            </a:r>
            <a:endParaRPr lang="zh-CN" altLang="en-US" sz="2800" b="1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 descr="1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40" y="10160"/>
            <a:ext cx="504269" cy="448310"/>
          </a:xfrm>
          <a:prstGeom prst="rect">
            <a:avLst/>
          </a:prstGeom>
        </p:spPr>
      </p:pic>
      <p:sp>
        <p:nvSpPr>
          <p:cNvPr id="20" name="文本框 19">
            <a:hlinkClick r:id="" action="ppaction://noaction"/>
          </p:cNvPr>
          <p:cNvSpPr txBox="1">
            <a:spLocks noChangeAspect="1"/>
          </p:cNvSpPr>
          <p:nvPr userDrawn="1"/>
        </p:nvSpPr>
        <p:spPr>
          <a:xfrm>
            <a:off x="10329256" y="59690"/>
            <a:ext cx="1863380" cy="3987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  <a:softEdge rad="31750"/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2000" b="1">
                <a:solidFill>
                  <a:prstClr val="black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返回栏目导航</a:t>
            </a:r>
          </a:p>
        </p:txBody>
      </p:sp>
      <p:sp>
        <p:nvSpPr>
          <p:cNvPr id="12" name="圆角矩形 11"/>
          <p:cNvSpPr/>
          <p:nvPr userDrawn="1"/>
        </p:nvSpPr>
        <p:spPr>
          <a:xfrm>
            <a:off x="352482" y="661035"/>
            <a:ext cx="11479418" cy="5922010"/>
          </a:xfrm>
          <a:prstGeom prst="roundRect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3" name="图片 2" descr="PPT模板无标.t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56" y="6741368"/>
            <a:ext cx="12192318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竖向侧栏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无标.tif"/>
          <p:cNvPicPr>
            <a:picLocks noChangeAspect="1"/>
          </p:cNvPicPr>
          <p:nvPr userDrawn="1"/>
        </p:nvPicPr>
        <p:blipFill>
          <a:blip r:embed="rId2"/>
          <a:srcRect t="30017" b="37379"/>
          <a:stretch>
            <a:fillRect/>
          </a:stretch>
        </p:blipFill>
        <p:spPr>
          <a:xfrm>
            <a:off x="3555" y="6741368"/>
            <a:ext cx="12192318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9" name="图片 8" descr="PPT模板无标.t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318" cy="502285"/>
          </a:xfrm>
          <a:prstGeom prst="rect">
            <a:avLst/>
          </a:prstGeom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矩形 15">
            <a:hlinkClick r:id="" action="ppaction://noaction"/>
          </p:cNvPr>
          <p:cNvSpPr/>
          <p:nvPr userDrawn="1"/>
        </p:nvSpPr>
        <p:spPr>
          <a:xfrm>
            <a:off x="242608" y="-26670"/>
            <a:ext cx="693383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第五讲  力 重力 摩擦力 二力平衡 </a:t>
            </a:r>
            <a:endParaRPr lang="zh-CN" altLang="en-US" sz="2800" b="1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 descr="1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40" y="10160"/>
            <a:ext cx="504269" cy="448310"/>
          </a:xfrm>
          <a:prstGeom prst="rect">
            <a:avLst/>
          </a:prstGeom>
        </p:spPr>
      </p:pic>
      <p:sp>
        <p:nvSpPr>
          <p:cNvPr id="20" name="文本框 19">
            <a:hlinkClick r:id="" action="ppaction://noaction"/>
          </p:cNvPr>
          <p:cNvSpPr txBox="1">
            <a:spLocks noChangeAspect="1"/>
          </p:cNvSpPr>
          <p:nvPr userDrawn="1"/>
        </p:nvSpPr>
        <p:spPr>
          <a:xfrm>
            <a:off x="10329256" y="59690"/>
            <a:ext cx="1863380" cy="3987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  <a:softEdge rad="31750"/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2000" b="1">
                <a:solidFill>
                  <a:prstClr val="black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返回栏目导航</a:t>
            </a:r>
          </a:p>
        </p:txBody>
      </p:sp>
      <p:sp>
        <p:nvSpPr>
          <p:cNvPr id="12" name="圆角矩形 11"/>
          <p:cNvSpPr/>
          <p:nvPr userDrawn="1"/>
        </p:nvSpPr>
        <p:spPr>
          <a:xfrm>
            <a:off x="352482" y="661035"/>
            <a:ext cx="11479418" cy="5922010"/>
          </a:xfrm>
          <a:prstGeom prst="roundRect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3" name="图片 2" descr="PPT模板无标.t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56" y="6741368"/>
            <a:ext cx="12192318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单击此处编辑文本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NULL" TargetMode="Externa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33065" y="1487805"/>
            <a:ext cx="9799200" cy="257040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第十八讲  </a:t>
            </a:r>
            <a:br>
              <a:rPr lang="zh-CN" altLang="en-US" dirty="0">
                <a:solidFill>
                  <a:srgbClr val="0070C0"/>
                </a:solidFill>
              </a:rPr>
            </a:br>
            <a:r>
              <a:rPr lang="zh-CN" altLang="en-US" dirty="0">
                <a:solidFill>
                  <a:srgbClr val="0070C0"/>
                </a:solidFill>
              </a:rPr>
              <a:t/>
            </a:r>
            <a:br>
              <a:rPr lang="zh-CN" altLang="en-US" dirty="0">
                <a:solidFill>
                  <a:srgbClr val="0070C0"/>
                </a:solidFill>
              </a:rPr>
            </a:br>
            <a:r>
              <a:rPr lang="zh-CN" altLang="en-US" dirty="0">
                <a:solidFill>
                  <a:srgbClr val="0070C0"/>
                </a:solidFill>
              </a:rPr>
              <a:t>力 重力 弹力 摩擦力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712835" y="5838825"/>
            <a:ext cx="3024505" cy="734060"/>
          </a:xfrm>
        </p:spPr>
        <p:txBody>
          <a:bodyPr/>
          <a:lstStyle/>
          <a:p>
            <a:r>
              <a:rPr lang="zh-CN" altLang="en-US" sz="3200"/>
              <a:t>一轮系统复习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/>
          <p:nvPr/>
        </p:nvSpPr>
        <p:spPr>
          <a:xfrm>
            <a:off x="1828800" y="931545"/>
            <a:ext cx="54610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、关于力的说法错误的是（</a:t>
            </a:r>
          </a:p>
        </p:txBody>
      </p:sp>
      <p:sp>
        <p:nvSpPr>
          <p:cNvPr id="19462" name="Text Box 6"/>
          <p:cNvSpPr txBox="1"/>
          <p:nvPr/>
        </p:nvSpPr>
        <p:spPr>
          <a:xfrm>
            <a:off x="7044267" y="931333"/>
            <a:ext cx="9228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Arial Bold" pitchFamily="34" charset="0"/>
                <a:ea typeface="宋体" panose="02010600030101010101" pitchFamily="2" charset="-122"/>
              </a:rPr>
              <a:t>      </a:t>
            </a:r>
          </a:p>
        </p:txBody>
      </p:sp>
      <p:sp>
        <p:nvSpPr>
          <p:cNvPr id="19463" name="Text Box 7"/>
          <p:cNvSpPr txBox="1"/>
          <p:nvPr/>
        </p:nvSpPr>
        <p:spPr>
          <a:xfrm>
            <a:off x="7713133" y="931333"/>
            <a:ext cx="66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19464" name="Text Box 8"/>
          <p:cNvSpPr txBox="1"/>
          <p:nvPr/>
        </p:nvSpPr>
        <p:spPr>
          <a:xfrm>
            <a:off x="8119533" y="931333"/>
            <a:ext cx="3640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Arial Bold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9465" name="Text Box 9"/>
          <p:cNvSpPr txBox="1"/>
          <p:nvPr/>
        </p:nvSpPr>
        <p:spPr>
          <a:xfrm>
            <a:off x="1913467" y="1413933"/>
            <a:ext cx="1092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Arial Bold" pitchFamily="34" charset="0"/>
                <a:ea typeface="宋体" panose="02010600030101010101" pitchFamily="2" charset="-122"/>
              </a:rPr>
              <a:t>     A</a:t>
            </a:r>
          </a:p>
        </p:txBody>
      </p:sp>
      <p:sp>
        <p:nvSpPr>
          <p:cNvPr id="19466" name="Text Box 10"/>
          <p:cNvSpPr txBox="1"/>
          <p:nvPr/>
        </p:nvSpPr>
        <p:spPr>
          <a:xfrm>
            <a:off x="2760133" y="1413933"/>
            <a:ext cx="6375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．有力存在，一定有施力物体存在</a:t>
            </a:r>
          </a:p>
        </p:txBody>
      </p:sp>
      <p:sp>
        <p:nvSpPr>
          <p:cNvPr id="19467" name="Text Box 11"/>
          <p:cNvSpPr txBox="1"/>
          <p:nvPr/>
        </p:nvSpPr>
        <p:spPr>
          <a:xfrm>
            <a:off x="8881533" y="1413933"/>
            <a:ext cx="3640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Arial Bold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9468" name="Text Box 12"/>
          <p:cNvSpPr txBox="1"/>
          <p:nvPr/>
        </p:nvSpPr>
        <p:spPr>
          <a:xfrm>
            <a:off x="1913467" y="1905000"/>
            <a:ext cx="110913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Arial Bold" pitchFamily="34" charset="0"/>
                <a:ea typeface="宋体" panose="02010600030101010101" pitchFamily="2" charset="-122"/>
              </a:rPr>
              <a:t>     B</a:t>
            </a:r>
          </a:p>
        </p:txBody>
      </p:sp>
      <p:sp>
        <p:nvSpPr>
          <p:cNvPr id="19469" name="Text Box 13"/>
          <p:cNvSpPr txBox="1"/>
          <p:nvPr/>
        </p:nvSpPr>
        <p:spPr>
          <a:xfrm>
            <a:off x="2768600" y="1905000"/>
            <a:ext cx="555413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．施力物体同时也是受力物体</a:t>
            </a:r>
          </a:p>
        </p:txBody>
      </p:sp>
      <p:sp>
        <p:nvSpPr>
          <p:cNvPr id="19470" name="Text Box 14"/>
          <p:cNvSpPr txBox="1"/>
          <p:nvPr/>
        </p:nvSpPr>
        <p:spPr>
          <a:xfrm>
            <a:off x="8085667" y="1905000"/>
            <a:ext cx="3640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Arial Bold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9471" name="Text Box 15"/>
          <p:cNvSpPr txBox="1"/>
          <p:nvPr/>
        </p:nvSpPr>
        <p:spPr>
          <a:xfrm>
            <a:off x="1913467" y="2396067"/>
            <a:ext cx="110913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Arial Bold" pitchFamily="34" charset="0"/>
                <a:ea typeface="宋体" panose="02010600030101010101" pitchFamily="2" charset="-122"/>
              </a:rPr>
              <a:t>     C</a:t>
            </a:r>
          </a:p>
        </p:txBody>
      </p:sp>
      <p:sp>
        <p:nvSpPr>
          <p:cNvPr id="19472" name="Text Box 16"/>
          <p:cNvSpPr txBox="1"/>
          <p:nvPr/>
        </p:nvSpPr>
        <p:spPr>
          <a:xfrm>
            <a:off x="2768600" y="2396067"/>
            <a:ext cx="555413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．物体间相互接触就会产生力</a:t>
            </a:r>
          </a:p>
        </p:txBody>
      </p:sp>
      <p:sp>
        <p:nvSpPr>
          <p:cNvPr id="19473" name="Text Box 17"/>
          <p:cNvSpPr txBox="1"/>
          <p:nvPr/>
        </p:nvSpPr>
        <p:spPr>
          <a:xfrm>
            <a:off x="8085667" y="2396067"/>
            <a:ext cx="3640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Arial Bold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9474" name="Text Box 18"/>
          <p:cNvSpPr txBox="1"/>
          <p:nvPr/>
        </p:nvSpPr>
        <p:spPr>
          <a:xfrm>
            <a:off x="1913467" y="2878667"/>
            <a:ext cx="110913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Arial Bold" pitchFamily="34" charset="0"/>
                <a:ea typeface="宋体" panose="02010600030101010101" pitchFamily="2" charset="-122"/>
              </a:rPr>
              <a:t>     D</a:t>
            </a:r>
          </a:p>
        </p:txBody>
      </p:sp>
      <p:sp>
        <p:nvSpPr>
          <p:cNvPr id="19475" name="Text Box 19"/>
          <p:cNvSpPr txBox="1"/>
          <p:nvPr/>
        </p:nvSpPr>
        <p:spPr>
          <a:xfrm>
            <a:off x="2768600" y="2878667"/>
            <a:ext cx="5969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．物体间有相互作用才会产生力</a:t>
            </a:r>
          </a:p>
        </p:txBody>
      </p:sp>
      <p:sp>
        <p:nvSpPr>
          <p:cNvPr id="19476" name="Text Box 20"/>
          <p:cNvSpPr txBox="1"/>
          <p:nvPr/>
        </p:nvSpPr>
        <p:spPr>
          <a:xfrm>
            <a:off x="8492067" y="2878667"/>
            <a:ext cx="3640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Arial Bold" pitchFamily="34" charset="0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3200" b="1">
              <a:solidFill>
                <a:srgbClr val="000000"/>
              </a:solidFill>
              <a:latin typeface="Arial Bold" pitchFamily="34" charset="0"/>
              <a:ea typeface="宋体" panose="02010600030101010101" pitchFamily="2" charset="-122"/>
            </a:endParaRPr>
          </a:p>
        </p:txBody>
      </p:sp>
      <p:sp>
        <p:nvSpPr>
          <p:cNvPr id="19477" name="Text Box 21"/>
          <p:cNvSpPr txBox="1"/>
          <p:nvPr/>
        </p:nvSpPr>
        <p:spPr>
          <a:xfrm>
            <a:off x="1430867" y="3623733"/>
            <a:ext cx="65193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19478" name="Text Box 22"/>
          <p:cNvSpPr txBox="1"/>
          <p:nvPr/>
        </p:nvSpPr>
        <p:spPr>
          <a:xfrm>
            <a:off x="1828800" y="3623733"/>
            <a:ext cx="66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</a:p>
        </p:txBody>
      </p:sp>
      <p:sp>
        <p:nvSpPr>
          <p:cNvPr id="19479" name="Text Box 23"/>
          <p:cNvSpPr txBox="1"/>
          <p:nvPr/>
        </p:nvSpPr>
        <p:spPr>
          <a:xfrm>
            <a:off x="2243667" y="3623733"/>
            <a:ext cx="7188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关于力的认识，下列说法中错误的是（</a:t>
            </a:r>
          </a:p>
        </p:txBody>
      </p:sp>
      <p:sp>
        <p:nvSpPr>
          <p:cNvPr id="19480" name="Text Box 24"/>
          <p:cNvSpPr txBox="1"/>
          <p:nvPr/>
        </p:nvSpPr>
        <p:spPr>
          <a:xfrm>
            <a:off x="9186333" y="3623733"/>
            <a:ext cx="65193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19481" name="Text Box 25"/>
          <p:cNvSpPr txBox="1"/>
          <p:nvPr/>
        </p:nvSpPr>
        <p:spPr>
          <a:xfrm>
            <a:off x="9584267" y="3623733"/>
            <a:ext cx="66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19482" name="Text Box 26"/>
          <p:cNvSpPr txBox="1"/>
          <p:nvPr/>
        </p:nvSpPr>
        <p:spPr>
          <a:xfrm>
            <a:off x="9990667" y="3623733"/>
            <a:ext cx="4572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83" name="Text Box 27"/>
          <p:cNvSpPr txBox="1"/>
          <p:nvPr/>
        </p:nvSpPr>
        <p:spPr>
          <a:xfrm>
            <a:off x="1430867" y="4106333"/>
            <a:ext cx="14816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A.</a:t>
            </a:r>
          </a:p>
        </p:txBody>
      </p:sp>
      <p:sp>
        <p:nvSpPr>
          <p:cNvPr id="19484" name="Text Box 28"/>
          <p:cNvSpPr txBox="1"/>
          <p:nvPr/>
        </p:nvSpPr>
        <p:spPr>
          <a:xfrm>
            <a:off x="2650067" y="4106333"/>
            <a:ext cx="433493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力是物体对物体的作用</a:t>
            </a:r>
          </a:p>
        </p:txBody>
      </p:sp>
      <p:sp>
        <p:nvSpPr>
          <p:cNvPr id="19485" name="Text Box 29"/>
          <p:cNvSpPr txBox="1"/>
          <p:nvPr/>
        </p:nvSpPr>
        <p:spPr>
          <a:xfrm>
            <a:off x="6731000" y="4106333"/>
            <a:ext cx="4572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86" name="Text Box 30"/>
          <p:cNvSpPr txBox="1"/>
          <p:nvPr/>
        </p:nvSpPr>
        <p:spPr>
          <a:xfrm>
            <a:off x="1430867" y="4597400"/>
            <a:ext cx="1473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B.</a:t>
            </a:r>
          </a:p>
        </p:txBody>
      </p:sp>
      <p:sp>
        <p:nvSpPr>
          <p:cNvPr id="19487" name="Text Box 31"/>
          <p:cNvSpPr txBox="1"/>
          <p:nvPr/>
        </p:nvSpPr>
        <p:spPr>
          <a:xfrm>
            <a:off x="2650067" y="4597400"/>
            <a:ext cx="8001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力能使物体发生形变或改变物体的运动状态</a:t>
            </a:r>
          </a:p>
        </p:txBody>
      </p:sp>
      <p:sp>
        <p:nvSpPr>
          <p:cNvPr id="19488" name="Text Box 32"/>
          <p:cNvSpPr txBox="1"/>
          <p:nvPr/>
        </p:nvSpPr>
        <p:spPr>
          <a:xfrm>
            <a:off x="10405533" y="4597400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9489" name="Text Box 33"/>
          <p:cNvSpPr txBox="1"/>
          <p:nvPr/>
        </p:nvSpPr>
        <p:spPr>
          <a:xfrm>
            <a:off x="1430867" y="5080000"/>
            <a:ext cx="1473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C.</a:t>
            </a:r>
          </a:p>
        </p:txBody>
      </p:sp>
      <p:sp>
        <p:nvSpPr>
          <p:cNvPr id="19490" name="Text Box 34"/>
          <p:cNvSpPr txBox="1"/>
          <p:nvPr/>
        </p:nvSpPr>
        <p:spPr>
          <a:xfrm>
            <a:off x="2650067" y="5080000"/>
            <a:ext cx="474133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物体间力的作用是相互的</a:t>
            </a:r>
          </a:p>
        </p:txBody>
      </p:sp>
      <p:sp>
        <p:nvSpPr>
          <p:cNvPr id="19491" name="Text Box 35"/>
          <p:cNvSpPr txBox="1"/>
          <p:nvPr/>
        </p:nvSpPr>
        <p:spPr>
          <a:xfrm>
            <a:off x="7145867" y="5080000"/>
            <a:ext cx="4572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92" name="Text Box 36"/>
          <p:cNvSpPr txBox="1"/>
          <p:nvPr/>
        </p:nvSpPr>
        <p:spPr>
          <a:xfrm>
            <a:off x="1430867" y="5571067"/>
            <a:ext cx="1066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</a:p>
        </p:txBody>
      </p:sp>
      <p:sp>
        <p:nvSpPr>
          <p:cNvPr id="19493" name="Text Box 37"/>
          <p:cNvSpPr txBox="1"/>
          <p:nvPr/>
        </p:nvSpPr>
        <p:spPr>
          <a:xfrm>
            <a:off x="2235200" y="5571067"/>
            <a:ext cx="66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</a:p>
        </p:txBody>
      </p:sp>
      <p:sp>
        <p:nvSpPr>
          <p:cNvPr id="19494" name="Text Box 38"/>
          <p:cNvSpPr txBox="1"/>
          <p:nvPr/>
        </p:nvSpPr>
        <p:spPr>
          <a:xfrm>
            <a:off x="2650067" y="5571067"/>
            <a:ext cx="7188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只有相互接触的物体才会产生力的作用</a:t>
            </a:r>
          </a:p>
        </p:txBody>
      </p:sp>
      <p:sp>
        <p:nvSpPr>
          <p:cNvPr id="19495" name="Text Box 39"/>
          <p:cNvSpPr txBox="1"/>
          <p:nvPr/>
        </p:nvSpPr>
        <p:spPr>
          <a:xfrm>
            <a:off x="9592733" y="5571067"/>
            <a:ext cx="4572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96" name="Text Box 40"/>
          <p:cNvSpPr txBox="1"/>
          <p:nvPr/>
        </p:nvSpPr>
        <p:spPr>
          <a:xfrm>
            <a:off x="7247467" y="931333"/>
            <a:ext cx="711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FF3200"/>
                </a:solidFill>
                <a:latin typeface="Arial Bold" pitchFamily="34" charset="0"/>
                <a:ea typeface="宋体" panose="02010600030101010101" pitchFamily="2" charset="-122"/>
              </a:rPr>
              <a:t>C </a:t>
            </a:r>
          </a:p>
        </p:txBody>
      </p:sp>
      <p:sp>
        <p:nvSpPr>
          <p:cNvPr id="19498" name="Text Box 42"/>
          <p:cNvSpPr txBox="1"/>
          <p:nvPr/>
        </p:nvSpPr>
        <p:spPr>
          <a:xfrm>
            <a:off x="9457267" y="3547533"/>
            <a:ext cx="711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FF3200"/>
                </a:solidFill>
                <a:latin typeface="Arial Bold" pitchFamily="34" charset="0"/>
                <a:ea typeface="宋体" panose="02010600030101010101" pitchFamily="2" charset="-122"/>
              </a:rPr>
              <a:t>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6" grpId="0"/>
      <p:bldP spid="194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0955" y="1557020"/>
            <a:ext cx="953135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1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、定义：由于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地球吸引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，而使地面附近的一切物体重力受到的力</a:t>
            </a:r>
            <a:endParaRPr lang="en-US" altLang="zh-CN" sz="2400" smtClean="0">
              <a:latin typeface="Times New Roman" panose="02020603050405020304"/>
              <a:ea typeface="宋体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+mn-ea"/>
                <a:cs typeface="+mn-ea"/>
              </a:rPr>
              <a:t>2</a:t>
            </a:r>
            <a:r>
              <a:rPr lang="zh-CN" altLang="en-US" sz="2400" smtClean="0">
                <a:latin typeface="+mn-ea"/>
                <a:cs typeface="+mn-ea"/>
              </a:rPr>
              <a:t>、公式：</a:t>
            </a:r>
            <a:r>
              <a:rPr lang="en-US" altLang="zh-CN" sz="2400" i="1" smtClean="0">
                <a:latin typeface="+mn-ea"/>
                <a:cs typeface="+mn-ea"/>
              </a:rPr>
              <a:t>G</a:t>
            </a:r>
            <a:r>
              <a:rPr lang="en-US" altLang="zh-CN" sz="2400" smtClean="0">
                <a:latin typeface="+mn-ea"/>
                <a:cs typeface="+mn-ea"/>
              </a:rPr>
              <a:t>=</a:t>
            </a:r>
            <a:r>
              <a:rPr lang="en-US" altLang="zh-CN" sz="2400" i="1" smtClean="0">
                <a:latin typeface="+mn-ea"/>
                <a:cs typeface="+mn-ea"/>
              </a:rPr>
              <a:t>mg</a:t>
            </a:r>
            <a:r>
              <a:rPr lang="zh-CN" altLang="en-US" sz="2400" smtClean="0">
                <a:latin typeface="+mn-ea"/>
                <a:cs typeface="+mn-ea"/>
              </a:rPr>
              <a:t>，其中</a:t>
            </a:r>
            <a:r>
              <a:rPr lang="en-US" altLang="zh-CN" sz="2400" i="1" smtClean="0">
                <a:latin typeface="+mn-ea"/>
                <a:cs typeface="+mn-ea"/>
              </a:rPr>
              <a:t>G</a:t>
            </a:r>
            <a:r>
              <a:rPr lang="zh-CN" altLang="en-US" sz="2400" smtClean="0">
                <a:latin typeface="+mn-ea"/>
                <a:cs typeface="+mn-ea"/>
              </a:rPr>
              <a:t>表示重力，单位</a:t>
            </a:r>
            <a:r>
              <a:rPr lang="en-US" altLang="zh-CN" sz="2400" smtClean="0">
                <a:latin typeface="+mn-ea"/>
                <a:cs typeface="+mn-ea"/>
              </a:rPr>
              <a:t>N</a:t>
            </a:r>
            <a:r>
              <a:rPr lang="zh-CN" altLang="en-US" sz="2400" smtClean="0">
                <a:latin typeface="+mn-ea"/>
                <a:cs typeface="+mn-ea"/>
              </a:rPr>
              <a:t>；</a:t>
            </a:r>
            <a:r>
              <a:rPr lang="en-US" altLang="zh-CN" sz="2400" i="1" smtClean="0">
                <a:latin typeface="+mn-ea"/>
                <a:cs typeface="+mn-ea"/>
              </a:rPr>
              <a:t>m</a:t>
            </a:r>
            <a:r>
              <a:rPr lang="zh-CN" altLang="en-US" sz="2400" smtClean="0">
                <a:latin typeface="+mn-ea"/>
                <a:cs typeface="+mn-ea"/>
              </a:rPr>
              <a:t>表示质量，单位</a:t>
            </a:r>
            <a:r>
              <a:rPr lang="en-US" altLang="zh-CN" sz="2400" smtClean="0">
                <a:latin typeface="+mn-ea"/>
                <a:cs typeface="+mn-ea"/>
              </a:rPr>
              <a:t>kg</a:t>
            </a:r>
            <a:r>
              <a:rPr lang="zh-CN" altLang="en-US" sz="2400" smtClean="0">
                <a:latin typeface="+mn-ea"/>
                <a:cs typeface="+mn-ea"/>
              </a:rPr>
              <a:t>；</a:t>
            </a:r>
            <a:r>
              <a:rPr lang="en-US" altLang="zh-CN" sz="2400" i="1" smtClean="0">
                <a:latin typeface="+mn-ea"/>
                <a:cs typeface="+mn-ea"/>
              </a:rPr>
              <a:t>g</a:t>
            </a:r>
            <a:r>
              <a:rPr lang="zh-CN" altLang="en-US" sz="2400" smtClean="0">
                <a:latin typeface="+mn-ea"/>
                <a:cs typeface="+mn-ea"/>
              </a:rPr>
              <a:t>的单位 </a:t>
            </a:r>
            <a:r>
              <a:rPr lang="en-US" altLang="zh-CN" sz="2400" smtClean="0">
                <a:latin typeface="+mn-ea"/>
                <a:cs typeface="+mn-ea"/>
              </a:rPr>
              <a:t>N/kg</a:t>
            </a:r>
            <a:r>
              <a:rPr lang="zh-CN" altLang="en-US" sz="2400" smtClean="0">
                <a:latin typeface="+mn-ea"/>
                <a:cs typeface="+mn-ea"/>
              </a:rPr>
              <a:t>，大小为</a:t>
            </a:r>
            <a:r>
              <a:rPr lang="en-US" altLang="zh-CN" sz="2400" smtClean="0">
                <a:latin typeface="+mn-ea"/>
                <a:cs typeface="+mn-ea"/>
              </a:rPr>
              <a:t>________ N/kg</a:t>
            </a:r>
            <a:r>
              <a:rPr lang="zh-CN" altLang="en-US" sz="2400" smtClean="0">
                <a:latin typeface="+mn-ea"/>
                <a:cs typeface="+mn-ea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+mn-ea"/>
                <a:cs typeface="+mn-ea"/>
              </a:rPr>
              <a:t>在粗略计算时可以取</a:t>
            </a:r>
            <a:r>
              <a:rPr lang="en-US" altLang="zh-CN" sz="2400" smtClean="0">
                <a:latin typeface="+mn-ea"/>
                <a:cs typeface="+mn-ea"/>
              </a:rPr>
              <a:t>10 N/kg.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+mn-ea"/>
                <a:cs typeface="+mn-ea"/>
              </a:rPr>
              <a:t>3</a:t>
            </a:r>
            <a:r>
              <a:rPr lang="zh-CN" altLang="en-US" sz="2400" smtClean="0">
                <a:latin typeface="+mn-ea"/>
                <a:cs typeface="+mn-ea"/>
              </a:rPr>
              <a:t>、方向：</a:t>
            </a:r>
            <a:r>
              <a:rPr lang="en-US" altLang="zh-CN" sz="2400" smtClean="0">
                <a:latin typeface="+mn-ea"/>
                <a:cs typeface="+mn-ea"/>
              </a:rPr>
              <a:t> ________.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+mn-ea"/>
                <a:cs typeface="+mn-ea"/>
              </a:rPr>
              <a:t>4</a:t>
            </a:r>
            <a:r>
              <a:rPr lang="zh-CN" altLang="en-US" sz="2400" smtClean="0">
                <a:latin typeface="+mn-ea"/>
                <a:cs typeface="+mn-ea"/>
              </a:rPr>
              <a:t>、应用：建筑工人在砌墙时利用</a:t>
            </a:r>
            <a:r>
              <a:rPr lang="zh-CN" altLang="en-US" sz="2400" smtClean="0">
                <a:solidFill>
                  <a:srgbClr val="FF0000"/>
                </a:solidFill>
                <a:latin typeface="+mn-ea"/>
                <a:cs typeface="+mn-ea"/>
              </a:rPr>
              <a:t>重垂线</a:t>
            </a:r>
            <a:r>
              <a:rPr lang="zh-CN" altLang="en-US" sz="2400" smtClean="0">
                <a:latin typeface="+mn-ea"/>
                <a:cs typeface="+mn-ea"/>
              </a:rPr>
              <a:t>确定竖直方向</a:t>
            </a:r>
            <a:r>
              <a:rPr lang="en-US" altLang="zh-CN" sz="2400" smtClean="0">
                <a:latin typeface="+mn-ea"/>
                <a:cs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+mn-ea"/>
                <a:cs typeface="+mn-ea"/>
              </a:rPr>
              <a:t>5</a:t>
            </a:r>
            <a:r>
              <a:rPr lang="zh-CN" altLang="en-US" sz="2400" smtClean="0">
                <a:latin typeface="+mn-ea"/>
                <a:cs typeface="+mn-ea"/>
              </a:rPr>
              <a:t>、重心：形状规则、质量分布均匀的物体，重心在它的</a:t>
            </a:r>
            <a:r>
              <a:rPr lang="zh-CN" altLang="en-US" sz="2400" smtClean="0">
                <a:solidFill>
                  <a:srgbClr val="FF0000"/>
                </a:solidFill>
                <a:latin typeface="+mn-ea"/>
                <a:cs typeface="+mn-ea"/>
              </a:rPr>
              <a:t>几何中心</a:t>
            </a:r>
            <a:r>
              <a:rPr lang="zh-CN" altLang="en-US" sz="2400" smtClean="0">
                <a:latin typeface="+mn-ea"/>
                <a:cs typeface="+mn-ea"/>
              </a:rPr>
              <a:t>上</a:t>
            </a:r>
            <a:r>
              <a:rPr lang="en-US" altLang="zh-CN" sz="2400" smtClean="0">
                <a:latin typeface="+mn-ea"/>
                <a:cs typeface="+mn-ea"/>
              </a:rPr>
              <a:t>.</a:t>
            </a:r>
            <a:endParaRPr lang="zh-CN" altLang="en-US" sz="2400">
              <a:latin typeface="+mn-ea"/>
              <a:cs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4800" y="2780928"/>
            <a:ext cx="100811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9.8</a:t>
            </a:r>
            <a:endParaRPr lang="zh-CN" altLang="en-US" sz="240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1355" y="3838026"/>
            <a:ext cx="1440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竖直向下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90955" y="817880"/>
            <a:ext cx="3228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考点</a:t>
            </a:r>
            <a:r>
              <a:rPr lang="en-US" altLang="zh-CN" sz="3200"/>
              <a:t>2  </a:t>
            </a:r>
            <a:r>
              <a:rPr lang="zh-CN" altLang="en-US" sz="3200"/>
              <a:t>重力</a:t>
            </a:r>
            <a:r>
              <a:rPr lang="en-US" altLang="zh-CN"/>
              <a:t>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/>
          <p:nvPr/>
        </p:nvSpPr>
        <p:spPr>
          <a:xfrm>
            <a:off x="2328333" y="1041400"/>
            <a:ext cx="4233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5062" name="Text Box 6"/>
          <p:cNvSpPr txBox="1"/>
          <p:nvPr/>
        </p:nvSpPr>
        <p:spPr>
          <a:xfrm>
            <a:off x="2751878" y="281305"/>
            <a:ext cx="70273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想一想：这三幅图反映了怎样的力学知识？</a:t>
            </a:r>
          </a:p>
        </p:txBody>
      </p:sp>
      <p:pic>
        <p:nvPicPr>
          <p:cNvPr id="4506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733" y="5080000"/>
            <a:ext cx="8619067" cy="11260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6" name="Text Box 10"/>
          <p:cNvSpPr txBox="1"/>
          <p:nvPr/>
        </p:nvSpPr>
        <p:spPr>
          <a:xfrm>
            <a:off x="9465733" y="1041400"/>
            <a:ext cx="423333" cy="933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2735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5069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" y="1041400"/>
            <a:ext cx="8656320" cy="349313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7"/>
          <p:cNvGrpSpPr/>
          <p:nvPr/>
        </p:nvGrpSpPr>
        <p:grpSpPr>
          <a:xfrm>
            <a:off x="1623060" y="4965065"/>
            <a:ext cx="9206230" cy="1271809"/>
            <a:chOff x="622300" y="7747000"/>
            <a:chExt cx="12623800" cy="1361167"/>
          </a:xfrm>
        </p:grpSpPr>
        <p:sp>
          <p:nvSpPr>
            <p:cNvPr id="45073" name="Text Box 14"/>
            <p:cNvSpPr txBox="1"/>
            <p:nvPr/>
          </p:nvSpPr>
          <p:spPr>
            <a:xfrm>
              <a:off x="1168400" y="7747000"/>
              <a:ext cx="12014200" cy="6245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3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力可以改变物体的运动状态；地球上的物体</a:t>
              </a:r>
            </a:p>
          </p:txBody>
        </p:sp>
        <p:sp>
          <p:nvSpPr>
            <p:cNvPr id="45074" name="Text Box 16"/>
            <p:cNvSpPr txBox="1"/>
            <p:nvPr/>
          </p:nvSpPr>
          <p:spPr>
            <a:xfrm>
              <a:off x="622300" y="8483600"/>
              <a:ext cx="12623800" cy="6245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3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都受到了重力；重力的方向是竖直向下的</a:t>
              </a:r>
              <a:r>
                <a:rPr lang="en-US" altLang="zh-CN" sz="3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</a:p>
          </p:txBody>
        </p:sp>
      </p:grpSp>
      <p:sp>
        <p:nvSpPr>
          <p:cNvPr id="45072" name="Text Box 17"/>
          <p:cNvSpPr txBox="1"/>
          <p:nvPr/>
        </p:nvSpPr>
        <p:spPr>
          <a:xfrm>
            <a:off x="10100733" y="5655733"/>
            <a:ext cx="3386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FF3200"/>
                </a:solidFill>
                <a:latin typeface="Calibri Bold" pitchFamily="34" charset="0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3200" b="1">
              <a:solidFill>
                <a:srgbClr val="FF3200"/>
              </a:solidFill>
              <a:latin typeface="Calibri Bold" pitchFamily="34" charset="0"/>
              <a:ea typeface="宋体" panose="02010600030101010101" pitchFamily="2" charset="-122"/>
            </a:endParaRPr>
          </a:p>
        </p:txBody>
      </p:sp>
      <p:pic>
        <p:nvPicPr>
          <p:cNvPr id="33795" name="Picture 2" descr="LM218.TIF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8768715" y="900430"/>
            <a:ext cx="2910205" cy="3486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8458200" cy="402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6" name="Text Box 6"/>
          <p:cNvSpPr txBox="1"/>
          <p:nvPr/>
        </p:nvSpPr>
        <p:spPr>
          <a:xfrm>
            <a:off x="1761067" y="1151467"/>
            <a:ext cx="4233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Times New Roman Bold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46088" name="Text Box 8"/>
          <p:cNvSpPr txBox="1"/>
          <p:nvPr/>
        </p:nvSpPr>
        <p:spPr>
          <a:xfrm>
            <a:off x="1938867" y="1151467"/>
            <a:ext cx="4529667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．关于重力的正确说法是（</a:t>
            </a:r>
          </a:p>
        </p:txBody>
      </p:sp>
      <p:sp>
        <p:nvSpPr>
          <p:cNvPr id="46089" name="Text Box 9"/>
          <p:cNvSpPr txBox="1"/>
          <p:nvPr/>
        </p:nvSpPr>
        <p:spPr>
          <a:xfrm>
            <a:off x="6223000" y="1151467"/>
            <a:ext cx="5249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Times New Roman Bold" pitchFamily="34" charset="0"/>
                <a:ea typeface="宋体" panose="02010600030101010101" pitchFamily="2" charset="-122"/>
              </a:rPr>
              <a:t>   </a:t>
            </a:r>
          </a:p>
        </p:txBody>
      </p:sp>
      <p:sp>
        <p:nvSpPr>
          <p:cNvPr id="46090" name="Text Box 10"/>
          <p:cNvSpPr txBox="1"/>
          <p:nvPr/>
        </p:nvSpPr>
        <p:spPr>
          <a:xfrm>
            <a:off x="6493933" y="1151467"/>
            <a:ext cx="4233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6091" name="Text Box 11"/>
          <p:cNvSpPr txBox="1"/>
          <p:nvPr/>
        </p:nvSpPr>
        <p:spPr>
          <a:xfrm>
            <a:off x="6849533" y="1151467"/>
            <a:ext cx="9652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）。</a:t>
            </a:r>
          </a:p>
        </p:txBody>
      </p:sp>
      <p:sp>
        <p:nvSpPr>
          <p:cNvPr id="46092" name="Text Box 12"/>
          <p:cNvSpPr txBox="1"/>
          <p:nvPr/>
        </p:nvSpPr>
        <p:spPr>
          <a:xfrm>
            <a:off x="7560733" y="1151467"/>
            <a:ext cx="338667" cy="933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Times New Roman Bold" pitchFamily="34" charset="0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2735" b="1">
              <a:solidFill>
                <a:srgbClr val="000000"/>
              </a:solidFill>
              <a:latin typeface="Times New Roman Bold" pitchFamily="34" charset="0"/>
              <a:ea typeface="宋体" panose="02010600030101010101" pitchFamily="2" charset="-122"/>
            </a:endParaRPr>
          </a:p>
        </p:txBody>
      </p:sp>
      <p:sp>
        <p:nvSpPr>
          <p:cNvPr id="46094" name="Text Box 14"/>
          <p:cNvSpPr txBox="1"/>
          <p:nvPr/>
        </p:nvSpPr>
        <p:spPr>
          <a:xfrm>
            <a:off x="1761067" y="1574800"/>
            <a:ext cx="6604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Times New Roman Bold" pitchFamily="34" charset="0"/>
                <a:ea typeface="宋体" panose="02010600030101010101" pitchFamily="2" charset="-122"/>
              </a:rPr>
              <a:t>  A</a:t>
            </a:r>
          </a:p>
        </p:txBody>
      </p:sp>
      <p:sp>
        <p:nvSpPr>
          <p:cNvPr id="46095" name="Text Box 15"/>
          <p:cNvSpPr txBox="1"/>
          <p:nvPr/>
        </p:nvSpPr>
        <p:spPr>
          <a:xfrm>
            <a:off x="2175933" y="1574800"/>
            <a:ext cx="77385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．向上抛的小球在向上运动过程中不受重力作用</a:t>
            </a:r>
          </a:p>
        </p:txBody>
      </p:sp>
      <p:sp>
        <p:nvSpPr>
          <p:cNvPr id="46096" name="Text Box 16"/>
          <p:cNvSpPr txBox="1"/>
          <p:nvPr/>
        </p:nvSpPr>
        <p:spPr>
          <a:xfrm>
            <a:off x="9668933" y="1574800"/>
            <a:ext cx="338667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Times New Roman Bold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6097" name="Text Box 17"/>
          <p:cNvSpPr txBox="1"/>
          <p:nvPr/>
        </p:nvSpPr>
        <p:spPr>
          <a:xfrm>
            <a:off x="1761067" y="2006600"/>
            <a:ext cx="6604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Times New Roman Bold" pitchFamily="34" charset="0"/>
                <a:ea typeface="宋体" panose="02010600030101010101" pitchFamily="2" charset="-122"/>
              </a:rPr>
              <a:t>  B</a:t>
            </a:r>
          </a:p>
        </p:txBody>
      </p:sp>
      <p:sp>
        <p:nvSpPr>
          <p:cNvPr id="46098" name="Text Box 18"/>
          <p:cNvSpPr txBox="1"/>
          <p:nvPr/>
        </p:nvSpPr>
        <p:spPr>
          <a:xfrm>
            <a:off x="2175933" y="2006600"/>
            <a:ext cx="5240867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．空中飞行的飞鸟不受重力作用</a:t>
            </a:r>
          </a:p>
        </p:txBody>
      </p:sp>
      <p:sp>
        <p:nvSpPr>
          <p:cNvPr id="46099" name="Text Box 19"/>
          <p:cNvSpPr txBox="1"/>
          <p:nvPr/>
        </p:nvSpPr>
        <p:spPr>
          <a:xfrm>
            <a:off x="7171267" y="2006600"/>
            <a:ext cx="338667" cy="933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Times New Roman Bold" pitchFamily="34" charset="0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2735" b="1">
              <a:solidFill>
                <a:srgbClr val="000000"/>
              </a:solidFill>
              <a:latin typeface="Times New Roman Bold" pitchFamily="34" charset="0"/>
              <a:ea typeface="宋体" panose="02010600030101010101" pitchFamily="2" charset="-122"/>
            </a:endParaRPr>
          </a:p>
        </p:txBody>
      </p:sp>
      <p:sp>
        <p:nvSpPr>
          <p:cNvPr id="46100" name="Text Box 20"/>
          <p:cNvSpPr txBox="1"/>
          <p:nvPr/>
        </p:nvSpPr>
        <p:spPr>
          <a:xfrm>
            <a:off x="1761067" y="2429933"/>
            <a:ext cx="6858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Times New Roman Bold" pitchFamily="34" charset="0"/>
                <a:ea typeface="宋体" panose="02010600030101010101" pitchFamily="2" charset="-122"/>
              </a:rPr>
              <a:t>  C</a:t>
            </a:r>
          </a:p>
        </p:txBody>
      </p:sp>
      <p:sp>
        <p:nvSpPr>
          <p:cNvPr id="46101" name="Text Box 21"/>
          <p:cNvSpPr txBox="1"/>
          <p:nvPr/>
        </p:nvSpPr>
        <p:spPr>
          <a:xfrm>
            <a:off x="2192867" y="2429933"/>
            <a:ext cx="70273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．重力在物体上的作用点就是此物体的重心</a:t>
            </a:r>
          </a:p>
        </p:txBody>
      </p:sp>
      <p:sp>
        <p:nvSpPr>
          <p:cNvPr id="46102" name="Text Box 22"/>
          <p:cNvSpPr txBox="1"/>
          <p:nvPr/>
        </p:nvSpPr>
        <p:spPr>
          <a:xfrm>
            <a:off x="8983133" y="2429933"/>
            <a:ext cx="338667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Times New Roman Bold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6103" name="Text Box 23"/>
          <p:cNvSpPr txBox="1"/>
          <p:nvPr/>
        </p:nvSpPr>
        <p:spPr>
          <a:xfrm>
            <a:off x="1761067" y="2861733"/>
            <a:ext cx="6858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Times New Roman Bold" pitchFamily="34" charset="0"/>
                <a:ea typeface="宋体" panose="02010600030101010101" pitchFamily="2" charset="-122"/>
              </a:rPr>
              <a:t>  D</a:t>
            </a:r>
          </a:p>
        </p:txBody>
      </p:sp>
      <p:sp>
        <p:nvSpPr>
          <p:cNvPr id="46104" name="Text Box 24"/>
          <p:cNvSpPr txBox="1"/>
          <p:nvPr/>
        </p:nvSpPr>
        <p:spPr>
          <a:xfrm>
            <a:off x="2192867" y="2861733"/>
            <a:ext cx="5240867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．一个物体的重心一定在物体上</a:t>
            </a:r>
          </a:p>
        </p:txBody>
      </p:sp>
      <p:sp>
        <p:nvSpPr>
          <p:cNvPr id="46105" name="Text Box 25"/>
          <p:cNvSpPr txBox="1"/>
          <p:nvPr/>
        </p:nvSpPr>
        <p:spPr>
          <a:xfrm>
            <a:off x="7196667" y="2861733"/>
            <a:ext cx="338667" cy="933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Times New Roman Bold" pitchFamily="34" charset="0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2735" b="1">
              <a:solidFill>
                <a:srgbClr val="000000"/>
              </a:solidFill>
              <a:latin typeface="Times New Roman Bold" pitchFamily="34" charset="0"/>
              <a:ea typeface="宋体" panose="02010600030101010101" pitchFamily="2" charset="-122"/>
            </a:endParaRPr>
          </a:p>
        </p:txBody>
      </p:sp>
      <p:sp>
        <p:nvSpPr>
          <p:cNvPr id="47130" name="Text Box 26"/>
          <p:cNvSpPr txBox="1"/>
          <p:nvPr/>
        </p:nvSpPr>
        <p:spPr>
          <a:xfrm>
            <a:off x="6485467" y="1151467"/>
            <a:ext cx="6434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 Bold" pitchFamily="34" charset="0"/>
                <a:ea typeface="宋体" panose="02010600030101010101" pitchFamily="2" charset="-122"/>
              </a:rPr>
              <a:t>C </a:t>
            </a:r>
          </a:p>
        </p:txBody>
      </p:sp>
      <p:sp>
        <p:nvSpPr>
          <p:cNvPr id="46107" name="Text Box 27"/>
          <p:cNvSpPr txBox="1"/>
          <p:nvPr/>
        </p:nvSpPr>
        <p:spPr>
          <a:xfrm>
            <a:off x="1837267" y="3361267"/>
            <a:ext cx="5503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Arial Bold" pitchFamily="34" charset="0"/>
                <a:ea typeface="宋体" panose="02010600030101010101" pitchFamily="2" charset="-122"/>
              </a:rPr>
              <a:t>2.</a:t>
            </a:r>
          </a:p>
        </p:txBody>
      </p:sp>
      <p:sp>
        <p:nvSpPr>
          <p:cNvPr id="46108" name="Text Box 28"/>
          <p:cNvSpPr txBox="1"/>
          <p:nvPr/>
        </p:nvSpPr>
        <p:spPr>
          <a:xfrm>
            <a:off x="2133600" y="3361267"/>
            <a:ext cx="77385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运动员将足球从后场踢到前场，足球在空中运动</a:t>
            </a:r>
          </a:p>
        </p:txBody>
      </p:sp>
      <p:sp>
        <p:nvSpPr>
          <p:cNvPr id="46109" name="Text Box 29"/>
          <p:cNvSpPr txBox="1"/>
          <p:nvPr/>
        </p:nvSpPr>
        <p:spPr>
          <a:xfrm>
            <a:off x="9635067" y="3361267"/>
            <a:ext cx="347133" cy="933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Arial Bold" pitchFamily="34" charset="0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2735" b="1">
              <a:solidFill>
                <a:srgbClr val="000000"/>
              </a:solidFill>
              <a:latin typeface="Arial Bold" pitchFamily="34" charset="0"/>
              <a:ea typeface="宋体" panose="02010600030101010101" pitchFamily="2" charset="-122"/>
            </a:endParaRPr>
          </a:p>
        </p:txBody>
      </p:sp>
      <p:sp>
        <p:nvSpPr>
          <p:cNvPr id="46110" name="Text Box 30"/>
          <p:cNvSpPr txBox="1"/>
          <p:nvPr/>
        </p:nvSpPr>
        <p:spPr>
          <a:xfrm>
            <a:off x="1837267" y="3793067"/>
            <a:ext cx="643467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Arial Bold" pitchFamily="34" charset="0"/>
                <a:ea typeface="宋体" panose="02010600030101010101" pitchFamily="2" charset="-122"/>
              </a:rPr>
              <a:t>    </a:t>
            </a:r>
          </a:p>
        </p:txBody>
      </p:sp>
      <p:sp>
        <p:nvSpPr>
          <p:cNvPr id="46111" name="Text Box 31"/>
          <p:cNvSpPr txBox="1"/>
          <p:nvPr/>
        </p:nvSpPr>
        <p:spPr>
          <a:xfrm>
            <a:off x="2235200" y="3793067"/>
            <a:ext cx="70273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的过程中，不计空气阻力，其受力情况是（</a:t>
            </a:r>
          </a:p>
        </p:txBody>
      </p:sp>
      <p:sp>
        <p:nvSpPr>
          <p:cNvPr id="46112" name="Text Box 32"/>
          <p:cNvSpPr txBox="1"/>
          <p:nvPr/>
        </p:nvSpPr>
        <p:spPr>
          <a:xfrm>
            <a:off x="9017000" y="3795607"/>
            <a:ext cx="651933" cy="933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Arial Bold" pitchFamily="34" charset="0"/>
                <a:ea typeface="宋体" panose="02010600030101010101" pitchFamily="2" charset="-122"/>
              </a:rPr>
              <a:t>    </a:t>
            </a:r>
          </a:p>
          <a:p>
            <a:pPr eaLnBrk="1" hangingPunct="1"/>
            <a:endParaRPr lang="en-US" altLang="zh-CN" sz="2735" b="1">
              <a:solidFill>
                <a:srgbClr val="000000"/>
              </a:solidFill>
              <a:latin typeface="Arial Bold" pitchFamily="34" charset="0"/>
              <a:ea typeface="宋体" panose="02010600030101010101" pitchFamily="2" charset="-122"/>
            </a:endParaRPr>
          </a:p>
        </p:txBody>
      </p:sp>
      <p:sp>
        <p:nvSpPr>
          <p:cNvPr id="46113" name="Text Box 33"/>
          <p:cNvSpPr txBox="1"/>
          <p:nvPr/>
        </p:nvSpPr>
        <p:spPr>
          <a:xfrm>
            <a:off x="9414933" y="3793067"/>
            <a:ext cx="6011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46114" name="Text Box 34"/>
          <p:cNvSpPr txBox="1"/>
          <p:nvPr/>
        </p:nvSpPr>
        <p:spPr>
          <a:xfrm>
            <a:off x="9770533" y="3793067"/>
            <a:ext cx="3471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Arial Bold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6115" name="Text Box 35"/>
          <p:cNvSpPr txBox="1"/>
          <p:nvPr/>
        </p:nvSpPr>
        <p:spPr>
          <a:xfrm>
            <a:off x="1837267" y="4216400"/>
            <a:ext cx="7874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Arial Bold" pitchFamily="34" charset="0"/>
                <a:ea typeface="宋体" panose="02010600030101010101" pitchFamily="2" charset="-122"/>
              </a:rPr>
              <a:t>   A</a:t>
            </a:r>
          </a:p>
        </p:txBody>
      </p:sp>
      <p:sp>
        <p:nvSpPr>
          <p:cNvPr id="46116" name="Text Box 36"/>
          <p:cNvSpPr txBox="1"/>
          <p:nvPr/>
        </p:nvSpPr>
        <p:spPr>
          <a:xfrm>
            <a:off x="2379133" y="4216400"/>
            <a:ext cx="20320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．只受踢力</a:t>
            </a:r>
          </a:p>
        </p:txBody>
      </p:sp>
      <p:sp>
        <p:nvSpPr>
          <p:cNvPr id="46117" name="Text Box 37"/>
          <p:cNvSpPr txBox="1"/>
          <p:nvPr/>
        </p:nvSpPr>
        <p:spPr>
          <a:xfrm>
            <a:off x="4157133" y="4216400"/>
            <a:ext cx="1888067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Arial Bold" pitchFamily="34" charset="0"/>
                <a:ea typeface="宋体" panose="02010600030101010101" pitchFamily="2" charset="-122"/>
              </a:rPr>
              <a:t>              B</a:t>
            </a:r>
          </a:p>
        </p:txBody>
      </p:sp>
      <p:sp>
        <p:nvSpPr>
          <p:cNvPr id="46118" name="Text Box 38"/>
          <p:cNvSpPr txBox="1"/>
          <p:nvPr/>
        </p:nvSpPr>
        <p:spPr>
          <a:xfrm>
            <a:off x="5799667" y="4216400"/>
            <a:ext cx="20320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．只受重力</a:t>
            </a:r>
          </a:p>
        </p:txBody>
      </p:sp>
      <p:sp>
        <p:nvSpPr>
          <p:cNvPr id="46119" name="Text Box 39"/>
          <p:cNvSpPr txBox="1"/>
          <p:nvPr/>
        </p:nvSpPr>
        <p:spPr>
          <a:xfrm>
            <a:off x="7577667" y="4216400"/>
            <a:ext cx="347133" cy="933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Arial Bold" pitchFamily="34" charset="0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2735" b="1">
              <a:solidFill>
                <a:srgbClr val="000000"/>
              </a:solidFill>
              <a:latin typeface="Arial Bold" pitchFamily="34" charset="0"/>
              <a:ea typeface="宋体" panose="02010600030101010101" pitchFamily="2" charset="-122"/>
            </a:endParaRPr>
          </a:p>
        </p:txBody>
      </p:sp>
      <p:sp>
        <p:nvSpPr>
          <p:cNvPr id="46120" name="Text Box 40"/>
          <p:cNvSpPr txBox="1"/>
          <p:nvPr/>
        </p:nvSpPr>
        <p:spPr>
          <a:xfrm>
            <a:off x="1837267" y="4631267"/>
            <a:ext cx="8043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Arial Bold" pitchFamily="34" charset="0"/>
                <a:ea typeface="宋体" panose="02010600030101010101" pitchFamily="2" charset="-122"/>
              </a:rPr>
              <a:t>   C</a:t>
            </a:r>
          </a:p>
        </p:txBody>
      </p:sp>
      <p:sp>
        <p:nvSpPr>
          <p:cNvPr id="46121" name="Text Box 41"/>
          <p:cNvSpPr txBox="1"/>
          <p:nvPr/>
        </p:nvSpPr>
        <p:spPr>
          <a:xfrm>
            <a:off x="2387600" y="4631267"/>
            <a:ext cx="27432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．受踢力和重力</a:t>
            </a:r>
          </a:p>
        </p:txBody>
      </p:sp>
      <p:sp>
        <p:nvSpPr>
          <p:cNvPr id="46122" name="Text Box 42"/>
          <p:cNvSpPr txBox="1"/>
          <p:nvPr/>
        </p:nvSpPr>
        <p:spPr>
          <a:xfrm>
            <a:off x="4885267" y="4631267"/>
            <a:ext cx="3471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Arial Bold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6123" name="Text Box 43"/>
          <p:cNvSpPr txBox="1"/>
          <p:nvPr/>
        </p:nvSpPr>
        <p:spPr>
          <a:xfrm>
            <a:off x="5494867" y="4631267"/>
            <a:ext cx="6011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Arial Bold" pitchFamily="34" charset="0"/>
                <a:ea typeface="宋体" panose="02010600030101010101" pitchFamily="2" charset="-122"/>
              </a:rPr>
              <a:t> D</a:t>
            </a:r>
          </a:p>
        </p:txBody>
      </p:sp>
      <p:sp>
        <p:nvSpPr>
          <p:cNvPr id="46124" name="Text Box 44"/>
          <p:cNvSpPr txBox="1"/>
          <p:nvPr/>
        </p:nvSpPr>
        <p:spPr>
          <a:xfrm>
            <a:off x="5850467" y="4631267"/>
            <a:ext cx="27432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．不受力的作用</a:t>
            </a:r>
          </a:p>
        </p:txBody>
      </p:sp>
      <p:sp>
        <p:nvSpPr>
          <p:cNvPr id="46125" name="Text Box 45"/>
          <p:cNvSpPr txBox="1"/>
          <p:nvPr/>
        </p:nvSpPr>
        <p:spPr>
          <a:xfrm>
            <a:off x="8348133" y="4631267"/>
            <a:ext cx="3302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Calibri Bold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6128" name="Text Box 48"/>
          <p:cNvSpPr txBox="1"/>
          <p:nvPr/>
        </p:nvSpPr>
        <p:spPr>
          <a:xfrm>
            <a:off x="1633855" y="413385"/>
            <a:ext cx="22021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练</a:t>
            </a:r>
            <a:r>
              <a:rPr lang="zh-CN" altLang="en-US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习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46129" name="Text Box 49"/>
          <p:cNvSpPr txBox="1"/>
          <p:nvPr/>
        </p:nvSpPr>
        <p:spPr>
          <a:xfrm>
            <a:off x="3344333" y="516467"/>
            <a:ext cx="3386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FFFFFF"/>
                </a:solidFill>
                <a:latin typeface="Calibri Bold" pitchFamily="34" charset="0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3200" b="1">
              <a:solidFill>
                <a:srgbClr val="FFFFFF"/>
              </a:solidFill>
              <a:latin typeface="Calibri Bold" pitchFamily="34" charset="0"/>
              <a:ea typeface="宋体" panose="02010600030101010101" pitchFamily="2" charset="-122"/>
            </a:endParaRPr>
          </a:p>
        </p:txBody>
      </p:sp>
      <p:sp>
        <p:nvSpPr>
          <p:cNvPr id="47154" name="Text Box 50"/>
          <p:cNvSpPr txBox="1"/>
          <p:nvPr/>
        </p:nvSpPr>
        <p:spPr>
          <a:xfrm>
            <a:off x="9152467" y="3733800"/>
            <a:ext cx="5757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CB3200"/>
                </a:solidFill>
                <a:latin typeface="Times New Roman Bold" pitchFamily="34" charset="0"/>
                <a:ea typeface="宋体" panose="02010600030101010101" pitchFamily="2" charset="-122"/>
              </a:rPr>
              <a:t>B </a:t>
            </a:r>
          </a:p>
        </p:txBody>
      </p:sp>
      <p:sp>
        <p:nvSpPr>
          <p:cNvPr id="46131" name="Text Box 51"/>
          <p:cNvSpPr txBox="1"/>
          <p:nvPr/>
        </p:nvSpPr>
        <p:spPr>
          <a:xfrm>
            <a:off x="1837267" y="5266267"/>
            <a:ext cx="516467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Times New Roman Bold" pitchFamily="34" charset="0"/>
                <a:ea typeface="宋体" panose="02010600030101010101" pitchFamily="2" charset="-122"/>
              </a:rPr>
              <a:t>3.</a:t>
            </a:r>
          </a:p>
        </p:txBody>
      </p:sp>
      <p:sp>
        <p:nvSpPr>
          <p:cNvPr id="46132" name="Text Box 52"/>
          <p:cNvSpPr txBox="1"/>
          <p:nvPr/>
        </p:nvSpPr>
        <p:spPr>
          <a:xfrm>
            <a:off x="2108200" y="5266267"/>
            <a:ext cx="4529667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下列物体中受到的重力约为</a:t>
            </a:r>
          </a:p>
        </p:txBody>
      </p:sp>
      <p:sp>
        <p:nvSpPr>
          <p:cNvPr id="46133" name="Text Box 53"/>
          <p:cNvSpPr txBox="1"/>
          <p:nvPr/>
        </p:nvSpPr>
        <p:spPr>
          <a:xfrm>
            <a:off x="6383867" y="5266267"/>
            <a:ext cx="6096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Times New Roman Bold" pitchFamily="34" charset="0"/>
                <a:ea typeface="宋体" panose="02010600030101010101" pitchFamily="2" charset="-122"/>
              </a:rPr>
              <a:t>40</a:t>
            </a:r>
          </a:p>
        </p:txBody>
      </p:sp>
      <p:sp>
        <p:nvSpPr>
          <p:cNvPr id="46134" name="Text Box 54"/>
          <p:cNvSpPr txBox="1"/>
          <p:nvPr/>
        </p:nvSpPr>
        <p:spPr>
          <a:xfrm>
            <a:off x="6739467" y="5266267"/>
            <a:ext cx="13208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牛的是</a:t>
            </a:r>
          </a:p>
        </p:txBody>
      </p:sp>
      <p:sp>
        <p:nvSpPr>
          <p:cNvPr id="46135" name="Text Box 55"/>
          <p:cNvSpPr txBox="1"/>
          <p:nvPr/>
        </p:nvSpPr>
        <p:spPr>
          <a:xfrm>
            <a:off x="7814733" y="5266267"/>
            <a:ext cx="12954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Times New Roman Bold" pitchFamily="34" charset="0"/>
                <a:ea typeface="宋体" panose="02010600030101010101" pitchFamily="2" charset="-122"/>
              </a:rPr>
              <a:t>  (      ) </a:t>
            </a:r>
          </a:p>
        </p:txBody>
      </p:sp>
      <p:sp>
        <p:nvSpPr>
          <p:cNvPr id="46136" name="Text Box 56"/>
          <p:cNvSpPr txBox="1"/>
          <p:nvPr/>
        </p:nvSpPr>
        <p:spPr>
          <a:xfrm>
            <a:off x="1837267" y="5689600"/>
            <a:ext cx="11091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Times New Roman Bold" pitchFamily="34" charset="0"/>
                <a:ea typeface="宋体" panose="02010600030101010101" pitchFamily="2" charset="-122"/>
              </a:rPr>
              <a:t>       A</a:t>
            </a:r>
          </a:p>
        </p:txBody>
      </p:sp>
      <p:sp>
        <p:nvSpPr>
          <p:cNvPr id="46137" name="Text Box 57"/>
          <p:cNvSpPr txBox="1"/>
          <p:nvPr/>
        </p:nvSpPr>
        <p:spPr>
          <a:xfrm>
            <a:off x="2692400" y="5689600"/>
            <a:ext cx="16764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．一只羊</a:t>
            </a:r>
          </a:p>
        </p:txBody>
      </p:sp>
      <p:sp>
        <p:nvSpPr>
          <p:cNvPr id="46138" name="Text Box 58"/>
          <p:cNvSpPr txBox="1"/>
          <p:nvPr/>
        </p:nvSpPr>
        <p:spPr>
          <a:xfrm>
            <a:off x="4123267" y="5689600"/>
            <a:ext cx="1735667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Times New Roman Bold" pitchFamily="34" charset="0"/>
                <a:ea typeface="宋体" panose="02010600030101010101" pitchFamily="2" charset="-122"/>
              </a:rPr>
              <a:t>              B</a:t>
            </a:r>
          </a:p>
        </p:txBody>
      </p:sp>
      <p:sp>
        <p:nvSpPr>
          <p:cNvPr id="46139" name="Text Box 59"/>
          <p:cNvSpPr txBox="1"/>
          <p:nvPr/>
        </p:nvSpPr>
        <p:spPr>
          <a:xfrm>
            <a:off x="5604933" y="5689600"/>
            <a:ext cx="30988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．中学生背的书包</a:t>
            </a:r>
          </a:p>
        </p:txBody>
      </p:sp>
      <p:sp>
        <p:nvSpPr>
          <p:cNvPr id="46140" name="Text Box 60"/>
          <p:cNvSpPr txBox="1"/>
          <p:nvPr/>
        </p:nvSpPr>
        <p:spPr>
          <a:xfrm>
            <a:off x="8458200" y="5689600"/>
            <a:ext cx="7027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Times New Roman Bold" pitchFamily="34" charset="0"/>
                <a:ea typeface="宋体" panose="02010600030101010101" pitchFamily="2" charset="-122"/>
              </a:rPr>
              <a:t>     </a:t>
            </a:r>
          </a:p>
        </p:txBody>
      </p:sp>
      <p:sp>
        <p:nvSpPr>
          <p:cNvPr id="46141" name="Text Box 61"/>
          <p:cNvSpPr txBox="1"/>
          <p:nvPr/>
        </p:nvSpPr>
        <p:spPr>
          <a:xfrm>
            <a:off x="1837267" y="6121400"/>
            <a:ext cx="1126067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Times New Roman Bold" pitchFamily="34" charset="0"/>
                <a:ea typeface="宋体" panose="02010600030101010101" pitchFamily="2" charset="-122"/>
              </a:rPr>
              <a:t>       C</a:t>
            </a:r>
          </a:p>
        </p:txBody>
      </p:sp>
      <p:sp>
        <p:nvSpPr>
          <p:cNvPr id="46142" name="Text Box 62"/>
          <p:cNvSpPr txBox="1"/>
          <p:nvPr/>
        </p:nvSpPr>
        <p:spPr>
          <a:xfrm>
            <a:off x="2717800" y="6121400"/>
            <a:ext cx="20320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．一瓶饮料</a:t>
            </a:r>
          </a:p>
        </p:txBody>
      </p:sp>
      <p:sp>
        <p:nvSpPr>
          <p:cNvPr id="46143" name="Text Box 63"/>
          <p:cNvSpPr txBox="1"/>
          <p:nvPr/>
        </p:nvSpPr>
        <p:spPr>
          <a:xfrm>
            <a:off x="4495800" y="6121400"/>
            <a:ext cx="13970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Times New Roman Bold" pitchFamily="34" charset="0"/>
                <a:ea typeface="宋体" panose="02010600030101010101" pitchFamily="2" charset="-122"/>
              </a:rPr>
              <a:t>          D</a:t>
            </a:r>
          </a:p>
        </p:txBody>
      </p:sp>
      <p:sp>
        <p:nvSpPr>
          <p:cNvPr id="46144" name="Text Box 64"/>
          <p:cNvSpPr txBox="1"/>
          <p:nvPr/>
        </p:nvSpPr>
        <p:spPr>
          <a:xfrm>
            <a:off x="5647267" y="6121400"/>
            <a:ext cx="20320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．一只鸡蛋</a:t>
            </a:r>
          </a:p>
        </p:txBody>
      </p:sp>
      <p:sp>
        <p:nvSpPr>
          <p:cNvPr id="46145" name="Text Box 65"/>
          <p:cNvSpPr txBox="1"/>
          <p:nvPr/>
        </p:nvSpPr>
        <p:spPr>
          <a:xfrm>
            <a:off x="7433733" y="6121400"/>
            <a:ext cx="338667" cy="933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Times New Roman Bold" pitchFamily="34" charset="0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2735" b="1">
              <a:solidFill>
                <a:srgbClr val="000000"/>
              </a:solidFill>
              <a:latin typeface="Times New Roman Bold" pitchFamily="34" charset="0"/>
              <a:ea typeface="宋体" panose="02010600030101010101" pitchFamily="2" charset="-122"/>
            </a:endParaRPr>
          </a:p>
        </p:txBody>
      </p:sp>
      <p:sp>
        <p:nvSpPr>
          <p:cNvPr id="47170" name="Text Box 66"/>
          <p:cNvSpPr txBox="1"/>
          <p:nvPr/>
        </p:nvSpPr>
        <p:spPr>
          <a:xfrm>
            <a:off x="8238067" y="5266267"/>
            <a:ext cx="66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FF3200"/>
                </a:solidFill>
                <a:latin typeface="Arial Bold" pitchFamily="34" charset="0"/>
                <a:ea typeface="宋体" panose="02010600030101010101" pitchFamily="2" charset="-122"/>
              </a:rPr>
              <a:t>B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0" grpId="0"/>
      <p:bldP spid="47154" grpId="0"/>
      <p:bldP spid="471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 Box 5"/>
          <p:cNvSpPr txBox="1"/>
          <p:nvPr/>
        </p:nvSpPr>
        <p:spPr>
          <a:xfrm>
            <a:off x="1158875" y="1214120"/>
            <a:ext cx="98742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000000"/>
                </a:solidFill>
                <a:latin typeface="新宋体" panose="02010609030101010101" pitchFamily="49" charset="-122"/>
                <a:ea typeface="宋体" panose="02010600030101010101" pitchFamily="2" charset="-122"/>
              </a:rPr>
              <a:t>4</a:t>
            </a:r>
            <a:r>
              <a:rPr lang="zh-CN" altLang="en-US" sz="3600" b="1">
                <a:solidFill>
                  <a:srgbClr val="000000"/>
                </a:solidFill>
                <a:latin typeface="新宋体" panose="02010609030101010101" pitchFamily="49" charset="-122"/>
                <a:ea typeface="宋体" panose="02010600030101010101" pitchFamily="2" charset="-122"/>
              </a:rPr>
              <a:t>、画出图中所示斜</a:t>
            </a:r>
            <a:r>
              <a:rPr lang="zh-CN" altLang="en-US" sz="3600" b="1">
                <a:solidFill>
                  <a:srgbClr val="000000"/>
                </a:solidFill>
                <a:latin typeface="新宋体" panose="02010609030101010101" pitchFamily="49" charset="-122"/>
                <a:ea typeface="宋体" panose="02010600030101010101" pitchFamily="2" charset="-122"/>
                <a:sym typeface="+mn-ea"/>
              </a:rPr>
              <a:t>面上木块所受重力的示意图</a:t>
            </a:r>
            <a:endParaRPr lang="zh-CN" altLang="en-US" sz="3600" b="1">
              <a:solidFill>
                <a:srgbClr val="000000"/>
              </a:solidFill>
              <a:latin typeface="新宋体" pitchFamily="49" charset="-122"/>
              <a:ea typeface="宋体" pitchFamily="2" charset="-122"/>
            </a:endParaRPr>
          </a:p>
          <a:p>
            <a:pPr eaLnBrk="1" hangingPunct="1"/>
            <a:endParaRPr lang="zh-CN" altLang="en-US" sz="3600" b="1">
              <a:solidFill>
                <a:srgbClr val="000000"/>
              </a:solidFill>
              <a:latin typeface="新宋体" pitchFamily="49" charset="-122"/>
              <a:ea typeface="宋体" pitchFamily="2" charset="-122"/>
            </a:endParaRPr>
          </a:p>
        </p:txBody>
      </p:sp>
      <p:pic>
        <p:nvPicPr>
          <p:cNvPr id="4711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75" y="2077720"/>
            <a:ext cx="8856980" cy="2074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7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397" y="2741295"/>
            <a:ext cx="194733" cy="195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14" name="Text Box 10"/>
          <p:cNvSpPr txBox="1"/>
          <p:nvPr/>
        </p:nvSpPr>
        <p:spPr>
          <a:xfrm>
            <a:off x="3699933" y="2413000"/>
            <a:ext cx="7112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000000"/>
                </a:solidFill>
                <a:latin typeface="新宋体" panose="02010609030101010101" pitchFamily="49" charset="-122"/>
                <a:ea typeface="宋体" panose="02010600030101010101" pitchFamily="2" charset="-122"/>
              </a:rPr>
              <a:t>  </a:t>
            </a:r>
          </a:p>
          <a:p>
            <a:pPr eaLnBrk="1" hangingPunct="1"/>
            <a:endParaRPr lang="en-US" altLang="zh-CN" sz="3600" b="1">
              <a:solidFill>
                <a:srgbClr val="000000"/>
              </a:solidFill>
              <a:latin typeface="新宋体" panose="0201060903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48139" name="Text Box 11"/>
          <p:cNvSpPr txBox="1"/>
          <p:nvPr/>
        </p:nvSpPr>
        <p:spPr>
          <a:xfrm>
            <a:off x="5478357" y="4303183"/>
            <a:ext cx="72813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CB3200"/>
                </a:solidFill>
                <a:latin typeface="Arial Bold" pitchFamily="34" charset="0"/>
                <a:ea typeface="宋体" panose="02010600030101010101" pitchFamily="2" charset="-122"/>
              </a:rPr>
              <a:t>G </a:t>
            </a:r>
          </a:p>
          <a:p>
            <a:pPr eaLnBrk="1" hangingPunct="1"/>
            <a:endParaRPr lang="en-US" altLang="zh-CN" sz="3600" b="1">
              <a:solidFill>
                <a:srgbClr val="CB3200"/>
              </a:solidFill>
              <a:latin typeface="Arial Bold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91565" y="1034415"/>
            <a:ext cx="8260080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考点</a:t>
            </a:r>
            <a:r>
              <a:rPr lang="en-US" altLang="zh-CN" sz="32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3  </a:t>
            </a:r>
            <a:r>
              <a:rPr lang="zh-CN" altLang="en-US" sz="32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弹力</a:t>
            </a:r>
            <a:endParaRPr lang="en-US" altLang="zh-CN" sz="3200" smtClean="0">
              <a:latin typeface="Times New Roman" panose="02020603050405020304"/>
              <a:ea typeface="宋体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1.</a:t>
            </a:r>
            <a:r>
              <a:rPr lang="zh-CN" altLang="en-US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定义：物体由于</a:t>
            </a:r>
            <a:r>
              <a:rPr lang="en-US" altLang="zh-CN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_____________</a:t>
            </a:r>
            <a:r>
              <a:rPr lang="zh-CN" altLang="en-US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而产生的力叫做弹力，常见的弹力有支持力、压力等</a:t>
            </a:r>
            <a:r>
              <a:rPr lang="en-US" altLang="zh-CN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</a:t>
            </a:r>
            <a:r>
              <a:rPr lang="zh-CN" altLang="en-US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弹簧测力计</a:t>
            </a:r>
            <a:endParaRPr lang="zh-CN" altLang="en-US" sz="2400" smtClean="0">
              <a:latin typeface="Times New Roman" panose="02020603050405020304"/>
              <a:ea typeface="宋体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原理：在弹性限度内，弹簧受到的拉力越大，弹簧的伸长量就越</a:t>
            </a:r>
            <a:r>
              <a:rPr lang="en-US" altLang="zh-CN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_______.</a:t>
            </a: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弹簧测力计使用及读数：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</a:t>
            </a: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1)</a:t>
            </a:r>
            <a:r>
              <a:rPr lang="zh-CN" altLang="en-US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看清它的量程和分度值，如图所示弹簧测力计的量程为</a:t>
            </a:r>
            <a:r>
              <a:rPr lang="en-US" altLang="zh-CN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</a:t>
            </a:r>
            <a:r>
              <a:rPr lang="zh-CN" altLang="en-US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，每</a:t>
            </a:r>
            <a:r>
              <a:rPr lang="en-US" altLang="zh-CN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大格中有</a:t>
            </a:r>
            <a:r>
              <a:rPr lang="en-US" altLang="zh-CN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r>
              <a:rPr lang="zh-CN" altLang="en-US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小格，故其分度值为</a:t>
            </a:r>
            <a:r>
              <a:rPr lang="en-US" altLang="zh-CN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；</a:t>
            </a:r>
            <a:endParaRPr lang="zh-CN" altLang="en-US" sz="2400">
              <a:latin typeface="Times New Roman" panose="02020603050405020304"/>
              <a:ea typeface="宋体" pitchFamily="2" charset="-122"/>
              <a:cs typeface="Times New Roman" panose="020206030504050203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4124" y="1845076"/>
            <a:ext cx="2283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</a:rPr>
              <a:t>发生弹性形变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3398" y="3960495"/>
            <a:ext cx="975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大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588" y="5700628"/>
            <a:ext cx="14494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lang="zh-CN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～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 N</a:t>
            </a:r>
            <a:endParaRPr lang="zh-CN" alt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8628" y="5700346"/>
            <a:ext cx="14494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0.1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</a:t>
            </a:r>
            <a:endParaRPr lang="zh-CN" alt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605" y="1329055"/>
            <a:ext cx="2056765" cy="42945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2439" y="1339650"/>
            <a:ext cx="8136904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(2</a:t>
            </a: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en-US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把指针调节到零刻度线上（校零）</a:t>
            </a:r>
            <a:r>
              <a:rPr lang="en-US" altLang="zh-CN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r>
              <a:rPr lang="zh-CN" altLang="en-US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轻轻拉动挂钩几次，防止弹簧被外壳卡住</a:t>
            </a:r>
            <a:r>
              <a:rPr lang="en-US" altLang="zh-CN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endParaRPr lang="zh-CN" altLang="en-US" sz="240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(3</a:t>
            </a: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en-US" sz="2400" smtClean="0">
                <a:latin typeface="Times New Roman" panose="02020603050405020304" charset="0"/>
                <a:cs typeface="Times New Roman" panose="02020603050405020304" charset="0"/>
              </a:rPr>
              <a:t>测量时，要使弹簧的伸长方向与所测拉力方向平行，</a:t>
            </a:r>
            <a:endParaRPr lang="zh-CN" altLang="en-US" sz="2400" smtClean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Times New Roman" panose="02020603050405020304" charset="0"/>
                <a:cs typeface="Times New Roman" panose="02020603050405020304" charset="0"/>
              </a:rPr>
              <a:t>避免弹簧与外壳发生摩擦</a:t>
            </a:r>
            <a:r>
              <a:rPr lang="en-US" altLang="zh-CN" sz="2400" smtClean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altLang="zh-CN" sz="2400" smtClean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(4</a:t>
            </a: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en-US" sz="2400" smtClean="0">
                <a:latin typeface="Times New Roman" panose="02020603050405020304" charset="0"/>
                <a:cs typeface="Times New Roman" panose="02020603050405020304" charset="0"/>
              </a:rPr>
              <a:t>测量时，手应该拿着弹簧测力计的拉环，加在弹簧测</a:t>
            </a: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Times New Roman" panose="02020603050405020304" charset="0"/>
                <a:cs typeface="Times New Roman" panose="02020603050405020304" charset="0"/>
              </a:rPr>
              <a:t>力计上的力不允许超过它的</a:t>
            </a:r>
            <a:r>
              <a:rPr lang="en-US" altLang="zh-CN" sz="2400" smtClean="0">
                <a:latin typeface="Times New Roman" panose="02020603050405020304" charset="0"/>
                <a:cs typeface="Times New Roman" panose="02020603050405020304" charset="0"/>
              </a:rPr>
              <a:t>______.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(5</a:t>
            </a:r>
            <a:r>
              <a:rPr lang="en-US" altLang="zh-CN" sz="2400" smtClean="0">
                <a:solidFill>
                  <a:prstClr val="black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en-US" sz="2400" smtClean="0">
                <a:latin typeface="Times New Roman" panose="02020603050405020304" charset="0"/>
                <a:cs typeface="Times New Roman" panose="02020603050405020304" charset="0"/>
              </a:rPr>
              <a:t>读数时，视线要正对刻度线</a:t>
            </a:r>
            <a:r>
              <a:rPr lang="en-US" altLang="zh-CN" sz="240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示数＝整刻度值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+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后面</a:t>
            </a:r>
            <a:endParaRPr lang="zh-CN" altLang="en-US" sz="240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的小格数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×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分度值</a:t>
            </a:r>
            <a:r>
              <a:rPr lang="en-US" altLang="zh-CN" sz="240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400" smtClean="0">
                <a:latin typeface="Times New Roman" panose="02020603050405020304" charset="0"/>
                <a:cs typeface="Times New Roman" panose="02020603050405020304" charset="0"/>
              </a:rPr>
              <a:t>如图所示该弹簧测力计示数为</a:t>
            </a:r>
            <a:r>
              <a:rPr lang="en-US" altLang="zh-CN" sz="2400" smtClean="0">
                <a:latin typeface="Times New Roman" panose="02020603050405020304" charset="0"/>
                <a:cs typeface="Times New Roman" panose="02020603050405020304" charset="0"/>
              </a:rPr>
              <a:t>______N.</a:t>
            </a:r>
            <a:endParaRPr lang="zh-CN" altLang="en-US"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5533" y="4203684"/>
            <a:ext cx="9361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量程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6464" y="5322595"/>
            <a:ext cx="9361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4.8</a:t>
            </a:r>
            <a:endParaRPr lang="zh-CN" alt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150" y="1515745"/>
            <a:ext cx="2056765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7989" y="725453"/>
            <a:ext cx="9937104" cy="470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考点</a:t>
            </a:r>
            <a:r>
              <a:rPr lang="en-US" altLang="zh-CN" sz="32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4  </a:t>
            </a:r>
            <a:r>
              <a:rPr lang="zh-CN" altLang="en-US" sz="32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摩擦力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（符号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f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）</a:t>
            </a:r>
            <a:endParaRPr lang="en-US" altLang="zh-CN" sz="2400" smtClean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1.</a:t>
            </a:r>
            <a:r>
              <a:rPr lang="zh-CN" altLang="en-US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滑动摩擦力</a:t>
            </a: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定义：两个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相互接触挤压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的物体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当它们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相对运动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时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在接触面上会产生一种</a:t>
            </a:r>
            <a:r>
              <a:rPr lang="en-US" altLang="zh-CN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______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相对运动的力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</a:t>
            </a:r>
            <a:endParaRPr lang="en-US" altLang="zh-CN" sz="2400" smtClean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方向：与物体相对运动方向</a:t>
            </a:r>
            <a:r>
              <a:rPr lang="en-US" altLang="zh-CN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______(</a:t>
            </a:r>
            <a:r>
              <a:rPr lang="zh-CN" altLang="en-US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选填“相同”或“相反”</a:t>
            </a:r>
            <a:r>
              <a:rPr lang="en-US" altLang="zh-CN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影响因素</a:t>
            </a:r>
          </a:p>
          <a:p>
            <a:pPr>
              <a:lnSpc>
                <a:spcPct val="150000"/>
              </a:lnSpc>
            </a:pPr>
            <a:r>
              <a:rPr lang="zh-CN" altLang="en-US" sz="2400" u="sng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接触面的粗糙程度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：</a:t>
            </a:r>
            <a:r>
              <a:rPr lang="zh-CN" altLang="en-US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压力一定时，接触面越粗糙，滑动摩擦力越</a:t>
            </a:r>
            <a:r>
              <a:rPr lang="en-US" altLang="zh-CN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______.</a:t>
            </a:r>
          </a:p>
          <a:p>
            <a:pPr>
              <a:lnSpc>
                <a:spcPct val="150000"/>
              </a:lnSpc>
            </a:pPr>
            <a:r>
              <a:rPr lang="zh-CN" altLang="en-US" sz="2400" u="sng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压力大小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：</a:t>
            </a:r>
            <a:r>
              <a:rPr lang="zh-CN" altLang="en-US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接触面的粗糙程度一定时，压力越大，滑动摩擦力越</a:t>
            </a:r>
            <a:r>
              <a:rPr lang="en-US" altLang="zh-CN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______.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7420" y="2702446"/>
            <a:ext cx="1080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smtClean="0">
                <a:solidFill>
                  <a:srgbClr val="FF0000"/>
                </a:solidFill>
              </a:rPr>
              <a:t>阻碍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1708" y="3163230"/>
            <a:ext cx="1080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相反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58040" y="4866749"/>
            <a:ext cx="1080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57835" y="4406105"/>
            <a:ext cx="1080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大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/>
          <p:nvPr/>
        </p:nvSpPr>
        <p:spPr>
          <a:xfrm>
            <a:off x="1639888" y="518478"/>
            <a:ext cx="418623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</a:rPr>
              <a:t>摩擦力的方向：</a:t>
            </a:r>
          </a:p>
        </p:txBody>
      </p:sp>
      <p:sp>
        <p:nvSpPr>
          <p:cNvPr id="114695" name="Text Box 7"/>
          <p:cNvSpPr txBox="1"/>
          <p:nvPr/>
        </p:nvSpPr>
        <p:spPr>
          <a:xfrm>
            <a:off x="4700905" y="518478"/>
            <a:ext cx="51752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与相对运动方向相反</a:t>
            </a:r>
          </a:p>
        </p:txBody>
      </p:sp>
      <p:sp>
        <p:nvSpPr>
          <p:cNvPr id="39941" name="Text Box 8"/>
          <p:cNvSpPr txBox="1"/>
          <p:nvPr/>
        </p:nvSpPr>
        <p:spPr>
          <a:xfrm>
            <a:off x="2586038" y="2484438"/>
            <a:ext cx="76962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</a:rPr>
              <a:t>运动的自行车，前轮受到的摩擦力方向向</a:t>
            </a:r>
            <a:r>
              <a:rPr lang="en-US" altLang="zh-CN" sz="3200" b="1">
                <a:latin typeface="Arial" panose="020B0604020202020204" pitchFamily="34" charset="0"/>
              </a:rPr>
              <a:t>____</a:t>
            </a:r>
            <a:r>
              <a:rPr lang="zh-CN" altLang="en-US" sz="3200" b="1">
                <a:latin typeface="Arial" panose="020B0604020202020204" pitchFamily="34" charset="0"/>
              </a:rPr>
              <a:t>，后轮受到的摩擦力方向向</a:t>
            </a:r>
            <a:r>
              <a:rPr lang="en-US" altLang="zh-CN" sz="3200" b="1">
                <a:latin typeface="Arial" panose="020B0604020202020204" pitchFamily="34" charset="0"/>
              </a:rPr>
              <a:t>___</a:t>
            </a:r>
            <a:r>
              <a:rPr lang="zh-CN" altLang="en-US" sz="3200" b="1">
                <a:latin typeface="Arial" panose="020B0604020202020204" pitchFamily="34" charset="0"/>
              </a:rPr>
              <a:t>。</a:t>
            </a:r>
          </a:p>
        </p:txBody>
      </p:sp>
      <p:sp>
        <p:nvSpPr>
          <p:cNvPr id="114697" name="Text Box 9"/>
          <p:cNvSpPr txBox="1"/>
          <p:nvPr/>
        </p:nvSpPr>
        <p:spPr>
          <a:xfrm>
            <a:off x="2765425" y="2889250"/>
            <a:ext cx="9445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后</a:t>
            </a:r>
          </a:p>
        </p:txBody>
      </p:sp>
      <p:sp>
        <p:nvSpPr>
          <p:cNvPr id="114698" name="Text Box 10"/>
          <p:cNvSpPr txBox="1"/>
          <p:nvPr/>
        </p:nvSpPr>
        <p:spPr>
          <a:xfrm>
            <a:off x="8570913" y="2889250"/>
            <a:ext cx="6746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前</a:t>
            </a:r>
          </a:p>
        </p:txBody>
      </p:sp>
      <p:sp>
        <p:nvSpPr>
          <p:cNvPr id="39944" name="Text Box 11"/>
          <p:cNvSpPr txBox="1"/>
          <p:nvPr/>
        </p:nvSpPr>
        <p:spPr>
          <a:xfrm>
            <a:off x="2720975" y="3608388"/>
            <a:ext cx="75152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</a:rPr>
              <a:t>杂技运动员竖直向上爬杆时，受到的摩擦力方向向</a:t>
            </a:r>
            <a:r>
              <a:rPr lang="en-US" altLang="zh-CN" sz="3200" b="1">
                <a:latin typeface="Arial" panose="020B0604020202020204" pitchFamily="34" charset="0"/>
              </a:rPr>
              <a:t>____</a:t>
            </a:r>
            <a:r>
              <a:rPr lang="zh-CN" altLang="en-US" sz="3200" b="1">
                <a:latin typeface="Arial" panose="020B0604020202020204" pitchFamily="34" charset="0"/>
              </a:rPr>
              <a:t>。</a:t>
            </a:r>
          </a:p>
        </p:txBody>
      </p:sp>
      <p:sp>
        <p:nvSpPr>
          <p:cNvPr id="114700" name="Text Box 12"/>
          <p:cNvSpPr txBox="1"/>
          <p:nvPr/>
        </p:nvSpPr>
        <p:spPr>
          <a:xfrm>
            <a:off x="4970463" y="4059238"/>
            <a:ext cx="8556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上</a:t>
            </a:r>
          </a:p>
        </p:txBody>
      </p:sp>
      <p:sp>
        <p:nvSpPr>
          <p:cNvPr id="39946" name="Oval 13"/>
          <p:cNvSpPr/>
          <p:nvPr/>
        </p:nvSpPr>
        <p:spPr>
          <a:xfrm>
            <a:off x="9291638" y="4508500"/>
            <a:ext cx="584200" cy="585788"/>
          </a:xfrm>
          <a:prstGeom prst="ellipse">
            <a:avLst/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39947" name="Oval 14"/>
          <p:cNvSpPr/>
          <p:nvPr/>
        </p:nvSpPr>
        <p:spPr>
          <a:xfrm>
            <a:off x="7400925" y="5815013"/>
            <a:ext cx="584200" cy="585787"/>
          </a:xfrm>
          <a:prstGeom prst="ellipse">
            <a:avLst/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9948" name="Line 17"/>
          <p:cNvSpPr/>
          <p:nvPr/>
        </p:nvSpPr>
        <p:spPr>
          <a:xfrm flipV="1">
            <a:off x="7491413" y="4554538"/>
            <a:ext cx="1935162" cy="134937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9949" name="Line 19"/>
          <p:cNvSpPr/>
          <p:nvPr/>
        </p:nvSpPr>
        <p:spPr>
          <a:xfrm flipV="1">
            <a:off x="7896225" y="5003800"/>
            <a:ext cx="1935163" cy="13049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39950" name="Rectangle 20"/>
          <p:cNvSpPr/>
          <p:nvPr/>
        </p:nvSpPr>
        <p:spPr>
          <a:xfrm rot="-2056870">
            <a:off x="7851775" y="4868863"/>
            <a:ext cx="720725" cy="4953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9951" name="Text Box 21"/>
          <p:cNvSpPr txBox="1"/>
          <p:nvPr/>
        </p:nvSpPr>
        <p:spPr>
          <a:xfrm>
            <a:off x="1685925" y="2528888"/>
            <a:ext cx="14398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</a:rPr>
              <a:t>例</a:t>
            </a:r>
            <a:r>
              <a:rPr lang="en-US" altLang="zh-CN" sz="3200" b="1">
                <a:latin typeface="Arial" panose="020B0604020202020204" pitchFamily="34" charset="0"/>
              </a:rPr>
              <a:t>1</a:t>
            </a:r>
            <a:r>
              <a:rPr lang="zh-CN" altLang="en-US" sz="3200" b="1">
                <a:latin typeface="Arial" panose="020B0604020202020204" pitchFamily="34" charset="0"/>
              </a:rPr>
              <a:t>：</a:t>
            </a:r>
          </a:p>
        </p:txBody>
      </p:sp>
      <p:sp>
        <p:nvSpPr>
          <p:cNvPr id="39952" name="Text Box 22"/>
          <p:cNvSpPr txBox="1"/>
          <p:nvPr/>
        </p:nvSpPr>
        <p:spPr>
          <a:xfrm>
            <a:off x="1774825" y="3608388"/>
            <a:ext cx="13763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</a:rPr>
              <a:t>例</a:t>
            </a:r>
            <a:r>
              <a:rPr lang="en-US" altLang="zh-CN" sz="3200" b="1">
                <a:latin typeface="Arial" panose="020B0604020202020204" pitchFamily="34" charset="0"/>
              </a:rPr>
              <a:t>2</a:t>
            </a:r>
            <a:r>
              <a:rPr lang="zh-CN" altLang="en-US" sz="3200" b="1">
                <a:latin typeface="Arial" panose="020B0604020202020204" pitchFamily="34" charset="0"/>
              </a:rPr>
              <a:t>：</a:t>
            </a:r>
          </a:p>
        </p:txBody>
      </p:sp>
      <p:sp>
        <p:nvSpPr>
          <p:cNvPr id="39953" name="Text Box 23"/>
          <p:cNvSpPr txBox="1"/>
          <p:nvPr/>
        </p:nvSpPr>
        <p:spPr>
          <a:xfrm>
            <a:off x="1730375" y="4868863"/>
            <a:ext cx="5491163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</a:rPr>
              <a:t>例</a:t>
            </a:r>
            <a:r>
              <a:rPr lang="en-US" altLang="zh-CN" sz="3200" b="1">
                <a:latin typeface="Arial" panose="020B0604020202020204" pitchFamily="34" charset="0"/>
              </a:rPr>
              <a:t>3</a:t>
            </a:r>
            <a:r>
              <a:rPr lang="zh-CN" altLang="en-US" sz="3200" b="1">
                <a:latin typeface="Arial" panose="020B0604020202020204" pitchFamily="34" charset="0"/>
              </a:rPr>
              <a:t>：一物体沿输送带向上运动，做出物体所受到  重力、支持力和摩擦力的示意图。</a:t>
            </a:r>
          </a:p>
        </p:txBody>
      </p:sp>
      <p:sp>
        <p:nvSpPr>
          <p:cNvPr id="114712" name="Text Box 24"/>
          <p:cNvSpPr txBox="1"/>
          <p:nvPr/>
        </p:nvSpPr>
        <p:spPr>
          <a:xfrm>
            <a:off x="7986713" y="4149725"/>
            <a:ext cx="315912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4713" name="Line 25"/>
          <p:cNvSpPr/>
          <p:nvPr/>
        </p:nvSpPr>
        <p:spPr>
          <a:xfrm flipH="1">
            <a:off x="8210550" y="5138738"/>
            <a:ext cx="0" cy="12160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14714" name="Text Box 26"/>
          <p:cNvSpPr txBox="1"/>
          <p:nvPr/>
        </p:nvSpPr>
        <p:spPr>
          <a:xfrm>
            <a:off x="8210550" y="5994400"/>
            <a:ext cx="7651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114715" name="Line 27"/>
          <p:cNvSpPr/>
          <p:nvPr/>
        </p:nvSpPr>
        <p:spPr>
          <a:xfrm flipH="1" flipV="1">
            <a:off x="7670800" y="4419600"/>
            <a:ext cx="539750" cy="71913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14716" name="Text Box 28"/>
          <p:cNvSpPr txBox="1"/>
          <p:nvPr/>
        </p:nvSpPr>
        <p:spPr>
          <a:xfrm>
            <a:off x="7310438" y="4464050"/>
            <a:ext cx="7651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14717" name="Line 29"/>
          <p:cNvSpPr/>
          <p:nvPr/>
        </p:nvSpPr>
        <p:spPr>
          <a:xfrm flipV="1">
            <a:off x="8210550" y="4643438"/>
            <a:ext cx="676275" cy="4953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14718" name="Text Box 30"/>
          <p:cNvSpPr txBox="1"/>
          <p:nvPr/>
        </p:nvSpPr>
        <p:spPr>
          <a:xfrm>
            <a:off x="8570913" y="4194175"/>
            <a:ext cx="5857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/>
      <p:bldP spid="114697" grpId="0"/>
      <p:bldP spid="114698" grpId="0"/>
      <p:bldP spid="114712" grpId="0"/>
      <p:bldP spid="114714" grpId="0"/>
      <p:bldP spid="114716" grpId="0"/>
      <p:bldP spid="1147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"/>
          <p:cNvSpPr txBox="1"/>
          <p:nvPr/>
        </p:nvSpPr>
        <p:spPr>
          <a:xfrm>
            <a:off x="1730375" y="1089025"/>
            <a:ext cx="5696585" cy="52197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、研究影响滑动摩擦力大小的因素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1088" y="1808163"/>
            <a:ext cx="19608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控制变量法</a:t>
            </a:r>
            <a:endParaRPr lang="zh-CN" altLang="en-US" sz="28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029" name="TextBox 5"/>
          <p:cNvSpPr txBox="1"/>
          <p:nvPr/>
        </p:nvSpPr>
        <p:spPr>
          <a:xfrm>
            <a:off x="1820863" y="1808163"/>
            <a:ext cx="19608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实验方法：</a:t>
            </a:r>
            <a:endParaRPr lang="zh-CN" altLang="en-US" sz="2800" b="1">
              <a:solidFill>
                <a:srgbClr val="990000"/>
              </a:solidFill>
              <a:latin typeface="Arial" pitchFamily="34" charset="0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3621088" y="2438400"/>
            <a:ext cx="3383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物体做匀速直线运动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26643" name="Object 19"/>
          <p:cNvGraphicFramePr>
            <a:graphicFrameLocks noChangeAspect="1"/>
          </p:cNvGraphicFramePr>
          <p:nvPr/>
        </p:nvGraphicFramePr>
        <p:xfrm>
          <a:off x="3216910" y="3024293"/>
          <a:ext cx="7243233" cy="211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imgW="5143500" imgH="904875" progId="StaticDib">
                  <p:embed/>
                </p:oleObj>
              </mc:Choice>
              <mc:Fallback>
                <p:oleObj r:id="rId3" imgW="5143500" imgH="904875" progId="StaticDib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6910" y="3024293"/>
                        <a:ext cx="7243233" cy="211539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21"/>
          <p:cNvSpPr txBox="1"/>
          <p:nvPr/>
        </p:nvSpPr>
        <p:spPr>
          <a:xfrm>
            <a:off x="1820863" y="2393950"/>
            <a:ext cx="21605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实验条件：</a:t>
            </a:r>
          </a:p>
        </p:txBody>
      </p:sp>
      <p:sp>
        <p:nvSpPr>
          <p:cNvPr id="1034" name="Text Box 22"/>
          <p:cNvSpPr txBox="1"/>
          <p:nvPr/>
        </p:nvSpPr>
        <p:spPr>
          <a:xfrm>
            <a:off x="1730693" y="3594418"/>
            <a:ext cx="20256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实验过程：</a:t>
            </a:r>
          </a:p>
        </p:txBody>
      </p:sp>
      <p:sp>
        <p:nvSpPr>
          <p:cNvPr id="1035" name="Text Box 23"/>
          <p:cNvSpPr txBox="1"/>
          <p:nvPr/>
        </p:nvSpPr>
        <p:spPr>
          <a:xfrm>
            <a:off x="1731117" y="5233988"/>
            <a:ext cx="23399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实验结论：</a:t>
            </a:r>
          </a:p>
        </p:txBody>
      </p:sp>
      <p:sp>
        <p:nvSpPr>
          <p:cNvPr id="26648" name="Text Box 24"/>
          <p:cNvSpPr txBox="1"/>
          <p:nvPr/>
        </p:nvSpPr>
        <p:spPr>
          <a:xfrm>
            <a:off x="3494088" y="5233988"/>
            <a:ext cx="7289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接触面相同时，压力越大，摩擦力与越大。</a:t>
            </a:r>
          </a:p>
        </p:txBody>
      </p:sp>
      <p:sp>
        <p:nvSpPr>
          <p:cNvPr id="26649" name="Text Box 25"/>
          <p:cNvSpPr txBox="1"/>
          <p:nvPr/>
        </p:nvSpPr>
        <p:spPr>
          <a:xfrm>
            <a:off x="3494193" y="5929101"/>
            <a:ext cx="70929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压力相同时，接触面越粗糙，摩擦力越大。</a:t>
            </a:r>
          </a:p>
        </p:txBody>
      </p:sp>
      <p:sp>
        <p:nvSpPr>
          <p:cNvPr id="1038" name="Text Box 26"/>
          <p:cNvSpPr txBox="1"/>
          <p:nvPr/>
        </p:nvSpPr>
        <p:spPr>
          <a:xfrm>
            <a:off x="1685925" y="4238625"/>
            <a:ext cx="8459788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0" b="1">
                <a:solidFill>
                  <a:srgbClr val="FFFFFF"/>
                </a:solidFill>
                <a:latin typeface="Arial" panose="020B0604020202020204" pitchFamily="34" charset="0"/>
              </a:rPr>
              <a:t>滑动摩擦力大小与物重、速度、接触面积无关。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766175" y="983615"/>
            <a:ext cx="2882265" cy="1568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zh-CN" sz="3200">
                <a:solidFill>
                  <a:srgbClr val="FF0000"/>
                </a:solidFill>
              </a:rPr>
              <a:t>接触面、压力不变，摩擦力大小就不变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6648" grpId="0"/>
      <p:bldP spid="26649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/>
          <p:nvPr/>
        </p:nvSpPr>
        <p:spPr>
          <a:xfrm>
            <a:off x="972820" y="516255"/>
            <a:ext cx="4979035" cy="716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6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考点</a:t>
            </a:r>
            <a:r>
              <a:rPr lang="en-US" altLang="zh-CN" sz="406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  </a:t>
            </a:r>
            <a:r>
              <a:rPr lang="zh-CN" altLang="en-US" sz="406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力的概念</a:t>
            </a:r>
          </a:p>
        </p:txBody>
      </p:sp>
      <p:sp>
        <p:nvSpPr>
          <p:cNvPr id="5127" name="Text Box 7"/>
          <p:cNvSpPr txBox="1"/>
          <p:nvPr/>
        </p:nvSpPr>
        <p:spPr>
          <a:xfrm>
            <a:off x="2065867" y="1667933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5128" name="Text Box 8"/>
          <p:cNvSpPr txBox="1"/>
          <p:nvPr/>
        </p:nvSpPr>
        <p:spPr>
          <a:xfrm>
            <a:off x="2277533" y="1667933"/>
            <a:ext cx="433493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、定义：物体对物体的</a:t>
            </a:r>
          </a:p>
        </p:txBody>
      </p:sp>
      <p:sp>
        <p:nvSpPr>
          <p:cNvPr id="5129" name="Text Box 9"/>
          <p:cNvSpPr txBox="1"/>
          <p:nvPr/>
        </p:nvSpPr>
        <p:spPr>
          <a:xfrm>
            <a:off x="6358467" y="1667933"/>
            <a:ext cx="16848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 </a:t>
            </a:r>
          </a:p>
        </p:txBody>
      </p:sp>
      <p:sp>
        <p:nvSpPr>
          <p:cNvPr id="5130" name="Text Box 10"/>
          <p:cNvSpPr txBox="1"/>
          <p:nvPr/>
        </p:nvSpPr>
        <p:spPr>
          <a:xfrm>
            <a:off x="2065867" y="2472267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5131" name="Text Box 11"/>
          <p:cNvSpPr txBox="1"/>
          <p:nvPr/>
        </p:nvSpPr>
        <p:spPr>
          <a:xfrm>
            <a:off x="2277533" y="2472267"/>
            <a:ext cx="187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、单位：</a:t>
            </a:r>
          </a:p>
        </p:txBody>
      </p:sp>
      <p:sp>
        <p:nvSpPr>
          <p:cNvPr id="5132" name="Text Box 12"/>
          <p:cNvSpPr txBox="1"/>
          <p:nvPr/>
        </p:nvSpPr>
        <p:spPr>
          <a:xfrm>
            <a:off x="3911600" y="2472267"/>
            <a:ext cx="230293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______(N) </a:t>
            </a:r>
          </a:p>
          <a:p>
            <a:pPr eaLnBrk="1" hangingPunct="1"/>
            <a:endParaRPr lang="en-US" altLang="zh-CN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33" name="Text Box 13"/>
          <p:cNvSpPr txBox="1"/>
          <p:nvPr/>
        </p:nvSpPr>
        <p:spPr>
          <a:xfrm>
            <a:off x="2065867" y="3445933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5134" name="Text Box 14"/>
          <p:cNvSpPr txBox="1"/>
          <p:nvPr/>
        </p:nvSpPr>
        <p:spPr>
          <a:xfrm>
            <a:off x="2277533" y="3445933"/>
            <a:ext cx="27008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、产生条件：</a:t>
            </a:r>
          </a:p>
        </p:txBody>
      </p:sp>
      <p:sp>
        <p:nvSpPr>
          <p:cNvPr id="5135" name="Text Box 15"/>
          <p:cNvSpPr txBox="1"/>
          <p:nvPr/>
        </p:nvSpPr>
        <p:spPr>
          <a:xfrm>
            <a:off x="4724400" y="3445933"/>
            <a:ext cx="4572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36" name="Text Box 16"/>
          <p:cNvSpPr txBox="1"/>
          <p:nvPr/>
        </p:nvSpPr>
        <p:spPr>
          <a:xfrm>
            <a:off x="2065867" y="4419600"/>
            <a:ext cx="863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</a:p>
        </p:txBody>
      </p:sp>
      <p:sp>
        <p:nvSpPr>
          <p:cNvPr id="5137" name="Text Box 17"/>
          <p:cNvSpPr txBox="1"/>
          <p:nvPr/>
        </p:nvSpPr>
        <p:spPr>
          <a:xfrm>
            <a:off x="2683933" y="4419600"/>
            <a:ext cx="187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必须有</a:t>
            </a:r>
          </a:p>
        </p:txBody>
      </p:sp>
      <p:sp>
        <p:nvSpPr>
          <p:cNvPr id="5138" name="Text Box 18"/>
          <p:cNvSpPr txBox="1"/>
          <p:nvPr/>
        </p:nvSpPr>
        <p:spPr>
          <a:xfrm>
            <a:off x="4318000" y="4419600"/>
            <a:ext cx="1066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</a:p>
        </p:txBody>
      </p:sp>
      <p:sp>
        <p:nvSpPr>
          <p:cNvPr id="5139" name="Text Box 19"/>
          <p:cNvSpPr txBox="1"/>
          <p:nvPr/>
        </p:nvSpPr>
        <p:spPr>
          <a:xfrm>
            <a:off x="5139267" y="4419600"/>
            <a:ext cx="1066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个或</a:t>
            </a:r>
          </a:p>
        </p:txBody>
      </p:sp>
      <p:sp>
        <p:nvSpPr>
          <p:cNvPr id="5140" name="Text Box 20"/>
          <p:cNvSpPr txBox="1"/>
          <p:nvPr/>
        </p:nvSpPr>
        <p:spPr>
          <a:xfrm>
            <a:off x="5952067" y="4419600"/>
            <a:ext cx="8636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</a:t>
            </a:r>
          </a:p>
          <a:p>
            <a:pPr eaLnBrk="1" hangingPunct="1"/>
            <a:endParaRPr lang="en-US" altLang="zh-CN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41" name="Text Box 21"/>
          <p:cNvSpPr txBox="1"/>
          <p:nvPr/>
        </p:nvSpPr>
        <p:spPr>
          <a:xfrm>
            <a:off x="6570133" y="4419600"/>
            <a:ext cx="31072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个以上的物体；</a:t>
            </a:r>
          </a:p>
        </p:txBody>
      </p:sp>
      <p:sp>
        <p:nvSpPr>
          <p:cNvPr id="5142" name="Text Box 22"/>
          <p:cNvSpPr txBox="1"/>
          <p:nvPr/>
        </p:nvSpPr>
        <p:spPr>
          <a:xfrm>
            <a:off x="9423400" y="4419600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5143" name="Text Box 23"/>
          <p:cNvSpPr txBox="1"/>
          <p:nvPr/>
        </p:nvSpPr>
        <p:spPr>
          <a:xfrm>
            <a:off x="2065867" y="5393267"/>
            <a:ext cx="863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</a:p>
        </p:txBody>
      </p:sp>
      <p:sp>
        <p:nvSpPr>
          <p:cNvPr id="5144" name="Text Box 24"/>
          <p:cNvSpPr txBox="1"/>
          <p:nvPr/>
        </p:nvSpPr>
        <p:spPr>
          <a:xfrm>
            <a:off x="2683933" y="5393267"/>
            <a:ext cx="474133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物体间必须有相互作用</a:t>
            </a:r>
          </a:p>
        </p:txBody>
      </p:sp>
      <p:sp>
        <p:nvSpPr>
          <p:cNvPr id="5145" name="Text Box 25"/>
          <p:cNvSpPr txBox="1"/>
          <p:nvPr/>
        </p:nvSpPr>
        <p:spPr>
          <a:xfrm>
            <a:off x="7171267" y="5393267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</a:p>
        </p:txBody>
      </p:sp>
      <p:sp>
        <p:nvSpPr>
          <p:cNvPr id="5146" name="Text Box 26"/>
          <p:cNvSpPr txBox="1"/>
          <p:nvPr/>
        </p:nvSpPr>
        <p:spPr>
          <a:xfrm>
            <a:off x="7382933" y="5393267"/>
            <a:ext cx="2286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可以不接触</a:t>
            </a:r>
          </a:p>
        </p:txBody>
      </p:sp>
      <p:sp>
        <p:nvSpPr>
          <p:cNvPr id="5147" name="Text Box 27"/>
          <p:cNvSpPr txBox="1"/>
          <p:nvPr/>
        </p:nvSpPr>
        <p:spPr>
          <a:xfrm>
            <a:off x="9423400" y="5393267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5148" name="Text Box 28"/>
          <p:cNvSpPr txBox="1"/>
          <p:nvPr/>
        </p:nvSpPr>
        <p:spPr>
          <a:xfrm>
            <a:off x="9626600" y="5393267"/>
            <a:ext cx="66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5149" name="Text Box 29"/>
          <p:cNvSpPr txBox="1"/>
          <p:nvPr/>
        </p:nvSpPr>
        <p:spPr>
          <a:xfrm>
            <a:off x="10033000" y="5393267"/>
            <a:ext cx="4572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50" name="Text Box 30"/>
          <p:cNvSpPr txBox="1"/>
          <p:nvPr/>
        </p:nvSpPr>
        <p:spPr>
          <a:xfrm>
            <a:off x="6485467" y="1456267"/>
            <a:ext cx="1270000" cy="6972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935" b="1">
                <a:solidFill>
                  <a:srgbClr val="FF32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作用</a:t>
            </a:r>
          </a:p>
        </p:txBody>
      </p:sp>
      <p:sp>
        <p:nvSpPr>
          <p:cNvPr id="5151" name="Text Box 31"/>
          <p:cNvSpPr txBox="1"/>
          <p:nvPr/>
        </p:nvSpPr>
        <p:spPr>
          <a:xfrm>
            <a:off x="7509933" y="1456267"/>
            <a:ext cx="423333" cy="6972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935" b="1">
                <a:solidFill>
                  <a:srgbClr val="FF3200"/>
                </a:solidFill>
                <a:latin typeface="Verdana Bold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5152" name="Text Box 32"/>
          <p:cNvSpPr txBox="1"/>
          <p:nvPr/>
        </p:nvSpPr>
        <p:spPr>
          <a:xfrm>
            <a:off x="4064000" y="2319867"/>
            <a:ext cx="1270000" cy="6972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935" b="1">
                <a:solidFill>
                  <a:srgbClr val="FF32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牛顿</a:t>
            </a:r>
          </a:p>
        </p:txBody>
      </p:sp>
      <p:sp>
        <p:nvSpPr>
          <p:cNvPr id="5153" name="Text Box 33"/>
          <p:cNvSpPr txBox="1"/>
          <p:nvPr/>
        </p:nvSpPr>
        <p:spPr>
          <a:xfrm>
            <a:off x="5080000" y="2319867"/>
            <a:ext cx="423333" cy="6972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935" b="1">
                <a:solidFill>
                  <a:srgbClr val="FF3200"/>
                </a:solidFill>
                <a:latin typeface="Verdana Bold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5154" name="Text Box 34"/>
          <p:cNvSpPr txBox="1"/>
          <p:nvPr/>
        </p:nvSpPr>
        <p:spPr>
          <a:xfrm>
            <a:off x="4572000" y="4385733"/>
            <a:ext cx="711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>
                <a:solidFill>
                  <a:srgbClr val="FF32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两</a:t>
            </a:r>
          </a:p>
        </p:txBody>
      </p:sp>
      <p:sp>
        <p:nvSpPr>
          <p:cNvPr id="5155" name="Text Box 35"/>
          <p:cNvSpPr txBox="1"/>
          <p:nvPr/>
        </p:nvSpPr>
        <p:spPr>
          <a:xfrm>
            <a:off x="5029200" y="4385733"/>
            <a:ext cx="381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FF3200"/>
                </a:solidFill>
                <a:latin typeface="Arial Bold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5156" name="Text Box 36"/>
          <p:cNvSpPr txBox="1"/>
          <p:nvPr/>
        </p:nvSpPr>
        <p:spPr>
          <a:xfrm>
            <a:off x="6256867" y="4368800"/>
            <a:ext cx="711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>
                <a:solidFill>
                  <a:srgbClr val="FF32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两</a:t>
            </a:r>
          </a:p>
        </p:txBody>
      </p:sp>
      <p:sp>
        <p:nvSpPr>
          <p:cNvPr id="5157" name="Text Box 37"/>
          <p:cNvSpPr txBox="1"/>
          <p:nvPr/>
        </p:nvSpPr>
        <p:spPr>
          <a:xfrm>
            <a:off x="6722533" y="4368800"/>
            <a:ext cx="381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FF3200"/>
                </a:solidFill>
                <a:latin typeface="Arial Bold" pitchFamily="34" charset="0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" grpId="0"/>
      <p:bldP spid="5152" grpId="0"/>
      <p:bldP spid="5154" grpId="0"/>
      <p:bldP spid="51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26441" y="774165"/>
            <a:ext cx="10945813" cy="6185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400" kern="100">
                <a:latin typeface="Times New Roman" panose="02020603050405020304" charset="0"/>
                <a:cs typeface="Times New Roman" panose="02020603050405020304" charset="0"/>
              </a:rPr>
              <a:t>★</a:t>
            </a:r>
            <a:r>
              <a:rPr lang="en-US" altLang="zh-CN" sz="24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1. </a:t>
            </a:r>
            <a:r>
              <a:rPr lang="zh-CN" altLang="zh-CN" sz="24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弹簧测力计匀速拉动木块的原因</a:t>
            </a:r>
            <a:r>
              <a:rPr lang="en-US" altLang="zh-CN" sz="24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(</a:t>
            </a:r>
            <a:r>
              <a:rPr lang="zh-CN" altLang="zh-CN" sz="24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使滑动摩擦力的大小</a:t>
            </a:r>
            <a:r>
              <a:rPr lang="en-US" altLang="zh-CN" sz="24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________</a:t>
            </a:r>
            <a:r>
              <a:rPr lang="zh-CN" altLang="zh-CN" sz="24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弹簧测力计的示数，运用了二力平衡的原理</a:t>
            </a:r>
            <a:r>
              <a:rPr lang="en-US" altLang="zh-CN" sz="24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)</a:t>
            </a:r>
            <a:endParaRPr lang="zh-CN" altLang="zh-CN" sz="2400" b="1"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kern="100">
                <a:latin typeface="Times New Roman" panose="02020603050405020304" charset="0"/>
                <a:cs typeface="Times New Roman" panose="02020603050405020304" charset="0"/>
              </a:rPr>
              <a:t>★</a:t>
            </a:r>
            <a:r>
              <a:rPr lang="en-US" altLang="zh-CN" sz="24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2. </a:t>
            </a:r>
            <a:r>
              <a:rPr lang="zh-CN" altLang="zh-CN" sz="24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实验方法的应用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(1)</a:t>
            </a:r>
            <a:r>
              <a:rPr lang="zh-CN" altLang="zh-CN" sz="24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转换法的应用</a:t>
            </a:r>
            <a:r>
              <a:rPr lang="en-US" altLang="zh-CN" sz="24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(</a:t>
            </a:r>
            <a:r>
              <a:rPr lang="zh-CN" altLang="zh-CN" sz="24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通过弹簧测力计示数的大小来反映摩擦力的大小</a:t>
            </a:r>
            <a:r>
              <a:rPr lang="en-US" altLang="zh-CN" sz="24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)</a:t>
            </a:r>
            <a:endParaRPr lang="en-US" altLang="zh-CN" sz="2400" b="1"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(2)</a:t>
            </a:r>
            <a:r>
              <a:rPr lang="zh-CN" altLang="zh-CN" sz="2400" b="1">
                <a:latin typeface="Times New Roman" panose="02020603050405020304" charset="0"/>
                <a:cs typeface="Times New Roman" panose="02020603050405020304" charset="0"/>
              </a:rPr>
              <a:t>控制变量法的应用</a:t>
            </a:r>
            <a:endParaRPr lang="zh-CN" altLang="zh-CN" sz="2400" b="1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实验方法的评估与改进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zh-CN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实验过程中很难保持木块做匀速直线运动，可以使弹簧测力计固定，拉动木块下面的长木板，这样便于准确地读出弹簧测力计的示数，准确地测出摩擦力的大小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lang="zh-CN" altLang="zh-CN" sz="2400" b="1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defRPr/>
            </a:pPr>
            <a:endParaRPr lang="zh-CN" altLang="zh-CN" sz="2400" kern="1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defRPr/>
            </a:pPr>
            <a:endParaRPr lang="zh-CN" altLang="zh-CN" sz="2400" kern="1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defRPr/>
            </a:pPr>
            <a:endParaRPr lang="zh-CN" altLang="zh-CN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0976" name="矩形 6"/>
          <p:cNvSpPr>
            <a:spLocks noChangeArrowheads="1"/>
          </p:cNvSpPr>
          <p:nvPr/>
        </p:nvSpPr>
        <p:spPr bwMode="auto">
          <a:xfrm>
            <a:off x="8614071" y="895747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</a:rPr>
              <a:t>等于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56325" name="图片 319" descr="E:\物理（勿动）\2021河北试题研究fbd\2021河北中考试题研究物理讲册（8.13）\HB718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5671" y="5002125"/>
            <a:ext cx="2868289" cy="129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7693" y="853621"/>
            <a:ext cx="11016723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4</a:t>
            </a:r>
            <a:r>
              <a:rPr lang="zh-CN" altLang="en-US" sz="28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、</a:t>
            </a:r>
            <a:r>
              <a:rPr lang="zh-CN" altLang="zh-CN" sz="28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某同学在第</a:t>
            </a:r>
            <a:r>
              <a:rPr lang="en-US" altLang="zh-CN" sz="28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1</a:t>
            </a:r>
            <a:r>
              <a:rPr lang="zh-CN" altLang="zh-CN" sz="28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次实验时控制不好力度，拉力随时间变化的图像如图乙所示，木块运动的速度随时间变化的图像如图丙所示，则木块在第</a:t>
            </a:r>
            <a:r>
              <a:rPr lang="en-US" altLang="zh-CN" sz="28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7 s</a:t>
            </a:r>
            <a:r>
              <a:rPr lang="zh-CN" altLang="zh-CN" sz="28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时受到的摩擦力为</a:t>
            </a:r>
            <a:r>
              <a:rPr lang="en-US" altLang="zh-CN" sz="28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______N.</a:t>
            </a:r>
            <a:endParaRPr lang="en-US" altLang="zh-CN" sz="2800" b="1"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pic>
        <p:nvPicPr>
          <p:cNvPr id="62466" name="图片 327" descr="E:\物理（勿动）\2021河北试题研究fbd\2021河北中考试题研究物理讲册（8.13）\HB721.T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" b="54788"/>
          <a:stretch>
            <a:fillRect/>
          </a:stretch>
        </p:blipFill>
        <p:spPr bwMode="auto">
          <a:xfrm>
            <a:off x="3298825" y="3404870"/>
            <a:ext cx="6202045" cy="234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矩形 3"/>
          <p:cNvSpPr>
            <a:spLocks noChangeArrowheads="1"/>
          </p:cNvSpPr>
          <p:nvPr/>
        </p:nvSpPr>
        <p:spPr bwMode="auto">
          <a:xfrm>
            <a:off x="4150183" y="2300179"/>
            <a:ext cx="3860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</a:rPr>
              <a:t>3</a:t>
            </a:r>
            <a:endParaRPr lang="en-US" altLang="zh-CN" sz="3200" b="1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9633" y="827671"/>
            <a:ext cx="10920413" cy="20300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5</a:t>
            </a:r>
            <a:r>
              <a:rPr lang="zh-CN" altLang="en-US" sz="28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、</a:t>
            </a:r>
            <a:r>
              <a:rPr lang="zh-CN" altLang="zh-CN" sz="28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实验中发现弹簧测力计示数很难稳定，于是设计了如图丁所示的装置来进行实验．实验中，传送带上的木块受到的摩擦力水平向</a:t>
            </a:r>
            <a:r>
              <a:rPr lang="en-US" altLang="zh-CN" sz="28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______</a:t>
            </a:r>
            <a:r>
              <a:rPr lang="zh-CN" altLang="zh-CN" sz="28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．改变传送带的运行速度，木块所受的摩擦力的大小</a:t>
            </a:r>
            <a:r>
              <a:rPr lang="en-US" altLang="zh-CN" sz="2800" b="1">
                <a:latin typeface="Times New Roman" panose="02020603050405020304" charset="0"/>
                <a:ea typeface="+mn-ea"/>
                <a:cs typeface="Times New Roman" panose="02020603050405020304" charset="0"/>
              </a:rPr>
              <a:t>________.</a:t>
            </a:r>
          </a:p>
        </p:txBody>
      </p:sp>
      <p:sp>
        <p:nvSpPr>
          <p:cNvPr id="51203" name="矩形 2"/>
          <p:cNvSpPr>
            <a:spLocks noChangeArrowheads="1"/>
          </p:cNvSpPr>
          <p:nvPr/>
        </p:nvSpPr>
        <p:spPr bwMode="auto">
          <a:xfrm>
            <a:off x="1115431" y="231862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</a:rPr>
              <a:t>左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1204" name="矩形 3"/>
          <p:cNvSpPr>
            <a:spLocks noChangeArrowheads="1"/>
          </p:cNvSpPr>
          <p:nvPr/>
        </p:nvSpPr>
        <p:spPr bwMode="auto">
          <a:xfrm>
            <a:off x="10331903" y="2318431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</a:rPr>
              <a:t>不变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63492" name="图片 327" descr="E:\物理（勿动）\2021河北试题研究fbd\2021河北中考试题研究物理讲册（8.13）\HB721.T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5" t="45236" r="21771" b="6326"/>
          <a:stretch>
            <a:fillRect/>
          </a:stretch>
        </p:blipFill>
        <p:spPr bwMode="auto">
          <a:xfrm>
            <a:off x="4253865" y="3270250"/>
            <a:ext cx="4262120" cy="250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5688" y="1772920"/>
            <a:ext cx="10288270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4.</a:t>
            </a:r>
            <a:r>
              <a:rPr lang="zh-CN" altLang="en-US" sz="3600" b="1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静摩擦力</a:t>
            </a:r>
            <a:r>
              <a:rPr lang="zh-CN" altLang="en-US" sz="240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</a:t>
            </a:r>
            <a:r>
              <a:rPr lang="zh-CN" altLang="en-US" sz="2400" smtClean="0">
                <a:latin typeface="+mn-ea"/>
              </a:rPr>
              <a:t>当相互接触的两个物体相对静止，且存在着相对运动的趋势时，在接触面之间会产生一个阻碍相对运动的力</a:t>
            </a:r>
            <a:r>
              <a:rPr lang="en-US" altLang="zh-CN" sz="2400" smtClean="0">
                <a:latin typeface="+mn-ea"/>
              </a:rPr>
              <a:t>.</a:t>
            </a:r>
            <a:r>
              <a:rPr lang="zh-CN" altLang="en-US" sz="2400" smtClean="0">
                <a:latin typeface="+mn-ea"/>
              </a:rPr>
              <a:t>静摩擦力的大小与物体受到的压力和接触面的粗糙程度</a:t>
            </a:r>
            <a:r>
              <a:rPr lang="en-US" altLang="zh-CN" sz="2400" smtClean="0">
                <a:latin typeface="+mn-ea"/>
                <a:cs typeface="Times New Roman" panose="02020603050405020304" charset="0"/>
              </a:rPr>
              <a:t>_________</a:t>
            </a:r>
            <a:r>
              <a:rPr lang="zh-CN" altLang="en-US" sz="2400" smtClean="0">
                <a:latin typeface="+mn-ea"/>
                <a:cs typeface="Times New Roman" panose="02020603050405020304" charset="0"/>
              </a:rPr>
              <a:t>，</a:t>
            </a:r>
            <a:r>
              <a:rPr lang="zh-CN" altLang="en-US" sz="2400" smtClean="0">
                <a:latin typeface="+mn-ea"/>
              </a:rPr>
              <a:t>它等于推力。</a:t>
            </a:r>
            <a:endParaRPr lang="en-US" altLang="zh-CN" sz="240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2400"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1597" y="3199251"/>
            <a:ext cx="17281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无关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/>
          <p:nvPr/>
        </p:nvSpPr>
        <p:spPr>
          <a:xfrm>
            <a:off x="1865313" y="1133475"/>
            <a:ext cx="5651500" cy="487045"/>
          </a:xfrm>
          <a:prstGeom prst="rect">
            <a:avLst/>
          </a:prstGeom>
          <a:noFill/>
          <a:ln w="28575">
            <a:noFill/>
          </a:ln>
        </p:spPr>
        <p:txBody>
          <a:bodyPr lIns="54000" tIns="10800" rIns="5400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3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、</a:t>
            </a:r>
            <a:r>
              <a:rPr lang="zh-CN" altLang="en-US" sz="2800" b="1">
                <a:latin typeface="Times New Roman" panose="02020603050405020304" charset="0"/>
              </a:rPr>
              <a:t>增大有益摩擦的方法：</a:t>
            </a:r>
            <a:endParaRPr lang="zh-CN" altLang="en-US" sz="2800" b="1">
              <a:latin typeface="Times New Roman" panose="02020603050405020304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2540000" y="1628775"/>
            <a:ext cx="4984750" cy="1103313"/>
            <a:chOff x="669" y="884"/>
            <a:chExt cx="3140" cy="695"/>
          </a:xfrm>
        </p:grpSpPr>
        <p:sp>
          <p:nvSpPr>
            <p:cNvPr id="37896" name="Text Box 5"/>
            <p:cNvSpPr txBox="1"/>
            <p:nvPr/>
          </p:nvSpPr>
          <p:spPr>
            <a:xfrm>
              <a:off x="669" y="1250"/>
              <a:ext cx="31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宋体" panose="02010600030101010101" pitchFamily="2" charset="-122"/>
                </a:rPr>
                <a:t>②</a:t>
              </a:r>
              <a:r>
                <a:rPr lang="zh-CN" altLang="en-US" sz="2800" b="1">
                  <a:solidFill>
                    <a:srgbClr val="FF0000"/>
                  </a:solidFill>
                  <a:latin typeface="宋体" panose="02010600030101010101" pitchFamily="2" charset="-122"/>
                </a:rPr>
                <a:t> 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</a:rPr>
                <a:t>增加接触表面的粗糙程度。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/>
              </a:endParaRPr>
            </a:p>
          </p:txBody>
        </p:sp>
        <p:sp>
          <p:nvSpPr>
            <p:cNvPr id="37897" name="Text Box 6"/>
            <p:cNvSpPr txBox="1"/>
            <p:nvPr/>
          </p:nvSpPr>
          <p:spPr>
            <a:xfrm>
              <a:off x="669" y="884"/>
              <a:ext cx="246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</a:rPr>
                <a:t>①</a:t>
              </a:r>
              <a:r>
                <a:rPr lang="zh-CN" altLang="en-US" sz="2800" b="1">
                  <a:solidFill>
                    <a:srgbClr val="FF0000"/>
                  </a:solidFill>
                  <a:latin typeface="宋体" panose="02010600030101010101" pitchFamily="2" charset="-122"/>
                </a:rPr>
                <a:t> 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charset="0"/>
                </a:rPr>
                <a:t>增大物体间的压力；</a:t>
              </a:r>
            </a:p>
          </p:txBody>
        </p:sp>
      </p:grpSp>
      <p:sp>
        <p:nvSpPr>
          <p:cNvPr id="7" name="Rectangle 9"/>
          <p:cNvSpPr/>
          <p:nvPr/>
        </p:nvSpPr>
        <p:spPr>
          <a:xfrm>
            <a:off x="2000250" y="2573338"/>
            <a:ext cx="7291388" cy="37090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zh-CN" altLang="en-US" sz="2800" b="1">
              <a:solidFill>
                <a:srgbClr val="FF0000"/>
              </a:solidFill>
              <a:latin typeface="Calibri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①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Calibri"/>
              </a:rPr>
              <a:t>自行车用越大力刹车，就停得越快；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②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Calibri"/>
              </a:rPr>
              <a:t>拔河时用力握绳子；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③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Calibri"/>
              </a:rPr>
              <a:t>冬天在结冰的路面上撒沙；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④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Calibri"/>
              </a:rPr>
              <a:t>冬天路面打滑，在汽车轮上缠铁链；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⑤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Calibri"/>
              </a:rPr>
              <a:t>鞋底或轮胎有凹凸不平的花纹；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 ⑥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Calibri"/>
              </a:rPr>
              <a:t>上单杠，手上摸镁粉。</a:t>
            </a:r>
          </a:p>
        </p:txBody>
      </p:sp>
      <p:sp>
        <p:nvSpPr>
          <p:cNvPr id="37895" name="Text Box 15"/>
          <p:cNvSpPr txBox="1"/>
          <p:nvPr/>
        </p:nvSpPr>
        <p:spPr>
          <a:xfrm>
            <a:off x="2540000" y="2708275"/>
            <a:ext cx="40052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增大摩擦的事例：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/>
          <p:nvPr/>
        </p:nvSpPr>
        <p:spPr>
          <a:xfrm>
            <a:off x="2181225" y="1223963"/>
            <a:ext cx="3350260" cy="521970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Calibri"/>
              </a:rPr>
              <a:t>    </a:t>
            </a:r>
            <a:r>
              <a:rPr lang="zh-CN" altLang="en-US" sz="2800" b="1">
                <a:latin typeface="Calibri"/>
              </a:rPr>
              <a:t>减小摩擦的方法：</a:t>
            </a:r>
          </a:p>
        </p:txBody>
      </p:sp>
      <p:sp>
        <p:nvSpPr>
          <p:cNvPr id="3" name="Text Box 6"/>
          <p:cNvSpPr txBox="1"/>
          <p:nvPr/>
        </p:nvSpPr>
        <p:spPr>
          <a:xfrm>
            <a:off x="3260725" y="1854200"/>
            <a:ext cx="4629785" cy="2123440"/>
          </a:xfrm>
          <a:prstGeom prst="rect">
            <a:avLst/>
          </a:prstGeom>
          <a:noFill/>
          <a:ln w="9525">
            <a:noFill/>
          </a:ln>
        </p:spPr>
        <p:txBody>
          <a:bodyPr wrap="none" tIns="1080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①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减小压力；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②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减小接触面的粗糙程度；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③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变滑动为滚动；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④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分离摩擦面。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</a:p>
        </p:txBody>
      </p:sp>
      <p:sp>
        <p:nvSpPr>
          <p:cNvPr id="7" name="Text Box 10"/>
          <p:cNvSpPr txBox="1"/>
          <p:nvPr/>
        </p:nvSpPr>
        <p:spPr>
          <a:xfrm>
            <a:off x="2495550" y="3878263"/>
            <a:ext cx="77851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2800" b="1">
              <a:solidFill>
                <a:srgbClr val="FF0000"/>
              </a:solidFill>
              <a:latin typeface="Calibri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　　① </a:t>
            </a:r>
            <a:r>
              <a:rPr lang="zh-CN" altLang="en-US" sz="2800" b="1">
                <a:solidFill>
                  <a:srgbClr val="FF0000"/>
                </a:solidFill>
                <a:latin typeface="Calibri"/>
              </a:rPr>
              <a:t>手握单杠不能太紧；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　　② </a:t>
            </a:r>
            <a:r>
              <a:rPr lang="zh-CN" altLang="en-US" sz="2800" b="1">
                <a:solidFill>
                  <a:srgbClr val="FF0000"/>
                </a:solidFill>
                <a:latin typeface="Calibri"/>
              </a:rPr>
              <a:t>滑雪板底面做的很光滑；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　　③ </a:t>
            </a:r>
            <a:r>
              <a:rPr lang="zh-CN" altLang="en-US" sz="2800" b="1">
                <a:solidFill>
                  <a:srgbClr val="FF0000"/>
                </a:solidFill>
                <a:latin typeface="Calibri"/>
              </a:rPr>
              <a:t>机器转动的部分加滚动轴承；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　　④ </a:t>
            </a:r>
            <a:r>
              <a:rPr lang="zh-CN" altLang="en-US" sz="2800" b="1">
                <a:solidFill>
                  <a:srgbClr val="FF0000"/>
                </a:solidFill>
                <a:latin typeface="Calibri"/>
              </a:rPr>
              <a:t>加润滑油；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　　⑤ </a:t>
            </a:r>
            <a:r>
              <a:rPr lang="zh-CN" altLang="en-US" sz="2800" b="1">
                <a:solidFill>
                  <a:srgbClr val="FF0000"/>
                </a:solidFill>
                <a:latin typeface="Calibri"/>
              </a:rPr>
              <a:t>磁悬浮列车靠强磁场把列车托起。 </a:t>
            </a:r>
          </a:p>
        </p:txBody>
      </p:sp>
      <p:sp>
        <p:nvSpPr>
          <p:cNvPr id="38919" name="Text Box 14"/>
          <p:cNvSpPr txBox="1"/>
          <p:nvPr/>
        </p:nvSpPr>
        <p:spPr>
          <a:xfrm>
            <a:off x="2720975" y="3878263"/>
            <a:ext cx="38242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减小摩擦的事例：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7220" y="676910"/>
            <a:ext cx="724598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zh-CN" sz="2400">
                <a:latin typeface="Times New Roman" panose="02020603050405020304" charset="0"/>
                <a:cs typeface="Times New Roman" panose="02020603050405020304" charset="0"/>
              </a:rPr>
              <a:t>如图所示，从斜面滚下沿直线运动的铁质小球在条形磁铁的吸引下，运动方向发生了改变，此现象说明力可以改变</a:t>
            </a:r>
            <a:r>
              <a:rPr lang="zh-CN" altLang="zh-CN" sz="2400" smtClean="0">
                <a:latin typeface="Times New Roman" panose="02020603050405020304" charset="0"/>
                <a:cs typeface="Times New Roman" panose="02020603050405020304" charset="0"/>
              </a:rPr>
              <a:t>物体</a:t>
            </a:r>
            <a:r>
              <a:rPr lang="zh-CN" altLang="en-US" sz="2400" smtClean="0">
                <a:latin typeface="Times New Roman" panose="02020603050405020304" charset="0"/>
                <a:cs typeface="Times New Roman" panose="02020603050405020304" charset="0"/>
              </a:rPr>
              <a:t>的</a:t>
            </a:r>
            <a:r>
              <a:rPr lang="en-US" altLang="zh-CN" sz="2400" smtClean="0">
                <a:latin typeface="Times New Roman" panose="02020603050405020304" charset="0"/>
                <a:cs typeface="Times New Roman" panose="02020603050405020304" charset="0"/>
              </a:rPr>
              <a:t>__________</a:t>
            </a:r>
            <a:r>
              <a:rPr lang="zh-CN" altLang="en-US" sz="240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zh-CN" sz="2400" smtClean="0">
                <a:latin typeface="Times New Roman" panose="02020603050405020304" charset="0"/>
                <a:cs typeface="Times New Roman" panose="02020603050405020304" charset="0"/>
              </a:rPr>
              <a:t>．</a:t>
            </a:r>
            <a:endParaRPr lang="zh-CN" altLang="zh-CN" sz="2400" smtClean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194" name="Picture 2" descr="LM215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1535" y="194578"/>
            <a:ext cx="3265763" cy="218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61534" y="1916678"/>
            <a:ext cx="1656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运动状态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7220" y="3343910"/>
            <a:ext cx="732028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zh-CN" sz="2400">
                <a:latin typeface="Times New Roman" panose="02020603050405020304" charset="0"/>
                <a:cs typeface="Times New Roman" panose="02020603050405020304" charset="0"/>
              </a:rPr>
              <a:t>如图所示，跳水运动员站在跳板上静止时，她</a:t>
            </a:r>
            <a:r>
              <a:rPr lang="zh-CN" altLang="zh-CN" sz="2400" smtClean="0">
                <a:latin typeface="Times New Roman" panose="02020603050405020304" charset="0"/>
                <a:cs typeface="Times New Roman" panose="02020603050405020304" charset="0"/>
              </a:rPr>
              <a:t>受到的</a:t>
            </a:r>
            <a:r>
              <a:rPr lang="zh-CN" altLang="zh-CN" sz="2400">
                <a:latin typeface="Times New Roman" panose="02020603050405020304" charset="0"/>
                <a:cs typeface="Times New Roman" panose="02020603050405020304" charset="0"/>
              </a:rPr>
              <a:t>重力和支持力是一对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</a:t>
            </a:r>
            <a:r>
              <a:rPr lang="zh-CN" altLang="zh-CN" sz="2400">
                <a:latin typeface="Times New Roman" panose="02020603050405020304" charset="0"/>
                <a:cs typeface="Times New Roman" panose="02020603050405020304" charset="0"/>
              </a:rPr>
              <a:t>，运动员将跳板压弯，说明力可以改变物体的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</a:t>
            </a:r>
            <a:r>
              <a:rPr lang="zh-CN" altLang="zh-CN" sz="2400">
                <a:latin typeface="Times New Roman" panose="02020603050405020304" charset="0"/>
                <a:cs typeface="Times New Roman" panose="02020603050405020304" charset="0"/>
              </a:rPr>
              <a:t>．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218" name="Picture 2" descr="LM217.TIF"/>
          <p:cNvPicPr>
            <a:picLocks noChangeAspect="1" noChangeArrowheads="1"/>
          </p:cNvPicPr>
          <p:nvPr/>
        </p:nvPicPr>
        <p:blipFill>
          <a:blip r:embed="rId4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6608" y="3093239"/>
            <a:ext cx="173677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3894752" y="3990079"/>
            <a:ext cx="11521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平衡力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4425" y="4450558"/>
            <a:ext cx="11521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形状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1050" y="1011555"/>
            <a:ext cx="669861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zh-CN" altLang="zh-CN" sz="2400">
                <a:latin typeface="Times New Roman" panose="02020603050405020304" charset="0"/>
                <a:cs typeface="Times New Roman" panose="02020603050405020304" charset="0"/>
              </a:rPr>
              <a:t>如图，利用铅垂线来检查所砌的墙是否竖直，这是利用了重力的方向是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____________</a:t>
            </a:r>
            <a:r>
              <a:rPr lang="zh-CN" altLang="zh-CN" sz="2400">
                <a:latin typeface="Times New Roman" panose="02020603050405020304" charset="0"/>
                <a:cs typeface="Times New Roman" panose="02020603050405020304" charset="0"/>
              </a:rPr>
              <a:t>的．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42" name="Picture 2" descr="LM218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9996" y="461283"/>
            <a:ext cx="3938519" cy="265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78601" y="1653664"/>
            <a:ext cx="17281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</a:rPr>
              <a:t>竖直向下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1150" y="3114963"/>
            <a:ext cx="972108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zh-CN" altLang="zh-CN" sz="2400">
                <a:latin typeface="Times New Roman" panose="02020603050405020304" charset="0"/>
                <a:cs typeface="Times New Roman" panose="02020603050405020304" charset="0"/>
              </a:rPr>
              <a:t>下列三幅图中，属于要增大摩擦的是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</a:t>
            </a:r>
            <a:r>
              <a:rPr lang="zh-CN" altLang="zh-CN" sz="2400">
                <a:latin typeface="Times New Roman" panose="02020603050405020304" charset="0"/>
                <a:cs typeface="Times New Roman" panose="02020603050405020304" charset="0"/>
              </a:rPr>
              <a:t>，属于要减小摩擦的是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</a:t>
            </a:r>
            <a:r>
              <a:rPr lang="zh-CN" altLang="zh-CN" sz="2400">
                <a:latin typeface="Times New Roman" panose="02020603050405020304" charset="0"/>
                <a:cs typeface="Times New Roman" panose="02020603050405020304" charset="0"/>
              </a:rPr>
              <a:t>．</a:t>
            </a:r>
            <a:endParaRPr lang="zh-CN" altLang="zh-CN" sz="24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1266" name="Picture 2" descr="LM219.TIF"/>
          <p:cNvPicPr>
            <a:picLocks noChangeAspect="1" noChangeArrowheads="1"/>
          </p:cNvPicPr>
          <p:nvPr/>
        </p:nvPicPr>
        <p:blipFill>
          <a:blip r:embed="rId4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157" y="4480183"/>
            <a:ext cx="5040560" cy="199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6327547" y="3199318"/>
            <a:ext cx="11521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</a:rPr>
              <a:t>甲、乙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235299" y="3853388"/>
            <a:ext cx="11521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丙</a:t>
            </a:r>
          </a:p>
        </p:txBody>
      </p:sp>
      <p:pic>
        <p:nvPicPr>
          <p:cNvPr id="11268" name="New picture" hidden="1"/>
          <p:cNvPicPr/>
          <p:nvPr/>
        </p:nvPicPr>
        <p:blipFill>
          <a:blip r:embed="rId5"/>
          <a:stretch>
            <a:fillRect/>
          </a:stretch>
        </p:blipFill>
        <p:spPr>
          <a:xfrm>
            <a:off x="10528300" y="10871200"/>
            <a:ext cx="381000" cy="495300"/>
          </a:xfrm>
          <a:prstGeom prst="cub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655"/>
            <a:ext cx="9144000" cy="35898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3"/>
          <p:cNvSpPr txBox="1"/>
          <p:nvPr/>
        </p:nvSpPr>
        <p:spPr>
          <a:xfrm>
            <a:off x="2294467" y="474133"/>
            <a:ext cx="27008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32C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磁铁吸引铁钉</a:t>
            </a:r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10733"/>
            <a:ext cx="91440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7"/>
          <p:cNvSpPr txBox="1"/>
          <p:nvPr/>
        </p:nvSpPr>
        <p:spPr>
          <a:xfrm>
            <a:off x="9287933" y="237067"/>
            <a:ext cx="66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32C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苹</a:t>
            </a:r>
          </a:p>
        </p:txBody>
      </p:sp>
      <p:sp>
        <p:nvSpPr>
          <p:cNvPr id="6152" name="Text Box 8"/>
          <p:cNvSpPr txBox="1"/>
          <p:nvPr/>
        </p:nvSpPr>
        <p:spPr>
          <a:xfrm>
            <a:off x="9287933" y="728133"/>
            <a:ext cx="66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32C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果</a:t>
            </a:r>
          </a:p>
        </p:txBody>
      </p:sp>
      <p:sp>
        <p:nvSpPr>
          <p:cNvPr id="6153" name="Text Box 9"/>
          <p:cNvSpPr txBox="1"/>
          <p:nvPr/>
        </p:nvSpPr>
        <p:spPr>
          <a:xfrm>
            <a:off x="9287933" y="1219200"/>
            <a:ext cx="66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32C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会</a:t>
            </a:r>
          </a:p>
        </p:txBody>
      </p:sp>
      <p:sp>
        <p:nvSpPr>
          <p:cNvPr id="6154" name="Text Box 10"/>
          <p:cNvSpPr txBox="1"/>
          <p:nvPr/>
        </p:nvSpPr>
        <p:spPr>
          <a:xfrm>
            <a:off x="9287933" y="1701800"/>
            <a:ext cx="66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32C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落</a:t>
            </a:r>
          </a:p>
        </p:txBody>
      </p:sp>
      <p:sp>
        <p:nvSpPr>
          <p:cNvPr id="6155" name="Text Box 11"/>
          <p:cNvSpPr txBox="1"/>
          <p:nvPr/>
        </p:nvSpPr>
        <p:spPr>
          <a:xfrm>
            <a:off x="9287933" y="2192867"/>
            <a:ext cx="66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32C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到</a:t>
            </a:r>
          </a:p>
        </p:txBody>
      </p:sp>
      <p:sp>
        <p:nvSpPr>
          <p:cNvPr id="6156" name="Text Box 12"/>
          <p:cNvSpPr txBox="1"/>
          <p:nvPr/>
        </p:nvSpPr>
        <p:spPr>
          <a:xfrm>
            <a:off x="9287933" y="2675467"/>
            <a:ext cx="66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32C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地</a:t>
            </a:r>
          </a:p>
        </p:txBody>
      </p:sp>
      <p:sp>
        <p:nvSpPr>
          <p:cNvPr id="6157" name="Text Box 13"/>
          <p:cNvSpPr txBox="1"/>
          <p:nvPr/>
        </p:nvSpPr>
        <p:spPr>
          <a:xfrm>
            <a:off x="9287933" y="3166533"/>
            <a:ext cx="66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32C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</a:t>
            </a:r>
          </a:p>
        </p:txBody>
      </p:sp>
      <p:sp>
        <p:nvSpPr>
          <p:cNvPr id="6158" name="Text Box 14"/>
          <p:cNvSpPr txBox="1"/>
          <p:nvPr/>
        </p:nvSpPr>
        <p:spPr>
          <a:xfrm>
            <a:off x="9287933" y="3632200"/>
            <a:ext cx="66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32C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</a:t>
            </a:r>
          </a:p>
        </p:txBody>
      </p:sp>
      <p:sp>
        <p:nvSpPr>
          <p:cNvPr id="6159" name="Text Box 15"/>
          <p:cNvSpPr txBox="1"/>
          <p:nvPr/>
        </p:nvSpPr>
        <p:spPr>
          <a:xfrm>
            <a:off x="9694333" y="3632200"/>
            <a:ext cx="3556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32CB"/>
                </a:solidFill>
                <a:latin typeface="Times New Roman Bold" pitchFamily="34" charset="0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3200" b="1">
              <a:solidFill>
                <a:srgbClr val="0032CB"/>
              </a:solidFill>
              <a:latin typeface="Times New Roman Bold" pitchFamily="34" charset="0"/>
              <a:ea typeface="宋体" panose="02010600030101010101" pitchFamily="2" charset="-122"/>
            </a:endParaRPr>
          </a:p>
        </p:txBody>
      </p:sp>
      <p:sp>
        <p:nvSpPr>
          <p:cNvPr id="6160" name="Text Box 16"/>
          <p:cNvSpPr txBox="1"/>
          <p:nvPr/>
        </p:nvSpPr>
        <p:spPr>
          <a:xfrm>
            <a:off x="2082800" y="5892800"/>
            <a:ext cx="22944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不直接接触</a:t>
            </a:r>
          </a:p>
        </p:txBody>
      </p:sp>
      <p:sp>
        <p:nvSpPr>
          <p:cNvPr id="6161" name="Text Box 17"/>
          <p:cNvSpPr txBox="1"/>
          <p:nvPr/>
        </p:nvSpPr>
        <p:spPr>
          <a:xfrm>
            <a:off x="4123267" y="5892800"/>
            <a:ext cx="555413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的物体间也会产生力的作用</a:t>
            </a:r>
            <a:r>
              <a:rPr lang="zh-CN" altLang="en-US" sz="3200" b="1">
                <a:solidFill>
                  <a:srgbClr val="0032C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</a:p>
        </p:txBody>
      </p:sp>
      <p:pic>
        <p:nvPicPr>
          <p:cNvPr id="6162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843867"/>
            <a:ext cx="9144000" cy="134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3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4148667"/>
            <a:ext cx="9144000" cy="73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4" name="Text Box 20"/>
          <p:cNvSpPr txBox="1"/>
          <p:nvPr/>
        </p:nvSpPr>
        <p:spPr>
          <a:xfrm>
            <a:off x="9431867" y="5892800"/>
            <a:ext cx="3556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32CB"/>
                </a:solidFill>
                <a:latin typeface="Times New Roman Bold" pitchFamily="34" charset="0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3200" b="1">
              <a:solidFill>
                <a:srgbClr val="0032CB"/>
              </a:solidFill>
              <a:latin typeface="Times New Roman Bold" pitchFamily="34" charset="0"/>
              <a:ea typeface="宋体" panose="02010600030101010101" pitchFamily="2" charset="-122"/>
            </a:endParaRPr>
          </a:p>
        </p:txBody>
      </p:sp>
      <p:sp>
        <p:nvSpPr>
          <p:cNvPr id="6165" name="Text Box 21"/>
          <p:cNvSpPr txBox="1"/>
          <p:nvPr/>
        </p:nvSpPr>
        <p:spPr>
          <a:xfrm>
            <a:off x="4910667" y="5232400"/>
            <a:ext cx="3818467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FF0000"/>
                </a:solidFill>
                <a:latin typeface="新宋体" panose="02010609030101010101" pitchFamily="49" charset="-122"/>
                <a:ea typeface="宋体" panose="02010600030101010101" pitchFamily="2" charset="-122"/>
              </a:rPr>
              <a:t>地球与月球之间有引力</a:t>
            </a:r>
          </a:p>
        </p:txBody>
      </p:sp>
      <p:sp>
        <p:nvSpPr>
          <p:cNvPr id="6166" name="Text Box 22"/>
          <p:cNvSpPr txBox="1"/>
          <p:nvPr/>
        </p:nvSpPr>
        <p:spPr>
          <a:xfrm>
            <a:off x="8483600" y="5232400"/>
            <a:ext cx="338667" cy="933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FF3298"/>
                </a:solidFill>
                <a:latin typeface="Times New Roman Bold" pitchFamily="34" charset="0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2735" b="1">
              <a:solidFill>
                <a:srgbClr val="FF3298"/>
              </a:solidFill>
              <a:latin typeface="Times New Roman Bold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/>
          <p:nvPr/>
        </p:nvSpPr>
        <p:spPr>
          <a:xfrm>
            <a:off x="2057400" y="355600"/>
            <a:ext cx="508000" cy="7169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7173" name="Text Box 5"/>
          <p:cNvSpPr txBox="1"/>
          <p:nvPr/>
        </p:nvSpPr>
        <p:spPr>
          <a:xfrm>
            <a:off x="2057400" y="973667"/>
            <a:ext cx="4140200" cy="604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3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33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力可以改变物体的</a:t>
            </a:r>
          </a:p>
        </p:txBody>
      </p:sp>
      <p:sp>
        <p:nvSpPr>
          <p:cNvPr id="7174" name="Text Box 6"/>
          <p:cNvSpPr txBox="1"/>
          <p:nvPr/>
        </p:nvSpPr>
        <p:spPr>
          <a:xfrm>
            <a:off x="5960533" y="973667"/>
            <a:ext cx="1989667" cy="1118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3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</a:t>
            </a:r>
          </a:p>
          <a:p>
            <a:pPr eaLnBrk="1" hangingPunct="1"/>
            <a:endParaRPr lang="en-US" altLang="zh-CN" sz="3335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5" name="Text Box 7"/>
          <p:cNvSpPr txBox="1"/>
          <p:nvPr/>
        </p:nvSpPr>
        <p:spPr>
          <a:xfrm>
            <a:off x="7696200" y="973667"/>
            <a:ext cx="1549400" cy="604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3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状态；</a:t>
            </a:r>
          </a:p>
        </p:txBody>
      </p:sp>
      <p:sp>
        <p:nvSpPr>
          <p:cNvPr id="7176" name="Text Box 8"/>
          <p:cNvSpPr txBox="1"/>
          <p:nvPr/>
        </p:nvSpPr>
        <p:spPr>
          <a:xfrm>
            <a:off x="9000067" y="973667"/>
            <a:ext cx="465667" cy="604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335" b="1">
                <a:solidFill>
                  <a:srgbClr val="008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7177" name="Text Box 9"/>
          <p:cNvSpPr txBox="1"/>
          <p:nvPr/>
        </p:nvSpPr>
        <p:spPr>
          <a:xfrm>
            <a:off x="2057400" y="1481667"/>
            <a:ext cx="27008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运动状态改变</a:t>
            </a:r>
          </a:p>
        </p:txBody>
      </p:sp>
      <p:sp>
        <p:nvSpPr>
          <p:cNvPr id="7178" name="Text Box 10"/>
          <p:cNvSpPr txBox="1"/>
          <p:nvPr/>
        </p:nvSpPr>
        <p:spPr>
          <a:xfrm>
            <a:off x="4512733" y="1481667"/>
            <a:ext cx="863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8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a.</a:t>
            </a:r>
          </a:p>
        </p:txBody>
      </p:sp>
      <p:sp>
        <p:nvSpPr>
          <p:cNvPr id="7179" name="Text Box 11"/>
          <p:cNvSpPr txBox="1"/>
          <p:nvPr/>
        </p:nvSpPr>
        <p:spPr>
          <a:xfrm>
            <a:off x="5122333" y="1481667"/>
            <a:ext cx="187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8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物体运动</a:t>
            </a:r>
          </a:p>
        </p:txBody>
      </p:sp>
      <p:sp>
        <p:nvSpPr>
          <p:cNvPr id="7180" name="Text Box 12"/>
          <p:cNvSpPr txBox="1"/>
          <p:nvPr/>
        </p:nvSpPr>
        <p:spPr>
          <a:xfrm>
            <a:off x="6756400" y="1481667"/>
            <a:ext cx="187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速度大小</a:t>
            </a:r>
          </a:p>
        </p:txBody>
      </p:sp>
      <p:sp>
        <p:nvSpPr>
          <p:cNvPr id="7181" name="Text Box 13"/>
          <p:cNvSpPr txBox="1"/>
          <p:nvPr/>
        </p:nvSpPr>
        <p:spPr>
          <a:xfrm>
            <a:off x="8390467" y="1481667"/>
            <a:ext cx="1473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8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的改变</a:t>
            </a:r>
          </a:p>
        </p:txBody>
      </p:sp>
      <p:sp>
        <p:nvSpPr>
          <p:cNvPr id="7182" name="Text Box 14"/>
          <p:cNvSpPr txBox="1"/>
          <p:nvPr/>
        </p:nvSpPr>
        <p:spPr>
          <a:xfrm>
            <a:off x="9618133" y="1481667"/>
            <a:ext cx="4572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8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3200" b="1">
              <a:solidFill>
                <a:srgbClr val="008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83" name="Text Box 15"/>
          <p:cNvSpPr txBox="1"/>
          <p:nvPr/>
        </p:nvSpPr>
        <p:spPr>
          <a:xfrm>
            <a:off x="3479800" y="1972733"/>
            <a:ext cx="20912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8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b.</a:t>
            </a:r>
          </a:p>
        </p:txBody>
      </p:sp>
      <p:sp>
        <p:nvSpPr>
          <p:cNvPr id="7184" name="Text Box 16"/>
          <p:cNvSpPr txBox="1"/>
          <p:nvPr/>
        </p:nvSpPr>
        <p:spPr>
          <a:xfrm>
            <a:off x="5325533" y="1972733"/>
            <a:ext cx="1066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8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</a:t>
            </a:r>
          </a:p>
        </p:txBody>
      </p:sp>
      <p:sp>
        <p:nvSpPr>
          <p:cNvPr id="7185" name="Text Box 17"/>
          <p:cNvSpPr txBox="1"/>
          <p:nvPr/>
        </p:nvSpPr>
        <p:spPr>
          <a:xfrm>
            <a:off x="6138333" y="1972733"/>
            <a:ext cx="187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运动方向</a:t>
            </a:r>
          </a:p>
        </p:txBody>
      </p:sp>
      <p:sp>
        <p:nvSpPr>
          <p:cNvPr id="7186" name="Text Box 18"/>
          <p:cNvSpPr txBox="1"/>
          <p:nvPr/>
        </p:nvSpPr>
        <p:spPr>
          <a:xfrm>
            <a:off x="7772400" y="1972733"/>
            <a:ext cx="1473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8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的改变</a:t>
            </a:r>
          </a:p>
        </p:txBody>
      </p:sp>
      <p:sp>
        <p:nvSpPr>
          <p:cNvPr id="7187" name="Text Box 19"/>
          <p:cNvSpPr txBox="1"/>
          <p:nvPr/>
        </p:nvSpPr>
        <p:spPr>
          <a:xfrm>
            <a:off x="9000067" y="1972733"/>
            <a:ext cx="4572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8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3200" b="1">
              <a:solidFill>
                <a:srgbClr val="008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88" name="Text Box 20"/>
          <p:cNvSpPr txBox="1"/>
          <p:nvPr/>
        </p:nvSpPr>
        <p:spPr>
          <a:xfrm>
            <a:off x="4301067" y="2455333"/>
            <a:ext cx="127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8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c.</a:t>
            </a:r>
          </a:p>
        </p:txBody>
      </p:sp>
      <p:sp>
        <p:nvSpPr>
          <p:cNvPr id="7189" name="Text Box 21"/>
          <p:cNvSpPr txBox="1"/>
          <p:nvPr/>
        </p:nvSpPr>
        <p:spPr>
          <a:xfrm>
            <a:off x="5325533" y="2455333"/>
            <a:ext cx="31072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8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两者同时改变。</a:t>
            </a:r>
          </a:p>
        </p:txBody>
      </p:sp>
      <p:sp>
        <p:nvSpPr>
          <p:cNvPr id="7190" name="Text Box 22"/>
          <p:cNvSpPr txBox="1"/>
          <p:nvPr/>
        </p:nvSpPr>
        <p:spPr>
          <a:xfrm>
            <a:off x="8178800" y="2455333"/>
            <a:ext cx="4572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91" name="Text Box 23"/>
          <p:cNvSpPr txBox="1"/>
          <p:nvPr/>
        </p:nvSpPr>
        <p:spPr>
          <a:xfrm>
            <a:off x="2057400" y="2954867"/>
            <a:ext cx="4140200" cy="604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3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33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力可以改变物体的</a:t>
            </a:r>
          </a:p>
        </p:txBody>
      </p:sp>
      <p:sp>
        <p:nvSpPr>
          <p:cNvPr id="7192" name="Text Box 24"/>
          <p:cNvSpPr txBox="1"/>
          <p:nvPr/>
        </p:nvSpPr>
        <p:spPr>
          <a:xfrm>
            <a:off x="5960533" y="2954867"/>
            <a:ext cx="2209800" cy="1118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3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 </a:t>
            </a:r>
          </a:p>
          <a:p>
            <a:pPr eaLnBrk="1" hangingPunct="1"/>
            <a:endParaRPr lang="en-US" altLang="zh-CN" sz="3335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93" name="Text Box 25"/>
          <p:cNvSpPr txBox="1"/>
          <p:nvPr/>
        </p:nvSpPr>
        <p:spPr>
          <a:xfrm>
            <a:off x="2057400" y="3471333"/>
            <a:ext cx="685800" cy="604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3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</a:p>
        </p:txBody>
      </p:sp>
      <p:pic>
        <p:nvPicPr>
          <p:cNvPr id="7194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467" y="3877733"/>
            <a:ext cx="4800600" cy="338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5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133" y="3869267"/>
            <a:ext cx="4876800" cy="338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6" name="Text Box 28"/>
          <p:cNvSpPr txBox="1"/>
          <p:nvPr/>
        </p:nvSpPr>
        <p:spPr>
          <a:xfrm>
            <a:off x="2497667" y="3471333"/>
            <a:ext cx="677333" cy="604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3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</a:p>
        </p:txBody>
      </p:sp>
      <p:pic>
        <p:nvPicPr>
          <p:cNvPr id="7197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106333"/>
            <a:ext cx="9144000" cy="20743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8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962400"/>
            <a:ext cx="9144000" cy="2556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9" name="Text Box 31"/>
          <p:cNvSpPr txBox="1"/>
          <p:nvPr/>
        </p:nvSpPr>
        <p:spPr>
          <a:xfrm>
            <a:off x="2929467" y="3471333"/>
            <a:ext cx="5029200" cy="604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3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 </a:t>
            </a:r>
          </a:p>
        </p:txBody>
      </p:sp>
      <p:sp>
        <p:nvSpPr>
          <p:cNvPr id="7200" name="Text Box 32"/>
          <p:cNvSpPr txBox="1"/>
          <p:nvPr/>
        </p:nvSpPr>
        <p:spPr>
          <a:xfrm>
            <a:off x="7713133" y="3471333"/>
            <a:ext cx="677333" cy="604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3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7201" name="Text Box 33"/>
          <p:cNvSpPr txBox="1"/>
          <p:nvPr/>
        </p:nvSpPr>
        <p:spPr>
          <a:xfrm>
            <a:off x="8144933" y="3471333"/>
            <a:ext cx="465667" cy="1118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3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3335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202" name="Text Box 34"/>
          <p:cNvSpPr txBox="1"/>
          <p:nvPr/>
        </p:nvSpPr>
        <p:spPr>
          <a:xfrm>
            <a:off x="6291157" y="1014518"/>
            <a:ext cx="1371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运动</a:t>
            </a:r>
          </a:p>
        </p:txBody>
      </p:sp>
      <p:sp>
        <p:nvSpPr>
          <p:cNvPr id="7203" name="Text Box 35"/>
          <p:cNvSpPr txBox="1"/>
          <p:nvPr/>
        </p:nvSpPr>
        <p:spPr>
          <a:xfrm>
            <a:off x="7459133" y="804333"/>
            <a:ext cx="440267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400" b="1">
                <a:solidFill>
                  <a:srgbClr val="D50092"/>
                </a:solidFill>
                <a:latin typeface="Verdana Bold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7204" name="Text Box 36"/>
          <p:cNvSpPr txBox="1"/>
          <p:nvPr/>
        </p:nvSpPr>
        <p:spPr>
          <a:xfrm>
            <a:off x="6333067" y="2878667"/>
            <a:ext cx="1168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>
                <a:solidFill>
                  <a:srgbClr val="FF32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形状</a:t>
            </a:r>
          </a:p>
        </p:txBody>
      </p:sp>
      <p:sp>
        <p:nvSpPr>
          <p:cNvPr id="7205" name="Text Box 37"/>
          <p:cNvSpPr txBox="1"/>
          <p:nvPr/>
        </p:nvSpPr>
        <p:spPr>
          <a:xfrm>
            <a:off x="7255933" y="2878667"/>
            <a:ext cx="406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FF3200"/>
                </a:solidFill>
                <a:latin typeface="Verdana Bold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7206" name="Text Box 38"/>
          <p:cNvSpPr txBox="1"/>
          <p:nvPr/>
        </p:nvSpPr>
        <p:spPr>
          <a:xfrm>
            <a:off x="3420533" y="3386667"/>
            <a:ext cx="346286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>
                <a:solidFill>
                  <a:srgbClr val="FF32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使物体发生形变</a:t>
            </a:r>
          </a:p>
        </p:txBody>
      </p:sp>
      <p:sp>
        <p:nvSpPr>
          <p:cNvPr id="7207" name="Text Box 39"/>
          <p:cNvSpPr txBox="1"/>
          <p:nvPr/>
        </p:nvSpPr>
        <p:spPr>
          <a:xfrm>
            <a:off x="6629400" y="3386667"/>
            <a:ext cx="406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FF3200"/>
                </a:solidFill>
                <a:latin typeface="Verdana Bold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7208" name="Text Box 40"/>
          <p:cNvSpPr txBox="1"/>
          <p:nvPr/>
        </p:nvSpPr>
        <p:spPr>
          <a:xfrm>
            <a:off x="2446867" y="254000"/>
            <a:ext cx="770467" cy="7169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4</a:t>
            </a:r>
          </a:p>
        </p:txBody>
      </p:sp>
      <p:sp>
        <p:nvSpPr>
          <p:cNvPr id="7209" name="Text Box 41"/>
          <p:cNvSpPr txBox="1"/>
          <p:nvPr/>
        </p:nvSpPr>
        <p:spPr>
          <a:xfrm>
            <a:off x="2971800" y="254000"/>
            <a:ext cx="3911600" cy="7169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0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、力的作用效果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5" grpId="0"/>
      <p:bldP spid="7202" grpId="0"/>
      <p:bldP spid="7204" grpId="0"/>
      <p:bldP spid="72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/>
          <p:nvPr/>
        </p:nvSpPr>
        <p:spPr>
          <a:xfrm>
            <a:off x="2057400" y="516467"/>
            <a:ext cx="465667" cy="604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335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9221" name="Text Box 5"/>
          <p:cNvSpPr txBox="1"/>
          <p:nvPr/>
        </p:nvSpPr>
        <p:spPr>
          <a:xfrm>
            <a:off x="2277533" y="516467"/>
            <a:ext cx="2844800" cy="604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335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、力的三要素</a:t>
            </a:r>
          </a:p>
        </p:txBody>
      </p:sp>
      <p:pic>
        <p:nvPicPr>
          <p:cNvPr id="922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922867"/>
            <a:ext cx="1972733" cy="16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Text Box 8"/>
          <p:cNvSpPr txBox="1"/>
          <p:nvPr/>
        </p:nvSpPr>
        <p:spPr>
          <a:xfrm>
            <a:off x="6832600" y="516467"/>
            <a:ext cx="677333" cy="604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335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、</a:t>
            </a:r>
          </a:p>
        </p:txBody>
      </p:sp>
      <p:pic>
        <p:nvPicPr>
          <p:cNvPr id="9225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0" y="922867"/>
            <a:ext cx="1761067" cy="16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7" name="Text Box 11"/>
          <p:cNvSpPr txBox="1"/>
          <p:nvPr/>
        </p:nvSpPr>
        <p:spPr>
          <a:xfrm>
            <a:off x="9025043" y="513292"/>
            <a:ext cx="677333" cy="604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335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、</a:t>
            </a:r>
          </a:p>
        </p:txBody>
      </p:sp>
      <p:sp>
        <p:nvSpPr>
          <p:cNvPr id="9228" name="Text Box 12"/>
          <p:cNvSpPr txBox="1"/>
          <p:nvPr/>
        </p:nvSpPr>
        <p:spPr>
          <a:xfrm>
            <a:off x="9440333" y="516467"/>
            <a:ext cx="465667" cy="604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335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9229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333" y="1540933"/>
            <a:ext cx="1972733" cy="2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0" name="Text Box 14"/>
          <p:cNvSpPr txBox="1"/>
          <p:nvPr/>
        </p:nvSpPr>
        <p:spPr>
          <a:xfrm>
            <a:off x="2057400" y="1134533"/>
            <a:ext cx="4597400" cy="1118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335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           </a:t>
            </a:r>
          </a:p>
          <a:p>
            <a:pPr eaLnBrk="1" hangingPunct="1"/>
            <a:endParaRPr lang="en-US" altLang="zh-CN" sz="3335" b="1">
              <a:solidFill>
                <a:srgbClr val="000000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9231" name="Text Box 15"/>
          <p:cNvSpPr txBox="1"/>
          <p:nvPr/>
        </p:nvSpPr>
        <p:spPr>
          <a:xfrm>
            <a:off x="2057400" y="1761067"/>
            <a:ext cx="1981200" cy="604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335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力的特点</a:t>
            </a:r>
          </a:p>
        </p:txBody>
      </p:sp>
      <p:sp>
        <p:nvSpPr>
          <p:cNvPr id="9232" name="Text Box 16"/>
          <p:cNvSpPr txBox="1"/>
          <p:nvPr/>
        </p:nvSpPr>
        <p:spPr>
          <a:xfrm>
            <a:off x="3793067" y="1761067"/>
            <a:ext cx="685800" cy="1118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335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: </a:t>
            </a:r>
          </a:p>
          <a:p>
            <a:pPr eaLnBrk="1" hangingPunct="1"/>
            <a:endParaRPr lang="en-US" altLang="zh-CN" sz="3335" b="1">
              <a:solidFill>
                <a:srgbClr val="000000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9233" name="Text Box 17"/>
          <p:cNvSpPr txBox="1"/>
          <p:nvPr/>
        </p:nvSpPr>
        <p:spPr>
          <a:xfrm>
            <a:off x="2057400" y="2379133"/>
            <a:ext cx="4148667" cy="604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335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①</a:t>
            </a:r>
            <a:r>
              <a:rPr lang="zh-CN" altLang="en-US" sz="3335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物体间力的作用是</a:t>
            </a:r>
          </a:p>
        </p:txBody>
      </p:sp>
      <p:pic>
        <p:nvPicPr>
          <p:cNvPr id="9234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533" y="2785533"/>
            <a:ext cx="1752600" cy="2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5" name="Text Box 19"/>
          <p:cNvSpPr txBox="1"/>
          <p:nvPr/>
        </p:nvSpPr>
        <p:spPr>
          <a:xfrm>
            <a:off x="5960533" y="2379133"/>
            <a:ext cx="1981200" cy="1118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335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________</a:t>
            </a:r>
          </a:p>
          <a:p>
            <a:pPr eaLnBrk="1" hangingPunct="1"/>
            <a:endParaRPr lang="en-US" altLang="zh-CN" sz="3335" b="1">
              <a:solidFill>
                <a:srgbClr val="000000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9236" name="Text Box 20"/>
          <p:cNvSpPr txBox="1"/>
          <p:nvPr/>
        </p:nvSpPr>
        <p:spPr>
          <a:xfrm>
            <a:off x="7696200" y="2379133"/>
            <a:ext cx="677333" cy="604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335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的</a:t>
            </a:r>
          </a:p>
        </p:txBody>
      </p:sp>
      <p:sp>
        <p:nvSpPr>
          <p:cNvPr id="9237" name="Text Box 21"/>
          <p:cNvSpPr txBox="1"/>
          <p:nvPr/>
        </p:nvSpPr>
        <p:spPr>
          <a:xfrm>
            <a:off x="8128000" y="2379133"/>
            <a:ext cx="685800" cy="604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335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; </a:t>
            </a:r>
          </a:p>
        </p:txBody>
      </p:sp>
      <p:sp>
        <p:nvSpPr>
          <p:cNvPr id="9238" name="Text Box 22"/>
          <p:cNvSpPr txBox="1"/>
          <p:nvPr/>
        </p:nvSpPr>
        <p:spPr>
          <a:xfrm>
            <a:off x="2057400" y="2980267"/>
            <a:ext cx="8043333" cy="1118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335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②</a:t>
            </a:r>
            <a:r>
              <a:rPr lang="zh-CN" altLang="en-US" sz="3335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两物体相互作用时，施力物体同时也是</a:t>
            </a:r>
          </a:p>
          <a:p>
            <a:pPr eaLnBrk="1" hangingPunct="1"/>
            <a:endParaRPr lang="en-US" altLang="zh-CN" sz="3335" b="1">
              <a:solidFill>
                <a:srgbClr val="000000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pic>
        <p:nvPicPr>
          <p:cNvPr id="9239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3067" y="4080933"/>
            <a:ext cx="1761067" cy="2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40" name="Text Box 24"/>
          <p:cNvSpPr txBox="1"/>
          <p:nvPr/>
        </p:nvSpPr>
        <p:spPr>
          <a:xfrm>
            <a:off x="2523067" y="3674533"/>
            <a:ext cx="1981200" cy="604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335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________</a:t>
            </a:r>
          </a:p>
        </p:txBody>
      </p:sp>
      <p:sp>
        <p:nvSpPr>
          <p:cNvPr id="9241" name="Text Box 25"/>
          <p:cNvSpPr txBox="1"/>
          <p:nvPr/>
        </p:nvSpPr>
        <p:spPr>
          <a:xfrm>
            <a:off x="4267200" y="3674533"/>
            <a:ext cx="5444067" cy="1118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335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，反之，受力物体同时也是</a:t>
            </a:r>
          </a:p>
          <a:p>
            <a:pPr eaLnBrk="1" hangingPunct="1"/>
            <a:endParaRPr lang="en-US" altLang="zh-CN" sz="3335" b="1">
              <a:solidFill>
                <a:srgbClr val="000000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pic>
        <p:nvPicPr>
          <p:cNvPr id="9242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067" y="4783667"/>
            <a:ext cx="1761067" cy="2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43" name="Text Box 27"/>
          <p:cNvSpPr txBox="1"/>
          <p:nvPr/>
        </p:nvSpPr>
        <p:spPr>
          <a:xfrm>
            <a:off x="2523067" y="4377267"/>
            <a:ext cx="2209800" cy="1118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335" b="1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________ </a:t>
            </a:r>
          </a:p>
          <a:p>
            <a:pPr eaLnBrk="1" hangingPunct="1"/>
            <a:endParaRPr lang="en-US" altLang="zh-CN" sz="3335" b="1">
              <a:solidFill>
                <a:srgbClr val="000000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9244" name="Text Box 28"/>
          <p:cNvSpPr txBox="1"/>
          <p:nvPr/>
        </p:nvSpPr>
        <p:spPr>
          <a:xfrm>
            <a:off x="5122545" y="356235"/>
            <a:ext cx="187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D50092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力的大小</a:t>
            </a:r>
          </a:p>
        </p:txBody>
      </p:sp>
      <p:sp>
        <p:nvSpPr>
          <p:cNvPr id="9245" name="Text Box 29"/>
          <p:cNvSpPr txBox="1"/>
          <p:nvPr/>
        </p:nvSpPr>
        <p:spPr>
          <a:xfrm>
            <a:off x="6663267" y="431800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D50092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9246" name="Text Box 30"/>
          <p:cNvSpPr txBox="1"/>
          <p:nvPr/>
        </p:nvSpPr>
        <p:spPr>
          <a:xfrm>
            <a:off x="7204710" y="339090"/>
            <a:ext cx="187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D50092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力的方向</a:t>
            </a:r>
          </a:p>
        </p:txBody>
      </p:sp>
      <p:sp>
        <p:nvSpPr>
          <p:cNvPr id="9247" name="Text Box 31"/>
          <p:cNvSpPr txBox="1"/>
          <p:nvPr/>
        </p:nvSpPr>
        <p:spPr>
          <a:xfrm>
            <a:off x="8949267" y="431800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D50092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9248" name="Text Box 32"/>
          <p:cNvSpPr txBox="1"/>
          <p:nvPr/>
        </p:nvSpPr>
        <p:spPr>
          <a:xfrm>
            <a:off x="4233545" y="957580"/>
            <a:ext cx="2286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D50092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力的作用点</a:t>
            </a:r>
          </a:p>
        </p:txBody>
      </p:sp>
      <p:sp>
        <p:nvSpPr>
          <p:cNvPr id="9249" name="Text Box 33"/>
          <p:cNvSpPr txBox="1"/>
          <p:nvPr/>
        </p:nvSpPr>
        <p:spPr>
          <a:xfrm>
            <a:off x="6383867" y="1117600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D50092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9250" name="Text Box 34"/>
          <p:cNvSpPr txBox="1"/>
          <p:nvPr/>
        </p:nvSpPr>
        <p:spPr>
          <a:xfrm>
            <a:off x="6324600" y="2269067"/>
            <a:ext cx="1168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>
                <a:solidFill>
                  <a:srgbClr val="D50092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相互</a:t>
            </a:r>
          </a:p>
        </p:txBody>
      </p:sp>
      <p:sp>
        <p:nvSpPr>
          <p:cNvPr id="9251" name="Text Box 35"/>
          <p:cNvSpPr txBox="1"/>
          <p:nvPr/>
        </p:nvSpPr>
        <p:spPr>
          <a:xfrm>
            <a:off x="7239000" y="2269067"/>
            <a:ext cx="482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D50092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9252" name="Text Box 36"/>
          <p:cNvSpPr txBox="1"/>
          <p:nvPr/>
        </p:nvSpPr>
        <p:spPr>
          <a:xfrm>
            <a:off x="2387600" y="3564467"/>
            <a:ext cx="2082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>
                <a:solidFill>
                  <a:srgbClr val="D50092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受力物体</a:t>
            </a:r>
          </a:p>
        </p:txBody>
      </p:sp>
      <p:sp>
        <p:nvSpPr>
          <p:cNvPr id="9253" name="Text Box 37"/>
          <p:cNvSpPr txBox="1"/>
          <p:nvPr/>
        </p:nvSpPr>
        <p:spPr>
          <a:xfrm>
            <a:off x="4216400" y="3564467"/>
            <a:ext cx="482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D50092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9254" name="Text Box 38"/>
          <p:cNvSpPr txBox="1"/>
          <p:nvPr/>
        </p:nvSpPr>
        <p:spPr>
          <a:xfrm>
            <a:off x="2590800" y="4326467"/>
            <a:ext cx="2082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>
                <a:solidFill>
                  <a:srgbClr val="D50092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施力物体</a:t>
            </a:r>
          </a:p>
        </p:txBody>
      </p:sp>
      <p:sp>
        <p:nvSpPr>
          <p:cNvPr id="9255" name="Text Box 39"/>
          <p:cNvSpPr txBox="1"/>
          <p:nvPr/>
        </p:nvSpPr>
        <p:spPr>
          <a:xfrm>
            <a:off x="4428067" y="4326467"/>
            <a:ext cx="482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D50092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9256" name="Text Box 40"/>
          <p:cNvSpPr txBox="1"/>
          <p:nvPr/>
        </p:nvSpPr>
        <p:spPr>
          <a:xfrm>
            <a:off x="2108200" y="4969933"/>
            <a:ext cx="8407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例：游泳时人向后划水，人就前进，为什么？</a:t>
            </a:r>
          </a:p>
        </p:txBody>
      </p:sp>
      <p:sp>
        <p:nvSpPr>
          <p:cNvPr id="9257" name="Text Box 41"/>
          <p:cNvSpPr txBox="1"/>
          <p:nvPr/>
        </p:nvSpPr>
        <p:spPr>
          <a:xfrm>
            <a:off x="10270067" y="4969933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 </a:t>
            </a:r>
          </a:p>
        </p:txBody>
      </p:sp>
      <p:grpSp>
        <p:nvGrpSpPr>
          <p:cNvPr id="2" name="组合 44"/>
          <p:cNvGrpSpPr/>
          <p:nvPr/>
        </p:nvGrpSpPr>
        <p:grpSpPr>
          <a:xfrm>
            <a:off x="2108200" y="5554133"/>
            <a:ext cx="7992533" cy="1066165"/>
            <a:chOff x="876300" y="8331200"/>
            <a:chExt cx="11988800" cy="1599248"/>
          </a:xfrm>
        </p:grpSpPr>
        <p:sp>
          <p:nvSpPr>
            <p:cNvPr id="9260" name="Text Box 42"/>
            <p:cNvSpPr txBox="1"/>
            <p:nvPr/>
          </p:nvSpPr>
          <p:spPr>
            <a:xfrm>
              <a:off x="876300" y="8331200"/>
              <a:ext cx="11988800" cy="8753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3200" b="1">
                  <a:solidFill>
                    <a:srgbClr val="FF3200"/>
                  </a:solidFill>
                  <a:latin typeface="黑体" panose="02010609060101010101" pitchFamily="49" charset="-122"/>
                  <a:ea typeface="宋体" panose="02010600030101010101" pitchFamily="2" charset="-122"/>
                </a:rPr>
                <a:t>答、因为力的作用是相互的，人对水有向后</a:t>
              </a:r>
            </a:p>
          </p:txBody>
        </p:sp>
        <p:sp>
          <p:nvSpPr>
            <p:cNvPr id="9261" name="Text Box 43"/>
            <p:cNvSpPr txBox="1"/>
            <p:nvPr/>
          </p:nvSpPr>
          <p:spPr>
            <a:xfrm>
              <a:off x="876300" y="9055100"/>
              <a:ext cx="9550400" cy="8753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3200" b="1">
                  <a:solidFill>
                    <a:srgbClr val="FF3200"/>
                  </a:solidFill>
                  <a:latin typeface="黑体" panose="02010609060101010101" pitchFamily="49" charset="-122"/>
                  <a:ea typeface="宋体" panose="02010600030101010101" pitchFamily="2" charset="-122"/>
                </a:rPr>
                <a:t>的推力，水对人也有向前的推力；</a:t>
              </a:r>
            </a:p>
          </p:txBody>
        </p:sp>
      </p:grpSp>
      <p:sp>
        <p:nvSpPr>
          <p:cNvPr id="9259" name="Text Box 44"/>
          <p:cNvSpPr txBox="1"/>
          <p:nvPr/>
        </p:nvSpPr>
        <p:spPr>
          <a:xfrm>
            <a:off x="8229600" y="6036733"/>
            <a:ext cx="4572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FF32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3200" b="1">
              <a:solidFill>
                <a:srgbClr val="FF3200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4" grpId="0"/>
      <p:bldP spid="9246" grpId="0"/>
      <p:bldP spid="9248" grpId="0"/>
      <p:bldP spid="9250" grpId="0"/>
      <p:bldP spid="9252" grpId="0"/>
      <p:bldP spid="92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17133"/>
            <a:ext cx="9144000" cy="39793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89000"/>
            <a:ext cx="9144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600" y="897467"/>
            <a:ext cx="4504267" cy="5418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267" y="889000"/>
            <a:ext cx="4580467" cy="5418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7267" y="855133"/>
            <a:ext cx="4580467" cy="6265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3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1933" y="2184400"/>
            <a:ext cx="2311400" cy="15155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6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4267" y="2209800"/>
            <a:ext cx="3183467" cy="447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7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7267" y="855133"/>
            <a:ext cx="4580467" cy="6265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8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1933" y="3496733"/>
            <a:ext cx="3259667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9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0" y="414867"/>
            <a:ext cx="9144000" cy="21505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1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1933" y="423333"/>
            <a:ext cx="29379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2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7267" y="855133"/>
            <a:ext cx="4580467" cy="626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33" name="Text Box 21"/>
          <p:cNvSpPr txBox="1"/>
          <p:nvPr/>
        </p:nvSpPr>
        <p:spPr>
          <a:xfrm>
            <a:off x="1964267" y="922867"/>
            <a:ext cx="45212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FFFFFF"/>
                </a:solidFill>
                <a:latin typeface="华文楷体" pitchFamily="34" charset="0"/>
                <a:ea typeface="宋体" panose="02010600030101010101" pitchFamily="2" charset="-122"/>
              </a:rPr>
              <a:t>如何简单方便的表示力呢？</a:t>
            </a:r>
          </a:p>
        </p:txBody>
      </p:sp>
      <p:pic>
        <p:nvPicPr>
          <p:cNvPr id="13334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91933" y="2167467"/>
            <a:ext cx="3259667" cy="45550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5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4045" y="381847"/>
            <a:ext cx="3014133" cy="20912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37" name="Text Box 25"/>
          <p:cNvSpPr txBox="1"/>
          <p:nvPr/>
        </p:nvSpPr>
        <p:spPr>
          <a:xfrm>
            <a:off x="6239933" y="922867"/>
            <a:ext cx="338667" cy="933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FFFFFF"/>
                </a:solidFill>
                <a:latin typeface="华文楷体" pitchFamily="34" charset="0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2735" b="1">
              <a:solidFill>
                <a:srgbClr val="FFFFFF"/>
              </a:solidFill>
              <a:latin typeface="华文楷体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38"/>
          <p:cNvGrpSpPr/>
          <p:nvPr/>
        </p:nvGrpSpPr>
        <p:grpSpPr>
          <a:xfrm>
            <a:off x="3445933" y="2311400"/>
            <a:ext cx="2032000" cy="935779"/>
            <a:chOff x="2882900" y="3467100"/>
            <a:chExt cx="3048000" cy="1403668"/>
          </a:xfrm>
        </p:grpSpPr>
        <p:sp>
          <p:nvSpPr>
            <p:cNvPr id="13352" name="Text Box 26"/>
            <p:cNvSpPr txBox="1"/>
            <p:nvPr/>
          </p:nvSpPr>
          <p:spPr>
            <a:xfrm>
              <a:off x="2882900" y="3467100"/>
              <a:ext cx="3048000" cy="7686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735" b="1">
                  <a:solidFill>
                    <a:srgbClr val="FFFFFF"/>
                  </a:solidFill>
                  <a:latin typeface="楷体" panose="02010609060101010101" pitchFamily="49" charset="-122"/>
                  <a:ea typeface="宋体" panose="02010600030101010101" pitchFamily="2" charset="-122"/>
                </a:rPr>
                <a:t>起点表示力</a:t>
              </a:r>
            </a:p>
          </p:txBody>
        </p:sp>
        <p:sp>
          <p:nvSpPr>
            <p:cNvPr id="13353" name="Text Box 27"/>
            <p:cNvSpPr txBox="1"/>
            <p:nvPr/>
          </p:nvSpPr>
          <p:spPr>
            <a:xfrm>
              <a:off x="3162300" y="4102100"/>
              <a:ext cx="2514600" cy="7686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735" b="1">
                  <a:solidFill>
                    <a:srgbClr val="FFFFFF"/>
                  </a:solidFill>
                  <a:latin typeface="楷体" panose="02010609060101010101" pitchFamily="49" charset="-122"/>
                  <a:ea typeface="宋体" panose="02010600030101010101" pitchFamily="2" charset="-122"/>
                </a:rPr>
                <a:t>的作用点</a:t>
              </a:r>
            </a:p>
          </p:txBody>
        </p:sp>
      </p:grpSp>
      <p:sp>
        <p:nvSpPr>
          <p:cNvPr id="13339" name="Text Box 28"/>
          <p:cNvSpPr txBox="1"/>
          <p:nvPr/>
        </p:nvSpPr>
        <p:spPr>
          <a:xfrm>
            <a:off x="5054600" y="2734733"/>
            <a:ext cx="423333" cy="933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FFFFFF"/>
                </a:solidFill>
                <a:latin typeface="楷体" panose="02010609060101010101" pitchFamily="49" charset="-122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2735" b="1">
              <a:solidFill>
                <a:srgbClr val="FFFFFF"/>
              </a:solidFill>
              <a:latin typeface="楷体" panose="02010609060101010101" pitchFamily="49" charset="-122"/>
              <a:ea typeface="宋体" panose="02010600030101010101" pitchFamily="2" charset="-122"/>
            </a:endParaRPr>
          </a:p>
        </p:txBody>
      </p:sp>
      <p:grpSp>
        <p:nvGrpSpPr>
          <p:cNvPr id="3" name="组合 39"/>
          <p:cNvGrpSpPr/>
          <p:nvPr/>
        </p:nvGrpSpPr>
        <p:grpSpPr>
          <a:xfrm>
            <a:off x="3776133" y="5223933"/>
            <a:ext cx="2743200" cy="1367579"/>
            <a:chOff x="3378200" y="7835900"/>
            <a:chExt cx="4114800" cy="2051368"/>
          </a:xfrm>
        </p:grpSpPr>
        <p:sp>
          <p:nvSpPr>
            <p:cNvPr id="13349" name="Text Box 29"/>
            <p:cNvSpPr txBox="1"/>
            <p:nvPr/>
          </p:nvSpPr>
          <p:spPr>
            <a:xfrm>
              <a:off x="3378200" y="7835900"/>
              <a:ext cx="4114800" cy="7686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735" b="1">
                  <a:solidFill>
                    <a:srgbClr val="FFFFFF"/>
                  </a:solidFill>
                  <a:latin typeface="楷体" panose="02010609060101010101" pitchFamily="49" charset="-122"/>
                  <a:ea typeface="宋体" panose="02010600030101010101" pitchFamily="2" charset="-122"/>
                </a:rPr>
                <a:t>沿力的方向画一</a:t>
              </a:r>
            </a:p>
          </p:txBody>
        </p:sp>
        <p:sp>
          <p:nvSpPr>
            <p:cNvPr id="13350" name="Text Box 30"/>
            <p:cNvSpPr txBox="1"/>
            <p:nvPr/>
          </p:nvSpPr>
          <p:spPr>
            <a:xfrm>
              <a:off x="3378200" y="8483600"/>
              <a:ext cx="4114800" cy="7686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735" b="1">
                  <a:solidFill>
                    <a:srgbClr val="FFFFFF"/>
                  </a:solidFill>
                  <a:latin typeface="楷体" panose="02010609060101010101" pitchFamily="49" charset="-122"/>
                  <a:ea typeface="宋体" panose="02010600030101010101" pitchFamily="2" charset="-122"/>
                </a:rPr>
                <a:t>条线段，用箭头</a:t>
              </a:r>
            </a:p>
          </p:txBody>
        </p:sp>
        <p:sp>
          <p:nvSpPr>
            <p:cNvPr id="13351" name="Text Box 31"/>
            <p:cNvSpPr txBox="1"/>
            <p:nvPr/>
          </p:nvSpPr>
          <p:spPr>
            <a:xfrm>
              <a:off x="3378200" y="9118600"/>
              <a:ext cx="3581400" cy="7686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735" b="1">
                  <a:solidFill>
                    <a:srgbClr val="FFFFFF"/>
                  </a:solidFill>
                  <a:latin typeface="楷体" panose="02010609060101010101" pitchFamily="49" charset="-122"/>
                  <a:ea typeface="宋体" panose="02010600030101010101" pitchFamily="2" charset="-122"/>
                </a:rPr>
                <a:t>表示力的方向</a:t>
              </a:r>
            </a:p>
          </p:txBody>
        </p:sp>
      </p:grpSp>
      <p:sp>
        <p:nvSpPr>
          <p:cNvPr id="13341" name="Text Box 32"/>
          <p:cNvSpPr txBox="1"/>
          <p:nvPr/>
        </p:nvSpPr>
        <p:spPr>
          <a:xfrm>
            <a:off x="5918200" y="6079067"/>
            <a:ext cx="423333" cy="933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FFFFFF"/>
                </a:solidFill>
                <a:latin typeface="楷体" panose="02010609060101010101" pitchFamily="49" charset="-122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2735" b="1">
              <a:solidFill>
                <a:srgbClr val="FFFFFF"/>
              </a:solidFill>
              <a:latin typeface="楷体" panose="02010609060101010101" pitchFamily="49" charset="-122"/>
              <a:ea typeface="宋体" panose="02010600030101010101" pitchFamily="2" charset="-122"/>
            </a:endParaRPr>
          </a:p>
        </p:txBody>
      </p:sp>
      <p:grpSp>
        <p:nvGrpSpPr>
          <p:cNvPr id="4" name="组合 40"/>
          <p:cNvGrpSpPr/>
          <p:nvPr/>
        </p:nvGrpSpPr>
        <p:grpSpPr>
          <a:xfrm>
            <a:off x="7813040" y="554355"/>
            <a:ext cx="2032000" cy="1367579"/>
            <a:chOff x="9410700" y="838200"/>
            <a:chExt cx="3048000" cy="2051368"/>
          </a:xfrm>
        </p:grpSpPr>
        <p:sp>
          <p:nvSpPr>
            <p:cNvPr id="13346" name="Text Box 33"/>
            <p:cNvSpPr txBox="1"/>
            <p:nvPr/>
          </p:nvSpPr>
          <p:spPr>
            <a:xfrm>
              <a:off x="9410700" y="838200"/>
              <a:ext cx="3048000" cy="7686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735" b="1">
                  <a:solidFill>
                    <a:srgbClr val="FFFFFF"/>
                  </a:solidFill>
                  <a:latin typeface="楷体" panose="02010609060101010101" pitchFamily="49" charset="-122"/>
                  <a:ea typeface="宋体" panose="02010600030101010101" pitchFamily="2" charset="-122"/>
                </a:rPr>
                <a:t>标出力的符</a:t>
              </a:r>
            </a:p>
          </p:txBody>
        </p:sp>
        <p:sp>
          <p:nvSpPr>
            <p:cNvPr id="13347" name="Text Box 34"/>
            <p:cNvSpPr txBox="1"/>
            <p:nvPr/>
          </p:nvSpPr>
          <p:spPr>
            <a:xfrm>
              <a:off x="9410700" y="1485900"/>
              <a:ext cx="3048000" cy="7686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735" b="1">
                  <a:solidFill>
                    <a:srgbClr val="FFFFFF"/>
                  </a:solidFill>
                  <a:latin typeface="楷体" panose="02010609060101010101" pitchFamily="49" charset="-122"/>
                  <a:ea typeface="宋体" panose="02010600030101010101" pitchFamily="2" charset="-122"/>
                </a:rPr>
                <a:t>号（大小和</a:t>
              </a:r>
            </a:p>
          </p:txBody>
        </p:sp>
        <p:sp>
          <p:nvSpPr>
            <p:cNvPr id="13348" name="Text Box 35"/>
            <p:cNvSpPr txBox="1"/>
            <p:nvPr/>
          </p:nvSpPr>
          <p:spPr>
            <a:xfrm>
              <a:off x="9944100" y="2120900"/>
              <a:ext cx="1981200" cy="7686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735" b="1">
                  <a:solidFill>
                    <a:srgbClr val="FFFFFF"/>
                  </a:solidFill>
                  <a:latin typeface="楷体" panose="02010609060101010101" pitchFamily="49" charset="-122"/>
                  <a:ea typeface="宋体" panose="02010600030101010101" pitchFamily="2" charset="-122"/>
                </a:rPr>
                <a:t>单位）</a:t>
              </a:r>
            </a:p>
          </p:txBody>
        </p:sp>
      </p:grpSp>
      <p:sp>
        <p:nvSpPr>
          <p:cNvPr id="13343" name="Text Box 36"/>
          <p:cNvSpPr txBox="1"/>
          <p:nvPr/>
        </p:nvSpPr>
        <p:spPr>
          <a:xfrm>
            <a:off x="9228667" y="1413933"/>
            <a:ext cx="423333" cy="933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FFFFFF"/>
                </a:solidFill>
                <a:latin typeface="楷体" panose="02010609060101010101" pitchFamily="49" charset="-122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2735" b="1">
              <a:solidFill>
                <a:srgbClr val="FFFFFF"/>
              </a:solidFill>
              <a:latin typeface="楷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13344" name="Text Box 37"/>
          <p:cNvSpPr txBox="1"/>
          <p:nvPr/>
        </p:nvSpPr>
        <p:spPr>
          <a:xfrm>
            <a:off x="1981200" y="1684867"/>
            <a:ext cx="31072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仿宋" panose="02010609060101010101" pitchFamily="49" charset="-122"/>
                <a:ea typeface="宋体" panose="02010600030101010101" pitchFamily="2" charset="-122"/>
              </a:rPr>
              <a:t>6</a:t>
            </a:r>
            <a:r>
              <a:rPr lang="zh-CN" altLang="en-US" sz="3200" b="1">
                <a:solidFill>
                  <a:srgbClr val="000000"/>
                </a:solidFill>
                <a:latin typeface="仿宋" panose="02010609060101010101" pitchFamily="49" charset="-122"/>
                <a:ea typeface="宋体" panose="02010600030101010101" pitchFamily="2" charset="-122"/>
              </a:rPr>
              <a:t>、力的示意图</a:t>
            </a:r>
          </a:p>
        </p:txBody>
      </p:sp>
      <p:sp>
        <p:nvSpPr>
          <p:cNvPr id="13345" name="Text Box 38"/>
          <p:cNvSpPr txBox="1"/>
          <p:nvPr/>
        </p:nvSpPr>
        <p:spPr>
          <a:xfrm>
            <a:off x="4842933" y="1684867"/>
            <a:ext cx="4572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仿宋" panose="02010609060101010101" pitchFamily="49" charset="-122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3200" b="1">
              <a:solidFill>
                <a:srgbClr val="000000"/>
              </a:solidFill>
              <a:latin typeface="仿宋" panose="02010609060101010101" pitchFamily="49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/>
          <p:nvPr/>
        </p:nvSpPr>
        <p:spPr>
          <a:xfrm>
            <a:off x="1368425" y="1363345"/>
            <a:ext cx="12312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练习</a:t>
            </a:r>
            <a:r>
              <a:rPr lang="zh-CN" altLang="en-US" sz="2735" b="1">
                <a:solidFill>
                  <a:srgbClr val="00989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16389" name="Text Box 5"/>
          <p:cNvSpPr txBox="1"/>
          <p:nvPr/>
        </p:nvSpPr>
        <p:spPr>
          <a:xfrm>
            <a:off x="2345267" y="1473200"/>
            <a:ext cx="4233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16390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1811867"/>
            <a:ext cx="3073400" cy="338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667" y="1803400"/>
            <a:ext cx="3149600" cy="2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067" y="2260600"/>
            <a:ext cx="8873067" cy="35644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379133"/>
            <a:ext cx="9144000" cy="330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2853267"/>
            <a:ext cx="9144000" cy="28278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2607733"/>
            <a:ext cx="9144000" cy="307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2277533"/>
            <a:ext cx="8796867" cy="35475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7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2667" y="1769533"/>
            <a:ext cx="3149600" cy="118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8" name="Text Box 14"/>
          <p:cNvSpPr txBox="1"/>
          <p:nvPr/>
        </p:nvSpPr>
        <p:spPr>
          <a:xfrm>
            <a:off x="2432050" y="1473200"/>
            <a:ext cx="4967605" cy="512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、下面各图可以说明力改变了</a:t>
            </a:r>
          </a:p>
        </p:txBody>
      </p:sp>
      <p:pic>
        <p:nvPicPr>
          <p:cNvPr id="16399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4067" y="4944533"/>
            <a:ext cx="8873067" cy="8551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1" name="Text Box 17"/>
          <p:cNvSpPr txBox="1"/>
          <p:nvPr/>
        </p:nvSpPr>
        <p:spPr>
          <a:xfrm>
            <a:off x="6985000" y="1473200"/>
            <a:ext cx="3302000" cy="933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</a:t>
            </a:r>
          </a:p>
          <a:p>
            <a:pPr eaLnBrk="1" hangingPunct="1"/>
            <a:endParaRPr lang="en-US" altLang="zh-CN" sz="2735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402" name="Text Box 18"/>
          <p:cNvSpPr txBox="1"/>
          <p:nvPr/>
        </p:nvSpPr>
        <p:spPr>
          <a:xfrm>
            <a:off x="10041467" y="1473200"/>
            <a:ext cx="6011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6404" name="Text Box 20"/>
          <p:cNvSpPr txBox="1"/>
          <p:nvPr/>
        </p:nvSpPr>
        <p:spPr>
          <a:xfrm>
            <a:off x="7239000" y="1363133"/>
            <a:ext cx="27432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98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物体的运动状态</a:t>
            </a:r>
          </a:p>
        </p:txBody>
      </p:sp>
      <p:sp>
        <p:nvSpPr>
          <p:cNvPr id="16405" name="Text Box 21"/>
          <p:cNvSpPr txBox="1"/>
          <p:nvPr/>
        </p:nvSpPr>
        <p:spPr>
          <a:xfrm>
            <a:off x="9728200" y="1363133"/>
            <a:ext cx="3302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980000"/>
                </a:solidFill>
                <a:latin typeface="Calibri Bold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6406" name="Text Box 22"/>
          <p:cNvSpPr txBox="1"/>
          <p:nvPr/>
        </p:nvSpPr>
        <p:spPr>
          <a:xfrm>
            <a:off x="1981200" y="5181600"/>
            <a:ext cx="254846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守门员接住球，球由</a:t>
            </a:r>
          </a:p>
          <a:p>
            <a:pPr eaLnBrk="1" hangingPunct="1"/>
            <a:endParaRPr lang="en-US" altLang="zh-CN" sz="2000" b="1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407" name="Text Box 23"/>
          <p:cNvSpPr txBox="1"/>
          <p:nvPr/>
        </p:nvSpPr>
        <p:spPr>
          <a:xfrm>
            <a:off x="1981200" y="5486400"/>
            <a:ext cx="2040467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运动变为静止。</a:t>
            </a:r>
          </a:p>
        </p:txBody>
      </p:sp>
      <p:sp>
        <p:nvSpPr>
          <p:cNvPr id="16408" name="Text Box 24"/>
          <p:cNvSpPr txBox="1"/>
          <p:nvPr/>
        </p:nvSpPr>
        <p:spPr>
          <a:xfrm>
            <a:off x="3776133" y="5486400"/>
            <a:ext cx="381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6409" name="Text Box 25"/>
          <p:cNvSpPr txBox="1"/>
          <p:nvPr/>
        </p:nvSpPr>
        <p:spPr>
          <a:xfrm>
            <a:off x="4715933" y="5181600"/>
            <a:ext cx="2040467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足球运动员踢球</a:t>
            </a:r>
          </a:p>
        </p:txBody>
      </p:sp>
      <p:sp>
        <p:nvSpPr>
          <p:cNvPr id="16410" name="Text Box 26"/>
          <p:cNvSpPr txBox="1"/>
          <p:nvPr/>
        </p:nvSpPr>
        <p:spPr>
          <a:xfrm>
            <a:off x="6510867" y="5181600"/>
            <a:ext cx="381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</a:p>
        </p:txBody>
      </p:sp>
      <p:sp>
        <p:nvSpPr>
          <p:cNvPr id="16411" name="Text Box 27"/>
          <p:cNvSpPr txBox="1"/>
          <p:nvPr/>
        </p:nvSpPr>
        <p:spPr>
          <a:xfrm>
            <a:off x="6637867" y="5181600"/>
            <a:ext cx="762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球由</a:t>
            </a:r>
          </a:p>
        </p:txBody>
      </p:sp>
      <p:sp>
        <p:nvSpPr>
          <p:cNvPr id="16412" name="Text Box 28"/>
          <p:cNvSpPr txBox="1"/>
          <p:nvPr/>
        </p:nvSpPr>
        <p:spPr>
          <a:xfrm>
            <a:off x="4715933" y="5486400"/>
            <a:ext cx="2040467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静止变为运动。</a:t>
            </a:r>
          </a:p>
        </p:txBody>
      </p:sp>
      <p:sp>
        <p:nvSpPr>
          <p:cNvPr id="16413" name="Text Box 29"/>
          <p:cNvSpPr txBox="1"/>
          <p:nvPr/>
        </p:nvSpPr>
        <p:spPr>
          <a:xfrm>
            <a:off x="6510867" y="5486400"/>
            <a:ext cx="381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6414" name="Text Box 30"/>
          <p:cNvSpPr txBox="1"/>
          <p:nvPr/>
        </p:nvSpPr>
        <p:spPr>
          <a:xfrm>
            <a:off x="7560733" y="5181600"/>
            <a:ext cx="2556933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足球运动员用头顶球</a:t>
            </a:r>
          </a:p>
        </p:txBody>
      </p:sp>
      <p:sp>
        <p:nvSpPr>
          <p:cNvPr id="16415" name="Text Box 31"/>
          <p:cNvSpPr txBox="1"/>
          <p:nvPr/>
        </p:nvSpPr>
        <p:spPr>
          <a:xfrm>
            <a:off x="9863667" y="5181600"/>
            <a:ext cx="381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</a:p>
        </p:txBody>
      </p:sp>
      <p:sp>
        <p:nvSpPr>
          <p:cNvPr id="16416" name="Text Box 32"/>
          <p:cNvSpPr txBox="1"/>
          <p:nvPr/>
        </p:nvSpPr>
        <p:spPr>
          <a:xfrm>
            <a:off x="7560733" y="5486400"/>
            <a:ext cx="2294467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球的方向改变了。</a:t>
            </a:r>
          </a:p>
        </p:txBody>
      </p:sp>
      <p:sp>
        <p:nvSpPr>
          <p:cNvPr id="16417" name="Text Box 33"/>
          <p:cNvSpPr txBox="1"/>
          <p:nvPr/>
        </p:nvSpPr>
        <p:spPr>
          <a:xfrm>
            <a:off x="9609667" y="5486400"/>
            <a:ext cx="381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2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/>
          <p:nvPr/>
        </p:nvSpPr>
        <p:spPr>
          <a:xfrm>
            <a:off x="2150533" y="5571067"/>
            <a:ext cx="4233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98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7413" name="Text Box 5"/>
          <p:cNvSpPr txBox="1"/>
          <p:nvPr/>
        </p:nvSpPr>
        <p:spPr>
          <a:xfrm>
            <a:off x="2506133" y="5571067"/>
            <a:ext cx="4233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98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7414" name="Text Box 6"/>
          <p:cNvSpPr txBox="1"/>
          <p:nvPr/>
        </p:nvSpPr>
        <p:spPr>
          <a:xfrm>
            <a:off x="2861733" y="5571067"/>
            <a:ext cx="4233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98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7415" name="Text Box 7"/>
          <p:cNvSpPr txBox="1"/>
          <p:nvPr/>
        </p:nvSpPr>
        <p:spPr>
          <a:xfrm>
            <a:off x="3217333" y="5571067"/>
            <a:ext cx="4233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98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7416" name="Text Box 8"/>
          <p:cNvSpPr txBox="1"/>
          <p:nvPr/>
        </p:nvSpPr>
        <p:spPr>
          <a:xfrm>
            <a:off x="3572933" y="5571067"/>
            <a:ext cx="4233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98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7417" name="Text Box 9"/>
          <p:cNvSpPr txBox="1"/>
          <p:nvPr/>
        </p:nvSpPr>
        <p:spPr>
          <a:xfrm>
            <a:off x="3937000" y="5571067"/>
            <a:ext cx="4233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98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7418" name="Text Box 10"/>
          <p:cNvSpPr txBox="1"/>
          <p:nvPr/>
        </p:nvSpPr>
        <p:spPr>
          <a:xfrm>
            <a:off x="4292600" y="5571067"/>
            <a:ext cx="4233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98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7419" name="Text Box 11"/>
          <p:cNvSpPr txBox="1"/>
          <p:nvPr/>
        </p:nvSpPr>
        <p:spPr>
          <a:xfrm>
            <a:off x="4648200" y="5571067"/>
            <a:ext cx="4233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98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7420" name="Text Box 12"/>
          <p:cNvSpPr txBox="1"/>
          <p:nvPr/>
        </p:nvSpPr>
        <p:spPr>
          <a:xfrm>
            <a:off x="5003800" y="5571067"/>
            <a:ext cx="4233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98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7421" name="Text Box 13"/>
          <p:cNvSpPr txBox="1"/>
          <p:nvPr/>
        </p:nvSpPr>
        <p:spPr>
          <a:xfrm>
            <a:off x="5367867" y="5571067"/>
            <a:ext cx="5757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980000"/>
                </a:solidFill>
                <a:latin typeface="Calibri Bold" pitchFamily="34" charset="0"/>
                <a:ea typeface="宋体" panose="02010600030101010101" pitchFamily="2" charset="-122"/>
              </a:rPr>
              <a:t>    </a:t>
            </a:r>
          </a:p>
        </p:txBody>
      </p:sp>
      <p:sp>
        <p:nvSpPr>
          <p:cNvPr id="17422" name="Text Box 14"/>
          <p:cNvSpPr txBox="1"/>
          <p:nvPr/>
        </p:nvSpPr>
        <p:spPr>
          <a:xfrm>
            <a:off x="5689600" y="5571067"/>
            <a:ext cx="3818467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35" b="1">
                <a:solidFill>
                  <a:srgbClr val="98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改变物体的形状，</a:t>
            </a:r>
          </a:p>
        </p:txBody>
      </p:sp>
      <p:sp>
        <p:nvSpPr>
          <p:cNvPr id="17423" name="Text Box 15"/>
          <p:cNvSpPr txBox="1"/>
          <p:nvPr/>
        </p:nvSpPr>
        <p:spPr>
          <a:xfrm>
            <a:off x="9254067" y="5571067"/>
            <a:ext cx="3302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980000"/>
                </a:solidFill>
                <a:latin typeface="Calibri Bold" pitchFamily="34" charset="0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17424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67" y="6400800"/>
            <a:ext cx="3014133" cy="338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6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133" y="1430867"/>
            <a:ext cx="8161867" cy="38946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7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659467"/>
            <a:ext cx="9144000" cy="360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8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515533"/>
            <a:ext cx="9144000" cy="37507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9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0467" y="1447800"/>
            <a:ext cx="8085667" cy="38777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2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8133" y="4174067"/>
            <a:ext cx="8161867" cy="973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33" name="Text Box 25"/>
          <p:cNvSpPr txBox="1"/>
          <p:nvPr/>
        </p:nvSpPr>
        <p:spPr>
          <a:xfrm>
            <a:off x="3937000" y="6002867"/>
            <a:ext cx="330200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980000"/>
                </a:solidFill>
                <a:latin typeface="Calibri Bold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7435" name="Text Box 27"/>
          <p:cNvSpPr txBox="1"/>
          <p:nvPr/>
        </p:nvSpPr>
        <p:spPr>
          <a:xfrm>
            <a:off x="1524000" y="5647055"/>
            <a:ext cx="4258310" cy="512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73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、上面各图说明了力可以</a:t>
            </a:r>
          </a:p>
        </p:txBody>
      </p:sp>
      <p:sp>
        <p:nvSpPr>
          <p:cNvPr id="17436" name="Text Box 28"/>
          <p:cNvSpPr txBox="1"/>
          <p:nvPr/>
        </p:nvSpPr>
        <p:spPr>
          <a:xfrm>
            <a:off x="5748655" y="5622502"/>
            <a:ext cx="4080933" cy="512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735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_________________ </a:t>
            </a:r>
            <a:endParaRPr lang="en-US" altLang="zh-CN" sz="2735">
              <a:solidFill>
                <a:srgbClr val="000000"/>
              </a:solidFill>
              <a:latin typeface="Times New Roman" panose="02020603050405020304"/>
              <a:ea typeface="宋体" pitchFamily="2" charset="-122"/>
            </a:endParaRPr>
          </a:p>
        </p:txBody>
      </p:sp>
      <p:sp>
        <p:nvSpPr>
          <p:cNvPr id="17440" name="Text Box 32"/>
          <p:cNvSpPr txBox="1"/>
          <p:nvPr/>
        </p:nvSpPr>
        <p:spPr>
          <a:xfrm>
            <a:off x="2489200" y="4428067"/>
            <a:ext cx="300566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用力拉弹簧，弹簧伸</a:t>
            </a:r>
          </a:p>
        </p:txBody>
      </p:sp>
      <p:sp>
        <p:nvSpPr>
          <p:cNvPr id="17441" name="Text Box 33"/>
          <p:cNvSpPr txBox="1"/>
          <p:nvPr/>
        </p:nvSpPr>
        <p:spPr>
          <a:xfrm>
            <a:off x="2489200" y="4792133"/>
            <a:ext cx="1168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长了。</a:t>
            </a:r>
          </a:p>
        </p:txBody>
      </p:sp>
      <p:sp>
        <p:nvSpPr>
          <p:cNvPr id="17442" name="Text Box 34"/>
          <p:cNvSpPr txBox="1"/>
          <p:nvPr/>
        </p:nvSpPr>
        <p:spPr>
          <a:xfrm>
            <a:off x="3412067" y="4792133"/>
            <a:ext cx="406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7443" name="Text Box 35"/>
          <p:cNvSpPr txBox="1"/>
          <p:nvPr/>
        </p:nvSpPr>
        <p:spPr>
          <a:xfrm>
            <a:off x="6671733" y="4428067"/>
            <a:ext cx="300566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用力弯锯条，锯条变</a:t>
            </a:r>
          </a:p>
        </p:txBody>
      </p:sp>
      <p:sp>
        <p:nvSpPr>
          <p:cNvPr id="17444" name="Text Box 36"/>
          <p:cNvSpPr txBox="1"/>
          <p:nvPr/>
        </p:nvSpPr>
        <p:spPr>
          <a:xfrm>
            <a:off x="6671733" y="4792133"/>
            <a:ext cx="1168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弯了。</a:t>
            </a:r>
          </a:p>
        </p:txBody>
      </p:sp>
      <p:sp>
        <p:nvSpPr>
          <p:cNvPr id="17445" name="Text Box 37"/>
          <p:cNvSpPr txBox="1"/>
          <p:nvPr/>
        </p:nvSpPr>
        <p:spPr>
          <a:xfrm>
            <a:off x="7586133" y="4792133"/>
            <a:ext cx="4064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24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59467"/>
            <a:ext cx="9144000" cy="353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889000"/>
            <a:ext cx="7730067" cy="6011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Text Box 6"/>
          <p:cNvSpPr txBox="1"/>
          <p:nvPr/>
        </p:nvSpPr>
        <p:spPr>
          <a:xfrm>
            <a:off x="1837267" y="990600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Times New Roman Bold" pitchFamily="34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8439" name="Text Box 7"/>
          <p:cNvSpPr txBox="1"/>
          <p:nvPr/>
        </p:nvSpPr>
        <p:spPr>
          <a:xfrm>
            <a:off x="2040467" y="990600"/>
            <a:ext cx="6781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．想一想：这两幅图说明什么道理？</a:t>
            </a:r>
          </a:p>
        </p:txBody>
      </p:sp>
      <p:pic>
        <p:nvPicPr>
          <p:cNvPr id="18440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5410200"/>
            <a:ext cx="6934200" cy="10752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1" name="Text Box 9"/>
          <p:cNvSpPr txBox="1"/>
          <p:nvPr/>
        </p:nvSpPr>
        <p:spPr>
          <a:xfrm>
            <a:off x="8576733" y="990600"/>
            <a:ext cx="4572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42" name="Text Box 10"/>
          <p:cNvSpPr txBox="1"/>
          <p:nvPr/>
        </p:nvSpPr>
        <p:spPr>
          <a:xfrm>
            <a:off x="2599267" y="5520267"/>
            <a:ext cx="66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</a:p>
        </p:txBody>
      </p:sp>
      <p:sp>
        <p:nvSpPr>
          <p:cNvPr id="18443" name="Text Box 11"/>
          <p:cNvSpPr txBox="1"/>
          <p:nvPr/>
        </p:nvSpPr>
        <p:spPr>
          <a:xfrm>
            <a:off x="3014133" y="5520267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8444" name="Text Box 12"/>
          <p:cNvSpPr txBox="1"/>
          <p:nvPr/>
        </p:nvSpPr>
        <p:spPr>
          <a:xfrm>
            <a:off x="3217333" y="5520267"/>
            <a:ext cx="514773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）物体间力的作用是相互的</a:t>
            </a:r>
          </a:p>
        </p:txBody>
      </p:sp>
      <p:sp>
        <p:nvSpPr>
          <p:cNvPr id="18445" name="Text Box 13"/>
          <p:cNvSpPr txBox="1"/>
          <p:nvPr/>
        </p:nvSpPr>
        <p:spPr>
          <a:xfrm>
            <a:off x="8119533" y="5520267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8446" name="Text Box 14"/>
          <p:cNvSpPr txBox="1"/>
          <p:nvPr/>
        </p:nvSpPr>
        <p:spPr>
          <a:xfrm>
            <a:off x="2599267" y="6011333"/>
            <a:ext cx="66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</a:p>
        </p:txBody>
      </p:sp>
      <p:sp>
        <p:nvSpPr>
          <p:cNvPr id="18447" name="Text Box 15"/>
          <p:cNvSpPr txBox="1"/>
          <p:nvPr/>
        </p:nvSpPr>
        <p:spPr>
          <a:xfrm>
            <a:off x="3014133" y="6011333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8448" name="Text Box 16"/>
          <p:cNvSpPr txBox="1"/>
          <p:nvPr/>
        </p:nvSpPr>
        <p:spPr>
          <a:xfrm>
            <a:off x="3217333" y="6011333"/>
            <a:ext cx="555413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）力可以改变物体的运动状态</a:t>
            </a:r>
          </a:p>
        </p:txBody>
      </p:sp>
      <p:sp>
        <p:nvSpPr>
          <p:cNvPr id="18449" name="Text Box 17"/>
          <p:cNvSpPr txBox="1"/>
          <p:nvPr/>
        </p:nvSpPr>
        <p:spPr>
          <a:xfrm>
            <a:off x="8525933" y="6011333"/>
            <a:ext cx="4572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  <p:bldP spid="184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2829</Words>
  <Application>Microsoft Office PowerPoint</Application>
  <PresentationFormat>自定义</PresentationFormat>
  <Paragraphs>396</Paragraphs>
  <Slides>27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9" baseType="lpstr">
      <vt:lpstr>Office 主题​​</vt:lpstr>
      <vt:lpstr>Picture (Device Independent Bitmap)</vt:lpstr>
      <vt:lpstr>第十八讲    力 重力 弹力 摩擦力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第十八讲    力 重力 弹力 摩擦力</dc:title>
  <cp:lastModifiedBy>User</cp:lastModifiedBy>
  <cp:revision>1</cp:revision>
  <cp:lastPrinted>2021-02-01T14:06:13Z</cp:lastPrinted>
  <dcterms:created xsi:type="dcterms:W3CDTF">2021-02-01T14:06:13Z</dcterms:created>
  <dcterms:modified xsi:type="dcterms:W3CDTF">2021-02-23T02:25:44Z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