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09" r:id="rId2"/>
    <p:sldId id="410" r:id="rId3"/>
    <p:sldId id="415" r:id="rId4"/>
    <p:sldId id="416" r:id="rId5"/>
    <p:sldId id="411" r:id="rId6"/>
    <p:sldId id="412" r:id="rId7"/>
    <p:sldId id="413" r:id="rId8"/>
    <p:sldId id="417" r:id="rId9"/>
    <p:sldId id="418" r:id="rId10"/>
    <p:sldId id="414" r:id="rId11"/>
    <p:sldId id="419" r:id="rId12"/>
    <p:sldId id="420" r:id="rId13"/>
    <p:sldId id="421" r:id="rId14"/>
    <p:sldId id="422" r:id="rId15"/>
    <p:sldId id="427" r:id="rId16"/>
  </p:sldIdLst>
  <p:sldSz cx="12192000" cy="6858000"/>
  <p:notesSz cx="6858000" cy="9144000"/>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 uri="{1BD7E111-0CB8-44D6-8891-C1BB2F81B7CC}">
      <p1710:readonlyRecommended xmlns:p1710="http://schemas.microsoft.com/office/powerpoint/2017/10/main" xmlns="" val="0"/>
    </p:ext>
  </p:extLst>
</p:presentationPr>
</file>

<file path=ppt/tableStyles.xml><?xml version="1.0" encoding="utf-8"?>
<a:tblStyleLst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114" d="100"/>
          <a:sy n="114" d="100"/>
        </p:scale>
        <p:origin x="-546" y="-108"/>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1.xml"/><Relationship Id="rId5" Type="http://schemas.openxmlformats.org/officeDocument/2006/relationships/tags" Target="../tags/tag12.xml"/><Relationship Id="rId4" Type="http://schemas.openxmlformats.org/officeDocument/2006/relationships/tags" Target="../tags/tag1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slideMaster" Target="../slideMasters/slideMaster1.xml"/><Relationship Id="rId4" Type="http://schemas.openxmlformats.org/officeDocument/2006/relationships/tags" Target="../tags/tag58.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slideMaster" Target="../slideMasters/slideMaster1.xml"/><Relationship Id="rId5" Type="http://schemas.openxmlformats.org/officeDocument/2006/relationships/tags" Target="../tags/tag63.xml"/><Relationship Id="rId4" Type="http://schemas.openxmlformats.org/officeDocument/2006/relationships/tags" Target="../tags/tag6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slideMaster" Target="../slideMasters/slideMaster1.xml"/><Relationship Id="rId5" Type="http://schemas.openxmlformats.org/officeDocument/2006/relationships/tags" Target="../tags/tag17.xml"/><Relationship Id="rId4" Type="http://schemas.openxmlformats.org/officeDocument/2006/relationships/tags" Target="../tags/tag16.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Master" Target="../slideMasters/slideMaster1.xml"/><Relationship Id="rId5" Type="http://schemas.openxmlformats.org/officeDocument/2006/relationships/tags" Target="../tags/tag22.xml"/><Relationship Id="rId4" Type="http://schemas.openxmlformats.org/officeDocument/2006/relationships/tags" Target="../tags/tag2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6.xml"/><Relationship Id="rId3" Type="http://schemas.openxmlformats.org/officeDocument/2006/relationships/tags" Target="../tags/tag31.xml"/><Relationship Id="rId7" Type="http://schemas.openxmlformats.org/officeDocument/2006/relationships/tags" Target="../tags/tag35.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slideMaster" Target="../slideMasters/slideMaster1.xml"/><Relationship Id="rId4" Type="http://schemas.openxmlformats.org/officeDocument/2006/relationships/tags" Target="../tags/tag40.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6.xml"/><Relationship Id="rId7" Type="http://schemas.openxmlformats.org/officeDocument/2006/relationships/slideMaster" Target="../slideMasters/slideMaster1.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slideMaster" Target="../slideMasters/slideMaster1.xml"/><Relationship Id="rId5" Type="http://schemas.openxmlformats.org/officeDocument/2006/relationships/tags" Target="../tags/tag54.xml"/><Relationship Id="rId4" Type="http://schemas.openxmlformats.org/officeDocument/2006/relationships/tags" Target="../tags/tag5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a:t>单击此处编辑标题</a:t>
            </a:r>
          </a:p>
        </p:txBody>
      </p:sp>
      <p:sp>
        <p:nvSpPr>
          <p:cNvPr id="3" name="副标题 2"/>
          <p:cNvSpPr>
            <a:spLocks noGrp="1"/>
          </p:cNvSpPr>
          <p:nvPr>
            <p:ph type="subTitle" idx="1" hasCustomPrompt="1"/>
            <p:custDataLst>
              <p:tags r:id="rId2"/>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2021/2/23</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2021/2/23</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2021/2/23</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a:sym typeface="+mn-ea"/>
              </a:rPr>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a:t>单击此处编辑母版文本样式</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2021/2/23</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2021/2/23</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2021/2/23</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p>
            <a:pPr lvl="0"/>
            <a:r>
              <a:rPr>
                <a:sym typeface="+mn-ea"/>
              </a:rPr>
              <a:t>单击此处编辑母版文本样式</a:t>
            </a:r>
          </a:p>
          <a:p>
            <a:pPr lvl="1"/>
            <a:r>
              <a:rPr>
                <a:sym typeface="+mn-ea"/>
              </a:rPr>
              <a:t>第二级</a:t>
            </a:r>
          </a:p>
          <a:p>
            <a:pPr lvl="2"/>
            <a:r>
              <a:rPr>
                <a:sym typeface="+mn-ea"/>
              </a:rPr>
              <a:t>第三级</a:t>
            </a:r>
          </a:p>
          <a:p>
            <a:pPr lvl="3"/>
            <a:r>
              <a:rPr>
                <a:sym typeface="+mn-ea"/>
              </a:rPr>
              <a:t>第四级</a:t>
            </a:r>
          </a:p>
          <a:p>
            <a:pPr lvl="4"/>
            <a:r>
              <a:rPr>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2021/2/23</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2021/2/23</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2021/2/23</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400" y="1555200"/>
            <a:ext cx="5233077" cy="4608000"/>
          </a:xfrm>
        </p:spPr>
        <p:txBody>
          <a:bodyPr vert="horz" lIns="90000" tIns="46800" rIns="90000" bIns="46800" rtlCol="0">
            <a:normAutofit/>
          </a:bodyPr>
          <a:lstStyle>
            <a:lvl1pPr>
              <a:buNone/>
              <a:defRPr sz="1600"/>
            </a:lvl1pPr>
          </a:lstStyle>
          <a:p>
            <a:pPr lvl="0"/>
            <a:endParaRPr>
              <a:sym typeface="+mn-ea"/>
            </a:endParaRPr>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a:sym typeface="+mn-ea"/>
              </a:rPr>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2021/2/23</a:t>
            </a:fld>
            <a:endParaRPr lang="zh-CN" altLang="en-US"/>
          </a:p>
        </p:txBody>
      </p:sp>
      <p:sp>
        <p:nvSpPr>
          <p:cNvPr id="6" name="页脚占位符 5"/>
          <p:cNvSpPr>
            <a:spLocks noGrp="1"/>
          </p:cNvSpPr>
          <p:nvPr>
            <p:ph type="ftr" sz="quarter" idx="11"/>
            <p:custDataLst>
              <p:tags r:id="rId4"/>
            </p:custDataLst>
          </p:nvPr>
        </p:nvSpPr>
        <p:spPr/>
        <p:txBody>
          <a:bodyPr/>
          <a:lstStyle/>
          <a:p>
            <a:endParaRPr lang="zh-CN" altLang="en-US"/>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a:sym typeface="+mn-ea"/>
              </a:rPr>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2021/2/23</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18" Type="http://schemas.openxmlformats.org/officeDocument/2006/relationships/tags" Target="../tags/tag7.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9"/>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4"/>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a:t>单击此处编辑母版标题样式</a:t>
            </a:r>
          </a:p>
        </p:txBody>
      </p:sp>
      <p:sp>
        <p:nvSpPr>
          <p:cNvPr id="3" name="文本占位符 2"/>
          <p:cNvSpPr>
            <a:spLocks noGrp="1"/>
          </p:cNvSpPr>
          <p:nvPr>
            <p:ph type="body" idx="1"/>
            <p:custDataLst>
              <p:tags r:id="rId15"/>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custDataLst>
              <p:tags r:id="rId16"/>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t>2021/2/23</a:t>
            </a:fld>
            <a:endParaRPr lang="zh-CN" altLang="en-US"/>
          </a:p>
        </p:txBody>
      </p:sp>
      <p:sp>
        <p:nvSpPr>
          <p:cNvPr id="5" name="页脚占位符 4"/>
          <p:cNvSpPr>
            <a:spLocks noGrp="1"/>
          </p:cNvSpPr>
          <p:nvPr>
            <p:ph type="ftr" sz="quarter" idx="3"/>
            <p:custDataLst>
              <p:tags r:id="rId17"/>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4"/>
            <p:custDataLst>
              <p:tags r:id="rId18"/>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t>‹#›</a:t>
            </a:fld>
            <a:endParaRPr lang="zh-CN" altLang="en-US"/>
          </a:p>
        </p:txBody>
      </p:sp>
    </p:spTree>
    <p:custDataLst>
      <p:tags r:id="rId13"/>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ct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ct val="0"/>
        </a:spcBef>
        <a:spcAft>
          <a:spcPts val="600"/>
        </a:spcAft>
        <a:buFont typeface="Arial" panose="020B0604020202020204" pitchFamily="34" charset="0"/>
        <a:buChar char="●"/>
        <a:tabLst>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ct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ct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ct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tags" Target="../tags/tag64.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6.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7.xml"/></Relationships>
</file>

<file path=ppt/slides/_rels/slide1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7.xml"/><Relationship Id="rId7" Type="http://schemas.openxmlformats.org/officeDocument/2006/relationships/image" Target="file:///E:\&#29289;&#29702;&#65288;&#21247;&#21160;&#65289;\2021&#27827;&#21271;&#35797;&#39064;&#30740;&#31350;fbd\2021&#27827;&#21271;&#20013;&#32771;&#35797;&#39064;&#30740;&#31350;&#29289;&#29702;&#35762;&#20876;&#65288;8.13&#65289;\HB166.TIF" TargetMode="External"/><Relationship Id="rId2" Type="http://schemas.openxmlformats.org/officeDocument/2006/relationships/tags" Target="../tags/tag79.xml"/><Relationship Id="rId1" Type="http://schemas.openxmlformats.org/officeDocument/2006/relationships/tags" Target="../tags/tag78.xml"/><Relationship Id="rId6" Type="http://schemas.openxmlformats.org/officeDocument/2006/relationships/image" Target="../media/image8.png"/><Relationship Id="rId11" Type="http://schemas.openxmlformats.org/officeDocument/2006/relationships/image" Target="file:///E:\&#29289;&#29702;&#65288;&#21247;&#21160;&#65289;\2021&#27827;&#21271;&#35797;&#39064;&#30740;&#31350;fbd\2021&#27827;&#21271;&#20013;&#32771;&#35797;&#39064;&#30740;&#31350;&#29289;&#29702;&#35762;&#20876;&#65288;8.13&#65289;\HB168.TIF" TargetMode="External"/><Relationship Id="rId5" Type="http://schemas.openxmlformats.org/officeDocument/2006/relationships/image" Target="file:///E:\&#29289;&#29702;&#65288;&#21247;&#21160;&#65289;\2021&#27827;&#21271;&#35797;&#39064;&#30740;&#31350;fbd\2021&#27827;&#21271;&#20013;&#32771;&#35797;&#39064;&#30740;&#31350;&#29289;&#29702;&#35762;&#20876;&#65288;8.13&#65289;\HB165.TIF" TargetMode="External"/><Relationship Id="rId10" Type="http://schemas.openxmlformats.org/officeDocument/2006/relationships/image" Target="../media/image10.png"/><Relationship Id="rId4" Type="http://schemas.openxmlformats.org/officeDocument/2006/relationships/image" Target="../media/image7.png"/><Relationship Id="rId9" Type="http://schemas.openxmlformats.org/officeDocument/2006/relationships/image" Target="file:///E:\&#29289;&#29702;&#65288;&#21247;&#21160;&#65289;\2021&#27827;&#21271;&#35797;&#39064;&#30740;&#31350;fbd\2021&#27827;&#21271;&#20013;&#32771;&#35797;&#39064;&#30740;&#31350;&#29289;&#29702;&#35762;&#20876;&#65288;8.13&#65289;\HB167.TIF" TargetMode="Externa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81.xml"/><Relationship Id="rId1" Type="http://schemas.openxmlformats.org/officeDocument/2006/relationships/tags" Target="../tags/tag80.xml"/><Relationship Id="rId5" Type="http://schemas.openxmlformats.org/officeDocument/2006/relationships/image" Target="file:///C:\Documents%20and%20Settings\Administrator\&#26700;&#38754;\W&#27827;&#21271;&#29289;&#29702;&#38754;&#23545;&#38754;\EP100.TIF" TargetMode="Externa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83.xml"/><Relationship Id="rId1" Type="http://schemas.openxmlformats.org/officeDocument/2006/relationships/vmlDrawing" Target="../drawings/vmlDrawing1.vml"/><Relationship Id="rId6" Type="http://schemas.openxmlformats.org/officeDocument/2006/relationships/image" Target="../media/image13.png"/><Relationship Id="rId5" Type="http://schemas.openxmlformats.org/officeDocument/2006/relationships/image" Target="../media/image12.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tags" Target="../tags/tag68.xml"/><Relationship Id="rId4" Type="http://schemas.openxmlformats.org/officeDocument/2006/relationships/image" Target="file:///C:\Documents%20and%20Settings\Administrator\&#26700;&#38754;\W&#27827;&#21271;&#29289;&#29702;&#38754;&#23545;&#38754;\EP87.TIF" TargetMode="Externa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9.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0.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72.xml"/><Relationship Id="rId1" Type="http://schemas.openxmlformats.org/officeDocument/2006/relationships/tags" Target="../tags/tag7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tags" Target="../tags/tag74.xml"/><Relationship Id="rId6" Type="http://schemas.openxmlformats.org/officeDocument/2006/relationships/image" Target="file:///C:\Documents%20and%20Settings\Administrator\&#26700;&#38754;\W&#27827;&#21271;&#29289;&#29702;&#38754;&#23545;&#38754;\EP92.TIF" TargetMode="External"/><Relationship Id="rId5" Type="http://schemas.openxmlformats.org/officeDocument/2006/relationships/image" Target="../media/image4.png"/><Relationship Id="rId4" Type="http://schemas.openxmlformats.org/officeDocument/2006/relationships/image" Target="file:///C:\Documents%20and%20Settings\Administrator\&#26700;&#38754;\W&#27827;&#21271;&#29289;&#29702;&#38754;&#23545;&#38754;\EP91.TIF"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tags" Target="../tags/tag75.xml"/><Relationship Id="rId6" Type="http://schemas.openxmlformats.org/officeDocument/2006/relationships/image" Target="file:///C:\Documents%20and%20Settings\Administrator\&#26700;&#38754;\W&#27827;&#21271;&#29289;&#29702;&#38754;&#23545;&#38754;\EP89.TIF" TargetMode="External"/><Relationship Id="rId5" Type="http://schemas.openxmlformats.org/officeDocument/2006/relationships/image" Target="../media/image6.png"/><Relationship Id="rId4" Type="http://schemas.openxmlformats.org/officeDocument/2006/relationships/image" Target="file:///C:\Documents%20and%20Settings\Administrator\&#26700;&#38754;\W&#27827;&#21271;&#29289;&#29702;&#38754;&#23545;&#38754;\EP88.TI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p:txBody>
          <a:bodyPr/>
          <a:lstStyle/>
          <a:p>
            <a:r>
              <a:rPr lang="zh-CN" altLang="zh-CN" dirty="0">
                <a:solidFill>
                  <a:srgbClr val="0070C0"/>
                </a:solidFill>
              </a:rPr>
              <a:t>第十三讲 内能 内能的利用</a:t>
            </a:r>
          </a:p>
        </p:txBody>
      </p:sp>
      <p:sp>
        <p:nvSpPr>
          <p:cNvPr id="3" name="副标题 2"/>
          <p:cNvSpPr>
            <a:spLocks noGrp="1"/>
          </p:cNvSpPr>
          <p:nvPr>
            <p:ph type="subTitle" idx="1"/>
            <p:custDataLst>
              <p:tags r:id="rId3"/>
            </p:custDataLst>
          </p:nvPr>
        </p:nvSpPr>
        <p:spPr>
          <a:xfrm>
            <a:off x="8815070" y="5721350"/>
            <a:ext cx="2929255" cy="653415"/>
          </a:xfrm>
        </p:spPr>
        <p:txBody>
          <a:bodyPr/>
          <a:lstStyle/>
          <a:p>
            <a:r>
              <a:rPr lang="zh-CN" altLang="en-US" sz="3200"/>
              <a:t>一轮系统复习</a:t>
            </a:r>
          </a:p>
        </p:txBody>
      </p:sp>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62610" y="471805"/>
            <a:ext cx="11066780" cy="4707890"/>
          </a:xfrm>
          <a:prstGeom prst="rect">
            <a:avLst/>
          </a:prstGeom>
          <a:noFill/>
          <a:ln w="9525">
            <a:noFill/>
          </a:ln>
        </p:spPr>
        <p:txBody>
          <a:bodyPr wrap="square">
            <a:spAutoFit/>
          </a:bodyPr>
          <a:lstStyle/>
          <a:p>
            <a:pPr indent="0" fontAlgn="auto">
              <a:lnSpc>
                <a:spcPct val="150000"/>
              </a:lnSpc>
            </a:pPr>
            <a:r>
              <a:rPr lang="zh-CN" altLang="en-US" sz="3200">
                <a:latin typeface="Times New Roman" panose="02020603050405020304" pitchFamily="18" charset="0"/>
                <a:ea typeface="宋体" panose="02010600030101010101" pitchFamily="2" charset="-122"/>
              </a:rPr>
              <a:t>考点</a:t>
            </a:r>
            <a:r>
              <a:rPr lang="en-US" sz="3200">
                <a:latin typeface="Times New Roman" panose="02020603050405020304" pitchFamily="18" charset="0"/>
                <a:ea typeface="宋体" panose="02010600030101010101" pitchFamily="2" charset="-122"/>
              </a:rPr>
              <a:t>3  </a:t>
            </a:r>
            <a:r>
              <a:rPr lang="en-US" sz="3200">
                <a:latin typeface="黑体" panose="02010609060101010101" pitchFamily="49" charset="-122"/>
                <a:ea typeface="黑体" panose="02010609060101010101" pitchFamily="49" charset="-122"/>
                <a:cs typeface="黑体" panose="02010609060101010101" pitchFamily="49" charset="-122"/>
              </a:rPr>
              <a:t> </a:t>
            </a:r>
            <a:r>
              <a:rPr lang="zh-CN" sz="3200">
                <a:latin typeface="黑体" panose="02010609060101010101" pitchFamily="49" charset="-122"/>
                <a:ea typeface="黑体" panose="02010609060101010101" pitchFamily="49" charset="-122"/>
                <a:cs typeface="黑体" panose="02010609060101010101" pitchFamily="49" charset="-122"/>
              </a:rPr>
              <a:t>温度、内能、热量之间的关系</a:t>
            </a:r>
            <a:endParaRPr lang="en-US" sz="2400">
              <a:latin typeface="Times New Roman" panose="02020603050405020304" pitchFamily="18" charset="0"/>
              <a:ea typeface="宋体" panose="02010600030101010101" pitchFamily="2" charset="-122"/>
            </a:endParaRPr>
          </a:p>
          <a:p>
            <a:pPr indent="0" fontAlgn="auto">
              <a:lnSpc>
                <a:spcPct val="150000"/>
              </a:lnSpc>
            </a:pPr>
            <a:r>
              <a:rPr lang="zh-CN" sz="2400">
                <a:ea typeface="黑体" panose="02010609060101010101" pitchFamily="49" charset="-122"/>
                <a:sym typeface="+mn-ea"/>
              </a:rPr>
              <a:t>（</a:t>
            </a:r>
            <a:r>
              <a:rPr lang="en-US" altLang="zh-CN" sz="2400">
                <a:ea typeface="黑体" panose="02010609060101010101" pitchFamily="49" charset="-122"/>
                <a:sym typeface="+mn-ea"/>
              </a:rPr>
              <a:t>1</a:t>
            </a:r>
            <a:r>
              <a:rPr lang="zh-CN" altLang="en-US" sz="2400">
                <a:ea typeface="黑体" panose="02010609060101010101" pitchFamily="49" charset="-122"/>
                <a:sym typeface="+mn-ea"/>
              </a:rPr>
              <a:t>）</a:t>
            </a:r>
            <a:r>
              <a:rPr lang="zh-CN" sz="2400">
                <a:ea typeface="黑体" panose="02010609060101010101" pitchFamily="49" charset="-122"/>
                <a:sym typeface="+mn-ea"/>
              </a:rPr>
              <a:t>热量</a:t>
            </a:r>
            <a:endParaRPr lang="en-US" sz="2400">
              <a:latin typeface="Times New Roman" panose="02020603050405020304" pitchFamily="18" charset="0"/>
              <a:ea typeface="宋体" panose="02010600030101010101" pitchFamily="2" charset="-122"/>
              <a:sym typeface="+mn-ea"/>
            </a:endParaRPr>
          </a:p>
          <a:p>
            <a:pPr indent="0" fontAlgn="auto">
              <a:lnSpc>
                <a:spcPct val="150000"/>
              </a:lnSpc>
            </a:pPr>
            <a:r>
              <a:rPr lang="zh-CN" sz="2400">
                <a:ea typeface="黑体" panose="02010609060101010101" pitchFamily="49" charset="-122"/>
                <a:sym typeface="+mn-ea"/>
              </a:rPr>
              <a:t>定义：</a:t>
            </a:r>
            <a:r>
              <a:rPr lang="zh-CN" sz="2400">
                <a:ea typeface="宋体" panose="02010600030101010101" pitchFamily="2" charset="-122"/>
                <a:sym typeface="+mn-ea"/>
              </a:rPr>
              <a:t>在热传递过程中</a:t>
            </a:r>
            <a:r>
              <a:rPr lang="zh-CN" sz="2400">
                <a:latin typeface="Times New Roman" panose="02020603050405020304" pitchFamily="18" charset="0"/>
                <a:ea typeface="宋体" panose="02010600030101010101" pitchFamily="2" charset="-122"/>
                <a:sym typeface="+mn-ea"/>
              </a:rPr>
              <a:t>，</a:t>
            </a:r>
            <a:r>
              <a:rPr lang="zh-CN" sz="2400">
                <a:ea typeface="宋体" panose="02010600030101010101" pitchFamily="2" charset="-122"/>
                <a:sym typeface="+mn-ea"/>
              </a:rPr>
              <a:t>传递能量的多少．用符号</a:t>
            </a:r>
            <a:r>
              <a:rPr lang="en-US" sz="2400" i="1">
                <a:latin typeface="Times New Roman" panose="02020603050405020304" pitchFamily="18" charset="0"/>
                <a:cs typeface="Times New Roman" panose="02020603050405020304" pitchFamily="18" charset="0"/>
                <a:sym typeface="+mn-ea"/>
              </a:rPr>
              <a:t>Q</a:t>
            </a:r>
            <a:r>
              <a:rPr lang="zh-CN" sz="2400">
                <a:ea typeface="宋体" panose="02010600030101010101" pitchFamily="2" charset="-122"/>
                <a:sym typeface="+mn-ea"/>
              </a:rPr>
              <a:t>表示．</a:t>
            </a:r>
            <a:endParaRPr lang="en-US" sz="2400">
              <a:latin typeface="Times New Roman" panose="02020603050405020304" pitchFamily="18" charset="0"/>
              <a:ea typeface="宋体" panose="02010600030101010101" pitchFamily="2" charset="-122"/>
              <a:sym typeface="+mn-ea"/>
            </a:endParaRPr>
          </a:p>
          <a:p>
            <a:pPr indent="0" fontAlgn="auto">
              <a:lnSpc>
                <a:spcPct val="150000"/>
              </a:lnSpc>
            </a:pPr>
            <a:r>
              <a:rPr lang="zh-CN" sz="2400">
                <a:ea typeface="黑体" panose="02010609060101010101" pitchFamily="49" charset="-122"/>
                <a:sym typeface="+mn-ea"/>
              </a:rPr>
              <a:t>单位：</a:t>
            </a:r>
            <a:r>
              <a:rPr lang="en-US" sz="2400">
                <a:latin typeface="Times New Roman" panose="02020603050405020304" pitchFamily="18" charset="0"/>
                <a:ea typeface="宋体" panose="02010600030101010101" pitchFamily="2" charset="-122"/>
                <a:sym typeface="+mn-ea"/>
              </a:rPr>
              <a:t>________(</a:t>
            </a:r>
            <a:r>
              <a:rPr lang="zh-CN" sz="2400">
                <a:ea typeface="宋体" panose="02010600030101010101" pitchFamily="2" charset="-122"/>
                <a:sym typeface="+mn-ea"/>
              </a:rPr>
              <a:t>符号：</a:t>
            </a:r>
            <a:r>
              <a:rPr lang="en-US" sz="2400">
                <a:latin typeface="Times New Roman" panose="02020603050405020304" pitchFamily="18" charset="0"/>
                <a:ea typeface="宋体" panose="02010600030101010101" pitchFamily="2" charset="-122"/>
                <a:sym typeface="+mn-ea"/>
              </a:rPr>
              <a:t>________)</a:t>
            </a:r>
            <a:r>
              <a:rPr lang="zh-CN" sz="2400">
                <a:ea typeface="宋体" panose="02010600030101010101" pitchFamily="2" charset="-122"/>
                <a:sym typeface="+mn-ea"/>
              </a:rPr>
              <a:t>．</a:t>
            </a:r>
            <a:endParaRPr lang="zh-CN" altLang="en-US" sz="2400"/>
          </a:p>
          <a:p>
            <a:pPr indent="0" fontAlgn="auto">
              <a:lnSpc>
                <a:spcPct val="150000"/>
              </a:lnSpc>
            </a:pPr>
            <a:r>
              <a:rPr lang="en-US" sz="2400">
                <a:latin typeface="Times New Roman" panose="02020603050405020304" pitchFamily="18" charset="0"/>
                <a:ea typeface="宋体" panose="02010600030101010101" pitchFamily="2" charset="-122"/>
              </a:rPr>
              <a:t>(2)</a:t>
            </a:r>
            <a:r>
              <a:rPr lang="zh-CN" sz="2400">
                <a:ea typeface="宋体" panose="02010600030101010101" pitchFamily="2" charset="-122"/>
              </a:rPr>
              <a:t>对于同一物体</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温度升高</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内能一定增大；吸收热量</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内能一定增大．除这两种情况外</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某一物理量的改变并</a:t>
            </a:r>
            <a:r>
              <a:rPr lang="zh-CN" sz="2400">
                <a:latin typeface="Times New Roman" panose="02020603050405020304" pitchFamily="18" charset="0"/>
                <a:ea typeface="宋体" panose="02010600030101010101" pitchFamily="2" charset="-122"/>
              </a:rPr>
              <a:t>不能确定其他量的改变．</a:t>
            </a:r>
            <a:r>
              <a:rPr lang="en-US" sz="2400">
                <a:latin typeface="Times New Roman" panose="02020603050405020304" pitchFamily="18" charset="0"/>
                <a:ea typeface="宋体" panose="02010600030101010101" pitchFamily="2" charset="-122"/>
              </a:rPr>
              <a:t>(3)</a:t>
            </a:r>
            <a:r>
              <a:rPr lang="zh-CN" sz="2400">
                <a:ea typeface="宋体" panose="02010600030101010101" pitchFamily="2" charset="-122"/>
              </a:rPr>
              <a:t>任何物体在任何情况下都具有内能．</a:t>
            </a:r>
            <a:r>
              <a:rPr lang="en-US" sz="2400">
                <a:latin typeface="Times New Roman" panose="02020603050405020304" pitchFamily="18" charset="0"/>
                <a:ea typeface="宋体" panose="02010600030101010101" pitchFamily="2" charset="-122"/>
              </a:rPr>
              <a:t>(4)</a:t>
            </a:r>
            <a:r>
              <a:rPr lang="zh-CN" sz="2400">
                <a:ea typeface="宋体" panose="02010600030101010101" pitchFamily="2" charset="-122"/>
              </a:rPr>
              <a:t>热量是过程量</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不能说</a:t>
            </a:r>
            <a:r>
              <a:rPr lang="en-US" sz="2400">
                <a:latin typeface="宋体" panose="02010600030101010101" pitchFamily="2" charset="-122"/>
                <a:cs typeface="Times New Roman" panose="02020603050405020304" pitchFamily="18" charset="0"/>
              </a:rPr>
              <a:t>“</a:t>
            </a:r>
            <a:r>
              <a:rPr lang="zh-CN" sz="2400">
                <a:ea typeface="宋体" panose="02010600030101010101" pitchFamily="2" charset="-122"/>
              </a:rPr>
              <a:t>含有</a:t>
            </a:r>
            <a:r>
              <a:rPr lang="en-US" sz="2400">
                <a:latin typeface="宋体" panose="02010600030101010101" pitchFamily="2" charset="-122"/>
                <a:cs typeface="Times New Roman" panose="02020603050405020304" pitchFamily="18" charset="0"/>
              </a:rPr>
              <a:t>”</a:t>
            </a:r>
            <a:r>
              <a:rPr lang="zh-CN" sz="2400">
                <a:ea typeface="宋体" panose="02010600030101010101" pitchFamily="2" charset="-122"/>
              </a:rPr>
              <a:t>或</a:t>
            </a:r>
            <a:r>
              <a:rPr lang="en-US" sz="2400">
                <a:latin typeface="宋体" panose="02010600030101010101" pitchFamily="2" charset="-122"/>
                <a:cs typeface="Times New Roman" panose="02020603050405020304" pitchFamily="18" charset="0"/>
              </a:rPr>
              <a:t>“</a:t>
            </a:r>
            <a:r>
              <a:rPr lang="zh-CN" sz="2400">
                <a:ea typeface="宋体" panose="02010600030101010101" pitchFamily="2" charset="-122"/>
              </a:rPr>
              <a:t>具有</a:t>
            </a:r>
            <a:r>
              <a:rPr lang="zh-CN" sz="2400">
                <a:ea typeface="宋体" panose="02010600030101010101" pitchFamily="2" charset="-122"/>
                <a:cs typeface="Times New Roman" panose="02020603050405020304" pitchFamily="18" charset="0"/>
              </a:rPr>
              <a:t>”．
</a:t>
            </a:r>
            <a:endParaRPr lang="zh-CN" altLang="en-US" sz="2400"/>
          </a:p>
        </p:txBody>
      </p:sp>
      <p:sp>
        <p:nvSpPr>
          <p:cNvPr id="2" name="文本框 1"/>
          <p:cNvSpPr txBox="1"/>
          <p:nvPr/>
        </p:nvSpPr>
        <p:spPr>
          <a:xfrm>
            <a:off x="1707515" y="2454910"/>
            <a:ext cx="960120" cy="460375"/>
          </a:xfrm>
          <a:prstGeom prst="rect">
            <a:avLst/>
          </a:prstGeom>
          <a:noFill/>
          <a:ln w="9525">
            <a:noFill/>
          </a:ln>
        </p:spPr>
        <p:txBody>
          <a:bodyPr wrap="square">
            <a:spAutoFit/>
          </a:bodyPr>
          <a:lstStyle/>
          <a:p>
            <a:pPr indent="0"/>
            <a:r>
              <a:rPr lang="zh-CN" sz="2400" b="0">
                <a:solidFill>
                  <a:srgbClr val="FF0000"/>
                </a:solidFill>
                <a:latin typeface="Times New Roman" panose="02020603050405020304" pitchFamily="18" charset="0"/>
                <a:ea typeface="宋体" panose="02010600030101010101" pitchFamily="2" charset="-122"/>
              </a:rPr>
              <a:t>焦耳</a:t>
            </a:r>
            <a:endParaRPr lang="zh-CN" altLang="en-US" sz="2400" b="0">
              <a:solidFill>
                <a:srgbClr val="FF0000"/>
              </a:solidFill>
              <a:latin typeface="Times New Roman" panose="02020603050405020304" pitchFamily="18" charset="0"/>
              <a:ea typeface="宋体" panose="02010600030101010101" pitchFamily="2" charset="-122"/>
            </a:endParaRPr>
          </a:p>
        </p:txBody>
      </p:sp>
      <p:sp>
        <p:nvSpPr>
          <p:cNvPr id="11" name="文本框 10"/>
          <p:cNvSpPr txBox="1"/>
          <p:nvPr/>
        </p:nvSpPr>
        <p:spPr>
          <a:xfrm>
            <a:off x="4283075" y="2454910"/>
            <a:ext cx="401320" cy="460375"/>
          </a:xfrm>
          <a:prstGeom prst="rect">
            <a:avLst/>
          </a:prstGeom>
          <a:noFill/>
          <a:ln w="9525">
            <a:noFill/>
          </a:ln>
        </p:spPr>
        <p:txBody>
          <a:bodyPr wrap="square">
            <a:spAutoFit/>
          </a:bodyPr>
          <a:lstStyle/>
          <a:p>
            <a:pPr indent="0"/>
            <a:r>
              <a:rPr lang="en-US" sz="2400" b="0">
                <a:solidFill>
                  <a:srgbClr val="FF0000"/>
                </a:solidFill>
                <a:latin typeface="Times New Roman" panose="02020603050405020304" pitchFamily="18" charset="0"/>
                <a:ea typeface="宋体" panose="02010600030101010101" pitchFamily="2" charset="-122"/>
              </a:rPr>
              <a:t>J</a:t>
            </a:r>
            <a:endParaRPr lang="en-US" altLang="en-US" sz="2400" b="0">
              <a:solidFill>
                <a:srgbClr val="FF0000"/>
              </a:solidFill>
              <a:latin typeface="Times New Roman" panose="02020603050405020304" pitchFamily="18" charset="0"/>
              <a:ea typeface="宋体" panose="02010600030101010101" pitchFamily="2" charset="-122"/>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46100" y="334645"/>
            <a:ext cx="10834370" cy="2953385"/>
          </a:xfrm>
          <a:prstGeom prst="rect">
            <a:avLst/>
          </a:prstGeom>
          <a:noFill/>
          <a:ln w="9525">
            <a:noFill/>
          </a:ln>
        </p:spPr>
        <p:txBody>
          <a:bodyPr wrap="square">
            <a:spAutoFit/>
          </a:bodyPr>
          <a:lstStyle/>
          <a:p>
            <a:pPr indent="0" fontAlgn="auto">
              <a:lnSpc>
                <a:spcPct val="150000"/>
              </a:lnSpc>
            </a:pPr>
            <a:r>
              <a:rPr lang="zh-CN" sz="2800" b="1">
                <a:ea typeface="宋体" panose="02010600030101010101" pitchFamily="2" charset="-122"/>
              </a:rPr>
              <a:t>练习</a:t>
            </a:r>
            <a:r>
              <a:rPr lang="zh-CN" sz="2400">
                <a:ea typeface="宋体" panose="02010600030101010101" pitchFamily="2" charset="-122"/>
              </a:rPr>
              <a:t>：</a:t>
            </a:r>
            <a:r>
              <a:rPr lang="en-US" altLang="zh-CN" sz="2400">
                <a:ea typeface="宋体" panose="02010600030101010101" pitchFamily="2" charset="-122"/>
              </a:rPr>
              <a:t>1</a:t>
            </a:r>
            <a:r>
              <a:rPr lang="zh-CN" altLang="en-US" sz="2400">
                <a:ea typeface="宋体" panose="02010600030101010101" pitchFamily="2" charset="-122"/>
              </a:rPr>
              <a:t>、</a:t>
            </a:r>
            <a:r>
              <a:rPr lang="zh-CN" sz="2400">
                <a:ea typeface="宋体" panose="02010600030101010101" pitchFamily="2" charset="-122"/>
              </a:rPr>
              <a:t>下列说法正确的是</a:t>
            </a:r>
            <a:r>
              <a:rPr lang="en-US" sz="2400">
                <a:latin typeface="Times New Roman" panose="02020603050405020304" pitchFamily="18" charset="0"/>
                <a:ea typeface="宋体" panose="02010600030101010101" pitchFamily="2" charset="-122"/>
              </a:rPr>
              <a:t>(</a:t>
            </a:r>
            <a:r>
              <a:rPr lang="zh-CN" sz="2400">
                <a:ea typeface="宋体" panose="02010600030101010101" pitchFamily="2" charset="-122"/>
              </a:rPr>
              <a:t>　　</a:t>
            </a:r>
            <a:r>
              <a:rPr lang="en-US" sz="2400">
                <a:latin typeface="Times New Roman" panose="02020603050405020304" pitchFamily="18" charset="0"/>
                <a:ea typeface="宋体" panose="02010600030101010101" pitchFamily="2" charset="-122"/>
              </a:rPr>
              <a:t>)</a:t>
            </a:r>
            <a:r>
              <a:rPr lang="en-US" sz="2400">
                <a:latin typeface="Times New Roman" panose="02020603050405020304" pitchFamily="18" charset="0"/>
                <a:cs typeface="Times New Roman" panose="02020603050405020304" pitchFamily="18" charset="0"/>
              </a:rPr>
              <a:t>A. </a:t>
            </a:r>
            <a:r>
              <a:rPr lang="zh-CN" sz="2400">
                <a:ea typeface="宋体" panose="02010600030101010101" pitchFamily="2" charset="-122"/>
              </a:rPr>
              <a:t>热机消耗的燃料越多</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效率就越低</a:t>
            </a:r>
            <a:r>
              <a:rPr lang="en-US" sz="2400">
                <a:latin typeface="Times New Roman" panose="02020603050405020304" pitchFamily="18" charset="0"/>
                <a:cs typeface="Times New Roman" panose="02020603050405020304" pitchFamily="18" charset="0"/>
              </a:rPr>
              <a:t>B. </a:t>
            </a:r>
            <a:r>
              <a:rPr lang="zh-CN" sz="2400">
                <a:ea typeface="宋体" panose="02010600030101010101" pitchFamily="2" charset="-122"/>
              </a:rPr>
              <a:t>热传递中温度总是从热的物体传给冷的物体</a:t>
            </a:r>
            <a:r>
              <a:rPr lang="en-US" sz="2400">
                <a:latin typeface="Times New Roman" panose="02020603050405020304" pitchFamily="18" charset="0"/>
                <a:cs typeface="Times New Roman" panose="02020603050405020304" pitchFamily="18" charset="0"/>
              </a:rPr>
              <a:t>C. </a:t>
            </a:r>
            <a:r>
              <a:rPr lang="zh-CN" sz="2400">
                <a:ea typeface="宋体" panose="02010600030101010101" pitchFamily="2" charset="-122"/>
              </a:rPr>
              <a:t>同一种物体</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温度降低得越多</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放出热量就越多</a:t>
            </a:r>
            <a:r>
              <a:rPr lang="en-US" sz="2400">
                <a:latin typeface="Times New Roman" panose="02020603050405020304" pitchFamily="18" charset="0"/>
                <a:cs typeface="Times New Roman" panose="02020603050405020304" pitchFamily="18" charset="0"/>
              </a:rPr>
              <a:t>D. </a:t>
            </a:r>
            <a:r>
              <a:rPr lang="zh-CN" sz="2400">
                <a:ea typeface="宋体" panose="02010600030101010101" pitchFamily="2" charset="-122"/>
              </a:rPr>
              <a:t>人体内水的比例很高</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有助于调节体温</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以免温度变化太快对身体造成危害
</a:t>
            </a:r>
            <a:endParaRPr lang="zh-CN" altLang="en-US" sz="2400"/>
          </a:p>
        </p:txBody>
      </p:sp>
      <p:sp>
        <p:nvSpPr>
          <p:cNvPr id="2" name="文本框 1"/>
          <p:cNvSpPr txBox="1"/>
          <p:nvPr/>
        </p:nvSpPr>
        <p:spPr>
          <a:xfrm>
            <a:off x="4730115" y="565785"/>
            <a:ext cx="461010" cy="460375"/>
          </a:xfrm>
          <a:prstGeom prst="rect">
            <a:avLst/>
          </a:prstGeom>
          <a:noFill/>
          <a:ln w="9525">
            <a:noFill/>
          </a:ln>
        </p:spPr>
        <p:txBody>
          <a:bodyPr wrap="square">
            <a:spAutoFit/>
          </a:bodyPr>
          <a:lstStyle/>
          <a:p>
            <a:pPr indent="0"/>
            <a:r>
              <a:rPr lang="en-US" sz="2400" b="0">
                <a:solidFill>
                  <a:srgbClr val="FF0000"/>
                </a:solidFill>
                <a:latin typeface="Times New Roman" panose="02020603050405020304" pitchFamily="18" charset="0"/>
                <a:ea typeface="宋体" panose="02010600030101010101" pitchFamily="2" charset="-122"/>
              </a:rPr>
              <a:t>D</a:t>
            </a:r>
            <a:endParaRPr lang="en-US" altLang="en-US" sz="2400" b="0">
              <a:solidFill>
                <a:srgbClr val="FF0000"/>
              </a:solidFill>
              <a:latin typeface="Times New Roman" panose="02020603050405020304" pitchFamily="18" charset="0"/>
              <a:ea typeface="宋体" panose="02010600030101010101" pitchFamily="2" charset="-122"/>
            </a:endParaRPr>
          </a:p>
        </p:txBody>
      </p:sp>
      <p:sp>
        <p:nvSpPr>
          <p:cNvPr id="3" name="文本框 2"/>
          <p:cNvSpPr txBox="1"/>
          <p:nvPr/>
        </p:nvSpPr>
        <p:spPr>
          <a:xfrm>
            <a:off x="546100" y="3288030"/>
            <a:ext cx="10088880" cy="2861310"/>
          </a:xfrm>
          <a:prstGeom prst="rect">
            <a:avLst/>
          </a:prstGeom>
          <a:noFill/>
        </p:spPr>
        <p:txBody>
          <a:bodyPr wrap="none" rtlCol="0" anchor="t">
            <a:spAutoFit/>
          </a:bodyPr>
          <a:lstStyle/>
          <a:p>
            <a:pPr indent="0" fontAlgn="auto">
              <a:lnSpc>
                <a:spcPct val="150000"/>
              </a:lnSpc>
            </a:pPr>
            <a:r>
              <a:rPr lang="en-US" sz="2400">
                <a:latin typeface="宋体" panose="02010600030101010101" pitchFamily="2" charset="-122"/>
                <a:ea typeface="宋体" panose="02010600030101010101" pitchFamily="2" charset="-122"/>
                <a:cs typeface="宋体" panose="02010600030101010101" pitchFamily="2" charset="-122"/>
                <a:sym typeface="+mn-ea"/>
              </a:rPr>
              <a:t>2</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a:t>
            </a:r>
            <a:r>
              <a:rPr lang="en-US" sz="2400">
                <a:latin typeface="宋体" panose="02010600030101010101" pitchFamily="2" charset="-122"/>
                <a:ea typeface="宋体" panose="02010600030101010101" pitchFamily="2" charset="-122"/>
                <a:cs typeface="宋体" panose="02010600030101010101" pitchFamily="2" charset="-122"/>
                <a:sym typeface="+mn-ea"/>
              </a:rPr>
              <a:t>(</a:t>
            </a:r>
            <a:r>
              <a:rPr lang="zh-CN" sz="2400">
                <a:latin typeface="宋体" panose="02010600030101010101" pitchFamily="2" charset="-122"/>
                <a:ea typeface="宋体" panose="02010600030101010101" pitchFamily="2" charset="-122"/>
                <a:cs typeface="宋体" panose="02010600030101010101" pitchFamily="2" charset="-122"/>
                <a:sym typeface="+mn-ea"/>
              </a:rPr>
              <a:t>多选</a:t>
            </a:r>
            <a:r>
              <a:rPr lang="en-US" sz="2400">
                <a:latin typeface="宋体" panose="02010600030101010101" pitchFamily="2" charset="-122"/>
                <a:ea typeface="宋体" panose="02010600030101010101" pitchFamily="2" charset="-122"/>
                <a:cs typeface="宋体" panose="02010600030101010101" pitchFamily="2" charset="-122"/>
                <a:sym typeface="+mn-ea"/>
              </a:rPr>
              <a:t>)</a:t>
            </a:r>
            <a:r>
              <a:rPr lang="zh-CN" sz="2400">
                <a:latin typeface="宋体" panose="02010600030101010101" pitchFamily="2" charset="-122"/>
                <a:ea typeface="宋体" panose="02010600030101010101" pitchFamily="2" charset="-122"/>
                <a:cs typeface="宋体" panose="02010600030101010101" pitchFamily="2" charset="-122"/>
                <a:sym typeface="+mn-ea"/>
              </a:rPr>
              <a:t>下列说法正确的是</a:t>
            </a:r>
            <a:r>
              <a:rPr lang="en-US" sz="2400">
                <a:latin typeface="宋体" panose="02010600030101010101" pitchFamily="2" charset="-122"/>
                <a:ea typeface="宋体" panose="02010600030101010101" pitchFamily="2" charset="-122"/>
                <a:cs typeface="宋体" panose="02010600030101010101" pitchFamily="2" charset="-122"/>
                <a:sym typeface="+mn-ea"/>
              </a:rPr>
              <a:t>(</a:t>
            </a:r>
            <a:r>
              <a:rPr lang="zh-CN" sz="2400">
                <a:latin typeface="宋体" panose="02010600030101010101" pitchFamily="2" charset="-122"/>
                <a:ea typeface="宋体" panose="02010600030101010101" pitchFamily="2" charset="-122"/>
                <a:cs typeface="宋体" panose="02010600030101010101" pitchFamily="2" charset="-122"/>
                <a:sym typeface="+mn-ea"/>
              </a:rPr>
              <a:t>　　</a:t>
            </a:r>
            <a:r>
              <a:rPr lang="en-US" sz="2400">
                <a:latin typeface="宋体" panose="02010600030101010101" pitchFamily="2" charset="-122"/>
                <a:ea typeface="宋体" panose="02010600030101010101" pitchFamily="2" charset="-122"/>
                <a:cs typeface="宋体" panose="02010600030101010101" pitchFamily="2" charset="-122"/>
                <a:sym typeface="+mn-ea"/>
              </a:rPr>
              <a:t>)A. </a:t>
            </a:r>
            <a:r>
              <a:rPr lang="zh-CN" sz="2400">
                <a:latin typeface="宋体" panose="02010600030101010101" pitchFamily="2" charset="-122"/>
                <a:ea typeface="宋体" panose="02010600030101010101" pitchFamily="2" charset="-122"/>
                <a:cs typeface="宋体" panose="02010600030101010101" pitchFamily="2" charset="-122"/>
                <a:sym typeface="+mn-ea"/>
              </a:rPr>
              <a:t>两杯水温度相同，内能也一定相同</a:t>
            </a:r>
            <a:r>
              <a:rPr lang="en-US" sz="2400">
                <a:latin typeface="宋体" panose="02010600030101010101" pitchFamily="2" charset="-122"/>
                <a:ea typeface="宋体" panose="02010600030101010101" pitchFamily="2" charset="-122"/>
                <a:cs typeface="宋体" panose="02010600030101010101" pitchFamily="2" charset="-122"/>
                <a:sym typeface="+mn-ea"/>
              </a:rPr>
              <a:t>B. </a:t>
            </a:r>
            <a:r>
              <a:rPr lang="zh-CN" sz="2400">
                <a:latin typeface="宋体" panose="02010600030101010101" pitchFamily="2" charset="-122"/>
                <a:ea typeface="宋体" panose="02010600030101010101" pitchFamily="2" charset="-122"/>
                <a:cs typeface="宋体" panose="02010600030101010101" pitchFamily="2" charset="-122"/>
                <a:sym typeface="+mn-ea"/>
              </a:rPr>
              <a:t>热量总是从内能大的物体向内能小的物体传递</a:t>
            </a:r>
            <a:r>
              <a:rPr lang="en-US" sz="2400">
                <a:latin typeface="宋体" panose="02010600030101010101" pitchFamily="2" charset="-122"/>
                <a:ea typeface="宋体" panose="02010600030101010101" pitchFamily="2" charset="-122"/>
                <a:cs typeface="宋体" panose="02010600030101010101" pitchFamily="2" charset="-122"/>
                <a:sym typeface="+mn-ea"/>
              </a:rPr>
              <a:t>C. </a:t>
            </a:r>
            <a:r>
              <a:rPr lang="zh-CN" sz="2400">
                <a:latin typeface="宋体" panose="02010600030101010101" pitchFamily="2" charset="-122"/>
                <a:ea typeface="宋体" panose="02010600030101010101" pitchFamily="2" charset="-122"/>
                <a:cs typeface="宋体" panose="02010600030101010101" pitchFamily="2" charset="-122"/>
                <a:sym typeface="+mn-ea"/>
              </a:rPr>
              <a:t>由于水的比热容大，工厂里的冷却塔常用水作为冷却介质</a:t>
            </a:r>
            <a:r>
              <a:rPr lang="en-US" sz="2400">
                <a:latin typeface="宋体" panose="02010600030101010101" pitchFamily="2" charset="-122"/>
                <a:ea typeface="宋体" panose="02010600030101010101" pitchFamily="2" charset="-122"/>
                <a:cs typeface="宋体" panose="02010600030101010101" pitchFamily="2" charset="-122"/>
                <a:sym typeface="+mn-ea"/>
              </a:rPr>
              <a:t>D. </a:t>
            </a:r>
            <a:r>
              <a:rPr lang="zh-CN" sz="2400">
                <a:latin typeface="宋体" panose="02010600030101010101" pitchFamily="2" charset="-122"/>
                <a:ea typeface="宋体" panose="02010600030101010101" pitchFamily="2" charset="-122"/>
                <a:cs typeface="宋体" panose="02010600030101010101" pitchFamily="2" charset="-122"/>
                <a:sym typeface="+mn-ea"/>
              </a:rPr>
              <a:t>质量、初温相同的水和煤油放出相同热量后，水的温度高于煤油的温度
</a:t>
            </a:r>
            <a:endParaRPr lang="zh-CN" altLang="en-US" sz="2400">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4" name="文本框 3"/>
          <p:cNvSpPr txBox="1"/>
          <p:nvPr/>
        </p:nvSpPr>
        <p:spPr>
          <a:xfrm>
            <a:off x="4387850" y="3438525"/>
            <a:ext cx="640080" cy="460375"/>
          </a:xfrm>
          <a:prstGeom prst="rect">
            <a:avLst/>
          </a:prstGeom>
          <a:noFill/>
          <a:ln w="9525">
            <a:noFill/>
          </a:ln>
        </p:spPr>
        <p:txBody>
          <a:bodyPr wrap="square">
            <a:spAutoFit/>
          </a:bodyPr>
          <a:lstStyle/>
          <a:p>
            <a:pPr indent="0"/>
            <a:r>
              <a:rPr lang="en-US" sz="1050" b="0">
                <a:latin typeface="Times New Roman" panose="02020603050405020304" pitchFamily="18" charset="0"/>
                <a:ea typeface="宋体" panose="02010600030101010101" pitchFamily="2" charset="-122"/>
              </a:rPr>
              <a:t> </a:t>
            </a:r>
            <a:r>
              <a:rPr lang="en-US" sz="2400" b="0">
                <a:solidFill>
                  <a:srgbClr val="FF0000"/>
                </a:solidFill>
                <a:latin typeface="Times New Roman" panose="02020603050405020304" pitchFamily="18" charset="0"/>
                <a:ea typeface="宋体" panose="02010600030101010101" pitchFamily="2" charset="-122"/>
              </a:rPr>
              <a:t>CD</a:t>
            </a:r>
            <a:endParaRPr lang="en-US" altLang="en-US" sz="2400" b="0">
              <a:solidFill>
                <a:srgbClr val="FF0000"/>
              </a:solidFill>
              <a:latin typeface="Times New Roman" panose="02020603050405020304" pitchFamily="18" charset="0"/>
              <a:ea typeface="宋体" panose="02010600030101010101" pitchFamily="2" charset="-122"/>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93395" y="215900"/>
            <a:ext cx="10991850" cy="1938020"/>
          </a:xfrm>
          <a:prstGeom prst="rect">
            <a:avLst/>
          </a:prstGeom>
          <a:noFill/>
          <a:ln w="9525">
            <a:noFill/>
          </a:ln>
        </p:spPr>
        <p:txBody>
          <a:bodyPr wrap="square">
            <a:spAutoFit/>
          </a:bodyPr>
          <a:lstStyle/>
          <a:p>
            <a:pPr indent="0" fontAlgn="auto">
              <a:lnSpc>
                <a:spcPct val="150000"/>
              </a:lnSpc>
            </a:pPr>
            <a:r>
              <a:rPr lang="zh-CN" sz="3200">
                <a:ea typeface="黑体" panose="02010609060101010101" pitchFamily="49" charset="-122"/>
              </a:rPr>
              <a:t>考点</a:t>
            </a:r>
            <a:r>
              <a:rPr lang="en-US" altLang="zh-CN" sz="3200">
                <a:ea typeface="黑体" panose="02010609060101010101" pitchFamily="49" charset="-122"/>
              </a:rPr>
              <a:t>4   </a:t>
            </a:r>
            <a:r>
              <a:rPr lang="zh-CN" sz="3200">
                <a:ea typeface="黑体" panose="02010609060101010101" pitchFamily="49" charset="-122"/>
              </a:rPr>
              <a:t>热机</a:t>
            </a:r>
            <a:r>
              <a:rPr lang="zh-CN" sz="2400">
                <a:ea typeface="黑体" panose="02010609060101010101" pitchFamily="49" charset="-122"/>
              </a:rPr>
              <a:t>内燃机：</a:t>
            </a:r>
            <a:r>
              <a:rPr lang="zh-CN" sz="2400">
                <a:ea typeface="宋体" panose="02010600030101010101" pitchFamily="2" charset="-122"/>
              </a:rPr>
              <a:t>燃料直接在发动机汽缸内燃烧产生动力的热机</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分为汽油机和柴油机．</a:t>
            </a:r>
            <a:r>
              <a:rPr lang="en-US" sz="2400">
                <a:latin typeface="Times New Roman" panose="02020603050405020304" pitchFamily="18" charset="0"/>
                <a:ea typeface="宋体" panose="02010600030101010101" pitchFamily="2" charset="-122"/>
              </a:rPr>
              <a:t>2. </a:t>
            </a:r>
            <a:r>
              <a:rPr lang="zh-CN" sz="2400">
                <a:ea typeface="黑体" panose="02010609060101010101" pitchFamily="49" charset="-122"/>
              </a:rPr>
              <a:t>汽油机四冲程示意图及特点
</a:t>
            </a:r>
            <a:endParaRPr lang="zh-CN" altLang="en-US" sz="2400"/>
          </a:p>
        </p:txBody>
      </p:sp>
      <p:graphicFrame>
        <p:nvGraphicFramePr>
          <p:cNvPr id="2" name="表格 1"/>
          <p:cNvGraphicFramePr>
            <a:graphicFrameLocks noGrp="1"/>
          </p:cNvGraphicFramePr>
          <p:nvPr>
            <p:custDataLst>
              <p:tags r:id="rId2"/>
            </p:custDataLst>
          </p:nvPr>
        </p:nvGraphicFramePr>
        <p:xfrm>
          <a:off x="493161" y="2317403"/>
          <a:ext cx="11160124" cy="4491851"/>
        </p:xfrm>
        <a:graphic>
          <a:graphicData uri="http://schemas.openxmlformats.org/drawingml/2006/table">
            <a:tbl>
              <a:tblPr>
                <a:tableStyleId>{5940675A-B579-460E-94D1-54222C63F5DA}</a:tableStyleId>
              </a:tblPr>
              <a:tblGrid>
                <a:gridCol w="2376026"/>
                <a:gridCol w="3096034"/>
                <a:gridCol w="3384037"/>
                <a:gridCol w="2304027"/>
              </a:tblGrid>
              <a:tr h="719566">
                <a:tc>
                  <a:txBody>
                    <a:bodyPr/>
                    <a:lstStyle/>
                    <a:p>
                      <a:pPr marL="0" indent="0" algn="ctr" defTabSz="914400" eaLnBrk="1" fontAlgn="base" latinLnBrk="0" hangingPunct="1">
                        <a:lnSpc>
                          <a:spcPct val="150000"/>
                        </a:lnSpc>
                        <a:spcBef>
                          <a:spcPct val="0"/>
                        </a:spcBef>
                        <a:spcAft>
                          <a:spcPct val="0"/>
                        </a:spcAft>
                        <a:buNone/>
                      </a:pPr>
                      <a:r>
                        <a:rPr lang="en-US" sz="2500" b="0" i="0" u="none" kern="100" baseline="0">
                          <a:solidFill>
                            <a:schemeClr val="tx1"/>
                          </a:solidFill>
                          <a:effectLst/>
                          <a:latin typeface="Times New Roman" panose="02020603050405020304" pitchFamily="18" charset="0"/>
                          <a:ea typeface="+mn-ea"/>
                          <a:cs typeface="Times New Roman" panose="02020603050405020304" pitchFamily="18" charset="0"/>
                        </a:rPr>
                        <a:t>________</a:t>
                      </a:r>
                      <a:r>
                        <a:rPr lang="zh-CN" sz="2500" b="0" i="0" u="none" kern="100" baseline="0">
                          <a:solidFill>
                            <a:schemeClr val="tx1"/>
                          </a:solidFill>
                          <a:effectLst/>
                          <a:latin typeface="Times New Roman" panose="02020603050405020304" pitchFamily="18" charset="0"/>
                          <a:ea typeface="+mn-ea"/>
                          <a:cs typeface="Times New Roman" panose="02020603050405020304" pitchFamily="18" charset="0"/>
                        </a:rPr>
                        <a:t>冲程</a:t>
                      </a:r>
                    </a:p>
                  </a:txBody>
                  <a:tcPr marL="68575" marR="68575" marT="0" marB="0" anchor="ctr">
                    <a:noFill/>
                  </a:tcPr>
                </a:tc>
                <a:tc>
                  <a:txBody>
                    <a:bodyPr/>
                    <a:lstStyle/>
                    <a:p>
                      <a:pPr marL="0" indent="0" algn="ctr" defTabSz="914400" eaLnBrk="1" fontAlgn="base" latinLnBrk="0" hangingPunct="1">
                        <a:lnSpc>
                          <a:spcPct val="150000"/>
                        </a:lnSpc>
                        <a:spcBef>
                          <a:spcPct val="0"/>
                        </a:spcBef>
                        <a:spcAft>
                          <a:spcPct val="0"/>
                        </a:spcAft>
                        <a:buNone/>
                      </a:pPr>
                      <a:r>
                        <a:rPr lang="en-US" sz="2500" b="0" i="0" u="none" kern="100" baseline="0">
                          <a:solidFill>
                            <a:schemeClr val="tx1"/>
                          </a:solidFill>
                          <a:effectLst/>
                          <a:latin typeface="Times New Roman" panose="02020603050405020304" pitchFamily="18" charset="0"/>
                          <a:ea typeface="+mn-ea"/>
                          <a:cs typeface="Times New Roman" panose="02020603050405020304" pitchFamily="18" charset="0"/>
                        </a:rPr>
                        <a:t>________</a:t>
                      </a:r>
                      <a:r>
                        <a:rPr lang="zh-CN" sz="2500" b="0" i="0" u="none" kern="100" baseline="0">
                          <a:solidFill>
                            <a:schemeClr val="tx1"/>
                          </a:solidFill>
                          <a:effectLst/>
                          <a:latin typeface="Times New Roman" panose="02020603050405020304" pitchFamily="18" charset="0"/>
                          <a:ea typeface="+mn-ea"/>
                          <a:cs typeface="Times New Roman" panose="02020603050405020304" pitchFamily="18" charset="0"/>
                        </a:rPr>
                        <a:t>冲程</a:t>
                      </a:r>
                    </a:p>
                  </a:txBody>
                  <a:tcPr marL="68575" marR="68575" marT="0" marB="0" anchor="ctr">
                    <a:noFill/>
                  </a:tcPr>
                </a:tc>
                <a:tc>
                  <a:txBody>
                    <a:bodyPr/>
                    <a:lstStyle/>
                    <a:p>
                      <a:pPr marL="0" indent="0" algn="ctr" defTabSz="914400" eaLnBrk="1" fontAlgn="base" latinLnBrk="0" hangingPunct="1">
                        <a:lnSpc>
                          <a:spcPct val="150000"/>
                        </a:lnSpc>
                        <a:spcBef>
                          <a:spcPct val="0"/>
                        </a:spcBef>
                        <a:spcAft>
                          <a:spcPct val="0"/>
                        </a:spcAft>
                        <a:buNone/>
                      </a:pPr>
                      <a:r>
                        <a:rPr lang="en-US" sz="2500" b="0" i="0" u="none" kern="100" baseline="0">
                          <a:solidFill>
                            <a:schemeClr val="tx1"/>
                          </a:solidFill>
                          <a:effectLst/>
                          <a:latin typeface="Times New Roman" panose="02020603050405020304" pitchFamily="18" charset="0"/>
                          <a:ea typeface="+mn-ea"/>
                          <a:cs typeface="Times New Roman" panose="02020603050405020304" pitchFamily="18" charset="0"/>
                        </a:rPr>
                        <a:t>________</a:t>
                      </a:r>
                      <a:r>
                        <a:rPr lang="zh-CN" sz="2500" b="0" i="0" u="none" kern="100" baseline="0">
                          <a:solidFill>
                            <a:schemeClr val="tx1"/>
                          </a:solidFill>
                          <a:effectLst/>
                          <a:latin typeface="Times New Roman" panose="02020603050405020304" pitchFamily="18" charset="0"/>
                          <a:ea typeface="+mn-ea"/>
                          <a:cs typeface="Times New Roman" panose="02020603050405020304" pitchFamily="18" charset="0"/>
                        </a:rPr>
                        <a:t>冲程</a:t>
                      </a:r>
                    </a:p>
                  </a:txBody>
                  <a:tcPr marL="68575" marR="68575" marT="0" marB="0" anchor="ctr">
                    <a:noFill/>
                  </a:tcPr>
                </a:tc>
                <a:tc>
                  <a:txBody>
                    <a:bodyPr/>
                    <a:lstStyle/>
                    <a:p>
                      <a:pPr marL="0" indent="0" algn="ctr" defTabSz="914400" eaLnBrk="1" fontAlgn="base" latinLnBrk="0" hangingPunct="1">
                        <a:lnSpc>
                          <a:spcPct val="150000"/>
                        </a:lnSpc>
                        <a:spcBef>
                          <a:spcPct val="0"/>
                        </a:spcBef>
                        <a:spcAft>
                          <a:spcPct val="0"/>
                        </a:spcAft>
                        <a:buNone/>
                      </a:pPr>
                      <a:r>
                        <a:rPr lang="en-US" sz="2500" b="0" i="0" u="none" kern="100" baseline="0">
                          <a:solidFill>
                            <a:schemeClr val="tx1"/>
                          </a:solidFill>
                          <a:effectLst/>
                          <a:latin typeface="Times New Roman" panose="02020603050405020304" pitchFamily="18" charset="0"/>
                          <a:ea typeface="+mn-ea"/>
                          <a:cs typeface="Times New Roman" panose="02020603050405020304" pitchFamily="18" charset="0"/>
                        </a:rPr>
                        <a:t>________</a:t>
                      </a:r>
                      <a:r>
                        <a:rPr lang="zh-CN" sz="2500" b="0" i="0" u="none" kern="100" baseline="0">
                          <a:solidFill>
                            <a:schemeClr val="tx1"/>
                          </a:solidFill>
                          <a:effectLst/>
                          <a:latin typeface="Times New Roman" panose="02020603050405020304" pitchFamily="18" charset="0"/>
                          <a:ea typeface="+mn-ea"/>
                          <a:cs typeface="Times New Roman" panose="02020603050405020304" pitchFamily="18" charset="0"/>
                        </a:rPr>
                        <a:t>冲程</a:t>
                      </a:r>
                    </a:p>
                  </a:txBody>
                  <a:tcPr marL="68575" marR="68575" marT="0" marB="0" anchor="ctr">
                    <a:noFill/>
                  </a:tcPr>
                </a:tc>
              </a:tr>
              <a:tr h="2057785">
                <a:tc>
                  <a:txBody>
                    <a:bodyPr/>
                    <a:lstStyle/>
                    <a:p>
                      <a:pPr marL="0" indent="0" algn="ctr" defTabSz="914400" eaLnBrk="1" fontAlgn="base" latinLnBrk="0" hangingPunct="1">
                        <a:lnSpc>
                          <a:spcPct val="150000"/>
                        </a:lnSpc>
                        <a:spcBef>
                          <a:spcPct val="0"/>
                        </a:spcBef>
                        <a:spcAft>
                          <a:spcPct val="0"/>
                        </a:spcAft>
                        <a:buNone/>
                      </a:pPr>
                      <a:endParaRPr lang="en-US" sz="2500" b="0" i="0" u="none" kern="100" baseline="0">
                        <a:solidFill>
                          <a:schemeClr val="tx1"/>
                        </a:solidFill>
                        <a:effectLst/>
                        <a:latin typeface="Times New Roman" panose="02020603050405020304" pitchFamily="18" charset="0"/>
                        <a:ea typeface="+mn-ea"/>
                        <a:cs typeface="Times New Roman" panose="02020603050405020304" pitchFamily="18" charset="0"/>
                      </a:endParaRPr>
                    </a:p>
                  </a:txBody>
                  <a:tcPr marL="68575" marR="68575" marT="0" marB="0" anchor="ctr"/>
                </a:tc>
                <a:tc>
                  <a:txBody>
                    <a:bodyPr/>
                    <a:lstStyle/>
                    <a:p>
                      <a:pPr marL="0" indent="0" algn="ctr" defTabSz="914400" eaLnBrk="1" fontAlgn="base" latinLnBrk="0" hangingPunct="1">
                        <a:lnSpc>
                          <a:spcPct val="150000"/>
                        </a:lnSpc>
                        <a:spcBef>
                          <a:spcPct val="0"/>
                        </a:spcBef>
                        <a:spcAft>
                          <a:spcPct val="0"/>
                        </a:spcAft>
                        <a:buNone/>
                      </a:pPr>
                      <a:endParaRPr lang="en-US" sz="2500" b="0" i="0" u="none" kern="100" baseline="0">
                        <a:solidFill>
                          <a:schemeClr val="tx1"/>
                        </a:solidFill>
                        <a:effectLst/>
                        <a:latin typeface="Times New Roman" panose="02020603050405020304" pitchFamily="18" charset="0"/>
                        <a:ea typeface="+mn-ea"/>
                        <a:cs typeface="Times New Roman" panose="02020603050405020304" pitchFamily="18" charset="0"/>
                      </a:endParaRPr>
                    </a:p>
                  </a:txBody>
                  <a:tcPr marL="68575" marR="68575" marT="0" marB="0" anchor="ctr"/>
                </a:tc>
                <a:tc>
                  <a:txBody>
                    <a:bodyPr/>
                    <a:lstStyle/>
                    <a:p>
                      <a:pPr marL="0" indent="0" algn="ctr" defTabSz="914400" eaLnBrk="1" fontAlgn="base" latinLnBrk="0" hangingPunct="1">
                        <a:lnSpc>
                          <a:spcPct val="150000"/>
                        </a:lnSpc>
                        <a:spcBef>
                          <a:spcPct val="0"/>
                        </a:spcBef>
                        <a:spcAft>
                          <a:spcPct val="0"/>
                        </a:spcAft>
                        <a:buNone/>
                      </a:pPr>
                      <a:endParaRPr lang="en-US" sz="2500" b="0" i="0" u="none" kern="100" baseline="0">
                        <a:solidFill>
                          <a:schemeClr val="tx1"/>
                        </a:solidFill>
                        <a:effectLst/>
                        <a:latin typeface="Times New Roman" panose="02020603050405020304" pitchFamily="18" charset="0"/>
                        <a:ea typeface="+mn-ea"/>
                        <a:cs typeface="Times New Roman" panose="02020603050405020304" pitchFamily="18" charset="0"/>
                      </a:endParaRPr>
                    </a:p>
                  </a:txBody>
                  <a:tcPr marL="68575" marR="68575" marT="0" marB="0" anchor="ctr"/>
                </a:tc>
                <a:tc>
                  <a:txBody>
                    <a:bodyPr/>
                    <a:lstStyle/>
                    <a:p>
                      <a:pPr marL="0" indent="0" algn="ctr" defTabSz="914400" eaLnBrk="1" fontAlgn="base" latinLnBrk="0" hangingPunct="1">
                        <a:lnSpc>
                          <a:spcPct val="150000"/>
                        </a:lnSpc>
                        <a:spcBef>
                          <a:spcPct val="0"/>
                        </a:spcBef>
                        <a:spcAft>
                          <a:spcPct val="0"/>
                        </a:spcAft>
                        <a:buNone/>
                      </a:pPr>
                      <a:endParaRPr lang="en-US" sz="2500" b="0" i="0" u="none" kern="100" baseline="0">
                        <a:solidFill>
                          <a:schemeClr val="tx1"/>
                        </a:solidFill>
                        <a:effectLst/>
                        <a:latin typeface="Times New Roman" panose="02020603050405020304" pitchFamily="18" charset="0"/>
                        <a:ea typeface="+mn-ea"/>
                        <a:cs typeface="Times New Roman" panose="02020603050405020304" pitchFamily="18" charset="0"/>
                      </a:endParaRPr>
                    </a:p>
                  </a:txBody>
                  <a:tcPr marL="68575" marR="68575" marT="0" marB="0" anchor="ctr"/>
                </a:tc>
              </a:tr>
              <a:tr h="1617072">
                <a:tc>
                  <a:txBody>
                    <a:bodyPr/>
                    <a:lstStyle/>
                    <a:p>
                      <a:pPr marL="0" indent="0" algn="l" defTabSz="914400" eaLnBrk="1" fontAlgn="base" latinLnBrk="0" hangingPunct="1">
                        <a:lnSpc>
                          <a:spcPct val="150000"/>
                        </a:lnSpc>
                        <a:spcBef>
                          <a:spcPct val="0"/>
                        </a:spcBef>
                        <a:spcAft>
                          <a:spcPct val="0"/>
                        </a:spcAft>
                        <a:buNone/>
                      </a:pPr>
                      <a:r>
                        <a:rPr lang="zh-CN" sz="2500" b="0" i="0" u="none" kern="100" baseline="0">
                          <a:solidFill>
                            <a:schemeClr val="tx1"/>
                          </a:solidFill>
                          <a:effectLst/>
                          <a:latin typeface="Times New Roman" panose="02020603050405020304" pitchFamily="18" charset="0"/>
                          <a:ea typeface="+mn-ea"/>
                          <a:cs typeface="Times New Roman" panose="02020603050405020304" pitchFamily="18" charset="0"/>
                        </a:rPr>
                        <a:t>进气门打开，排气门关闭，活塞向下运动</a:t>
                      </a:r>
                    </a:p>
                  </a:txBody>
                  <a:tcPr marL="68575" marR="68575" marT="0" marB="0" anchor="ctr"/>
                </a:tc>
                <a:tc>
                  <a:txBody>
                    <a:bodyPr/>
                    <a:lstStyle/>
                    <a:p>
                      <a:pPr marL="0" indent="0" algn="l" defTabSz="914400" eaLnBrk="1" fontAlgn="base" latinLnBrk="0" hangingPunct="1">
                        <a:lnSpc>
                          <a:spcPct val="150000"/>
                        </a:lnSpc>
                        <a:spcBef>
                          <a:spcPct val="0"/>
                        </a:spcBef>
                        <a:spcAft>
                          <a:spcPct val="0"/>
                        </a:spcAft>
                        <a:buNone/>
                      </a:pPr>
                      <a:r>
                        <a:rPr lang="zh-CN" sz="2500" b="0" i="0" u="none" kern="100" baseline="0">
                          <a:solidFill>
                            <a:schemeClr val="tx1"/>
                          </a:solidFill>
                          <a:effectLst/>
                          <a:latin typeface="Times New Roman" panose="02020603050405020304" pitchFamily="18" charset="0"/>
                          <a:ea typeface="+mn-ea"/>
                          <a:cs typeface="Times New Roman" panose="02020603050405020304" pitchFamily="18" charset="0"/>
                        </a:rPr>
                        <a:t>进气门和排气门都关闭，活塞向上运动</a:t>
                      </a:r>
                    </a:p>
                  </a:txBody>
                  <a:tcPr marL="68575" marR="68575" marT="0" marB="0" anchor="ctr"/>
                </a:tc>
                <a:tc>
                  <a:txBody>
                    <a:bodyPr/>
                    <a:lstStyle/>
                    <a:p>
                      <a:pPr marL="0" indent="0" algn="l" defTabSz="914400" eaLnBrk="1" fontAlgn="base" latinLnBrk="0" hangingPunct="1">
                        <a:lnSpc>
                          <a:spcPct val="150000"/>
                        </a:lnSpc>
                        <a:spcBef>
                          <a:spcPct val="0"/>
                        </a:spcBef>
                        <a:spcAft>
                          <a:spcPct val="0"/>
                        </a:spcAft>
                        <a:buNone/>
                      </a:pPr>
                      <a:r>
                        <a:rPr lang="zh-CN" sz="2500" b="0" i="0" u="none" kern="100" baseline="0">
                          <a:solidFill>
                            <a:schemeClr val="tx1"/>
                          </a:solidFill>
                          <a:effectLst/>
                          <a:latin typeface="Times New Roman" panose="02020603050405020304" pitchFamily="18" charset="0"/>
                          <a:ea typeface="+mn-ea"/>
                          <a:cs typeface="Times New Roman" panose="02020603050405020304" pitchFamily="18" charset="0"/>
                        </a:rPr>
                        <a:t>进气门和排气门都关闭，活塞向下运动，火花塞产生电火花</a:t>
                      </a:r>
                    </a:p>
                  </a:txBody>
                  <a:tcPr marL="68575" marR="68575" marT="0" marB="0" anchor="ctr"/>
                </a:tc>
                <a:tc>
                  <a:txBody>
                    <a:bodyPr/>
                    <a:lstStyle/>
                    <a:p>
                      <a:pPr marL="0" indent="0" algn="l" defTabSz="914400" eaLnBrk="1" fontAlgn="base" latinLnBrk="0" hangingPunct="1">
                        <a:lnSpc>
                          <a:spcPct val="150000"/>
                        </a:lnSpc>
                        <a:spcBef>
                          <a:spcPct val="0"/>
                        </a:spcBef>
                        <a:spcAft>
                          <a:spcPct val="0"/>
                        </a:spcAft>
                        <a:buNone/>
                      </a:pPr>
                      <a:r>
                        <a:rPr lang="zh-CN" sz="2500" b="0" i="0" u="none" kern="100" baseline="0">
                          <a:solidFill>
                            <a:schemeClr val="tx1"/>
                          </a:solidFill>
                          <a:effectLst/>
                          <a:latin typeface="Times New Roman" panose="02020603050405020304" pitchFamily="18" charset="0"/>
                          <a:ea typeface="+mn-ea"/>
                          <a:cs typeface="Times New Roman" panose="02020603050405020304" pitchFamily="18" charset="0"/>
                        </a:rPr>
                        <a:t>进气门关闭，排气门打开，活塞向上运动</a:t>
                      </a:r>
                    </a:p>
                  </a:txBody>
                  <a:tcPr marL="68575" marR="68575" marT="0" marB="0" anchor="ctr"/>
                </a:tc>
              </a:tr>
            </a:tbl>
          </a:graphicData>
        </a:graphic>
      </p:graphicFrame>
      <p:pic>
        <p:nvPicPr>
          <p:cNvPr id="15390" name="Picture 5" descr="E:\物理（勿动）\2021河北试题研究fbd\2021河北中考试题研究物理讲册（8.13）\HB165.TIF"/>
          <p:cNvPicPr>
            <a:picLocks noChangeAspect="1" noChangeArrowheads="1"/>
          </p:cNvPicPr>
          <p:nvPr/>
        </p:nvPicPr>
        <p:blipFill>
          <a:blip r:embed="rId4" r:link="rId5">
            <a:extLst>
              <a:ext uri="{28A0092B-C50C-407E-A947-70E740481C1C}">
                <a14:useLocalDpi xmlns:a14="http://schemas.microsoft.com/office/drawing/2010/main" val="0"/>
              </a:ext>
            </a:extLst>
          </a:blip>
          <a:stretch>
            <a:fillRect/>
          </a:stretch>
        </p:blipFill>
        <p:spPr bwMode="auto">
          <a:xfrm>
            <a:off x="924961" y="3310062"/>
            <a:ext cx="1770062" cy="162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91" name="Picture 6" descr="E:\物理（勿动）\2021河北试题研究fbd\2021河北中考试题研究物理讲册（8.13）\HB166.TIF"/>
          <p:cNvPicPr>
            <a:picLocks noChangeAspect="1" noChangeArrowheads="1"/>
          </p:cNvPicPr>
          <p:nvPr/>
        </p:nvPicPr>
        <p:blipFill>
          <a:blip r:embed="rId6" r:link="rId7">
            <a:extLst>
              <a:ext uri="{28A0092B-C50C-407E-A947-70E740481C1C}">
                <a14:useLocalDpi xmlns:a14="http://schemas.microsoft.com/office/drawing/2010/main" val="0"/>
              </a:ext>
            </a:extLst>
          </a:blip>
          <a:stretch>
            <a:fillRect/>
          </a:stretch>
        </p:blipFill>
        <p:spPr bwMode="auto">
          <a:xfrm>
            <a:off x="3949330" y="3210843"/>
            <a:ext cx="987425" cy="182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92" name="Picture 7" descr="E:\物理（勿动）\2021河北试题研究fbd\2021河北中考试题研究物理讲册（8.13）\HB167.TIF"/>
          <p:cNvPicPr>
            <a:picLocks noChangeAspect="1" noChangeArrowheads="1"/>
          </p:cNvPicPr>
          <p:nvPr/>
        </p:nvPicPr>
        <p:blipFill>
          <a:blip r:embed="rId8" r:link="rId9">
            <a:extLst>
              <a:ext uri="{28A0092B-C50C-407E-A947-70E740481C1C}">
                <a14:useLocalDpi xmlns:a14="http://schemas.microsoft.com/office/drawing/2010/main" val="0"/>
              </a:ext>
            </a:extLst>
          </a:blip>
          <a:stretch>
            <a:fillRect/>
          </a:stretch>
        </p:blipFill>
        <p:spPr bwMode="auto">
          <a:xfrm>
            <a:off x="7189600" y="3190999"/>
            <a:ext cx="1008062" cy="186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93" name="Picture 8" descr="E:\物理（勿动）\2021河北试题研究fbd\2021河北中考试题研究物理讲册（8.13）\HB168.TIF"/>
          <p:cNvPicPr>
            <a:picLocks noChangeAspect="1" noChangeArrowheads="1"/>
          </p:cNvPicPr>
          <p:nvPr/>
        </p:nvPicPr>
        <p:blipFill>
          <a:blip r:embed="rId10" r:link="rId11">
            <a:extLst>
              <a:ext uri="{28A0092B-C50C-407E-A947-70E740481C1C}">
                <a14:useLocalDpi xmlns:a14="http://schemas.microsoft.com/office/drawing/2010/main" val="0"/>
              </a:ext>
            </a:extLst>
          </a:blip>
          <a:stretch>
            <a:fillRect/>
          </a:stretch>
        </p:blipFill>
        <p:spPr bwMode="auto">
          <a:xfrm>
            <a:off x="10141986" y="3243387"/>
            <a:ext cx="946150" cy="175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矩形 2"/>
          <p:cNvSpPr>
            <a:spLocks noChangeArrowheads="1"/>
          </p:cNvSpPr>
          <p:nvPr/>
        </p:nvSpPr>
        <p:spPr bwMode="auto">
          <a:xfrm>
            <a:off x="1010686" y="2488486"/>
            <a:ext cx="8001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a:solidFill>
                  <a:srgbClr val="FF0000"/>
                </a:solidFill>
              </a:rPr>
              <a:t>吸气</a:t>
            </a:r>
          </a:p>
        </p:txBody>
      </p:sp>
      <p:sp>
        <p:nvSpPr>
          <p:cNvPr id="13" name="矩形 12"/>
          <p:cNvSpPr>
            <a:spLocks noChangeArrowheads="1"/>
          </p:cNvSpPr>
          <p:nvPr/>
        </p:nvSpPr>
        <p:spPr bwMode="auto">
          <a:xfrm>
            <a:off x="3804686" y="2488486"/>
            <a:ext cx="8032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a:solidFill>
                  <a:srgbClr val="FF0000"/>
                </a:solidFill>
              </a:rPr>
              <a:t>压缩</a:t>
            </a:r>
          </a:p>
        </p:txBody>
      </p:sp>
      <p:sp>
        <p:nvSpPr>
          <p:cNvPr id="14" name="矩形 13"/>
          <p:cNvSpPr>
            <a:spLocks noChangeArrowheads="1"/>
          </p:cNvSpPr>
          <p:nvPr/>
        </p:nvSpPr>
        <p:spPr bwMode="auto">
          <a:xfrm>
            <a:off x="6901898" y="2488487"/>
            <a:ext cx="8032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a:solidFill>
                  <a:srgbClr val="FF0000"/>
                </a:solidFill>
              </a:rPr>
              <a:t>做功</a:t>
            </a:r>
          </a:p>
        </p:txBody>
      </p:sp>
      <p:sp>
        <p:nvSpPr>
          <p:cNvPr id="15" name="矩形 14"/>
          <p:cNvSpPr>
            <a:spLocks noChangeArrowheads="1"/>
          </p:cNvSpPr>
          <p:nvPr/>
        </p:nvSpPr>
        <p:spPr bwMode="auto">
          <a:xfrm>
            <a:off x="9789561" y="2488487"/>
            <a:ext cx="8032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a:solidFill>
                  <a:srgbClr val="FF0000"/>
                </a:solidFill>
              </a:rPr>
              <a:t>排气</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linds(horizontal)">
                                      <p:cBhvr>
                                        <p:cTn id="17" dur="500"/>
                                        <p:tgtEl>
                                          <p:spTgt spid="1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blinds(horizontal)">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3" grpId="0"/>
      <p:bldP spid="14" grpId="0"/>
      <p:bldP spid="1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custDataLst>
              <p:tags r:id="rId2"/>
            </p:custDataLst>
          </p:nvPr>
        </p:nvGraphicFramePr>
        <p:xfrm>
          <a:off x="515937" y="443651"/>
          <a:ext cx="11160811" cy="2015757"/>
        </p:xfrm>
        <a:graphic>
          <a:graphicData uri="http://schemas.openxmlformats.org/drawingml/2006/table">
            <a:tbl>
              <a:tblPr>
                <a:tableStyleId>{5940675A-B579-460E-94D1-54222C63F5DA}</a:tableStyleId>
              </a:tblPr>
              <a:tblGrid>
                <a:gridCol w="1728026"/>
                <a:gridCol w="3744371"/>
                <a:gridCol w="3672247"/>
                <a:gridCol w="2016167"/>
              </a:tblGrid>
              <a:tr h="810260">
                <a:tc>
                  <a:txBody>
                    <a:bodyPr/>
                    <a:lstStyle/>
                    <a:p>
                      <a:pPr marL="0" marR="0" lvl="0" indent="0" algn="ctr" defTabSz="914400" eaLnBrk="1" fontAlgn="base" latinLnBrk="0" hangingPunct="1">
                        <a:lnSpc>
                          <a:spcPct val="150000"/>
                        </a:lnSpc>
                        <a:spcBef>
                          <a:spcPct val="0"/>
                        </a:spcBef>
                        <a:spcAft>
                          <a:spcPct val="0"/>
                        </a:spcAft>
                        <a:buClrTx/>
                        <a:buSzTx/>
                        <a:buFontTx/>
                        <a:buNone/>
                        <a:defRPr/>
                      </a:pPr>
                      <a:r>
                        <a:rPr lang="zh-CN" altLang="en-US" sz="2400" b="1">
                          <a:solidFill>
                            <a:schemeClr val="tx1"/>
                          </a:solidFill>
                        </a:rPr>
                        <a:t>吸气</a:t>
                      </a:r>
                      <a:r>
                        <a:rPr lang="zh-CN" sz="2400" b="1" i="0" u="none" kern="100" baseline="0">
                          <a:solidFill>
                            <a:schemeClr val="tx1"/>
                          </a:solidFill>
                          <a:effectLst/>
                          <a:latin typeface="Times New Roman" panose="02020603050405020304" pitchFamily="18" charset="0"/>
                          <a:ea typeface="+mn-ea"/>
                          <a:cs typeface="Times New Roman" panose="02020603050405020304" pitchFamily="18" charset="0"/>
                        </a:rPr>
                        <a:t>冲程</a:t>
                      </a:r>
                    </a:p>
                  </a:txBody>
                  <a:tcPr marL="68575" marR="68575" marT="0" marB="0" anchor="ctr">
                    <a:noFill/>
                  </a:tcPr>
                </a:tc>
                <a:tc>
                  <a:txBody>
                    <a:bodyPr/>
                    <a:lstStyle/>
                    <a:p>
                      <a:pPr marL="0" marR="0" lvl="0" indent="0" algn="ctr" defTabSz="914400" eaLnBrk="1" fontAlgn="base" latinLnBrk="0" hangingPunct="1">
                        <a:lnSpc>
                          <a:spcPct val="150000"/>
                        </a:lnSpc>
                        <a:spcBef>
                          <a:spcPct val="0"/>
                        </a:spcBef>
                        <a:spcAft>
                          <a:spcPct val="0"/>
                        </a:spcAft>
                        <a:buClrTx/>
                        <a:buSzTx/>
                        <a:buFontTx/>
                        <a:buNone/>
                        <a:defRPr/>
                      </a:pPr>
                      <a:r>
                        <a:rPr lang="zh-CN" altLang="en-US" sz="2400" b="1">
                          <a:solidFill>
                            <a:schemeClr val="tx1"/>
                          </a:solidFill>
                        </a:rPr>
                        <a:t>压缩</a:t>
                      </a:r>
                      <a:r>
                        <a:rPr lang="zh-CN" sz="2400" b="1" i="0" u="none" kern="100" baseline="0">
                          <a:solidFill>
                            <a:schemeClr val="tx1"/>
                          </a:solidFill>
                          <a:effectLst/>
                          <a:latin typeface="Times New Roman" panose="02020603050405020304" pitchFamily="18" charset="0"/>
                          <a:ea typeface="+mn-ea"/>
                          <a:cs typeface="Times New Roman" panose="02020603050405020304" pitchFamily="18" charset="0"/>
                        </a:rPr>
                        <a:t>冲程</a:t>
                      </a:r>
                    </a:p>
                  </a:txBody>
                  <a:tcPr marL="68575" marR="68575" marT="0" marB="0" anchor="ctr">
                    <a:noFill/>
                  </a:tcPr>
                </a:tc>
                <a:tc>
                  <a:txBody>
                    <a:bodyPr/>
                    <a:lstStyle/>
                    <a:p>
                      <a:pPr marL="0" marR="0" lvl="0" indent="0" algn="ctr" defTabSz="914400" eaLnBrk="1" fontAlgn="base" latinLnBrk="0" hangingPunct="1">
                        <a:lnSpc>
                          <a:spcPct val="150000"/>
                        </a:lnSpc>
                        <a:spcBef>
                          <a:spcPct val="0"/>
                        </a:spcBef>
                        <a:spcAft>
                          <a:spcPct val="0"/>
                        </a:spcAft>
                        <a:buClrTx/>
                        <a:buSzTx/>
                        <a:buFontTx/>
                        <a:buNone/>
                        <a:defRPr/>
                      </a:pPr>
                      <a:r>
                        <a:rPr lang="zh-CN" altLang="en-US" sz="2400" b="1">
                          <a:solidFill>
                            <a:schemeClr val="tx1"/>
                          </a:solidFill>
                        </a:rPr>
                        <a:t>做功</a:t>
                      </a:r>
                      <a:r>
                        <a:rPr lang="zh-CN" sz="2400" b="1" i="0" u="none" kern="100" baseline="0">
                          <a:solidFill>
                            <a:schemeClr val="tx1"/>
                          </a:solidFill>
                          <a:effectLst/>
                          <a:latin typeface="Times New Roman" panose="02020603050405020304" pitchFamily="18" charset="0"/>
                          <a:ea typeface="+mn-ea"/>
                          <a:cs typeface="Times New Roman" panose="02020603050405020304" pitchFamily="18" charset="0"/>
                        </a:rPr>
                        <a:t>冲程</a:t>
                      </a:r>
                    </a:p>
                  </a:txBody>
                  <a:tcPr marL="68575" marR="68575" marT="0" marB="0" anchor="ctr">
                    <a:noFill/>
                  </a:tcPr>
                </a:tc>
                <a:tc>
                  <a:txBody>
                    <a:bodyPr/>
                    <a:lstStyle/>
                    <a:p>
                      <a:pPr marL="0" marR="0" lvl="0" indent="0" algn="ctr" defTabSz="914400" eaLnBrk="1" fontAlgn="base" latinLnBrk="0" hangingPunct="1">
                        <a:lnSpc>
                          <a:spcPct val="150000"/>
                        </a:lnSpc>
                        <a:spcBef>
                          <a:spcPct val="0"/>
                        </a:spcBef>
                        <a:spcAft>
                          <a:spcPct val="0"/>
                        </a:spcAft>
                        <a:buClrTx/>
                        <a:buSzTx/>
                        <a:buFontTx/>
                        <a:buNone/>
                        <a:defRPr/>
                      </a:pPr>
                      <a:r>
                        <a:rPr lang="zh-CN" altLang="en-US" sz="2800" b="1">
                          <a:solidFill>
                            <a:schemeClr val="tx1"/>
                          </a:solidFill>
                        </a:rPr>
                        <a:t>排气</a:t>
                      </a:r>
                      <a:r>
                        <a:rPr lang="zh-CN" sz="2500" b="1" i="0" u="none" kern="100" baseline="0">
                          <a:solidFill>
                            <a:schemeClr val="tx1"/>
                          </a:solidFill>
                          <a:effectLst/>
                          <a:latin typeface="Times New Roman" panose="02020603050405020304" pitchFamily="18" charset="0"/>
                          <a:ea typeface="+mn-ea"/>
                          <a:cs typeface="Times New Roman" panose="02020603050405020304" pitchFamily="18" charset="0"/>
                        </a:rPr>
                        <a:t>冲程</a:t>
                      </a:r>
                    </a:p>
                  </a:txBody>
                  <a:tcPr marL="68575" marR="68575" marT="0" marB="0" anchor="ctr">
                    <a:noFill/>
                  </a:tcPr>
                </a:tc>
              </a:tr>
              <a:tr h="1205497">
                <a:tc>
                  <a:txBody>
                    <a:bodyPr/>
                    <a:lstStyle/>
                    <a:p>
                      <a:pPr marL="0" indent="0" algn="ctr" defTabSz="914400" eaLnBrk="1" fontAlgn="base" latinLnBrk="0" hangingPunct="1">
                        <a:lnSpc>
                          <a:spcPct val="150000"/>
                        </a:lnSpc>
                        <a:spcBef>
                          <a:spcPct val="0"/>
                        </a:spcBef>
                        <a:spcAft>
                          <a:spcPct val="0"/>
                        </a:spcAft>
                        <a:buNone/>
                      </a:pPr>
                      <a:r>
                        <a:rPr lang="en-US" sz="2500" b="1" i="0" u="none" kern="100" baseline="0">
                          <a:solidFill>
                            <a:schemeClr val="tx1"/>
                          </a:solidFill>
                          <a:effectLst/>
                          <a:latin typeface="Times New Roman" panose="02020603050405020304" pitchFamily="18" charset="0"/>
                          <a:ea typeface="+mn-ea"/>
                          <a:cs typeface="Times New Roman" panose="02020603050405020304" pitchFamily="18" charset="0"/>
                        </a:rPr>
                        <a:t> </a:t>
                      </a:r>
                      <a:r>
                        <a:rPr lang="en-US" altLang="zh-CN" sz="2500" b="1" i="0" u="none" kern="100" baseline="0">
                          <a:solidFill>
                            <a:schemeClr val="tx1"/>
                          </a:solidFill>
                          <a:effectLst/>
                          <a:latin typeface="Times New Roman" panose="02020603050405020304" pitchFamily="18" charset="0"/>
                          <a:ea typeface="+mn-ea"/>
                          <a:cs typeface="Times New Roman" panose="02020603050405020304" pitchFamily="18" charset="0"/>
                        </a:rPr>
                        <a:t>/</a:t>
                      </a:r>
                      <a:endParaRPr lang="zh-CN" sz="2500" b="1" i="0" u="none" kern="100" baseline="0">
                        <a:solidFill>
                          <a:schemeClr val="tx1"/>
                        </a:solidFill>
                        <a:effectLst/>
                        <a:latin typeface="Times New Roman" panose="02020603050405020304" pitchFamily="18" charset="0"/>
                        <a:ea typeface="+mn-ea"/>
                        <a:cs typeface="Times New Roman" panose="02020603050405020304" pitchFamily="18" charset="0"/>
                      </a:endParaRPr>
                    </a:p>
                  </a:txBody>
                  <a:tcPr marL="68575" marR="68575" marT="0" marB="0" anchor="ctr"/>
                </a:tc>
                <a:tc>
                  <a:txBody>
                    <a:bodyPr/>
                    <a:lstStyle/>
                    <a:p>
                      <a:pPr marL="0" indent="0" algn="ctr" defTabSz="914400" eaLnBrk="1" fontAlgn="base" latinLnBrk="0" hangingPunct="1">
                        <a:lnSpc>
                          <a:spcPct val="150000"/>
                        </a:lnSpc>
                        <a:spcBef>
                          <a:spcPct val="0"/>
                        </a:spcBef>
                        <a:spcAft>
                          <a:spcPct val="0"/>
                        </a:spcAft>
                        <a:buNone/>
                      </a:pPr>
                      <a:r>
                        <a:rPr lang="zh-CN" sz="2500" b="0" i="0" u="none" kern="100" baseline="0">
                          <a:solidFill>
                            <a:schemeClr val="tx1"/>
                          </a:solidFill>
                          <a:effectLst/>
                          <a:latin typeface="Times New Roman" panose="02020603050405020304" pitchFamily="18" charset="0"/>
                          <a:ea typeface="+mn-ea"/>
                          <a:cs typeface="Times New Roman" panose="02020603050405020304" pitchFamily="18" charset="0"/>
                        </a:rPr>
                        <a:t>将</a:t>
                      </a:r>
                      <a:r>
                        <a:rPr lang="en-US" sz="2500" b="0" i="0" u="none" kern="100" baseline="0">
                          <a:solidFill>
                            <a:schemeClr val="tx1"/>
                          </a:solidFill>
                          <a:effectLst/>
                          <a:latin typeface="Times New Roman" panose="02020603050405020304" pitchFamily="18" charset="0"/>
                          <a:ea typeface="+mn-ea"/>
                          <a:cs typeface="Times New Roman" panose="02020603050405020304" pitchFamily="18" charset="0"/>
                        </a:rPr>
                        <a:t>_____</a:t>
                      </a:r>
                      <a:r>
                        <a:rPr lang="zh-CN" sz="2500" b="0" i="0" u="none" kern="100" baseline="0">
                          <a:solidFill>
                            <a:schemeClr val="tx1"/>
                          </a:solidFill>
                          <a:effectLst/>
                          <a:latin typeface="Times New Roman" panose="02020603050405020304" pitchFamily="18" charset="0"/>
                          <a:ea typeface="+mn-ea"/>
                          <a:cs typeface="Times New Roman" panose="02020603050405020304" pitchFamily="18" charset="0"/>
                        </a:rPr>
                        <a:t>能转化为</a:t>
                      </a:r>
                      <a:r>
                        <a:rPr lang="en-US" sz="2500" b="0" i="0" u="none" kern="100" baseline="0">
                          <a:solidFill>
                            <a:schemeClr val="tx1"/>
                          </a:solidFill>
                          <a:effectLst/>
                          <a:latin typeface="Times New Roman" panose="02020603050405020304" pitchFamily="18" charset="0"/>
                          <a:ea typeface="+mn-ea"/>
                          <a:cs typeface="Times New Roman" panose="02020603050405020304" pitchFamily="18" charset="0"/>
                        </a:rPr>
                        <a:t>___</a:t>
                      </a:r>
                      <a:r>
                        <a:rPr lang="zh-CN" sz="2500" b="0" i="0" u="none" kern="100" baseline="0">
                          <a:solidFill>
                            <a:schemeClr val="tx1"/>
                          </a:solidFill>
                          <a:effectLst/>
                          <a:latin typeface="Times New Roman" panose="02020603050405020304" pitchFamily="18" charset="0"/>
                          <a:ea typeface="+mn-ea"/>
                          <a:cs typeface="Times New Roman" panose="02020603050405020304" pitchFamily="18" charset="0"/>
                        </a:rPr>
                        <a:t>能</a:t>
                      </a:r>
                    </a:p>
                  </a:txBody>
                  <a:tcPr marL="68575" marR="68575" marT="0" marB="0" anchor="ctr"/>
                </a:tc>
                <a:tc>
                  <a:txBody>
                    <a:bodyPr/>
                    <a:lstStyle/>
                    <a:p>
                      <a:pPr marL="0" indent="0" algn="ctr" defTabSz="914400" eaLnBrk="1" fontAlgn="base" latinLnBrk="0" hangingPunct="1">
                        <a:lnSpc>
                          <a:spcPct val="150000"/>
                        </a:lnSpc>
                        <a:spcBef>
                          <a:spcPct val="0"/>
                        </a:spcBef>
                        <a:spcAft>
                          <a:spcPct val="0"/>
                        </a:spcAft>
                        <a:buNone/>
                      </a:pPr>
                      <a:r>
                        <a:rPr lang="zh-CN" sz="2500" b="0" i="0" u="none" kern="100" baseline="0">
                          <a:solidFill>
                            <a:schemeClr val="tx1"/>
                          </a:solidFill>
                          <a:effectLst/>
                          <a:latin typeface="Times New Roman" panose="02020603050405020304" pitchFamily="18" charset="0"/>
                          <a:ea typeface="+mn-ea"/>
                          <a:cs typeface="Times New Roman" panose="02020603050405020304" pitchFamily="18" charset="0"/>
                        </a:rPr>
                        <a:t>将</a:t>
                      </a:r>
                      <a:r>
                        <a:rPr lang="en-US" sz="2500" b="0" i="0" u="none" kern="100" baseline="0">
                          <a:solidFill>
                            <a:schemeClr val="tx1"/>
                          </a:solidFill>
                          <a:effectLst/>
                          <a:latin typeface="Times New Roman" panose="02020603050405020304" pitchFamily="18" charset="0"/>
                          <a:ea typeface="+mn-ea"/>
                          <a:cs typeface="Times New Roman" panose="02020603050405020304" pitchFamily="18" charset="0"/>
                        </a:rPr>
                        <a:t>___</a:t>
                      </a:r>
                      <a:r>
                        <a:rPr lang="zh-CN" sz="2500" b="0" i="0" u="none" kern="100" baseline="0">
                          <a:solidFill>
                            <a:schemeClr val="tx1"/>
                          </a:solidFill>
                          <a:effectLst/>
                          <a:latin typeface="Times New Roman" panose="02020603050405020304" pitchFamily="18" charset="0"/>
                          <a:ea typeface="+mn-ea"/>
                          <a:cs typeface="Times New Roman" panose="02020603050405020304" pitchFamily="18" charset="0"/>
                        </a:rPr>
                        <a:t>能转化为</a:t>
                      </a:r>
                      <a:r>
                        <a:rPr lang="en-US" sz="2500" b="0" i="0" u="none" kern="100" baseline="0">
                          <a:solidFill>
                            <a:schemeClr val="tx1"/>
                          </a:solidFill>
                          <a:effectLst/>
                          <a:latin typeface="Times New Roman" panose="02020603050405020304" pitchFamily="18" charset="0"/>
                          <a:ea typeface="+mn-ea"/>
                          <a:cs typeface="Times New Roman" panose="02020603050405020304" pitchFamily="18" charset="0"/>
                        </a:rPr>
                        <a:t>___</a:t>
                      </a:r>
                      <a:r>
                        <a:rPr lang="en-US" altLang="zh-CN" sz="2500" b="0" i="0" u="none" kern="100" baseline="0">
                          <a:solidFill>
                            <a:schemeClr val="tx1"/>
                          </a:solidFill>
                          <a:effectLst/>
                          <a:latin typeface="Times New Roman" panose="02020603050405020304" pitchFamily="18" charset="0"/>
                          <a:ea typeface="+mn-ea"/>
                          <a:cs typeface="Times New Roman" panose="02020603050405020304" pitchFamily="18" charset="0"/>
                        </a:rPr>
                        <a:t>_</a:t>
                      </a:r>
                      <a:r>
                        <a:rPr lang="en-US" sz="2500" b="0" i="0" u="none" kern="100" baseline="0">
                          <a:solidFill>
                            <a:schemeClr val="tx1"/>
                          </a:solidFill>
                          <a:effectLst/>
                          <a:latin typeface="Times New Roman" panose="02020603050405020304" pitchFamily="18" charset="0"/>
                          <a:ea typeface="+mn-ea"/>
                          <a:cs typeface="Times New Roman" panose="02020603050405020304" pitchFamily="18" charset="0"/>
                        </a:rPr>
                        <a:t>__</a:t>
                      </a:r>
                      <a:r>
                        <a:rPr lang="zh-CN" sz="2500" b="0" i="0" u="none" kern="100" baseline="0">
                          <a:solidFill>
                            <a:schemeClr val="tx1"/>
                          </a:solidFill>
                          <a:effectLst/>
                          <a:latin typeface="Times New Roman" panose="02020603050405020304" pitchFamily="18" charset="0"/>
                          <a:ea typeface="+mn-ea"/>
                          <a:cs typeface="Times New Roman" panose="02020603050405020304" pitchFamily="18" charset="0"/>
                        </a:rPr>
                        <a:t>能</a:t>
                      </a:r>
                    </a:p>
                  </a:txBody>
                  <a:tcPr marL="68575" marR="68575" marT="0" marB="0" anchor="ctr"/>
                </a:tc>
                <a:tc>
                  <a:txBody>
                    <a:bodyPr/>
                    <a:lstStyle/>
                    <a:p>
                      <a:pPr marL="0" indent="0" algn="ctr" defTabSz="914400" eaLnBrk="1" fontAlgn="base" latinLnBrk="0" hangingPunct="1">
                        <a:lnSpc>
                          <a:spcPct val="150000"/>
                        </a:lnSpc>
                        <a:spcBef>
                          <a:spcPct val="0"/>
                        </a:spcBef>
                        <a:spcAft>
                          <a:spcPct val="0"/>
                        </a:spcAft>
                        <a:buNone/>
                      </a:pPr>
                      <a:r>
                        <a:rPr lang="en-US" altLang="zh-CN" sz="2500" b="1" i="0" u="none" kern="100" baseline="0">
                          <a:solidFill>
                            <a:schemeClr val="tx1"/>
                          </a:solidFill>
                          <a:effectLst/>
                          <a:latin typeface="Times New Roman" panose="02020603050405020304" pitchFamily="18" charset="0"/>
                          <a:ea typeface="+mn-ea"/>
                          <a:cs typeface="Times New Roman" panose="02020603050405020304" pitchFamily="18" charset="0"/>
                        </a:rPr>
                        <a:t>/</a:t>
                      </a:r>
                      <a:r>
                        <a:rPr lang="en-US" sz="2500" b="1" i="0" u="none" kern="100" baseline="0">
                          <a:solidFill>
                            <a:schemeClr val="tx1"/>
                          </a:solidFill>
                          <a:effectLst/>
                          <a:latin typeface="Times New Roman" panose="02020603050405020304" pitchFamily="18" charset="0"/>
                          <a:ea typeface="+mn-ea"/>
                          <a:cs typeface="Times New Roman" panose="02020603050405020304" pitchFamily="18" charset="0"/>
                        </a:rPr>
                        <a:t> </a:t>
                      </a:r>
                      <a:endParaRPr lang="zh-CN" sz="2500" b="1" i="0" u="none" kern="100" baseline="0">
                        <a:solidFill>
                          <a:schemeClr val="tx1"/>
                        </a:solidFill>
                        <a:effectLst/>
                        <a:latin typeface="Times New Roman" panose="02020603050405020304" pitchFamily="18" charset="0"/>
                        <a:ea typeface="+mn-ea"/>
                        <a:cs typeface="Times New Roman" panose="02020603050405020304" pitchFamily="18" charset="0"/>
                      </a:endParaRPr>
                    </a:p>
                  </a:txBody>
                  <a:tcPr marL="68575" marR="68575" marT="0" marB="0" anchor="ctr"/>
                </a:tc>
              </a:tr>
            </a:tbl>
          </a:graphicData>
        </a:graphic>
      </p:graphicFrame>
      <p:sp>
        <p:nvSpPr>
          <p:cNvPr id="4" name="矩形 3"/>
          <p:cNvSpPr>
            <a:spLocks noChangeArrowheads="1"/>
          </p:cNvSpPr>
          <p:nvPr/>
        </p:nvSpPr>
        <p:spPr bwMode="auto">
          <a:xfrm>
            <a:off x="2877503" y="1656835"/>
            <a:ext cx="8001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a:solidFill>
                  <a:srgbClr val="FF0000"/>
                </a:solidFill>
              </a:rPr>
              <a:t>机械</a:t>
            </a:r>
          </a:p>
        </p:txBody>
      </p:sp>
      <p:sp>
        <p:nvSpPr>
          <p:cNvPr id="5" name="矩形 4"/>
          <p:cNvSpPr>
            <a:spLocks noChangeArrowheads="1"/>
          </p:cNvSpPr>
          <p:nvPr/>
        </p:nvSpPr>
        <p:spPr bwMode="auto">
          <a:xfrm>
            <a:off x="4908185" y="1651846"/>
            <a:ext cx="4921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a:solidFill>
                  <a:srgbClr val="FF0000"/>
                </a:solidFill>
              </a:rPr>
              <a:t>内</a:t>
            </a:r>
          </a:p>
        </p:txBody>
      </p:sp>
      <p:sp>
        <p:nvSpPr>
          <p:cNvPr id="18" name="矩形 17"/>
          <p:cNvSpPr>
            <a:spLocks noChangeArrowheads="1"/>
          </p:cNvSpPr>
          <p:nvPr/>
        </p:nvSpPr>
        <p:spPr bwMode="auto">
          <a:xfrm>
            <a:off x="6489720" y="1642321"/>
            <a:ext cx="4921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a:solidFill>
                  <a:srgbClr val="FF0000"/>
                </a:solidFill>
              </a:rPr>
              <a:t>内</a:t>
            </a:r>
          </a:p>
        </p:txBody>
      </p:sp>
      <p:sp>
        <p:nvSpPr>
          <p:cNvPr id="19" name="矩形 18"/>
          <p:cNvSpPr>
            <a:spLocks noChangeArrowheads="1"/>
          </p:cNvSpPr>
          <p:nvPr/>
        </p:nvSpPr>
        <p:spPr bwMode="auto">
          <a:xfrm>
            <a:off x="8284433" y="1642321"/>
            <a:ext cx="8001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a:solidFill>
                  <a:srgbClr val="FF0000"/>
                </a:solidFill>
              </a:rPr>
              <a:t>机械</a:t>
            </a:r>
          </a:p>
        </p:txBody>
      </p:sp>
      <p:sp>
        <p:nvSpPr>
          <p:cNvPr id="100" name="文本框 99"/>
          <p:cNvSpPr txBox="1"/>
          <p:nvPr/>
        </p:nvSpPr>
        <p:spPr>
          <a:xfrm>
            <a:off x="515620" y="2810510"/>
            <a:ext cx="10936605" cy="2861310"/>
          </a:xfrm>
          <a:prstGeom prst="rect">
            <a:avLst/>
          </a:prstGeom>
          <a:noFill/>
          <a:ln w="9525">
            <a:noFill/>
          </a:ln>
        </p:spPr>
        <p:txBody>
          <a:bodyPr wrap="square">
            <a:spAutoFit/>
          </a:bodyPr>
          <a:lstStyle/>
          <a:p>
            <a:pPr indent="0" fontAlgn="auto">
              <a:lnSpc>
                <a:spcPct val="150000"/>
              </a:lnSpc>
            </a:pPr>
            <a:r>
              <a:rPr lang="en-US" sz="2400">
                <a:latin typeface="Times New Roman" panose="02020603050405020304" pitchFamily="18" charset="0"/>
                <a:ea typeface="宋体" panose="02010600030101010101" pitchFamily="2" charset="-122"/>
              </a:rPr>
              <a:t>1</a:t>
            </a:r>
            <a:r>
              <a:rPr lang="zh-CN" altLang="en-US" sz="2400">
                <a:latin typeface="Times New Roman" panose="02020603050405020304" pitchFamily="18" charset="0"/>
                <a:ea typeface="宋体" panose="02010600030101010101" pitchFamily="2" charset="-122"/>
              </a:rPr>
              <a:t>、</a:t>
            </a:r>
            <a:r>
              <a:rPr lang="zh-CN" sz="2400">
                <a:ea typeface="宋体" panose="02010600030101010101" pitchFamily="2" charset="-122"/>
              </a:rPr>
              <a:t>如图是汽车四冲程发动机的一个冲程示意图</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下列说法正确的是</a:t>
            </a:r>
            <a:r>
              <a:rPr lang="en-US" sz="2400">
                <a:latin typeface="Times New Roman" panose="02020603050405020304" pitchFamily="18" charset="0"/>
                <a:ea typeface="宋体" panose="02010600030101010101" pitchFamily="2" charset="-122"/>
              </a:rPr>
              <a:t>(</a:t>
            </a:r>
            <a:r>
              <a:rPr lang="zh-CN" sz="2400">
                <a:ea typeface="宋体" panose="02010600030101010101" pitchFamily="2" charset="-122"/>
              </a:rPr>
              <a:t>　　</a:t>
            </a:r>
            <a:r>
              <a:rPr lang="en-US" sz="2400">
                <a:latin typeface="Times New Roman" panose="02020603050405020304" pitchFamily="18" charset="0"/>
                <a:ea typeface="宋体" panose="02010600030101010101" pitchFamily="2" charset="-122"/>
              </a:rPr>
              <a:t>)</a:t>
            </a:r>
            <a:r>
              <a:rPr lang="en-US" sz="2400">
                <a:latin typeface="Times New Roman" panose="02020603050405020304" pitchFamily="18" charset="0"/>
                <a:cs typeface="Times New Roman" panose="02020603050405020304" pitchFamily="18" charset="0"/>
              </a:rPr>
              <a:t>A. </a:t>
            </a:r>
            <a:r>
              <a:rPr lang="zh-CN" sz="2400">
                <a:ea typeface="宋体" panose="02010600030101010101" pitchFamily="2" charset="-122"/>
              </a:rPr>
              <a:t>该冲程是做功冲程</a:t>
            </a:r>
            <a:r>
              <a:rPr lang="en-US" sz="2400">
                <a:latin typeface="Times New Roman" panose="02020603050405020304" pitchFamily="18" charset="0"/>
                <a:cs typeface="Times New Roman" panose="02020603050405020304" pitchFamily="18" charset="0"/>
              </a:rPr>
              <a:t>B. </a:t>
            </a:r>
            <a:r>
              <a:rPr lang="zh-CN" sz="2400">
                <a:ea typeface="宋体" panose="02010600030101010101" pitchFamily="2" charset="-122"/>
              </a:rPr>
              <a:t>该冲程机械能转化为内能</a:t>
            </a:r>
            <a:r>
              <a:rPr lang="en-US" sz="2400">
                <a:latin typeface="Times New Roman" panose="02020603050405020304" pitchFamily="18" charset="0"/>
                <a:cs typeface="Times New Roman" panose="02020603050405020304" pitchFamily="18" charset="0"/>
              </a:rPr>
              <a:t>C. </a:t>
            </a:r>
            <a:r>
              <a:rPr lang="zh-CN" sz="2400">
                <a:ea typeface="宋体" panose="02010600030101010101" pitchFamily="2" charset="-122"/>
              </a:rPr>
              <a:t>这种汽车对环境没有污染</a:t>
            </a:r>
            <a:r>
              <a:rPr lang="en-US" sz="2400">
                <a:latin typeface="Times New Roman" panose="02020603050405020304" pitchFamily="18" charset="0"/>
                <a:cs typeface="Times New Roman" panose="02020603050405020304" pitchFamily="18" charset="0"/>
              </a:rPr>
              <a:t>D. </a:t>
            </a:r>
            <a:r>
              <a:rPr lang="zh-CN" sz="2400">
                <a:ea typeface="宋体" panose="02010600030101010101" pitchFamily="2" charset="-122"/>
              </a:rPr>
              <a:t>此发动机的效率可达</a:t>
            </a:r>
            <a:r>
              <a:rPr lang="en-US" sz="2400">
                <a:latin typeface="Times New Roman" panose="02020603050405020304" pitchFamily="18" charset="0"/>
                <a:ea typeface="宋体" panose="02010600030101010101" pitchFamily="2" charset="-122"/>
              </a:rPr>
              <a:t>90%
</a:t>
            </a:r>
            <a:endParaRPr lang="zh-CN" altLang="en-US" sz="2400"/>
          </a:p>
        </p:txBody>
      </p:sp>
      <p:pic>
        <p:nvPicPr>
          <p:cNvPr id="8" name="图片 -2147482331" descr="C:\Documents and Settings\Administrator\桌面\W河北物理面对面\EP100.TIF"/>
          <p:cNvPicPr>
            <a:picLocks noChangeAspect="1"/>
          </p:cNvPicPr>
          <p:nvPr/>
        </p:nvPicPr>
        <p:blipFill>
          <a:blip r:embed="rId4" r:link="rId5"/>
          <a:stretch>
            <a:fillRect/>
          </a:stretch>
        </p:blipFill>
        <p:spPr>
          <a:xfrm>
            <a:off x="7798435" y="3601720"/>
            <a:ext cx="1209040" cy="2226945"/>
          </a:xfrm>
          <a:prstGeom prst="rect">
            <a:avLst/>
          </a:prstGeom>
          <a:noFill/>
          <a:ln w="9525">
            <a:noFill/>
          </a:ln>
        </p:spPr>
      </p:pic>
      <p:sp>
        <p:nvSpPr>
          <p:cNvPr id="10" name="文本框 9"/>
          <p:cNvSpPr txBox="1"/>
          <p:nvPr/>
        </p:nvSpPr>
        <p:spPr>
          <a:xfrm>
            <a:off x="9801225" y="3033395"/>
            <a:ext cx="581025" cy="460375"/>
          </a:xfrm>
          <a:prstGeom prst="rect">
            <a:avLst/>
          </a:prstGeom>
          <a:noFill/>
          <a:ln w="9525">
            <a:noFill/>
          </a:ln>
        </p:spPr>
        <p:txBody>
          <a:bodyPr wrap="square">
            <a:spAutoFit/>
          </a:bodyPr>
          <a:lstStyle/>
          <a:p>
            <a:pPr indent="0"/>
            <a:r>
              <a:rPr lang="en-US" sz="2400" b="0">
                <a:solidFill>
                  <a:srgbClr val="FF0000"/>
                </a:solidFill>
                <a:latin typeface="Times New Roman" panose="02020603050405020304" pitchFamily="18" charset="0"/>
                <a:ea typeface="宋体" panose="02010600030101010101" pitchFamily="2" charset="-122"/>
              </a:rPr>
              <a:t>A</a:t>
            </a:r>
            <a:endParaRPr lang="en-US" altLang="en-US" sz="2400" b="0">
              <a:solidFill>
                <a:srgbClr val="FF0000"/>
              </a:solidFill>
              <a:latin typeface="Times New Roman" panose="02020603050405020304" pitchFamily="18" charset="0"/>
              <a:ea typeface="宋体" panose="02010600030101010101" pitchFamily="2" charset="-122"/>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blinds(horizontal)">
                                      <p:cBhvr>
                                        <p:cTn id="17" dur="500"/>
                                        <p:tgtEl>
                                          <p:spTgt spid="1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blinds(horizontal)">
                                      <p:cBhvr>
                                        <p:cTn id="22" dur="500"/>
                                        <p:tgtEl>
                                          <p:spTgt spid="19"/>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500" fill="hold"/>
                                        <p:tgtEl>
                                          <p:spTgt spid="10"/>
                                        </p:tgtEl>
                                        <p:attrNameLst>
                                          <p:attrName>ppt_x</p:attrName>
                                        </p:attrNameLst>
                                      </p:cBhvr>
                                      <p:tavLst>
                                        <p:tav tm="0">
                                          <p:val>
                                            <p:strVal val="#ppt_x"/>
                                          </p:val>
                                        </p:tav>
                                        <p:tav tm="100000">
                                          <p:val>
                                            <p:strVal val="#ppt_x"/>
                                          </p:val>
                                        </p:tav>
                                      </p:tavLst>
                                    </p:anim>
                                    <p:anim calcmode="lin" valueType="num">
                                      <p:cBhvr additive="base">
                                        <p:cTn id="2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8" grpId="0"/>
      <p:bldP spid="1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371475" y="616585"/>
            <a:ext cx="11006455" cy="1753235"/>
          </a:xfrm>
          <a:prstGeom prst="rect">
            <a:avLst/>
          </a:prstGeom>
          <a:noFill/>
          <a:ln w="9525">
            <a:noFill/>
          </a:ln>
        </p:spPr>
        <p:txBody>
          <a:bodyPr wrap="square">
            <a:spAutoFit/>
          </a:bodyPr>
          <a:lstStyle/>
          <a:p>
            <a:pPr indent="0" fontAlgn="auto">
              <a:lnSpc>
                <a:spcPct val="150000"/>
              </a:lnSpc>
            </a:pPr>
            <a:r>
              <a:rPr lang="en-US" sz="2400">
                <a:latin typeface="Times New Roman" panose="02020603050405020304" pitchFamily="18" charset="0"/>
                <a:ea typeface="宋体" panose="02010600030101010101" pitchFamily="2" charset="-122"/>
              </a:rPr>
              <a:t>2. </a:t>
            </a:r>
            <a:r>
              <a:rPr lang="en-US" sz="2400">
                <a:latin typeface="Times New Roman" panose="02020603050405020304" pitchFamily="18" charset="0"/>
                <a:cs typeface="楷体_GB2312" charset="0"/>
              </a:rPr>
              <a:t>(2019</a:t>
            </a:r>
            <a:r>
              <a:rPr lang="zh-CN" sz="2400">
                <a:latin typeface="Times New Roman" panose="02020603050405020304" pitchFamily="18" charset="0"/>
                <a:ea typeface="宋体" panose="02010600030101010101" pitchFamily="2" charset="-122"/>
              </a:rPr>
              <a:t>营口</a:t>
            </a:r>
            <a:r>
              <a:rPr lang="en-US" sz="2400">
                <a:latin typeface="Times New Roman" panose="02020603050405020304" pitchFamily="18" charset="0"/>
                <a:ea typeface="宋体" panose="02010600030101010101" pitchFamily="2" charset="-122"/>
                <a:cs typeface="Times New Roman" panose="02020603050405020304" pitchFamily="18" charset="0"/>
              </a:rPr>
              <a:t>)</a:t>
            </a:r>
            <a:r>
              <a:rPr lang="zh-CN" sz="2400">
                <a:ea typeface="宋体" panose="02010600030101010101" pitchFamily="2" charset="-122"/>
              </a:rPr>
              <a:t>热水瓶注入一定量的热水后</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立即盖上软木塞</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软木塞会跳起来</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在这一现象中瓶内气体的</a:t>
            </a:r>
            <a:r>
              <a:rPr lang="en-US" sz="2400">
                <a:latin typeface="Times New Roman" panose="02020603050405020304" pitchFamily="18" charset="0"/>
                <a:ea typeface="宋体" panose="02010600030101010101" pitchFamily="2" charset="-122"/>
              </a:rPr>
              <a:t>________</a:t>
            </a:r>
            <a:r>
              <a:rPr lang="zh-CN" sz="2400">
                <a:ea typeface="宋体" panose="02010600030101010101" pitchFamily="2" charset="-122"/>
              </a:rPr>
              <a:t>能转化为软木塞的</a:t>
            </a:r>
            <a:r>
              <a:rPr lang="en-US" sz="2400">
                <a:latin typeface="Times New Roman" panose="02020603050405020304" pitchFamily="18" charset="0"/>
                <a:ea typeface="宋体" panose="02010600030101010101" pitchFamily="2" charset="-122"/>
              </a:rPr>
              <a:t>________</a:t>
            </a:r>
            <a:r>
              <a:rPr lang="zh-CN" sz="2400">
                <a:ea typeface="宋体" panose="02010600030101010101" pitchFamily="2" charset="-122"/>
              </a:rPr>
              <a:t>能</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该能量转化过程与汽油机的</a:t>
            </a:r>
            <a:r>
              <a:rPr lang="en-US" sz="2400">
                <a:latin typeface="Times New Roman" panose="02020603050405020304" pitchFamily="18" charset="0"/>
                <a:ea typeface="宋体" panose="02010600030101010101" pitchFamily="2" charset="-122"/>
              </a:rPr>
              <a:t>________</a:t>
            </a:r>
            <a:r>
              <a:rPr lang="zh-CN" sz="2400">
                <a:ea typeface="宋体" panose="02010600030101010101" pitchFamily="2" charset="-122"/>
              </a:rPr>
              <a:t>冲程相同．</a:t>
            </a:r>
            <a:endParaRPr lang="zh-CN" altLang="en-US" sz="2400"/>
          </a:p>
        </p:txBody>
      </p:sp>
      <p:sp>
        <p:nvSpPr>
          <p:cNvPr id="4" name="文本框 3"/>
          <p:cNvSpPr txBox="1"/>
          <p:nvPr/>
        </p:nvSpPr>
        <p:spPr>
          <a:xfrm>
            <a:off x="4232275" y="1263015"/>
            <a:ext cx="521335" cy="460375"/>
          </a:xfrm>
          <a:prstGeom prst="rect">
            <a:avLst/>
          </a:prstGeom>
          <a:noFill/>
          <a:ln w="9525">
            <a:noFill/>
          </a:ln>
        </p:spPr>
        <p:txBody>
          <a:bodyPr wrap="square">
            <a:spAutoFit/>
          </a:bodyPr>
          <a:lstStyle/>
          <a:p>
            <a:pPr indent="0"/>
            <a:r>
              <a:rPr lang="zh-CN" sz="2400" b="0">
                <a:solidFill>
                  <a:srgbClr val="FF0000"/>
                </a:solidFill>
                <a:ea typeface="宋体" panose="02010600030101010101" pitchFamily="2" charset="-122"/>
              </a:rPr>
              <a:t>内</a:t>
            </a:r>
            <a:endParaRPr lang="zh-CN" altLang="en-US" sz="2400" b="0">
              <a:solidFill>
                <a:srgbClr val="FF0000"/>
              </a:solidFill>
              <a:ea typeface="宋体" panose="02010600030101010101" pitchFamily="2" charset="-122"/>
            </a:endParaRPr>
          </a:p>
        </p:txBody>
      </p:sp>
      <p:sp>
        <p:nvSpPr>
          <p:cNvPr id="5" name="文本框 4"/>
          <p:cNvSpPr txBox="1"/>
          <p:nvPr/>
        </p:nvSpPr>
        <p:spPr>
          <a:xfrm>
            <a:off x="7705725" y="1263015"/>
            <a:ext cx="899795" cy="460375"/>
          </a:xfrm>
          <a:prstGeom prst="rect">
            <a:avLst/>
          </a:prstGeom>
          <a:noFill/>
          <a:ln w="9525">
            <a:noFill/>
          </a:ln>
        </p:spPr>
        <p:txBody>
          <a:bodyPr wrap="square">
            <a:spAutoFit/>
          </a:bodyPr>
          <a:lstStyle/>
          <a:p>
            <a:pPr indent="0"/>
            <a:r>
              <a:rPr lang="zh-CN" sz="2400" b="0">
                <a:solidFill>
                  <a:srgbClr val="FF0000"/>
                </a:solidFill>
                <a:ea typeface="宋体" panose="02010600030101010101" pitchFamily="2" charset="-122"/>
              </a:rPr>
              <a:t>机械</a:t>
            </a:r>
            <a:endParaRPr lang="zh-CN" altLang="en-US" sz="2400" b="0">
              <a:solidFill>
                <a:srgbClr val="FF0000"/>
              </a:solidFill>
              <a:ea typeface="宋体" panose="02010600030101010101" pitchFamily="2" charset="-122"/>
            </a:endParaRPr>
          </a:p>
        </p:txBody>
      </p:sp>
      <p:sp>
        <p:nvSpPr>
          <p:cNvPr id="8" name="文本框 7"/>
          <p:cNvSpPr txBox="1"/>
          <p:nvPr/>
        </p:nvSpPr>
        <p:spPr>
          <a:xfrm>
            <a:off x="2392680" y="1823720"/>
            <a:ext cx="890270" cy="460375"/>
          </a:xfrm>
          <a:prstGeom prst="rect">
            <a:avLst/>
          </a:prstGeom>
          <a:noFill/>
          <a:ln w="9525">
            <a:noFill/>
          </a:ln>
        </p:spPr>
        <p:txBody>
          <a:bodyPr wrap="square">
            <a:spAutoFit/>
          </a:bodyPr>
          <a:lstStyle/>
          <a:p>
            <a:pPr indent="0"/>
            <a:r>
              <a:rPr lang="zh-CN" sz="2400" b="0">
                <a:solidFill>
                  <a:srgbClr val="FF0000"/>
                </a:solidFill>
                <a:ea typeface="宋体" panose="02010600030101010101" pitchFamily="2" charset="-122"/>
              </a:rPr>
              <a:t>做功</a:t>
            </a:r>
            <a:endParaRPr lang="zh-CN" altLang="en-US" sz="2400" b="0">
              <a:solidFill>
                <a:srgbClr val="FF0000"/>
              </a:solidFill>
              <a:ea typeface="宋体" panose="02010600030101010101" pitchFamily="2" charset="-122"/>
            </a:endParaRPr>
          </a:p>
        </p:txBody>
      </p:sp>
      <p:sp>
        <p:nvSpPr>
          <p:cNvPr id="30722" name="文本框 91138"/>
          <p:cNvSpPr txBox="1"/>
          <p:nvPr/>
        </p:nvSpPr>
        <p:spPr>
          <a:xfrm>
            <a:off x="371475" y="2369820"/>
            <a:ext cx="10888345" cy="1198880"/>
          </a:xfrm>
          <a:prstGeom prst="rect">
            <a:avLst/>
          </a:prstGeom>
          <a:noFill/>
          <a:ln w="9525">
            <a:noFill/>
          </a:ln>
        </p:spPr>
        <p:txBody>
          <a:bodyPr wrap="square" anchor="t">
            <a:spAutoFit/>
          </a:bodyPr>
          <a:lstStyle/>
          <a:p>
            <a:pPr>
              <a:lnSpc>
                <a:spcPct val="150000"/>
              </a:lnSpc>
            </a:pPr>
            <a:r>
              <a:rPr lang="en-US" altLang="zh-CN" sz="2400">
                <a:latin typeface="Times New Roman" panose="02020603050405020304" pitchFamily="18" charset="0"/>
                <a:ea typeface="宋体" panose="02010600030101010101" pitchFamily="2" charset="-122"/>
              </a:rPr>
              <a:t>3</a:t>
            </a:r>
            <a:r>
              <a:rPr lang="en-US" altLang="zh-CN" sz="2400">
                <a:latin typeface="宋体" panose="02010600030101010101" pitchFamily="2" charset="-122"/>
                <a:ea typeface="宋体" panose="02010600030101010101" pitchFamily="2" charset="-122"/>
              </a:rPr>
              <a:t>.</a:t>
            </a:r>
            <a:r>
              <a:rPr lang="zh-CN" altLang="en-US" sz="2400">
                <a:latin typeface="宋体" panose="02010600030101010101" pitchFamily="2" charset="-122"/>
                <a:ea typeface="宋体" panose="02010600030101010101" pitchFamily="2" charset="-122"/>
              </a:rPr>
              <a:t>某四冲程汽油机</a:t>
            </a:r>
            <a:r>
              <a:rPr lang="en-US" altLang="zh-CN" sz="2400">
                <a:latin typeface="宋体" panose="02010600030101010101" pitchFamily="2" charset="-122"/>
                <a:ea typeface="宋体" panose="02010600030101010101" pitchFamily="2" charset="-122"/>
              </a:rPr>
              <a:t>,</a:t>
            </a:r>
            <a:r>
              <a:rPr lang="zh-CN" altLang="en-US" sz="2400">
                <a:latin typeface="宋体" panose="02010600030101010101" pitchFamily="2" charset="-122"/>
                <a:ea typeface="宋体" panose="02010600030101010101" pitchFamily="2" charset="-122"/>
              </a:rPr>
              <a:t>曲轴转速</a:t>
            </a:r>
            <a:r>
              <a:rPr lang="en-US" altLang="zh-CN" sz="2400">
                <a:latin typeface="宋体" panose="02010600030101010101" pitchFamily="2" charset="-122"/>
                <a:ea typeface="宋体" panose="02010600030101010101" pitchFamily="2" charset="-122"/>
              </a:rPr>
              <a:t>1200</a:t>
            </a:r>
            <a:r>
              <a:rPr lang="zh-CN" altLang="en-US" sz="2400">
                <a:latin typeface="宋体" panose="02010600030101010101" pitchFamily="2" charset="-122"/>
                <a:ea typeface="宋体" panose="02010600030101010101" pitchFamily="2" charset="-122"/>
              </a:rPr>
              <a:t>转</a:t>
            </a:r>
            <a:r>
              <a:rPr lang="en-US" altLang="zh-CN" sz="2400">
                <a:latin typeface="宋体" panose="02010600030101010101" pitchFamily="2" charset="-122"/>
                <a:ea typeface="宋体" panose="02010600030101010101" pitchFamily="2" charset="-122"/>
              </a:rPr>
              <a:t>/</a:t>
            </a:r>
            <a:r>
              <a:rPr lang="zh-CN" altLang="en-US" sz="2400">
                <a:latin typeface="宋体" panose="02010600030101010101" pitchFamily="2" charset="-122"/>
                <a:ea typeface="宋体" panose="02010600030101010101" pitchFamily="2" charset="-122"/>
              </a:rPr>
              <a:t>分</a:t>
            </a:r>
            <a:r>
              <a:rPr lang="en-US" altLang="zh-CN" sz="2400">
                <a:latin typeface="宋体" panose="02010600030101010101" pitchFamily="2" charset="-122"/>
                <a:ea typeface="宋体" panose="02010600030101010101" pitchFamily="2" charset="-122"/>
              </a:rPr>
              <a:t>,</a:t>
            </a:r>
            <a:r>
              <a:rPr lang="zh-CN" altLang="en-US" sz="2400">
                <a:latin typeface="宋体" panose="02010600030101010101" pitchFamily="2" charset="-122"/>
                <a:ea typeface="宋体" panose="02010600030101010101" pitchFamily="2" charset="-122"/>
              </a:rPr>
              <a:t>则该汽油机每秒做功</a:t>
            </a:r>
            <a:r>
              <a:rPr lang="en-US" altLang="zh-CN" sz="2400">
                <a:latin typeface="宋体" panose="02010600030101010101" pitchFamily="2" charset="-122"/>
                <a:ea typeface="宋体" panose="02010600030101010101" pitchFamily="2" charset="-122"/>
              </a:rPr>
              <a:t>_______</a:t>
            </a:r>
            <a:r>
              <a:rPr lang="zh-CN" altLang="en-US" sz="2400">
                <a:latin typeface="宋体" panose="02010600030101010101" pitchFamily="2" charset="-122"/>
                <a:ea typeface="宋体" panose="02010600030101010101" pitchFamily="2" charset="-122"/>
              </a:rPr>
              <a:t>次</a:t>
            </a:r>
            <a:r>
              <a:rPr lang="en-US" altLang="zh-CN" sz="2400">
                <a:latin typeface="宋体" panose="02010600030101010101" pitchFamily="2" charset="-122"/>
                <a:ea typeface="宋体" panose="02010600030101010101" pitchFamily="2" charset="-122"/>
              </a:rPr>
              <a:t>,</a:t>
            </a:r>
            <a:r>
              <a:rPr lang="zh-CN" altLang="en-US" sz="2400">
                <a:latin typeface="宋体" panose="02010600030101010101" pitchFamily="2" charset="-122"/>
                <a:ea typeface="宋体" panose="02010600030101010101" pitchFamily="2" charset="-122"/>
              </a:rPr>
              <a:t>有</a:t>
            </a:r>
            <a:r>
              <a:rPr lang="en-US" altLang="zh-CN" sz="2400">
                <a:latin typeface="宋体" panose="02010600030101010101" pitchFamily="2" charset="-122"/>
                <a:ea typeface="宋体" panose="02010600030101010101" pitchFamily="2" charset="-122"/>
              </a:rPr>
              <a:t>________</a:t>
            </a:r>
            <a:r>
              <a:rPr lang="zh-CN" altLang="en-US" sz="2400">
                <a:latin typeface="宋体" panose="02010600030101010101" pitchFamily="2" charset="-122"/>
                <a:ea typeface="宋体" panose="02010600030101010101" pitchFamily="2" charset="-122"/>
              </a:rPr>
              <a:t>个冲程</a:t>
            </a:r>
            <a:r>
              <a:rPr lang="en-US" altLang="zh-CN" sz="2400">
                <a:latin typeface="宋体" panose="02010600030101010101" pitchFamily="2" charset="-122"/>
                <a:ea typeface="宋体" panose="02010600030101010101" pitchFamily="2" charset="-122"/>
              </a:rPr>
              <a:t>,</a:t>
            </a:r>
            <a:r>
              <a:rPr lang="zh-CN" altLang="en-US" sz="2400">
                <a:latin typeface="宋体" panose="02010600030101010101" pitchFamily="2" charset="-122"/>
                <a:ea typeface="宋体" panose="02010600030101010101" pitchFamily="2" charset="-122"/>
              </a:rPr>
              <a:t>飞轮转</a:t>
            </a:r>
            <a:r>
              <a:rPr lang="en-US" altLang="zh-CN" sz="2400">
                <a:latin typeface="宋体" panose="02010600030101010101" pitchFamily="2" charset="-122"/>
                <a:ea typeface="宋体" panose="02010600030101010101" pitchFamily="2" charset="-122"/>
              </a:rPr>
              <a:t>________</a:t>
            </a:r>
            <a:r>
              <a:rPr lang="zh-CN" altLang="en-US" sz="2400">
                <a:latin typeface="宋体" panose="02010600030101010101" pitchFamily="2" charset="-122"/>
                <a:ea typeface="宋体" panose="02010600030101010101" pitchFamily="2" charset="-122"/>
              </a:rPr>
              <a:t>周。</a:t>
            </a:r>
            <a:endParaRPr lang="en-US" altLang="zh-CN" sz="2400">
              <a:latin typeface="宋体" panose="02010600030101010101" pitchFamily="2" charset="-122"/>
              <a:ea typeface="宋体" panose="02010600030101010101" pitchFamily="2" charset="-122"/>
            </a:endParaRPr>
          </a:p>
        </p:txBody>
      </p:sp>
      <p:sp>
        <p:nvSpPr>
          <p:cNvPr id="91140" name="文本框 91139"/>
          <p:cNvSpPr txBox="1"/>
          <p:nvPr/>
        </p:nvSpPr>
        <p:spPr>
          <a:xfrm>
            <a:off x="3909060" y="2778125"/>
            <a:ext cx="844550" cy="645160"/>
          </a:xfrm>
          <a:prstGeom prst="rect">
            <a:avLst/>
          </a:prstGeom>
          <a:noFill/>
          <a:ln w="9525">
            <a:noFill/>
          </a:ln>
        </p:spPr>
        <p:txBody>
          <a:bodyPr wrap="square" anchor="t">
            <a:spAutoFit/>
          </a:bodyPr>
          <a:lstStyle/>
          <a:p>
            <a:pPr>
              <a:lnSpc>
                <a:spcPct val="150000"/>
              </a:lnSpc>
            </a:pPr>
            <a:r>
              <a:rPr lang="en-US" altLang="zh-CN" sz="2400" b="1">
                <a:solidFill>
                  <a:srgbClr val="FF0000"/>
                </a:solidFill>
                <a:latin typeface="楷体_GB2312" pitchFamily="49" charset="-122"/>
                <a:ea typeface="楷体_GB2312" pitchFamily="49" charset="-122"/>
              </a:rPr>
              <a:t>20</a:t>
            </a:r>
            <a:r>
              <a:rPr lang="en-US" altLang="zh-CN" sz="2400" b="1">
                <a:solidFill>
                  <a:srgbClr val="FF3399"/>
                </a:solidFill>
                <a:latin typeface="楷体_GB2312" pitchFamily="49" charset="-122"/>
                <a:ea typeface="楷体_GB2312" pitchFamily="49" charset="-122"/>
              </a:rPr>
              <a:t> </a:t>
            </a:r>
          </a:p>
        </p:txBody>
      </p:sp>
      <p:sp>
        <p:nvSpPr>
          <p:cNvPr id="91142" name="矩形 91141"/>
          <p:cNvSpPr/>
          <p:nvPr/>
        </p:nvSpPr>
        <p:spPr>
          <a:xfrm>
            <a:off x="8605520" y="2409825"/>
            <a:ext cx="844550" cy="460375"/>
          </a:xfrm>
          <a:prstGeom prst="rect">
            <a:avLst/>
          </a:prstGeom>
          <a:noFill/>
          <a:ln w="9525">
            <a:noFill/>
          </a:ln>
        </p:spPr>
        <p:txBody>
          <a:bodyPr wrap="square" anchor="t">
            <a:spAutoFit/>
          </a:bodyPr>
          <a:lstStyle/>
          <a:p>
            <a:r>
              <a:rPr lang="en-US" altLang="zh-CN" sz="2400" b="1">
                <a:solidFill>
                  <a:srgbClr val="FF0000"/>
                </a:solidFill>
                <a:latin typeface="楷体_GB2312" pitchFamily="49" charset="-122"/>
                <a:ea typeface="楷体_GB2312" pitchFamily="49" charset="-122"/>
              </a:rPr>
              <a:t>10</a:t>
            </a:r>
            <a:r>
              <a:rPr lang="en-US" altLang="zh-CN" sz="2400">
                <a:latin typeface="楷体_GB2312" pitchFamily="49" charset="-122"/>
                <a:ea typeface="楷体_GB2312" pitchFamily="49" charset="-122"/>
              </a:rPr>
              <a:t> </a:t>
            </a:r>
          </a:p>
        </p:txBody>
      </p:sp>
      <p:sp>
        <p:nvSpPr>
          <p:cNvPr id="91143" name="矩形 91142"/>
          <p:cNvSpPr/>
          <p:nvPr/>
        </p:nvSpPr>
        <p:spPr>
          <a:xfrm>
            <a:off x="857885" y="2962910"/>
            <a:ext cx="752475" cy="460375"/>
          </a:xfrm>
          <a:prstGeom prst="rect">
            <a:avLst/>
          </a:prstGeom>
          <a:noFill/>
          <a:ln w="9525">
            <a:noFill/>
          </a:ln>
        </p:spPr>
        <p:txBody>
          <a:bodyPr wrap="square" anchor="t">
            <a:spAutoFit/>
          </a:bodyPr>
          <a:lstStyle/>
          <a:p>
            <a:r>
              <a:rPr lang="en-US" altLang="zh-CN" sz="2400" b="1">
                <a:solidFill>
                  <a:srgbClr val="FF0000"/>
                </a:solidFill>
                <a:latin typeface="楷体_GB2312" pitchFamily="49" charset="-122"/>
                <a:ea typeface="楷体_GB2312" pitchFamily="49" charset="-122"/>
              </a:rPr>
              <a:t>40</a:t>
            </a:r>
            <a:r>
              <a:rPr lang="en-US" altLang="zh-CN" sz="2400">
                <a:latin typeface="楷体_GB2312" pitchFamily="49" charset="-122"/>
                <a:ea typeface="楷体_GB2312" pitchFamily="49" charset="-122"/>
              </a:rPr>
              <a:t>                     </a:t>
            </a:r>
          </a:p>
        </p:txBody>
      </p:sp>
      <p:sp>
        <p:nvSpPr>
          <p:cNvPr id="30721" name="文本框 91137"/>
          <p:cNvSpPr txBox="1"/>
          <p:nvPr/>
        </p:nvSpPr>
        <p:spPr>
          <a:xfrm>
            <a:off x="322580" y="3749040"/>
            <a:ext cx="10986135" cy="2861310"/>
          </a:xfrm>
          <a:prstGeom prst="rect">
            <a:avLst/>
          </a:prstGeom>
          <a:noFill/>
          <a:ln w="9525">
            <a:noFill/>
          </a:ln>
        </p:spPr>
        <p:txBody>
          <a:bodyPr wrap="square" anchor="t">
            <a:spAutoFit/>
          </a:bodyPr>
          <a:lstStyle/>
          <a:p>
            <a:pPr>
              <a:lnSpc>
                <a:spcPct val="150000"/>
              </a:lnSpc>
            </a:pPr>
            <a:r>
              <a:rPr lang="zh-CN" altLang="en-US" sz="2400">
                <a:latin typeface="Times New Roman" panose="02020603050405020304" pitchFamily="18" charset="0"/>
                <a:ea typeface="宋体" panose="02010600030101010101" pitchFamily="2" charset="-122"/>
              </a:rPr>
              <a:t>（多选）</a:t>
            </a:r>
            <a:r>
              <a:rPr lang="en-US" altLang="zh-CN" sz="2400">
                <a:latin typeface="Times New Roman" panose="02020603050405020304" pitchFamily="18" charset="0"/>
                <a:ea typeface="宋体" panose="02010600030101010101" pitchFamily="2" charset="-122"/>
              </a:rPr>
              <a:t>4</a:t>
            </a:r>
            <a:r>
              <a:rPr lang="en-US" altLang="zh-CN" sz="2400">
                <a:latin typeface="宋体" panose="02010600030101010101" pitchFamily="2" charset="-122"/>
                <a:ea typeface="宋体" panose="02010600030101010101" pitchFamily="2" charset="-122"/>
              </a:rPr>
              <a:t>.</a:t>
            </a:r>
            <a:r>
              <a:rPr lang="zh-CN" altLang="en-US" sz="2400">
                <a:latin typeface="宋体" panose="02010600030101010101" pitchFamily="2" charset="-122"/>
                <a:ea typeface="宋体" panose="02010600030101010101" pitchFamily="2" charset="-122"/>
              </a:rPr>
              <a:t>根据汽油机和柴油机的区别，下列说法错误的是（      ）</a:t>
            </a:r>
          </a:p>
          <a:p>
            <a:pPr>
              <a:lnSpc>
                <a:spcPct val="150000"/>
              </a:lnSpc>
            </a:pPr>
            <a:r>
              <a:rPr lang="en-US" altLang="zh-CN" sz="2400">
                <a:latin typeface="宋体" panose="02010600030101010101" pitchFamily="2" charset="-122"/>
                <a:ea typeface="宋体" panose="02010600030101010101" pitchFamily="2" charset="-122"/>
              </a:rPr>
              <a:t>A.</a:t>
            </a:r>
            <a:r>
              <a:rPr lang="zh-CN" altLang="en-US" sz="2400">
                <a:latin typeface="宋体" panose="02010600030101010101" pitchFamily="2" charset="-122"/>
                <a:ea typeface="宋体" panose="02010600030101010101" pitchFamily="2" charset="-122"/>
              </a:rPr>
              <a:t>汽油机汽缸顶部有一个火花塞，柴油机汽缸顶部是一个喷油嘴</a:t>
            </a:r>
          </a:p>
          <a:p>
            <a:pPr>
              <a:lnSpc>
                <a:spcPct val="150000"/>
              </a:lnSpc>
            </a:pPr>
            <a:r>
              <a:rPr lang="en-US" altLang="zh-CN" sz="2400">
                <a:latin typeface="宋体" panose="02010600030101010101" pitchFamily="2" charset="-122"/>
                <a:ea typeface="宋体" panose="02010600030101010101" pitchFamily="2" charset="-122"/>
              </a:rPr>
              <a:t>B.</a:t>
            </a:r>
            <a:r>
              <a:rPr lang="zh-CN" altLang="en-US" sz="2400">
                <a:latin typeface="宋体" panose="02010600030101010101" pitchFamily="2" charset="-122"/>
                <a:ea typeface="宋体" panose="02010600030101010101" pitchFamily="2" charset="-122"/>
              </a:rPr>
              <a:t>汽油机吸入的是空气，柴油机吸入的是空气和柴油的混合</a:t>
            </a:r>
          </a:p>
          <a:p>
            <a:pPr>
              <a:lnSpc>
                <a:spcPct val="150000"/>
              </a:lnSpc>
            </a:pPr>
            <a:r>
              <a:rPr lang="en-US" altLang="zh-CN" sz="2400">
                <a:latin typeface="宋体" panose="02010600030101010101" pitchFamily="2" charset="-122"/>
                <a:ea typeface="宋体" panose="02010600030101010101" pitchFamily="2" charset="-122"/>
              </a:rPr>
              <a:t>C.</a:t>
            </a:r>
            <a:r>
              <a:rPr lang="zh-CN" altLang="en-US" sz="2400">
                <a:latin typeface="宋体" panose="02010600030101010101" pitchFamily="2" charset="-122"/>
                <a:ea typeface="宋体" panose="02010600030101010101" pitchFamily="2" charset="-122"/>
              </a:rPr>
              <a:t>吸气冲程是内能转化为机械能</a:t>
            </a:r>
          </a:p>
          <a:p>
            <a:pPr>
              <a:lnSpc>
                <a:spcPct val="150000"/>
              </a:lnSpc>
            </a:pPr>
            <a:r>
              <a:rPr lang="en-US" altLang="zh-CN" sz="2400">
                <a:latin typeface="宋体" panose="02010600030101010101" pitchFamily="2" charset="-122"/>
                <a:ea typeface="宋体" panose="02010600030101010101" pitchFamily="2" charset="-122"/>
              </a:rPr>
              <a:t>D.</a:t>
            </a:r>
            <a:r>
              <a:rPr lang="zh-CN" altLang="en-US" sz="2400">
                <a:latin typeface="宋体" panose="02010600030101010101" pitchFamily="2" charset="-122"/>
                <a:ea typeface="宋体" panose="02010600030101010101" pitchFamily="2" charset="-122"/>
              </a:rPr>
              <a:t>压缩冲程是内能转化为机械能</a:t>
            </a:r>
          </a:p>
        </p:txBody>
      </p:sp>
      <p:sp>
        <p:nvSpPr>
          <p:cNvPr id="91141" name="矩形 91140"/>
          <p:cNvSpPr/>
          <p:nvPr/>
        </p:nvSpPr>
        <p:spPr>
          <a:xfrm>
            <a:off x="8391525" y="3905885"/>
            <a:ext cx="1272540" cy="521970"/>
          </a:xfrm>
          <a:prstGeom prst="rect">
            <a:avLst/>
          </a:prstGeom>
          <a:noFill/>
          <a:ln w="9525">
            <a:noFill/>
          </a:ln>
        </p:spPr>
        <p:txBody>
          <a:bodyPr wrap="square" anchor="t">
            <a:spAutoFit/>
          </a:bodyPr>
          <a:lstStyle/>
          <a:p>
            <a:r>
              <a:rPr lang="en-US" altLang="zh-CN" sz="2800">
                <a:solidFill>
                  <a:srgbClr val="FF0000"/>
                </a:solidFill>
                <a:latin typeface="Times New Roman" panose="02020603050405020304" pitchFamily="18" charset="0"/>
                <a:ea typeface="楷体_GB2312" pitchFamily="49" charset="-122"/>
              </a:rPr>
              <a:t>BCD</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1142"/>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after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1143"/>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after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1140"/>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after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11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91140" grpId="0"/>
      <p:bldP spid="91142" grpId="0"/>
      <p:bldP spid="91143" grpId="0"/>
      <p:bldP spid="9114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091749" y="855329"/>
            <a:ext cx="10009188" cy="4707890"/>
            <a:chOff x="1054100" y="850425"/>
            <a:chExt cx="10009188" cy="4707890"/>
          </a:xfrm>
        </p:grpSpPr>
        <p:sp>
          <p:nvSpPr>
            <p:cNvPr id="2" name="Rectangle 1"/>
            <p:cNvSpPr>
              <a:spLocks noChangeArrowheads="1"/>
            </p:cNvSpPr>
            <p:nvPr/>
          </p:nvSpPr>
          <p:spPr bwMode="auto">
            <a:xfrm>
              <a:off x="1054100" y="850425"/>
              <a:ext cx="10009188" cy="4707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3200" b="1">
                  <a:latin typeface="黑体" panose="02010609060101010101" pitchFamily="49" charset="-122"/>
                  <a:ea typeface="黑体" panose="02010609060101010101" pitchFamily="49" charset="-122"/>
                  <a:cs typeface="Times New Roman" panose="02020603050405020304" pitchFamily="18" charset="0"/>
                </a:rPr>
                <a:t>考点</a:t>
              </a:r>
              <a:r>
                <a:rPr lang="en-US" altLang="zh-CN" sz="3200" b="1">
                  <a:latin typeface="黑体" panose="02010609060101010101" pitchFamily="49" charset="-122"/>
                  <a:ea typeface="黑体" panose="02010609060101010101" pitchFamily="49" charset="-122"/>
                  <a:cs typeface="Times New Roman" panose="02020603050405020304" pitchFamily="18" charset="0"/>
                </a:rPr>
                <a:t>5  </a:t>
              </a:r>
              <a:r>
                <a:rPr lang="zh-CN" altLang="en-US" sz="3200" b="1">
                  <a:latin typeface="黑体" panose="02010609060101010101" pitchFamily="49" charset="-122"/>
                  <a:ea typeface="黑体" panose="02010609060101010101" pitchFamily="49" charset="-122"/>
                  <a:cs typeface="Times New Roman" panose="02020603050405020304" pitchFamily="18" charset="0"/>
                </a:rPr>
                <a:t>热机的效率</a:t>
              </a:r>
              <a:endParaRPr lang="en-US" altLang="zh-CN" sz="3200" b="1">
                <a:latin typeface="黑体" panose="02010609060101010101" pitchFamily="49" charset="-122"/>
                <a:ea typeface="黑体" panose="02010609060101010101" pitchFamily="49" charset="-122"/>
                <a:cs typeface="Times New Roman" panose="02020603050405020304" pitchFamily="18" charset="0"/>
              </a:endParaRPr>
            </a:p>
            <a:p>
              <a:pPr>
                <a:lnSpc>
                  <a:spcPct val="150000"/>
                </a:lnSpc>
              </a:pPr>
              <a:endParaRPr lang="en-US" altLang="zh-CN" sz="2400">
                <a:latin typeface="Times New Roman" panose="02020603050405020304" pitchFamily="18" charset="0"/>
                <a:ea typeface="黑体" panose="02010609060101010101" pitchFamily="49" charset="-122"/>
                <a:cs typeface="Times New Roman" panose="02020603050405020304" pitchFamily="18" charset="0"/>
              </a:endParaRPr>
            </a:p>
            <a:p>
              <a:pPr>
                <a:lnSpc>
                  <a:spcPct val="150000"/>
                </a:lnSpc>
              </a:pPr>
              <a:r>
                <a:rPr lang="en-US" altLang="zh-CN" sz="240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a:latin typeface="Times New Roman" panose="02020603050405020304" pitchFamily="18" charset="0"/>
                  <a:ea typeface="+mj-ea"/>
                  <a:cs typeface="Times New Roman" panose="02020603050405020304" pitchFamily="18" charset="0"/>
                </a:rPr>
                <a:t>计算公式：</a:t>
              </a:r>
              <a:r>
                <a:rPr lang="zh-CN" altLang="zh-CN" sz="2400" i="1">
                  <a:latin typeface="Times New Roman" panose="02020603050405020304" pitchFamily="18" charset="0"/>
                  <a:ea typeface="+mj-ea"/>
                  <a:cs typeface="Times New Roman" panose="02020603050405020304" pitchFamily="18" charset="0"/>
                </a:rPr>
                <a:t>η</a:t>
              </a:r>
              <a:r>
                <a:rPr lang="zh-CN" altLang="zh-CN" sz="2400">
                  <a:latin typeface="Times New Roman" panose="02020603050405020304" pitchFamily="18" charset="0"/>
                  <a:ea typeface="+mj-ea"/>
                  <a:cs typeface="Times New Roman" panose="02020603050405020304" pitchFamily="18" charset="0"/>
                </a:rPr>
                <a:t>＝</a:t>
              </a:r>
              <a:r>
                <a:rPr lang="en-US" altLang="zh-CN" sz="2400">
                  <a:latin typeface="Times New Roman" panose="02020603050405020304" pitchFamily="18" charset="0"/>
                  <a:ea typeface="+mj-ea"/>
                  <a:cs typeface="Times New Roman" panose="02020603050405020304" pitchFamily="18" charset="0"/>
                </a:rPr>
                <a:t>      </a:t>
              </a:r>
              <a:r>
                <a:rPr lang="zh-CN" altLang="zh-CN" sz="2400">
                  <a:latin typeface="Times New Roman" panose="02020603050405020304" pitchFamily="18" charset="0"/>
                  <a:ea typeface="+mj-ea"/>
                  <a:cs typeface="Times New Roman" panose="02020603050405020304" pitchFamily="18" charset="0"/>
                </a:rPr>
                <a:t>×100%.</a:t>
              </a:r>
              <a:r>
                <a:rPr lang="en-US" altLang="zh-CN" sz="2400">
                  <a:latin typeface="Times New Roman" panose="02020603050405020304" pitchFamily="18" charset="0"/>
                  <a:ea typeface="+mj-ea"/>
                  <a:cs typeface="Times New Roman" panose="02020603050405020304" pitchFamily="18" charset="0"/>
                </a:rPr>
                <a:t>(</a:t>
              </a:r>
              <a:r>
                <a:rPr lang="zh-CN" altLang="zh-CN" sz="2400" i="1">
                  <a:latin typeface="Times New Roman" panose="02020603050405020304" pitchFamily="18" charset="0"/>
                  <a:ea typeface="+mj-ea"/>
                  <a:cs typeface="Times New Roman" panose="02020603050405020304" pitchFamily="18" charset="0"/>
                </a:rPr>
                <a:t>Q</a:t>
              </a:r>
              <a:r>
                <a:rPr lang="zh-CN" altLang="zh-CN" sz="2400">
                  <a:latin typeface="Times New Roman" panose="02020603050405020304" pitchFamily="18" charset="0"/>
                  <a:ea typeface="+mj-ea"/>
                  <a:cs typeface="Times New Roman" panose="02020603050405020304" pitchFamily="18" charset="0"/>
                </a:rPr>
                <a:t>表示燃料完全燃烧放出的能量；</a:t>
              </a:r>
              <a:r>
                <a:rPr lang="zh-CN" altLang="zh-CN" sz="2400" i="1">
                  <a:latin typeface="Times New Roman" panose="02020603050405020304" pitchFamily="18" charset="0"/>
                  <a:ea typeface="+mj-ea"/>
                  <a:cs typeface="Times New Roman" panose="02020603050405020304" pitchFamily="18" charset="0"/>
                </a:rPr>
                <a:t>W</a:t>
              </a:r>
              <a:r>
                <a:rPr lang="zh-CN" altLang="zh-CN" sz="2400">
                  <a:latin typeface="Times New Roman" panose="02020603050405020304" pitchFamily="18" charset="0"/>
                  <a:ea typeface="+mj-ea"/>
                  <a:cs typeface="Times New Roman" panose="02020603050405020304" pitchFamily="18" charset="0"/>
                </a:rPr>
                <a:t>表示热机做有用功的那部分能量</a:t>
              </a:r>
              <a:r>
                <a:rPr lang="en-US" altLang="zh-CN" sz="2400">
                  <a:latin typeface="Times New Roman" panose="02020603050405020304" pitchFamily="18" charset="0"/>
                  <a:ea typeface="+mj-ea"/>
                  <a:cs typeface="Times New Roman" panose="02020603050405020304" pitchFamily="18" charset="0"/>
                </a:rPr>
                <a:t>)</a:t>
              </a:r>
              <a:endParaRPr lang="zh-CN" altLang="zh-CN" sz="2400">
                <a:latin typeface="Times New Roman" panose="02020603050405020304" pitchFamily="18" charset="0"/>
                <a:ea typeface="+mj-ea"/>
                <a:cs typeface="Times New Roman" panose="02020603050405020304" pitchFamily="18" charset="0"/>
              </a:endParaRPr>
            </a:p>
            <a:p>
              <a:pPr>
                <a:lnSpc>
                  <a:spcPct val="150000"/>
                </a:lnSpc>
              </a:pPr>
              <a:r>
                <a:rPr lang="en-US" altLang="zh-CN" sz="2400">
                  <a:latin typeface="Times New Roman" panose="02020603050405020304" pitchFamily="18" charset="0"/>
                  <a:ea typeface="+mj-ea"/>
                  <a:cs typeface="Times New Roman" panose="02020603050405020304" pitchFamily="18" charset="0"/>
                </a:rPr>
                <a:t>2.</a:t>
              </a:r>
              <a:r>
                <a:rPr lang="zh-CN" altLang="zh-CN" sz="2400">
                  <a:latin typeface="Times New Roman" panose="02020603050405020304" pitchFamily="18" charset="0"/>
                  <a:ea typeface="+mj-ea"/>
                  <a:cs typeface="Times New Roman" panose="02020603050405020304" pitchFamily="18" charset="0"/>
                </a:rPr>
                <a:t>提高燃料利用率的措施：</a:t>
              </a:r>
              <a:endParaRPr lang="en-US" altLang="zh-CN" sz="2400">
                <a:latin typeface="Times New Roman" panose="02020603050405020304" pitchFamily="18" charset="0"/>
                <a:ea typeface="+mj-ea"/>
                <a:cs typeface="Times New Roman" panose="02020603050405020304" pitchFamily="18" charset="0"/>
              </a:endParaRPr>
            </a:p>
            <a:p>
              <a:pPr>
                <a:lnSpc>
                  <a:spcPct val="150000"/>
                </a:lnSpc>
              </a:pPr>
              <a:r>
                <a:rPr lang="en-US" altLang="zh-CN" sz="2400">
                  <a:latin typeface="Times New Roman" panose="02020603050405020304" pitchFamily="18" charset="0"/>
                  <a:ea typeface="+mj-ea"/>
                  <a:cs typeface="Times New Roman" panose="02020603050405020304" pitchFamily="18" charset="0"/>
                </a:rPr>
                <a:t>(</a:t>
              </a:r>
              <a:r>
                <a:rPr lang="zh-CN" altLang="zh-CN" sz="2400">
                  <a:latin typeface="Times New Roman" panose="02020603050405020304" pitchFamily="18" charset="0"/>
                  <a:ea typeface="+mj-ea"/>
                  <a:cs typeface="Times New Roman" panose="02020603050405020304" pitchFamily="18" charset="0"/>
                </a:rPr>
                <a:t>1</a:t>
              </a:r>
              <a:r>
                <a:rPr lang="en-US" altLang="zh-CN" sz="2400">
                  <a:latin typeface="Times New Roman" panose="02020603050405020304" pitchFamily="18" charset="0"/>
                  <a:ea typeface="+mj-ea"/>
                  <a:cs typeface="Times New Roman" panose="02020603050405020304" pitchFamily="18" charset="0"/>
                </a:rPr>
                <a:t>)</a:t>
              </a:r>
              <a:r>
                <a:rPr lang="zh-CN" altLang="zh-CN" sz="2400">
                  <a:latin typeface="Times New Roman" panose="02020603050405020304" pitchFamily="18" charset="0"/>
                  <a:ea typeface="+mj-ea"/>
                  <a:cs typeface="Times New Roman" panose="02020603050405020304" pitchFamily="18" charset="0"/>
                </a:rPr>
                <a:t>让燃料燃烧更充分；</a:t>
              </a:r>
              <a:endParaRPr lang="en-US" altLang="zh-CN" sz="2400">
                <a:latin typeface="Times New Roman" panose="02020603050405020304" pitchFamily="18" charset="0"/>
                <a:ea typeface="+mj-ea"/>
                <a:cs typeface="Times New Roman" panose="02020603050405020304" pitchFamily="18" charset="0"/>
              </a:endParaRPr>
            </a:p>
            <a:p>
              <a:pPr>
                <a:lnSpc>
                  <a:spcPct val="150000"/>
                </a:lnSpc>
              </a:pPr>
              <a:r>
                <a:rPr lang="en-US" altLang="zh-CN" sz="2400">
                  <a:latin typeface="Times New Roman" panose="02020603050405020304" pitchFamily="18" charset="0"/>
                  <a:ea typeface="+mj-ea"/>
                  <a:cs typeface="Times New Roman" panose="02020603050405020304" pitchFamily="18" charset="0"/>
                </a:rPr>
                <a:t>(</a:t>
              </a:r>
              <a:r>
                <a:rPr lang="zh-CN" altLang="zh-CN" sz="2400">
                  <a:latin typeface="Times New Roman" panose="02020603050405020304" pitchFamily="18" charset="0"/>
                  <a:ea typeface="+mj-ea"/>
                  <a:cs typeface="Times New Roman" panose="02020603050405020304" pitchFamily="18" charset="0"/>
                </a:rPr>
                <a:t>2</a:t>
              </a:r>
              <a:r>
                <a:rPr lang="en-US" altLang="zh-CN" sz="2400">
                  <a:latin typeface="Times New Roman" panose="02020603050405020304" pitchFamily="18" charset="0"/>
                  <a:ea typeface="+mj-ea"/>
                  <a:cs typeface="Times New Roman" panose="02020603050405020304" pitchFamily="18" charset="0"/>
                </a:rPr>
                <a:t>)</a:t>
              </a:r>
              <a:r>
                <a:rPr lang="zh-CN" altLang="zh-CN" sz="2400">
                  <a:latin typeface="Times New Roman" panose="02020603050405020304" pitchFamily="18" charset="0"/>
                  <a:ea typeface="+mj-ea"/>
                  <a:cs typeface="Times New Roman" panose="02020603050405020304" pitchFamily="18" charset="0"/>
                </a:rPr>
                <a:t>在设计和制造过程中，不断改进和创新，以减少各种能量损失；</a:t>
              </a:r>
              <a:endParaRPr lang="en-US" altLang="zh-CN" sz="2400">
                <a:latin typeface="Times New Roman" panose="02020603050405020304" pitchFamily="18" charset="0"/>
                <a:ea typeface="+mj-ea"/>
                <a:cs typeface="Times New Roman" panose="02020603050405020304" pitchFamily="18" charset="0"/>
              </a:endParaRPr>
            </a:p>
            <a:p>
              <a:pPr>
                <a:lnSpc>
                  <a:spcPct val="150000"/>
                </a:lnSpc>
              </a:pPr>
              <a:r>
                <a:rPr lang="en-US" altLang="zh-CN" sz="2400">
                  <a:latin typeface="Times New Roman" panose="02020603050405020304" pitchFamily="18" charset="0"/>
                  <a:ea typeface="+mj-ea"/>
                  <a:cs typeface="Times New Roman" panose="02020603050405020304" pitchFamily="18" charset="0"/>
                </a:rPr>
                <a:t>(</a:t>
              </a:r>
              <a:r>
                <a:rPr lang="zh-CN" altLang="zh-CN" sz="2400">
                  <a:latin typeface="Times New Roman" panose="02020603050405020304" pitchFamily="18" charset="0"/>
                  <a:ea typeface="+mj-ea"/>
                  <a:cs typeface="Times New Roman" panose="02020603050405020304" pitchFamily="18" charset="0"/>
                </a:rPr>
                <a:t>3</a:t>
              </a:r>
              <a:r>
                <a:rPr lang="en-US" altLang="zh-CN" sz="2400">
                  <a:latin typeface="Times New Roman" panose="02020603050405020304" pitchFamily="18" charset="0"/>
                  <a:ea typeface="+mj-ea"/>
                  <a:cs typeface="Times New Roman" panose="02020603050405020304" pitchFamily="18" charset="0"/>
                </a:rPr>
                <a:t>)</a:t>
              </a:r>
              <a:r>
                <a:rPr lang="zh-CN" altLang="zh-CN" sz="2400">
                  <a:latin typeface="Times New Roman" panose="02020603050405020304" pitchFamily="18" charset="0"/>
                  <a:ea typeface="+mj-ea"/>
                  <a:cs typeface="Times New Roman" panose="02020603050405020304" pitchFamily="18" charset="0"/>
                </a:rPr>
                <a:t>设法利用废气的能量</a:t>
              </a:r>
              <a:r>
                <a:rPr lang="zh-CN" altLang="zh-CN" sz="1000">
                  <a:latin typeface="Times New Roman" panose="02020603050405020304" pitchFamily="18" charset="0"/>
                  <a:ea typeface="+mj-ea"/>
                  <a:cs typeface="Times New Roman" panose="02020603050405020304" pitchFamily="18" charset="0"/>
                </a:rPr>
                <a:t>．</a:t>
              </a:r>
              <a:endParaRPr lang="zh-CN" altLang="zh-CN">
                <a:latin typeface="Times New Roman" panose="02020603050405020304" pitchFamily="18" charset="0"/>
                <a:ea typeface="+mj-ea"/>
                <a:cs typeface="Times New Roman" panose="02020603050405020304" pitchFamily="18" charset="0"/>
              </a:endParaRPr>
            </a:p>
          </p:txBody>
        </p:sp>
        <p:graphicFrame>
          <p:nvGraphicFramePr>
            <p:cNvPr id="16387" name="对象 2"/>
            <p:cNvGraphicFramePr>
              <a:graphicFrameLocks noChangeAspect="1"/>
            </p:cNvGraphicFramePr>
            <p:nvPr/>
          </p:nvGraphicFramePr>
          <p:xfrm>
            <a:off x="3430588" y="2178368"/>
            <a:ext cx="360362" cy="741362"/>
          </p:xfrm>
          <a:graphic>
            <a:graphicData uri="http://schemas.openxmlformats.org/presentationml/2006/ole">
              <mc:AlternateContent xmlns:mc="http://schemas.openxmlformats.org/markup-compatibility/2006">
                <mc:Choice xmlns:v="urn:schemas-microsoft-com:vml" Requires="v">
                  <p:oleObj spid="_x0000_s1041" name="Equation" r:id="rId4" imgW="203200" imgH="419100" progId="Equation.DSMT4">
                    <p:embed/>
                  </p:oleObj>
                </mc:Choice>
                <mc:Fallback>
                  <p:oleObj name="Equation" r:id="rId4" imgW="203200" imgH="419100" progId="Equation.DSMT4">
                    <p:embed/>
                    <p:pic>
                      <p:nvPicPr>
                        <p:cNvPr id="0" name="OLE substitute image"/>
                        <p:cNvPicPr/>
                        <p:nvPr/>
                      </p:nvPicPr>
                      <p:blipFill>
                        <a:blip r:embed="rId5">
                          <a:extLst>
                            <a:ext uri="{28A0092B-C50C-407E-A947-70E740481C1C}">
                              <a14:useLocalDpi xmlns:a14="http://schemas.microsoft.com/office/drawing/2010/main" val="0"/>
                            </a:ext>
                          </a:extLst>
                        </a:blip>
                        <a:stretch>
                          <a:fillRect/>
                        </a:stretch>
                      </p:blipFill>
                      <p:spPr>
                        <a:xfrm>
                          <a:off x="3430588" y="2178368"/>
                          <a:ext cx="360362" cy="741362"/>
                        </a:xfrm>
                        <a:prstGeom prst="rect">
                          <a:avLst/>
                        </a:prstGeom>
                        <a:noFill/>
                        <a:ln>
                          <a:noFill/>
                        </a:ln>
                      </p:spPr>
                    </p:pic>
                  </p:oleObj>
                </mc:Fallback>
              </mc:AlternateContent>
            </a:graphicData>
          </a:graphic>
        </p:graphicFrame>
      </p:grpSp>
      <p:pic>
        <p:nvPicPr>
          <p:cNvPr id="16388" name="New picture"/>
          <p:cNvPicPr/>
          <p:nvPr/>
        </p:nvPicPr>
        <p:blipFill>
          <a:blip r:embed="rId6"/>
          <a:stretch>
            <a:fillRect/>
          </a:stretch>
        </p:blipFill>
        <p:spPr>
          <a:xfrm>
            <a:off x="11290300" y="12420600"/>
            <a:ext cx="330200" cy="254000"/>
          </a:xfrm>
          <a:prstGeom prst="cube">
            <a:avLst/>
          </a:prstGeom>
        </p:spPr>
      </p:pic>
    </p:spTree>
    <p:custDataLst>
      <p:tags r:id="rId2"/>
    </p:custData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418081" y="496914"/>
            <a:ext cx="10839450" cy="3415030"/>
          </a:xfrm>
          <a:prstGeom prst="rect">
            <a:avLst/>
          </a:prstGeom>
        </p:spPr>
        <p:txBody>
          <a:bodyPr>
            <a:spAutoFit/>
          </a:bodyPr>
          <a:lstStyle/>
          <a:p>
            <a:pPr>
              <a:lnSpc>
                <a:spcPct val="150000"/>
              </a:lnSpc>
              <a:defRPr/>
            </a:pPr>
            <a:endParaRPr lang="en-US" altLang="zh-CN" sz="2400">
              <a:latin typeface="Times New Roman" panose="02020603050405020304" pitchFamily="18" charset="0"/>
              <a:ea typeface="+mn-ea"/>
              <a:cs typeface="Times New Roman" panose="02020603050405020304" pitchFamily="18" charset="0"/>
            </a:endParaRPr>
          </a:p>
          <a:p>
            <a:pPr>
              <a:lnSpc>
                <a:spcPct val="150000"/>
              </a:lnSpc>
              <a:defRPr/>
            </a:pPr>
            <a:r>
              <a:rPr lang="en-US" altLang="zh-CN" sz="2400">
                <a:latin typeface="Times New Roman" panose="02020603050405020304" pitchFamily="18" charset="0"/>
                <a:ea typeface="+mn-ea"/>
                <a:cs typeface="Times New Roman" panose="02020603050405020304" pitchFamily="18" charset="0"/>
              </a:rPr>
              <a:t>1.</a:t>
            </a:r>
            <a:r>
              <a:rPr lang="zh-CN" altLang="en-US" sz="2400">
                <a:latin typeface="宋体" panose="02010600030101010101" pitchFamily="2" charset="-122"/>
                <a:cs typeface="Times New Roman" panose="02020603050405020304" pitchFamily="18" charset="0"/>
              </a:rPr>
              <a:t>分子动理论：</a:t>
            </a:r>
            <a:r>
              <a:rPr lang="zh-CN" altLang="en-US" sz="2400">
                <a:latin typeface="Times New Roman" panose="02020603050405020304" pitchFamily="18" charset="0"/>
                <a:ea typeface="黑体" panose="02010609060101010101" pitchFamily="49" charset="-122"/>
                <a:cs typeface="Times New Roman" panose="02020603050405020304" pitchFamily="18" charset="0"/>
              </a:rPr>
              <a:t>常见的物质是由大量的</a:t>
            </a:r>
            <a:r>
              <a:rPr lang="en-US" altLang="zh-CN" sz="2400">
                <a:latin typeface="Times New Roman" panose="02020603050405020304" pitchFamily="18" charset="0"/>
                <a:ea typeface="黑体" panose="02010609060101010101" pitchFamily="49" charset="-122"/>
                <a:cs typeface="Times New Roman" panose="02020603050405020304" pitchFamily="18" charset="0"/>
              </a:rPr>
              <a:t>________</a:t>
            </a:r>
            <a:r>
              <a:rPr lang="zh-CN" altLang="en-US" sz="240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a:latin typeface="Times New Roman" panose="02020603050405020304" pitchFamily="18" charset="0"/>
                <a:ea typeface="黑体" panose="02010609060101010101" pitchFamily="49" charset="-122"/>
                <a:cs typeface="Times New Roman" panose="02020603050405020304" pitchFamily="18" charset="0"/>
              </a:rPr>
              <a:t>________</a:t>
            </a:r>
            <a:r>
              <a:rPr lang="zh-CN" altLang="en-US" sz="2400">
                <a:latin typeface="Times New Roman" panose="02020603050405020304" pitchFamily="18" charset="0"/>
                <a:ea typeface="黑体" panose="02010609060101010101" pitchFamily="49" charset="-122"/>
                <a:cs typeface="Times New Roman" panose="02020603050405020304" pitchFamily="18" charset="0"/>
              </a:rPr>
              <a:t>构成的；一切物质的分子都在</a:t>
            </a:r>
            <a:r>
              <a:rPr lang="en-US" altLang="zh-CN" sz="2400">
                <a:latin typeface="Times New Roman" panose="02020603050405020304" pitchFamily="18" charset="0"/>
                <a:ea typeface="黑体" panose="02010609060101010101" pitchFamily="49" charset="-122"/>
                <a:cs typeface="Times New Roman" panose="02020603050405020304" pitchFamily="18" charset="0"/>
              </a:rPr>
              <a:t>________________________</a:t>
            </a:r>
            <a:r>
              <a:rPr lang="zh-CN" altLang="en-US" sz="2400">
                <a:latin typeface="Times New Roman" panose="02020603050405020304" pitchFamily="18" charset="0"/>
                <a:ea typeface="黑体" panose="02010609060101010101" pitchFamily="49" charset="-122"/>
                <a:cs typeface="Times New Roman" panose="02020603050405020304" pitchFamily="18" charset="0"/>
              </a:rPr>
              <a:t>；分子之间存在</a:t>
            </a:r>
            <a:r>
              <a:rPr lang="en-US" altLang="zh-CN" sz="2400">
                <a:latin typeface="Times New Roman" panose="02020603050405020304" pitchFamily="18" charset="0"/>
                <a:ea typeface="黑体" panose="02010609060101010101" pitchFamily="49" charset="-122"/>
                <a:cs typeface="Times New Roman" panose="02020603050405020304" pitchFamily="18" charset="0"/>
              </a:rPr>
              <a:t>________</a:t>
            </a:r>
            <a:r>
              <a:rPr lang="zh-CN" altLang="en-US" sz="240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a:latin typeface="Times New Roman" panose="02020603050405020304" pitchFamily="18" charset="0"/>
                <a:ea typeface="黑体" panose="02010609060101010101" pitchFamily="49" charset="-122"/>
                <a:cs typeface="Times New Roman" panose="02020603050405020304" pitchFamily="18" charset="0"/>
              </a:rPr>
              <a:t>__________</a:t>
            </a:r>
            <a:r>
              <a:rPr lang="zh-CN" altLang="en-US" sz="2400">
                <a:latin typeface="Times New Roman" panose="02020603050405020304" pitchFamily="18" charset="0"/>
                <a:ea typeface="黑体" panose="02010609060101010101" pitchFamily="49" charset="-122"/>
                <a:cs typeface="Times New Roman" panose="02020603050405020304" pitchFamily="18" charset="0"/>
              </a:rPr>
              <a:t>．</a:t>
            </a:r>
          </a:p>
          <a:p>
            <a:pPr>
              <a:lnSpc>
                <a:spcPct val="150000"/>
              </a:lnSpc>
              <a:defRPr/>
            </a:pPr>
            <a:r>
              <a:rPr lang="en-US" altLang="zh-CN" sz="2400">
                <a:latin typeface="Times New Roman" panose="02020603050405020304" pitchFamily="18" charset="0"/>
                <a:ea typeface="黑体" panose="02010609060101010101" pitchFamily="49" charset="-122"/>
                <a:cs typeface="Times New Roman" panose="02020603050405020304" pitchFamily="18" charset="0"/>
              </a:rPr>
              <a:t>2.</a:t>
            </a:r>
            <a:r>
              <a:rPr lang="zh-CN" altLang="en-US" sz="2400">
                <a:latin typeface="Times New Roman" panose="02020603050405020304" pitchFamily="18" charset="0"/>
                <a:ea typeface="黑体" panose="02010609060101010101" pitchFamily="49" charset="-122"/>
                <a:cs typeface="Times New Roman" panose="02020603050405020304" pitchFamily="18" charset="0"/>
              </a:rPr>
              <a:t>扩散现象</a:t>
            </a:r>
            <a:endParaRPr lang="en-US" altLang="zh-CN" sz="2400">
              <a:latin typeface="Times New Roman" panose="02020603050405020304" pitchFamily="18" charset="0"/>
              <a:ea typeface="黑体" panose="02010609060101010101" pitchFamily="49" charset="-122"/>
              <a:cs typeface="Times New Roman" panose="02020603050405020304" pitchFamily="18" charset="0"/>
              <a:sym typeface="Wingdings" panose="05000000000000000000" pitchFamily="2" charset="2"/>
            </a:endParaRPr>
          </a:p>
          <a:p>
            <a:pPr>
              <a:lnSpc>
                <a:spcPct val="150000"/>
              </a:lnSpc>
              <a:defRPr/>
            </a:pPr>
            <a:r>
              <a:rPr lang="en-US" altLang="zh-CN" sz="2400">
                <a:latin typeface="Times New Roman" panose="02020603050405020304" pitchFamily="18" charset="0"/>
                <a:ea typeface="黑体" panose="02010609060101010101" pitchFamily="49" charset="-122"/>
                <a:cs typeface="Times New Roman" panose="02020603050405020304" pitchFamily="18" charset="0"/>
                <a:sym typeface="Wingdings" panose="05000000000000000000" pitchFamily="2" charset="2"/>
              </a:rPr>
              <a:t>(1)</a:t>
            </a:r>
            <a:r>
              <a:rPr lang="zh-CN" altLang="en-US" sz="2400">
                <a:latin typeface="Times New Roman" panose="02020603050405020304" pitchFamily="18" charset="0"/>
                <a:ea typeface="黑体" panose="02010609060101010101" pitchFamily="49" charset="-122"/>
                <a:cs typeface="Times New Roman" panose="02020603050405020304" pitchFamily="18" charset="0"/>
              </a:rPr>
              <a:t>定义：不同物质在相互接触时，彼此进入对方的现象．</a:t>
            </a:r>
          </a:p>
          <a:p>
            <a:pPr>
              <a:lnSpc>
                <a:spcPct val="150000"/>
              </a:lnSpc>
              <a:defRPr/>
            </a:pPr>
            <a:r>
              <a:rPr lang="en-US" altLang="zh-CN" sz="2400">
                <a:latin typeface="Times New Roman" panose="02020603050405020304" pitchFamily="18" charset="0"/>
                <a:ea typeface="+mn-ea"/>
                <a:cs typeface="Times New Roman" panose="02020603050405020304" pitchFamily="18" charset="0"/>
              </a:rPr>
              <a:t>(2)</a:t>
            </a:r>
            <a:r>
              <a:rPr lang="zh-CN" altLang="en-US" sz="2400">
                <a:latin typeface="Times New Roman" panose="02020603050405020304" pitchFamily="18" charset="0"/>
                <a:ea typeface="黑体" panose="02010609060101010101" pitchFamily="49" charset="-122"/>
                <a:cs typeface="Times New Roman" panose="02020603050405020304" pitchFamily="18" charset="0"/>
              </a:rPr>
              <a:t>影响因素：扩散现象的剧烈程度与</a:t>
            </a:r>
            <a:r>
              <a:rPr lang="en-US" altLang="zh-CN" sz="2400">
                <a:latin typeface="Times New Roman" panose="02020603050405020304" pitchFamily="18" charset="0"/>
                <a:ea typeface="黑体" panose="02010609060101010101" pitchFamily="49" charset="-122"/>
                <a:cs typeface="Times New Roman" panose="02020603050405020304" pitchFamily="18" charset="0"/>
              </a:rPr>
              <a:t>_______</a:t>
            </a:r>
            <a:r>
              <a:rPr lang="zh-CN" altLang="en-US" sz="2400">
                <a:latin typeface="Times New Roman" panose="02020603050405020304" pitchFamily="18" charset="0"/>
                <a:ea typeface="黑体" panose="02010609060101010101" pitchFamily="49" charset="-122"/>
                <a:cs typeface="Times New Roman" panose="02020603050405020304" pitchFamily="18" charset="0"/>
              </a:rPr>
              <a:t>有关．</a:t>
            </a:r>
            <a:r>
              <a:rPr lang="en-US" altLang="zh-CN" sz="2400">
                <a:latin typeface="Times New Roman" panose="02020603050405020304" pitchFamily="18" charset="0"/>
                <a:ea typeface="黑体" panose="02010609060101010101" pitchFamily="49" charset="-122"/>
                <a:cs typeface="Times New Roman" panose="02020603050405020304" pitchFamily="18" charset="0"/>
              </a:rPr>
              <a:t>______</a:t>
            </a:r>
            <a:r>
              <a:rPr lang="zh-CN" altLang="en-US" sz="2400">
                <a:latin typeface="Times New Roman" panose="02020603050405020304" pitchFamily="18" charset="0"/>
                <a:ea typeface="黑体" panose="02010609060101010101" pitchFamily="49" charset="-122"/>
                <a:cs typeface="Times New Roman" panose="02020603050405020304" pitchFamily="18" charset="0"/>
              </a:rPr>
              <a:t>越高，扩散越</a:t>
            </a:r>
            <a:r>
              <a:rPr lang="en-US" altLang="zh-CN" sz="2400">
                <a:latin typeface="Times New Roman" panose="02020603050405020304" pitchFamily="18" charset="0"/>
                <a:ea typeface="黑体" panose="02010609060101010101" pitchFamily="49" charset="-122"/>
                <a:cs typeface="Times New Roman" panose="02020603050405020304" pitchFamily="18" charset="0"/>
              </a:rPr>
              <a:t>_____.</a:t>
            </a:r>
            <a:endParaRPr lang="zh-CN" altLang="en-US" sz="240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9" name="矩形 8"/>
          <p:cNvSpPr>
            <a:spLocks noChangeArrowheads="1"/>
          </p:cNvSpPr>
          <p:nvPr/>
        </p:nvSpPr>
        <p:spPr bwMode="auto">
          <a:xfrm>
            <a:off x="5869556" y="1163739"/>
            <a:ext cx="800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a:solidFill>
                  <a:srgbClr val="FF0000"/>
                </a:solidFill>
              </a:rPr>
              <a:t>分子</a:t>
            </a:r>
          </a:p>
        </p:txBody>
      </p:sp>
      <p:sp>
        <p:nvSpPr>
          <p:cNvPr id="10" name="矩形 9"/>
          <p:cNvSpPr>
            <a:spLocks noChangeArrowheads="1"/>
          </p:cNvSpPr>
          <p:nvPr/>
        </p:nvSpPr>
        <p:spPr bwMode="auto">
          <a:xfrm>
            <a:off x="7368156" y="1163739"/>
            <a:ext cx="800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a:solidFill>
                  <a:srgbClr val="FF0000"/>
                </a:solidFill>
              </a:rPr>
              <a:t>原子</a:t>
            </a:r>
          </a:p>
        </p:txBody>
      </p:sp>
      <p:sp>
        <p:nvSpPr>
          <p:cNvPr id="11" name="矩形 10"/>
          <p:cNvSpPr>
            <a:spLocks noChangeArrowheads="1"/>
          </p:cNvSpPr>
          <p:nvPr/>
        </p:nvSpPr>
        <p:spPr bwMode="auto">
          <a:xfrm>
            <a:off x="2111943" y="1711865"/>
            <a:ext cx="29543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a:solidFill>
                  <a:srgbClr val="FF0000"/>
                </a:solidFill>
              </a:rPr>
              <a:t>不停地做无规则运动</a:t>
            </a:r>
          </a:p>
        </p:txBody>
      </p:sp>
      <p:sp>
        <p:nvSpPr>
          <p:cNvPr id="12" name="矩形 11"/>
          <p:cNvSpPr>
            <a:spLocks noChangeArrowheads="1"/>
          </p:cNvSpPr>
          <p:nvPr/>
        </p:nvSpPr>
        <p:spPr bwMode="auto">
          <a:xfrm>
            <a:off x="7690418" y="1711865"/>
            <a:ext cx="8001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a:solidFill>
                  <a:srgbClr val="FF0000"/>
                </a:solidFill>
              </a:rPr>
              <a:t>引力</a:t>
            </a:r>
          </a:p>
        </p:txBody>
      </p:sp>
      <p:sp>
        <p:nvSpPr>
          <p:cNvPr id="13" name="矩形 12"/>
          <p:cNvSpPr>
            <a:spLocks noChangeArrowheads="1"/>
          </p:cNvSpPr>
          <p:nvPr/>
        </p:nvSpPr>
        <p:spPr bwMode="auto">
          <a:xfrm>
            <a:off x="9528743" y="1711865"/>
            <a:ext cx="8001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a:solidFill>
                  <a:srgbClr val="FF0000"/>
                </a:solidFill>
              </a:rPr>
              <a:t>斥力</a:t>
            </a:r>
          </a:p>
        </p:txBody>
      </p:sp>
      <p:sp>
        <p:nvSpPr>
          <p:cNvPr id="14" name="矩形 13"/>
          <p:cNvSpPr>
            <a:spLocks noChangeArrowheads="1"/>
          </p:cNvSpPr>
          <p:nvPr/>
        </p:nvSpPr>
        <p:spPr bwMode="auto">
          <a:xfrm>
            <a:off x="5626319" y="3355420"/>
            <a:ext cx="8001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a:solidFill>
                  <a:srgbClr val="FF0000"/>
                </a:solidFill>
              </a:rPr>
              <a:t>温度</a:t>
            </a:r>
          </a:p>
        </p:txBody>
      </p:sp>
      <p:sp>
        <p:nvSpPr>
          <p:cNvPr id="15" name="矩形 14"/>
          <p:cNvSpPr>
            <a:spLocks noChangeArrowheads="1"/>
          </p:cNvSpPr>
          <p:nvPr/>
        </p:nvSpPr>
        <p:spPr bwMode="auto">
          <a:xfrm>
            <a:off x="7440762" y="3355420"/>
            <a:ext cx="8001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a:solidFill>
                  <a:srgbClr val="FF0000"/>
                </a:solidFill>
              </a:rPr>
              <a:t>温度</a:t>
            </a:r>
          </a:p>
        </p:txBody>
      </p:sp>
      <p:sp>
        <p:nvSpPr>
          <p:cNvPr id="16" name="矩形 15"/>
          <p:cNvSpPr>
            <a:spLocks noChangeArrowheads="1"/>
          </p:cNvSpPr>
          <p:nvPr/>
        </p:nvSpPr>
        <p:spPr bwMode="auto">
          <a:xfrm>
            <a:off x="10321002" y="3340103"/>
            <a:ext cx="492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a:solidFill>
                  <a:srgbClr val="FF0000"/>
                </a:solidFill>
              </a:rPr>
              <a:t>快</a:t>
            </a:r>
          </a:p>
        </p:txBody>
      </p:sp>
      <p:sp>
        <p:nvSpPr>
          <p:cNvPr id="4" name="Rectangle 1"/>
          <p:cNvSpPr>
            <a:spLocks noChangeArrowheads="1"/>
          </p:cNvSpPr>
          <p:nvPr/>
        </p:nvSpPr>
        <p:spPr bwMode="auto">
          <a:xfrm>
            <a:off x="417764" y="3843899"/>
            <a:ext cx="8835413" cy="2306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eaLnBrk="0" hangingPunct="0">
              <a:lnSpc>
                <a:spcPct val="150000"/>
              </a:lnSpc>
              <a:defRPr/>
            </a:pPr>
            <a:r>
              <a:rPr lang="en-US" altLang="zh-CN" sz="2400" b="1">
                <a:latin typeface="Times New Roman" panose="02020603050405020304" pitchFamily="18" charset="0"/>
                <a:cs typeface="Times New Roman" panose="02020603050405020304" pitchFamily="18" charset="0"/>
              </a:rPr>
              <a:t>(3)</a:t>
            </a:r>
            <a:r>
              <a:rPr lang="zh-CN" altLang="en-US" sz="2400">
                <a:latin typeface="黑体" panose="02010609060101010101" pitchFamily="49" charset="-122"/>
                <a:ea typeface="黑体" panose="02010609060101010101" pitchFamily="49" charset="-122"/>
                <a:cs typeface="黑体" panose="02010609060101010101" pitchFamily="49" charset="-122"/>
              </a:rPr>
              <a:t>举例：糖水变甜、花香四溢等．</a:t>
            </a:r>
          </a:p>
          <a:p>
            <a:pPr eaLnBrk="0" hangingPunct="0">
              <a:lnSpc>
                <a:spcPct val="150000"/>
              </a:lnSpc>
              <a:defRPr/>
            </a:pPr>
            <a:r>
              <a:rPr lang="en-US" altLang="zh-CN" sz="2400">
                <a:latin typeface="黑体" panose="02010609060101010101" pitchFamily="49" charset="-122"/>
                <a:ea typeface="黑体" panose="02010609060101010101" pitchFamily="49" charset="-122"/>
                <a:cs typeface="黑体" panose="02010609060101010101" pitchFamily="49" charset="-122"/>
              </a:rPr>
              <a:t>3.</a:t>
            </a:r>
            <a:r>
              <a:rPr lang="zh-CN" sz="2400">
                <a:latin typeface="黑体" panose="02010609060101010101" pitchFamily="49" charset="-122"/>
                <a:ea typeface="黑体" panose="02010609060101010101" pitchFamily="49" charset="-122"/>
                <a:cs typeface="黑体" panose="02010609060101010101" pitchFamily="49" charset="-122"/>
              </a:rPr>
              <a:t>分子间的作用力</a:t>
            </a:r>
            <a:endParaRPr lang="en-US" altLang="zh-CN" sz="2400">
              <a:latin typeface="黑体" panose="02010609060101010101" pitchFamily="49" charset="-122"/>
              <a:ea typeface="黑体" panose="02010609060101010101" pitchFamily="49" charset="-122"/>
              <a:cs typeface="黑体" panose="02010609060101010101" pitchFamily="49" charset="-122"/>
              <a:sym typeface="Wingdings" panose="05000000000000000000" pitchFamily="2" charset="2"/>
            </a:endParaRPr>
          </a:p>
          <a:p>
            <a:pPr eaLnBrk="0" hangingPunct="0">
              <a:lnSpc>
                <a:spcPct val="150000"/>
              </a:lnSpc>
              <a:defRPr/>
            </a:pPr>
            <a:r>
              <a:rPr lang="en-US" altLang="zh-CN" sz="2400">
                <a:latin typeface="黑体" panose="02010609060101010101" pitchFamily="49" charset="-122"/>
                <a:ea typeface="黑体" panose="02010609060101010101" pitchFamily="49" charset="-122"/>
                <a:cs typeface="黑体" panose="02010609060101010101" pitchFamily="49" charset="-122"/>
                <a:sym typeface="Wingdings" panose="05000000000000000000" pitchFamily="2" charset="2"/>
              </a:rPr>
              <a:t>(1)</a:t>
            </a:r>
            <a:r>
              <a:rPr lang="zh-CN" sz="2400">
                <a:latin typeface="黑体" panose="02010609060101010101" pitchFamily="49" charset="-122"/>
                <a:ea typeface="黑体" panose="02010609060101010101" pitchFamily="49" charset="-122"/>
                <a:cs typeface="黑体" panose="02010609060101010101" pitchFamily="49" charset="-122"/>
              </a:rPr>
              <a:t>分子之间存在</a:t>
            </a:r>
            <a:r>
              <a:rPr lang="zh-CN" altLang="zh-CN" sz="2400">
                <a:latin typeface="黑体" panose="02010609060101010101" pitchFamily="49" charset="-122"/>
                <a:ea typeface="黑体" panose="02010609060101010101" pitchFamily="49" charset="-122"/>
                <a:cs typeface="黑体" panose="02010609060101010101" pitchFamily="49" charset="-122"/>
              </a:rPr>
              <a:t>________</a:t>
            </a:r>
            <a:r>
              <a:rPr lang="zh-CN" sz="2400">
                <a:latin typeface="黑体" panose="02010609060101010101" pitchFamily="49" charset="-122"/>
                <a:ea typeface="黑体" panose="02010609060101010101" pitchFamily="49" charset="-122"/>
                <a:cs typeface="黑体" panose="02010609060101010101" pitchFamily="49" charset="-122"/>
              </a:rPr>
              <a:t>．如被紧压在一起的铅柱很难分开．</a:t>
            </a:r>
          </a:p>
          <a:p>
            <a:pPr eaLnBrk="0" hangingPunct="0">
              <a:lnSpc>
                <a:spcPct val="150000"/>
              </a:lnSpc>
              <a:defRPr/>
            </a:pPr>
            <a:r>
              <a:rPr lang="en-US" altLang="zh-CN" sz="2400">
                <a:latin typeface="黑体" panose="02010609060101010101" pitchFamily="49" charset="-122"/>
                <a:ea typeface="黑体" panose="02010609060101010101" pitchFamily="49" charset="-122"/>
                <a:cs typeface="黑体" panose="02010609060101010101" pitchFamily="49" charset="-122"/>
              </a:rPr>
              <a:t>(2)</a:t>
            </a:r>
            <a:r>
              <a:rPr lang="zh-CN" sz="2400">
                <a:latin typeface="黑体" panose="02010609060101010101" pitchFamily="49" charset="-122"/>
                <a:ea typeface="黑体" panose="02010609060101010101" pitchFamily="49" charset="-122"/>
                <a:cs typeface="黑体" panose="02010609060101010101" pitchFamily="49" charset="-122"/>
              </a:rPr>
              <a:t>分子之间存在</a:t>
            </a:r>
            <a:r>
              <a:rPr lang="zh-CN" altLang="zh-CN" sz="2400">
                <a:latin typeface="黑体" panose="02010609060101010101" pitchFamily="49" charset="-122"/>
                <a:ea typeface="黑体" panose="02010609060101010101" pitchFamily="49" charset="-122"/>
                <a:cs typeface="黑体" panose="02010609060101010101" pitchFamily="49" charset="-122"/>
              </a:rPr>
              <a:t>________</a:t>
            </a:r>
            <a:r>
              <a:rPr lang="zh-CN" sz="2400">
                <a:latin typeface="黑体" panose="02010609060101010101" pitchFamily="49" charset="-122"/>
                <a:ea typeface="黑体" panose="02010609060101010101" pitchFamily="49" charset="-122"/>
                <a:cs typeface="黑体" panose="02010609060101010101" pitchFamily="49" charset="-122"/>
              </a:rPr>
              <a:t>．如固体和液体很难被压缩．</a:t>
            </a:r>
          </a:p>
        </p:txBody>
      </p:sp>
      <p:sp>
        <p:nvSpPr>
          <p:cNvPr id="5" name="矩形 4"/>
          <p:cNvSpPr>
            <a:spLocks noChangeArrowheads="1"/>
          </p:cNvSpPr>
          <p:nvPr/>
        </p:nvSpPr>
        <p:spPr bwMode="auto">
          <a:xfrm>
            <a:off x="2902135" y="5049792"/>
            <a:ext cx="800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a:solidFill>
                  <a:srgbClr val="FF0000"/>
                </a:solidFill>
              </a:rPr>
              <a:t>引力</a:t>
            </a:r>
          </a:p>
        </p:txBody>
      </p:sp>
      <p:sp>
        <p:nvSpPr>
          <p:cNvPr id="6" name="矩形 5"/>
          <p:cNvSpPr>
            <a:spLocks noChangeArrowheads="1"/>
          </p:cNvSpPr>
          <p:nvPr/>
        </p:nvSpPr>
        <p:spPr bwMode="auto">
          <a:xfrm>
            <a:off x="2902135" y="5596571"/>
            <a:ext cx="8001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zh-CN" altLang="en-US" sz="2400" b="1">
                <a:solidFill>
                  <a:srgbClr val="FF0000"/>
                </a:solidFill>
              </a:rPr>
              <a:t>斥力</a:t>
            </a:r>
          </a:p>
        </p:txBody>
      </p:sp>
      <p:sp>
        <p:nvSpPr>
          <p:cNvPr id="7" name="文本框 6"/>
          <p:cNvSpPr txBox="1"/>
          <p:nvPr/>
        </p:nvSpPr>
        <p:spPr>
          <a:xfrm>
            <a:off x="875030" y="349885"/>
            <a:ext cx="4615815" cy="583565"/>
          </a:xfrm>
          <a:prstGeom prst="rect">
            <a:avLst/>
          </a:prstGeom>
          <a:noFill/>
        </p:spPr>
        <p:txBody>
          <a:bodyPr wrap="square" rtlCol="0">
            <a:spAutoFit/>
          </a:bodyPr>
          <a:lstStyle/>
          <a:p>
            <a:r>
              <a:rPr lang="zh-CN" altLang="en-US" sz="3200"/>
              <a:t>考点</a:t>
            </a:r>
            <a:r>
              <a:rPr lang="en-US" altLang="zh-CN" sz="3200"/>
              <a:t>1   </a:t>
            </a:r>
            <a:r>
              <a:rPr lang="zh-CN" altLang="en-US" sz="3200"/>
              <a:t>分子热运动</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linds(horizontal)">
                                      <p:cBhvr>
                                        <p:cTn id="27" dur="500"/>
                                        <p:tgtEl>
                                          <p:spTgt spid="13"/>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blinds(horizontal)">
                                      <p:cBhvr>
                                        <p:cTn id="32" dur="500"/>
                                        <p:tgtEl>
                                          <p:spTgt spid="14"/>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blinds(horizontal)">
                                      <p:cBhvr>
                                        <p:cTn id="37" dur="500"/>
                                        <p:tgtEl>
                                          <p:spTgt spid="15"/>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blinds(horizontal)">
                                      <p:cBhvr>
                                        <p:cTn id="42" dur="500"/>
                                        <p:tgtEl>
                                          <p:spTgt spid="16"/>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blinds(horizontal)">
                                      <p:cBhvr>
                                        <p:cTn id="47" dur="500"/>
                                        <p:tgtEl>
                                          <p:spTgt spid="5"/>
                                        </p:tgtEl>
                                      </p:cBhvr>
                                    </p:animEffect>
                                  </p:childTnLst>
                                </p:cTn>
                              </p:par>
                            </p:childTnLst>
                          </p:cTn>
                        </p:par>
                      </p:childTnLst>
                    </p:cTn>
                  </p:par>
                  <p:par>
                    <p:cTn id="48" fill="hold" nodeType="clickPar">
                      <p:stCondLst>
                        <p:cond delay="indefinite"/>
                      </p:stCondLst>
                      <p:childTnLst>
                        <p:par>
                          <p:cTn id="49" fill="hold" nodeType="after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blinds(horizontal)">
                                      <p:cBhvr>
                                        <p:cTn id="5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P spid="15" grpId="0"/>
      <p:bldP spid="16"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673100" y="369570"/>
            <a:ext cx="10497185" cy="3046095"/>
          </a:xfrm>
          <a:prstGeom prst="rect">
            <a:avLst/>
          </a:prstGeom>
          <a:noFill/>
          <a:ln w="9525">
            <a:noFill/>
          </a:ln>
        </p:spPr>
        <p:txBody>
          <a:bodyPr wrap="square">
            <a:spAutoFit/>
          </a:bodyPr>
          <a:lstStyle/>
          <a:p>
            <a:pPr indent="0" fontAlgn="auto">
              <a:lnSpc>
                <a:spcPct val="150000"/>
              </a:lnSpc>
            </a:pPr>
            <a:r>
              <a:rPr lang="zh-CN" sz="3200">
                <a:ea typeface="宋体" panose="02010600030101010101" pitchFamily="2" charset="-122"/>
              </a:rPr>
              <a:t>练习</a:t>
            </a:r>
            <a:r>
              <a:rPr lang="zh-CN" sz="2400">
                <a:ea typeface="宋体" panose="02010600030101010101" pitchFamily="2" charset="-122"/>
              </a:rPr>
              <a:t>：</a:t>
            </a:r>
            <a:r>
              <a:rPr lang="en-US" altLang="zh-CN" sz="2400">
                <a:ea typeface="宋体" panose="02010600030101010101" pitchFamily="2" charset="-122"/>
              </a:rPr>
              <a:t>1</a:t>
            </a:r>
            <a:r>
              <a:rPr lang="zh-CN" altLang="en-US" sz="2400">
                <a:ea typeface="宋体" panose="02010600030101010101" pitchFamily="2" charset="-122"/>
              </a:rPr>
              <a:t>、</a:t>
            </a:r>
            <a:r>
              <a:rPr lang="zh-CN" sz="2400">
                <a:ea typeface="宋体" panose="02010600030101010101" pitchFamily="2" charset="-122"/>
              </a:rPr>
              <a:t>下列事实不能作为相应观点的证据的是</a:t>
            </a:r>
            <a:r>
              <a:rPr lang="en-US" sz="2400">
                <a:latin typeface="Times New Roman" panose="02020603050405020304" pitchFamily="18" charset="0"/>
                <a:ea typeface="宋体" panose="02010600030101010101" pitchFamily="2" charset="-122"/>
              </a:rPr>
              <a:t>(</a:t>
            </a:r>
            <a:r>
              <a:rPr lang="zh-CN" sz="2400">
                <a:ea typeface="宋体" panose="02010600030101010101" pitchFamily="2" charset="-122"/>
              </a:rPr>
              <a:t>　　</a:t>
            </a:r>
            <a:r>
              <a:rPr lang="en-US" sz="2400">
                <a:latin typeface="Times New Roman" panose="02020603050405020304" pitchFamily="18" charset="0"/>
                <a:ea typeface="宋体" panose="02010600030101010101" pitchFamily="2" charset="-122"/>
              </a:rPr>
              <a:t>)</a:t>
            </a:r>
            <a:r>
              <a:rPr lang="en-US" sz="2400">
                <a:latin typeface="Times New Roman" panose="02020603050405020304" pitchFamily="18" charset="0"/>
                <a:cs typeface="Times New Roman" panose="02020603050405020304" pitchFamily="18" charset="0"/>
              </a:rPr>
              <a:t>A. </a:t>
            </a:r>
            <a:r>
              <a:rPr lang="zh-CN" sz="2400">
                <a:ea typeface="宋体" panose="02010600030101010101" pitchFamily="2" charset="-122"/>
              </a:rPr>
              <a:t>尘土飞扬</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说明分子是运动的</a:t>
            </a:r>
            <a:r>
              <a:rPr lang="en-US" sz="2400">
                <a:latin typeface="Times New Roman" panose="02020603050405020304" pitchFamily="18" charset="0"/>
                <a:cs typeface="Times New Roman" panose="02020603050405020304" pitchFamily="18" charset="0"/>
              </a:rPr>
              <a:t>B. </a:t>
            </a:r>
            <a:r>
              <a:rPr lang="zh-CN" sz="2400">
                <a:ea typeface="宋体" panose="02010600030101010101" pitchFamily="2" charset="-122"/>
              </a:rPr>
              <a:t>电解水得到氢气和氧气</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说明分子是可分的</a:t>
            </a:r>
            <a:r>
              <a:rPr lang="en-US" sz="2400">
                <a:latin typeface="Times New Roman" panose="02020603050405020304" pitchFamily="18" charset="0"/>
                <a:cs typeface="Times New Roman" panose="02020603050405020304" pitchFamily="18" charset="0"/>
              </a:rPr>
              <a:t>C. </a:t>
            </a:r>
            <a:r>
              <a:rPr lang="zh-CN" sz="2400">
                <a:ea typeface="宋体" panose="02010600030101010101" pitchFamily="2" charset="-122"/>
              </a:rPr>
              <a:t>气体被压缩后体积发生了较大变化</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说明气体分子间的距离大</a:t>
            </a:r>
            <a:r>
              <a:rPr lang="en-US" sz="2400">
                <a:latin typeface="Times New Roman" panose="02020603050405020304" pitchFamily="18" charset="0"/>
                <a:cs typeface="Times New Roman" panose="02020603050405020304" pitchFamily="18" charset="0"/>
              </a:rPr>
              <a:t>D. </a:t>
            </a:r>
            <a:r>
              <a:rPr lang="zh-CN" sz="2400">
                <a:ea typeface="宋体" panose="02010600030101010101" pitchFamily="2" charset="-122"/>
              </a:rPr>
              <a:t>将两个干净平整的铅柱紧压在一起会结合起来</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说明分子间存在引力
</a:t>
            </a:r>
            <a:endParaRPr lang="zh-CN" altLang="en-US" sz="2400"/>
          </a:p>
        </p:txBody>
      </p:sp>
      <p:sp>
        <p:nvSpPr>
          <p:cNvPr id="2" name="文本框 1"/>
          <p:cNvSpPr txBox="1"/>
          <p:nvPr/>
        </p:nvSpPr>
        <p:spPr>
          <a:xfrm>
            <a:off x="7693660" y="673735"/>
            <a:ext cx="490220" cy="460375"/>
          </a:xfrm>
          <a:prstGeom prst="rect">
            <a:avLst/>
          </a:prstGeom>
          <a:noFill/>
          <a:ln w="9525">
            <a:noFill/>
          </a:ln>
        </p:spPr>
        <p:txBody>
          <a:bodyPr wrap="square">
            <a:spAutoFit/>
          </a:bodyPr>
          <a:lstStyle/>
          <a:p>
            <a:pPr indent="0"/>
            <a:r>
              <a:rPr lang="en-US" sz="2400" b="0">
                <a:solidFill>
                  <a:srgbClr val="FF0000"/>
                </a:solidFill>
                <a:latin typeface="Times New Roman" panose="02020603050405020304" pitchFamily="18" charset="0"/>
                <a:ea typeface="宋体" panose="02010600030101010101" pitchFamily="2" charset="-122"/>
              </a:rPr>
              <a:t>A</a:t>
            </a:r>
            <a:endParaRPr lang="en-US" altLang="en-US" sz="2400" b="0">
              <a:solidFill>
                <a:srgbClr val="FF0000"/>
              </a:solidFill>
              <a:latin typeface="Times New Roman" panose="02020603050405020304" pitchFamily="18" charset="0"/>
              <a:ea typeface="宋体" panose="02010600030101010101" pitchFamily="2" charset="-122"/>
            </a:endParaRPr>
          </a:p>
        </p:txBody>
      </p:sp>
      <p:sp>
        <p:nvSpPr>
          <p:cNvPr id="3" name="文本框 2"/>
          <p:cNvSpPr txBox="1"/>
          <p:nvPr/>
        </p:nvSpPr>
        <p:spPr>
          <a:xfrm>
            <a:off x="455930" y="3258820"/>
            <a:ext cx="10706735" cy="645160"/>
          </a:xfrm>
          <a:prstGeom prst="rect">
            <a:avLst/>
          </a:prstGeom>
          <a:noFill/>
          <a:ln w="9525">
            <a:noFill/>
          </a:ln>
        </p:spPr>
        <p:txBody>
          <a:bodyPr wrap="square">
            <a:spAutoFit/>
          </a:bodyPr>
          <a:lstStyle/>
          <a:p>
            <a:pPr indent="0" fontAlgn="auto">
              <a:lnSpc>
                <a:spcPct val="150000"/>
              </a:lnSpc>
            </a:pPr>
            <a:r>
              <a:rPr lang="en-US" sz="2400">
                <a:latin typeface="Times New Roman" panose="02020603050405020304" pitchFamily="18" charset="0"/>
                <a:ea typeface="宋体" panose="02010600030101010101" pitchFamily="2" charset="-122"/>
              </a:rPr>
              <a:t>  2</a:t>
            </a:r>
            <a:r>
              <a:rPr lang="zh-CN" altLang="en-US" sz="2400">
                <a:latin typeface="Times New Roman" panose="02020603050405020304" pitchFamily="18" charset="0"/>
                <a:ea typeface="宋体" panose="02010600030101010101" pitchFamily="2" charset="-122"/>
              </a:rPr>
              <a:t>、</a:t>
            </a:r>
            <a:r>
              <a:rPr lang="zh-CN" sz="2400">
                <a:ea typeface="宋体" panose="02010600030101010101" pitchFamily="2" charset="-122"/>
              </a:rPr>
              <a:t>如图所示实验不能用</a:t>
            </a:r>
            <a:r>
              <a:rPr lang="en-US" sz="2400">
                <a:latin typeface="宋体" panose="02010600030101010101" pitchFamily="2" charset="-122"/>
                <a:cs typeface="Times New Roman" panose="02020603050405020304" pitchFamily="18" charset="0"/>
              </a:rPr>
              <a:t>“</a:t>
            </a:r>
            <a:r>
              <a:rPr lang="zh-CN" sz="2400">
                <a:ea typeface="宋体" panose="02010600030101010101" pitchFamily="2" charset="-122"/>
              </a:rPr>
              <a:t>分子在不停地运动</a:t>
            </a:r>
            <a:r>
              <a:rPr lang="en-US" sz="2400">
                <a:latin typeface="宋体" panose="02010600030101010101" pitchFamily="2" charset="-122"/>
                <a:cs typeface="Times New Roman" panose="02020603050405020304" pitchFamily="18" charset="0"/>
              </a:rPr>
              <a:t>”</a:t>
            </a:r>
            <a:r>
              <a:rPr lang="zh-CN" sz="2400">
                <a:ea typeface="宋体" panose="02010600030101010101" pitchFamily="2" charset="-122"/>
              </a:rPr>
              <a:t>解释的是</a:t>
            </a:r>
            <a:r>
              <a:rPr lang="en-US" sz="2400">
                <a:latin typeface="Times New Roman" panose="02020603050405020304" pitchFamily="18" charset="0"/>
                <a:ea typeface="宋体" panose="02010600030101010101" pitchFamily="2" charset="-122"/>
              </a:rPr>
              <a:t>(</a:t>
            </a:r>
            <a:r>
              <a:rPr lang="zh-CN" sz="2400">
                <a:ea typeface="宋体" panose="02010600030101010101" pitchFamily="2" charset="-122"/>
              </a:rPr>
              <a:t>　　</a:t>
            </a:r>
            <a:r>
              <a:rPr lang="en-US" sz="2400">
                <a:latin typeface="Times New Roman" panose="02020603050405020304" pitchFamily="18" charset="0"/>
                <a:ea typeface="宋体" panose="02010600030101010101" pitchFamily="2" charset="-122"/>
              </a:rPr>
              <a:t>)</a:t>
            </a:r>
            <a:endParaRPr lang="zh-CN" altLang="en-US" sz="2400"/>
          </a:p>
        </p:txBody>
      </p:sp>
      <p:pic>
        <p:nvPicPr>
          <p:cNvPr id="4" name="图片 -2147482370" descr="C:\Documents and Settings\Administrator\桌面\W河北物理面对面\EP87.TIF"/>
          <p:cNvPicPr>
            <a:picLocks noChangeAspect="1"/>
          </p:cNvPicPr>
          <p:nvPr/>
        </p:nvPicPr>
        <p:blipFill>
          <a:blip r:embed="rId3" r:link="rId4"/>
          <a:stretch>
            <a:fillRect/>
          </a:stretch>
        </p:blipFill>
        <p:spPr>
          <a:xfrm>
            <a:off x="2225675" y="4209415"/>
            <a:ext cx="6342380" cy="2079625"/>
          </a:xfrm>
          <a:prstGeom prst="rect">
            <a:avLst/>
          </a:prstGeom>
          <a:noFill/>
          <a:ln w="9525">
            <a:noFill/>
          </a:ln>
        </p:spPr>
      </p:pic>
      <p:sp>
        <p:nvSpPr>
          <p:cNvPr id="5" name="文本框 4"/>
          <p:cNvSpPr txBox="1"/>
          <p:nvPr/>
        </p:nvSpPr>
        <p:spPr>
          <a:xfrm>
            <a:off x="8568055" y="3415665"/>
            <a:ext cx="501015" cy="460375"/>
          </a:xfrm>
          <a:prstGeom prst="rect">
            <a:avLst/>
          </a:prstGeom>
          <a:noFill/>
          <a:ln w="9525">
            <a:noFill/>
          </a:ln>
        </p:spPr>
        <p:txBody>
          <a:bodyPr wrap="square">
            <a:spAutoFit/>
          </a:bodyPr>
          <a:lstStyle/>
          <a:p>
            <a:pPr indent="0"/>
            <a:r>
              <a:rPr lang="en-US" sz="1050" b="0">
                <a:latin typeface="Times New Roman" panose="02020603050405020304" pitchFamily="18" charset="0"/>
                <a:ea typeface="宋体" panose="02010600030101010101" pitchFamily="2" charset="-122"/>
              </a:rPr>
              <a:t> </a:t>
            </a:r>
            <a:r>
              <a:rPr lang="en-US" sz="2400" b="0">
                <a:solidFill>
                  <a:srgbClr val="FF0000"/>
                </a:solidFill>
                <a:latin typeface="Times New Roman" panose="02020603050405020304" pitchFamily="18" charset="0"/>
                <a:ea typeface="宋体" panose="02010600030101010101" pitchFamily="2" charset="-122"/>
              </a:rPr>
              <a:t>C</a:t>
            </a:r>
            <a:endParaRPr lang="en-US" altLang="en-US" sz="2400" b="0">
              <a:solidFill>
                <a:srgbClr val="FF0000"/>
              </a:solidFill>
              <a:latin typeface="Times New Roman" panose="02020603050405020304" pitchFamily="18" charset="0"/>
              <a:ea typeface="宋体" panose="02010600030101010101" pitchFamily="2" charset="-122"/>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662940" y="613410"/>
            <a:ext cx="10866120" cy="5631180"/>
          </a:xfrm>
          <a:prstGeom prst="rect">
            <a:avLst/>
          </a:prstGeom>
          <a:noFill/>
          <a:ln w="9525">
            <a:noFill/>
          </a:ln>
        </p:spPr>
        <p:txBody>
          <a:bodyPr wrap="square">
            <a:spAutoFit/>
          </a:bodyPr>
          <a:lstStyle/>
          <a:p>
            <a:pPr indent="0" fontAlgn="auto">
              <a:lnSpc>
                <a:spcPct val="150000"/>
              </a:lnSpc>
            </a:pPr>
            <a:r>
              <a:rPr lang="en-US" sz="2400">
                <a:latin typeface="Times New Roman" panose="02020603050405020304" pitchFamily="18" charset="0"/>
                <a:ea typeface="宋体" panose="02010600030101010101" pitchFamily="2" charset="-122"/>
              </a:rPr>
              <a:t>3</a:t>
            </a:r>
            <a:r>
              <a:rPr lang="zh-CN" altLang="en-US" sz="2400">
                <a:latin typeface="Times New Roman" panose="02020603050405020304" pitchFamily="18" charset="0"/>
                <a:ea typeface="宋体" panose="02010600030101010101" pitchFamily="2" charset="-122"/>
              </a:rPr>
              <a:t>、</a:t>
            </a:r>
            <a:r>
              <a:rPr lang="zh-CN" sz="2400">
                <a:ea typeface="宋体" panose="02010600030101010101" pitchFamily="2" charset="-122"/>
              </a:rPr>
              <a:t>用分子的知</a:t>
            </a:r>
            <a:r>
              <a:rPr lang="zh-CN" sz="2400">
                <a:latin typeface="Times New Roman" panose="02020603050405020304" pitchFamily="18" charset="0"/>
                <a:ea typeface="宋体" panose="02010600030101010101" pitchFamily="2" charset="-122"/>
              </a:rPr>
              <a:t>识解释下列现象，其中合理的是</a:t>
            </a:r>
            <a:r>
              <a:rPr lang="en-US" sz="2400">
                <a:latin typeface="Times New Roman" panose="02020603050405020304" pitchFamily="18" charset="0"/>
                <a:ea typeface="宋体" panose="02010600030101010101" pitchFamily="2" charset="-122"/>
              </a:rPr>
              <a:t>(</a:t>
            </a:r>
            <a:r>
              <a:rPr lang="zh-CN" sz="2400">
                <a:ea typeface="宋体" panose="02010600030101010101" pitchFamily="2" charset="-122"/>
              </a:rPr>
              <a:t>　　</a:t>
            </a:r>
            <a:r>
              <a:rPr lang="en-US" sz="2400">
                <a:latin typeface="Times New Roman" panose="02020603050405020304" pitchFamily="18" charset="0"/>
                <a:ea typeface="宋体" panose="02010600030101010101" pitchFamily="2" charset="-122"/>
              </a:rPr>
              <a:t>)</a:t>
            </a:r>
            <a:r>
              <a:rPr lang="en-US" sz="2400">
                <a:latin typeface="Times New Roman" panose="02020603050405020304" pitchFamily="18" charset="0"/>
                <a:cs typeface="Times New Roman" panose="02020603050405020304" pitchFamily="18" charset="0"/>
              </a:rPr>
              <a:t>A. </a:t>
            </a:r>
            <a:r>
              <a:rPr lang="zh-CN" sz="2400">
                <a:ea typeface="宋体" panose="02010600030101010101" pitchFamily="2" charset="-122"/>
              </a:rPr>
              <a:t>水结成冰</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是因为水分子停止了运动</a:t>
            </a:r>
            <a:r>
              <a:rPr lang="en-US" sz="2400">
                <a:latin typeface="Times New Roman" panose="02020603050405020304" pitchFamily="18" charset="0"/>
                <a:cs typeface="Times New Roman" panose="02020603050405020304" pitchFamily="18" charset="0"/>
              </a:rPr>
              <a:t>B. </a:t>
            </a:r>
            <a:r>
              <a:rPr lang="zh-CN" sz="2400">
                <a:ea typeface="宋体" panose="02010600030101010101" pitchFamily="2" charset="-122"/>
              </a:rPr>
              <a:t>变瘪的乒乓球放在热水中鼓起</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是由于分子的体积变大</a:t>
            </a:r>
            <a:r>
              <a:rPr lang="en-US" sz="2400">
                <a:latin typeface="Times New Roman" panose="02020603050405020304" pitchFamily="18" charset="0"/>
                <a:cs typeface="Times New Roman" panose="02020603050405020304" pitchFamily="18" charset="0"/>
              </a:rPr>
              <a:t>C. </a:t>
            </a:r>
            <a:r>
              <a:rPr lang="zh-CN" sz="2400">
                <a:ea typeface="宋体" panose="02010600030101010101" pitchFamily="2" charset="-122"/>
              </a:rPr>
              <a:t>加入糖的水变甜</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是由于分子永不停息地做无规则运动</a:t>
            </a:r>
            <a:r>
              <a:rPr lang="en-US" sz="2400">
                <a:latin typeface="Times New Roman" panose="02020603050405020304" pitchFamily="18" charset="0"/>
                <a:ea typeface="宋体" panose="02010600030101010101" pitchFamily="2" charset="-122"/>
              </a:rPr>
              <a:t> </a:t>
            </a:r>
            <a:r>
              <a:rPr lang="en-US" sz="2400">
                <a:latin typeface="Times New Roman" panose="02020603050405020304" pitchFamily="18" charset="0"/>
                <a:cs typeface="Times New Roman" panose="02020603050405020304" pitchFamily="18" charset="0"/>
              </a:rPr>
              <a:t>D. 1 L</a:t>
            </a:r>
            <a:r>
              <a:rPr lang="zh-CN" sz="2400">
                <a:ea typeface="宋体" panose="02010600030101010101" pitchFamily="2" charset="-122"/>
              </a:rPr>
              <a:t>大豆与</a:t>
            </a:r>
            <a:r>
              <a:rPr lang="en-US" sz="2400">
                <a:latin typeface="Times New Roman" panose="02020603050405020304" pitchFamily="18" charset="0"/>
                <a:ea typeface="宋体" panose="02010600030101010101" pitchFamily="2" charset="-122"/>
              </a:rPr>
              <a:t>1 L</a:t>
            </a:r>
            <a:r>
              <a:rPr lang="zh-CN" sz="2400">
                <a:ea typeface="宋体" panose="02010600030101010101" pitchFamily="2" charset="-122"/>
              </a:rPr>
              <a:t>小米混合后体积小于</a:t>
            </a:r>
            <a:r>
              <a:rPr lang="en-US" sz="2400">
                <a:latin typeface="Times New Roman" panose="02020603050405020304" pitchFamily="18" charset="0"/>
                <a:ea typeface="宋体" panose="02010600030101010101" pitchFamily="2" charset="-122"/>
              </a:rPr>
              <a:t>2 L</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是因为分子之间有间隙</a:t>
            </a:r>
            <a:r>
              <a:rPr lang="en-US" sz="2400">
                <a:latin typeface="Times New Roman" panose="02020603050405020304" pitchFamily="18" charset="0"/>
                <a:ea typeface="宋体" panose="02010600030101010101" pitchFamily="2" charset="-122"/>
              </a:rPr>
              <a:t>4</a:t>
            </a:r>
            <a:r>
              <a:rPr lang="zh-CN" altLang="en-US" sz="2400">
                <a:latin typeface="Times New Roman" panose="02020603050405020304" pitchFamily="18" charset="0"/>
                <a:ea typeface="宋体" panose="02010600030101010101" pitchFamily="2" charset="-122"/>
              </a:rPr>
              <a:t>、</a:t>
            </a:r>
            <a:r>
              <a:rPr lang="zh-CN" sz="2400">
                <a:ea typeface="宋体" panose="02010600030101010101" pitchFamily="2" charset="-122"/>
              </a:rPr>
              <a:t>下列事实能够说明</a:t>
            </a:r>
            <a:r>
              <a:rPr lang="en-US" sz="2400">
                <a:latin typeface="宋体" panose="02010600030101010101" pitchFamily="2" charset="-122"/>
                <a:cs typeface="Times New Roman" panose="02020603050405020304" pitchFamily="18" charset="0"/>
              </a:rPr>
              <a:t>“</a:t>
            </a:r>
            <a:r>
              <a:rPr lang="zh-CN" sz="2400">
                <a:ea typeface="宋体" panose="02010600030101010101" pitchFamily="2" charset="-122"/>
              </a:rPr>
              <a:t>分子在不断运动</a:t>
            </a:r>
            <a:r>
              <a:rPr lang="en-US" sz="2400">
                <a:latin typeface="宋体" panose="02010600030101010101" pitchFamily="2" charset="-122"/>
                <a:cs typeface="Times New Roman" panose="02020603050405020304" pitchFamily="18" charset="0"/>
              </a:rPr>
              <a:t>”</a:t>
            </a:r>
            <a:r>
              <a:rPr lang="zh-CN" sz="2400">
                <a:ea typeface="宋体" panose="02010600030101010101" pitchFamily="2" charset="-122"/>
              </a:rPr>
              <a:t>的是</a:t>
            </a:r>
            <a:r>
              <a:rPr lang="en-US" sz="2400">
                <a:latin typeface="Times New Roman" panose="02020603050405020304" pitchFamily="18" charset="0"/>
                <a:ea typeface="宋体" panose="02010600030101010101" pitchFamily="2" charset="-122"/>
              </a:rPr>
              <a:t>(</a:t>
            </a:r>
            <a:r>
              <a:rPr lang="zh-CN" sz="2400">
                <a:ea typeface="宋体" panose="02010600030101010101" pitchFamily="2" charset="-122"/>
              </a:rPr>
              <a:t>　　</a:t>
            </a:r>
            <a:r>
              <a:rPr lang="en-US" sz="2400">
                <a:latin typeface="Times New Roman" panose="02020603050405020304" pitchFamily="18" charset="0"/>
                <a:ea typeface="宋体" panose="02010600030101010101" pitchFamily="2" charset="-122"/>
              </a:rPr>
              <a:t>)</a:t>
            </a:r>
            <a:r>
              <a:rPr lang="en-US" sz="2400">
                <a:latin typeface="Times New Roman" panose="02020603050405020304" pitchFamily="18" charset="0"/>
                <a:cs typeface="Times New Roman" panose="02020603050405020304" pitchFamily="18" charset="0"/>
              </a:rPr>
              <a:t>A. </a:t>
            </a:r>
            <a:r>
              <a:rPr lang="zh-CN" sz="2400">
                <a:ea typeface="宋体" panose="02010600030101010101" pitchFamily="2" charset="-122"/>
              </a:rPr>
              <a:t>公路上大雾弥漫　　　　
</a:t>
            </a:r>
          </a:p>
          <a:p>
            <a:pPr indent="0" fontAlgn="auto">
              <a:lnSpc>
                <a:spcPct val="150000"/>
              </a:lnSpc>
            </a:pPr>
            <a:r>
              <a:rPr lang="en-US" sz="2400">
                <a:latin typeface="Times New Roman" panose="02020603050405020304" pitchFamily="18" charset="0"/>
                <a:ea typeface="宋体" panose="02010600030101010101" pitchFamily="2" charset="-122"/>
              </a:rPr>
              <a:t>B. </a:t>
            </a:r>
            <a:r>
              <a:rPr lang="zh-CN" sz="2400">
                <a:ea typeface="宋体" panose="02010600030101010101" pitchFamily="2" charset="-122"/>
              </a:rPr>
              <a:t>花棚里香气扑鼻</a:t>
            </a:r>
            <a:r>
              <a:rPr lang="en-US" sz="2400">
                <a:latin typeface="Times New Roman" panose="02020603050405020304" pitchFamily="18" charset="0"/>
                <a:cs typeface="Times New Roman" panose="02020603050405020304" pitchFamily="18" charset="0"/>
              </a:rPr>
              <a:t>C. </a:t>
            </a:r>
            <a:r>
              <a:rPr lang="zh-CN" sz="2400">
                <a:ea typeface="宋体" panose="02010600030101010101" pitchFamily="2" charset="-122"/>
              </a:rPr>
              <a:t>湖面上柳絮飘扬</a:t>
            </a:r>
            <a:r>
              <a:rPr lang="en-US" sz="2400">
                <a:latin typeface="Times New Roman" panose="02020603050405020304" pitchFamily="18" charset="0"/>
                <a:ea typeface="宋体" panose="02010600030101010101" pitchFamily="2" charset="-122"/>
              </a:rPr>
              <a:t>  
</a:t>
            </a:r>
          </a:p>
          <a:p>
            <a:pPr indent="0" fontAlgn="auto">
              <a:lnSpc>
                <a:spcPct val="150000"/>
              </a:lnSpc>
            </a:pPr>
            <a:r>
              <a:rPr lang="en-US" sz="2400">
                <a:latin typeface="Times New Roman" panose="02020603050405020304" pitchFamily="18" charset="0"/>
                <a:ea typeface="宋体" panose="02010600030101010101" pitchFamily="2" charset="-122"/>
              </a:rPr>
              <a:t>D. </a:t>
            </a:r>
            <a:r>
              <a:rPr lang="zh-CN" sz="2400">
                <a:ea typeface="宋体" panose="02010600030101010101" pitchFamily="2" charset="-122"/>
              </a:rPr>
              <a:t>氧气被压缩进钢瓶</a:t>
            </a:r>
            <a:endParaRPr lang="zh-CN" altLang="en-US" sz="2400"/>
          </a:p>
        </p:txBody>
      </p:sp>
      <p:sp>
        <p:nvSpPr>
          <p:cNvPr id="2" name="文本框 1"/>
          <p:cNvSpPr txBox="1"/>
          <p:nvPr/>
        </p:nvSpPr>
        <p:spPr>
          <a:xfrm>
            <a:off x="7183755" y="784225"/>
            <a:ext cx="450850" cy="460375"/>
          </a:xfrm>
          <a:prstGeom prst="rect">
            <a:avLst/>
          </a:prstGeom>
          <a:noFill/>
          <a:ln w="9525">
            <a:noFill/>
          </a:ln>
        </p:spPr>
        <p:txBody>
          <a:bodyPr wrap="square">
            <a:spAutoFit/>
          </a:bodyPr>
          <a:lstStyle/>
          <a:p>
            <a:pPr indent="0"/>
            <a:r>
              <a:rPr lang="en-US" sz="2400" b="0">
                <a:solidFill>
                  <a:srgbClr val="FF0000"/>
                </a:solidFill>
                <a:latin typeface="Times New Roman" panose="02020603050405020304" pitchFamily="18" charset="0"/>
                <a:ea typeface="宋体" panose="02010600030101010101" pitchFamily="2" charset="-122"/>
              </a:rPr>
              <a:t>C</a:t>
            </a:r>
            <a:endParaRPr lang="en-US" altLang="en-US" sz="2400" b="0">
              <a:solidFill>
                <a:srgbClr val="FF0000"/>
              </a:solidFill>
              <a:latin typeface="Times New Roman" panose="02020603050405020304" pitchFamily="18" charset="0"/>
              <a:ea typeface="宋体" panose="02010600030101010101" pitchFamily="2" charset="-122"/>
            </a:endParaRPr>
          </a:p>
        </p:txBody>
      </p:sp>
      <p:sp>
        <p:nvSpPr>
          <p:cNvPr id="3" name="文本框 2"/>
          <p:cNvSpPr txBox="1"/>
          <p:nvPr/>
        </p:nvSpPr>
        <p:spPr>
          <a:xfrm>
            <a:off x="7208520" y="3493135"/>
            <a:ext cx="401320" cy="460375"/>
          </a:xfrm>
          <a:prstGeom prst="rect">
            <a:avLst/>
          </a:prstGeom>
          <a:noFill/>
          <a:ln w="9525">
            <a:noFill/>
          </a:ln>
        </p:spPr>
        <p:txBody>
          <a:bodyPr wrap="square">
            <a:spAutoFit/>
          </a:bodyPr>
          <a:lstStyle/>
          <a:p>
            <a:pPr indent="0"/>
            <a:r>
              <a:rPr lang="en-US" sz="2400" b="0">
                <a:solidFill>
                  <a:srgbClr val="FF0000"/>
                </a:solidFill>
                <a:latin typeface="Times New Roman" panose="02020603050405020304" pitchFamily="18" charset="0"/>
                <a:ea typeface="宋体" panose="02010600030101010101" pitchFamily="2" charset="-122"/>
              </a:rPr>
              <a:t>B</a:t>
            </a:r>
            <a:endParaRPr lang="en-US" altLang="en-US" sz="2400" b="0">
              <a:solidFill>
                <a:srgbClr val="FF0000"/>
              </a:solidFill>
              <a:latin typeface="Times New Roman" panose="02020603050405020304" pitchFamily="18" charset="0"/>
              <a:ea typeface="宋体" panose="02010600030101010101" pitchFamily="2" charset="-122"/>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721995" y="1443990"/>
            <a:ext cx="10747375" cy="3969385"/>
          </a:xfrm>
          <a:prstGeom prst="rect">
            <a:avLst/>
          </a:prstGeom>
          <a:noFill/>
          <a:ln w="9525">
            <a:noFill/>
          </a:ln>
        </p:spPr>
        <p:txBody>
          <a:bodyPr wrap="square">
            <a:spAutoFit/>
          </a:bodyPr>
          <a:lstStyle/>
          <a:p>
            <a:pPr indent="0" fontAlgn="auto">
              <a:lnSpc>
                <a:spcPct val="150000"/>
              </a:lnSpc>
            </a:pPr>
            <a:r>
              <a:rPr lang="en-US" sz="2400">
                <a:latin typeface="Times New Roman" panose="02020603050405020304" pitchFamily="18" charset="0"/>
                <a:ea typeface="宋体" panose="02010600030101010101" pitchFamily="2" charset="-122"/>
                <a:cs typeface="Times New Roman" panose="02020603050405020304" pitchFamily="18" charset="0"/>
              </a:rPr>
              <a:t>(1)</a:t>
            </a:r>
            <a:r>
              <a:rPr lang="zh-CN" sz="2400">
                <a:latin typeface="Times New Roman" panose="02020603050405020304" pitchFamily="18" charset="0"/>
                <a:ea typeface="黑体" panose="02010609060101010101" pitchFamily="49" charset="-122"/>
                <a:cs typeface="Times New Roman" panose="02020603050405020304" pitchFamily="18" charset="0"/>
              </a:rPr>
              <a:t>定义：</a:t>
            </a:r>
            <a:r>
              <a:rPr lang="zh-CN" sz="2400">
                <a:latin typeface="Times New Roman" panose="02020603050405020304" pitchFamily="18" charset="0"/>
                <a:ea typeface="宋体" panose="02010600030101010101" pitchFamily="2" charset="-122"/>
                <a:cs typeface="Times New Roman" panose="02020603050405020304" pitchFamily="18" charset="0"/>
              </a:rPr>
              <a:t>构成物体的所有分子，其热运动的</a:t>
            </a:r>
            <a:r>
              <a:rPr lang="en-US" sz="2400">
                <a:latin typeface="Times New Roman" panose="02020603050405020304" pitchFamily="18" charset="0"/>
                <a:ea typeface="宋体" panose="02010600030101010101" pitchFamily="2" charset="-122"/>
                <a:cs typeface="Times New Roman" panose="02020603050405020304" pitchFamily="18" charset="0"/>
              </a:rPr>
              <a:t>__________</a:t>
            </a:r>
            <a:r>
              <a:rPr lang="zh-CN" sz="2400">
                <a:latin typeface="Times New Roman" panose="02020603050405020304" pitchFamily="18" charset="0"/>
                <a:ea typeface="宋体" panose="02010600030101010101" pitchFamily="2" charset="-122"/>
                <a:cs typeface="Times New Roman" panose="02020603050405020304" pitchFamily="18" charset="0"/>
              </a:rPr>
              <a:t>与</a:t>
            </a:r>
            <a:r>
              <a:rPr lang="en-US" sz="2400">
                <a:latin typeface="Times New Roman" panose="02020603050405020304" pitchFamily="18" charset="0"/>
                <a:ea typeface="宋体" panose="02010600030101010101" pitchFamily="2" charset="-122"/>
                <a:cs typeface="Times New Roman" panose="02020603050405020304" pitchFamily="18" charset="0"/>
              </a:rPr>
              <a:t>__________</a:t>
            </a:r>
            <a:r>
              <a:rPr lang="zh-CN" sz="2400">
                <a:latin typeface="Times New Roman" panose="02020603050405020304" pitchFamily="18" charset="0"/>
                <a:ea typeface="宋体" panose="02010600030101010101" pitchFamily="2" charset="-122"/>
                <a:cs typeface="Times New Roman" panose="02020603050405020304" pitchFamily="18" charset="0"/>
              </a:rPr>
              <a:t>的总和，叫做物体的内能．内能的单位是</a:t>
            </a:r>
            <a:r>
              <a:rPr lang="en-US" sz="2400">
                <a:latin typeface="Times New Roman" panose="02020603050405020304" pitchFamily="18" charset="0"/>
                <a:ea typeface="宋体" panose="02010600030101010101" pitchFamily="2" charset="-122"/>
                <a:cs typeface="Times New Roman" panose="02020603050405020304" pitchFamily="18" charset="0"/>
              </a:rPr>
              <a:t>________(J)</a:t>
            </a:r>
            <a:r>
              <a:rPr lang="zh-CN" sz="2400">
                <a:latin typeface="Times New Roman" panose="02020603050405020304" pitchFamily="18" charset="0"/>
                <a:ea typeface="宋体" panose="02010600030101010101" pitchFamily="2" charset="-122"/>
                <a:cs typeface="Times New Roman" panose="02020603050405020304" pitchFamily="18" charset="0"/>
              </a:rPr>
              <a:t>．</a:t>
            </a:r>
            <a:r>
              <a:rPr lang="en-US" sz="2400">
                <a:latin typeface="Times New Roman" panose="02020603050405020304" pitchFamily="18" charset="0"/>
                <a:ea typeface="宋体" panose="02010600030101010101" pitchFamily="2" charset="-122"/>
                <a:cs typeface="Times New Roman" panose="02020603050405020304" pitchFamily="18" charset="0"/>
              </a:rPr>
              <a:t>(2)</a:t>
            </a:r>
            <a:r>
              <a:rPr lang="zh-CN" sz="2400">
                <a:latin typeface="Times New Roman" panose="02020603050405020304" pitchFamily="18" charset="0"/>
                <a:ea typeface="黑体" panose="02010609060101010101" pitchFamily="49" charset="-122"/>
                <a:cs typeface="Times New Roman" panose="02020603050405020304" pitchFamily="18" charset="0"/>
              </a:rPr>
              <a:t>影响因素温度：</a:t>
            </a:r>
            <a:r>
              <a:rPr lang="zh-CN" sz="2400">
                <a:latin typeface="Times New Roman" panose="02020603050405020304" pitchFamily="18" charset="0"/>
                <a:ea typeface="宋体" panose="02010600030101010101" pitchFamily="2" charset="-122"/>
                <a:cs typeface="Times New Roman" panose="02020603050405020304" pitchFamily="18" charset="0"/>
              </a:rPr>
              <a:t>同一物体，温度越高，内能越</a:t>
            </a:r>
            <a:r>
              <a:rPr lang="en-US" sz="2400">
                <a:latin typeface="Times New Roman" panose="02020603050405020304" pitchFamily="18" charset="0"/>
                <a:ea typeface="宋体" panose="02010600030101010101" pitchFamily="2" charset="-122"/>
                <a:cs typeface="Times New Roman" panose="02020603050405020304" pitchFamily="18" charset="0"/>
              </a:rPr>
              <a:t>________</a:t>
            </a:r>
            <a:r>
              <a:rPr lang="zh-CN" sz="2400">
                <a:latin typeface="Times New Roman" panose="02020603050405020304" pitchFamily="18" charset="0"/>
                <a:ea typeface="宋体" panose="02010600030101010101" pitchFamily="2" charset="-122"/>
                <a:cs typeface="Times New Roman" panose="02020603050405020304" pitchFamily="18" charset="0"/>
              </a:rPr>
              <a:t>．</a:t>
            </a:r>
            <a:r>
              <a:rPr lang="zh-CN" sz="2400">
                <a:latin typeface="Times New Roman" panose="02020603050405020304" pitchFamily="18" charset="0"/>
                <a:ea typeface="黑体" panose="02010609060101010101" pitchFamily="49" charset="-122"/>
                <a:cs typeface="Times New Roman" panose="02020603050405020304" pitchFamily="18" charset="0"/>
              </a:rPr>
              <a:t>质量：</a:t>
            </a:r>
            <a:r>
              <a:rPr lang="zh-CN" sz="2400">
                <a:latin typeface="Times New Roman" panose="02020603050405020304" pitchFamily="18" charset="0"/>
                <a:ea typeface="宋体" panose="02010600030101010101" pitchFamily="2" charset="-122"/>
                <a:cs typeface="Times New Roman" panose="02020603050405020304" pitchFamily="18" charset="0"/>
              </a:rPr>
              <a:t>在温度相同、物态相同的情况下，质量越大的物体内能越</a:t>
            </a:r>
            <a:r>
              <a:rPr lang="en-US" sz="2400">
                <a:latin typeface="Times New Roman" panose="02020603050405020304" pitchFamily="18" charset="0"/>
                <a:ea typeface="宋体" panose="02010600030101010101" pitchFamily="2" charset="-122"/>
                <a:cs typeface="Times New Roman" panose="02020603050405020304" pitchFamily="18" charset="0"/>
              </a:rPr>
              <a:t>________</a:t>
            </a:r>
            <a:r>
              <a:rPr lang="zh-CN" sz="2400">
                <a:latin typeface="Times New Roman" panose="02020603050405020304" pitchFamily="18" charset="0"/>
                <a:ea typeface="宋体" panose="02010600030101010101" pitchFamily="2" charset="-122"/>
                <a:cs typeface="Times New Roman" panose="02020603050405020304" pitchFamily="18" charset="0"/>
              </a:rPr>
              <a:t>．</a:t>
            </a:r>
            <a:r>
              <a:rPr lang="en-US" sz="2400">
                <a:latin typeface="Times New Roman" panose="02020603050405020304" pitchFamily="18" charset="0"/>
                <a:ea typeface="宋体" panose="02010600030101010101" pitchFamily="2" charset="-122"/>
                <a:cs typeface="Times New Roman" panose="02020603050405020304" pitchFamily="18" charset="0"/>
              </a:rPr>
              <a:t>(3)</a:t>
            </a:r>
            <a:r>
              <a:rPr lang="zh-CN" sz="2400">
                <a:latin typeface="Times New Roman" panose="02020603050405020304" pitchFamily="18" charset="0"/>
                <a:ea typeface="黑体" panose="02010609060101010101" pitchFamily="49" charset="-122"/>
                <a:cs typeface="Times New Roman" panose="02020603050405020304" pitchFamily="18" charset="0"/>
              </a:rPr>
              <a:t>特点：</a:t>
            </a:r>
            <a:r>
              <a:rPr lang="zh-CN" sz="2400">
                <a:latin typeface="Times New Roman" panose="02020603050405020304" pitchFamily="18" charset="0"/>
                <a:ea typeface="宋体" panose="02010600030101010101" pitchFamily="2" charset="-122"/>
                <a:cs typeface="Times New Roman" panose="02020603050405020304" pitchFamily="18" charset="0"/>
              </a:rPr>
              <a:t>一切物体在任何时候都具有内能．
</a:t>
            </a:r>
            <a:endParaRPr lang="zh-CN" altLang="en-US" sz="2400">
              <a:latin typeface="Times New Roman" panose="02020603050405020304" pitchFamily="18" charset="0"/>
              <a:cs typeface="Times New Roman" panose="02020603050405020304" pitchFamily="18" charset="0"/>
            </a:endParaRPr>
          </a:p>
        </p:txBody>
      </p:sp>
      <p:sp>
        <p:nvSpPr>
          <p:cNvPr id="8" name="文本框 7"/>
          <p:cNvSpPr txBox="1"/>
          <p:nvPr/>
        </p:nvSpPr>
        <p:spPr>
          <a:xfrm>
            <a:off x="6710045" y="2100580"/>
            <a:ext cx="1468120" cy="460375"/>
          </a:xfrm>
          <a:prstGeom prst="rect">
            <a:avLst/>
          </a:prstGeom>
          <a:noFill/>
          <a:ln w="9525">
            <a:noFill/>
          </a:ln>
        </p:spPr>
        <p:txBody>
          <a:bodyPr wrap="square">
            <a:spAutoFit/>
          </a:bodyPr>
          <a:lstStyle/>
          <a:p>
            <a:pPr indent="0"/>
            <a:r>
              <a:rPr lang="zh-CN" sz="2400" b="0">
                <a:solidFill>
                  <a:srgbClr val="FF0000"/>
                </a:solidFill>
                <a:ea typeface="宋体" panose="02010600030101010101" pitchFamily="2" charset="-122"/>
              </a:rPr>
              <a:t>分子动能</a:t>
            </a:r>
            <a:endParaRPr lang="zh-CN" altLang="en-US" sz="2400" b="0">
              <a:solidFill>
                <a:srgbClr val="FF0000"/>
              </a:solidFill>
              <a:ea typeface="宋体" panose="02010600030101010101" pitchFamily="2" charset="-122"/>
            </a:endParaRPr>
          </a:p>
        </p:txBody>
      </p:sp>
      <p:sp>
        <p:nvSpPr>
          <p:cNvPr id="9" name="文本框 8"/>
          <p:cNvSpPr txBox="1"/>
          <p:nvPr/>
        </p:nvSpPr>
        <p:spPr>
          <a:xfrm>
            <a:off x="8595995" y="2100580"/>
            <a:ext cx="1449070" cy="460375"/>
          </a:xfrm>
          <a:prstGeom prst="rect">
            <a:avLst/>
          </a:prstGeom>
          <a:noFill/>
          <a:ln w="9525">
            <a:noFill/>
          </a:ln>
        </p:spPr>
        <p:txBody>
          <a:bodyPr wrap="square">
            <a:spAutoFit/>
          </a:bodyPr>
          <a:lstStyle/>
          <a:p>
            <a:pPr indent="0"/>
            <a:r>
              <a:rPr lang="zh-CN" sz="2400" b="0">
                <a:solidFill>
                  <a:srgbClr val="FF0000"/>
                </a:solidFill>
                <a:latin typeface="Times New Roman" panose="02020603050405020304" pitchFamily="18" charset="0"/>
                <a:ea typeface="宋体" panose="02010600030101010101" pitchFamily="2" charset="-122"/>
              </a:rPr>
              <a:t>分子势能</a:t>
            </a:r>
            <a:endParaRPr lang="zh-CN" altLang="en-US" sz="2400" b="0">
              <a:solidFill>
                <a:srgbClr val="FF0000"/>
              </a:solidFill>
              <a:latin typeface="Times New Roman" panose="02020603050405020304" pitchFamily="18" charset="0"/>
              <a:ea typeface="宋体" panose="02010600030101010101" pitchFamily="2" charset="-122"/>
            </a:endParaRPr>
          </a:p>
        </p:txBody>
      </p:sp>
      <p:sp>
        <p:nvSpPr>
          <p:cNvPr id="10" name="文本框 9"/>
          <p:cNvSpPr txBox="1"/>
          <p:nvPr/>
        </p:nvSpPr>
        <p:spPr>
          <a:xfrm>
            <a:off x="5282565" y="2653665"/>
            <a:ext cx="919480" cy="460375"/>
          </a:xfrm>
          <a:prstGeom prst="rect">
            <a:avLst/>
          </a:prstGeom>
          <a:noFill/>
          <a:ln w="9525">
            <a:noFill/>
          </a:ln>
        </p:spPr>
        <p:txBody>
          <a:bodyPr wrap="square">
            <a:spAutoFit/>
          </a:bodyPr>
          <a:lstStyle/>
          <a:p>
            <a:pPr indent="0"/>
            <a:r>
              <a:rPr lang="zh-CN" sz="2400" b="0">
                <a:solidFill>
                  <a:srgbClr val="FF0000"/>
                </a:solidFill>
                <a:latin typeface="Times New Roman" panose="02020603050405020304" pitchFamily="18" charset="0"/>
                <a:ea typeface="宋体" panose="02010600030101010101" pitchFamily="2" charset="-122"/>
              </a:rPr>
              <a:t>焦耳</a:t>
            </a:r>
            <a:endParaRPr lang="zh-CN" altLang="en-US" sz="2400" b="0">
              <a:solidFill>
                <a:srgbClr val="FF0000"/>
              </a:solidFill>
              <a:latin typeface="Times New Roman" panose="02020603050405020304" pitchFamily="18" charset="0"/>
              <a:ea typeface="宋体" panose="02010600030101010101" pitchFamily="2" charset="-122"/>
            </a:endParaRPr>
          </a:p>
        </p:txBody>
      </p:sp>
      <p:sp>
        <p:nvSpPr>
          <p:cNvPr id="11" name="文本框 10"/>
          <p:cNvSpPr txBox="1"/>
          <p:nvPr/>
        </p:nvSpPr>
        <p:spPr>
          <a:xfrm>
            <a:off x="5901690" y="3761740"/>
            <a:ext cx="590550" cy="460375"/>
          </a:xfrm>
          <a:prstGeom prst="rect">
            <a:avLst/>
          </a:prstGeom>
          <a:noFill/>
          <a:ln w="9525">
            <a:noFill/>
          </a:ln>
        </p:spPr>
        <p:txBody>
          <a:bodyPr wrap="square">
            <a:spAutoFit/>
          </a:bodyPr>
          <a:lstStyle/>
          <a:p>
            <a:pPr indent="0"/>
            <a:r>
              <a:rPr lang="zh-CN" sz="2400" b="0">
                <a:solidFill>
                  <a:srgbClr val="FF0000"/>
                </a:solidFill>
                <a:latin typeface="Times New Roman" panose="02020603050405020304" pitchFamily="18" charset="0"/>
                <a:ea typeface="宋体" panose="02010600030101010101" pitchFamily="2" charset="-122"/>
              </a:rPr>
              <a:t>大</a:t>
            </a:r>
            <a:endParaRPr lang="zh-CN" altLang="en-US" sz="2400" b="0">
              <a:solidFill>
                <a:srgbClr val="FF0000"/>
              </a:solidFill>
              <a:latin typeface="Times New Roman" panose="02020603050405020304" pitchFamily="18" charset="0"/>
              <a:ea typeface="宋体" panose="02010600030101010101" pitchFamily="2" charset="-122"/>
            </a:endParaRPr>
          </a:p>
        </p:txBody>
      </p:sp>
      <p:sp>
        <p:nvSpPr>
          <p:cNvPr id="12" name="文本框 11"/>
          <p:cNvSpPr txBox="1"/>
          <p:nvPr/>
        </p:nvSpPr>
        <p:spPr>
          <a:xfrm>
            <a:off x="9594215" y="4302125"/>
            <a:ext cx="590550" cy="460375"/>
          </a:xfrm>
          <a:prstGeom prst="rect">
            <a:avLst/>
          </a:prstGeom>
          <a:noFill/>
          <a:ln w="9525">
            <a:noFill/>
          </a:ln>
        </p:spPr>
        <p:txBody>
          <a:bodyPr wrap="square">
            <a:spAutoFit/>
          </a:bodyPr>
          <a:lstStyle/>
          <a:p>
            <a:pPr indent="0"/>
            <a:r>
              <a:rPr lang="zh-CN" sz="2400" b="0">
                <a:solidFill>
                  <a:srgbClr val="FF0000"/>
                </a:solidFill>
                <a:latin typeface="Times New Roman" panose="02020603050405020304" pitchFamily="18" charset="0"/>
                <a:ea typeface="宋体" panose="02010600030101010101" pitchFamily="2" charset="-122"/>
              </a:rPr>
              <a:t>大</a:t>
            </a:r>
            <a:endParaRPr lang="zh-CN" altLang="en-US" sz="2400" b="0">
              <a:solidFill>
                <a:srgbClr val="FF0000"/>
              </a:solidFill>
              <a:latin typeface="Times New Roman" panose="02020603050405020304" pitchFamily="18" charset="0"/>
              <a:ea typeface="宋体" panose="02010600030101010101" pitchFamily="2" charset="-122"/>
            </a:endParaRPr>
          </a:p>
        </p:txBody>
      </p:sp>
      <p:sp>
        <p:nvSpPr>
          <p:cNvPr id="13" name="文本框 12"/>
          <p:cNvSpPr txBox="1"/>
          <p:nvPr/>
        </p:nvSpPr>
        <p:spPr>
          <a:xfrm>
            <a:off x="1101090" y="1134745"/>
            <a:ext cx="3243580" cy="583565"/>
          </a:xfrm>
          <a:prstGeom prst="rect">
            <a:avLst/>
          </a:prstGeom>
          <a:noFill/>
        </p:spPr>
        <p:txBody>
          <a:bodyPr wrap="square" rtlCol="0">
            <a:spAutoFit/>
          </a:bodyPr>
          <a:lstStyle/>
          <a:p>
            <a:r>
              <a:rPr lang="zh-CN" altLang="en-US" sz="3200"/>
              <a:t>考点</a:t>
            </a:r>
            <a:r>
              <a:rPr lang="en-US" altLang="zh-CN" sz="3200"/>
              <a:t>2   </a:t>
            </a:r>
            <a:r>
              <a:rPr lang="zh-CN" altLang="en-US" sz="3200"/>
              <a:t>内能</a:t>
            </a: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after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custDataLst>
              <p:tags r:id="rId2"/>
            </p:custDataLst>
          </p:nvPr>
        </p:nvGraphicFramePr>
        <p:xfrm>
          <a:off x="524510" y="1252220"/>
          <a:ext cx="11007725" cy="4834890"/>
        </p:xfrm>
        <a:graphic>
          <a:graphicData uri="http://schemas.openxmlformats.org/drawingml/2006/table">
            <a:tbl>
              <a:tblPr firstRow="1" bandRow="1">
                <a:tableStyleId>{5940675A-B579-460E-94D1-54222C63F5DA}</a:tableStyleId>
              </a:tblPr>
              <a:tblGrid>
                <a:gridCol w="1652905"/>
                <a:gridCol w="4777105"/>
                <a:gridCol w="4577715"/>
              </a:tblGrid>
              <a:tr h="714375">
                <a:tc>
                  <a:txBody>
                    <a:bodyPr/>
                    <a:lstStyle/>
                    <a:p>
                      <a:pPr indent="0" algn="ctr" fontAlgn="auto">
                        <a:lnSpc>
                          <a:spcPct val="150000"/>
                        </a:lnSpc>
                        <a:buNone/>
                      </a:pPr>
                      <a:r>
                        <a:rPr lang="en-US" sz="2400" b="0">
                          <a:latin typeface="黑体" panose="02010609060101010101" pitchFamily="49" charset="-122"/>
                          <a:ea typeface="黑体" panose="02010609060101010101" pitchFamily="49" charset="-122"/>
                          <a:cs typeface="Times New Roman" panose="02020603050405020304" pitchFamily="18" charset="0"/>
                        </a:rPr>
                        <a:t>方式</a:t>
                      </a:r>
                      <a:endParaRPr lang="en-US" altLang="en-US" sz="2400" b="0">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400" b="0">
                          <a:latin typeface="黑体" panose="02010609060101010101" pitchFamily="49" charset="-122"/>
                          <a:ea typeface="黑体" panose="02010609060101010101" pitchFamily="49" charset="-122"/>
                          <a:cs typeface="Times New Roman" panose="02020603050405020304" pitchFamily="18" charset="0"/>
                        </a:rPr>
                        <a:t>热传递</a:t>
                      </a:r>
                      <a:endParaRPr lang="en-US" altLang="en-US" sz="2400" b="0">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400" b="0">
                          <a:latin typeface="黑体" panose="02010609060101010101" pitchFamily="49" charset="-122"/>
                          <a:ea typeface="黑体" panose="02010609060101010101" pitchFamily="49" charset="-122"/>
                          <a:cs typeface="Times New Roman" panose="02020603050405020304" pitchFamily="18" charset="0"/>
                        </a:rPr>
                        <a:t>做功</a:t>
                      </a:r>
                      <a:endParaRPr lang="en-US" altLang="en-US" sz="2400" b="0">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87730">
                <a:tc>
                  <a:txBody>
                    <a:bodyPr/>
                    <a:lstStyle/>
                    <a:p>
                      <a:pPr indent="0" algn="ctr" fontAlgn="auto">
                        <a:lnSpc>
                          <a:spcPct val="150000"/>
                        </a:lnSpc>
                        <a:buNone/>
                      </a:pPr>
                      <a:r>
                        <a:rPr lang="en-US" sz="2400" b="0">
                          <a:latin typeface="黑体" panose="02010609060101010101" pitchFamily="49" charset="-122"/>
                          <a:ea typeface="黑体" panose="02010609060101010101" pitchFamily="49" charset="-122"/>
                          <a:cs typeface="Times New Roman" panose="02020603050405020304" pitchFamily="18" charset="0"/>
                        </a:rPr>
                        <a:t>实质</a:t>
                      </a:r>
                      <a:endParaRPr lang="en-US" altLang="en-US" sz="2400" b="0">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400" b="0">
                          <a:latin typeface="Times New Roman" panose="02020603050405020304" pitchFamily="18" charset="0"/>
                          <a:cs typeface="Times New Roman" panose="02020603050405020304" pitchFamily="18" charset="0"/>
                        </a:rPr>
                        <a:t>内能的________</a:t>
                      </a:r>
                      <a:endParaRPr lang="en-US" altLang="en-US" sz="24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400" b="0">
                          <a:latin typeface="Times New Roman" panose="02020603050405020304" pitchFamily="18" charset="0"/>
                          <a:cs typeface="Times New Roman" panose="02020603050405020304" pitchFamily="18" charset="0"/>
                        </a:rPr>
                        <a:t>内能与其他形式的能之间的________</a:t>
                      </a:r>
                      <a:endParaRPr lang="en-US" altLang="en-US" sz="24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38810">
                <a:tc>
                  <a:txBody>
                    <a:bodyPr/>
                    <a:lstStyle/>
                    <a:p>
                      <a:pPr indent="0" algn="ctr" fontAlgn="auto">
                        <a:lnSpc>
                          <a:spcPct val="150000"/>
                        </a:lnSpc>
                        <a:buNone/>
                      </a:pPr>
                      <a:r>
                        <a:rPr lang="zh-CN" altLang="en-US" sz="2400" b="0">
                          <a:latin typeface="黑体" panose="02010609060101010101" pitchFamily="49" charset="-122"/>
                          <a:ea typeface="黑体" panose="02010609060101010101" pitchFamily="49" charset="-122"/>
                          <a:cs typeface="Times New Roman" panose="02020603050405020304" pitchFamily="18" charset="0"/>
                        </a:rPr>
                        <a:t>发生</a:t>
                      </a:r>
                      <a:r>
                        <a:rPr lang="en-US" sz="2400" b="0">
                          <a:latin typeface="黑体" panose="02010609060101010101" pitchFamily="49" charset="-122"/>
                          <a:ea typeface="黑体" panose="02010609060101010101" pitchFamily="49" charset="-122"/>
                          <a:cs typeface="Times New Roman" panose="02020603050405020304" pitchFamily="18" charset="0"/>
                        </a:rPr>
                        <a:t>条件</a:t>
                      </a:r>
                      <a:endParaRPr lang="en-US" altLang="en-US" sz="2400" b="0">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400" b="0">
                          <a:latin typeface="Times New Roman" panose="02020603050405020304" pitchFamily="18" charset="0"/>
                          <a:cs typeface="Times New Roman" panose="02020603050405020304" pitchFamily="18" charset="0"/>
                        </a:rPr>
                        <a:t>存在________(吸热或放热)</a:t>
                      </a:r>
                      <a:endParaRPr lang="en-US" altLang="en-US" sz="24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400" b="0">
                          <a:latin typeface="Times New Roman" panose="02020603050405020304" pitchFamily="18" charset="0"/>
                          <a:cs typeface="Times New Roman" panose="02020603050405020304" pitchFamily="18" charset="0"/>
                        </a:rPr>
                        <a:t>外界对物体做功或物体对外做功</a:t>
                      </a:r>
                      <a:endParaRPr lang="en-US" altLang="en-US" sz="24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687830">
                <a:tc>
                  <a:txBody>
                    <a:bodyPr/>
                    <a:lstStyle/>
                    <a:p>
                      <a:pPr indent="0" algn="ctr" fontAlgn="auto">
                        <a:lnSpc>
                          <a:spcPct val="150000"/>
                        </a:lnSpc>
                        <a:buNone/>
                      </a:pPr>
                      <a:r>
                        <a:rPr lang="en-US" sz="2400" b="0">
                          <a:latin typeface="黑体" panose="02010609060101010101" pitchFamily="49" charset="-122"/>
                          <a:ea typeface="黑体" panose="02010609060101010101" pitchFamily="49" charset="-122"/>
                          <a:cs typeface="Times New Roman" panose="02020603050405020304" pitchFamily="18" charset="0"/>
                        </a:rPr>
                        <a:t>说明</a:t>
                      </a:r>
                      <a:endParaRPr lang="en-US" altLang="en-US" sz="2400" b="0">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400" b="0">
                          <a:latin typeface="Times New Roman" panose="02020603050405020304" pitchFamily="18" charset="0"/>
                          <a:cs typeface="Times New Roman" panose="02020603050405020304" pitchFamily="18" charset="0"/>
                        </a:rPr>
                        <a:t>通</a:t>
                      </a:r>
                      <a:r>
                        <a:rPr lang="en-US" sz="2400" b="0">
                          <a:latin typeface="Times New Roman" panose="02020603050405020304" pitchFamily="18" charset="0"/>
                          <a:ea typeface="宋体" panose="02010600030101010101" pitchFamily="2" charset="-122"/>
                          <a:cs typeface="Times New Roman" panose="02020603050405020304" pitchFamily="18" charset="0"/>
                        </a:rPr>
                        <a:t>过“高温→低温”判断是热传递改变物体的内能</a:t>
                      </a:r>
                      <a:endParaRPr lang="en-US" altLang="en-US" sz="24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50000"/>
                        </a:lnSpc>
                        <a:buNone/>
                      </a:pPr>
                      <a:r>
                        <a:rPr lang="en-US" sz="2400" b="0">
                          <a:latin typeface="Times New Roman" panose="02020603050405020304" pitchFamily="18" charset="0"/>
                          <a:cs typeface="Times New Roman" panose="02020603050405020304" pitchFamily="18" charset="0"/>
                        </a:rPr>
                        <a:t>通过关键字词</a:t>
                      </a:r>
                      <a:r>
                        <a:rPr lang="en-US" sz="2400" b="0">
                          <a:latin typeface="Times New Roman" panose="02020603050405020304" pitchFamily="18" charset="0"/>
                          <a:ea typeface="宋体" panose="02010600030101010101" pitchFamily="2" charset="-122"/>
                          <a:cs typeface="Times New Roman" panose="02020603050405020304" pitchFamily="18" charset="0"/>
                        </a:rPr>
                        <a:t>“</a:t>
                      </a:r>
                      <a:r>
                        <a:rPr lang="en-US" sz="2400" b="0">
                          <a:latin typeface="Times New Roman" panose="02020603050405020304" pitchFamily="18" charset="0"/>
                          <a:cs typeface="Times New Roman" panose="02020603050405020304" pitchFamily="18" charset="0"/>
                        </a:rPr>
                        <a:t>搓手</a:t>
                      </a:r>
                      <a:r>
                        <a:rPr lang="en-US" sz="2400" b="0">
                          <a:latin typeface="Times New Roman" panose="02020603050405020304" pitchFamily="18" charset="0"/>
                          <a:ea typeface="宋体" panose="02010600030101010101" pitchFamily="2" charset="-122"/>
                          <a:cs typeface="Times New Roman" panose="02020603050405020304" pitchFamily="18" charset="0"/>
                        </a:rPr>
                        <a:t>”</a:t>
                      </a:r>
                      <a:r>
                        <a:rPr lang="en-US" sz="2400" b="0">
                          <a:latin typeface="Times New Roman" panose="02020603050405020304" pitchFamily="18" charset="0"/>
                          <a:cs typeface="Times New Roman" panose="02020603050405020304" pitchFamily="18" charset="0"/>
                        </a:rPr>
                        <a:t>、</a:t>
                      </a:r>
                      <a:r>
                        <a:rPr lang="en-US" sz="2400" b="0">
                          <a:latin typeface="Times New Roman" panose="02020603050405020304" pitchFamily="18" charset="0"/>
                          <a:ea typeface="宋体" panose="02010600030101010101" pitchFamily="2" charset="-122"/>
                          <a:cs typeface="Times New Roman" panose="02020603050405020304" pitchFamily="18" charset="0"/>
                        </a:rPr>
                        <a:t>“</a:t>
                      </a:r>
                      <a:r>
                        <a:rPr lang="en-US" sz="2400" b="0">
                          <a:latin typeface="Times New Roman" panose="02020603050405020304" pitchFamily="18" charset="0"/>
                          <a:cs typeface="Times New Roman" panose="02020603050405020304" pitchFamily="18" charset="0"/>
                        </a:rPr>
                        <a:t>压缩</a:t>
                      </a:r>
                      <a:r>
                        <a:rPr lang="en-US" sz="2400" b="0">
                          <a:latin typeface="Times New Roman" panose="02020603050405020304" pitchFamily="18" charset="0"/>
                          <a:ea typeface="宋体" panose="02010600030101010101" pitchFamily="2" charset="-122"/>
                          <a:cs typeface="Times New Roman" panose="02020603050405020304" pitchFamily="18" charset="0"/>
                        </a:rPr>
                        <a:t>”</a:t>
                      </a:r>
                      <a:r>
                        <a:rPr lang="en-US" sz="2400" b="0">
                          <a:latin typeface="Times New Roman" panose="02020603050405020304" pitchFamily="18" charset="0"/>
                          <a:cs typeface="Times New Roman" panose="02020603050405020304" pitchFamily="18" charset="0"/>
                        </a:rPr>
                        <a:t>、</a:t>
                      </a:r>
                      <a:r>
                        <a:rPr lang="en-US" sz="2400" b="0">
                          <a:latin typeface="Times New Roman" panose="02020603050405020304" pitchFamily="18" charset="0"/>
                          <a:ea typeface="宋体" panose="02010600030101010101" pitchFamily="2" charset="-122"/>
                          <a:cs typeface="Times New Roman" panose="02020603050405020304" pitchFamily="18" charset="0"/>
                        </a:rPr>
                        <a:t>“</a:t>
                      </a:r>
                      <a:r>
                        <a:rPr lang="en-US" sz="2400" b="0">
                          <a:latin typeface="Times New Roman" panose="02020603050405020304" pitchFamily="18" charset="0"/>
                          <a:cs typeface="Times New Roman" panose="02020603050405020304" pitchFamily="18" charset="0"/>
                        </a:rPr>
                        <a:t>摩擦</a:t>
                      </a:r>
                      <a:r>
                        <a:rPr lang="en-US" sz="2400" b="0">
                          <a:latin typeface="Times New Roman" panose="02020603050405020304" pitchFamily="18" charset="0"/>
                          <a:ea typeface="宋体" panose="02010600030101010101" pitchFamily="2" charset="-122"/>
                          <a:cs typeface="Times New Roman" panose="02020603050405020304" pitchFamily="18" charset="0"/>
                        </a:rPr>
                        <a:t>”</a:t>
                      </a:r>
                      <a:r>
                        <a:rPr lang="en-US" sz="2400" b="0">
                          <a:latin typeface="Times New Roman" panose="02020603050405020304" pitchFamily="18" charset="0"/>
                          <a:cs typeface="Times New Roman" panose="02020603050405020304" pitchFamily="18" charset="0"/>
                        </a:rPr>
                        <a:t>、</a:t>
                      </a:r>
                      <a:r>
                        <a:rPr lang="en-US" sz="2400" b="0">
                          <a:latin typeface="Times New Roman" panose="02020603050405020304" pitchFamily="18" charset="0"/>
                          <a:ea typeface="宋体" panose="02010600030101010101" pitchFamily="2" charset="-122"/>
                          <a:cs typeface="Times New Roman" panose="02020603050405020304" pitchFamily="18" charset="0"/>
                        </a:rPr>
                        <a:t>“</a:t>
                      </a:r>
                      <a:r>
                        <a:rPr lang="en-US" sz="2400" b="0">
                          <a:latin typeface="Times New Roman" panose="02020603050405020304" pitchFamily="18" charset="0"/>
                          <a:cs typeface="Times New Roman" panose="02020603050405020304" pitchFamily="18" charset="0"/>
                        </a:rPr>
                        <a:t>锻打</a:t>
                      </a:r>
                      <a:r>
                        <a:rPr lang="en-US" sz="2400" b="0">
                          <a:latin typeface="Times New Roman" panose="02020603050405020304" pitchFamily="18" charset="0"/>
                          <a:ea typeface="宋体" panose="02010600030101010101" pitchFamily="2" charset="-122"/>
                          <a:cs typeface="Times New Roman" panose="02020603050405020304" pitchFamily="18" charset="0"/>
                        </a:rPr>
                        <a:t>”</a:t>
                      </a:r>
                      <a:r>
                        <a:rPr lang="en-US" sz="2400" b="0">
                          <a:latin typeface="Times New Roman" panose="02020603050405020304" pitchFamily="18" charset="0"/>
                          <a:cs typeface="Times New Roman" panose="02020603050405020304" pitchFamily="18" charset="0"/>
                        </a:rPr>
                        <a:t>、</a:t>
                      </a:r>
                      <a:r>
                        <a:rPr lang="en-US" sz="2400" b="0">
                          <a:latin typeface="Times New Roman" panose="02020603050405020304" pitchFamily="18" charset="0"/>
                          <a:ea typeface="宋体" panose="02010600030101010101" pitchFamily="2" charset="-122"/>
                          <a:cs typeface="Times New Roman" panose="02020603050405020304" pitchFamily="18" charset="0"/>
                        </a:rPr>
                        <a:t>“</a:t>
                      </a:r>
                      <a:r>
                        <a:rPr lang="en-US" sz="2400" b="0">
                          <a:latin typeface="Times New Roman" panose="02020603050405020304" pitchFamily="18" charset="0"/>
                          <a:cs typeface="Times New Roman" panose="02020603050405020304" pitchFamily="18" charset="0"/>
                        </a:rPr>
                        <a:t>拧弯</a:t>
                      </a:r>
                      <a:r>
                        <a:rPr lang="en-US" sz="2400" b="0">
                          <a:latin typeface="Times New Roman" panose="02020603050405020304" pitchFamily="18" charset="0"/>
                          <a:ea typeface="宋体" panose="02010600030101010101" pitchFamily="2" charset="-122"/>
                          <a:cs typeface="Times New Roman" panose="02020603050405020304" pitchFamily="18" charset="0"/>
                        </a:rPr>
                        <a:t>”</a:t>
                      </a:r>
                      <a:r>
                        <a:rPr lang="en-US" sz="2400" b="0">
                          <a:latin typeface="Times New Roman" panose="02020603050405020304" pitchFamily="18" charset="0"/>
                          <a:cs typeface="Times New Roman" panose="02020603050405020304" pitchFamily="18" charset="0"/>
                        </a:rPr>
                        <a:t>等判断是做功改变物体的内能</a:t>
                      </a:r>
                      <a:endParaRPr lang="en-US" altLang="en-US" sz="24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96595">
                <a:tc>
                  <a:txBody>
                    <a:bodyPr/>
                    <a:lstStyle/>
                    <a:p>
                      <a:pPr indent="0" algn="ctr" fontAlgn="auto">
                        <a:lnSpc>
                          <a:spcPct val="150000"/>
                        </a:lnSpc>
                        <a:buNone/>
                      </a:pPr>
                      <a:r>
                        <a:rPr lang="en-US" sz="2400" b="0">
                          <a:latin typeface="黑体" panose="02010609060101010101" pitchFamily="49" charset="-122"/>
                          <a:ea typeface="黑体" panose="02010609060101010101" pitchFamily="49" charset="-122"/>
                          <a:cs typeface="Times New Roman" panose="02020603050405020304" pitchFamily="18" charset="0"/>
                        </a:rPr>
                        <a:t>联系</a:t>
                      </a:r>
                      <a:endParaRPr lang="en-US" altLang="en-US" sz="2400" b="0">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lstStyle/>
                    <a:p>
                      <a:pPr indent="0" algn="ctr" fontAlgn="auto">
                        <a:lnSpc>
                          <a:spcPct val="150000"/>
                        </a:lnSpc>
                        <a:buNone/>
                      </a:pPr>
                      <a:r>
                        <a:rPr lang="en-US" sz="2400" b="0">
                          <a:latin typeface="Times New Roman" panose="02020603050405020304" pitchFamily="18" charset="0"/>
                          <a:cs typeface="Times New Roman" panose="02020603050405020304" pitchFamily="18" charset="0"/>
                        </a:rPr>
                        <a:t>做功和热传递对改变物体的内能是等效的</a:t>
                      </a:r>
                      <a:endParaRPr lang="en-US" altLang="en-US" sz="2400" b="0">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xBody>
                    <a:bodyPr/>
                    <a:lstStyle/>
                    <a:p>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100" name="文本框 99"/>
          <p:cNvSpPr txBox="1"/>
          <p:nvPr/>
        </p:nvSpPr>
        <p:spPr>
          <a:xfrm>
            <a:off x="4576445" y="2303145"/>
            <a:ext cx="870585" cy="460375"/>
          </a:xfrm>
          <a:prstGeom prst="rect">
            <a:avLst/>
          </a:prstGeom>
          <a:noFill/>
          <a:ln w="9525">
            <a:noFill/>
          </a:ln>
        </p:spPr>
        <p:txBody>
          <a:bodyPr wrap="square">
            <a:spAutoFit/>
          </a:bodyPr>
          <a:lstStyle/>
          <a:p>
            <a:pPr indent="0"/>
            <a:r>
              <a:rPr lang="zh-CN" sz="2400" b="0">
                <a:solidFill>
                  <a:srgbClr val="FF0000"/>
                </a:solidFill>
                <a:latin typeface="Times New Roman" panose="02020603050405020304" pitchFamily="18" charset="0"/>
                <a:ea typeface="宋体" panose="02010600030101010101" pitchFamily="2" charset="-122"/>
              </a:rPr>
              <a:t>转移</a:t>
            </a:r>
            <a:endParaRPr lang="zh-CN" altLang="en-US" sz="2400" b="0">
              <a:solidFill>
                <a:srgbClr val="FF0000"/>
              </a:solidFill>
              <a:latin typeface="Times New Roman" panose="02020603050405020304" pitchFamily="18" charset="0"/>
              <a:ea typeface="宋体" panose="02010600030101010101" pitchFamily="2" charset="-122"/>
            </a:endParaRPr>
          </a:p>
        </p:txBody>
      </p:sp>
      <p:sp>
        <p:nvSpPr>
          <p:cNvPr id="3" name="文本框 2"/>
          <p:cNvSpPr txBox="1"/>
          <p:nvPr/>
        </p:nvSpPr>
        <p:spPr>
          <a:xfrm>
            <a:off x="8832215" y="2596515"/>
            <a:ext cx="819785" cy="460375"/>
          </a:xfrm>
          <a:prstGeom prst="rect">
            <a:avLst/>
          </a:prstGeom>
          <a:noFill/>
          <a:ln w="9525">
            <a:noFill/>
          </a:ln>
        </p:spPr>
        <p:txBody>
          <a:bodyPr wrap="square">
            <a:spAutoFit/>
          </a:bodyPr>
          <a:lstStyle/>
          <a:p>
            <a:pPr indent="0"/>
            <a:r>
              <a:rPr lang="zh-CN" sz="2400" b="0">
                <a:solidFill>
                  <a:srgbClr val="FF0000"/>
                </a:solidFill>
                <a:latin typeface="Times New Roman" panose="02020603050405020304" pitchFamily="18" charset="0"/>
                <a:ea typeface="宋体" panose="02010600030101010101" pitchFamily="2" charset="-122"/>
              </a:rPr>
              <a:t>转化</a:t>
            </a:r>
            <a:endParaRPr lang="zh-CN" altLang="en-US" sz="2400" b="0">
              <a:solidFill>
                <a:srgbClr val="FF0000"/>
              </a:solidFill>
              <a:latin typeface="Times New Roman" panose="02020603050405020304" pitchFamily="18" charset="0"/>
              <a:ea typeface="宋体" panose="02010600030101010101" pitchFamily="2" charset="-122"/>
            </a:endParaRPr>
          </a:p>
        </p:txBody>
      </p:sp>
      <p:sp>
        <p:nvSpPr>
          <p:cNvPr id="4" name="文本框 3"/>
          <p:cNvSpPr txBox="1"/>
          <p:nvPr/>
        </p:nvSpPr>
        <p:spPr>
          <a:xfrm>
            <a:off x="3451225" y="3174365"/>
            <a:ext cx="1189355" cy="460375"/>
          </a:xfrm>
          <a:prstGeom prst="rect">
            <a:avLst/>
          </a:prstGeom>
          <a:noFill/>
          <a:ln w="9525">
            <a:noFill/>
          </a:ln>
        </p:spPr>
        <p:txBody>
          <a:bodyPr wrap="square">
            <a:spAutoFit/>
          </a:bodyPr>
          <a:lstStyle/>
          <a:p>
            <a:pPr indent="0"/>
            <a:r>
              <a:rPr lang="zh-CN" sz="2400" b="0">
                <a:solidFill>
                  <a:srgbClr val="FF0000"/>
                </a:solidFill>
                <a:latin typeface="Times New Roman" panose="02020603050405020304" pitchFamily="18" charset="0"/>
                <a:ea typeface="宋体" panose="02010600030101010101" pitchFamily="2" charset="-122"/>
              </a:rPr>
              <a:t>温度差</a:t>
            </a:r>
            <a:endParaRPr lang="zh-CN" altLang="en-US" sz="2400" b="0">
              <a:solidFill>
                <a:srgbClr val="FF0000"/>
              </a:solidFill>
              <a:latin typeface="Times New Roman" panose="02020603050405020304" pitchFamily="18" charset="0"/>
              <a:ea typeface="宋体" panose="02010600030101010101" pitchFamily="2" charset="-122"/>
            </a:endParaRPr>
          </a:p>
        </p:txBody>
      </p:sp>
      <p:sp>
        <p:nvSpPr>
          <p:cNvPr id="5" name="文本框 4"/>
          <p:cNvSpPr txBox="1"/>
          <p:nvPr/>
        </p:nvSpPr>
        <p:spPr>
          <a:xfrm>
            <a:off x="505460" y="543560"/>
            <a:ext cx="3764280" cy="645160"/>
          </a:xfrm>
          <a:prstGeom prst="rect">
            <a:avLst/>
          </a:prstGeom>
          <a:noFill/>
        </p:spPr>
        <p:txBody>
          <a:bodyPr wrap="none" rtlCol="0" anchor="t">
            <a:spAutoFit/>
          </a:bodyPr>
          <a:lstStyle/>
          <a:p>
            <a:pPr indent="0" fontAlgn="auto">
              <a:lnSpc>
                <a:spcPct val="150000"/>
              </a:lnSpc>
            </a:pPr>
            <a:r>
              <a:rPr lang="zh-CN" altLang="en-US" sz="2400">
                <a:latin typeface="Times New Roman" panose="02020603050405020304" pitchFamily="18" charset="0"/>
                <a:ea typeface="宋体" panose="02010600030101010101" pitchFamily="2" charset="-122"/>
                <a:cs typeface="Times New Roman" panose="02020603050405020304" pitchFamily="18" charset="0"/>
                <a:sym typeface="+mn-ea"/>
              </a:rPr>
              <a:t>（</a:t>
            </a:r>
            <a:r>
              <a:rPr lang="en-US" altLang="zh-CN" sz="2400">
                <a:latin typeface="Times New Roman" panose="02020603050405020304" pitchFamily="18" charset="0"/>
                <a:ea typeface="宋体" panose="02010600030101010101" pitchFamily="2" charset="-122"/>
                <a:cs typeface="Times New Roman" panose="02020603050405020304" pitchFamily="18" charset="0"/>
                <a:sym typeface="+mn-ea"/>
              </a:rPr>
              <a:t>4</a:t>
            </a:r>
            <a:r>
              <a:rPr lang="zh-CN" altLang="en-US" sz="2400">
                <a:latin typeface="Times New Roman" panose="02020603050405020304" pitchFamily="18" charset="0"/>
                <a:ea typeface="宋体" panose="02010600030101010101" pitchFamily="2" charset="-122"/>
                <a:cs typeface="Times New Roman" panose="02020603050405020304" pitchFamily="18" charset="0"/>
                <a:sym typeface="+mn-ea"/>
              </a:rPr>
              <a:t>）</a:t>
            </a:r>
            <a:r>
              <a:rPr lang="en-US" sz="2400">
                <a:latin typeface="Times New Roman" panose="02020603050405020304" pitchFamily="18" charset="0"/>
                <a:ea typeface="宋体" panose="02010600030101010101" pitchFamily="2" charset="-122"/>
                <a:cs typeface="Times New Roman" panose="02020603050405020304" pitchFamily="18" charset="0"/>
                <a:sym typeface="+mn-ea"/>
              </a:rPr>
              <a:t> </a:t>
            </a:r>
            <a:r>
              <a:rPr lang="zh-CN" sz="2400">
                <a:latin typeface="Times New Roman" panose="02020603050405020304" pitchFamily="18" charset="0"/>
                <a:ea typeface="黑体" panose="02010609060101010101" pitchFamily="49" charset="-122"/>
                <a:cs typeface="Times New Roman" panose="02020603050405020304" pitchFamily="18" charset="0"/>
                <a:sym typeface="+mn-ea"/>
              </a:rPr>
              <a:t>改变物体内能的方式</a:t>
            </a:r>
            <a:endParaRPr lang="zh-CN" altLang="en-US" sz="2400">
              <a:latin typeface="Times New Roman" panose="02020603050405020304" pitchFamily="18" charset="0"/>
              <a:cs typeface="Times New Roman" panose="02020603050405020304" pitchFamily="18" charset="0"/>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500" fill="hold"/>
                                        <p:tgtEl>
                                          <p:spTgt spid="100"/>
                                        </p:tgtEl>
                                        <p:attrNameLst>
                                          <p:attrName>ppt_x</p:attrName>
                                        </p:attrNameLst>
                                      </p:cBhvr>
                                      <p:tavLst>
                                        <p:tav tm="0">
                                          <p:val>
                                            <p:strVal val="#ppt_x"/>
                                          </p:val>
                                        </p:tav>
                                        <p:tav tm="100000">
                                          <p:val>
                                            <p:strVal val="#ppt_x"/>
                                          </p:val>
                                        </p:tav>
                                      </p:tavLst>
                                    </p:anim>
                                    <p:anim calcmode="lin" valueType="num">
                                      <p:cBhvr additive="base">
                                        <p:cTn id="8"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文本框 7"/>
          <p:cNvSpPr txBox="1"/>
          <p:nvPr/>
        </p:nvSpPr>
        <p:spPr>
          <a:xfrm>
            <a:off x="920115" y="589915"/>
            <a:ext cx="10401935" cy="2491740"/>
          </a:xfrm>
          <a:prstGeom prst="rect">
            <a:avLst/>
          </a:prstGeom>
          <a:noFill/>
          <a:ln w="9525">
            <a:noFill/>
          </a:ln>
        </p:spPr>
        <p:txBody>
          <a:bodyPr wrap="square">
            <a:spAutoFit/>
          </a:bodyPr>
          <a:lstStyle/>
          <a:p>
            <a:pPr indent="0" fontAlgn="auto">
              <a:lnSpc>
                <a:spcPct val="150000"/>
              </a:lnSpc>
            </a:pPr>
            <a:r>
              <a:rPr lang="zh-CN" sz="3200" b="1">
                <a:ea typeface="宋体" panose="02010600030101010101" pitchFamily="2" charset="-122"/>
              </a:rPr>
              <a:t>练习：</a:t>
            </a:r>
          </a:p>
          <a:p>
            <a:pPr indent="0" fontAlgn="auto">
              <a:lnSpc>
                <a:spcPct val="150000"/>
              </a:lnSpc>
            </a:pPr>
            <a:r>
              <a:rPr lang="zh-CN" sz="2400" b="0">
                <a:ea typeface="宋体" panose="02010600030101010101" pitchFamily="2" charset="-122"/>
              </a:rPr>
              <a:t>判断下列实例中改变内能的方式：</a:t>
            </a:r>
            <a:endParaRPr lang="en-US" sz="2400" b="0">
              <a:latin typeface="宋体" panose="02010600030101010101" pitchFamily="2" charset="-122"/>
              <a:cs typeface="Times New Roman" panose="02020603050405020304" pitchFamily="18" charset="0"/>
            </a:endParaRPr>
          </a:p>
          <a:p>
            <a:pPr indent="0" fontAlgn="auto">
              <a:lnSpc>
                <a:spcPct val="150000"/>
              </a:lnSpc>
            </a:pPr>
            <a:r>
              <a:rPr lang="en-US" sz="2400" b="0">
                <a:latin typeface="宋体" panose="02010600030101010101" pitchFamily="2" charset="-122"/>
                <a:ea typeface="宋体" panose="02010600030101010101" pitchFamily="2" charset="-122"/>
                <a:cs typeface="Times New Roman" panose="02020603050405020304" pitchFamily="18" charset="0"/>
              </a:rPr>
              <a:t>①</a:t>
            </a:r>
            <a:r>
              <a:rPr lang="zh-CN" sz="2400" b="0">
                <a:ea typeface="宋体" panose="02010600030101010101" pitchFamily="2" charset="-122"/>
              </a:rPr>
              <a:t>热水袋取暖</a:t>
            </a:r>
            <a:r>
              <a:rPr lang="en-US" sz="2400" b="0">
                <a:latin typeface="宋体" panose="02010600030101010101" pitchFamily="2" charset="-122"/>
                <a:ea typeface="宋体" panose="02010600030101010101" pitchFamily="2" charset="-122"/>
                <a:cs typeface="Times New Roman" panose="02020603050405020304" pitchFamily="18" charset="0"/>
              </a:rPr>
              <a:t>②</a:t>
            </a:r>
            <a:r>
              <a:rPr lang="zh-CN" sz="2400" b="0">
                <a:ea typeface="宋体" panose="02010600030101010101" pitchFamily="2" charset="-122"/>
              </a:rPr>
              <a:t>钻木取火</a:t>
            </a:r>
            <a:r>
              <a:rPr lang="en-US" sz="2400" b="0">
                <a:latin typeface="宋体" panose="02010600030101010101" pitchFamily="2" charset="-122"/>
                <a:ea typeface="宋体" panose="02010600030101010101" pitchFamily="2" charset="-122"/>
                <a:cs typeface="Times New Roman" panose="02020603050405020304" pitchFamily="18" charset="0"/>
              </a:rPr>
              <a:t>③</a:t>
            </a:r>
            <a:r>
              <a:rPr lang="zh-CN" sz="2400" b="0">
                <a:latin typeface="Times New Roman" panose="02020603050405020304" pitchFamily="18" charset="0"/>
                <a:ea typeface="宋体" panose="02010600030101010101" pitchFamily="2" charset="-122"/>
              </a:rPr>
              <a:t>煮饭</a:t>
            </a:r>
            <a:r>
              <a:rPr lang="en-US" sz="2400" b="0">
                <a:latin typeface="Times New Roman" panose="02020603050405020304" pitchFamily="18" charset="0"/>
                <a:ea typeface="宋体" panose="02010600030101010101" pitchFamily="2" charset="-122"/>
              </a:rPr>
              <a:t>  </a:t>
            </a:r>
            <a:r>
              <a:rPr lang="en-US" sz="2400" b="0">
                <a:latin typeface="宋体" panose="02010600030101010101" pitchFamily="2" charset="-122"/>
                <a:ea typeface="宋体" panose="02010600030101010101" pitchFamily="2" charset="-122"/>
                <a:cs typeface="Times New Roman" panose="02020603050405020304" pitchFamily="18" charset="0"/>
              </a:rPr>
              <a:t>④</a:t>
            </a:r>
            <a:r>
              <a:rPr lang="zh-CN" sz="2400" b="0">
                <a:ea typeface="宋体" panose="02010600030101010101" pitchFamily="2" charset="-122"/>
              </a:rPr>
              <a:t>晒太阳</a:t>
            </a:r>
            <a:r>
              <a:rPr lang="en-US" sz="2400" b="0">
                <a:latin typeface="宋体" panose="02010600030101010101" pitchFamily="2" charset="-122"/>
                <a:ea typeface="宋体" panose="02010600030101010101" pitchFamily="2" charset="-122"/>
                <a:cs typeface="Times New Roman" panose="02020603050405020304" pitchFamily="18" charset="0"/>
              </a:rPr>
              <a:t>⑤</a:t>
            </a:r>
            <a:r>
              <a:rPr lang="zh-CN" sz="2400" b="0">
                <a:ea typeface="宋体" panose="02010600030101010101" pitchFamily="2" charset="-122"/>
              </a:rPr>
              <a:t>搓手取暖</a:t>
            </a:r>
            <a:r>
              <a:rPr lang="en-US" sz="2400" b="0">
                <a:latin typeface="Times New Roman" panose="02020603050405020304" pitchFamily="18" charset="0"/>
                <a:ea typeface="宋体" panose="02010600030101010101" pitchFamily="2" charset="-122"/>
              </a:rPr>
              <a:t>  </a:t>
            </a:r>
            <a:r>
              <a:rPr lang="en-US" sz="2400" b="0">
                <a:latin typeface="宋体" panose="02010600030101010101" pitchFamily="2" charset="-122"/>
                <a:ea typeface="宋体" panose="02010600030101010101" pitchFamily="2" charset="-122"/>
                <a:cs typeface="Times New Roman" panose="02020603050405020304" pitchFamily="18" charset="0"/>
              </a:rPr>
              <a:t>⑥</a:t>
            </a:r>
            <a:r>
              <a:rPr lang="zh-CN" sz="2400" b="0">
                <a:ea typeface="宋体" panose="02010600030101010101" pitchFamily="2" charset="-122"/>
              </a:rPr>
              <a:t>压缩空气内能增大</a:t>
            </a:r>
          </a:p>
          <a:p>
            <a:pPr indent="0" fontAlgn="auto">
              <a:lnSpc>
                <a:spcPct val="150000"/>
              </a:lnSpc>
            </a:pPr>
            <a:r>
              <a:rPr lang="en-US" sz="2400" b="0">
                <a:latin typeface="宋体" panose="02010600030101010101" pitchFamily="2" charset="-122"/>
                <a:ea typeface="宋体" panose="02010600030101010101" pitchFamily="2" charset="-122"/>
                <a:cs typeface="Times New Roman" panose="02020603050405020304" pitchFamily="18" charset="0"/>
              </a:rPr>
              <a:t>⑦</a:t>
            </a:r>
            <a:r>
              <a:rPr lang="zh-CN" sz="2400" b="0">
                <a:ea typeface="宋体" panose="02010600030101010101" pitchFamily="2" charset="-122"/>
              </a:rPr>
              <a:t>炙手可热</a:t>
            </a:r>
            <a:r>
              <a:rPr lang="en-US" sz="2400" b="0">
                <a:latin typeface="Times New Roman" panose="02020603050405020304" pitchFamily="18" charset="0"/>
                <a:ea typeface="宋体" panose="02010600030101010101" pitchFamily="2" charset="-122"/>
              </a:rPr>
              <a:t>  </a:t>
            </a:r>
            <a:r>
              <a:rPr lang="en-US" sz="2400" b="0">
                <a:latin typeface="宋体" panose="02010600030101010101" pitchFamily="2" charset="-122"/>
                <a:ea typeface="宋体" panose="02010600030101010101" pitchFamily="2" charset="-122"/>
                <a:cs typeface="Times New Roman" panose="02020603050405020304" pitchFamily="18" charset="0"/>
              </a:rPr>
              <a:t>⑧</a:t>
            </a:r>
            <a:r>
              <a:rPr lang="zh-CN" sz="2400" b="0">
                <a:ea typeface="宋体" panose="02010600030101010101" pitchFamily="2" charset="-122"/>
              </a:rPr>
              <a:t>摩擦生热</a:t>
            </a:r>
            <a:r>
              <a:rPr lang="en-US" sz="2400" b="0">
                <a:latin typeface="宋体" panose="02010600030101010101" pitchFamily="2" charset="-122"/>
                <a:ea typeface="宋体" panose="02010600030101010101" pitchFamily="2" charset="-122"/>
                <a:cs typeface="Times New Roman" panose="02020603050405020304" pitchFamily="18" charset="0"/>
              </a:rPr>
              <a:t>⑨</a:t>
            </a:r>
            <a:r>
              <a:rPr lang="zh-CN" sz="2400" b="0">
                <a:ea typeface="宋体" panose="02010600030101010101" pitchFamily="2" charset="-122"/>
              </a:rPr>
              <a:t>热水壶烧水</a:t>
            </a:r>
            <a:r>
              <a:rPr lang="en-US" sz="2400" b="0">
                <a:latin typeface="Times New Roman" panose="02020603050405020304" pitchFamily="18" charset="0"/>
                <a:ea typeface="宋体" panose="02010600030101010101" pitchFamily="2" charset="-122"/>
              </a:rPr>
              <a:t>  </a:t>
            </a:r>
            <a:r>
              <a:rPr lang="en-US" sz="2400" b="0">
                <a:latin typeface="宋体" panose="02010600030101010101" pitchFamily="2" charset="-122"/>
                <a:ea typeface="宋体" panose="02010600030101010101" pitchFamily="2" charset="-122"/>
                <a:cs typeface="Times New Roman" panose="02020603050405020304" pitchFamily="18" charset="0"/>
              </a:rPr>
              <a:t>⑩</a:t>
            </a:r>
            <a:r>
              <a:rPr lang="zh-CN" sz="2400" b="0">
                <a:ea typeface="宋体" panose="02010600030101010101" pitchFamily="2" charset="-122"/>
              </a:rPr>
              <a:t>从滑梯上滑下时臀部发热</a:t>
            </a:r>
            <a:endParaRPr lang="zh-CN" altLang="en-US" sz="2400"/>
          </a:p>
        </p:txBody>
      </p:sp>
      <p:sp>
        <p:nvSpPr>
          <p:cNvPr id="9" name="文本框 8"/>
          <p:cNvSpPr txBox="1"/>
          <p:nvPr/>
        </p:nvSpPr>
        <p:spPr>
          <a:xfrm>
            <a:off x="920115" y="2986405"/>
            <a:ext cx="7735570" cy="1198880"/>
          </a:xfrm>
          <a:prstGeom prst="rect">
            <a:avLst/>
          </a:prstGeom>
          <a:noFill/>
          <a:ln w="9525">
            <a:noFill/>
          </a:ln>
        </p:spPr>
        <p:txBody>
          <a:bodyPr wrap="square">
            <a:spAutoFit/>
          </a:bodyPr>
          <a:lstStyle/>
          <a:p>
            <a:pPr indent="0" fontAlgn="auto">
              <a:lnSpc>
                <a:spcPct val="150000"/>
              </a:lnSpc>
            </a:pPr>
            <a:r>
              <a:rPr lang="en-US" sz="2400" b="0">
                <a:latin typeface="Times New Roman" panose="02020603050405020304" pitchFamily="18" charset="0"/>
                <a:ea typeface="宋体" panose="02010600030101010101" pitchFamily="2" charset="-122"/>
                <a:cs typeface="Times New Roman" panose="02020603050405020304" pitchFamily="18" charset="0"/>
              </a:rPr>
              <a:t>(1) </a:t>
            </a:r>
            <a:r>
              <a:rPr lang="zh-CN" sz="2400" b="0">
                <a:ea typeface="宋体" panose="02010600030101010101" pitchFamily="2" charset="-122"/>
              </a:rPr>
              <a:t>通过热传递方式改变物体内能的有</a:t>
            </a:r>
            <a:r>
              <a:rPr lang="en-US" sz="2400" b="0">
                <a:latin typeface="Times New Roman" panose="02020603050405020304" pitchFamily="18" charset="0"/>
                <a:ea typeface="宋体" panose="02010600030101010101" pitchFamily="2" charset="-122"/>
              </a:rPr>
              <a:t>____________</a:t>
            </a:r>
            <a:r>
              <a:rPr lang="zh-CN" sz="2400" b="0">
                <a:ea typeface="宋体" panose="02010600030101010101" pitchFamily="2" charset="-122"/>
              </a:rPr>
              <a:t>．</a:t>
            </a:r>
            <a:r>
              <a:rPr lang="en-US" sz="2400" b="0">
                <a:latin typeface="Times New Roman" panose="02020603050405020304" pitchFamily="18" charset="0"/>
                <a:cs typeface="Times New Roman" panose="02020603050405020304" pitchFamily="18" charset="0"/>
              </a:rPr>
              <a:t>(2) </a:t>
            </a:r>
            <a:r>
              <a:rPr lang="zh-CN" sz="2400" b="0">
                <a:ea typeface="宋体" panose="02010600030101010101" pitchFamily="2" charset="-122"/>
              </a:rPr>
              <a:t>通过做功方式改变物体内能的有</a:t>
            </a:r>
            <a:r>
              <a:rPr lang="en-US" sz="2400" b="0">
                <a:latin typeface="Times New Roman" panose="02020603050405020304" pitchFamily="18" charset="0"/>
              </a:rPr>
              <a:t>______________</a:t>
            </a:r>
            <a:r>
              <a:rPr lang="zh-CN" sz="2400" b="0">
                <a:ea typeface="宋体" panose="02010600030101010101" pitchFamily="2" charset="-122"/>
              </a:rPr>
              <a:t>．
</a:t>
            </a:r>
            <a:endParaRPr lang="zh-CN" altLang="en-US" sz="2400"/>
          </a:p>
        </p:txBody>
      </p:sp>
      <p:sp>
        <p:nvSpPr>
          <p:cNvPr id="12" name="文本框 11"/>
          <p:cNvSpPr txBox="1"/>
          <p:nvPr/>
        </p:nvSpPr>
        <p:spPr>
          <a:xfrm>
            <a:off x="6015990" y="3080385"/>
            <a:ext cx="1718310" cy="460375"/>
          </a:xfrm>
          <a:prstGeom prst="rect">
            <a:avLst/>
          </a:prstGeom>
          <a:noFill/>
          <a:ln w="9525">
            <a:noFill/>
          </a:ln>
        </p:spPr>
        <p:txBody>
          <a:bodyPr wrap="square">
            <a:spAutoFit/>
          </a:bodyPr>
          <a:lstStyle/>
          <a:p>
            <a:pPr indent="0"/>
            <a:r>
              <a:rPr lang="en-US" sz="2400" b="0">
                <a:solidFill>
                  <a:srgbClr val="FF0000"/>
                </a:solidFill>
                <a:latin typeface="Times New Roman" panose="02020603050405020304" pitchFamily="18" charset="0"/>
                <a:ea typeface="宋体" panose="02010600030101010101" pitchFamily="2" charset="-122"/>
              </a:rPr>
              <a:t>①③④⑦⑨</a:t>
            </a:r>
            <a:endParaRPr lang="en-US" altLang="en-US" sz="2400" b="0">
              <a:solidFill>
                <a:srgbClr val="FF0000"/>
              </a:solidFill>
              <a:latin typeface="Times New Roman" panose="02020603050405020304" pitchFamily="18" charset="0"/>
              <a:ea typeface="宋体" panose="02010600030101010101" pitchFamily="2" charset="-122"/>
            </a:endParaRPr>
          </a:p>
        </p:txBody>
      </p:sp>
      <p:sp>
        <p:nvSpPr>
          <p:cNvPr id="13" name="文本框 12"/>
          <p:cNvSpPr txBox="1"/>
          <p:nvPr/>
        </p:nvSpPr>
        <p:spPr>
          <a:xfrm>
            <a:off x="5794375" y="3632835"/>
            <a:ext cx="1867535" cy="460375"/>
          </a:xfrm>
          <a:prstGeom prst="rect">
            <a:avLst/>
          </a:prstGeom>
          <a:noFill/>
          <a:ln w="9525">
            <a:noFill/>
          </a:ln>
        </p:spPr>
        <p:txBody>
          <a:bodyPr wrap="square">
            <a:spAutoFit/>
          </a:bodyPr>
          <a:lstStyle/>
          <a:p>
            <a:pPr indent="0"/>
            <a:r>
              <a:rPr lang="en-US" sz="2400" b="0">
                <a:solidFill>
                  <a:srgbClr val="FF0000"/>
                </a:solidFill>
                <a:latin typeface="Times New Roman" panose="02020603050405020304" pitchFamily="18" charset="0"/>
                <a:ea typeface="宋体" panose="02010600030101010101" pitchFamily="2" charset="-122"/>
              </a:rPr>
              <a:t>②⑤⑥⑧⑩</a:t>
            </a:r>
            <a:endParaRPr lang="en-US" altLang="en-US" sz="2400" b="0">
              <a:solidFill>
                <a:srgbClr val="FF0000"/>
              </a:solidFill>
              <a:latin typeface="Times New Roman" panose="02020603050405020304" pitchFamily="18" charset="0"/>
              <a:ea typeface="宋体" panose="02010600030101010101" pitchFamily="2" charset="-122"/>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49910" y="203200"/>
            <a:ext cx="10477500" cy="645160"/>
          </a:xfrm>
          <a:prstGeom prst="rect">
            <a:avLst/>
          </a:prstGeom>
          <a:noFill/>
          <a:ln w="9525">
            <a:noFill/>
          </a:ln>
        </p:spPr>
        <p:txBody>
          <a:bodyPr wrap="square">
            <a:spAutoFit/>
          </a:bodyPr>
          <a:lstStyle/>
          <a:p>
            <a:pPr indent="0" fontAlgn="auto">
              <a:lnSpc>
                <a:spcPct val="150000"/>
              </a:lnSpc>
            </a:pPr>
            <a:r>
              <a:rPr lang="en-US" sz="2400">
                <a:latin typeface="Times New Roman" panose="02020603050405020304" pitchFamily="18" charset="0"/>
                <a:ea typeface="宋体" panose="02010600030101010101" pitchFamily="2" charset="-122"/>
              </a:rPr>
              <a:t>2</a:t>
            </a:r>
            <a:r>
              <a:rPr lang="zh-CN" altLang="en-US" sz="2400">
                <a:latin typeface="Times New Roman" panose="02020603050405020304" pitchFamily="18" charset="0"/>
                <a:ea typeface="宋体" panose="02010600030101010101" pitchFamily="2" charset="-122"/>
              </a:rPr>
              <a:t>、</a:t>
            </a:r>
            <a:r>
              <a:rPr lang="zh-CN" sz="2400">
                <a:ea typeface="宋体" panose="02010600030101010101" pitchFamily="2" charset="-122"/>
              </a:rPr>
              <a:t>如图所示的情形中</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利用热传递改变物体内能的是</a:t>
            </a:r>
            <a:r>
              <a:rPr lang="en-US" sz="2400">
                <a:latin typeface="Times New Roman" panose="02020603050405020304" pitchFamily="18" charset="0"/>
                <a:ea typeface="宋体" panose="02010600030101010101" pitchFamily="2" charset="-122"/>
              </a:rPr>
              <a:t>(</a:t>
            </a:r>
            <a:r>
              <a:rPr lang="zh-CN" sz="2400">
                <a:ea typeface="宋体" panose="02010600030101010101" pitchFamily="2" charset="-122"/>
              </a:rPr>
              <a:t>　　</a:t>
            </a:r>
            <a:r>
              <a:rPr lang="en-US" sz="2400">
                <a:latin typeface="Times New Roman" panose="02020603050405020304" pitchFamily="18" charset="0"/>
                <a:ea typeface="宋体" panose="02010600030101010101" pitchFamily="2" charset="-122"/>
              </a:rPr>
              <a:t>)</a:t>
            </a:r>
            <a:endParaRPr lang="zh-CN" altLang="en-US" sz="2400"/>
          </a:p>
        </p:txBody>
      </p:sp>
      <p:pic>
        <p:nvPicPr>
          <p:cNvPr id="3" name="图片 -2147482364" descr="C:\Documents and Settings\Administrator\桌面\W河北物理面对面\EP91.TIF"/>
          <p:cNvPicPr>
            <a:picLocks noChangeAspect="1"/>
          </p:cNvPicPr>
          <p:nvPr/>
        </p:nvPicPr>
        <p:blipFill>
          <a:blip r:embed="rId3" r:link="rId4"/>
          <a:stretch>
            <a:fillRect/>
          </a:stretch>
        </p:blipFill>
        <p:spPr>
          <a:xfrm>
            <a:off x="2055495" y="981710"/>
            <a:ext cx="7233920" cy="1981835"/>
          </a:xfrm>
          <a:prstGeom prst="rect">
            <a:avLst/>
          </a:prstGeom>
          <a:noFill/>
          <a:ln w="9525">
            <a:noFill/>
          </a:ln>
        </p:spPr>
      </p:pic>
      <p:sp>
        <p:nvSpPr>
          <p:cNvPr id="6" name="文本框 5"/>
          <p:cNvSpPr txBox="1"/>
          <p:nvPr/>
        </p:nvSpPr>
        <p:spPr>
          <a:xfrm>
            <a:off x="7927340" y="521335"/>
            <a:ext cx="521335" cy="460375"/>
          </a:xfrm>
          <a:prstGeom prst="rect">
            <a:avLst/>
          </a:prstGeom>
          <a:noFill/>
          <a:ln w="9525">
            <a:noFill/>
          </a:ln>
        </p:spPr>
        <p:txBody>
          <a:bodyPr wrap="square">
            <a:spAutoFit/>
          </a:bodyPr>
          <a:lstStyle/>
          <a:p>
            <a:pPr indent="0"/>
            <a:r>
              <a:rPr lang="en-US" sz="1050" b="0">
                <a:latin typeface="Times New Roman" panose="02020603050405020304" pitchFamily="18" charset="0"/>
                <a:ea typeface="宋体" panose="02010600030101010101" pitchFamily="2" charset="-122"/>
              </a:rPr>
              <a:t> </a:t>
            </a:r>
            <a:r>
              <a:rPr lang="en-US" sz="2400" b="0">
                <a:solidFill>
                  <a:srgbClr val="FF0000"/>
                </a:solidFill>
                <a:latin typeface="Times New Roman" panose="02020603050405020304" pitchFamily="18" charset="0"/>
                <a:ea typeface="宋体" panose="02010600030101010101" pitchFamily="2" charset="-122"/>
              </a:rPr>
              <a:t>C</a:t>
            </a:r>
            <a:endParaRPr lang="en-US" altLang="en-US" sz="2400" b="0">
              <a:solidFill>
                <a:srgbClr val="FF0000"/>
              </a:solidFill>
              <a:latin typeface="Times New Roman" panose="02020603050405020304" pitchFamily="18" charset="0"/>
              <a:ea typeface="宋体" panose="02010600030101010101" pitchFamily="2" charset="-122"/>
            </a:endParaRPr>
          </a:p>
        </p:txBody>
      </p:sp>
      <p:sp>
        <p:nvSpPr>
          <p:cNvPr id="2" name="文本框 1"/>
          <p:cNvSpPr txBox="1"/>
          <p:nvPr/>
        </p:nvSpPr>
        <p:spPr>
          <a:xfrm>
            <a:off x="549910" y="2888615"/>
            <a:ext cx="10935970" cy="3969385"/>
          </a:xfrm>
          <a:prstGeom prst="rect">
            <a:avLst/>
          </a:prstGeom>
          <a:noFill/>
          <a:ln w="9525">
            <a:noFill/>
          </a:ln>
        </p:spPr>
        <p:txBody>
          <a:bodyPr wrap="square">
            <a:spAutoFit/>
          </a:bodyPr>
          <a:lstStyle/>
          <a:p>
            <a:pPr indent="0" fontAlgn="auto">
              <a:lnSpc>
                <a:spcPct val="150000"/>
              </a:lnSpc>
            </a:pPr>
            <a:r>
              <a:rPr lang="en-US" sz="2400">
                <a:latin typeface="Times New Roman" panose="02020603050405020304" pitchFamily="18" charset="0"/>
                <a:ea typeface="宋体" panose="02010600030101010101" pitchFamily="2" charset="-122"/>
              </a:rPr>
              <a:t>3</a:t>
            </a:r>
            <a:r>
              <a:rPr lang="zh-CN" altLang="en-US" sz="2400">
                <a:latin typeface="Times New Roman" panose="02020603050405020304" pitchFamily="18" charset="0"/>
                <a:ea typeface="宋体" panose="02010600030101010101" pitchFamily="2" charset="-122"/>
              </a:rPr>
              <a:t>、</a:t>
            </a:r>
            <a:r>
              <a:rPr lang="zh-CN" sz="2400">
                <a:ea typeface="宋体" panose="02010600030101010101" pitchFamily="2" charset="-122"/>
              </a:rPr>
              <a:t>如图所示</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在试管内装适量水</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用橡胶塞塞住管口</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将水加热至沸腾一段时间后</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橡胶塞被推出</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管口出现大量</a:t>
            </a:r>
            <a:r>
              <a:rPr lang="en-US" sz="2400">
                <a:latin typeface="宋体" panose="02010600030101010101" pitchFamily="2" charset="-122"/>
                <a:cs typeface="Times New Roman" panose="02020603050405020304" pitchFamily="18" charset="0"/>
              </a:rPr>
              <a:t>“</a:t>
            </a:r>
            <a:r>
              <a:rPr lang="zh-CN" sz="2400">
                <a:ea typeface="宋体" panose="02010600030101010101" pitchFamily="2" charset="-122"/>
              </a:rPr>
              <a:t>白气</a:t>
            </a:r>
            <a:r>
              <a:rPr lang="zh-CN" sz="2400">
                <a:ea typeface="宋体" panose="02010600030101010101" pitchFamily="2" charset="-122"/>
                <a:cs typeface="Times New Roman" panose="02020603050405020304" pitchFamily="18" charset="0"/>
              </a:rPr>
              <a:t>”．</a:t>
            </a:r>
            <a:r>
              <a:rPr lang="zh-CN" sz="2400">
                <a:ea typeface="宋体" panose="02010600030101010101" pitchFamily="2" charset="-122"/>
              </a:rPr>
              <a:t>此实验中</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主要是通过做功改变物体内能的过程是</a:t>
            </a:r>
            <a:r>
              <a:rPr lang="en-US" sz="2400">
                <a:latin typeface="Times New Roman" panose="02020603050405020304" pitchFamily="18" charset="0"/>
                <a:ea typeface="宋体" panose="02010600030101010101" pitchFamily="2" charset="-122"/>
              </a:rPr>
              <a:t>(</a:t>
            </a:r>
            <a:r>
              <a:rPr lang="zh-CN" sz="2400">
                <a:ea typeface="宋体" panose="02010600030101010101" pitchFamily="2" charset="-122"/>
              </a:rPr>
              <a:t>　　</a:t>
            </a:r>
            <a:r>
              <a:rPr lang="en-US" sz="2400">
                <a:latin typeface="Times New Roman" panose="02020603050405020304" pitchFamily="18" charset="0"/>
                <a:ea typeface="宋体" panose="02010600030101010101" pitchFamily="2" charset="-122"/>
              </a:rPr>
              <a:t>)</a:t>
            </a:r>
            <a:r>
              <a:rPr lang="en-US" sz="2400">
                <a:latin typeface="Times New Roman" panose="02020603050405020304" pitchFamily="18" charset="0"/>
                <a:cs typeface="Times New Roman" panose="02020603050405020304" pitchFamily="18" charset="0"/>
              </a:rPr>
              <a:t>A. </a:t>
            </a:r>
            <a:r>
              <a:rPr lang="zh-CN" sz="2400">
                <a:ea typeface="宋体" panose="02010600030101010101" pitchFamily="2" charset="-122"/>
              </a:rPr>
              <a:t>试管变热的过程</a:t>
            </a:r>
            <a:r>
              <a:rPr lang="en-US" sz="2400">
                <a:latin typeface="Times New Roman" panose="02020603050405020304" pitchFamily="18" charset="0"/>
                <a:cs typeface="Times New Roman" panose="02020603050405020304" pitchFamily="18" charset="0"/>
              </a:rPr>
              <a:t>B. </a:t>
            </a:r>
            <a:r>
              <a:rPr lang="zh-CN" sz="2400">
                <a:ea typeface="宋体" panose="02010600030101010101" pitchFamily="2" charset="-122"/>
              </a:rPr>
              <a:t>水变热的过程</a:t>
            </a:r>
            <a:r>
              <a:rPr lang="en-US" sz="2400">
                <a:latin typeface="Times New Roman" panose="02020603050405020304" pitchFamily="18" charset="0"/>
                <a:cs typeface="Times New Roman" panose="02020603050405020304" pitchFamily="18" charset="0"/>
              </a:rPr>
              <a:t>C. </a:t>
            </a:r>
            <a:r>
              <a:rPr lang="zh-CN" sz="2400">
                <a:ea typeface="宋体" panose="02010600030101010101" pitchFamily="2" charset="-122"/>
              </a:rPr>
              <a:t>水变成水蒸气的过程</a:t>
            </a:r>
            <a:r>
              <a:rPr lang="en-US" sz="2400">
                <a:latin typeface="Times New Roman" panose="02020603050405020304" pitchFamily="18" charset="0"/>
                <a:ea typeface="宋体" panose="02010600030101010101" pitchFamily="2" charset="-122"/>
                <a:cs typeface="Times New Roman" panose="02020603050405020304" pitchFamily="18" charset="0"/>
              </a:rPr>
              <a:t>D. </a:t>
            </a:r>
            <a:r>
              <a:rPr lang="zh-CN" sz="2400">
                <a:ea typeface="宋体" panose="02010600030101010101" pitchFamily="2" charset="-122"/>
              </a:rPr>
              <a:t>水蒸气推出橡胶塞的同时变成</a:t>
            </a:r>
            <a:r>
              <a:rPr lang="en-US" sz="2400">
                <a:latin typeface="Times New Roman" panose="02020603050405020304" pitchFamily="18" charset="0"/>
                <a:ea typeface="宋体" panose="02010600030101010101" pitchFamily="2" charset="-122"/>
              </a:rPr>
              <a:t>“</a:t>
            </a:r>
            <a:r>
              <a:rPr lang="zh-CN" sz="2400">
                <a:ea typeface="宋体" panose="02010600030101010101" pitchFamily="2" charset="-122"/>
              </a:rPr>
              <a:t>白气</a:t>
            </a:r>
            <a:r>
              <a:rPr lang="en-US" sz="2400">
                <a:latin typeface="Times New Roman" panose="02020603050405020304" pitchFamily="18" charset="0"/>
                <a:ea typeface="宋体" panose="02010600030101010101" pitchFamily="2" charset="-122"/>
              </a:rPr>
              <a:t>”</a:t>
            </a:r>
            <a:r>
              <a:rPr lang="zh-CN" sz="2400">
                <a:ea typeface="宋体" panose="02010600030101010101" pitchFamily="2" charset="-122"/>
              </a:rPr>
              <a:t>的过程
</a:t>
            </a:r>
            <a:endParaRPr lang="zh-CN" altLang="en-US" sz="2400"/>
          </a:p>
        </p:txBody>
      </p:sp>
      <p:pic>
        <p:nvPicPr>
          <p:cNvPr id="4" name="图片 -2147482363" descr="C:\Documents and Settings\Administrator\桌面\W河北物理面对面\EP92.TIF"/>
          <p:cNvPicPr>
            <a:picLocks noChangeAspect="1"/>
          </p:cNvPicPr>
          <p:nvPr/>
        </p:nvPicPr>
        <p:blipFill>
          <a:blip r:embed="rId5" r:link="rId6"/>
          <a:stretch>
            <a:fillRect/>
          </a:stretch>
        </p:blipFill>
        <p:spPr>
          <a:xfrm>
            <a:off x="8308975" y="3957955"/>
            <a:ext cx="2092325" cy="2092325"/>
          </a:xfrm>
          <a:prstGeom prst="rect">
            <a:avLst/>
          </a:prstGeom>
          <a:noFill/>
          <a:ln w="9525">
            <a:noFill/>
          </a:ln>
        </p:spPr>
      </p:pic>
      <p:sp>
        <p:nvSpPr>
          <p:cNvPr id="5" name="文本框 4"/>
          <p:cNvSpPr txBox="1"/>
          <p:nvPr/>
        </p:nvSpPr>
        <p:spPr>
          <a:xfrm>
            <a:off x="3248025" y="4150995"/>
            <a:ext cx="490855" cy="460375"/>
          </a:xfrm>
          <a:prstGeom prst="rect">
            <a:avLst/>
          </a:prstGeom>
          <a:noFill/>
          <a:ln w="9525">
            <a:noFill/>
          </a:ln>
        </p:spPr>
        <p:txBody>
          <a:bodyPr wrap="square">
            <a:spAutoFit/>
          </a:bodyPr>
          <a:lstStyle/>
          <a:p>
            <a:pPr indent="0"/>
            <a:r>
              <a:rPr lang="en-US" sz="2400" b="0">
                <a:solidFill>
                  <a:srgbClr val="FF0000"/>
                </a:solidFill>
                <a:latin typeface="Times New Roman" panose="02020603050405020304" pitchFamily="18" charset="0"/>
                <a:ea typeface="宋体" panose="02010600030101010101" pitchFamily="2" charset="-122"/>
              </a:rPr>
              <a:t>D</a:t>
            </a:r>
            <a:endParaRPr lang="en-US" altLang="en-US" sz="2400" b="0">
              <a:solidFill>
                <a:srgbClr val="FF0000"/>
              </a:solidFill>
              <a:latin typeface="Times New Roman" panose="02020603050405020304" pitchFamily="18" charset="0"/>
              <a:ea typeface="宋体" panose="02010600030101010101" pitchFamily="2" charset="-122"/>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97205" y="282575"/>
            <a:ext cx="9634220" cy="2306955"/>
          </a:xfrm>
          <a:prstGeom prst="rect">
            <a:avLst/>
          </a:prstGeom>
          <a:noFill/>
          <a:ln w="9525">
            <a:noFill/>
          </a:ln>
        </p:spPr>
        <p:txBody>
          <a:bodyPr wrap="square">
            <a:spAutoFit/>
          </a:bodyPr>
          <a:lstStyle/>
          <a:p>
            <a:pPr indent="0" fontAlgn="auto">
              <a:lnSpc>
                <a:spcPct val="150000"/>
              </a:lnSpc>
            </a:pPr>
            <a:r>
              <a:rPr lang="en-US" sz="2400">
                <a:latin typeface="Times New Roman" panose="02020603050405020304" pitchFamily="18" charset="0"/>
                <a:ea typeface="宋体" panose="02010600030101010101" pitchFamily="2" charset="-122"/>
              </a:rPr>
              <a:t>4</a:t>
            </a:r>
            <a:r>
              <a:rPr lang="zh-CN" altLang="en-US" sz="2400">
                <a:latin typeface="Times New Roman" panose="02020603050405020304" pitchFamily="18" charset="0"/>
                <a:ea typeface="宋体" panose="02010600030101010101" pitchFamily="2" charset="-122"/>
              </a:rPr>
              <a:t>、</a:t>
            </a:r>
            <a:r>
              <a:rPr lang="zh-CN" sz="2400">
                <a:ea typeface="宋体" panose="02010600030101010101" pitchFamily="2" charset="-122"/>
              </a:rPr>
              <a:t>如图所示</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在一个配有活塞的厚透明筒里放一小团硝化棉</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把活塞迅速下压</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压缩空气</a:t>
            </a:r>
            <a:r>
              <a:rPr lang="en-US" sz="2400">
                <a:latin typeface="Times New Roman" panose="02020603050405020304" pitchFamily="18" charset="0"/>
                <a:ea typeface="宋体" panose="02010600030101010101" pitchFamily="2" charset="-122"/>
              </a:rPr>
              <a:t>________</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使筒内空气的内能增大</a:t>
            </a:r>
            <a:r>
              <a:rPr lang="zh-CN" sz="2400">
                <a:latin typeface="Times New Roman" panose="02020603050405020304" pitchFamily="18" charset="0"/>
                <a:ea typeface="宋体" panose="02010600030101010101" pitchFamily="2" charset="-122"/>
              </a:rPr>
              <a:t>，温度升高，观察到硝化棉</a:t>
            </a:r>
            <a:r>
              <a:rPr lang="en-US" sz="2400">
                <a:latin typeface="Times New Roman" panose="02020603050405020304" pitchFamily="18" charset="0"/>
                <a:ea typeface="宋体" panose="02010600030101010101" pitchFamily="2" charset="-122"/>
              </a:rPr>
              <a:t>________</a:t>
            </a:r>
            <a:r>
              <a:rPr lang="zh-CN" sz="2400">
                <a:ea typeface="宋体" panose="02010600030101010101" pitchFamily="2" charset="-122"/>
              </a:rPr>
              <a:t>．上述改变物体内能的方式与发烧时用冷毛巾给头部降温改变物体内能的方式</a:t>
            </a:r>
            <a:r>
              <a:rPr lang="en-US" sz="2400">
                <a:latin typeface="Times New Roman" panose="02020603050405020304" pitchFamily="18" charset="0"/>
                <a:ea typeface="宋体" panose="02010600030101010101" pitchFamily="2" charset="-122"/>
              </a:rPr>
              <a:t>________(</a:t>
            </a:r>
            <a:r>
              <a:rPr lang="zh-CN" sz="2400">
                <a:ea typeface="宋体" panose="02010600030101010101" pitchFamily="2" charset="-122"/>
              </a:rPr>
              <a:t>选填</a:t>
            </a:r>
            <a:r>
              <a:rPr lang="en-US" sz="2400">
                <a:latin typeface="宋体" panose="02010600030101010101" pitchFamily="2" charset="-122"/>
                <a:cs typeface="Times New Roman" panose="02020603050405020304" pitchFamily="18" charset="0"/>
              </a:rPr>
              <a:t>“</a:t>
            </a:r>
            <a:r>
              <a:rPr lang="zh-CN" sz="2400">
                <a:ea typeface="宋体" panose="02010600030101010101" pitchFamily="2" charset="-122"/>
              </a:rPr>
              <a:t>相同</a:t>
            </a:r>
            <a:r>
              <a:rPr lang="en-US" sz="2400">
                <a:latin typeface="宋体" panose="02010600030101010101" pitchFamily="2" charset="-122"/>
                <a:cs typeface="Times New Roman" panose="02020603050405020304" pitchFamily="18" charset="0"/>
              </a:rPr>
              <a:t>”</a:t>
            </a:r>
            <a:r>
              <a:rPr lang="zh-CN" sz="2400">
                <a:ea typeface="宋体" panose="02010600030101010101" pitchFamily="2" charset="-122"/>
              </a:rPr>
              <a:t>或</a:t>
            </a:r>
            <a:r>
              <a:rPr lang="en-US" sz="2400">
                <a:latin typeface="宋体" panose="02010600030101010101" pitchFamily="2" charset="-122"/>
                <a:cs typeface="Times New Roman" panose="02020603050405020304" pitchFamily="18" charset="0"/>
              </a:rPr>
              <a:t>“</a:t>
            </a:r>
            <a:r>
              <a:rPr lang="zh-CN" sz="2400">
                <a:ea typeface="宋体" panose="02010600030101010101" pitchFamily="2" charset="-122"/>
              </a:rPr>
              <a:t>不相同</a:t>
            </a:r>
            <a:r>
              <a:rPr lang="en-US" sz="2400">
                <a:latin typeface="宋体" panose="02010600030101010101" pitchFamily="2" charset="-122"/>
                <a:cs typeface="Times New Roman" panose="02020603050405020304" pitchFamily="18" charset="0"/>
              </a:rPr>
              <a:t>”</a:t>
            </a:r>
            <a:r>
              <a:rPr lang="en-US" sz="2400">
                <a:latin typeface="Times New Roman" panose="02020603050405020304" pitchFamily="18" charset="0"/>
                <a:ea typeface="宋体" panose="02010600030101010101" pitchFamily="2" charset="-122"/>
              </a:rPr>
              <a:t>)</a:t>
            </a:r>
            <a:r>
              <a:rPr lang="zh-CN" sz="2400">
                <a:ea typeface="宋体" panose="02010600030101010101" pitchFamily="2" charset="-122"/>
              </a:rPr>
              <a:t>．</a:t>
            </a:r>
            <a:endParaRPr lang="zh-CN" altLang="en-US" sz="2400"/>
          </a:p>
        </p:txBody>
      </p:sp>
      <p:pic>
        <p:nvPicPr>
          <p:cNvPr id="2" name="图片 -2147482368" descr="C:\Documents and Settings\Administrator\桌面\W河北物理面对面\EP88.TIF"/>
          <p:cNvPicPr>
            <a:picLocks noChangeAspect="1"/>
          </p:cNvPicPr>
          <p:nvPr/>
        </p:nvPicPr>
        <p:blipFill>
          <a:blip r:embed="rId3" r:link="rId4"/>
          <a:stretch>
            <a:fillRect/>
          </a:stretch>
        </p:blipFill>
        <p:spPr>
          <a:xfrm>
            <a:off x="10131425" y="382270"/>
            <a:ext cx="1405255" cy="2661920"/>
          </a:xfrm>
          <a:prstGeom prst="rect">
            <a:avLst/>
          </a:prstGeom>
          <a:noFill/>
          <a:ln w="9525">
            <a:noFill/>
          </a:ln>
        </p:spPr>
      </p:pic>
      <p:sp>
        <p:nvSpPr>
          <p:cNvPr id="5" name="文本框 4"/>
          <p:cNvSpPr txBox="1"/>
          <p:nvPr/>
        </p:nvSpPr>
        <p:spPr>
          <a:xfrm>
            <a:off x="3604260" y="909955"/>
            <a:ext cx="860425" cy="460375"/>
          </a:xfrm>
          <a:prstGeom prst="rect">
            <a:avLst/>
          </a:prstGeom>
          <a:noFill/>
          <a:ln w="9525">
            <a:noFill/>
          </a:ln>
        </p:spPr>
        <p:txBody>
          <a:bodyPr wrap="square">
            <a:spAutoFit/>
          </a:bodyPr>
          <a:lstStyle/>
          <a:p>
            <a:pPr indent="0"/>
            <a:r>
              <a:rPr lang="zh-CN" sz="2400" b="0">
                <a:solidFill>
                  <a:srgbClr val="FF0000"/>
                </a:solidFill>
                <a:ea typeface="宋体" panose="02010600030101010101" pitchFamily="2" charset="-122"/>
              </a:rPr>
              <a:t>做功</a:t>
            </a:r>
            <a:endParaRPr lang="zh-CN" altLang="en-US" sz="2400" b="0">
              <a:solidFill>
                <a:srgbClr val="FF0000"/>
              </a:solidFill>
              <a:ea typeface="宋体" panose="02010600030101010101" pitchFamily="2" charset="-122"/>
            </a:endParaRPr>
          </a:p>
        </p:txBody>
      </p:sp>
      <p:sp>
        <p:nvSpPr>
          <p:cNvPr id="8" name="文本框 7"/>
          <p:cNvSpPr txBox="1"/>
          <p:nvPr/>
        </p:nvSpPr>
        <p:spPr>
          <a:xfrm>
            <a:off x="2397760" y="1483360"/>
            <a:ext cx="829945" cy="460375"/>
          </a:xfrm>
          <a:prstGeom prst="rect">
            <a:avLst/>
          </a:prstGeom>
          <a:noFill/>
          <a:ln w="9525">
            <a:noFill/>
          </a:ln>
        </p:spPr>
        <p:txBody>
          <a:bodyPr wrap="square">
            <a:spAutoFit/>
          </a:bodyPr>
          <a:lstStyle/>
          <a:p>
            <a:pPr indent="0"/>
            <a:r>
              <a:rPr lang="zh-CN" sz="2400" b="0">
                <a:solidFill>
                  <a:srgbClr val="FF0000"/>
                </a:solidFill>
                <a:ea typeface="宋体" panose="02010600030101010101" pitchFamily="2" charset="-122"/>
              </a:rPr>
              <a:t>燃烧</a:t>
            </a:r>
            <a:endParaRPr lang="zh-CN" altLang="en-US" sz="2400" b="0">
              <a:solidFill>
                <a:srgbClr val="FF0000"/>
              </a:solidFill>
              <a:ea typeface="宋体" panose="02010600030101010101" pitchFamily="2" charset="-122"/>
            </a:endParaRPr>
          </a:p>
        </p:txBody>
      </p:sp>
      <p:sp>
        <p:nvSpPr>
          <p:cNvPr id="9" name="文本框 8"/>
          <p:cNvSpPr txBox="1"/>
          <p:nvPr/>
        </p:nvSpPr>
        <p:spPr>
          <a:xfrm>
            <a:off x="4267200" y="1943735"/>
            <a:ext cx="1209040" cy="460375"/>
          </a:xfrm>
          <a:prstGeom prst="rect">
            <a:avLst/>
          </a:prstGeom>
          <a:noFill/>
          <a:ln w="9525">
            <a:noFill/>
          </a:ln>
        </p:spPr>
        <p:txBody>
          <a:bodyPr wrap="square">
            <a:spAutoFit/>
          </a:bodyPr>
          <a:lstStyle/>
          <a:p>
            <a:pPr indent="0"/>
            <a:r>
              <a:rPr lang="zh-CN" sz="2400" b="0">
                <a:solidFill>
                  <a:srgbClr val="FF0000"/>
                </a:solidFill>
                <a:ea typeface="宋体" panose="02010600030101010101" pitchFamily="2" charset="-122"/>
              </a:rPr>
              <a:t>不相同</a:t>
            </a:r>
            <a:endParaRPr lang="zh-CN" altLang="en-US" sz="2400" b="0">
              <a:solidFill>
                <a:srgbClr val="FF0000"/>
              </a:solidFill>
              <a:ea typeface="宋体" panose="02010600030101010101" pitchFamily="2" charset="-122"/>
            </a:endParaRPr>
          </a:p>
        </p:txBody>
      </p:sp>
      <p:sp>
        <p:nvSpPr>
          <p:cNvPr id="3" name="文本框 2"/>
          <p:cNvSpPr txBox="1"/>
          <p:nvPr/>
        </p:nvSpPr>
        <p:spPr>
          <a:xfrm>
            <a:off x="497205" y="2589530"/>
            <a:ext cx="8597900" cy="3415030"/>
          </a:xfrm>
          <a:prstGeom prst="rect">
            <a:avLst/>
          </a:prstGeom>
          <a:noFill/>
          <a:ln w="9525">
            <a:noFill/>
          </a:ln>
        </p:spPr>
        <p:txBody>
          <a:bodyPr wrap="square">
            <a:spAutoFit/>
          </a:bodyPr>
          <a:lstStyle/>
          <a:p>
            <a:pPr indent="0" fontAlgn="auto">
              <a:lnSpc>
                <a:spcPct val="150000"/>
              </a:lnSpc>
            </a:pPr>
            <a:r>
              <a:rPr lang="en-US" sz="2400">
                <a:latin typeface="Times New Roman" panose="02020603050405020304" pitchFamily="18" charset="0"/>
                <a:ea typeface="宋体" panose="02010600030101010101" pitchFamily="2" charset="-122"/>
              </a:rPr>
              <a:t>5</a:t>
            </a:r>
            <a:r>
              <a:rPr lang="zh-CN" altLang="en-US" sz="2400">
                <a:latin typeface="Times New Roman" panose="02020603050405020304" pitchFamily="18" charset="0"/>
                <a:ea typeface="宋体" panose="02010600030101010101" pitchFamily="2" charset="-122"/>
              </a:rPr>
              <a:t>、</a:t>
            </a:r>
            <a:r>
              <a:rPr lang="zh-CN" sz="2400">
                <a:ea typeface="宋体" panose="02010600030101010101" pitchFamily="2" charset="-122"/>
              </a:rPr>
              <a:t>如图所示</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瓶子里装有少量的水</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用力打气</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瓶塞向上跳起</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瓶内有白雾产生．白雾是</a:t>
            </a:r>
            <a:r>
              <a:rPr lang="en-US" sz="2400">
                <a:latin typeface="Times New Roman" panose="02020603050405020304" pitchFamily="18" charset="0"/>
                <a:ea typeface="宋体" panose="02010600030101010101" pitchFamily="2" charset="-122"/>
              </a:rPr>
              <a:t>______________</a:t>
            </a:r>
            <a:r>
              <a:rPr lang="zh-CN" sz="2400">
                <a:ea typeface="宋体" panose="02010600030101010101" pitchFamily="2" charset="-122"/>
              </a:rPr>
              <a:t>形成的．瓶塞向上跳起过程中</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瓶内气体</a:t>
            </a:r>
            <a:r>
              <a:rPr lang="en-US" sz="2400">
                <a:latin typeface="Times New Roman" panose="02020603050405020304" pitchFamily="18" charset="0"/>
                <a:ea typeface="宋体" panose="02010600030101010101" pitchFamily="2" charset="-122"/>
              </a:rPr>
              <a:t>____</a:t>
            </a:r>
            <a:r>
              <a:rPr lang="en-US" sz="2400">
                <a:latin typeface="Times New Roman" panose="02020603050405020304" pitchFamily="18" charset="0"/>
                <a:ea typeface="宋体" panose="02010600030101010101" pitchFamily="2" charset="-122"/>
                <a:sym typeface="+mn-ea"/>
              </a:rPr>
              <a:t>____________________________</a:t>
            </a:r>
            <a:r>
              <a:rPr lang="en-US" sz="2400">
                <a:latin typeface="Times New Roman" panose="02020603050405020304" pitchFamily="18" charset="0"/>
                <a:ea typeface="宋体" panose="02010600030101010101" pitchFamily="2" charset="-122"/>
              </a:rPr>
              <a:t>__________</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温度降低</a:t>
            </a:r>
            <a:r>
              <a:rPr lang="zh-CN" sz="2400">
                <a:latin typeface="Times New Roman" panose="02020603050405020304" pitchFamily="18" charset="0"/>
                <a:ea typeface="宋体" panose="02010600030101010101" pitchFamily="2" charset="-122"/>
              </a:rPr>
              <a:t>，</a:t>
            </a:r>
            <a:r>
              <a:rPr lang="zh-CN" sz="2400">
                <a:ea typeface="宋体" panose="02010600030101010101" pitchFamily="2" charset="-122"/>
              </a:rPr>
              <a:t>内能减小．其能量转化情况与四冲程汽油机的</a:t>
            </a:r>
            <a:r>
              <a:rPr lang="en-US" sz="2400">
                <a:latin typeface="Times New Roman" panose="02020603050405020304" pitchFamily="18" charset="0"/>
                <a:ea typeface="宋体" panose="02010600030101010101" pitchFamily="2" charset="-122"/>
              </a:rPr>
              <a:t>________</a:t>
            </a:r>
            <a:r>
              <a:rPr lang="zh-CN" sz="2400">
                <a:ea typeface="宋体" panose="02010600030101010101" pitchFamily="2" charset="-122"/>
              </a:rPr>
              <a:t>冲程相同．</a:t>
            </a:r>
            <a:endParaRPr lang="zh-CN" altLang="en-US" sz="2400"/>
          </a:p>
        </p:txBody>
      </p:sp>
      <p:pic>
        <p:nvPicPr>
          <p:cNvPr id="4" name="图片 -2147482367" descr="C:\Documents and Settings\Administrator\桌面\W河北物理面对面\EP89.TIF"/>
          <p:cNvPicPr>
            <a:picLocks noChangeAspect="1"/>
          </p:cNvPicPr>
          <p:nvPr/>
        </p:nvPicPr>
        <p:blipFill>
          <a:blip r:embed="rId5" r:link="rId6">
            <a:clrChange>
              <a:clrFrom>
                <a:srgbClr val="FFFFFF">
                  <a:alpha val="100000"/>
                </a:srgbClr>
              </a:clrFrom>
              <a:clrTo>
                <a:srgbClr val="FFFFFF">
                  <a:alpha val="100000"/>
                  <a:alpha val="0"/>
                </a:srgbClr>
              </a:clrTo>
            </a:clrChange>
          </a:blip>
          <a:stretch>
            <a:fillRect/>
          </a:stretch>
        </p:blipFill>
        <p:spPr>
          <a:xfrm>
            <a:off x="9643745" y="3707765"/>
            <a:ext cx="2380615" cy="2501900"/>
          </a:xfrm>
          <a:prstGeom prst="rect">
            <a:avLst/>
          </a:prstGeom>
          <a:noFill/>
          <a:ln w="9525">
            <a:noFill/>
          </a:ln>
        </p:spPr>
      </p:pic>
      <p:sp>
        <p:nvSpPr>
          <p:cNvPr id="6" name="文本框 5"/>
          <p:cNvSpPr txBox="1"/>
          <p:nvPr/>
        </p:nvSpPr>
        <p:spPr>
          <a:xfrm>
            <a:off x="4267200" y="3199130"/>
            <a:ext cx="1728470" cy="460375"/>
          </a:xfrm>
          <a:prstGeom prst="rect">
            <a:avLst/>
          </a:prstGeom>
          <a:noFill/>
          <a:ln w="9525">
            <a:noFill/>
          </a:ln>
        </p:spPr>
        <p:txBody>
          <a:bodyPr wrap="square">
            <a:spAutoFit/>
          </a:bodyPr>
          <a:lstStyle/>
          <a:p>
            <a:pPr indent="0"/>
            <a:r>
              <a:rPr lang="zh-CN" sz="2400" b="0">
                <a:solidFill>
                  <a:srgbClr val="FF0000"/>
                </a:solidFill>
                <a:ea typeface="宋体" panose="02010600030101010101" pitchFamily="2" charset="-122"/>
              </a:rPr>
              <a:t>水蒸气液化</a:t>
            </a:r>
            <a:endParaRPr lang="zh-CN" altLang="en-US" sz="2400" b="0">
              <a:solidFill>
                <a:srgbClr val="FF0000"/>
              </a:solidFill>
              <a:ea typeface="宋体" panose="02010600030101010101" pitchFamily="2" charset="-122"/>
            </a:endParaRPr>
          </a:p>
        </p:txBody>
      </p:sp>
      <p:sp>
        <p:nvSpPr>
          <p:cNvPr id="7" name="文本框 6"/>
          <p:cNvSpPr txBox="1"/>
          <p:nvPr/>
        </p:nvSpPr>
        <p:spPr>
          <a:xfrm>
            <a:off x="775970" y="4277360"/>
            <a:ext cx="6517005" cy="460375"/>
          </a:xfrm>
          <a:prstGeom prst="rect">
            <a:avLst/>
          </a:prstGeom>
          <a:noFill/>
          <a:ln w="9525">
            <a:noFill/>
          </a:ln>
        </p:spPr>
        <p:txBody>
          <a:bodyPr wrap="square">
            <a:spAutoFit/>
          </a:bodyPr>
          <a:lstStyle/>
          <a:p>
            <a:pPr indent="0"/>
            <a:r>
              <a:rPr lang="zh-CN" sz="2400" b="0">
                <a:solidFill>
                  <a:srgbClr val="FF0000"/>
                </a:solidFill>
                <a:ea typeface="宋体" panose="02010600030101010101" pitchFamily="2" charset="-122"/>
              </a:rPr>
              <a:t>膨胀对外做功</a:t>
            </a:r>
            <a:r>
              <a:rPr lang="en-US" sz="2400" b="0">
                <a:solidFill>
                  <a:srgbClr val="FF0000"/>
                </a:solidFill>
                <a:latin typeface="Times New Roman" panose="02020603050405020304" pitchFamily="18" charset="0"/>
                <a:ea typeface="宋体" panose="02010600030101010101" pitchFamily="2" charset="-122"/>
              </a:rPr>
              <a:t>(</a:t>
            </a:r>
            <a:r>
              <a:rPr lang="zh-CN" sz="2400" b="0">
                <a:solidFill>
                  <a:srgbClr val="FF0000"/>
                </a:solidFill>
                <a:ea typeface="宋体" panose="02010600030101010101" pitchFamily="2" charset="-122"/>
              </a:rPr>
              <a:t>或部分内能转化为瓶塞的机械能</a:t>
            </a:r>
            <a:r>
              <a:rPr lang="en-US" sz="2400" b="0">
                <a:solidFill>
                  <a:srgbClr val="FF0000"/>
                </a:solidFill>
                <a:latin typeface="Times New Roman" panose="02020603050405020304" pitchFamily="18" charset="0"/>
                <a:ea typeface="宋体" panose="02010600030101010101" pitchFamily="2" charset="-122"/>
              </a:rPr>
              <a:t>)</a:t>
            </a:r>
            <a:endParaRPr lang="en-US" altLang="en-US" sz="2400" b="0">
              <a:solidFill>
                <a:srgbClr val="FF0000"/>
              </a:solidFill>
              <a:latin typeface="Times New Roman" panose="02020603050405020304" pitchFamily="18" charset="0"/>
              <a:ea typeface="宋体" panose="02010600030101010101" pitchFamily="2" charset="-122"/>
            </a:endParaRPr>
          </a:p>
        </p:txBody>
      </p:sp>
      <p:sp>
        <p:nvSpPr>
          <p:cNvPr id="10" name="文本框 9"/>
          <p:cNvSpPr txBox="1"/>
          <p:nvPr/>
        </p:nvSpPr>
        <p:spPr>
          <a:xfrm>
            <a:off x="6937375" y="4881880"/>
            <a:ext cx="919480" cy="460375"/>
          </a:xfrm>
          <a:prstGeom prst="rect">
            <a:avLst/>
          </a:prstGeom>
          <a:noFill/>
          <a:ln w="9525">
            <a:noFill/>
          </a:ln>
        </p:spPr>
        <p:txBody>
          <a:bodyPr wrap="square">
            <a:spAutoFit/>
          </a:bodyPr>
          <a:lstStyle/>
          <a:p>
            <a:pPr indent="0"/>
            <a:r>
              <a:rPr lang="zh-CN" sz="2400" b="0">
                <a:solidFill>
                  <a:srgbClr val="FF0000"/>
                </a:solidFill>
                <a:ea typeface="宋体" panose="02010600030101010101" pitchFamily="2" charset="-122"/>
              </a:rPr>
              <a:t>做功</a:t>
            </a:r>
            <a:endParaRPr lang="zh-CN" altLang="en-US" sz="2400" b="0">
              <a:solidFill>
                <a:srgbClr val="FF0000"/>
              </a:solidFill>
              <a:ea typeface="宋体" panose="02010600030101010101" pitchFamily="2" charset="-122"/>
            </a:endParaRPr>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after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after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6" grpId="0"/>
      <p:bldP spid="7" grpId="0"/>
      <p:bldP spid="10"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2**"/>
  <p:tag name="KSO_WM_UNIT_LAYERLEVEL" val="1"/>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3**"/>
  <p:tag name="KSO_WM_UNIT_LAYERLEVEL" val="1"/>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4**"/>
  <p:tag name="KSO_WM_UNIT_LAYERLEVEL" val="1"/>
</p:tagLst>
</file>

<file path=ppt/tags/tag2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3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5**"/>
  <p:tag name="KSO_WM_UNIT_LAYERLEVEL" val="1"/>
</p:tagLst>
</file>

<file path=ppt/tags/tag3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3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_0**"/>
  <p:tag name="KSO_WM_UNIT_LAYERLEVEL" val="1"/>
</p:tagLst>
</file>

<file path=ppt/tags/tag4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6**"/>
  <p:tag name="KSO_WM_UNIT_LAYERLEVEL" val="1"/>
</p:tagLst>
</file>

<file path=ppt/tags/tag4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4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4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7**"/>
  <p:tag name="KSO_WM_UNIT_LAYERLEVEL" val="1"/>
</p:tagLst>
</file>

<file path=ppt/tags/tag4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4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8**"/>
  <p:tag name="KSO_WM_UNIT_LAYERLEVEL" val="1"/>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5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9**"/>
  <p:tag name="KSO_WM_UNIT_LAYERLEVEL" val="1"/>
</p:tagLst>
</file>

<file path=ppt/tags/tag5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0**"/>
  <p:tag name="KSO_WM_UNIT_LAYERLEVEL" val="1"/>
</p:tagLst>
</file>

<file path=ppt/tags/tag5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60.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1.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2.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3.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1**"/>
  <p:tag name="KSO_WM_UNIT_LAYERLEVEL" val="1"/>
</p:tagLst>
</file>

<file path=ppt/tags/tag64.xml><?xml version="1.0" encoding="utf-8"?>
<p:tagLst xmlns:a="http://schemas.openxmlformats.org/drawingml/2006/main" xmlns:r="http://schemas.openxmlformats.org/officeDocument/2006/relationships" xmlns:p="http://schemas.openxmlformats.org/presentationml/2006/main">
  <p:tag name="KSO_WM_BEAUTIFY_FLAG" val="#wm#"/>
  <p:tag name="KSO_WM_SLIDE_ID" val="custom20205081_1"/>
  <p:tag name="KSO_WM_SLIDE_INDEX" val="1"/>
  <p:tag name="KSO_WM_SLIDE_ITEM_CNT" val="0"/>
  <p:tag name="KSO_WM_SLIDE_LAYOUT" val="a_b"/>
  <p:tag name="KSO_WM_SLIDE_LAYOUT_CNT" val="1_1"/>
  <p:tag name="KSO_WM_SLIDE_SUBTYPE" val="defaultBlank"/>
  <p:tag name="KSO_WM_SLIDE_TYPE" val="title"/>
  <p:tag name="KSO_WM_TAG_VERSION" val="1.0"/>
  <p:tag name="KSO_WM_TEMPLATE_CATEGORY" val="custom"/>
  <p:tag name="KSO_WM_TEMPLATE_COLOR_TYPE" val="1"/>
  <p:tag name="KSO_WM_TEMPLATE_INDEX" val="20205081"/>
  <p:tag name="KSO_WM_TEMPLATE_MASTER_TYPE" val="0"/>
  <p:tag name="KSO_WM_TEMPLATE_SUBCATEGORY" val="19"/>
  <p:tag name="KSO_WM_TEMPLATE_THUMBS_INDEX" val="1、4、7、12、13、14、15、16、17、18、20、24、25、28、33、36、40、43、44"/>
  <p:tag name="KSO_WM_UNIT_SHOW_EDIT_AREA_INDICATION" val="1"/>
</p:tagLst>
</file>

<file path=ppt/tags/tag65.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custom20205081_1*a*1"/>
  <p:tag name="KSO_WM_UNIT_INDEX" val="1"/>
  <p:tag name="KSO_WM_UNIT_ISCONTENTSTITLE" val="0"/>
  <p:tag name="KSO_WM_UNIT_ISNUMDGMTITLE" val="0"/>
  <p:tag name="KSO_WM_UNIT_LAYERLEVEL" val="1"/>
  <p:tag name="KSO_WM_UNIT_NOCLEAR" val="0"/>
  <p:tag name="KSO_WM_UNIT_PRESET_TEXT" val="空白演示"/>
  <p:tag name="KSO_WM_UNIT_SHOW_EDIT_AREA_INDICATION" val="1"/>
  <p:tag name="KSO_WM_UNIT_TYPE" val="a"/>
  <p:tag name="KSO_WM_UNIT_VALUE" val="28"/>
</p:tagLst>
</file>

<file path=ppt/tags/tag66.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205081"/>
  <p:tag name="KSO_WM_UNIT_COMPATIBLE" val="0"/>
  <p:tag name="KSO_WM_UNIT_DIAGRAM_ISNUMVISUAL" val="0"/>
  <p:tag name="KSO_WM_UNIT_DIAGRAM_ISREFERUNIT" val="0"/>
  <p:tag name="KSO_WM_UNIT_HIGHLIGHT" val="0"/>
  <p:tag name="KSO_WM_UNIT_ID" val="custom20205081_1*b*1"/>
  <p:tag name="KSO_WM_UNIT_INDEX" val="1"/>
  <p:tag name="KSO_WM_UNIT_ISCONTENTSTITLE" val="0"/>
  <p:tag name="KSO_WM_UNIT_ISNUMDGMTITLE" val="0"/>
  <p:tag name="KSO_WM_UNIT_LAYERLEVEL" val="1"/>
  <p:tag name="KSO_WM_UNIT_NOCLEAR" val="0"/>
  <p:tag name="KSO_WM_UNIT_PRESET_TEXT" val="单击输入您的封面副标题"/>
  <p:tag name="KSO_WM_UNIT_SHOW_EDIT_AREA_INDICATION" val="1"/>
  <p:tag name="KSO_WM_UNIT_TYPE" val="b"/>
  <p:tag name="KSO_WM_UNIT_VALUE" val="111"/>
</p:tagLst>
</file>

<file path=ppt/tags/tag6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6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6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0**"/>
  <p:tag name="KSO_WM_UNIT_LAYERLEVEL" val="1"/>
</p:tagLst>
</file>

<file path=ppt/tags/tag7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7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72.xml><?xml version="1.0" encoding="utf-8"?>
<p:tagLst xmlns:a="http://schemas.openxmlformats.org/drawingml/2006/main" xmlns:r="http://schemas.openxmlformats.org/officeDocument/2006/relationships" xmlns:p="http://schemas.openxmlformats.org/presentationml/2006/main">
  <p:tag name="KSO_WM_UNIT_TABLE_BEAUTIFY" val="smartTable{b3a06d0d-6409-4511-bd92-ef277cb17da0}"/>
</p:tagLst>
</file>

<file path=ppt/tags/tag7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7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7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7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7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7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79.xml><?xml version="1.0" encoding="utf-8"?>
<p:tagLst xmlns:a="http://schemas.openxmlformats.org/drawingml/2006/main" xmlns:r="http://schemas.openxmlformats.org/officeDocument/2006/relationships" xmlns:p="http://schemas.openxmlformats.org/presentationml/2006/main">
  <p:tag name="KSO_WM_UNIT_TABLE_BEAUTIFY" val="smartTable{2cf96871-aa0b-4333-b9cf-f7f40378d036}"/>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ags/tag8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81.xml><?xml version="1.0" encoding="utf-8"?>
<p:tagLst xmlns:a="http://schemas.openxmlformats.org/drawingml/2006/main" xmlns:r="http://schemas.openxmlformats.org/officeDocument/2006/relationships" xmlns:p="http://schemas.openxmlformats.org/presentationml/2006/main">
  <p:tag name="KSO_WM_UNIT_TABLE_BEAUTIFY" val="smartTable{5c7fb578-3772-45ca-9540-81d26d2bdf4e}"/>
</p:tagLst>
</file>

<file path=ppt/tags/tag8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8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UNIT_COMPATIBLE" val="0"/>
  <p:tag name="KSO_WM_UNIT_DIAGRAM_ISNUMVISUAL" val="0"/>
  <p:tag name="KSO_WM_UNIT_DIAGRAM_ISREFERUNIT" val="0"/>
  <p:tag name="KSO_WM_UNIT_HIGHLIGHT" val="0"/>
  <p:tag name="KSO_WM_UNIT_ID" val="_1**"/>
  <p:tag name="KSO_WM_UNIT_LAYERLEVEL" val="1"/>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r="http://schemas.openxmlformats.org/officeDocument/2006/relationships"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1756</Words>
  <Application>Microsoft Office PowerPoint</Application>
  <PresentationFormat>自定义</PresentationFormat>
  <Paragraphs>134</Paragraphs>
  <Slides>15</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17" baseType="lpstr">
      <vt:lpstr>Office 主题​​</vt:lpstr>
      <vt:lpstr>Equation</vt:lpstr>
      <vt:lpstr>第十三讲 内能 内能的利用</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第十三讲 内能 内能的利用</dc:title>
  <cp:lastModifiedBy>User</cp:lastModifiedBy>
  <cp:revision>1</cp:revision>
  <cp:lastPrinted>2021-01-26T14:50:01Z</cp:lastPrinted>
  <dcterms:created xsi:type="dcterms:W3CDTF">2021-01-26T14:50:01Z</dcterms:created>
  <dcterms:modified xsi:type="dcterms:W3CDTF">2021-02-23T02:25:00Z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