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0" r:id="rId2"/>
    <p:sldId id="310" r:id="rId3"/>
    <p:sldId id="432" r:id="rId4"/>
    <p:sldId id="274" r:id="rId5"/>
    <p:sldId id="278" r:id="rId6"/>
    <p:sldId id="279" r:id="rId7"/>
    <p:sldId id="280" r:id="rId8"/>
    <p:sldId id="264" r:id="rId9"/>
    <p:sldId id="483" r:id="rId10"/>
    <p:sldId id="377" r:id="rId11"/>
    <p:sldId id="463" r:id="rId12"/>
    <p:sldId id="308" r:id="rId13"/>
    <p:sldId id="461" r:id="rId14"/>
    <p:sldId id="265" r:id="rId15"/>
    <p:sldId id="374" r:id="rId16"/>
    <p:sldId id="375" r:id="rId17"/>
    <p:sldId id="464" r:id="rId18"/>
    <p:sldId id="482" r:id="rId19"/>
    <p:sldId id="376" r:id="rId20"/>
    <p:sldId id="387" r:id="rId21"/>
    <p:sldId id="362" r:id="rId22"/>
    <p:sldId id="526" r:id="rId23"/>
    <p:sldId id="525" r:id="rId24"/>
    <p:sldId id="522" r:id="rId25"/>
    <p:sldId id="519" r:id="rId26"/>
    <p:sldId id="386" r:id="rId27"/>
    <p:sldId id="384" r:id="rId28"/>
    <p:sldId id="488" r:id="rId29"/>
    <p:sldId id="523" r:id="rId30"/>
    <p:sldId id="484" r:id="rId31"/>
    <p:sldId id="51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776288"/>
            <a:ext cx="8210550" cy="9366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C53DE5FD-1806-4630-9E2A-4D0785CA51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880C71-A00D-438D-BFDA-96497BBDEA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日期占位符 1027">
            <a:extLst>
              <a:ext uri="{FF2B5EF4-FFF2-40B4-BE49-F238E27FC236}">
                <a16:creationId xmlns:a16="http://schemas.microsoft.com/office/drawing/2014/main" id="{DA6B94A0-3EDC-487C-9770-3F340A31258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B48B44-9148-4239-A3E1-8D215B3F9984}" type="datetime1">
              <a:rPr lang="en-US" altLang="en-US"/>
              <a:pPr/>
              <a:t>10/9/2021</a:t>
            </a:fld>
            <a:endParaRPr lang="en-US" altLang="en-US"/>
          </a:p>
        </p:txBody>
      </p:sp>
      <p:sp>
        <p:nvSpPr>
          <p:cNvPr id="8" name="页脚占位符 1028">
            <a:extLst>
              <a:ext uri="{FF2B5EF4-FFF2-40B4-BE49-F238E27FC236}">
                <a16:creationId xmlns:a16="http://schemas.microsoft.com/office/drawing/2014/main" id="{E8FCEEC7-EA8F-4D8D-9ACE-9B128EAE177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828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776288"/>
            <a:ext cx="8210550" cy="9366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灯片编号占位符 1029">
            <a:extLst>
              <a:ext uri="{FF2B5EF4-FFF2-40B4-BE49-F238E27FC236}">
                <a16:creationId xmlns:a16="http://schemas.microsoft.com/office/drawing/2014/main" id="{C36C9F16-2E5B-445E-9413-9783629652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1F47E5-3FB0-41DD-86EF-80D2C32D06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EEAE30E5-60D5-4ACB-9694-EE7F9FF82C1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C16C262-7C70-487D-B87A-291232C0A1D2}" type="datetime1">
              <a:rPr lang="en-US" altLang="en-US"/>
              <a:pPr/>
              <a:t>10/9/2021</a:t>
            </a:fld>
            <a:endParaRPr lang="en-US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FB7B2AE6-90A3-494D-9981-753C35E751A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6880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5363">
            <a:extLst>
              <a:ext uri="{FF2B5EF4-FFF2-40B4-BE49-F238E27FC236}">
                <a16:creationId xmlns:a16="http://schemas.microsoft.com/office/drawing/2014/main" id="{AA81528D-C803-4AE7-B06D-36AA4658D389}"/>
              </a:ext>
            </a:extLst>
          </p:cNvPr>
          <p:cNvSpPr txBox="1"/>
          <p:nvPr/>
        </p:nvSpPr>
        <p:spPr>
          <a:xfrm>
            <a:off x="395288" y="3789363"/>
            <a:ext cx="8497887" cy="219290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    </a:t>
            </a:r>
            <a:r>
              <a:rPr lang="en-US" sz="32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电与我们的生活息息相关，电压一词听起来大家并不陌生。那我们在生活中哪些地方说到电压呢</a:t>
            </a:r>
            <a:r>
              <a:rPr lang="en-US"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？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8" name="文本框 15364">
            <a:extLst>
              <a:ext uri="{FF2B5EF4-FFF2-40B4-BE49-F238E27FC236}">
                <a16:creationId xmlns:a16="http://schemas.microsoft.com/office/drawing/2014/main" id="{D73B0850-5201-43AB-8628-FECA74A8C3CD}"/>
              </a:ext>
            </a:extLst>
          </p:cNvPr>
          <p:cNvSpPr/>
          <p:nvPr/>
        </p:nvSpPr>
        <p:spPr>
          <a:xfrm>
            <a:off x="2184400" y="1484313"/>
            <a:ext cx="5035550" cy="706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latin typeface="宋体" pitchFamily="2" charset="-122"/>
                <a:sym typeface="Wingdings"/>
              </a:rPr>
              <a:t>第十六章</a:t>
            </a:r>
            <a:r>
              <a:rPr lang="en-US" altLang="zh-CN"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latin typeface="宋体" pitchFamily="2" charset="-122"/>
                <a:sym typeface="Wingdings"/>
              </a:rPr>
              <a:t> 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latin typeface="宋体" pitchFamily="2" charset="-122"/>
                <a:sym typeface="Wingdings"/>
              </a:rPr>
              <a:t>电压和电阻</a:t>
            </a:r>
            <a:endParaRPr sz="4000" b="1" dirty="0">
              <a:solidFill>
                <a:srgbClr val="3333FF"/>
              </a:solidFill>
              <a:latin typeface="宋体" pitchFamily="2" charset="-122"/>
            </a:endParaRPr>
          </a:p>
        </p:txBody>
      </p:sp>
      <p:sp>
        <p:nvSpPr>
          <p:cNvPr id="6149" name="文本框 15365">
            <a:extLst>
              <a:ext uri="{FF2B5EF4-FFF2-40B4-BE49-F238E27FC236}">
                <a16:creationId xmlns:a16="http://schemas.microsoft.com/office/drawing/2014/main" id="{5027163F-D75B-48C8-97E6-5D5E946E07FA}"/>
              </a:ext>
            </a:extLst>
          </p:cNvPr>
          <p:cNvSpPr/>
          <p:nvPr/>
        </p:nvSpPr>
        <p:spPr>
          <a:xfrm>
            <a:off x="2916238" y="2492375"/>
            <a:ext cx="3751262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4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第</a:t>
            </a:r>
            <a:r>
              <a:rPr lang="en-US" altLang="zh-CN" sz="4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</a:t>
            </a:r>
            <a:r>
              <a:rPr sz="4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节   电压</a:t>
            </a:r>
            <a:endParaRPr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animBg="1"/>
      <p:bldP spid="61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24577">
            <a:extLst>
              <a:ext uri="{FF2B5EF4-FFF2-40B4-BE49-F238E27FC236}">
                <a16:creationId xmlns:a16="http://schemas.microsoft.com/office/drawing/2014/main" id="{1A647320-4E50-4CA4-85E4-51064CD2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3505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FFFF"/>
                </a:solidFill>
                <a:ea typeface="黑体" panose="02010609060101010101" pitchFamily="49" charset="-122"/>
              </a:rPr>
              <a:t>电压表的使用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sp>
        <p:nvSpPr>
          <p:cNvPr id="15363" name="文本框 24578">
            <a:extLst>
              <a:ext uri="{FF2B5EF4-FFF2-40B4-BE49-F238E27FC236}">
                <a16:creationId xmlns:a16="http://schemas.microsoft.com/office/drawing/2014/main" id="{E7B46667-0881-46CA-A9B6-6110AF3ADB48}"/>
              </a:ext>
            </a:extLst>
          </p:cNvPr>
          <p:cNvSpPr/>
          <p:nvPr/>
        </p:nvSpPr>
        <p:spPr>
          <a:xfrm>
            <a:off x="485775" y="5734050"/>
            <a:ext cx="7902575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结论：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/>
              </a:rPr>
              <a:t>电压表可以直接连到电源的正、负极上，测出的示数是电源的电压。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34820" name="文本框 24579">
            <a:extLst>
              <a:ext uri="{FF2B5EF4-FFF2-40B4-BE49-F238E27FC236}">
                <a16:creationId xmlns:a16="http://schemas.microsoft.com/office/drawing/2014/main" id="{C1D65CE7-1A1C-41D1-9BF4-31FC77530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4848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    能否将电压表直接接到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电源的两极上？如果能，则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测出的电压表示什么的电压？</a:t>
            </a:r>
          </a:p>
        </p:txBody>
      </p:sp>
      <p:grpSp>
        <p:nvGrpSpPr>
          <p:cNvPr id="34821" name="组合 24580">
            <a:extLst>
              <a:ext uri="{FF2B5EF4-FFF2-40B4-BE49-F238E27FC236}">
                <a16:creationId xmlns:a16="http://schemas.microsoft.com/office/drawing/2014/main" id="{006484C9-B9CD-40FF-9989-6BD3B87C091A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2354263"/>
            <a:ext cx="3048000" cy="3097212"/>
            <a:chOff x="0" y="0"/>
            <a:chExt cx="4136" cy="4200"/>
          </a:xfrm>
        </p:grpSpPr>
        <p:pic>
          <p:nvPicPr>
            <p:cNvPr id="34822" name="图片 24581" descr="W020070307673704105357">
              <a:extLst>
                <a:ext uri="{FF2B5EF4-FFF2-40B4-BE49-F238E27FC236}">
                  <a16:creationId xmlns:a16="http://schemas.microsoft.com/office/drawing/2014/main" id="{89D3FCC1-9279-4FF9-B7F3-2609EF0AE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6" t="23495" r="9868" b="65295"/>
            <a:stretch>
              <a:fillRect/>
            </a:stretch>
          </p:blipFill>
          <p:spPr bwMode="auto">
            <a:xfrm>
              <a:off x="512" y="1814"/>
              <a:ext cx="2041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图片 24582" descr="W020070307672315837314">
              <a:extLst>
                <a:ext uri="{FF2B5EF4-FFF2-40B4-BE49-F238E27FC236}">
                  <a16:creationId xmlns:a16="http://schemas.microsoft.com/office/drawing/2014/main" id="{1E8982CE-87B9-4DA2-9520-E8139C1D5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76" t="31151" r="65417" b="61060"/>
            <a:stretch>
              <a:fillRect/>
            </a:stretch>
          </p:blipFill>
          <p:spPr bwMode="auto">
            <a:xfrm flipH="1">
              <a:off x="58" y="0"/>
              <a:ext cx="3126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未知">
              <a:extLst>
                <a:ext uri="{FF2B5EF4-FFF2-40B4-BE49-F238E27FC236}">
                  <a16:creationId xmlns:a16="http://schemas.microsoft.com/office/drawing/2014/main" id="{B2011AA2-61FB-40A9-9C70-21990ABAB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79"/>
              <a:ext cx="986" cy="2646"/>
            </a:xfrm>
            <a:custGeom>
              <a:avLst/>
              <a:gdLst>
                <a:gd name="T0" fmla="*/ 7733 w 21600"/>
                <a:gd name="T1" fmla="*/ 0 h 21600"/>
                <a:gd name="T2" fmla="*/ 788 w 21600"/>
                <a:gd name="T3" fmla="*/ 2979 h 21600"/>
                <a:gd name="T4" fmla="*/ 2935 w 21600"/>
                <a:gd name="T5" fmla="*/ 11926 h 21600"/>
                <a:gd name="T6" fmla="*/ 8806 w 21600"/>
                <a:gd name="T7" fmla="*/ 20277 h 21600"/>
                <a:gd name="T8" fmla="*/ 21600 w 21600"/>
                <a:gd name="T9" fmla="*/ 198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7733" y="0"/>
                  </a:moveTo>
                  <a:cubicBezTo>
                    <a:pt x="6572" y="497"/>
                    <a:pt x="1577" y="995"/>
                    <a:pt x="788" y="2979"/>
                  </a:cubicBezTo>
                  <a:cubicBezTo>
                    <a:pt x="0" y="4963"/>
                    <a:pt x="1599" y="9044"/>
                    <a:pt x="2935" y="11926"/>
                  </a:cubicBezTo>
                  <a:cubicBezTo>
                    <a:pt x="4271" y="14808"/>
                    <a:pt x="5695" y="18955"/>
                    <a:pt x="8806" y="20277"/>
                  </a:cubicBezTo>
                  <a:cubicBezTo>
                    <a:pt x="11917" y="21600"/>
                    <a:pt x="19475" y="19942"/>
                    <a:pt x="21600" y="19877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未知">
              <a:extLst>
                <a:ext uri="{FF2B5EF4-FFF2-40B4-BE49-F238E27FC236}">
                  <a16:creationId xmlns:a16="http://schemas.microsoft.com/office/drawing/2014/main" id="{1964B378-D8AD-4316-9F98-317CF047E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116"/>
              <a:ext cx="2614" cy="4084"/>
            </a:xfrm>
            <a:custGeom>
              <a:avLst/>
              <a:gdLst>
                <a:gd name="T0" fmla="*/ 0 w 21600"/>
                <a:gd name="T1" fmla="*/ 18104 h 21600"/>
                <a:gd name="T2" fmla="*/ 10469 w 21600"/>
                <a:gd name="T3" fmla="*/ 21578 h 21600"/>
                <a:gd name="T4" fmla="*/ 19121 w 21600"/>
                <a:gd name="T5" fmla="*/ 18230 h 21600"/>
                <a:gd name="T6" fmla="*/ 21533 w 21600"/>
                <a:gd name="T7" fmla="*/ 13978 h 21600"/>
                <a:gd name="T8" fmla="*/ 18716 w 21600"/>
                <a:gd name="T9" fmla="*/ 2126 h 21600"/>
                <a:gd name="T10" fmla="*/ 14088 w 21600"/>
                <a:gd name="T11" fmla="*/ 12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8104"/>
                  </a:moveTo>
                  <a:cubicBezTo>
                    <a:pt x="1743" y="18680"/>
                    <a:pt x="7279" y="21557"/>
                    <a:pt x="10469" y="21578"/>
                  </a:cubicBezTo>
                  <a:cubicBezTo>
                    <a:pt x="13659" y="21600"/>
                    <a:pt x="17278" y="19495"/>
                    <a:pt x="19121" y="18230"/>
                  </a:cubicBezTo>
                  <a:cubicBezTo>
                    <a:pt x="20963" y="16966"/>
                    <a:pt x="21600" y="16660"/>
                    <a:pt x="21533" y="13978"/>
                  </a:cubicBezTo>
                  <a:cubicBezTo>
                    <a:pt x="21467" y="11297"/>
                    <a:pt x="19955" y="4252"/>
                    <a:pt x="18716" y="2126"/>
                  </a:cubicBezTo>
                  <a:cubicBezTo>
                    <a:pt x="17476" y="0"/>
                    <a:pt x="14857" y="1375"/>
                    <a:pt x="14088" y="1227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4826" name="图片 24585">
            <a:extLst>
              <a:ext uri="{FF2B5EF4-FFF2-40B4-BE49-F238E27FC236}">
                <a16:creationId xmlns:a16="http://schemas.microsoft.com/office/drawing/2014/main" id="{05937E8C-B14A-4B74-AB52-4616BF3E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268538"/>
            <a:ext cx="9667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7" name="组合 24586">
            <a:extLst>
              <a:ext uri="{FF2B5EF4-FFF2-40B4-BE49-F238E27FC236}">
                <a16:creationId xmlns:a16="http://schemas.microsoft.com/office/drawing/2014/main" id="{ABB1663E-BCA5-4A14-96B9-ECA006E4AA53}"/>
              </a:ext>
            </a:extLst>
          </p:cNvPr>
          <p:cNvGrpSpPr>
            <a:grpSpLocks/>
          </p:cNvGrpSpPr>
          <p:nvPr/>
        </p:nvGrpSpPr>
        <p:grpSpPr bwMode="auto">
          <a:xfrm>
            <a:off x="5818188" y="1474788"/>
            <a:ext cx="2312987" cy="3268662"/>
            <a:chOff x="0" y="0"/>
            <a:chExt cx="1090" cy="1539"/>
          </a:xfrm>
        </p:grpSpPr>
        <p:pic>
          <p:nvPicPr>
            <p:cNvPr id="34828" name="Picture 6" descr="H:\2\人教教参资源\九\图\电流表.JPG">
              <a:extLst>
                <a:ext uri="{FF2B5EF4-FFF2-40B4-BE49-F238E27FC236}">
                  <a16:creationId xmlns:a16="http://schemas.microsoft.com/office/drawing/2014/main" id="{DAD288BA-4006-4942-9304-1B58A82EC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" y="0"/>
              <a:ext cx="844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8" descr="H:\2\人教教参资源\九\图\电池.JPG">
              <a:extLst>
                <a:ext uri="{FF2B5EF4-FFF2-40B4-BE49-F238E27FC236}">
                  <a16:creationId xmlns:a16="http://schemas.microsoft.com/office/drawing/2014/main" id="{7D9C92EB-EE02-4928-B262-359558E16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" y="1044"/>
              <a:ext cx="908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0" name="未知">
              <a:extLst>
                <a:ext uri="{FF2B5EF4-FFF2-40B4-BE49-F238E27FC236}">
                  <a16:creationId xmlns:a16="http://schemas.microsoft.com/office/drawing/2014/main" id="{1DC2C022-9F1F-403D-9DA8-513ADFB57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726"/>
              <a:ext cx="296" cy="590"/>
            </a:xfrm>
            <a:custGeom>
              <a:avLst/>
              <a:gdLst>
                <a:gd name="T0" fmla="*/ 0 w 296"/>
                <a:gd name="T1" fmla="*/ 0 h 590"/>
                <a:gd name="T2" fmla="*/ 273 w 296"/>
                <a:gd name="T3" fmla="*/ 182 h 590"/>
                <a:gd name="T4" fmla="*/ 137 w 296"/>
                <a:gd name="T5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590">
                  <a:moveTo>
                    <a:pt x="0" y="0"/>
                  </a:moveTo>
                  <a:cubicBezTo>
                    <a:pt x="125" y="42"/>
                    <a:pt x="250" y="84"/>
                    <a:pt x="273" y="182"/>
                  </a:cubicBezTo>
                  <a:cubicBezTo>
                    <a:pt x="296" y="280"/>
                    <a:pt x="216" y="435"/>
                    <a:pt x="137" y="590"/>
                  </a:cubicBezTo>
                </a:path>
              </a:pathLst>
            </a:cu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1" name="未知">
              <a:extLst>
                <a:ext uri="{FF2B5EF4-FFF2-40B4-BE49-F238E27FC236}">
                  <a16:creationId xmlns:a16="http://schemas.microsoft.com/office/drawing/2014/main" id="{9B50F15B-EF9A-4673-B6FE-134D2D687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88"/>
              <a:ext cx="341" cy="651"/>
            </a:xfrm>
            <a:custGeom>
              <a:avLst/>
              <a:gdLst>
                <a:gd name="T0" fmla="*/ 341 w 341"/>
                <a:gd name="T1" fmla="*/ 16 h 651"/>
                <a:gd name="T2" fmla="*/ 23 w 341"/>
                <a:gd name="T3" fmla="*/ 106 h 651"/>
                <a:gd name="T4" fmla="*/ 205 w 341"/>
                <a:gd name="T5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" h="651">
                  <a:moveTo>
                    <a:pt x="341" y="16"/>
                  </a:moveTo>
                  <a:cubicBezTo>
                    <a:pt x="193" y="8"/>
                    <a:pt x="46" y="0"/>
                    <a:pt x="23" y="106"/>
                  </a:cubicBezTo>
                  <a:cubicBezTo>
                    <a:pt x="0" y="212"/>
                    <a:pt x="102" y="431"/>
                    <a:pt x="205" y="651"/>
                  </a:cubicBezTo>
                </a:path>
              </a:pathLst>
            </a:cu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32" name="组合 24591">
            <a:extLst>
              <a:ext uri="{FF2B5EF4-FFF2-40B4-BE49-F238E27FC236}">
                <a16:creationId xmlns:a16="http://schemas.microsoft.com/office/drawing/2014/main" id="{7E6BE636-C509-4770-B87B-47C39ADB0877}"/>
              </a:ext>
            </a:extLst>
          </p:cNvPr>
          <p:cNvGrpSpPr>
            <a:grpSpLocks/>
          </p:cNvGrpSpPr>
          <p:nvPr/>
        </p:nvGrpSpPr>
        <p:grpSpPr bwMode="auto">
          <a:xfrm>
            <a:off x="5403850" y="1997075"/>
            <a:ext cx="2984500" cy="2746375"/>
            <a:chOff x="0" y="0"/>
            <a:chExt cx="1406" cy="1293"/>
          </a:xfrm>
        </p:grpSpPr>
        <p:sp>
          <p:nvSpPr>
            <p:cNvPr id="34833" name="直接连接符 24592">
              <a:extLst>
                <a:ext uri="{FF2B5EF4-FFF2-40B4-BE49-F238E27FC236}">
                  <a16:creationId xmlns:a16="http://schemas.microsoft.com/office/drawing/2014/main" id="{C1E04C5F-8AB1-4BAB-9152-22551AB2B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" y="0"/>
              <a:ext cx="1315" cy="1293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4" name="直接连接符 24593">
              <a:extLst>
                <a:ext uri="{FF2B5EF4-FFF2-40B4-BE49-F238E27FC236}">
                  <a16:creationId xmlns:a16="http://schemas.microsoft.com/office/drawing/2014/main" id="{C7FEC9BA-B85C-4002-8942-FC36C7BF4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8"/>
              <a:ext cx="1406" cy="1202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9" name="文本框 24594">
            <a:extLst>
              <a:ext uri="{FF2B5EF4-FFF2-40B4-BE49-F238E27FC236}">
                <a16:creationId xmlns:a16="http://schemas.microsoft.com/office/drawing/2014/main" id="{A6CCC282-4AE1-4353-B8BC-030389E32315}"/>
              </a:ext>
            </a:extLst>
          </p:cNvPr>
          <p:cNvSpPr/>
          <p:nvPr/>
        </p:nvSpPr>
        <p:spPr>
          <a:xfrm>
            <a:off x="2551113" y="3141663"/>
            <a:ext cx="1427162" cy="1446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8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宋体" pitchFamily="2" charset="-122"/>
              </a:rPr>
              <a:t>√</a:t>
            </a:r>
            <a:endParaRPr sz="8800">
              <a:solidFill>
                <a:srgbClr val="FF3300"/>
              </a:solidFill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8">
            <a:extLst>
              <a:ext uri="{FF2B5EF4-FFF2-40B4-BE49-F238E27FC236}">
                <a16:creationId xmlns:a16="http://schemas.microsoft.com/office/drawing/2014/main" id="{BEDD045B-9C0B-4EF4-9FB1-298D67503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32213"/>
            <a:ext cx="3779837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</a:rPr>
              <a:t>电流表的使用：</a:t>
            </a:r>
          </a:p>
        </p:txBody>
      </p:sp>
      <p:sp>
        <p:nvSpPr>
          <p:cNvPr id="35843" name="TextBox 15">
            <a:extLst>
              <a:ext uri="{FF2B5EF4-FFF2-40B4-BE49-F238E27FC236}">
                <a16:creationId xmlns:a16="http://schemas.microsoft.com/office/drawing/2014/main" id="{9A71DE0C-8BC7-43C0-9A95-1FB1FE08F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49738"/>
            <a:ext cx="8232775" cy="2455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）电流表必须和被测的用电器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串联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宋体" panose="02010600030101010101" pitchFamily="2" charset="-122"/>
              </a:rPr>
              <a:t>）电流必须从电流表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正</a:t>
            </a:r>
            <a:r>
              <a:rPr lang="zh-CN" altLang="en-US" sz="2800" b="1">
                <a:latin typeface="宋体" panose="02010600030101010101" pitchFamily="2" charset="-122"/>
              </a:rPr>
              <a:t>接线柱流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入</a:t>
            </a:r>
            <a:r>
              <a:rPr lang="zh-CN" altLang="en-US" sz="2800" b="1">
                <a:latin typeface="宋体" panose="02010600030101010101" pitchFamily="2" charset="-122"/>
              </a:rPr>
              <a:t>，从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负</a:t>
            </a:r>
            <a:r>
              <a:rPr lang="zh-CN" altLang="en-US" sz="2800" b="1">
                <a:latin typeface="宋体" panose="02010600030101010101" pitchFamily="2" charset="-122"/>
              </a:rPr>
              <a:t>接线柱流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出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宋体" panose="02010600030101010101" pitchFamily="2" charset="-122"/>
              </a:rPr>
              <a:t>）必须正确选择电流表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量程</a:t>
            </a:r>
            <a:r>
              <a:rPr lang="zh-CN" altLang="en-US" sz="2800" b="1">
                <a:latin typeface="宋体" panose="02010600030101010101" pitchFamily="2" charset="-122"/>
              </a:rPr>
              <a:t>。（试触）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　　（</a:t>
            </a:r>
            <a:r>
              <a:rPr lang="en-US" altLang="zh-CN" sz="2800" b="1"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latin typeface="宋体" panose="02010600030101010101" pitchFamily="2" charset="-122"/>
              </a:rPr>
              <a:t>）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不允许把电流表直接连到电源的两极！</a:t>
            </a:r>
          </a:p>
        </p:txBody>
      </p:sp>
      <p:sp>
        <p:nvSpPr>
          <p:cNvPr id="35844" name="TextBox 8">
            <a:extLst>
              <a:ext uri="{FF2B5EF4-FFF2-40B4-BE49-F238E27FC236}">
                <a16:creationId xmlns:a16="http://schemas.microsoft.com/office/drawing/2014/main" id="{92700BB9-E26A-411B-873F-CB41B32EA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92150"/>
            <a:ext cx="3779837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宋体" panose="02010600030101010101" pitchFamily="2" charset="-122"/>
              </a:rPr>
              <a:t>电压表的使用：</a:t>
            </a:r>
          </a:p>
        </p:txBody>
      </p:sp>
      <p:sp>
        <p:nvSpPr>
          <p:cNvPr id="16389" name="TextBox 15">
            <a:extLst>
              <a:ext uri="{FF2B5EF4-FFF2-40B4-BE49-F238E27FC236}">
                <a16:creationId xmlns:a16="http://schemas.microsoft.com/office/drawing/2014/main" id="{35EC09F4-BF47-475A-A02B-190231ED2458}"/>
              </a:ext>
            </a:extLst>
          </p:cNvPr>
          <p:cNvSpPr/>
          <p:nvPr/>
        </p:nvSpPr>
        <p:spPr>
          <a:xfrm>
            <a:off x="133350" y="1200150"/>
            <a:ext cx="8232775" cy="2454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）电压表必须和被测的用电器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并联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。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）电压表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“+”接线柱应连接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在靠近电源正极的位置，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“-”接线柱应连接在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靠近电源负极的位置。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　　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3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）必须正确选择电压表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量程（试触）</a:t>
            </a:r>
            <a:endParaRPr sz="2800" b="1">
              <a:solidFill>
                <a:srgbClr val="CC0000"/>
              </a:solidFill>
              <a:latin typeface="宋体" pitchFamily="2" charset="-122"/>
            </a:endParaRPr>
          </a:p>
        </p:txBody>
      </p:sp>
      <p:pic>
        <p:nvPicPr>
          <p:cNvPr id="35846" name="New picture">
            <a:extLst>
              <a:ext uri="{FF2B5EF4-FFF2-40B4-BE49-F238E27FC236}">
                <a16:creationId xmlns:a16="http://schemas.microsoft.com/office/drawing/2014/main" id="{466CA455-96A4-4984-97FC-E8F83BDB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1219200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6625">
            <a:extLst>
              <a:ext uri="{FF2B5EF4-FFF2-40B4-BE49-F238E27FC236}">
                <a16:creationId xmlns:a16="http://schemas.microsoft.com/office/drawing/2014/main" id="{7656567B-B361-4CDE-A7AB-B4C0A36A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1827A"/>
              </a:clrFrom>
              <a:clrTo>
                <a:srgbClr val="81827A">
                  <a:alpha val="0"/>
                </a:srgbClr>
              </a:clrTo>
            </a:clrChange>
            <a:lum bright="-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772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26626">
            <a:extLst>
              <a:ext uri="{FF2B5EF4-FFF2-40B4-BE49-F238E27FC236}">
                <a16:creationId xmlns:a16="http://schemas.microsoft.com/office/drawing/2014/main" id="{36323C09-17FF-45AD-8F0D-6588E8E3FA69}"/>
              </a:ext>
            </a:extLst>
          </p:cNvPr>
          <p:cNvSpPr/>
          <p:nvPr/>
        </p:nvSpPr>
        <p:spPr>
          <a:xfrm>
            <a:off x="1905000" y="2270125"/>
            <a:ext cx="473075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椭圆 27649">
            <a:extLst>
              <a:ext uri="{FF2B5EF4-FFF2-40B4-BE49-F238E27FC236}">
                <a16:creationId xmlns:a16="http://schemas.microsoft.com/office/drawing/2014/main" id="{9F43DE7E-A640-48F4-99BA-1A764CA1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4876800"/>
            <a:ext cx="117475" cy="115888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7891" name="椭圆 27650">
            <a:extLst>
              <a:ext uri="{FF2B5EF4-FFF2-40B4-BE49-F238E27FC236}">
                <a16:creationId xmlns:a16="http://schemas.microsoft.com/office/drawing/2014/main" id="{692AAB28-FDC2-4074-8B65-0E2E651F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5715000"/>
            <a:ext cx="685800" cy="762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cxnSp>
        <p:nvCxnSpPr>
          <p:cNvPr id="37892" name="直接连接符 27651">
            <a:extLst>
              <a:ext uri="{FF2B5EF4-FFF2-40B4-BE49-F238E27FC236}">
                <a16:creationId xmlns:a16="http://schemas.microsoft.com/office/drawing/2014/main" id="{858CCD9E-E680-4D63-94CC-F7A54131A9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70225" y="6096000"/>
            <a:ext cx="1825625" cy="1111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" name="直接连接符 27652">
            <a:extLst>
              <a:ext uri="{FF2B5EF4-FFF2-40B4-BE49-F238E27FC236}">
                <a16:creationId xmlns:a16="http://schemas.microsoft.com/office/drawing/2014/main" id="{6BA342C1-915E-4BA8-9130-16E6BAAF27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250" y="6096000"/>
            <a:ext cx="1965325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4" name="椭圆 27653">
            <a:extLst>
              <a:ext uri="{FF2B5EF4-FFF2-40B4-BE49-F238E27FC236}">
                <a16:creationId xmlns:a16="http://schemas.microsoft.com/office/drawing/2014/main" id="{8DEC6B64-5F6C-4448-97C9-CC55DC61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4802188"/>
            <a:ext cx="115888" cy="1143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cxnSp>
        <p:nvCxnSpPr>
          <p:cNvPr id="37895" name="直接连接符 27654">
            <a:extLst>
              <a:ext uri="{FF2B5EF4-FFF2-40B4-BE49-F238E27FC236}">
                <a16:creationId xmlns:a16="http://schemas.microsoft.com/office/drawing/2014/main" id="{921C2EF4-D65C-419F-A99C-22C491E16A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01938" y="4876800"/>
            <a:ext cx="20177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文本框 27655">
            <a:extLst>
              <a:ext uri="{FF2B5EF4-FFF2-40B4-BE49-F238E27FC236}">
                <a16:creationId xmlns:a16="http://schemas.microsoft.com/office/drawing/2014/main" id="{4CC2E748-80C3-4C1E-B6F1-3313949F9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832475"/>
            <a:ext cx="4651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V</a:t>
            </a:r>
            <a:endParaRPr lang="en-US" altLang="zh-CN" sz="2800" b="1" baseline="-25000">
              <a:latin typeface="Times New Roman" panose="02020603050405020304" pitchFamily="18" charset="0"/>
            </a:endParaRPr>
          </a:p>
        </p:txBody>
      </p:sp>
      <p:cxnSp>
        <p:nvCxnSpPr>
          <p:cNvPr id="37897" name="直接连接符 27656">
            <a:extLst>
              <a:ext uri="{FF2B5EF4-FFF2-40B4-BE49-F238E27FC236}">
                <a16:creationId xmlns:a16="http://schemas.microsoft.com/office/drawing/2014/main" id="{55E61534-9B97-47B0-886D-A3B52D1AC5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9850" y="4724400"/>
            <a:ext cx="0" cy="3810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8" name="直接连接符 27657">
            <a:extLst>
              <a:ext uri="{FF2B5EF4-FFF2-40B4-BE49-F238E27FC236}">
                <a16:creationId xmlns:a16="http://schemas.microsoft.com/office/drawing/2014/main" id="{8F892989-A035-4C22-899F-03FF119A5C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62250" y="4649788"/>
            <a:ext cx="0" cy="60801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9" name="文本框 27658">
            <a:extLst>
              <a:ext uri="{FF2B5EF4-FFF2-40B4-BE49-F238E27FC236}">
                <a16:creationId xmlns:a16="http://schemas.microsoft.com/office/drawing/2014/main" id="{1DD66EB5-4A6D-42E8-912B-30F19A2EF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40386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900" name="文本框 27659">
            <a:extLst>
              <a:ext uri="{FF2B5EF4-FFF2-40B4-BE49-F238E27FC236}">
                <a16:creationId xmlns:a16="http://schemas.microsoft.com/office/drawing/2014/main" id="{2C4A8E04-6AFF-405B-8929-02CDB61E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3767138"/>
            <a:ext cx="542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</a:p>
        </p:txBody>
      </p:sp>
      <p:cxnSp>
        <p:nvCxnSpPr>
          <p:cNvPr id="37901" name="直接连接符 27660">
            <a:extLst>
              <a:ext uri="{FF2B5EF4-FFF2-40B4-BE49-F238E27FC236}">
                <a16:creationId xmlns:a16="http://schemas.microsoft.com/office/drawing/2014/main" id="{693703F5-0BE3-44B0-A626-EA1490915F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7213" y="4897438"/>
            <a:ext cx="76358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直接连接符 27661">
            <a:extLst>
              <a:ext uri="{FF2B5EF4-FFF2-40B4-BE49-F238E27FC236}">
                <a16:creationId xmlns:a16="http://schemas.microsoft.com/office/drawing/2014/main" id="{6F7C4D18-3CA1-441F-9CDE-02D3C3A477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150" y="4953000"/>
            <a:ext cx="7620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直接连接符 27662">
            <a:extLst>
              <a:ext uri="{FF2B5EF4-FFF2-40B4-BE49-F238E27FC236}">
                <a16:creationId xmlns:a16="http://schemas.microsoft.com/office/drawing/2014/main" id="{220E0C8B-33AF-426F-931F-282AFFEE25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3581400"/>
            <a:ext cx="0" cy="2514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直接连接符 27663">
            <a:extLst>
              <a:ext uri="{FF2B5EF4-FFF2-40B4-BE49-F238E27FC236}">
                <a16:creationId xmlns:a16="http://schemas.microsoft.com/office/drawing/2014/main" id="{9A106D9F-730A-4732-9892-AD153A5F1A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05250" y="3562350"/>
            <a:ext cx="990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直接连接符 27664">
            <a:extLst>
              <a:ext uri="{FF2B5EF4-FFF2-40B4-BE49-F238E27FC236}">
                <a16:creationId xmlns:a16="http://schemas.microsoft.com/office/drawing/2014/main" id="{9F859DFE-A3E2-4CFB-AD5A-7AAB03D9BE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3581400"/>
            <a:ext cx="0" cy="2514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直接连接符 27665">
            <a:extLst>
              <a:ext uri="{FF2B5EF4-FFF2-40B4-BE49-F238E27FC236}">
                <a16:creationId xmlns:a16="http://schemas.microsoft.com/office/drawing/2014/main" id="{CF402E8E-1B67-450F-9091-A702859F3D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7200" y="3581400"/>
            <a:ext cx="2819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1" name="文本框 27666">
            <a:extLst>
              <a:ext uri="{FF2B5EF4-FFF2-40B4-BE49-F238E27FC236}">
                <a16:creationId xmlns:a16="http://schemas.microsoft.com/office/drawing/2014/main" id="{984A212F-6FF1-4E95-A676-5C5508BF6435}"/>
              </a:ext>
            </a:extLst>
          </p:cNvPr>
          <p:cNvSpPr/>
          <p:nvPr/>
        </p:nvSpPr>
        <p:spPr>
          <a:xfrm>
            <a:off x="28575" y="1343025"/>
            <a:ext cx="8505825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在下图所示的电路中，电压表测量的是哪个灯泡两端的电压，并在电压表两端标出它的“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+”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、“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-”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符号。</a:t>
            </a:r>
            <a:endParaRPr sz="2800" b="1">
              <a:latin typeface="Times New Roman" panose="02020603050405020304" pitchFamily="18" charset="0"/>
            </a:endParaRPr>
          </a:p>
        </p:txBody>
      </p:sp>
      <p:sp>
        <p:nvSpPr>
          <p:cNvPr id="37908" name="左大括号 27667">
            <a:extLst>
              <a:ext uri="{FF2B5EF4-FFF2-40B4-BE49-F238E27FC236}">
                <a16:creationId xmlns:a16="http://schemas.microsoft.com/office/drawing/2014/main" id="{BBA68687-882F-409B-A8B3-F768F3DF9D9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82838" y="952500"/>
            <a:ext cx="533400" cy="4419600"/>
          </a:xfrm>
          <a:prstGeom prst="leftBrace">
            <a:avLst>
              <a:gd name="adj1" fmla="val 68971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8453" name="文本框 27668">
            <a:extLst>
              <a:ext uri="{FF2B5EF4-FFF2-40B4-BE49-F238E27FC236}">
                <a16:creationId xmlns:a16="http://schemas.microsoft.com/office/drawing/2014/main" id="{14B5E39A-3A37-413D-B6EF-EF9536D7C9E6}"/>
              </a:ext>
            </a:extLst>
          </p:cNvPr>
          <p:cNvSpPr/>
          <p:nvPr/>
        </p:nvSpPr>
        <p:spPr>
          <a:xfrm>
            <a:off x="587375" y="2287588"/>
            <a:ext cx="424497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CC"/>
                </a:solidFill>
                <a:latin typeface="Times New Roman" panose="02020603050405020304" pitchFamily="18" charset="0"/>
                <a:sym typeface="Wingdings"/>
              </a:rPr>
              <a:t>电压表测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CC"/>
                </a:solidFill>
                <a:latin typeface="Times New Roman" panose="02020603050405020304" pitchFamily="18" charset="0"/>
                <a:sym typeface="Wingdings"/>
              </a:rPr>
              <a:t>L</a:t>
            </a:r>
            <a:r>
              <a:rPr lang="en-US" altLang="zh-CN"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CC"/>
                </a:solidFill>
                <a:latin typeface="Times New Roman" panose="02020603050405020304" pitchFamily="18" charset="0"/>
                <a:sym typeface="Wingdings"/>
              </a:rPr>
              <a:t>1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CC"/>
                </a:solidFill>
                <a:latin typeface="Times New Roman" panose="02020603050405020304" pitchFamily="18" charset="0"/>
                <a:sym typeface="Wingdings"/>
              </a:rPr>
              <a:t>两端的电压</a:t>
            </a:r>
            <a:endParaRPr sz="3200" b="1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0" name="流程图: 汇总连接 27669">
            <a:extLst>
              <a:ext uri="{FF2B5EF4-FFF2-40B4-BE49-F238E27FC236}">
                <a16:creationId xmlns:a16="http://schemas.microsoft.com/office/drawing/2014/main" id="{5C22C228-5053-475F-BDFF-F7BEF8A0D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3276600"/>
            <a:ext cx="609600" cy="609600"/>
          </a:xfrm>
          <a:prstGeom prst="flowChartSummingJunction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7911" name="流程图: 汇总连接 27670">
            <a:extLst>
              <a:ext uri="{FF2B5EF4-FFF2-40B4-BE49-F238E27FC236}">
                <a16:creationId xmlns:a16="http://schemas.microsoft.com/office/drawing/2014/main" id="{AC6B5834-FD41-406E-A329-422B0C805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5" y="4649788"/>
            <a:ext cx="608013" cy="608012"/>
          </a:xfrm>
          <a:prstGeom prst="flowChartSummingJunction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37912" name="组合 27671">
            <a:extLst>
              <a:ext uri="{FF2B5EF4-FFF2-40B4-BE49-F238E27FC236}">
                <a16:creationId xmlns:a16="http://schemas.microsoft.com/office/drawing/2014/main" id="{9A72432D-A4DD-47A7-88A2-06C6CD637C40}"/>
              </a:ext>
            </a:extLst>
          </p:cNvPr>
          <p:cNvGrpSpPr>
            <a:grpSpLocks/>
          </p:cNvGrpSpPr>
          <p:nvPr/>
        </p:nvGrpSpPr>
        <p:grpSpPr bwMode="auto">
          <a:xfrm>
            <a:off x="5564188" y="2668588"/>
            <a:ext cx="2970212" cy="3184525"/>
            <a:chOff x="0" y="0"/>
            <a:chExt cx="1872" cy="2007"/>
          </a:xfrm>
        </p:grpSpPr>
        <p:sp>
          <p:nvSpPr>
            <p:cNvPr id="37913" name="直接连接符 27672">
              <a:extLst>
                <a:ext uri="{FF2B5EF4-FFF2-40B4-BE49-F238E27FC236}">
                  <a16:creationId xmlns:a16="http://schemas.microsoft.com/office/drawing/2014/main" id="{014A1ED5-79F4-4694-BA39-0F0BDEC71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0"/>
              <a:ext cx="76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4" name="直接连接符 27673">
              <a:extLst>
                <a:ext uri="{FF2B5EF4-FFF2-40B4-BE49-F238E27FC236}">
                  <a16:creationId xmlns:a16="http://schemas.microsoft.com/office/drawing/2014/main" id="{160BD737-5A0C-4809-B041-AE79D620D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444"/>
              <a:ext cx="0" cy="9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5" name="直接连接符 27674">
              <a:extLst>
                <a:ext uri="{FF2B5EF4-FFF2-40B4-BE49-F238E27FC236}">
                  <a16:creationId xmlns:a16="http://schemas.microsoft.com/office/drawing/2014/main" id="{6AE7A66D-C27C-4A24-8769-FE0E8651F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24"/>
              <a:ext cx="0" cy="2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6" name="直接连接符 27675">
              <a:extLst>
                <a:ext uri="{FF2B5EF4-FFF2-40B4-BE49-F238E27FC236}">
                  <a16:creationId xmlns:a16="http://schemas.microsoft.com/office/drawing/2014/main" id="{8D7794B9-1735-4C47-B15B-84F696EF9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480"/>
              <a:ext cx="14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7" name="流程图: 汇总连接 27676">
              <a:extLst>
                <a:ext uri="{FF2B5EF4-FFF2-40B4-BE49-F238E27FC236}">
                  <a16:creationId xmlns:a16="http://schemas.microsoft.com/office/drawing/2014/main" id="{1FCB4490-3006-4332-A329-5883B8E67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36"/>
              <a:ext cx="288" cy="288"/>
            </a:xfrm>
            <a:prstGeom prst="flowChartSummingJunction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7918" name="直接连接符 27677">
              <a:extLst>
                <a:ext uri="{FF2B5EF4-FFF2-40B4-BE49-F238E27FC236}">
                  <a16:creationId xmlns:a16="http://schemas.microsoft.com/office/drawing/2014/main" id="{B152986F-9C4A-4199-9E70-5D7192B4B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480"/>
              <a:ext cx="6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9" name="直接连接符 27678">
              <a:extLst>
                <a:ext uri="{FF2B5EF4-FFF2-40B4-BE49-F238E27FC236}">
                  <a16:creationId xmlns:a16="http://schemas.microsoft.com/office/drawing/2014/main" id="{0E3BC0DF-57DD-4A58-907E-0B77FAD1E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80"/>
              <a:ext cx="0" cy="110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0" name="直接连接符 27679">
              <a:extLst>
                <a:ext uri="{FF2B5EF4-FFF2-40B4-BE49-F238E27FC236}">
                  <a16:creationId xmlns:a16="http://schemas.microsoft.com/office/drawing/2014/main" id="{3C72823A-81AA-4C07-82C5-83374B7B9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84"/>
              <a:ext cx="28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1" name="椭圆 27680">
              <a:extLst>
                <a:ext uri="{FF2B5EF4-FFF2-40B4-BE49-F238E27FC236}">
                  <a16:creationId xmlns:a16="http://schemas.microsoft.com/office/drawing/2014/main" id="{92D2D445-D027-446C-B8CB-96F68CAD0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561"/>
              <a:ext cx="48" cy="4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7922" name="直接连接符 27681">
              <a:extLst>
                <a:ext uri="{FF2B5EF4-FFF2-40B4-BE49-F238E27FC236}">
                  <a16:creationId xmlns:a16="http://schemas.microsoft.com/office/drawing/2014/main" id="{00C43AF4-6E3A-4BD6-A58D-816446FF5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" y="1536"/>
              <a:ext cx="240" cy="4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3" name="直接连接符 27682">
              <a:extLst>
                <a:ext uri="{FF2B5EF4-FFF2-40B4-BE49-F238E27FC236}">
                  <a16:creationId xmlns:a16="http://schemas.microsoft.com/office/drawing/2014/main" id="{D462188A-9047-482B-AA92-C3D14D610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584"/>
              <a:ext cx="38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4" name="流程图: 汇总连接 27683">
              <a:extLst>
                <a:ext uri="{FF2B5EF4-FFF2-40B4-BE49-F238E27FC236}">
                  <a16:creationId xmlns:a16="http://schemas.microsoft.com/office/drawing/2014/main" id="{0894F4F5-008E-47D6-AEE2-34F378E74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0"/>
              <a:ext cx="288" cy="288"/>
            </a:xfrm>
            <a:prstGeom prst="flowChartSummingJunction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7925" name="直接连接符 27684">
              <a:extLst>
                <a:ext uri="{FF2B5EF4-FFF2-40B4-BE49-F238E27FC236}">
                  <a16:creationId xmlns:a16="http://schemas.microsoft.com/office/drawing/2014/main" id="{722E56CC-FA05-4D0F-82DE-D065D7C1E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584"/>
              <a:ext cx="67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6" name="直接连接符 27685">
              <a:extLst>
                <a:ext uri="{FF2B5EF4-FFF2-40B4-BE49-F238E27FC236}">
                  <a16:creationId xmlns:a16="http://schemas.microsoft.com/office/drawing/2014/main" id="{661B5C9B-F4E9-494A-8C03-9976F241A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480"/>
              <a:ext cx="0" cy="110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7" name="直接连接符 27686">
              <a:extLst>
                <a:ext uri="{FF2B5EF4-FFF2-40B4-BE49-F238E27FC236}">
                  <a16:creationId xmlns:a16="http://schemas.microsoft.com/office/drawing/2014/main" id="{4BA91D4B-038A-4890-A26D-682AFEB07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480"/>
              <a:ext cx="0" cy="4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8" name="直接连接符 27687">
              <a:extLst>
                <a:ext uri="{FF2B5EF4-FFF2-40B4-BE49-F238E27FC236}">
                  <a16:creationId xmlns:a16="http://schemas.microsoft.com/office/drawing/2014/main" id="{50652F7D-A091-4EBB-9A15-EC873F79E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912"/>
              <a:ext cx="33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9" name="文本框 27688">
              <a:extLst>
                <a:ext uri="{FF2B5EF4-FFF2-40B4-BE49-F238E27FC236}">
                  <a16:creationId xmlns:a16="http://schemas.microsoft.com/office/drawing/2014/main" id="{F169B148-0192-4EB3-8CF9-A873B6500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78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V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7930" name="椭圆 27689">
              <a:extLst>
                <a:ext uri="{FF2B5EF4-FFF2-40B4-BE49-F238E27FC236}">
                  <a16:creationId xmlns:a16="http://schemas.microsoft.com/office/drawing/2014/main" id="{F1AFD3E1-F33F-4158-A41F-DCF10E7A7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" y="732"/>
              <a:ext cx="384" cy="384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7931" name="直接连接符 27690">
              <a:extLst>
                <a:ext uri="{FF2B5EF4-FFF2-40B4-BE49-F238E27FC236}">
                  <a16:creationId xmlns:a16="http://schemas.microsoft.com/office/drawing/2014/main" id="{53785F76-B2B2-40C6-970C-8D53C5939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912"/>
              <a:ext cx="33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2" name="直接连接符 27691">
              <a:extLst>
                <a:ext uri="{FF2B5EF4-FFF2-40B4-BE49-F238E27FC236}">
                  <a16:creationId xmlns:a16="http://schemas.microsoft.com/office/drawing/2014/main" id="{68B8E54D-AE27-4E5B-8806-22024BD3B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480"/>
              <a:ext cx="0" cy="4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3" name="椭圆 27692">
              <a:extLst>
                <a:ext uri="{FF2B5EF4-FFF2-40B4-BE49-F238E27FC236}">
                  <a16:creationId xmlns:a16="http://schemas.microsoft.com/office/drawing/2014/main" id="{1EFB300C-C7FA-46CB-A99C-4C9948607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444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7934" name="椭圆 27693">
              <a:extLst>
                <a:ext uri="{FF2B5EF4-FFF2-40B4-BE49-F238E27FC236}">
                  <a16:creationId xmlns:a16="http://schemas.microsoft.com/office/drawing/2014/main" id="{18B2E6C7-C988-4938-B847-D573EEEF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468"/>
              <a:ext cx="48" cy="48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7935" name="文本框 27694">
              <a:extLst>
                <a:ext uri="{FF2B5EF4-FFF2-40B4-BE49-F238E27FC236}">
                  <a16:creationId xmlns:a16="http://schemas.microsoft.com/office/drawing/2014/main" id="{1D5D65D6-ECFC-4CBB-AA19-D92083397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0"/>
              <a:ext cx="3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L1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7936" name="文本框 27695">
              <a:extLst>
                <a:ext uri="{FF2B5EF4-FFF2-40B4-BE49-F238E27FC236}">
                  <a16:creationId xmlns:a16="http://schemas.microsoft.com/office/drawing/2014/main" id="{6C86DE04-EDC5-4562-AD1A-A8FFEB5DA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80"/>
              <a:ext cx="3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L2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18457" name="文本框 27696">
            <a:extLst>
              <a:ext uri="{FF2B5EF4-FFF2-40B4-BE49-F238E27FC236}">
                <a16:creationId xmlns:a16="http://schemas.microsoft.com/office/drawing/2014/main" id="{2171EF7D-A2FB-435D-B0F4-D4C7AE75E06C}"/>
              </a:ext>
            </a:extLst>
          </p:cNvPr>
          <p:cNvSpPr/>
          <p:nvPr/>
        </p:nvSpPr>
        <p:spPr>
          <a:xfrm>
            <a:off x="5715000" y="5943600"/>
            <a:ext cx="3190875" cy="5476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电压表测L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的电压</a:t>
            </a:r>
            <a:endParaRPr sz="2400" b="1"/>
          </a:p>
        </p:txBody>
      </p:sp>
      <p:sp>
        <p:nvSpPr>
          <p:cNvPr id="18458" name="文本框 27697">
            <a:extLst>
              <a:ext uri="{FF2B5EF4-FFF2-40B4-BE49-F238E27FC236}">
                <a16:creationId xmlns:a16="http://schemas.microsoft.com/office/drawing/2014/main" id="{A4FA6087-17EF-488B-85CD-EE14F3383C51}"/>
              </a:ext>
            </a:extLst>
          </p:cNvPr>
          <p:cNvSpPr/>
          <p:nvPr/>
        </p:nvSpPr>
        <p:spPr>
          <a:xfrm>
            <a:off x="3197225" y="5467350"/>
            <a:ext cx="412750" cy="639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+</a:t>
            </a:r>
            <a:endParaRPr sz="36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8459" name="文本框 27698">
            <a:extLst>
              <a:ext uri="{FF2B5EF4-FFF2-40B4-BE49-F238E27FC236}">
                <a16:creationId xmlns:a16="http://schemas.microsoft.com/office/drawing/2014/main" id="{EA3A334E-37CF-43C7-AF43-653D8BC645B3}"/>
              </a:ext>
            </a:extLst>
          </p:cNvPr>
          <p:cNvSpPr/>
          <p:nvPr/>
        </p:nvSpPr>
        <p:spPr>
          <a:xfrm>
            <a:off x="6300788" y="4038600"/>
            <a:ext cx="3857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-</a:t>
            </a:r>
            <a:endParaRPr sz="32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8460" name="文本框 27699">
            <a:extLst>
              <a:ext uri="{FF2B5EF4-FFF2-40B4-BE49-F238E27FC236}">
                <a16:creationId xmlns:a16="http://schemas.microsoft.com/office/drawing/2014/main" id="{7C64821B-A097-4933-93D0-2F7147F68D14}"/>
              </a:ext>
            </a:extLst>
          </p:cNvPr>
          <p:cNvSpPr/>
          <p:nvPr/>
        </p:nvSpPr>
        <p:spPr>
          <a:xfrm>
            <a:off x="7337425" y="4022725"/>
            <a:ext cx="412750" cy="639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+</a:t>
            </a:r>
            <a:endParaRPr/>
          </a:p>
        </p:txBody>
      </p:sp>
      <p:sp>
        <p:nvSpPr>
          <p:cNvPr id="18461" name="文本框 27700">
            <a:extLst>
              <a:ext uri="{FF2B5EF4-FFF2-40B4-BE49-F238E27FC236}">
                <a16:creationId xmlns:a16="http://schemas.microsoft.com/office/drawing/2014/main" id="{1A861A93-C5B6-4594-8573-76CC92C46466}"/>
              </a:ext>
            </a:extLst>
          </p:cNvPr>
          <p:cNvSpPr/>
          <p:nvPr/>
        </p:nvSpPr>
        <p:spPr>
          <a:xfrm>
            <a:off x="1878013" y="5527675"/>
            <a:ext cx="3857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-</a:t>
            </a:r>
            <a:endParaRPr sz="3200" b="1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28673">
            <a:extLst>
              <a:ext uri="{FF2B5EF4-FFF2-40B4-BE49-F238E27FC236}">
                <a16:creationId xmlns:a16="http://schemas.microsoft.com/office/drawing/2014/main" id="{4D93B17B-1DD2-4A7D-9BCA-BEF4F875D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9275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D0D0D"/>
                </a:solidFill>
                <a:ea typeface="黑体" panose="02010609060101010101" pitchFamily="49" charset="-122"/>
              </a:rPr>
              <a:t>电压表的使用</a:t>
            </a:r>
          </a:p>
        </p:txBody>
      </p:sp>
      <p:sp>
        <p:nvSpPr>
          <p:cNvPr id="38915" name="文本框 28674">
            <a:extLst>
              <a:ext uri="{FF2B5EF4-FFF2-40B4-BE49-F238E27FC236}">
                <a16:creationId xmlns:a16="http://schemas.microsoft.com/office/drawing/2014/main" id="{FE0B3B8B-6530-4AFD-8F71-DFDE0BC5D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424656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    如果将电压表串联在被测电路中闭合开关后会怎样呢？如果再将一电流表串联在此电路中，则有什么现象？</a:t>
            </a:r>
          </a:p>
        </p:txBody>
      </p:sp>
      <p:sp>
        <p:nvSpPr>
          <p:cNvPr id="19460" name="文本框 28675">
            <a:extLst>
              <a:ext uri="{FF2B5EF4-FFF2-40B4-BE49-F238E27FC236}">
                <a16:creationId xmlns:a16="http://schemas.microsoft.com/office/drawing/2014/main" id="{D3AAC953-0A1D-4C76-AE09-48E50AF8C0C8}"/>
              </a:ext>
            </a:extLst>
          </p:cNvPr>
          <p:cNvSpPr/>
          <p:nvPr/>
        </p:nvSpPr>
        <p:spPr>
          <a:xfrm>
            <a:off x="265113" y="5815013"/>
            <a:ext cx="3654425" cy="858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  现象：电压表有示数，小灯泡不发光。</a:t>
            </a:r>
            <a:endParaRPr sz="2800" b="1">
              <a:solidFill>
                <a:srgbClr val="FF0000"/>
              </a:solidFill>
            </a:endParaRPr>
          </a:p>
        </p:txBody>
      </p:sp>
      <p:grpSp>
        <p:nvGrpSpPr>
          <p:cNvPr id="38917" name="组合 28676">
            <a:extLst>
              <a:ext uri="{FF2B5EF4-FFF2-40B4-BE49-F238E27FC236}">
                <a16:creationId xmlns:a16="http://schemas.microsoft.com/office/drawing/2014/main" id="{0C241B85-0E1F-437C-81A9-B7E1BA88EE78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3041650"/>
            <a:ext cx="3324225" cy="2773363"/>
            <a:chOff x="0" y="0"/>
            <a:chExt cx="5668" cy="4992"/>
          </a:xfrm>
        </p:grpSpPr>
        <p:pic>
          <p:nvPicPr>
            <p:cNvPr id="38918" name="图片 28677" descr="W020070307673704105357">
              <a:extLst>
                <a:ext uri="{FF2B5EF4-FFF2-40B4-BE49-F238E27FC236}">
                  <a16:creationId xmlns:a16="http://schemas.microsoft.com/office/drawing/2014/main" id="{9F471338-D45A-467F-885F-461BA4CC3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t="14856" r="11713" b="58723"/>
            <a:stretch>
              <a:fillRect/>
            </a:stretch>
          </p:blipFill>
          <p:spPr bwMode="auto">
            <a:xfrm>
              <a:off x="0" y="0"/>
              <a:ext cx="5669" cy="4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未知">
              <a:extLst>
                <a:ext uri="{FF2B5EF4-FFF2-40B4-BE49-F238E27FC236}">
                  <a16:creationId xmlns:a16="http://schemas.microsoft.com/office/drawing/2014/main" id="{F21486BB-F6C7-490C-A272-9B33FA411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" y="693"/>
              <a:ext cx="981" cy="2109"/>
            </a:xfrm>
            <a:custGeom>
              <a:avLst/>
              <a:gdLst>
                <a:gd name="T0" fmla="*/ 21600 w 21600"/>
                <a:gd name="T1" fmla="*/ 0 h 21600"/>
                <a:gd name="T2" fmla="*/ 2437 w 21600"/>
                <a:gd name="T3" fmla="*/ 2799 h 21600"/>
                <a:gd name="T4" fmla="*/ 6894 w 21600"/>
                <a:gd name="T5" fmla="*/ 9815 h 21600"/>
                <a:gd name="T6" fmla="*/ 1808 w 21600"/>
                <a:gd name="T7" fmla="*/ 19077 h 21600"/>
                <a:gd name="T8" fmla="*/ 4351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401" y="460"/>
                    <a:pt x="4875" y="1163"/>
                    <a:pt x="2437" y="2799"/>
                  </a:cubicBezTo>
                  <a:cubicBezTo>
                    <a:pt x="0" y="4435"/>
                    <a:pt x="6999" y="7107"/>
                    <a:pt x="6894" y="9815"/>
                  </a:cubicBezTo>
                  <a:cubicBezTo>
                    <a:pt x="6789" y="12522"/>
                    <a:pt x="2228" y="17118"/>
                    <a:pt x="1808" y="19077"/>
                  </a:cubicBezTo>
                  <a:cubicBezTo>
                    <a:pt x="1389" y="21035"/>
                    <a:pt x="3932" y="21185"/>
                    <a:pt x="4351" y="21600"/>
                  </a:cubicBezTo>
                </a:path>
              </a:pathLst>
            </a:cu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0" name="未知">
              <a:extLst>
                <a:ext uri="{FF2B5EF4-FFF2-40B4-BE49-F238E27FC236}">
                  <a16:creationId xmlns:a16="http://schemas.microsoft.com/office/drawing/2014/main" id="{C6950CAB-C2B0-4E38-8478-85825AC9A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3186"/>
              <a:ext cx="2297" cy="1427"/>
            </a:xfrm>
            <a:custGeom>
              <a:avLst/>
              <a:gdLst>
                <a:gd name="T0" fmla="*/ 0 w 21600"/>
                <a:gd name="T1" fmla="*/ 18127 h 21600"/>
                <a:gd name="T2" fmla="*/ 7856 w 21600"/>
                <a:gd name="T3" fmla="*/ 21225 h 21600"/>
                <a:gd name="T4" fmla="*/ 15120 w 21600"/>
                <a:gd name="T5" fmla="*/ 20340 h 21600"/>
                <a:gd name="T6" fmla="*/ 16283 w 21600"/>
                <a:gd name="T7" fmla="*/ 19012 h 21600"/>
                <a:gd name="T8" fmla="*/ 16283 w 21600"/>
                <a:gd name="T9" fmla="*/ 18570 h 21600"/>
                <a:gd name="T10" fmla="*/ 21510 w 21600"/>
                <a:gd name="T11" fmla="*/ 13702 h 21600"/>
                <a:gd name="T12" fmla="*/ 16854 w 21600"/>
                <a:gd name="T13" fmla="*/ 7965 h 21600"/>
                <a:gd name="T14" fmla="*/ 14538 w 21600"/>
                <a:gd name="T15" fmla="*/ 1327 h 21600"/>
                <a:gd name="T16" fmla="*/ 13665 w 21600"/>
                <a:gd name="T1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18127"/>
                  </a:moveTo>
                  <a:cubicBezTo>
                    <a:pt x="1309" y="18638"/>
                    <a:pt x="5338" y="20851"/>
                    <a:pt x="7856" y="21225"/>
                  </a:cubicBezTo>
                  <a:cubicBezTo>
                    <a:pt x="10374" y="21600"/>
                    <a:pt x="13721" y="20714"/>
                    <a:pt x="15120" y="20340"/>
                  </a:cubicBezTo>
                  <a:cubicBezTo>
                    <a:pt x="16518" y="19965"/>
                    <a:pt x="16093" y="19302"/>
                    <a:pt x="16283" y="19012"/>
                  </a:cubicBezTo>
                  <a:cubicBezTo>
                    <a:pt x="16474" y="18723"/>
                    <a:pt x="15410" y="19455"/>
                    <a:pt x="16283" y="18570"/>
                  </a:cubicBezTo>
                  <a:cubicBezTo>
                    <a:pt x="17156" y="17685"/>
                    <a:pt x="21420" y="15472"/>
                    <a:pt x="21510" y="13702"/>
                  </a:cubicBezTo>
                  <a:cubicBezTo>
                    <a:pt x="21600" y="11931"/>
                    <a:pt x="18018" y="10025"/>
                    <a:pt x="16854" y="7965"/>
                  </a:cubicBezTo>
                  <a:cubicBezTo>
                    <a:pt x="15690" y="5906"/>
                    <a:pt x="15064" y="2655"/>
                    <a:pt x="14538" y="1327"/>
                  </a:cubicBezTo>
                  <a:cubicBezTo>
                    <a:pt x="14012" y="0"/>
                    <a:pt x="13810" y="221"/>
                    <a:pt x="13665" y="0"/>
                  </a:cubicBezTo>
                </a:path>
              </a:pathLst>
            </a:cu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1" name="未知">
              <a:extLst>
                <a:ext uri="{FF2B5EF4-FFF2-40B4-BE49-F238E27FC236}">
                  <a16:creationId xmlns:a16="http://schemas.microsoft.com/office/drawing/2014/main" id="{2DAE29EB-4D2C-4889-97DC-B57DD2095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1021"/>
              <a:ext cx="687" cy="2315"/>
            </a:xfrm>
            <a:custGeom>
              <a:avLst/>
              <a:gdLst>
                <a:gd name="T0" fmla="*/ 21599 w 21600"/>
                <a:gd name="T1" fmla="*/ 20959 h 21600"/>
                <a:gd name="T2" fmla="*/ 13364 w 21600"/>
                <a:gd name="T3" fmla="*/ 21474 h 21600"/>
                <a:gd name="T4" fmla="*/ 5166 w 21600"/>
                <a:gd name="T5" fmla="*/ 20193 h 21600"/>
                <a:gd name="T6" fmla="*/ 598 w 21600"/>
                <a:gd name="T7" fmla="*/ 15082 h 21600"/>
                <a:gd name="T8" fmla="*/ 8834 w 21600"/>
                <a:gd name="T9" fmla="*/ 13035 h 21600"/>
                <a:gd name="T10" fmla="*/ 10631 w 21600"/>
                <a:gd name="T11" fmla="*/ 3579 h 21600"/>
                <a:gd name="T12" fmla="*/ 9733 w 21600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599" y="20959"/>
                  </a:moveTo>
                  <a:cubicBezTo>
                    <a:pt x="20214" y="21043"/>
                    <a:pt x="16097" y="21600"/>
                    <a:pt x="13364" y="21474"/>
                  </a:cubicBezTo>
                  <a:cubicBezTo>
                    <a:pt x="10631" y="21348"/>
                    <a:pt x="7299" y="21253"/>
                    <a:pt x="5166" y="20193"/>
                  </a:cubicBezTo>
                  <a:cubicBezTo>
                    <a:pt x="3032" y="19133"/>
                    <a:pt x="0" y="16278"/>
                    <a:pt x="598" y="15082"/>
                  </a:cubicBezTo>
                  <a:cubicBezTo>
                    <a:pt x="1197" y="13885"/>
                    <a:pt x="7150" y="14956"/>
                    <a:pt x="8834" y="13035"/>
                  </a:cubicBezTo>
                  <a:cubicBezTo>
                    <a:pt x="10519" y="11114"/>
                    <a:pt x="10481" y="5751"/>
                    <a:pt x="10631" y="3579"/>
                  </a:cubicBezTo>
                  <a:cubicBezTo>
                    <a:pt x="10781" y="1406"/>
                    <a:pt x="9882" y="598"/>
                    <a:pt x="9733" y="0"/>
                  </a:cubicBezTo>
                </a:path>
              </a:pathLst>
            </a:cu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2" name="矩形 28681">
              <a:extLst>
                <a:ext uri="{FF2B5EF4-FFF2-40B4-BE49-F238E27FC236}">
                  <a16:creationId xmlns:a16="http://schemas.microsoft.com/office/drawing/2014/main" id="{8B4FAC2D-EB27-4B68-973E-6A7D67EA5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3742"/>
              <a:ext cx="1587" cy="1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8923" name="未知">
              <a:extLst>
                <a:ext uri="{FF2B5EF4-FFF2-40B4-BE49-F238E27FC236}">
                  <a16:creationId xmlns:a16="http://schemas.microsoft.com/office/drawing/2014/main" id="{E4CF02E9-FA27-4BD9-A3DC-E68C6619B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840"/>
              <a:ext cx="519" cy="1681"/>
            </a:xfrm>
            <a:custGeom>
              <a:avLst/>
              <a:gdLst>
                <a:gd name="T0" fmla="*/ 332 w 21600"/>
                <a:gd name="T1" fmla="*/ 308 h 21600"/>
                <a:gd name="T2" fmla="*/ 9447 w 21600"/>
                <a:gd name="T3" fmla="*/ 938 h 21600"/>
                <a:gd name="T4" fmla="*/ 9447 w 21600"/>
                <a:gd name="T5" fmla="*/ 5949 h 21600"/>
                <a:gd name="T6" fmla="*/ 332 w 21600"/>
                <a:gd name="T7" fmla="*/ 11577 h 21600"/>
                <a:gd name="T8" fmla="*/ 7449 w 21600"/>
                <a:gd name="T9" fmla="*/ 19402 h 21600"/>
                <a:gd name="T10" fmla="*/ 12485 w 21600"/>
                <a:gd name="T11" fmla="*/ 21600 h 21600"/>
                <a:gd name="T12" fmla="*/ 21600 w 21600"/>
                <a:gd name="T13" fmla="*/ 1940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2" y="308"/>
                  </a:moveTo>
                  <a:cubicBezTo>
                    <a:pt x="1831" y="411"/>
                    <a:pt x="7949" y="0"/>
                    <a:pt x="9447" y="938"/>
                  </a:cubicBezTo>
                  <a:cubicBezTo>
                    <a:pt x="10945" y="1876"/>
                    <a:pt x="10945" y="4176"/>
                    <a:pt x="9447" y="5949"/>
                  </a:cubicBezTo>
                  <a:cubicBezTo>
                    <a:pt x="7949" y="7722"/>
                    <a:pt x="665" y="9341"/>
                    <a:pt x="332" y="11577"/>
                  </a:cubicBezTo>
                  <a:cubicBezTo>
                    <a:pt x="0" y="13813"/>
                    <a:pt x="5410" y="17732"/>
                    <a:pt x="7449" y="19402"/>
                  </a:cubicBezTo>
                  <a:cubicBezTo>
                    <a:pt x="9489" y="21073"/>
                    <a:pt x="10113" y="21600"/>
                    <a:pt x="12485" y="21600"/>
                  </a:cubicBezTo>
                  <a:cubicBezTo>
                    <a:pt x="14857" y="21600"/>
                    <a:pt x="20101" y="19762"/>
                    <a:pt x="21600" y="19402"/>
                  </a:cubicBezTo>
                </a:path>
              </a:pathLst>
            </a:cu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924" name="组合 28683">
            <a:extLst>
              <a:ext uri="{FF2B5EF4-FFF2-40B4-BE49-F238E27FC236}">
                <a16:creationId xmlns:a16="http://schemas.microsoft.com/office/drawing/2014/main" id="{72333543-368A-4E33-9249-6982F5FF0629}"/>
              </a:ext>
            </a:extLst>
          </p:cNvPr>
          <p:cNvGrpSpPr>
            <a:grpSpLocks/>
          </p:cNvGrpSpPr>
          <p:nvPr/>
        </p:nvGrpSpPr>
        <p:grpSpPr bwMode="auto">
          <a:xfrm>
            <a:off x="3927475" y="1187450"/>
            <a:ext cx="3276600" cy="2941638"/>
            <a:chOff x="0" y="0"/>
            <a:chExt cx="5178" cy="5103"/>
          </a:xfrm>
        </p:grpSpPr>
        <p:pic>
          <p:nvPicPr>
            <p:cNvPr id="38925" name="图片 28684" descr="W020070307673704105357">
              <a:extLst>
                <a:ext uri="{FF2B5EF4-FFF2-40B4-BE49-F238E27FC236}">
                  <a16:creationId xmlns:a16="http://schemas.microsoft.com/office/drawing/2014/main" id="{88E66026-CE83-43BB-8035-DEFA1F933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t="14856" r="11713" b="58723"/>
            <a:stretch>
              <a:fillRect/>
            </a:stretch>
          </p:blipFill>
          <p:spPr bwMode="auto">
            <a:xfrm>
              <a:off x="656" y="0"/>
              <a:ext cx="4523" cy="4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图片 28685">
              <a:extLst>
                <a:ext uri="{FF2B5EF4-FFF2-40B4-BE49-F238E27FC236}">
                  <a16:creationId xmlns:a16="http://schemas.microsoft.com/office/drawing/2014/main" id="{D070076F-3A1C-4907-BE60-0941FC312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27" t="16345" r="12898" b="63594"/>
            <a:stretch>
              <a:fillRect/>
            </a:stretch>
          </p:blipFill>
          <p:spPr bwMode="auto">
            <a:xfrm>
              <a:off x="791" y="2987"/>
              <a:ext cx="1600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未知">
              <a:extLst>
                <a:ext uri="{FF2B5EF4-FFF2-40B4-BE49-F238E27FC236}">
                  <a16:creationId xmlns:a16="http://schemas.microsoft.com/office/drawing/2014/main" id="{EA9A2414-8E0C-48D0-91C4-484E646B9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640"/>
              <a:ext cx="881" cy="2131"/>
            </a:xfrm>
            <a:custGeom>
              <a:avLst/>
              <a:gdLst>
                <a:gd name="T0" fmla="*/ 21600 w 21600"/>
                <a:gd name="T1" fmla="*/ 0 h 21600"/>
                <a:gd name="T2" fmla="*/ 14238 w 21600"/>
                <a:gd name="T3" fmla="*/ 2303 h 21600"/>
                <a:gd name="T4" fmla="*/ 4900 w 21600"/>
                <a:gd name="T5" fmla="*/ 7450 h 21600"/>
                <a:gd name="T6" fmla="*/ 484 w 21600"/>
                <a:gd name="T7" fmla="*/ 19529 h 21600"/>
                <a:gd name="T8" fmla="*/ 7845 w 21600"/>
                <a:gd name="T9" fmla="*/ 19879 h 21600"/>
                <a:gd name="T10" fmla="*/ 7845 w 21600"/>
                <a:gd name="T11" fmla="*/ 195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369" y="386"/>
                    <a:pt x="17021" y="1064"/>
                    <a:pt x="14238" y="2303"/>
                  </a:cubicBezTo>
                  <a:cubicBezTo>
                    <a:pt x="11455" y="3542"/>
                    <a:pt x="7200" y="4578"/>
                    <a:pt x="4900" y="7450"/>
                  </a:cubicBezTo>
                  <a:cubicBezTo>
                    <a:pt x="2601" y="10322"/>
                    <a:pt x="0" y="17459"/>
                    <a:pt x="484" y="19529"/>
                  </a:cubicBezTo>
                  <a:cubicBezTo>
                    <a:pt x="968" y="21600"/>
                    <a:pt x="6615" y="19879"/>
                    <a:pt x="7845" y="19879"/>
                  </a:cubicBezTo>
                  <a:cubicBezTo>
                    <a:pt x="9075" y="19879"/>
                    <a:pt x="7845" y="19587"/>
                    <a:pt x="7845" y="19529"/>
                  </a:cubicBezTo>
                </a:path>
              </a:pathLst>
            </a:custGeom>
            <a:noFill/>
            <a:ln w="412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8" name="未知">
              <a:extLst>
                <a:ext uri="{FF2B5EF4-FFF2-40B4-BE49-F238E27FC236}">
                  <a16:creationId xmlns:a16="http://schemas.microsoft.com/office/drawing/2014/main" id="{099D0F49-ED0B-4A96-9FCB-E05D1B06B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601"/>
              <a:ext cx="2649" cy="2502"/>
            </a:xfrm>
            <a:custGeom>
              <a:avLst/>
              <a:gdLst>
                <a:gd name="T0" fmla="*/ 18003 w 21600"/>
                <a:gd name="T1" fmla="*/ 0 h 21600"/>
                <a:gd name="T2" fmla="*/ 19311 w 21600"/>
                <a:gd name="T3" fmla="*/ 2570 h 21600"/>
                <a:gd name="T4" fmla="*/ 4274 w 21600"/>
                <a:gd name="T5" fmla="*/ 3178 h 21600"/>
                <a:gd name="T6" fmla="*/ 1006 w 21600"/>
                <a:gd name="T7" fmla="*/ 16633 h 21600"/>
                <a:gd name="T8" fmla="*/ 10326 w 21600"/>
                <a:gd name="T9" fmla="*/ 21475 h 21600"/>
                <a:gd name="T10" fmla="*/ 13265 w 21600"/>
                <a:gd name="T11" fmla="*/ 1588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8003" y="0"/>
                  </a:moveTo>
                  <a:cubicBezTo>
                    <a:pt x="18218" y="428"/>
                    <a:pt x="21600" y="2042"/>
                    <a:pt x="19311" y="2570"/>
                  </a:cubicBezTo>
                  <a:cubicBezTo>
                    <a:pt x="17023" y="3098"/>
                    <a:pt x="7327" y="838"/>
                    <a:pt x="4274" y="3178"/>
                  </a:cubicBezTo>
                  <a:cubicBezTo>
                    <a:pt x="1221" y="5519"/>
                    <a:pt x="0" y="13584"/>
                    <a:pt x="1006" y="16633"/>
                  </a:cubicBezTo>
                  <a:cubicBezTo>
                    <a:pt x="2013" y="19681"/>
                    <a:pt x="8287" y="21600"/>
                    <a:pt x="10326" y="21475"/>
                  </a:cubicBezTo>
                  <a:cubicBezTo>
                    <a:pt x="12366" y="21351"/>
                    <a:pt x="12776" y="16813"/>
                    <a:pt x="13265" y="15881"/>
                  </a:cubicBezTo>
                </a:path>
              </a:pathLst>
            </a:custGeom>
            <a:noFill/>
            <a:ln w="412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9" name="未知">
              <a:extLst>
                <a:ext uri="{FF2B5EF4-FFF2-40B4-BE49-F238E27FC236}">
                  <a16:creationId xmlns:a16="http://schemas.microsoft.com/office/drawing/2014/main" id="{60414D8C-C267-444E-87F5-D709D8CA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3968"/>
              <a:ext cx="1648" cy="578"/>
            </a:xfrm>
            <a:custGeom>
              <a:avLst/>
              <a:gdLst>
                <a:gd name="T0" fmla="*/ 0 w 21600"/>
                <a:gd name="T1" fmla="*/ 21600 h 21600"/>
                <a:gd name="T2" fmla="*/ 2103 w 21600"/>
                <a:gd name="T3" fmla="*/ 13083 h 21600"/>
                <a:gd name="T4" fmla="*/ 3948 w 21600"/>
                <a:gd name="T5" fmla="*/ 5238 h 21600"/>
                <a:gd name="T6" fmla="*/ 12612 w 21600"/>
                <a:gd name="T7" fmla="*/ 5238 h 21600"/>
                <a:gd name="T8" fmla="*/ 20240 w 21600"/>
                <a:gd name="T9" fmla="*/ 4594 h 21600"/>
                <a:gd name="T10" fmla="*/ 20758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345" y="20176"/>
                    <a:pt x="1445" y="15797"/>
                    <a:pt x="2103" y="13083"/>
                  </a:cubicBezTo>
                  <a:cubicBezTo>
                    <a:pt x="2762" y="10370"/>
                    <a:pt x="2200" y="6555"/>
                    <a:pt x="3948" y="5238"/>
                  </a:cubicBezTo>
                  <a:cubicBezTo>
                    <a:pt x="5696" y="3922"/>
                    <a:pt x="9893" y="5346"/>
                    <a:pt x="12612" y="5238"/>
                  </a:cubicBezTo>
                  <a:cubicBezTo>
                    <a:pt x="15331" y="5131"/>
                    <a:pt x="18881" y="5453"/>
                    <a:pt x="20240" y="4594"/>
                  </a:cubicBezTo>
                  <a:cubicBezTo>
                    <a:pt x="21600" y="3734"/>
                    <a:pt x="20672" y="752"/>
                    <a:pt x="20758" y="0"/>
                  </a:cubicBezTo>
                </a:path>
              </a:pathLst>
            </a:cu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0" name="未知">
              <a:extLst>
                <a:ext uri="{FF2B5EF4-FFF2-40B4-BE49-F238E27FC236}">
                  <a16:creationId xmlns:a16="http://schemas.microsoft.com/office/drawing/2014/main" id="{E8F51835-FCB4-4CE2-B29C-F8CA8A668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958"/>
              <a:ext cx="1242" cy="1602"/>
            </a:xfrm>
            <a:custGeom>
              <a:avLst/>
              <a:gdLst>
                <a:gd name="T0" fmla="*/ 0 w 21600"/>
                <a:gd name="T1" fmla="*/ 15734 h 21600"/>
                <a:gd name="T2" fmla="*/ 6265 w 21600"/>
                <a:gd name="T3" fmla="*/ 19515 h 21600"/>
                <a:gd name="T4" fmla="*/ 14976 w 21600"/>
                <a:gd name="T5" fmla="*/ 19748 h 21600"/>
                <a:gd name="T6" fmla="*/ 20555 w 21600"/>
                <a:gd name="T7" fmla="*/ 8415 h 21600"/>
                <a:gd name="T8" fmla="*/ 21256 w 21600"/>
                <a:gd name="T9" fmla="*/ 1337 h 21600"/>
                <a:gd name="T10" fmla="*/ 21256 w 21600"/>
                <a:gd name="T11" fmla="*/ 38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15734"/>
                  </a:moveTo>
                  <a:cubicBezTo>
                    <a:pt x="1044" y="16364"/>
                    <a:pt x="3776" y="18846"/>
                    <a:pt x="6265" y="19515"/>
                  </a:cubicBezTo>
                  <a:cubicBezTo>
                    <a:pt x="8754" y="20184"/>
                    <a:pt x="12602" y="21600"/>
                    <a:pt x="14976" y="19748"/>
                  </a:cubicBezTo>
                  <a:cubicBezTo>
                    <a:pt x="17351" y="17896"/>
                    <a:pt x="19511" y="11478"/>
                    <a:pt x="20555" y="8415"/>
                  </a:cubicBezTo>
                  <a:cubicBezTo>
                    <a:pt x="21600" y="5351"/>
                    <a:pt x="21142" y="2675"/>
                    <a:pt x="21256" y="1337"/>
                  </a:cubicBezTo>
                  <a:cubicBezTo>
                    <a:pt x="21371" y="0"/>
                    <a:pt x="21256" y="542"/>
                    <a:pt x="21256" y="387"/>
                  </a:cubicBezTo>
                </a:path>
              </a:pathLst>
            </a:cu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1" name="未知">
              <a:extLst>
                <a:ext uri="{FF2B5EF4-FFF2-40B4-BE49-F238E27FC236}">
                  <a16:creationId xmlns:a16="http://schemas.microsoft.com/office/drawing/2014/main" id="{C1EFEE75-BE97-460D-8DCD-AE710D34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947"/>
              <a:ext cx="517" cy="2151"/>
            </a:xfrm>
            <a:custGeom>
              <a:avLst/>
              <a:gdLst>
                <a:gd name="T0" fmla="*/ 21600 w 21600"/>
                <a:gd name="T1" fmla="*/ 20661 h 21600"/>
                <a:gd name="T2" fmla="*/ 4017 w 21600"/>
                <a:gd name="T3" fmla="*/ 20834 h 21600"/>
                <a:gd name="T4" fmla="*/ 686 w 21600"/>
                <a:gd name="T5" fmla="*/ 16084 h 21600"/>
                <a:gd name="T6" fmla="*/ 8207 w 21600"/>
                <a:gd name="T7" fmla="*/ 9226 h 21600"/>
                <a:gd name="T8" fmla="*/ 13220 w 21600"/>
                <a:gd name="T9" fmla="*/ 5890 h 21600"/>
                <a:gd name="T10" fmla="*/ 17410 w 21600"/>
                <a:gd name="T11" fmla="*/ 3602 h 21600"/>
                <a:gd name="T12" fmla="*/ 17410 w 21600"/>
                <a:gd name="T13" fmla="*/ 613 h 21600"/>
                <a:gd name="T14" fmla="*/ 12396 w 21600"/>
                <a:gd name="T15" fmla="*/ 86 h 21600"/>
                <a:gd name="T16" fmla="*/ 9889 w 21600"/>
                <a:gd name="T17" fmla="*/ 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21600" y="20661"/>
                  </a:moveTo>
                  <a:cubicBezTo>
                    <a:pt x="18681" y="20690"/>
                    <a:pt x="7486" y="21600"/>
                    <a:pt x="4017" y="20834"/>
                  </a:cubicBezTo>
                  <a:cubicBezTo>
                    <a:pt x="549" y="20069"/>
                    <a:pt x="0" y="18019"/>
                    <a:pt x="686" y="16084"/>
                  </a:cubicBezTo>
                  <a:cubicBezTo>
                    <a:pt x="1373" y="14149"/>
                    <a:pt x="6112" y="10922"/>
                    <a:pt x="8207" y="9226"/>
                  </a:cubicBezTo>
                  <a:cubicBezTo>
                    <a:pt x="10302" y="7529"/>
                    <a:pt x="11675" y="6829"/>
                    <a:pt x="13220" y="5890"/>
                  </a:cubicBezTo>
                  <a:cubicBezTo>
                    <a:pt x="14766" y="4952"/>
                    <a:pt x="16723" y="4483"/>
                    <a:pt x="17410" y="3602"/>
                  </a:cubicBezTo>
                  <a:cubicBezTo>
                    <a:pt x="18097" y="2721"/>
                    <a:pt x="18234" y="1198"/>
                    <a:pt x="17410" y="613"/>
                  </a:cubicBezTo>
                  <a:cubicBezTo>
                    <a:pt x="16586" y="28"/>
                    <a:pt x="13633" y="173"/>
                    <a:pt x="12396" y="86"/>
                  </a:cubicBezTo>
                  <a:cubicBezTo>
                    <a:pt x="11160" y="0"/>
                    <a:pt x="10302" y="86"/>
                    <a:pt x="9889" y="86"/>
                  </a:cubicBezTo>
                </a:path>
              </a:pathLst>
            </a:cu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3" name="文本框 28691">
            <a:extLst>
              <a:ext uri="{FF2B5EF4-FFF2-40B4-BE49-F238E27FC236}">
                <a16:creationId xmlns:a16="http://schemas.microsoft.com/office/drawing/2014/main" id="{07463E56-6F08-49BF-A9B2-1C798C70C591}"/>
              </a:ext>
            </a:extLst>
          </p:cNvPr>
          <p:cNvSpPr/>
          <p:nvPr/>
        </p:nvSpPr>
        <p:spPr>
          <a:xfrm>
            <a:off x="4030663" y="4171950"/>
            <a:ext cx="4813300" cy="1431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itchFamily="2" charset="-122"/>
                <a:sym typeface="Wingdings"/>
              </a:rPr>
              <a:t>*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现象：闭合开关后电流表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无示数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，电压表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Arial" pitchFamily="34" charset="0"/>
              </a:rPr>
              <a:t>有示数且表示电源电压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，电灯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Arial" pitchFamily="34" charset="0"/>
              </a:rPr>
              <a:t>不发光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  <a:endParaRPr sz="2800" b="1"/>
          </a:p>
        </p:txBody>
      </p:sp>
      <p:sp>
        <p:nvSpPr>
          <p:cNvPr id="19464" name="文本框 28692">
            <a:extLst>
              <a:ext uri="{FF2B5EF4-FFF2-40B4-BE49-F238E27FC236}">
                <a16:creationId xmlns:a16="http://schemas.microsoft.com/office/drawing/2014/main" id="{0657D945-C7AF-46C4-B513-36466BD4B560}"/>
              </a:ext>
            </a:extLst>
          </p:cNvPr>
          <p:cNvSpPr/>
          <p:nvPr/>
        </p:nvSpPr>
        <p:spPr>
          <a:xfrm>
            <a:off x="4025900" y="5603875"/>
            <a:ext cx="5106988" cy="1006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itchFamily="2" charset="-122"/>
                <a:sym typeface="Wingdings"/>
              </a:rPr>
              <a:t>*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电压表 在电路中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相当于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断路，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电流表 在电路中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相当于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导线。</a:t>
            </a:r>
            <a:endParaRPr sz="2800" b="1">
              <a:solidFill>
                <a:schemeClr val="tx2"/>
              </a:solidFill>
            </a:endParaRPr>
          </a:p>
        </p:txBody>
      </p:sp>
      <p:sp>
        <p:nvSpPr>
          <p:cNvPr id="19465" name="文本框 28693">
            <a:extLst>
              <a:ext uri="{FF2B5EF4-FFF2-40B4-BE49-F238E27FC236}">
                <a16:creationId xmlns:a16="http://schemas.microsoft.com/office/drawing/2014/main" id="{5F681F2D-4D7D-48A6-9B1B-950DAC88ED18}"/>
              </a:ext>
            </a:extLst>
          </p:cNvPr>
          <p:cNvSpPr/>
          <p:nvPr/>
        </p:nvSpPr>
        <p:spPr>
          <a:xfrm>
            <a:off x="1482725" y="3716338"/>
            <a:ext cx="1168400" cy="1198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7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7200" b="1">
              <a:solidFill>
                <a:srgbClr val="FF0000"/>
              </a:solidFill>
              <a:sym typeface="宋体" pitchFamily="2" charset="-122"/>
            </a:endParaRPr>
          </a:p>
        </p:txBody>
      </p:sp>
      <p:pic>
        <p:nvPicPr>
          <p:cNvPr id="38935" name="图片 28694">
            <a:extLst>
              <a:ext uri="{FF2B5EF4-FFF2-40B4-BE49-F238E27FC236}">
                <a16:creationId xmlns:a16="http://schemas.microsoft.com/office/drawing/2014/main" id="{A3C63A42-8D3B-4932-9D60-ED8AB204A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24175"/>
            <a:ext cx="18811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文本框 28695">
            <a:extLst>
              <a:ext uri="{FF2B5EF4-FFF2-40B4-BE49-F238E27FC236}">
                <a16:creationId xmlns:a16="http://schemas.microsoft.com/office/drawing/2014/main" id="{13F79B88-70EF-49A3-89B1-6E66638E570D}"/>
              </a:ext>
            </a:extLst>
          </p:cNvPr>
          <p:cNvSpPr/>
          <p:nvPr/>
        </p:nvSpPr>
        <p:spPr>
          <a:xfrm>
            <a:off x="6819900" y="3808413"/>
            <a:ext cx="38417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itchFamily="2" charset="-122"/>
                <a:sym typeface="Wingdings"/>
              </a:rPr>
              <a:t>*</a:t>
            </a:r>
            <a:endParaRPr sz="3200" b="1">
              <a:solidFill>
                <a:srgbClr val="FF33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29697">
            <a:extLst>
              <a:ext uri="{FF2B5EF4-FFF2-40B4-BE49-F238E27FC236}">
                <a16:creationId xmlns:a16="http://schemas.microsoft.com/office/drawing/2014/main" id="{CA0B4FEE-86C6-42E1-9E53-DADD64C9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1814513"/>
            <a:ext cx="3582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rgbClr val="FF0000"/>
                </a:solidFill>
              </a:rPr>
              <a:t>第一节  电压</a:t>
            </a:r>
          </a:p>
        </p:txBody>
      </p:sp>
      <p:sp>
        <p:nvSpPr>
          <p:cNvPr id="39939" name="文本框 29698">
            <a:extLst>
              <a:ext uri="{FF2B5EF4-FFF2-40B4-BE49-F238E27FC236}">
                <a16:creationId xmlns:a16="http://schemas.microsoft.com/office/drawing/2014/main" id="{21069CB4-155F-44FD-ABC1-D68BAC57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3390900"/>
            <a:ext cx="1808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0000"/>
                </a:solidFill>
              </a:rPr>
              <a:t>第二课时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30721">
            <a:extLst>
              <a:ext uri="{FF2B5EF4-FFF2-40B4-BE49-F238E27FC236}">
                <a16:creationId xmlns:a16="http://schemas.microsoft.com/office/drawing/2014/main" id="{8E698E71-4376-4D70-92C8-833C43F3B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944563"/>
            <a:ext cx="46482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ea typeface="黑体" panose="02010609060101010101" pitchFamily="49" charset="-122"/>
              </a:rPr>
              <a:t>一、电压的概念：</a:t>
            </a:r>
            <a:endParaRPr lang="zh-CN" altLang="en-US" sz="3600" b="1"/>
          </a:p>
        </p:txBody>
      </p:sp>
      <p:sp>
        <p:nvSpPr>
          <p:cNvPr id="21507" name="文本框 30722">
            <a:extLst>
              <a:ext uri="{FF2B5EF4-FFF2-40B4-BE49-F238E27FC236}">
                <a16:creationId xmlns:a16="http://schemas.microsoft.com/office/drawing/2014/main" id="{38C60C95-B24C-4F22-AC35-2CFAEB5D5B16}"/>
              </a:ext>
            </a:extLst>
          </p:cNvPr>
          <p:cNvSpPr/>
          <p:nvPr/>
        </p:nvSpPr>
        <p:spPr>
          <a:xfrm>
            <a:off x="530225" y="1889125"/>
            <a:ext cx="8153400" cy="17700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1、电源是提供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的装置。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2、电压是使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               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的原因.</a:t>
            </a:r>
            <a:endParaRPr sz="2800" b="1"/>
          </a:p>
        </p:txBody>
      </p:sp>
      <p:sp>
        <p:nvSpPr>
          <p:cNvPr id="21508" name="文本框 30723">
            <a:extLst>
              <a:ext uri="{FF2B5EF4-FFF2-40B4-BE49-F238E27FC236}">
                <a16:creationId xmlns:a16="http://schemas.microsoft.com/office/drawing/2014/main" id="{6D539F00-2FE5-42B3-BBFB-A035D8F047F2}"/>
              </a:ext>
            </a:extLst>
          </p:cNvPr>
          <p:cNvSpPr/>
          <p:nvPr/>
        </p:nvSpPr>
        <p:spPr>
          <a:xfrm>
            <a:off x="684213" y="3644900"/>
            <a:ext cx="9969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电源</a:t>
            </a:r>
            <a:endParaRPr sz="3200" b="1"/>
          </a:p>
        </p:txBody>
      </p:sp>
      <p:sp>
        <p:nvSpPr>
          <p:cNvPr id="40965" name="文本框 30724">
            <a:extLst>
              <a:ext uri="{FF2B5EF4-FFF2-40B4-BE49-F238E27FC236}">
                <a16:creationId xmlns:a16="http://schemas.microsoft.com/office/drawing/2014/main" id="{2A470D9A-820E-493C-86DA-9A256B562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6449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cxnSp>
        <p:nvCxnSpPr>
          <p:cNvPr id="40966" name="直接连接符 30725">
            <a:extLst>
              <a:ext uri="{FF2B5EF4-FFF2-40B4-BE49-F238E27FC236}">
                <a16:creationId xmlns:a16="http://schemas.microsoft.com/office/drawing/2014/main" id="{67184472-1761-4645-A3CD-DF07560AB4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43075" y="4010025"/>
            <a:ext cx="1117600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文本框 30726">
            <a:extLst>
              <a:ext uri="{FF2B5EF4-FFF2-40B4-BE49-F238E27FC236}">
                <a16:creationId xmlns:a16="http://schemas.microsoft.com/office/drawing/2014/main" id="{EAD7B0C5-3AA3-4262-B97B-1FDF5DECC3F0}"/>
              </a:ext>
            </a:extLst>
          </p:cNvPr>
          <p:cNvSpPr/>
          <p:nvPr/>
        </p:nvSpPr>
        <p:spPr>
          <a:xfrm>
            <a:off x="1743075" y="3394075"/>
            <a:ext cx="8937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提供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1512" name="文本框 30727">
            <a:extLst>
              <a:ext uri="{FF2B5EF4-FFF2-40B4-BE49-F238E27FC236}">
                <a16:creationId xmlns:a16="http://schemas.microsoft.com/office/drawing/2014/main" id="{24CE8766-5B9B-4714-B9AC-55F512C0709E}"/>
              </a:ext>
            </a:extLst>
          </p:cNvPr>
          <p:cNvSpPr/>
          <p:nvPr/>
        </p:nvSpPr>
        <p:spPr>
          <a:xfrm>
            <a:off x="3003550" y="3679825"/>
            <a:ext cx="10842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电压</a:t>
            </a:r>
            <a:endParaRPr sz="3200" b="1"/>
          </a:p>
        </p:txBody>
      </p:sp>
      <p:cxnSp>
        <p:nvCxnSpPr>
          <p:cNvPr id="40969" name="直接连接符 30728">
            <a:extLst>
              <a:ext uri="{FF2B5EF4-FFF2-40B4-BE49-F238E27FC236}">
                <a16:creationId xmlns:a16="http://schemas.microsoft.com/office/drawing/2014/main" id="{BF8DD7D3-4B6C-4F6B-B999-52E65D6056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87813" y="4010025"/>
            <a:ext cx="1041400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文本框 30729">
            <a:extLst>
              <a:ext uri="{FF2B5EF4-FFF2-40B4-BE49-F238E27FC236}">
                <a16:creationId xmlns:a16="http://schemas.microsoft.com/office/drawing/2014/main" id="{69F66D43-9B9A-403A-B411-A47E6B07DC66}"/>
              </a:ext>
            </a:extLst>
          </p:cNvPr>
          <p:cNvSpPr/>
          <p:nvPr/>
        </p:nvSpPr>
        <p:spPr>
          <a:xfrm>
            <a:off x="4130675" y="3395663"/>
            <a:ext cx="8937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形成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1515" name="文本框 30730">
            <a:extLst>
              <a:ext uri="{FF2B5EF4-FFF2-40B4-BE49-F238E27FC236}">
                <a16:creationId xmlns:a16="http://schemas.microsoft.com/office/drawing/2014/main" id="{7FF11B2A-8853-4578-879B-9EE3E3F6A77C}"/>
              </a:ext>
            </a:extLst>
          </p:cNvPr>
          <p:cNvSpPr/>
          <p:nvPr/>
        </p:nvSpPr>
        <p:spPr>
          <a:xfrm>
            <a:off x="5183188" y="3741738"/>
            <a:ext cx="8937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电流</a:t>
            </a:r>
            <a:endParaRPr sz="2800" b="1">
              <a:solidFill>
                <a:schemeClr val="tx2"/>
              </a:solidFill>
            </a:endParaRPr>
          </a:p>
        </p:txBody>
      </p:sp>
      <p:sp>
        <p:nvSpPr>
          <p:cNvPr id="40972" name="文本框 30731">
            <a:extLst>
              <a:ext uri="{FF2B5EF4-FFF2-40B4-BE49-F238E27FC236}">
                <a16:creationId xmlns:a16="http://schemas.microsoft.com/office/drawing/2014/main" id="{492025DF-7598-4D3A-83A3-86FB7D048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37719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1517" name="文本框 30732">
            <a:extLst>
              <a:ext uri="{FF2B5EF4-FFF2-40B4-BE49-F238E27FC236}">
                <a16:creationId xmlns:a16="http://schemas.microsoft.com/office/drawing/2014/main" id="{8D291957-CAFD-4A79-B977-BFDCA3D0AE65}"/>
              </a:ext>
            </a:extLst>
          </p:cNvPr>
          <p:cNvSpPr/>
          <p:nvPr/>
        </p:nvSpPr>
        <p:spPr>
          <a:xfrm>
            <a:off x="2657475" y="2571750"/>
            <a:ext cx="516255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自由电荷发生定向移动形成电流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1518" name="文本框 30733">
            <a:extLst>
              <a:ext uri="{FF2B5EF4-FFF2-40B4-BE49-F238E27FC236}">
                <a16:creationId xmlns:a16="http://schemas.microsoft.com/office/drawing/2014/main" id="{49B81FA6-45B3-4D75-A770-D2AEE871A6F4}"/>
              </a:ext>
            </a:extLst>
          </p:cNvPr>
          <p:cNvSpPr/>
          <p:nvPr/>
        </p:nvSpPr>
        <p:spPr>
          <a:xfrm>
            <a:off x="2944813" y="1908175"/>
            <a:ext cx="10842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</a:t>
            </a:r>
            <a:endParaRPr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11" grpId="0" animBg="1"/>
      <p:bldP spid="21512" grpId="0" animBg="1"/>
      <p:bldP spid="21514" grpId="0" animBg="1"/>
      <p:bldP spid="21515" grpId="0" animBg="1"/>
      <p:bldP spid="21517" grpId="0" animBg="1"/>
      <p:bldP spid="215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31747">
            <a:extLst>
              <a:ext uri="{FF2B5EF4-FFF2-40B4-BE49-F238E27FC236}">
                <a16:creationId xmlns:a16="http://schemas.microsoft.com/office/drawing/2014/main" id="{3924F9DE-4B04-4965-8AA5-33963BA2B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979488"/>
            <a:ext cx="893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/>
              <a:t>电流</a:t>
            </a:r>
          </a:p>
        </p:txBody>
      </p:sp>
      <p:cxnSp>
        <p:nvCxnSpPr>
          <p:cNvPr id="41987" name="双箭头 555">
            <a:extLst>
              <a:ext uri="{FF2B5EF4-FFF2-40B4-BE49-F238E27FC236}">
                <a16:creationId xmlns:a16="http://schemas.microsoft.com/office/drawing/2014/main" id="{B84BC681-59E0-45F3-B74F-2D34C8DEB2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54413" y="1268413"/>
            <a:ext cx="137795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88" name="文本框 31749">
            <a:extLst>
              <a:ext uri="{FF2B5EF4-FFF2-40B4-BE49-F238E27FC236}">
                <a16:creationId xmlns:a16="http://schemas.microsoft.com/office/drawing/2014/main" id="{659E5D23-6B69-4AF6-A3EA-0DEA7585B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720725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3333FF"/>
                </a:solidFill>
              </a:rPr>
              <a:t>类比</a:t>
            </a:r>
          </a:p>
        </p:txBody>
      </p:sp>
      <p:sp>
        <p:nvSpPr>
          <p:cNvPr id="41989" name="文本框 31750">
            <a:extLst>
              <a:ext uri="{FF2B5EF4-FFF2-40B4-BE49-F238E27FC236}">
                <a16:creationId xmlns:a16="http://schemas.microsoft.com/office/drawing/2014/main" id="{D98A3F9B-723F-4DD1-9B0A-6E8EFE078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979488"/>
            <a:ext cx="893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/>
              <a:t>水流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4691515" imgH="6272871"/>
        </mc:Choice>
        <mc:Fallback>
          <p:control r:id="rId1" imgW="4691515" imgH="6272871">
            <p:pic>
              <p:nvPicPr>
                <p:cNvPr id="41990" name="Control 6">
                  <a:extLst>
                    <a:ext uri="{FF2B5EF4-FFF2-40B4-BE49-F238E27FC236}">
                      <a16:creationId xmlns:a16="http://schemas.microsoft.com/office/drawing/2014/main" id="{4178071F-EA26-4D07-A8FC-60646D5BA7F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6513" y="460375"/>
                  <a:ext cx="4691063" cy="6273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4520222" imgH="6272871"/>
        </mc:Choice>
        <mc:Fallback>
          <p:control r:id="rId2" imgW="4520222" imgH="6272871">
            <p:pic>
              <p:nvPicPr>
                <p:cNvPr id="41991" name="Control 7">
                  <a:extLst>
                    <a:ext uri="{FF2B5EF4-FFF2-40B4-BE49-F238E27FC236}">
                      <a16:creationId xmlns:a16="http://schemas.microsoft.com/office/drawing/2014/main" id="{A0A1D5F6-8CD0-4C4D-9687-28717D88F57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5025" y="460375"/>
                  <a:ext cx="4519613" cy="6273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32769">
            <a:extLst>
              <a:ext uri="{FF2B5EF4-FFF2-40B4-BE49-F238E27FC236}">
                <a16:creationId xmlns:a16="http://schemas.microsoft.com/office/drawing/2014/main" id="{AF19B53A-B3E8-4887-AD2D-617CE88E4F49}"/>
              </a:ext>
            </a:extLst>
          </p:cNvPr>
          <p:cNvSpPr/>
          <p:nvPr/>
        </p:nvSpPr>
        <p:spPr>
          <a:xfrm>
            <a:off x="1697038" y="2162175"/>
            <a:ext cx="5715000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10KV＝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V</a:t>
            </a:r>
            <a:endParaRPr sz="2800" b="1">
              <a:solidFill>
                <a:schemeClr val="tx2"/>
              </a:solidFill>
            </a:endParaRPr>
          </a:p>
        </p:txBody>
      </p:sp>
      <p:sp>
        <p:nvSpPr>
          <p:cNvPr id="23555" name="矩形 32770">
            <a:extLst>
              <a:ext uri="{FF2B5EF4-FFF2-40B4-BE49-F238E27FC236}">
                <a16:creationId xmlns:a16="http://schemas.microsoft.com/office/drawing/2014/main" id="{BF4E8229-EC24-460D-8739-BFBB640D15C4}"/>
              </a:ext>
            </a:extLst>
          </p:cNvPr>
          <p:cNvSpPr/>
          <p:nvPr/>
        </p:nvSpPr>
        <p:spPr>
          <a:xfrm>
            <a:off x="1773238" y="1644650"/>
            <a:ext cx="56388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3800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伏＝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千伏</a:t>
            </a:r>
            <a:endParaRPr sz="2800" b="1">
              <a:solidFill>
                <a:schemeClr val="tx2"/>
              </a:solidFill>
            </a:endParaRPr>
          </a:p>
        </p:txBody>
      </p:sp>
      <p:sp>
        <p:nvSpPr>
          <p:cNvPr id="23556" name="矩形 32771">
            <a:extLst>
              <a:ext uri="{FF2B5EF4-FFF2-40B4-BE49-F238E27FC236}">
                <a16:creationId xmlns:a16="http://schemas.microsoft.com/office/drawing/2014/main" id="{EF58D1DA-112E-450F-AD86-AB1834275237}"/>
              </a:ext>
            </a:extLst>
          </p:cNvPr>
          <p:cNvSpPr/>
          <p:nvPr/>
        </p:nvSpPr>
        <p:spPr>
          <a:xfrm>
            <a:off x="612775" y="2636838"/>
            <a:ext cx="82899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我国家庭电路的电压U=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V＝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mv=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KV</a:t>
            </a:r>
            <a:endParaRPr sz="2400" b="1">
              <a:solidFill>
                <a:schemeClr val="tx2"/>
              </a:solidFill>
            </a:endParaRPr>
          </a:p>
        </p:txBody>
      </p:sp>
      <p:sp>
        <p:nvSpPr>
          <p:cNvPr id="23557" name="矩形 32772">
            <a:extLst>
              <a:ext uri="{FF2B5EF4-FFF2-40B4-BE49-F238E27FC236}">
                <a16:creationId xmlns:a16="http://schemas.microsoft.com/office/drawing/2014/main" id="{B7F99A88-CFEE-4D08-9C25-D4DBF6D5BFA2}"/>
              </a:ext>
            </a:extLst>
          </p:cNvPr>
          <p:cNvSpPr/>
          <p:nvPr/>
        </p:nvSpPr>
        <p:spPr>
          <a:xfrm>
            <a:off x="3389313" y="1592263"/>
            <a:ext cx="87471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3 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.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8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23558" name="矩形 32773">
            <a:extLst>
              <a:ext uri="{FF2B5EF4-FFF2-40B4-BE49-F238E27FC236}">
                <a16:creationId xmlns:a16="http://schemas.microsoft.com/office/drawing/2014/main" id="{A2D7C3B9-3953-4527-A9F6-DDB87131642B}"/>
              </a:ext>
            </a:extLst>
          </p:cNvPr>
          <p:cNvSpPr/>
          <p:nvPr/>
        </p:nvSpPr>
        <p:spPr>
          <a:xfrm>
            <a:off x="3186113" y="2162175"/>
            <a:ext cx="708025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10</a:t>
            </a:r>
            <a:r>
              <a:rPr sz="28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4</a:t>
            </a:r>
            <a:endParaRPr sz="2800" b="1" baseline="30000">
              <a:solidFill>
                <a:srgbClr val="FF0000"/>
              </a:solidFill>
            </a:endParaRPr>
          </a:p>
        </p:txBody>
      </p:sp>
      <p:sp>
        <p:nvSpPr>
          <p:cNvPr id="23559" name="文本框 32774">
            <a:extLst>
              <a:ext uri="{FF2B5EF4-FFF2-40B4-BE49-F238E27FC236}">
                <a16:creationId xmlns:a16="http://schemas.microsoft.com/office/drawing/2014/main" id="{963471BF-4D46-4FDA-9F97-41D30D28DD82}"/>
              </a:ext>
            </a:extLst>
          </p:cNvPr>
          <p:cNvSpPr txBox="1"/>
          <p:nvPr/>
        </p:nvSpPr>
        <p:spPr>
          <a:xfrm>
            <a:off x="512763" y="1323975"/>
            <a:ext cx="15938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sz="36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隶书" pitchFamily="2" charset="-122"/>
                <a:sym typeface="Wingdings"/>
              </a:rPr>
              <a:t>练习：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隶书" pitchFamily="2" charset="-122"/>
            </a:endParaRPr>
          </a:p>
        </p:txBody>
      </p:sp>
      <p:sp>
        <p:nvSpPr>
          <p:cNvPr id="23560" name="文本框 32775">
            <a:extLst>
              <a:ext uri="{FF2B5EF4-FFF2-40B4-BE49-F238E27FC236}">
                <a16:creationId xmlns:a16="http://schemas.microsoft.com/office/drawing/2014/main" id="{1AF2D514-7642-409F-9E25-76B84A903738}"/>
              </a:ext>
            </a:extLst>
          </p:cNvPr>
          <p:cNvSpPr/>
          <p:nvPr/>
        </p:nvSpPr>
        <p:spPr>
          <a:xfrm>
            <a:off x="1000125" y="2425700"/>
            <a:ext cx="309563" cy="365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endParaRPr altLang="zh-CN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</p:txBody>
      </p:sp>
      <p:sp>
        <p:nvSpPr>
          <p:cNvPr id="23561" name="文本框 32776">
            <a:extLst>
              <a:ext uri="{FF2B5EF4-FFF2-40B4-BE49-F238E27FC236}">
                <a16:creationId xmlns:a16="http://schemas.microsoft.com/office/drawing/2014/main" id="{6ECE3A27-1F28-442B-9E2D-352B97D07A4F}"/>
              </a:ext>
            </a:extLst>
          </p:cNvPr>
          <p:cNvSpPr/>
          <p:nvPr/>
        </p:nvSpPr>
        <p:spPr>
          <a:xfrm>
            <a:off x="3917950" y="2682875"/>
            <a:ext cx="692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220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23562" name="文本框 32777">
            <a:extLst>
              <a:ext uri="{FF2B5EF4-FFF2-40B4-BE49-F238E27FC236}">
                <a16:creationId xmlns:a16="http://schemas.microsoft.com/office/drawing/2014/main" id="{659462FD-A5FB-40A3-8B4F-76D24EE0CECF}"/>
              </a:ext>
            </a:extLst>
          </p:cNvPr>
          <p:cNvSpPr/>
          <p:nvPr/>
        </p:nvSpPr>
        <p:spPr>
          <a:xfrm>
            <a:off x="5170488" y="2705100"/>
            <a:ext cx="13604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2.2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宋体" pitchFamily="2" charset="-122"/>
              </a:rPr>
              <a:t>×10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宋体" pitchFamily="2" charset="-122"/>
              </a:rPr>
              <a:t>5</a:t>
            </a:r>
            <a:endParaRPr sz="2400" b="1" baseline="30000">
              <a:solidFill>
                <a:srgbClr val="FF3300"/>
              </a:solidFill>
              <a:sym typeface="宋体" pitchFamily="2" charset="-122"/>
            </a:endParaRPr>
          </a:p>
        </p:txBody>
      </p:sp>
      <p:sp>
        <p:nvSpPr>
          <p:cNvPr id="23563" name="文本框 32778">
            <a:extLst>
              <a:ext uri="{FF2B5EF4-FFF2-40B4-BE49-F238E27FC236}">
                <a16:creationId xmlns:a16="http://schemas.microsoft.com/office/drawing/2014/main" id="{587579F6-98D8-4F80-8A6D-AD5FDE7FAD04}"/>
              </a:ext>
            </a:extLst>
          </p:cNvPr>
          <p:cNvSpPr/>
          <p:nvPr/>
        </p:nvSpPr>
        <p:spPr>
          <a:xfrm>
            <a:off x="7237413" y="2562225"/>
            <a:ext cx="7762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0.22</a:t>
            </a:r>
            <a:endParaRPr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3793">
            <a:extLst>
              <a:ext uri="{FF2B5EF4-FFF2-40B4-BE49-F238E27FC236}">
                <a16:creationId xmlns:a16="http://schemas.microsoft.com/office/drawing/2014/main" id="{C0FDC13F-EF26-41EB-9E46-EE199019165C}"/>
              </a:ext>
            </a:extLst>
          </p:cNvPr>
          <p:cNvSpPr txBox="1"/>
          <p:nvPr/>
        </p:nvSpPr>
        <p:spPr>
          <a:xfrm>
            <a:off x="179388" y="549275"/>
            <a:ext cx="8855075" cy="603250"/>
          </a:xfrm>
          <a:prstGeom prst="rect">
            <a:avLst/>
          </a:prstGeom>
          <a:gradFill rotWithShape="0">
            <a:gsLst>
              <a:gs pos="0">
                <a:srgbClr val="0066FF">
                  <a:alpha val="100000"/>
                </a:srgbClr>
              </a:gs>
              <a:gs pos="100000">
                <a:srgbClr val="0066FF">
                  <a:gamma/>
                  <a:tint val="0"/>
                  <a:invGamma/>
                  <a:alpha val="100000"/>
                </a:srgbClr>
              </a:gs>
            </a:gsLst>
            <a:lin ang="0" scaled="1"/>
          </a:gradFill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en-US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比较电压表和电流表的异同点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  <p:graphicFrame>
        <p:nvGraphicFramePr>
          <p:cNvPr id="44035" name="表格 33794">
            <a:extLst>
              <a:ext uri="{FF2B5EF4-FFF2-40B4-BE49-F238E27FC236}">
                <a16:creationId xmlns:a16="http://schemas.microsoft.com/office/drawing/2014/main" id="{412E55CC-3D92-4EBE-A4FB-7B48B6A1EC95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196975"/>
          <a:ext cx="8712200" cy="5435600"/>
        </p:xfrm>
        <a:graphic>
          <a:graphicData uri="http://schemas.openxmlformats.org/drawingml/2006/table">
            <a:tbl>
              <a:tblPr/>
              <a:tblGrid>
                <a:gridCol w="373063">
                  <a:extLst>
                    <a:ext uri="{9D8B030D-6E8A-4147-A177-3AD203B41FA5}">
                      <a16:colId xmlns:a16="http://schemas.microsoft.com/office/drawing/2014/main" val="3802307650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595647140"/>
                    </a:ext>
                  </a:extLst>
                </a:gridCol>
                <a:gridCol w="3281363">
                  <a:extLst>
                    <a:ext uri="{9D8B030D-6E8A-4147-A177-3AD203B41FA5}">
                      <a16:colId xmlns:a16="http://schemas.microsoft.com/office/drawing/2014/main" val="916945722"/>
                    </a:ext>
                  </a:extLst>
                </a:gridCol>
                <a:gridCol w="3294062">
                  <a:extLst>
                    <a:ext uri="{9D8B030D-6E8A-4147-A177-3AD203B41FA5}">
                      <a16:colId xmlns:a16="http://schemas.microsoft.com/office/drawing/2014/main" val="2683549877"/>
                    </a:ext>
                  </a:extLst>
                </a:gridCol>
              </a:tblGrid>
              <a:tr h="525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电流表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电压表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002977"/>
                  </a:ext>
                </a:extLst>
              </a:tr>
              <a:tr h="525463">
                <a:tc row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符号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961840"/>
                  </a:ext>
                </a:extLst>
              </a:tr>
              <a:tr h="525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连接方式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074675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直接连接电源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507462"/>
                  </a:ext>
                </a:extLst>
              </a:tr>
              <a:tr h="4937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量程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64049"/>
                  </a:ext>
                </a:extLst>
              </a:tr>
              <a:tr h="4794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每大格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519694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每小格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49753"/>
                  </a:ext>
                </a:extLst>
              </a:tr>
              <a:tr h="5254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内阻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912861"/>
                  </a:ext>
                </a:extLst>
              </a:tr>
              <a:tr h="1389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相同点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2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600">
                          <a:solidFill>
                            <a:srgbClr val="000000"/>
                          </a:solidFill>
                          <a:latin typeface="Arial Rounded MT Bold" panose="020F0704030504030204" pitchFamily="34" charset="0"/>
                          <a:ea typeface="黑体" panose="020106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422179"/>
                  </a:ext>
                </a:extLst>
              </a:tr>
            </a:tbl>
          </a:graphicData>
        </a:graphic>
      </p:graphicFrame>
      <p:sp>
        <p:nvSpPr>
          <p:cNvPr id="24623" name="文本框 33892">
            <a:extLst>
              <a:ext uri="{FF2B5EF4-FFF2-40B4-BE49-F238E27FC236}">
                <a16:creationId xmlns:a16="http://schemas.microsoft.com/office/drawing/2014/main" id="{10DFADDC-DA9B-4E05-B011-3817671672E0}"/>
              </a:ext>
            </a:extLst>
          </p:cNvPr>
          <p:cNvSpPr txBox="1"/>
          <p:nvPr/>
        </p:nvSpPr>
        <p:spPr>
          <a:xfrm>
            <a:off x="3633788" y="2274888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串联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24624" name="文本框 33893">
            <a:extLst>
              <a:ext uri="{FF2B5EF4-FFF2-40B4-BE49-F238E27FC236}">
                <a16:creationId xmlns:a16="http://schemas.microsoft.com/office/drawing/2014/main" id="{C19CD2B8-2E24-42E2-9DB8-D39AD6EB6C5C}"/>
              </a:ext>
            </a:extLst>
          </p:cNvPr>
          <p:cNvSpPr txBox="1"/>
          <p:nvPr/>
        </p:nvSpPr>
        <p:spPr>
          <a:xfrm>
            <a:off x="6946900" y="2274888"/>
            <a:ext cx="9350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并联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24625" name="文本框 33894">
            <a:extLst>
              <a:ext uri="{FF2B5EF4-FFF2-40B4-BE49-F238E27FC236}">
                <a16:creationId xmlns:a16="http://schemas.microsoft.com/office/drawing/2014/main" id="{C26035B0-86C8-4AAC-8C71-259222498374}"/>
              </a:ext>
            </a:extLst>
          </p:cNvPr>
          <p:cNvSpPr txBox="1"/>
          <p:nvPr/>
        </p:nvSpPr>
        <p:spPr>
          <a:xfrm>
            <a:off x="3633788" y="2805113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不能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24626" name="文本框 33895">
            <a:extLst>
              <a:ext uri="{FF2B5EF4-FFF2-40B4-BE49-F238E27FC236}">
                <a16:creationId xmlns:a16="http://schemas.microsoft.com/office/drawing/2014/main" id="{6EE01F52-D24E-4C91-9D8D-88345D6BD8C7}"/>
              </a:ext>
            </a:extLst>
          </p:cNvPr>
          <p:cNvSpPr txBox="1"/>
          <p:nvPr/>
        </p:nvSpPr>
        <p:spPr>
          <a:xfrm>
            <a:off x="7091363" y="2778125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能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24627" name="文本框 33896">
            <a:extLst>
              <a:ext uri="{FF2B5EF4-FFF2-40B4-BE49-F238E27FC236}">
                <a16:creationId xmlns:a16="http://schemas.microsoft.com/office/drawing/2014/main" id="{5C2991BA-EE45-46E7-A08C-0C71623182EE}"/>
              </a:ext>
            </a:extLst>
          </p:cNvPr>
          <p:cNvSpPr txBox="1"/>
          <p:nvPr/>
        </p:nvSpPr>
        <p:spPr>
          <a:xfrm>
            <a:off x="2843213" y="3282950"/>
            <a:ext cx="2663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  <a:buFont typeface="Arial" pitchFamily="34" charset="0"/>
              <a:buNone/>
            </a:pP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charset="-122"/>
                <a:sym typeface="Wingdings"/>
              </a:rPr>
              <a:t>0</a:t>
            </a:r>
            <a:r>
              <a:rPr lang="zh-CN" altLang="en-US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sym typeface="Wingdings"/>
              </a:rPr>
              <a:t>～0.6A和0～3A</a:t>
            </a:r>
          </a:p>
        </p:txBody>
      </p:sp>
      <p:sp>
        <p:nvSpPr>
          <p:cNvPr id="24628" name="文本框 33897">
            <a:extLst>
              <a:ext uri="{FF2B5EF4-FFF2-40B4-BE49-F238E27FC236}">
                <a16:creationId xmlns:a16="http://schemas.microsoft.com/office/drawing/2014/main" id="{A46CC0B2-9D8A-4E98-A0B0-917B26C07AEA}"/>
              </a:ext>
            </a:extLst>
          </p:cNvPr>
          <p:cNvSpPr txBox="1"/>
          <p:nvPr/>
        </p:nvSpPr>
        <p:spPr>
          <a:xfrm>
            <a:off x="6226175" y="3282950"/>
            <a:ext cx="26654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0</a:t>
            </a: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～3V和0～15V</a:t>
            </a:r>
            <a:endParaRPr lang="en-US"/>
          </a:p>
        </p:txBody>
      </p:sp>
      <p:sp>
        <p:nvSpPr>
          <p:cNvPr id="24629" name="文本框 33898">
            <a:extLst>
              <a:ext uri="{FF2B5EF4-FFF2-40B4-BE49-F238E27FC236}">
                <a16:creationId xmlns:a16="http://schemas.microsoft.com/office/drawing/2014/main" id="{2AD1771D-B9D1-4B55-A164-BBA564160AD1}"/>
              </a:ext>
            </a:extLst>
          </p:cNvPr>
          <p:cNvSpPr txBox="1"/>
          <p:nvPr/>
        </p:nvSpPr>
        <p:spPr>
          <a:xfrm>
            <a:off x="3201988" y="4219575"/>
            <a:ext cx="20161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0.02</a:t>
            </a: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A和0.1A</a:t>
            </a:r>
            <a:endParaRPr lang="en-US"/>
          </a:p>
        </p:txBody>
      </p:sp>
      <p:sp>
        <p:nvSpPr>
          <p:cNvPr id="24630" name="文本框 33899">
            <a:extLst>
              <a:ext uri="{FF2B5EF4-FFF2-40B4-BE49-F238E27FC236}">
                <a16:creationId xmlns:a16="http://schemas.microsoft.com/office/drawing/2014/main" id="{5FCB0382-1797-4B76-99D3-940CD8F80080}"/>
              </a:ext>
            </a:extLst>
          </p:cNvPr>
          <p:cNvSpPr txBox="1"/>
          <p:nvPr/>
        </p:nvSpPr>
        <p:spPr>
          <a:xfrm>
            <a:off x="6513513" y="4265613"/>
            <a:ext cx="18018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0.1V</a:t>
            </a: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和0.5V</a:t>
            </a:r>
            <a:endParaRPr lang="en-US"/>
          </a:p>
        </p:txBody>
      </p:sp>
      <p:sp>
        <p:nvSpPr>
          <p:cNvPr id="24631" name="文本框 33900">
            <a:extLst>
              <a:ext uri="{FF2B5EF4-FFF2-40B4-BE49-F238E27FC236}">
                <a16:creationId xmlns:a16="http://schemas.microsoft.com/office/drawing/2014/main" id="{E58A0E60-8CF7-46A2-9EF6-DD8BF1C87F4F}"/>
              </a:ext>
            </a:extLst>
          </p:cNvPr>
          <p:cNvSpPr txBox="1"/>
          <p:nvPr/>
        </p:nvSpPr>
        <p:spPr>
          <a:xfrm>
            <a:off x="3344863" y="3714750"/>
            <a:ext cx="20177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0.2</a:t>
            </a: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A和1A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4632" name="文本框 33901">
            <a:extLst>
              <a:ext uri="{FF2B5EF4-FFF2-40B4-BE49-F238E27FC236}">
                <a16:creationId xmlns:a16="http://schemas.microsoft.com/office/drawing/2014/main" id="{C5A1ECD9-5F00-4157-B1EC-D74E7EC05E19}"/>
              </a:ext>
            </a:extLst>
          </p:cNvPr>
          <p:cNvSpPr txBox="1"/>
          <p:nvPr/>
        </p:nvSpPr>
        <p:spPr>
          <a:xfrm>
            <a:off x="6729413" y="3762375"/>
            <a:ext cx="13700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1V</a:t>
            </a: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和5V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4633" name="文本框 33902">
            <a:extLst>
              <a:ext uri="{FF2B5EF4-FFF2-40B4-BE49-F238E27FC236}">
                <a16:creationId xmlns:a16="http://schemas.microsoft.com/office/drawing/2014/main" id="{29641335-0204-47CD-9A79-4C21EFB99AF8}"/>
              </a:ext>
            </a:extLst>
          </p:cNvPr>
          <p:cNvSpPr txBox="1"/>
          <p:nvPr/>
        </p:nvSpPr>
        <p:spPr>
          <a:xfrm>
            <a:off x="2700338" y="4722813"/>
            <a:ext cx="2663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很小，相当于导线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24634" name="文本框 33903">
            <a:extLst>
              <a:ext uri="{FF2B5EF4-FFF2-40B4-BE49-F238E27FC236}">
                <a16:creationId xmlns:a16="http://schemas.microsoft.com/office/drawing/2014/main" id="{9CCC87C2-5207-4C70-8B05-9DC91465B4B9}"/>
              </a:ext>
            </a:extLst>
          </p:cNvPr>
          <p:cNvSpPr txBox="1"/>
          <p:nvPr/>
        </p:nvSpPr>
        <p:spPr>
          <a:xfrm>
            <a:off x="6083300" y="4724400"/>
            <a:ext cx="2663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很大，相当于断路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24635" name="文本框 33904">
            <a:extLst>
              <a:ext uri="{FF2B5EF4-FFF2-40B4-BE49-F238E27FC236}">
                <a16:creationId xmlns:a16="http://schemas.microsoft.com/office/drawing/2014/main" id="{A7CF848F-7A30-4FD4-BDF6-F6584DF5FCFD}"/>
              </a:ext>
            </a:extLst>
          </p:cNvPr>
          <p:cNvSpPr txBox="1"/>
          <p:nvPr/>
        </p:nvSpPr>
        <p:spPr>
          <a:xfrm>
            <a:off x="754063" y="5443538"/>
            <a:ext cx="8281987" cy="1041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lang="en-US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  <a:sym typeface="Wingdings"/>
              </a:rPr>
              <a:t>使用前调零，读数时看清量程和每大格、每小格的值，电流从正接线柱流入，负接线柱流出，不能超过最大量程。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anose="02010609060101010101" pitchFamily="49" charset="-122"/>
            </a:endParaRPr>
          </a:p>
        </p:txBody>
      </p:sp>
      <p:grpSp>
        <p:nvGrpSpPr>
          <p:cNvPr id="44092" name="组合 33905">
            <a:extLst>
              <a:ext uri="{FF2B5EF4-FFF2-40B4-BE49-F238E27FC236}">
                <a16:creationId xmlns:a16="http://schemas.microsoft.com/office/drawing/2014/main" id="{1F231034-88B1-4069-80E9-2A2662226301}"/>
              </a:ext>
            </a:extLst>
          </p:cNvPr>
          <p:cNvGrpSpPr>
            <a:grpSpLocks/>
          </p:cNvGrpSpPr>
          <p:nvPr/>
        </p:nvGrpSpPr>
        <p:grpSpPr bwMode="auto">
          <a:xfrm>
            <a:off x="6875463" y="1698625"/>
            <a:ext cx="1081087" cy="503238"/>
            <a:chOff x="0" y="0"/>
            <a:chExt cx="1702" cy="792"/>
          </a:xfrm>
        </p:grpSpPr>
        <p:sp>
          <p:nvSpPr>
            <p:cNvPr id="44093" name="直接连接符 33906">
              <a:extLst>
                <a:ext uri="{FF2B5EF4-FFF2-40B4-BE49-F238E27FC236}">
                  <a16:creationId xmlns:a16="http://schemas.microsoft.com/office/drawing/2014/main" id="{357A798C-69BF-45D7-B93B-29DE861E1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72"/>
              <a:ext cx="1702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4094" name="图片 33907">
              <a:extLst>
                <a:ext uri="{FF2B5EF4-FFF2-40B4-BE49-F238E27FC236}">
                  <a16:creationId xmlns:a16="http://schemas.microsoft.com/office/drawing/2014/main" id="{167DF8DD-49E7-4868-8608-22B95B776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" y="0"/>
              <a:ext cx="680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95" name="组合 33908">
            <a:extLst>
              <a:ext uri="{FF2B5EF4-FFF2-40B4-BE49-F238E27FC236}">
                <a16:creationId xmlns:a16="http://schemas.microsoft.com/office/drawing/2014/main" id="{5C032771-8182-4572-AA60-F4DD83A6AF0E}"/>
              </a:ext>
            </a:extLst>
          </p:cNvPr>
          <p:cNvGrpSpPr>
            <a:grpSpLocks/>
          </p:cNvGrpSpPr>
          <p:nvPr/>
        </p:nvGrpSpPr>
        <p:grpSpPr bwMode="auto">
          <a:xfrm>
            <a:off x="3490913" y="1771650"/>
            <a:ext cx="1079500" cy="457200"/>
            <a:chOff x="0" y="0"/>
            <a:chExt cx="1702" cy="720"/>
          </a:xfrm>
        </p:grpSpPr>
        <p:sp>
          <p:nvSpPr>
            <p:cNvPr id="44096" name="直接连接符 33909">
              <a:extLst>
                <a:ext uri="{FF2B5EF4-FFF2-40B4-BE49-F238E27FC236}">
                  <a16:creationId xmlns:a16="http://schemas.microsoft.com/office/drawing/2014/main" id="{3600CF11-A5F2-4CF7-AE10-5220D92D2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8"/>
              <a:ext cx="1702" cy="1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97" name="椭圆 33910">
              <a:extLst>
                <a:ext uri="{FF2B5EF4-FFF2-40B4-BE49-F238E27FC236}">
                  <a16:creationId xmlns:a16="http://schemas.microsoft.com/office/drawing/2014/main" id="{E24DFB1D-318A-43AB-8E02-D8C94EF41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114"/>
              <a:ext cx="567" cy="567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4098" name="文本框 33911">
              <a:extLst>
                <a:ext uri="{FF2B5EF4-FFF2-40B4-BE49-F238E27FC236}">
                  <a16:creationId xmlns:a16="http://schemas.microsoft.com/office/drawing/2014/main" id="{EB1814C8-DED7-46E8-9F36-8B1BEB413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0"/>
              <a:ext cx="93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0000"/>
                  </a:solidFill>
                </a:rPr>
                <a:t>A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6385">
            <a:extLst>
              <a:ext uri="{FF2B5EF4-FFF2-40B4-BE49-F238E27FC236}">
                <a16:creationId xmlns:a16="http://schemas.microsoft.com/office/drawing/2014/main" id="{BA95859A-0E02-441A-A2EF-4BBB6F30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784225"/>
            <a:ext cx="2620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3333FF"/>
                </a:solidFill>
              </a:rPr>
              <a:t>一、认识电压</a:t>
            </a:r>
          </a:p>
        </p:txBody>
      </p:sp>
      <p:sp>
        <p:nvSpPr>
          <p:cNvPr id="7171" name="文本框 16386">
            <a:extLst>
              <a:ext uri="{FF2B5EF4-FFF2-40B4-BE49-F238E27FC236}">
                <a16:creationId xmlns:a16="http://schemas.microsoft.com/office/drawing/2014/main" id="{2857B429-44CB-4831-8402-2695936D211E}"/>
              </a:ext>
            </a:extLst>
          </p:cNvPr>
          <p:cNvSpPr/>
          <p:nvPr/>
        </p:nvSpPr>
        <p:spPr>
          <a:xfrm>
            <a:off x="1989138" y="2928938"/>
            <a:ext cx="10715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itchFamily="2" charset="-122"/>
                <a:sym typeface="Wingdings"/>
              </a:rPr>
              <a:t>*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电源                           </a:t>
            </a:r>
            <a:endParaRPr sz="2800" b="1"/>
          </a:p>
        </p:txBody>
      </p:sp>
      <p:sp>
        <p:nvSpPr>
          <p:cNvPr id="7172" name="文本框 16387">
            <a:extLst>
              <a:ext uri="{FF2B5EF4-FFF2-40B4-BE49-F238E27FC236}">
                <a16:creationId xmlns:a16="http://schemas.microsoft.com/office/drawing/2014/main" id="{47F0E1DB-4C99-4D21-893A-A5C5734FC4B3}"/>
              </a:ext>
            </a:extLst>
          </p:cNvPr>
          <p:cNvSpPr/>
          <p:nvPr/>
        </p:nvSpPr>
        <p:spPr>
          <a:xfrm>
            <a:off x="4125913" y="2822575"/>
            <a:ext cx="8937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电压</a:t>
            </a:r>
            <a:endParaRPr sz="2800" b="1"/>
          </a:p>
        </p:txBody>
      </p:sp>
      <p:sp>
        <p:nvSpPr>
          <p:cNvPr id="7173" name="文本框 16388">
            <a:extLst>
              <a:ext uri="{FF2B5EF4-FFF2-40B4-BE49-F238E27FC236}">
                <a16:creationId xmlns:a16="http://schemas.microsoft.com/office/drawing/2014/main" id="{6A715436-ABD5-4D5B-8690-E22AD6807615}"/>
              </a:ext>
            </a:extLst>
          </p:cNvPr>
          <p:cNvSpPr/>
          <p:nvPr/>
        </p:nvSpPr>
        <p:spPr>
          <a:xfrm>
            <a:off x="5868988" y="2786063"/>
            <a:ext cx="8937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电流</a:t>
            </a:r>
            <a:endParaRPr sz="2800" b="1"/>
          </a:p>
        </p:txBody>
      </p:sp>
      <p:sp>
        <p:nvSpPr>
          <p:cNvPr id="26630" name="文本框 16389">
            <a:extLst>
              <a:ext uri="{FF2B5EF4-FFF2-40B4-BE49-F238E27FC236}">
                <a16:creationId xmlns:a16="http://schemas.microsoft.com/office/drawing/2014/main" id="{29C719D7-6411-4939-A25B-BBEAC81A8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63713"/>
            <a:ext cx="1089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/>
          </a:p>
        </p:txBody>
      </p:sp>
      <p:cxnSp>
        <p:nvCxnSpPr>
          <p:cNvPr id="26631" name="箭头 517">
            <a:extLst>
              <a:ext uri="{FF2B5EF4-FFF2-40B4-BE49-F238E27FC236}">
                <a16:creationId xmlns:a16="http://schemas.microsoft.com/office/drawing/2014/main" id="{FE0B335B-7751-438D-B0EB-22162FBC13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0700" y="3225800"/>
            <a:ext cx="1008063" cy="0"/>
          </a:xfrm>
          <a:prstGeom prst="line">
            <a:avLst/>
          </a:prstGeom>
          <a:noFill/>
          <a:ln w="63500" algn="ctr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文本框 16391">
            <a:extLst>
              <a:ext uri="{FF2B5EF4-FFF2-40B4-BE49-F238E27FC236}">
                <a16:creationId xmlns:a16="http://schemas.microsoft.com/office/drawing/2014/main" id="{9D0D6B0B-77C6-4AA8-864F-DF1300481D34}"/>
              </a:ext>
            </a:extLst>
          </p:cNvPr>
          <p:cNvSpPr/>
          <p:nvPr/>
        </p:nvSpPr>
        <p:spPr>
          <a:xfrm>
            <a:off x="3060700" y="2624138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提供</a:t>
            </a:r>
            <a:endParaRPr sz="2400" b="1">
              <a:solidFill>
                <a:srgbClr val="FF0000"/>
              </a:solidFill>
            </a:endParaRPr>
          </a:p>
        </p:txBody>
      </p:sp>
      <p:cxnSp>
        <p:nvCxnSpPr>
          <p:cNvPr id="26633" name="箭头 517">
            <a:extLst>
              <a:ext uri="{FF2B5EF4-FFF2-40B4-BE49-F238E27FC236}">
                <a16:creationId xmlns:a16="http://schemas.microsoft.com/office/drawing/2014/main" id="{0D311437-8542-424B-AB07-40AF6B1BF8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19675" y="3152775"/>
            <a:ext cx="1008063" cy="0"/>
          </a:xfrm>
          <a:prstGeom prst="line">
            <a:avLst/>
          </a:prstGeom>
          <a:noFill/>
          <a:ln w="63500" algn="ctr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文本框 16393">
            <a:extLst>
              <a:ext uri="{FF2B5EF4-FFF2-40B4-BE49-F238E27FC236}">
                <a16:creationId xmlns:a16="http://schemas.microsoft.com/office/drawing/2014/main" id="{CFE1AEA3-FF6F-4D0B-896C-CA0F56B5DDB7}"/>
              </a:ext>
            </a:extLst>
          </p:cNvPr>
          <p:cNvSpPr/>
          <p:nvPr/>
        </p:nvSpPr>
        <p:spPr>
          <a:xfrm>
            <a:off x="428625" y="1474788"/>
            <a:ext cx="817721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电压是使电路中的自由电荷发生定向移动形成电流的原因</a:t>
            </a:r>
            <a:endParaRPr sz="2400" b="1"/>
          </a:p>
        </p:txBody>
      </p:sp>
      <p:sp>
        <p:nvSpPr>
          <p:cNvPr id="7179" name="文本框 16394">
            <a:extLst>
              <a:ext uri="{FF2B5EF4-FFF2-40B4-BE49-F238E27FC236}">
                <a16:creationId xmlns:a16="http://schemas.microsoft.com/office/drawing/2014/main" id="{9EB28B9A-4512-44B5-9005-F1CD40AB482E}"/>
              </a:ext>
            </a:extLst>
          </p:cNvPr>
          <p:cNvSpPr/>
          <p:nvPr/>
        </p:nvSpPr>
        <p:spPr>
          <a:xfrm>
            <a:off x="858838" y="2130425"/>
            <a:ext cx="3668712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电压这个物理量常用字母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U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表示</a:t>
            </a:r>
            <a:endParaRPr sz="2000" b="1"/>
          </a:p>
        </p:txBody>
      </p:sp>
      <p:sp>
        <p:nvSpPr>
          <p:cNvPr id="7180" name="文本框 16395">
            <a:extLst>
              <a:ext uri="{FF2B5EF4-FFF2-40B4-BE49-F238E27FC236}">
                <a16:creationId xmlns:a16="http://schemas.microsoft.com/office/drawing/2014/main" id="{91EDA86C-0CA5-4CA9-A3B0-3100F71AD3FE}"/>
              </a:ext>
            </a:extLst>
          </p:cNvPr>
          <p:cNvSpPr/>
          <p:nvPr/>
        </p:nvSpPr>
        <p:spPr>
          <a:xfrm>
            <a:off x="758825" y="3717925"/>
            <a:ext cx="8277225" cy="1990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注意：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1、有电压不一定有电流，还要看电路是否闭合；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2、有电流一定有电压。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3、电压一定是指电路两端的电压，不能说成电路某处的电压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4、电压不能理解成电的压力。</a:t>
            </a:r>
            <a:endParaRPr sz="2400" b="1"/>
          </a:p>
        </p:txBody>
      </p:sp>
      <p:sp>
        <p:nvSpPr>
          <p:cNvPr id="7181" name="文本框 16396">
            <a:extLst>
              <a:ext uri="{FF2B5EF4-FFF2-40B4-BE49-F238E27FC236}">
                <a16:creationId xmlns:a16="http://schemas.microsoft.com/office/drawing/2014/main" id="{A1A55984-C6BE-4F9D-8FC8-1304409CD147}"/>
              </a:ext>
            </a:extLst>
          </p:cNvPr>
          <p:cNvSpPr/>
          <p:nvPr/>
        </p:nvSpPr>
        <p:spPr>
          <a:xfrm>
            <a:off x="5229225" y="2716213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形成</a:t>
            </a:r>
            <a:endParaRPr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6" grpId="0" animBg="1"/>
      <p:bldP spid="7178" grpId="0" animBg="1"/>
      <p:bldP spid="7179" grpId="0" animBg="1"/>
      <p:bldP spid="71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内容占位符 34817" descr="05804007">
            <a:extLst>
              <a:ext uri="{FF2B5EF4-FFF2-40B4-BE49-F238E27FC236}">
                <a16:creationId xmlns:a16="http://schemas.microsoft.com/office/drawing/2014/main" id="{D10D14D6-3805-4D9C-A1A8-8FE68CA727A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2636838"/>
            <a:ext cx="7200900" cy="40036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5059" name="文本框 34818">
            <a:extLst>
              <a:ext uri="{FF2B5EF4-FFF2-40B4-BE49-F238E27FC236}">
                <a16:creationId xmlns:a16="http://schemas.microsoft.com/office/drawing/2014/main" id="{7EB5CDD6-80A3-4B3F-8520-E88FB1464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749300"/>
            <a:ext cx="233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/>
              <a:t>P58.想想议议</a:t>
            </a:r>
          </a:p>
        </p:txBody>
      </p:sp>
      <p:sp>
        <p:nvSpPr>
          <p:cNvPr id="45060" name="文本框 34819">
            <a:extLst>
              <a:ext uri="{FF2B5EF4-FFF2-40B4-BE49-F238E27FC236}">
                <a16:creationId xmlns:a16="http://schemas.microsoft.com/office/drawing/2014/main" id="{5920A592-3901-4E5C-988B-2F4FCDFD1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68413"/>
            <a:ext cx="82804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/>
              <a:t>如图，电压表已于被测电阻并联。如果要把这三个串联着的电阻与电源连接，那端应该接电源的正极？那端应该接电源的正极？请在图上标出电流的方向。</a:t>
            </a:r>
            <a:endParaRPr lang="zh-CN" altLang="en-US"/>
          </a:p>
        </p:txBody>
      </p:sp>
      <p:sp>
        <p:nvSpPr>
          <p:cNvPr id="25605" name="文本框 34820">
            <a:extLst>
              <a:ext uri="{FF2B5EF4-FFF2-40B4-BE49-F238E27FC236}">
                <a16:creationId xmlns:a16="http://schemas.microsoft.com/office/drawing/2014/main" id="{6415DACF-2411-4FF9-8C50-1FD36290EC87}"/>
              </a:ext>
            </a:extLst>
          </p:cNvPr>
          <p:cNvSpPr/>
          <p:nvPr/>
        </p:nvSpPr>
        <p:spPr>
          <a:xfrm>
            <a:off x="8066088" y="4802188"/>
            <a:ext cx="506412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4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+</a:t>
            </a:r>
            <a:endParaRPr sz="4400" b="1">
              <a:solidFill>
                <a:srgbClr val="FF0000"/>
              </a:solidFill>
            </a:endParaRPr>
          </a:p>
        </p:txBody>
      </p:sp>
      <p:sp>
        <p:nvSpPr>
          <p:cNvPr id="25606" name="文本框 34821">
            <a:extLst>
              <a:ext uri="{FF2B5EF4-FFF2-40B4-BE49-F238E27FC236}">
                <a16:creationId xmlns:a16="http://schemas.microsoft.com/office/drawing/2014/main" id="{92E1C4D6-2428-4A51-BA50-6A60A42115C9}"/>
              </a:ext>
            </a:extLst>
          </p:cNvPr>
          <p:cNvSpPr/>
          <p:nvPr/>
        </p:nvSpPr>
        <p:spPr>
          <a:xfrm>
            <a:off x="611188" y="4802188"/>
            <a:ext cx="506412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4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-</a:t>
            </a:r>
            <a:endParaRPr sz="4400" b="1">
              <a:solidFill>
                <a:srgbClr val="FF0000"/>
              </a:solidFill>
            </a:endParaRPr>
          </a:p>
        </p:txBody>
      </p:sp>
      <p:cxnSp>
        <p:nvCxnSpPr>
          <p:cNvPr id="45063" name="直接连接符 34822">
            <a:extLst>
              <a:ext uri="{FF2B5EF4-FFF2-40B4-BE49-F238E27FC236}">
                <a16:creationId xmlns:a16="http://schemas.microsoft.com/office/drawing/2014/main" id="{EC476E23-3C31-4712-A051-92F49393575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61150" y="6092825"/>
            <a:ext cx="719138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4" name="直接连接符 34823">
            <a:extLst>
              <a:ext uri="{FF2B5EF4-FFF2-40B4-BE49-F238E27FC236}">
                <a16:creationId xmlns:a16="http://schemas.microsoft.com/office/drawing/2014/main" id="{4E9CACAA-E94E-4BB7-80C0-C7EAD02DCA3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8538" y="6094413"/>
            <a:ext cx="576262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直接连接符 34824">
            <a:extLst>
              <a:ext uri="{FF2B5EF4-FFF2-40B4-BE49-F238E27FC236}">
                <a16:creationId xmlns:a16="http://schemas.microsoft.com/office/drawing/2014/main" id="{35ED4713-F0B7-4705-B973-B87AEC06E4B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27538" y="6153150"/>
            <a:ext cx="719137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内容占位符 35841" descr="05904008">
            <a:extLst>
              <a:ext uri="{FF2B5EF4-FFF2-40B4-BE49-F238E27FC236}">
                <a16:creationId xmlns:a16="http://schemas.microsoft.com/office/drawing/2014/main" id="{E5BB870D-7579-4259-B05E-13683ED06DE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" y="2205038"/>
            <a:ext cx="5688013" cy="32289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46083" name="组合 35842">
            <a:extLst>
              <a:ext uri="{FF2B5EF4-FFF2-40B4-BE49-F238E27FC236}">
                <a16:creationId xmlns:a16="http://schemas.microsoft.com/office/drawing/2014/main" id="{7442857D-4281-4853-A262-C4D38CC65ECB}"/>
              </a:ext>
            </a:extLst>
          </p:cNvPr>
          <p:cNvGrpSpPr>
            <a:grpSpLocks/>
          </p:cNvGrpSpPr>
          <p:nvPr/>
        </p:nvGrpSpPr>
        <p:grpSpPr bwMode="auto">
          <a:xfrm>
            <a:off x="6661150" y="3213100"/>
            <a:ext cx="1765300" cy="1997075"/>
            <a:chOff x="0" y="0"/>
            <a:chExt cx="1792" cy="1796"/>
          </a:xfrm>
        </p:grpSpPr>
        <p:grpSp>
          <p:nvGrpSpPr>
            <p:cNvPr id="46084" name="组合 35843">
              <a:extLst>
                <a:ext uri="{FF2B5EF4-FFF2-40B4-BE49-F238E27FC236}">
                  <a16:creationId xmlns:a16="http://schemas.microsoft.com/office/drawing/2014/main" id="{3649B5EB-ED09-4771-91AD-0AA1008DE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" y="174"/>
              <a:ext cx="1049" cy="538"/>
              <a:chOff x="0" y="0"/>
              <a:chExt cx="1049" cy="538"/>
            </a:xfrm>
          </p:grpSpPr>
          <p:sp>
            <p:nvSpPr>
              <p:cNvPr id="46085" name="Line 7">
                <a:extLst>
                  <a:ext uri="{FF2B5EF4-FFF2-40B4-BE49-F238E27FC236}">
                    <a16:creationId xmlns:a16="http://schemas.microsoft.com/office/drawing/2014/main" id="{EB368EAF-2414-47CA-858B-B6F6A194A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86" name="Line 8">
                <a:extLst>
                  <a:ext uri="{FF2B5EF4-FFF2-40B4-BE49-F238E27FC236}">
                    <a16:creationId xmlns:a16="http://schemas.microsoft.com/office/drawing/2014/main" id="{9E10B46A-53C9-47F7-8285-EEE3E56D1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87" name="Line 9">
                <a:extLst>
                  <a:ext uri="{FF2B5EF4-FFF2-40B4-BE49-F238E27FC236}">
                    <a16:creationId xmlns:a16="http://schemas.microsoft.com/office/drawing/2014/main" id="{056B5EDD-A095-4D28-951B-CDFDEA3D2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088" name="组合 35847">
              <a:extLst>
                <a:ext uri="{FF2B5EF4-FFF2-40B4-BE49-F238E27FC236}">
                  <a16:creationId xmlns:a16="http://schemas.microsoft.com/office/drawing/2014/main" id="{92E21D7C-B056-4A7C-8240-93391404C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" y="0"/>
              <a:ext cx="341" cy="340"/>
              <a:chOff x="0" y="0"/>
              <a:chExt cx="341" cy="340"/>
            </a:xfrm>
          </p:grpSpPr>
          <p:sp>
            <p:nvSpPr>
              <p:cNvPr id="46089" name="Oval 190">
                <a:extLst>
                  <a:ext uri="{FF2B5EF4-FFF2-40B4-BE49-F238E27FC236}">
                    <a16:creationId xmlns:a16="http://schemas.microsoft.com/office/drawing/2014/main" id="{FA8EA75E-5887-447B-85F0-1978A0E7F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46090" name="Text Box 191">
                <a:extLst>
                  <a:ext uri="{FF2B5EF4-FFF2-40B4-BE49-F238E27FC236}">
                    <a16:creationId xmlns:a16="http://schemas.microsoft.com/office/drawing/2014/main" id="{BE3C3B7E-7E53-4209-8C81-86F906857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0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grpSp>
          <p:nvGrpSpPr>
            <p:cNvPr id="46091" name="组合 35850">
              <a:extLst>
                <a:ext uri="{FF2B5EF4-FFF2-40B4-BE49-F238E27FC236}">
                  <a16:creationId xmlns:a16="http://schemas.microsoft.com/office/drawing/2014/main" id="{F0F97C75-D5F7-4E18-ACD7-1E098223C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57"/>
              <a:ext cx="1792" cy="1239"/>
              <a:chOff x="0" y="0"/>
              <a:chExt cx="1792" cy="1239"/>
            </a:xfrm>
          </p:grpSpPr>
          <p:sp>
            <p:nvSpPr>
              <p:cNvPr id="46092" name="矩形 35851">
                <a:extLst>
                  <a:ext uri="{FF2B5EF4-FFF2-40B4-BE49-F238E27FC236}">
                    <a16:creationId xmlns:a16="http://schemas.microsoft.com/office/drawing/2014/main" id="{CD4C60EE-1637-49D9-9AF3-B803A2114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52"/>
                <a:ext cx="1792" cy="93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grpSp>
            <p:nvGrpSpPr>
              <p:cNvPr id="46093" name="组合 35852">
                <a:extLst>
                  <a:ext uri="{FF2B5EF4-FFF2-40B4-BE49-F238E27FC236}">
                    <a16:creationId xmlns:a16="http://schemas.microsoft.com/office/drawing/2014/main" id="{62840959-FADA-43A1-9D69-C44EE4F06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6" y="899"/>
                <a:ext cx="85" cy="340"/>
                <a:chOff x="0" y="0"/>
                <a:chExt cx="85" cy="340"/>
              </a:xfrm>
            </p:grpSpPr>
            <p:sp>
              <p:nvSpPr>
                <p:cNvPr id="46094" name="Rectangle 19">
                  <a:extLst>
                    <a:ext uri="{FF2B5EF4-FFF2-40B4-BE49-F238E27FC236}">
                      <a16:creationId xmlns:a16="http://schemas.microsoft.com/office/drawing/2014/main" id="{77D0261E-607E-43EF-869C-B021EECE5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46095" name="Line 20">
                  <a:extLst>
                    <a:ext uri="{FF2B5EF4-FFF2-40B4-BE49-F238E27FC236}">
                      <a16:creationId xmlns:a16="http://schemas.microsoft.com/office/drawing/2014/main" id="{301DA479-6875-4DA2-A1B3-917F08D9B0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096" name="Line 21">
                  <a:extLst>
                    <a:ext uri="{FF2B5EF4-FFF2-40B4-BE49-F238E27FC236}">
                      <a16:creationId xmlns:a16="http://schemas.microsoft.com/office/drawing/2014/main" id="{B459670E-FE94-4D6C-9DCC-9BEA3A0DC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097" name="组合 35856">
                <a:extLst>
                  <a:ext uri="{FF2B5EF4-FFF2-40B4-BE49-F238E27FC236}">
                    <a16:creationId xmlns:a16="http://schemas.microsoft.com/office/drawing/2014/main" id="{64B92D25-8890-4423-9571-C23AFDF1D0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2" y="970"/>
                <a:ext cx="283" cy="170"/>
                <a:chOff x="0" y="0"/>
                <a:chExt cx="256" cy="142"/>
              </a:xfrm>
            </p:grpSpPr>
            <p:sp>
              <p:nvSpPr>
                <p:cNvPr id="46098" name="Rectangle 15">
                  <a:extLst>
                    <a:ext uri="{FF2B5EF4-FFF2-40B4-BE49-F238E27FC236}">
                      <a16:creationId xmlns:a16="http://schemas.microsoft.com/office/drawing/2014/main" id="{FA57AB0B-3504-460A-8DA8-ADDCE133C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46099" name="Line 16">
                  <a:extLst>
                    <a:ext uri="{FF2B5EF4-FFF2-40B4-BE49-F238E27FC236}">
                      <a16:creationId xmlns:a16="http://schemas.microsoft.com/office/drawing/2014/main" id="{CA8029E8-FEAD-4A43-BBAB-756A1A3CDE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0" name="Oval 17">
                  <a:extLst>
                    <a:ext uri="{FF2B5EF4-FFF2-40B4-BE49-F238E27FC236}">
                      <a16:creationId xmlns:a16="http://schemas.microsoft.com/office/drawing/2014/main" id="{CE056A76-5190-44B8-ACAC-E3E6A1DF9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</p:grpSp>
          <p:sp>
            <p:nvSpPr>
              <p:cNvPr id="46101" name="AutoShape 187">
                <a:extLst>
                  <a:ext uri="{FF2B5EF4-FFF2-40B4-BE49-F238E27FC236}">
                    <a16:creationId xmlns:a16="http://schemas.microsoft.com/office/drawing/2014/main" id="{1BBD7CA7-2B00-4599-A1E4-253307EE5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0"/>
                <a:ext cx="311" cy="311"/>
              </a:xfrm>
              <a:prstGeom prst="flowChartSummingJunction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</p:grpSp>
      <p:sp>
        <p:nvSpPr>
          <p:cNvPr id="46102" name="文本框 35861">
            <a:extLst>
              <a:ext uri="{FF2B5EF4-FFF2-40B4-BE49-F238E27FC236}">
                <a16:creationId xmlns:a16="http://schemas.microsoft.com/office/drawing/2014/main" id="{F531F255-81AB-469A-AB58-0A370457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1052513"/>
            <a:ext cx="124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/>
              <a:t>P59.1</a:t>
            </a:r>
          </a:p>
        </p:txBody>
      </p:sp>
      <p:sp>
        <p:nvSpPr>
          <p:cNvPr id="46103" name="文本框 35862">
            <a:extLst>
              <a:ext uri="{FF2B5EF4-FFF2-40B4-BE49-F238E27FC236}">
                <a16:creationId xmlns:a16="http://schemas.microsoft.com/office/drawing/2014/main" id="{269B62B2-FB32-4A3F-95F9-09C56D55F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5834063"/>
            <a:ext cx="1112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/>
              <a:t>P59.2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36865">
            <a:extLst>
              <a:ext uri="{FF2B5EF4-FFF2-40B4-BE49-F238E27FC236}">
                <a16:creationId xmlns:a16="http://schemas.microsoft.com/office/drawing/2014/main" id="{2024BF63-4BED-484D-B639-CDEBA5006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4813"/>
            <a:ext cx="1981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  考</a:t>
            </a:r>
          </a:p>
        </p:txBody>
      </p:sp>
      <p:sp>
        <p:nvSpPr>
          <p:cNvPr id="47107" name="文本框 36866">
            <a:extLst>
              <a:ext uri="{FF2B5EF4-FFF2-40B4-BE49-F238E27FC236}">
                <a16:creationId xmlns:a16="http://schemas.microsoft.com/office/drawing/2014/main" id="{719CE38F-1981-43C4-8828-D01742A71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610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/>
              <a:t>1.下列关于电压的说法正确的是（   ）   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/>
              <a:t>    A．电压只能使自由电子发生定向移动形成电流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/>
              <a:t>    B．电压能使导体中所有的电荷发生移动形成电流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/>
              <a:t>    C．电路两端有电压，电路中就有电流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 b="1"/>
              <a:t>    D．电压是使自由电荷发生定向移动形成电流的原因</a:t>
            </a:r>
          </a:p>
        </p:txBody>
      </p:sp>
      <p:sp>
        <p:nvSpPr>
          <p:cNvPr id="27652" name="文本框 36867">
            <a:extLst>
              <a:ext uri="{FF2B5EF4-FFF2-40B4-BE49-F238E27FC236}">
                <a16:creationId xmlns:a16="http://schemas.microsoft.com/office/drawing/2014/main" id="{8DE323B0-8148-4714-972E-6B3965747049}"/>
              </a:ext>
            </a:extLst>
          </p:cNvPr>
          <p:cNvSpPr/>
          <p:nvPr/>
        </p:nvSpPr>
        <p:spPr>
          <a:xfrm>
            <a:off x="228600" y="3429000"/>
            <a:ext cx="8610600" cy="3140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2。下列关于电压与电流形成的说法正确的是（   ）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A．导体内有大量的自由电荷，只需使导体构成通路，导体中就有电流通过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B．电路中只要有电压，就会有电流，因为电压是形成电流的原因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C．若电路中有电流，则电路两端一定有电压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sz="2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D．若电路中有电源，则电路中一定有电流</a:t>
            </a:r>
            <a:endParaRPr sz="2600" b="1"/>
          </a:p>
        </p:txBody>
      </p:sp>
      <p:sp>
        <p:nvSpPr>
          <p:cNvPr id="27653" name="文本框 36868">
            <a:extLst>
              <a:ext uri="{FF2B5EF4-FFF2-40B4-BE49-F238E27FC236}">
                <a16:creationId xmlns:a16="http://schemas.microsoft.com/office/drawing/2014/main" id="{ED133C17-960C-4828-85E4-7EFE874D426D}"/>
              </a:ext>
            </a:extLst>
          </p:cNvPr>
          <p:cNvSpPr/>
          <p:nvPr/>
        </p:nvSpPr>
        <p:spPr>
          <a:xfrm>
            <a:off x="5076825" y="990600"/>
            <a:ext cx="6381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D</a:t>
            </a:r>
            <a:endParaRPr sz="2400" b="1">
              <a:solidFill>
                <a:srgbClr val="CC0000"/>
              </a:solidFill>
            </a:endParaRPr>
          </a:p>
        </p:txBody>
      </p:sp>
      <p:sp>
        <p:nvSpPr>
          <p:cNvPr id="27654" name="文本框 36869">
            <a:extLst>
              <a:ext uri="{FF2B5EF4-FFF2-40B4-BE49-F238E27FC236}">
                <a16:creationId xmlns:a16="http://schemas.microsoft.com/office/drawing/2014/main" id="{6B59DF84-D133-4E03-9E28-7A12B98F429D}"/>
              </a:ext>
            </a:extLst>
          </p:cNvPr>
          <p:cNvSpPr/>
          <p:nvPr/>
        </p:nvSpPr>
        <p:spPr>
          <a:xfrm>
            <a:off x="6781800" y="3505200"/>
            <a:ext cx="6381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C</a:t>
            </a:r>
            <a:endParaRPr sz="2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37889">
            <a:extLst>
              <a:ext uri="{FF2B5EF4-FFF2-40B4-BE49-F238E27FC236}">
                <a16:creationId xmlns:a16="http://schemas.microsoft.com/office/drawing/2014/main" id="{17CC86DA-F8E6-447E-B316-691A21110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270000"/>
            <a:ext cx="70294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如右图所示的电路中，当开关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断开时，下列说法正确的是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(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 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．电池两端的电压为零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．电灯两端的电压为零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．开关两端的电压为零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．以上说法都正确    </a:t>
            </a:r>
            <a:endParaRPr lang="zh-CN" altLang="en-US" sz="2800" b="1"/>
          </a:p>
        </p:txBody>
      </p:sp>
      <p:pic>
        <p:nvPicPr>
          <p:cNvPr id="48131" name="图片 37890" descr="C:/DOCUME~1/ww/LOCALS~1/Temp/ksohtml/wps_clip_image-30129.png">
            <a:extLst>
              <a:ext uri="{FF2B5EF4-FFF2-40B4-BE49-F238E27FC236}">
                <a16:creationId xmlns:a16="http://schemas.microsoft.com/office/drawing/2014/main" id="{448AEBDA-9B73-4127-81D6-5AC39683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27130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37891">
            <a:extLst>
              <a:ext uri="{FF2B5EF4-FFF2-40B4-BE49-F238E27FC236}">
                <a16:creationId xmlns:a16="http://schemas.microsoft.com/office/drawing/2014/main" id="{41E4C3F7-E610-4EE4-9E8F-A6D1A7FFD9ED}"/>
              </a:ext>
            </a:extLst>
          </p:cNvPr>
          <p:cNvSpPr/>
          <p:nvPr/>
        </p:nvSpPr>
        <p:spPr>
          <a:xfrm>
            <a:off x="3851275" y="1628775"/>
            <a:ext cx="6477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B</a:t>
            </a:r>
            <a:endParaRPr sz="36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8133" name="文本框 37892">
            <a:extLst>
              <a:ext uri="{FF2B5EF4-FFF2-40B4-BE49-F238E27FC236}">
                <a16:creationId xmlns:a16="http://schemas.microsoft.com/office/drawing/2014/main" id="{685B76F3-7874-4665-82A3-836545A84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652963"/>
            <a:ext cx="5516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/>
              <a:t>在电路中一段导线两端有电压吗？</a:t>
            </a:r>
          </a:p>
        </p:txBody>
      </p:sp>
      <p:sp>
        <p:nvSpPr>
          <p:cNvPr id="28678" name="文本框 37893">
            <a:extLst>
              <a:ext uri="{FF2B5EF4-FFF2-40B4-BE49-F238E27FC236}">
                <a16:creationId xmlns:a16="http://schemas.microsoft.com/office/drawing/2014/main" id="{730C9C97-8DFB-4D6E-B8BB-514435F41CF9}"/>
              </a:ext>
            </a:extLst>
          </p:cNvPr>
          <p:cNvSpPr/>
          <p:nvPr/>
        </p:nvSpPr>
        <p:spPr>
          <a:xfrm>
            <a:off x="693738" y="5343525"/>
            <a:ext cx="74723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一般情况下，电路中一段导线两端的电压为零</a:t>
            </a:r>
            <a:endParaRPr sz="2800" b="1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内容占位符 38913" descr="05904011">
            <a:extLst>
              <a:ext uri="{FF2B5EF4-FFF2-40B4-BE49-F238E27FC236}">
                <a16:creationId xmlns:a16="http://schemas.microsoft.com/office/drawing/2014/main" id="{2F26606C-D673-48E6-A9F0-A985F6C6846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475" y="1196975"/>
            <a:ext cx="6597650" cy="3651250"/>
          </a:xfrm>
          <a:ln w="57150" algn="ctr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9699" name="文本框 38914">
            <a:extLst>
              <a:ext uri="{FF2B5EF4-FFF2-40B4-BE49-F238E27FC236}">
                <a16:creationId xmlns:a16="http://schemas.microsoft.com/office/drawing/2014/main" id="{57880BDE-617B-4A7C-B744-E350E7BB7352}"/>
              </a:ext>
            </a:extLst>
          </p:cNvPr>
          <p:cNvSpPr/>
          <p:nvPr/>
        </p:nvSpPr>
        <p:spPr>
          <a:xfrm>
            <a:off x="3240088" y="4206875"/>
            <a:ext cx="741362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4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×</a:t>
            </a:r>
            <a:endParaRPr sz="4400" b="1">
              <a:solidFill>
                <a:srgbClr val="FF0000"/>
              </a:solidFill>
            </a:endParaRPr>
          </a:p>
        </p:txBody>
      </p:sp>
      <p:sp>
        <p:nvSpPr>
          <p:cNvPr id="29700" name="曲线 421">
            <a:extLst>
              <a:ext uri="{FF2B5EF4-FFF2-40B4-BE49-F238E27FC236}">
                <a16:creationId xmlns:a16="http://schemas.microsoft.com/office/drawing/2014/main" id="{BC7DAFB5-08C9-4CB0-B5E6-1FB9B48ABB57}"/>
              </a:ext>
            </a:extLst>
          </p:cNvPr>
          <p:cNvSpPr/>
          <p:nvPr/>
        </p:nvSpPr>
        <p:spPr bwMode="auto">
          <a:xfrm>
            <a:off x="3406775" y="2749550"/>
            <a:ext cx="2822575" cy="901700"/>
          </a:xfrm>
          <a:custGeom>
            <a:avLst/>
            <a:gdLst/>
            <a:ahLst/>
            <a:cxnLst>
              <a:cxn ang="0">
                <a:pos x="0" y="13836837"/>
              </a:cxn>
              <a:cxn ang="0">
                <a:pos x="156022407" y="34884894"/>
              </a:cxn>
              <a:cxn ang="0">
                <a:pos x="368839335" y="0"/>
              </a:cxn>
            </a:cxnLst>
            <a:rect l="l" t="t" r="r" b="b"/>
            <a:pathLst>
              <a:path w="21600" h="21600">
                <a:moveTo>
                  <a:pt x="0" y="7940"/>
                </a:moveTo>
                <a:cubicBezTo>
                  <a:pt x="1578" y="10754"/>
                  <a:pt x="4817" y="21600"/>
                  <a:pt x="9137" y="20018"/>
                </a:cubicBezTo>
                <a:cubicBezTo>
                  <a:pt x="13458" y="18436"/>
                  <a:pt x="19289" y="4243"/>
                  <a:pt x="2160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</a:ln>
        </p:spPr>
      </p:sp>
      <p:sp>
        <p:nvSpPr>
          <p:cNvPr id="49157" name="文本框 38916">
            <a:extLst>
              <a:ext uri="{FF2B5EF4-FFF2-40B4-BE49-F238E27FC236}">
                <a16:creationId xmlns:a16="http://schemas.microsoft.com/office/drawing/2014/main" id="{1D8CA684-4B9D-40FE-A5A2-9496DF6BE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5251450"/>
            <a:ext cx="1112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/>
              <a:t>P59.4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39937">
            <a:extLst>
              <a:ext uri="{FF2B5EF4-FFF2-40B4-BE49-F238E27FC236}">
                <a16:creationId xmlns:a16="http://schemas.microsoft.com/office/drawing/2014/main" id="{ACDE6910-0BB6-4C72-A654-682D224D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23925"/>
            <a:ext cx="68897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/>
              <a:t>在图所示的四个电路图中，电流表和电压表的接法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/>
              <a:t>都正确的是</a:t>
            </a:r>
            <a:r>
              <a:rPr lang="en-US" altLang="zh-CN" sz="2400" b="1"/>
              <a:t>[     ]</a:t>
            </a:r>
          </a:p>
        </p:txBody>
      </p:sp>
      <p:grpSp>
        <p:nvGrpSpPr>
          <p:cNvPr id="50179" name="组合 39938">
            <a:extLst>
              <a:ext uri="{FF2B5EF4-FFF2-40B4-BE49-F238E27FC236}">
                <a16:creationId xmlns:a16="http://schemas.microsoft.com/office/drawing/2014/main" id="{179B590A-6A1C-45BE-A767-2CBB20F596C1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839913"/>
            <a:ext cx="5341938" cy="4767262"/>
            <a:chOff x="0" y="0"/>
            <a:chExt cx="8412" cy="7507"/>
          </a:xfrm>
        </p:grpSpPr>
        <p:pic>
          <p:nvPicPr>
            <p:cNvPr id="50180" name="内容占位符 39939">
              <a:extLst>
                <a:ext uri="{FF2B5EF4-FFF2-40B4-BE49-F238E27FC236}">
                  <a16:creationId xmlns:a16="http://schemas.microsoft.com/office/drawing/2014/main" id="{872DB55D-C68F-448C-8347-C4FBFD780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"/>
              <a:ext cx="3590" cy="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1" name="内容占位符 39940">
              <a:extLst>
                <a:ext uri="{FF2B5EF4-FFF2-40B4-BE49-F238E27FC236}">
                  <a16:creationId xmlns:a16="http://schemas.microsoft.com/office/drawing/2014/main" id="{F304C62D-E962-40A9-AB84-CCCE8B26D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" y="0"/>
              <a:ext cx="3083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2" name="内容占位符 39941">
              <a:extLst>
                <a:ext uri="{FF2B5EF4-FFF2-40B4-BE49-F238E27FC236}">
                  <a16:creationId xmlns:a16="http://schemas.microsoft.com/office/drawing/2014/main" id="{0A262A85-0ACE-4A96-8565-F381EF627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4090"/>
              <a:ext cx="3537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内容占位符 39942">
              <a:extLst>
                <a:ext uri="{FF2B5EF4-FFF2-40B4-BE49-F238E27FC236}">
                  <a16:creationId xmlns:a16="http://schemas.microsoft.com/office/drawing/2014/main" id="{AD7AB5DC-C798-48DF-A73C-E3D5EFEAF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" y="3485"/>
              <a:ext cx="2917" cy="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4" name="文本框 39943">
              <a:extLst>
                <a:ext uri="{FF2B5EF4-FFF2-40B4-BE49-F238E27FC236}">
                  <a16:creationId xmlns:a16="http://schemas.microsoft.com/office/drawing/2014/main" id="{FFE8904E-7177-4B4F-89C8-BE3625F7F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796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0185" name="文本框 39944">
              <a:extLst>
                <a:ext uri="{FF2B5EF4-FFF2-40B4-BE49-F238E27FC236}">
                  <a16:creationId xmlns:a16="http://schemas.microsoft.com/office/drawing/2014/main" id="{32ABFE1C-F66B-4772-AE90-DD29C0DA1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4" y="2730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0186" name="文本框 39945">
              <a:extLst>
                <a:ext uri="{FF2B5EF4-FFF2-40B4-BE49-F238E27FC236}">
                  <a16:creationId xmlns:a16="http://schemas.microsoft.com/office/drawing/2014/main" id="{74951A27-2212-4639-8CA4-EB928BB0D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" y="6787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0000"/>
                  </a:solidFill>
                </a:rPr>
                <a:t>C</a:t>
              </a:r>
              <a:endParaRPr lang="zh-CN" altLang="en-US"/>
            </a:p>
          </p:txBody>
        </p:sp>
        <p:sp>
          <p:nvSpPr>
            <p:cNvPr id="50187" name="文本框 39946">
              <a:extLst>
                <a:ext uri="{FF2B5EF4-FFF2-40B4-BE49-F238E27FC236}">
                  <a16:creationId xmlns:a16="http://schemas.microsoft.com/office/drawing/2014/main" id="{56181593-4C59-4769-9BA8-99B210895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" y="6412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>
                  <a:solidFill>
                    <a:srgbClr val="FF0000"/>
                  </a:solidFill>
                </a:rPr>
                <a:t>D</a:t>
              </a:r>
              <a:endParaRPr lang="zh-CN" altLang="en-US"/>
            </a:p>
          </p:txBody>
        </p:sp>
      </p:grpSp>
      <p:sp>
        <p:nvSpPr>
          <p:cNvPr id="30724" name="文本框 39947">
            <a:extLst>
              <a:ext uri="{FF2B5EF4-FFF2-40B4-BE49-F238E27FC236}">
                <a16:creationId xmlns:a16="http://schemas.microsoft.com/office/drawing/2014/main" id="{0AA21CA8-17D7-4169-9A43-35E47AE7C58F}"/>
              </a:ext>
            </a:extLst>
          </p:cNvPr>
          <p:cNvSpPr/>
          <p:nvPr/>
        </p:nvSpPr>
        <p:spPr>
          <a:xfrm>
            <a:off x="2268538" y="1228725"/>
            <a:ext cx="4397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40961">
            <a:extLst>
              <a:ext uri="{FF2B5EF4-FFF2-40B4-BE49-F238E27FC236}">
                <a16:creationId xmlns:a16="http://schemas.microsoft.com/office/drawing/2014/main" id="{4F45C4B7-D75E-4D82-8E19-AD0C0F65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8D2D0"/>
              </a:clrFrom>
              <a:clrTo>
                <a:srgbClr val="D8D2D0">
                  <a:alpha val="0"/>
                </a:srgbClr>
              </a:clrTo>
            </a:clrChange>
            <a:lum bright="-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8325"/>
            <a:ext cx="7615238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图片 40962">
            <a:extLst>
              <a:ext uri="{FF2B5EF4-FFF2-40B4-BE49-F238E27FC236}">
                <a16:creationId xmlns:a16="http://schemas.microsoft.com/office/drawing/2014/main" id="{AA2FFACC-8827-455B-BEA4-AD3F59C1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05263"/>
            <a:ext cx="238442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文本框 40963">
            <a:extLst>
              <a:ext uri="{FF2B5EF4-FFF2-40B4-BE49-F238E27FC236}">
                <a16:creationId xmlns:a16="http://schemas.microsoft.com/office/drawing/2014/main" id="{D2C338F5-637B-4573-AD2F-25C791667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4321175"/>
            <a:ext cx="685958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/>
              <a:t>如图：（1）要使两灯串联，甲是</a:t>
            </a:r>
            <a:r>
              <a:rPr lang="zh-CN" altLang="en-US" sz="2400" b="1" u="sng"/>
              <a:t>              </a:t>
            </a:r>
            <a:r>
              <a:rPr lang="zh-CN" altLang="en-US" sz="2400" b="1"/>
              <a:t>表，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/>
              <a:t>乙是</a:t>
            </a:r>
            <a:r>
              <a:rPr lang="zh-CN" altLang="en-US" sz="2400" b="1" u="sng"/>
              <a:t>             </a:t>
            </a:r>
            <a:r>
              <a:rPr lang="zh-CN" altLang="en-US" sz="2400" b="1"/>
              <a:t>表，丙是</a:t>
            </a:r>
            <a:r>
              <a:rPr lang="zh-CN" altLang="en-US" sz="2400" b="1" u="sng"/>
              <a:t>           </a:t>
            </a:r>
            <a:r>
              <a:rPr lang="zh-CN" altLang="en-US" sz="2400" b="1"/>
              <a:t>表。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/>
              <a:t>（2）要使两灯并联，甲是</a:t>
            </a:r>
            <a:r>
              <a:rPr lang="zh-CN" altLang="en-US" sz="2400" b="1" u="sng"/>
              <a:t>              </a:t>
            </a:r>
            <a:r>
              <a:rPr lang="zh-CN" altLang="en-US" sz="2400" b="1"/>
              <a:t>表，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/>
              <a:t>乙是</a:t>
            </a:r>
            <a:r>
              <a:rPr lang="zh-CN" altLang="en-US" sz="2400" b="1" u="sng"/>
              <a:t>             </a:t>
            </a:r>
            <a:r>
              <a:rPr lang="zh-CN" altLang="en-US" sz="2400" b="1"/>
              <a:t>表，丙是</a:t>
            </a:r>
            <a:r>
              <a:rPr lang="zh-CN" altLang="en-US" sz="2400" b="1" u="sng"/>
              <a:t>           </a:t>
            </a:r>
            <a:r>
              <a:rPr lang="zh-CN" altLang="en-US" sz="2400" b="1"/>
              <a:t>表。</a:t>
            </a:r>
          </a:p>
        </p:txBody>
      </p:sp>
      <p:sp>
        <p:nvSpPr>
          <p:cNvPr id="31749" name="文本框 40964">
            <a:extLst>
              <a:ext uri="{FF2B5EF4-FFF2-40B4-BE49-F238E27FC236}">
                <a16:creationId xmlns:a16="http://schemas.microsoft.com/office/drawing/2014/main" id="{9AD1BE6E-1F0C-4FEE-B7AB-5D8C27358C41}"/>
              </a:ext>
            </a:extLst>
          </p:cNvPr>
          <p:cNvSpPr/>
          <p:nvPr/>
        </p:nvSpPr>
        <p:spPr>
          <a:xfrm>
            <a:off x="152400" y="2127250"/>
            <a:ext cx="609600" cy="48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1750" name="文本框 40965">
            <a:extLst>
              <a:ext uri="{FF2B5EF4-FFF2-40B4-BE49-F238E27FC236}">
                <a16:creationId xmlns:a16="http://schemas.microsoft.com/office/drawing/2014/main" id="{DC0799A4-863B-4BA4-B833-7503908DF3A1}"/>
              </a:ext>
            </a:extLst>
          </p:cNvPr>
          <p:cNvSpPr/>
          <p:nvPr/>
        </p:nvSpPr>
        <p:spPr>
          <a:xfrm>
            <a:off x="915988" y="1676400"/>
            <a:ext cx="609600" cy="48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1751" name="文本框 40966">
            <a:extLst>
              <a:ext uri="{FF2B5EF4-FFF2-40B4-BE49-F238E27FC236}">
                <a16:creationId xmlns:a16="http://schemas.microsoft.com/office/drawing/2014/main" id="{99DD4A75-17BF-4B66-B2A8-0BAE00435691}"/>
              </a:ext>
            </a:extLst>
          </p:cNvPr>
          <p:cNvSpPr/>
          <p:nvPr/>
        </p:nvSpPr>
        <p:spPr>
          <a:xfrm>
            <a:off x="2438400" y="2438400"/>
            <a:ext cx="611188" cy="48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1752" name="文本框 40967">
            <a:extLst>
              <a:ext uri="{FF2B5EF4-FFF2-40B4-BE49-F238E27FC236}">
                <a16:creationId xmlns:a16="http://schemas.microsoft.com/office/drawing/2014/main" id="{87259B8D-6B8E-4ABA-970A-9BE9C6752101}"/>
              </a:ext>
            </a:extLst>
          </p:cNvPr>
          <p:cNvSpPr/>
          <p:nvPr/>
        </p:nvSpPr>
        <p:spPr>
          <a:xfrm>
            <a:off x="4495800" y="2971800"/>
            <a:ext cx="611188" cy="48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1753" name="文本框 40968">
            <a:extLst>
              <a:ext uri="{FF2B5EF4-FFF2-40B4-BE49-F238E27FC236}">
                <a16:creationId xmlns:a16="http://schemas.microsoft.com/office/drawing/2014/main" id="{F61FD285-DB26-4B0B-8605-8583684A2612}"/>
              </a:ext>
            </a:extLst>
          </p:cNvPr>
          <p:cNvSpPr/>
          <p:nvPr/>
        </p:nvSpPr>
        <p:spPr>
          <a:xfrm>
            <a:off x="6400800" y="1982788"/>
            <a:ext cx="609600" cy="484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1754" name="文本框 40969">
            <a:extLst>
              <a:ext uri="{FF2B5EF4-FFF2-40B4-BE49-F238E27FC236}">
                <a16:creationId xmlns:a16="http://schemas.microsoft.com/office/drawing/2014/main" id="{5B1F7A7B-E776-4226-9017-C279968346C8}"/>
              </a:ext>
            </a:extLst>
          </p:cNvPr>
          <p:cNvSpPr/>
          <p:nvPr/>
        </p:nvSpPr>
        <p:spPr>
          <a:xfrm>
            <a:off x="3657600" y="2971800"/>
            <a:ext cx="609600" cy="48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/>
          </a:p>
        </p:txBody>
      </p:sp>
      <p:sp>
        <p:nvSpPr>
          <p:cNvPr id="31755" name="文本框 40970">
            <a:extLst>
              <a:ext uri="{FF2B5EF4-FFF2-40B4-BE49-F238E27FC236}">
                <a16:creationId xmlns:a16="http://schemas.microsoft.com/office/drawing/2014/main" id="{AE60B947-4850-4538-AD3A-A978CF9F331B}"/>
              </a:ext>
            </a:extLst>
          </p:cNvPr>
          <p:cNvSpPr/>
          <p:nvPr/>
        </p:nvSpPr>
        <p:spPr>
          <a:xfrm>
            <a:off x="6705600" y="1447800"/>
            <a:ext cx="609600" cy="48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/>
          </a:p>
        </p:txBody>
      </p:sp>
      <p:sp>
        <p:nvSpPr>
          <p:cNvPr id="31756" name="文本框 40971">
            <a:extLst>
              <a:ext uri="{FF2B5EF4-FFF2-40B4-BE49-F238E27FC236}">
                <a16:creationId xmlns:a16="http://schemas.microsoft.com/office/drawing/2014/main" id="{7C15FD13-28B3-485C-8A11-1711C8B1BC9A}"/>
              </a:ext>
            </a:extLst>
          </p:cNvPr>
          <p:cNvSpPr/>
          <p:nvPr/>
        </p:nvSpPr>
        <p:spPr>
          <a:xfrm>
            <a:off x="4787900" y="4394200"/>
            <a:ext cx="990600" cy="48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31757" name="文本框 40972">
            <a:extLst>
              <a:ext uri="{FF2B5EF4-FFF2-40B4-BE49-F238E27FC236}">
                <a16:creationId xmlns:a16="http://schemas.microsoft.com/office/drawing/2014/main" id="{839A7E81-DC40-48DD-8959-0B39FA115CD9}"/>
              </a:ext>
            </a:extLst>
          </p:cNvPr>
          <p:cNvSpPr/>
          <p:nvPr/>
        </p:nvSpPr>
        <p:spPr>
          <a:xfrm>
            <a:off x="762000" y="4876800"/>
            <a:ext cx="992188" cy="48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</a:t>
            </a:r>
            <a:endParaRPr/>
          </a:p>
        </p:txBody>
      </p:sp>
      <p:sp>
        <p:nvSpPr>
          <p:cNvPr id="31758" name="文本框 40973">
            <a:extLst>
              <a:ext uri="{FF2B5EF4-FFF2-40B4-BE49-F238E27FC236}">
                <a16:creationId xmlns:a16="http://schemas.microsoft.com/office/drawing/2014/main" id="{CD0BF266-7A06-49F5-8BC3-1F77B0082AE9}"/>
              </a:ext>
            </a:extLst>
          </p:cNvPr>
          <p:cNvSpPr/>
          <p:nvPr/>
        </p:nvSpPr>
        <p:spPr>
          <a:xfrm>
            <a:off x="3203575" y="4868863"/>
            <a:ext cx="990600" cy="484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</a:t>
            </a:r>
            <a:endParaRPr/>
          </a:p>
        </p:txBody>
      </p:sp>
      <p:sp>
        <p:nvSpPr>
          <p:cNvPr id="31759" name="文本框 40974">
            <a:extLst>
              <a:ext uri="{FF2B5EF4-FFF2-40B4-BE49-F238E27FC236}">
                <a16:creationId xmlns:a16="http://schemas.microsoft.com/office/drawing/2014/main" id="{D18CEE7C-7C92-4B77-B6D1-CB9A5081FB39}"/>
              </a:ext>
            </a:extLst>
          </p:cNvPr>
          <p:cNvSpPr/>
          <p:nvPr/>
        </p:nvSpPr>
        <p:spPr>
          <a:xfrm>
            <a:off x="3922713" y="5302250"/>
            <a:ext cx="990600" cy="48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电压</a:t>
            </a:r>
            <a:endParaRPr/>
          </a:p>
        </p:txBody>
      </p:sp>
      <p:sp>
        <p:nvSpPr>
          <p:cNvPr id="31760" name="文本框 40975">
            <a:extLst>
              <a:ext uri="{FF2B5EF4-FFF2-40B4-BE49-F238E27FC236}">
                <a16:creationId xmlns:a16="http://schemas.microsoft.com/office/drawing/2014/main" id="{745EF8BA-0C15-47D7-B960-7C58EC01B6F9}"/>
              </a:ext>
            </a:extLst>
          </p:cNvPr>
          <p:cNvSpPr/>
          <p:nvPr/>
        </p:nvSpPr>
        <p:spPr>
          <a:xfrm>
            <a:off x="906463" y="5805488"/>
            <a:ext cx="992187" cy="484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</a:t>
            </a:r>
            <a:endParaRPr/>
          </a:p>
        </p:txBody>
      </p:sp>
      <p:sp>
        <p:nvSpPr>
          <p:cNvPr id="31761" name="文本框 40976">
            <a:extLst>
              <a:ext uri="{FF2B5EF4-FFF2-40B4-BE49-F238E27FC236}">
                <a16:creationId xmlns:a16="http://schemas.microsoft.com/office/drawing/2014/main" id="{64E3A4C8-90F3-46BC-9A98-B5D6329E1480}"/>
              </a:ext>
            </a:extLst>
          </p:cNvPr>
          <p:cNvSpPr/>
          <p:nvPr/>
        </p:nvSpPr>
        <p:spPr>
          <a:xfrm>
            <a:off x="3203575" y="5805488"/>
            <a:ext cx="990600" cy="48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41985">
            <a:extLst>
              <a:ext uri="{FF2B5EF4-FFF2-40B4-BE49-F238E27FC236}">
                <a16:creationId xmlns:a16="http://schemas.microsoft.com/office/drawing/2014/main" id="{F0E74533-DEA7-47B1-94ED-034781EE5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125538"/>
            <a:ext cx="75295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Blip>
                <a:blip r:embed="rId2"/>
              </a:buBlip>
              <a:defRPr sz="3000">
                <a:solidFill>
                  <a:srgbClr val="0000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01675" indent="-269875" eaLnBrk="0" hangingPunct="0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Blip>
                <a:blip r:embed="rId3"/>
              </a:buBlip>
              <a:defRPr sz="2600">
                <a:solidFill>
                  <a:srgbClr val="0000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079500" indent="-215900" eaLnBrk="0" hangingPunct="0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Blip>
                <a:blip r:embed="rId2"/>
              </a:buBlip>
              <a:defRPr sz="2200">
                <a:solidFill>
                  <a:srgbClr val="0000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511300" indent="-215900" eaLnBrk="0" hangingPunct="0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1943100" indent="-215900" eaLnBrk="0" hangingPunct="0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400300" indent="-215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857500" indent="-215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314700" indent="-215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771900" indent="-215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just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如图，小琦用电压表测量灯泡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两端的电压，为了继续测量灯泡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两端的电压，她把电压表的左侧接线柱拆开，接到了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点处，这种做法正确吗？为什么？</a:t>
            </a:r>
          </a:p>
        </p:txBody>
      </p:sp>
      <p:grpSp>
        <p:nvGrpSpPr>
          <p:cNvPr id="52227" name="组合 41986">
            <a:extLst>
              <a:ext uri="{FF2B5EF4-FFF2-40B4-BE49-F238E27FC236}">
                <a16:creationId xmlns:a16="http://schemas.microsoft.com/office/drawing/2014/main" id="{B5D1C982-3B46-44CA-93B0-A078965285AF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160713"/>
            <a:ext cx="3632200" cy="2990850"/>
            <a:chOff x="0" y="0"/>
            <a:chExt cx="2244" cy="1884"/>
          </a:xfrm>
        </p:grpSpPr>
        <p:pic>
          <p:nvPicPr>
            <p:cNvPr id="52228" name="图片 41987">
              <a:extLst>
                <a:ext uri="{FF2B5EF4-FFF2-40B4-BE49-F238E27FC236}">
                  <a16:creationId xmlns:a16="http://schemas.microsoft.com/office/drawing/2014/main" id="{886ABF98-AADE-4CAC-A90C-043C53AEA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4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29" name="文本框 41988">
              <a:extLst>
                <a:ext uri="{FF2B5EF4-FFF2-40B4-BE49-F238E27FC236}">
                  <a16:creationId xmlns:a16="http://schemas.microsoft.com/office/drawing/2014/main" id="{40A66CFF-11CD-45A2-834A-57D181BE7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846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Font typeface="Arial" panose="020B0604020202020204" pitchFamily="34" charset="0"/>
                <a:buBlip>
                  <a:blip r:embed="rId2"/>
                </a:buBlip>
                <a:defRPr sz="3000"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 marL="701675" indent="-269875" eaLnBrk="0" hangingPunct="0">
                <a:spcBef>
                  <a:spcPct val="20000"/>
                </a:spcBef>
                <a:buClr>
                  <a:srgbClr val="000000"/>
                </a:buClr>
                <a:buFont typeface="Arial" panose="020B0604020202020204" pitchFamily="34" charset="0"/>
                <a:buBlip>
                  <a:blip r:embed="rId3"/>
                </a:buBlip>
                <a:defRPr sz="2600"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 marL="1079500" indent="-215900" eaLnBrk="0" hangingPunct="0">
                <a:spcBef>
                  <a:spcPct val="20000"/>
                </a:spcBef>
                <a:buClr>
                  <a:srgbClr val="000000"/>
                </a:buClr>
                <a:buFont typeface="Arial" panose="020B0604020202020204" pitchFamily="34" charset="0"/>
                <a:buBlip>
                  <a:blip r:embed="rId2"/>
                </a:buBlip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 marL="1511300" indent="-215900" eaLnBrk="0" hangingPunct="0">
                <a:spcBef>
                  <a:spcPct val="20000"/>
                </a:spcBef>
                <a:buClr>
                  <a:srgbClr val="000000"/>
                </a:buClr>
                <a:buFont typeface="Arial" panose="020B0604020202020204" pitchFamily="34" charset="0"/>
                <a:buBlip>
                  <a:blip r:embed="rId3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 marL="1943100" indent="-215900" eaLnBrk="0" hangingPunct="0">
                <a:spcBef>
                  <a:spcPct val="20000"/>
                </a:spcBef>
                <a:buClr>
                  <a:srgbClr val="000000"/>
                </a:buClr>
                <a:buFont typeface="Arial" panose="020B0604020202020204" pitchFamily="34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marL="2400300" indent="-215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marL="2857500" indent="-215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marL="3314700" indent="-215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marL="3771900" indent="-215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－</a:t>
              </a:r>
            </a:p>
          </p:txBody>
        </p:sp>
        <p:sp>
          <p:nvSpPr>
            <p:cNvPr id="52230" name="文本框 41989">
              <a:extLst>
                <a:ext uri="{FF2B5EF4-FFF2-40B4-BE49-F238E27FC236}">
                  <a16:creationId xmlns:a16="http://schemas.microsoft.com/office/drawing/2014/main" id="{E311A931-6C19-4019-96E6-03E36604B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861"/>
              <a:ext cx="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Font typeface="Arial" panose="020B0604020202020204" pitchFamily="34" charset="0"/>
                <a:buBlip>
                  <a:blip r:embed="rId2"/>
                </a:buBlip>
                <a:defRPr sz="3000"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1pPr>
              <a:lvl2pPr marL="701675" indent="-269875" eaLnBrk="0" hangingPunct="0">
                <a:spcBef>
                  <a:spcPct val="20000"/>
                </a:spcBef>
                <a:buClr>
                  <a:srgbClr val="000000"/>
                </a:buClr>
                <a:buFont typeface="Arial" panose="020B0604020202020204" pitchFamily="34" charset="0"/>
                <a:buBlip>
                  <a:blip r:embed="rId3"/>
                </a:buBlip>
                <a:defRPr sz="2600"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2pPr>
              <a:lvl3pPr marL="1079500" indent="-215900" eaLnBrk="0" hangingPunct="0">
                <a:spcBef>
                  <a:spcPct val="20000"/>
                </a:spcBef>
                <a:buClr>
                  <a:srgbClr val="000000"/>
                </a:buClr>
                <a:buFont typeface="Arial" panose="020B0604020202020204" pitchFamily="34" charset="0"/>
                <a:buBlip>
                  <a:blip r:embed="rId2"/>
                </a:buBlip>
                <a:defRPr sz="2200"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3pPr>
              <a:lvl4pPr marL="1511300" indent="-215900" eaLnBrk="0" hangingPunct="0">
                <a:spcBef>
                  <a:spcPct val="20000"/>
                </a:spcBef>
                <a:buClr>
                  <a:srgbClr val="000000"/>
                </a:buClr>
                <a:buFont typeface="Arial" panose="020B0604020202020204" pitchFamily="34" charset="0"/>
                <a:buBlip>
                  <a:blip r:embed="rId3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4pPr>
              <a:lvl5pPr marL="1943100" indent="-215900" eaLnBrk="0" hangingPunct="0">
                <a:spcBef>
                  <a:spcPct val="20000"/>
                </a:spcBef>
                <a:buClr>
                  <a:srgbClr val="000000"/>
                </a:buClr>
                <a:buFont typeface="Arial" panose="020B0604020202020204" pitchFamily="34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5pPr>
              <a:lvl6pPr marL="2400300" indent="-215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6pPr>
              <a:lvl7pPr marL="2857500" indent="-215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7pPr>
              <a:lvl8pPr marL="3314700" indent="-215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8pPr>
              <a:lvl9pPr marL="3771900" indent="-215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Blip>
                  <a:blip r:embed="rId2"/>
                </a:buBlip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华文行楷" panose="0201080004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＋</a:t>
              </a:r>
            </a:p>
          </p:txBody>
        </p:sp>
      </p:grpSp>
      <p:sp>
        <p:nvSpPr>
          <p:cNvPr id="32772" name="文本框 41990">
            <a:extLst>
              <a:ext uri="{FF2B5EF4-FFF2-40B4-BE49-F238E27FC236}">
                <a16:creationId xmlns:a16="http://schemas.microsoft.com/office/drawing/2014/main" id="{D8F919D5-CFBD-40F7-8F87-C038AE0272B5}"/>
              </a:ext>
            </a:extLst>
          </p:cNvPr>
          <p:cNvSpPr/>
          <p:nvPr/>
        </p:nvSpPr>
        <p:spPr>
          <a:xfrm>
            <a:off x="5580063" y="4076700"/>
            <a:ext cx="3278187" cy="884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23850" indent="-323850" algn="l" defTabSz="8636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Blip>
                <a:blip r:embed="rId2"/>
              </a:buBlip>
              <a:defRPr kumimoji="0" lang="zh-CN" altLang="en-US" sz="3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lvl="1" indent="-269875" algn="l" defTabSz="8636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Blip>
                <a:blip r:embed="rId3"/>
              </a:buBlip>
              <a:defRPr kumimoji="0" lang="zh-CN" altLang="en-US"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lvl="2" indent="-215900" algn="l" defTabSz="8636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Blip>
                <a:blip r:embed="rId2"/>
              </a:buBlip>
              <a:defRPr kumimoji="0" lang="zh-CN" altLang="en-US" sz="2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300" lvl="3" indent="-215900" algn="l" defTabSz="8636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Blip>
                <a:blip r:embed="rId3"/>
              </a:buBlip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100" lvl="4" indent="-215900" algn="l" defTabSz="8636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Blip>
                <a:blip r:embed="rId2"/>
              </a:buBlip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8636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Blip>
                <a:blip r:embed="rId2"/>
              </a:buBlip>
              <a:defRPr lang="zh-CN" altLang="en-US"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8636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Blip>
                <a:blip r:embed="rId2"/>
              </a:buBlip>
              <a:defRPr lang="zh-CN" altLang="en-US"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8636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Blip>
                <a:blip r:embed="rId2"/>
              </a:buBlip>
              <a:defRPr lang="zh-CN" altLang="en-US"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8636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Blip>
                <a:blip r:embed="rId2"/>
              </a:buBlip>
              <a:defRPr lang="zh-CN" altLang="en-US" sz="180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ct val="0"/>
              </a:spcBef>
              <a:buClrTx/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宋体" panose="02010600030101010101" pitchFamily="2" charset="-122"/>
                <a:sym typeface="Wingdings"/>
              </a:rPr>
              <a:t>不正确，“+”、“-”接线柱会接反。</a:t>
            </a:r>
            <a:endParaRPr sz="2400" b="1" baseline="-25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43009">
            <a:extLst>
              <a:ext uri="{FF2B5EF4-FFF2-40B4-BE49-F238E27FC236}">
                <a16:creationId xmlns:a16="http://schemas.microsoft.com/office/drawing/2014/main" id="{41486CF7-2D71-45E0-B7BE-FC1DB262A3A8}"/>
              </a:ext>
            </a:extLst>
          </p:cNvPr>
          <p:cNvSpPr/>
          <p:nvPr/>
        </p:nvSpPr>
        <p:spPr>
          <a:xfrm>
            <a:off x="250825" y="620713"/>
            <a:ext cx="7872413" cy="3192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把两种不同的金属片插入柠檬，制成“水果电池”．用电压表测量水果电池的电压，如图2所示．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下列说法正确的是（          ）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A．金属片B是水果电池的正极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B．水果电池把内能转化为电能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C．水果电池把电能转化为化学能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D．水果电池把化学能转化为电能</a:t>
            </a:r>
            <a:endParaRPr sz="2400" b="1"/>
          </a:p>
        </p:txBody>
      </p:sp>
      <p:pic>
        <p:nvPicPr>
          <p:cNvPr id="53251" name="内容占位符 43010">
            <a:extLst>
              <a:ext uri="{FF2B5EF4-FFF2-40B4-BE49-F238E27FC236}">
                <a16:creationId xmlns:a16="http://schemas.microsoft.com/office/drawing/2014/main" id="{62751687-51B8-4CD5-B92D-2AEBA5CACE8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860800"/>
            <a:ext cx="4368800" cy="25431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3796" name="文本框 43011">
            <a:extLst>
              <a:ext uri="{FF2B5EF4-FFF2-40B4-BE49-F238E27FC236}">
                <a16:creationId xmlns:a16="http://schemas.microsoft.com/office/drawing/2014/main" id="{4729BE12-FAC4-4335-BD4E-FB1FA092B33F}"/>
              </a:ext>
            </a:extLst>
          </p:cNvPr>
          <p:cNvSpPr/>
          <p:nvPr/>
        </p:nvSpPr>
        <p:spPr>
          <a:xfrm>
            <a:off x="3346450" y="1484313"/>
            <a:ext cx="4413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45057" descr="W020070307672315837314">
            <a:extLst>
              <a:ext uri="{FF2B5EF4-FFF2-40B4-BE49-F238E27FC236}">
                <a16:creationId xmlns:a16="http://schemas.microsoft.com/office/drawing/2014/main" id="{53C7D759-124C-4EDD-89AD-54C96CAD9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48740" r="47414" b="40152"/>
          <a:stretch>
            <a:fillRect/>
          </a:stretch>
        </p:blipFill>
        <p:spPr bwMode="auto">
          <a:xfrm>
            <a:off x="1260475" y="765175"/>
            <a:ext cx="66230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图片 45059" descr="W020070307672315837314">
            <a:extLst>
              <a:ext uri="{FF2B5EF4-FFF2-40B4-BE49-F238E27FC236}">
                <a16:creationId xmlns:a16="http://schemas.microsoft.com/office/drawing/2014/main" id="{A5F6C898-8E02-46B5-97D1-0B8B6E1F4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3" t="46877" r="8246" b="37218"/>
          <a:stretch>
            <a:fillRect/>
          </a:stretch>
        </p:blipFill>
        <p:spPr bwMode="auto">
          <a:xfrm>
            <a:off x="2555875" y="3716338"/>
            <a:ext cx="44196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7409">
            <a:extLst>
              <a:ext uri="{FF2B5EF4-FFF2-40B4-BE49-F238E27FC236}">
                <a16:creationId xmlns:a16="http://schemas.microsoft.com/office/drawing/2014/main" id="{41ECF43E-1207-45F3-8670-DAC6A24C859A}"/>
              </a:ext>
            </a:extLst>
          </p:cNvPr>
          <p:cNvSpPr/>
          <p:nvPr/>
        </p:nvSpPr>
        <p:spPr>
          <a:xfrm>
            <a:off x="785813" y="3933825"/>
            <a:ext cx="687705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电流的强弱跟电压的高低有关，电压越高电流越强，电压越低电流越弱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8195" name="文本框 17410">
            <a:extLst>
              <a:ext uri="{FF2B5EF4-FFF2-40B4-BE49-F238E27FC236}">
                <a16:creationId xmlns:a16="http://schemas.microsoft.com/office/drawing/2014/main" id="{A87ABB26-E4E5-4A3A-BA0D-630C8688E303}"/>
              </a:ext>
            </a:extLst>
          </p:cNvPr>
          <p:cNvSpPr/>
          <p:nvPr/>
        </p:nvSpPr>
        <p:spPr>
          <a:xfrm>
            <a:off x="573088" y="976313"/>
            <a:ext cx="3027362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二、电压的单位</a:t>
            </a:r>
            <a:endParaRPr sz="3200" b="1"/>
          </a:p>
        </p:txBody>
      </p:sp>
      <p:sp>
        <p:nvSpPr>
          <p:cNvPr id="8196" name="文本框 17411">
            <a:extLst>
              <a:ext uri="{FF2B5EF4-FFF2-40B4-BE49-F238E27FC236}">
                <a16:creationId xmlns:a16="http://schemas.microsoft.com/office/drawing/2014/main" id="{62392439-69DF-410F-8D19-8B21C593A2C8}"/>
              </a:ext>
            </a:extLst>
          </p:cNvPr>
          <p:cNvSpPr/>
          <p:nvPr/>
        </p:nvSpPr>
        <p:spPr>
          <a:xfrm>
            <a:off x="1116013" y="1555750"/>
            <a:ext cx="6516687" cy="2138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电压的单位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，简称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，符号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还有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，和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1KV=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V=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V,1V=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mV</a:t>
            </a: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1mV= </a:t>
            </a: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V</a:t>
            </a:r>
            <a:endParaRPr sz="2800" b="1"/>
          </a:p>
        </p:txBody>
      </p:sp>
      <p:sp>
        <p:nvSpPr>
          <p:cNvPr id="8197" name="文本框 17412">
            <a:extLst>
              <a:ext uri="{FF2B5EF4-FFF2-40B4-BE49-F238E27FC236}">
                <a16:creationId xmlns:a16="http://schemas.microsoft.com/office/drawing/2014/main" id="{5FB547AA-6B89-47A2-8917-E179FF4C0AE1}"/>
              </a:ext>
            </a:extLst>
          </p:cNvPr>
          <p:cNvSpPr/>
          <p:nvPr/>
        </p:nvSpPr>
        <p:spPr>
          <a:xfrm>
            <a:off x="3051175" y="1555750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伏特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8198" name="文本框 17413">
            <a:extLst>
              <a:ext uri="{FF2B5EF4-FFF2-40B4-BE49-F238E27FC236}">
                <a16:creationId xmlns:a16="http://schemas.microsoft.com/office/drawing/2014/main" id="{8B7BD2F5-2DC2-4A0D-A1FB-755B8E542DA2}"/>
              </a:ext>
            </a:extLst>
          </p:cNvPr>
          <p:cNvSpPr/>
          <p:nvPr/>
        </p:nvSpPr>
        <p:spPr>
          <a:xfrm>
            <a:off x="4900613" y="1555750"/>
            <a:ext cx="4873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伏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8199" name="文本框 17414">
            <a:extLst>
              <a:ext uri="{FF2B5EF4-FFF2-40B4-BE49-F238E27FC236}">
                <a16:creationId xmlns:a16="http://schemas.microsoft.com/office/drawing/2014/main" id="{97D64795-EAE4-454B-9FBF-E63707B713E2}"/>
              </a:ext>
            </a:extLst>
          </p:cNvPr>
          <p:cNvSpPr/>
          <p:nvPr/>
        </p:nvSpPr>
        <p:spPr>
          <a:xfrm>
            <a:off x="6623050" y="1555750"/>
            <a:ext cx="3857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V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8200" name="文本框 17415">
            <a:extLst>
              <a:ext uri="{FF2B5EF4-FFF2-40B4-BE49-F238E27FC236}">
                <a16:creationId xmlns:a16="http://schemas.microsoft.com/office/drawing/2014/main" id="{2C895BEF-565D-4E1E-867E-F9C417082185}"/>
              </a:ext>
            </a:extLst>
          </p:cNvPr>
          <p:cNvSpPr/>
          <p:nvPr/>
        </p:nvSpPr>
        <p:spPr>
          <a:xfrm>
            <a:off x="2055813" y="2084388"/>
            <a:ext cx="1825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千伏（KV）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8201" name="文本框 17416">
            <a:extLst>
              <a:ext uri="{FF2B5EF4-FFF2-40B4-BE49-F238E27FC236}">
                <a16:creationId xmlns:a16="http://schemas.microsoft.com/office/drawing/2014/main" id="{33455898-82A2-4913-B6A6-88217662B1F5}"/>
              </a:ext>
            </a:extLst>
          </p:cNvPr>
          <p:cNvSpPr/>
          <p:nvPr/>
        </p:nvSpPr>
        <p:spPr>
          <a:xfrm>
            <a:off x="4746625" y="2084388"/>
            <a:ext cx="18764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毫伏（mV）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8202" name="文本框 17417">
            <a:extLst>
              <a:ext uri="{FF2B5EF4-FFF2-40B4-BE49-F238E27FC236}">
                <a16:creationId xmlns:a16="http://schemas.microsoft.com/office/drawing/2014/main" id="{5EC0AE88-21CD-4DFF-970D-5BEDADA80D01}"/>
              </a:ext>
            </a:extLst>
          </p:cNvPr>
          <p:cNvSpPr/>
          <p:nvPr/>
        </p:nvSpPr>
        <p:spPr>
          <a:xfrm>
            <a:off x="2163763" y="3155950"/>
            <a:ext cx="7540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- 3</a:t>
            </a:r>
            <a:endParaRPr sz="2400" b="1" baseline="30000">
              <a:solidFill>
                <a:srgbClr val="FF3300"/>
              </a:solidFill>
            </a:endParaRPr>
          </a:p>
        </p:txBody>
      </p:sp>
      <p:sp>
        <p:nvSpPr>
          <p:cNvPr id="8203" name="文本框 17418">
            <a:extLst>
              <a:ext uri="{FF2B5EF4-FFF2-40B4-BE49-F238E27FC236}">
                <a16:creationId xmlns:a16="http://schemas.microsoft.com/office/drawing/2014/main" id="{3BC78EE4-D5DE-4EE2-8998-53576221A023}"/>
              </a:ext>
            </a:extLst>
          </p:cNvPr>
          <p:cNvSpPr/>
          <p:nvPr/>
        </p:nvSpPr>
        <p:spPr>
          <a:xfrm>
            <a:off x="3457575" y="2627313"/>
            <a:ext cx="6318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3</a:t>
            </a:r>
            <a:endParaRPr sz="2400" b="1" baseline="30000">
              <a:solidFill>
                <a:srgbClr val="FF3300"/>
              </a:solidFill>
            </a:endParaRPr>
          </a:p>
        </p:txBody>
      </p:sp>
      <p:sp>
        <p:nvSpPr>
          <p:cNvPr id="8204" name="文本框 17419">
            <a:extLst>
              <a:ext uri="{FF2B5EF4-FFF2-40B4-BE49-F238E27FC236}">
                <a16:creationId xmlns:a16="http://schemas.microsoft.com/office/drawing/2014/main" id="{C08F62B4-68D7-4E71-89DE-8CA678762EA4}"/>
              </a:ext>
            </a:extLst>
          </p:cNvPr>
          <p:cNvSpPr/>
          <p:nvPr/>
        </p:nvSpPr>
        <p:spPr>
          <a:xfrm>
            <a:off x="5262563" y="2686050"/>
            <a:ext cx="6318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10</a:t>
            </a:r>
            <a:r>
              <a:rPr sz="2400" b="1" baseline="30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3</a:t>
            </a:r>
            <a:endParaRPr sz="2400" b="1" baseline="30000">
              <a:solidFill>
                <a:srgbClr val="FF3300"/>
              </a:solidFill>
            </a:endParaRPr>
          </a:p>
        </p:txBody>
      </p:sp>
      <p:sp>
        <p:nvSpPr>
          <p:cNvPr id="8205" name="文本框 17420">
            <a:extLst>
              <a:ext uri="{FF2B5EF4-FFF2-40B4-BE49-F238E27FC236}">
                <a16:creationId xmlns:a16="http://schemas.microsoft.com/office/drawing/2014/main" id="{9F4BC50F-54B9-40E8-BFD8-4B8104F39F71}"/>
              </a:ext>
            </a:extLst>
          </p:cNvPr>
          <p:cNvSpPr/>
          <p:nvPr/>
        </p:nvSpPr>
        <p:spPr>
          <a:xfrm>
            <a:off x="2055813" y="2686050"/>
            <a:ext cx="8620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1000</a:t>
            </a:r>
            <a:endParaRPr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04F63A8E-9230-4CE4-B307-C42DB19CA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773238"/>
            <a:ext cx="8027988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．连接电路，使小灯泡发光并且用电压表测量小灯泡两端的电压。画出电路图。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2、并测出此时电源两端的电压</a:t>
            </a:r>
            <a:endParaRPr lang="zh-CN" altLang="en-US"/>
          </a:p>
        </p:txBody>
      </p:sp>
      <p:pic>
        <p:nvPicPr>
          <p:cNvPr id="5529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8154537-8707-4B1F-8612-38AA996B8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0" name="组合 46083">
            <a:extLst>
              <a:ext uri="{FF2B5EF4-FFF2-40B4-BE49-F238E27FC236}">
                <a16:creationId xmlns:a16="http://schemas.microsoft.com/office/drawing/2014/main" id="{43A196AA-32E0-4F75-AADD-E8173E0319A6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742950"/>
            <a:ext cx="2789238" cy="920750"/>
            <a:chOff x="0" y="0"/>
            <a:chExt cx="2231" cy="580"/>
          </a:xfrm>
        </p:grpSpPr>
        <p:pic>
          <p:nvPicPr>
            <p:cNvPr id="55301" name="圆角矩形 1">
              <a:extLst>
                <a:ext uri="{FF2B5EF4-FFF2-40B4-BE49-F238E27FC236}">
                  <a16:creationId xmlns:a16="http://schemas.microsoft.com/office/drawing/2014/main" id="{41657981-EA16-4621-8495-737B6B6E7B9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2" name="文本框 46085">
              <a:extLst>
                <a:ext uri="{FF2B5EF4-FFF2-40B4-BE49-F238E27FC236}">
                  <a16:creationId xmlns:a16="http://schemas.microsoft.com/office/drawing/2014/main" id="{C7099DC4-7E99-4006-A476-28F679624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实验</a:t>
              </a:r>
            </a:p>
          </p:txBody>
        </p:sp>
      </p:grpSp>
      <p:pic>
        <p:nvPicPr>
          <p:cNvPr id="55303" name="Picture 3" descr="H:\2\人教教参资源\九\图\铡刀开关.JPG">
            <a:extLst>
              <a:ext uri="{FF2B5EF4-FFF2-40B4-BE49-F238E27FC236}">
                <a16:creationId xmlns:a16="http://schemas.microsoft.com/office/drawing/2014/main" id="{2A5355F3-BA7C-4D98-BA31-114A8F8A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95763"/>
            <a:ext cx="13303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5" descr="H:\2\人教教参资源\九\图\小灯泡.JPG">
            <a:extLst>
              <a:ext uri="{FF2B5EF4-FFF2-40B4-BE49-F238E27FC236}">
                <a16:creationId xmlns:a16="http://schemas.microsoft.com/office/drawing/2014/main" id="{185C23B9-ED16-4390-A52F-26F6A92EE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589588"/>
            <a:ext cx="1416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7" descr="H:\2\人教教参资源\九\图\电压表.JPG">
            <a:extLst>
              <a:ext uri="{FF2B5EF4-FFF2-40B4-BE49-F238E27FC236}">
                <a16:creationId xmlns:a16="http://schemas.microsoft.com/office/drawing/2014/main" id="{DCD3B777-A4A4-4989-AAA1-4F728BF7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792538"/>
            <a:ext cx="149066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6" name="组合 46089">
            <a:extLst>
              <a:ext uri="{FF2B5EF4-FFF2-40B4-BE49-F238E27FC236}">
                <a16:creationId xmlns:a16="http://schemas.microsoft.com/office/drawing/2014/main" id="{6AEBC4FB-4C27-4D55-953A-F7F8FD1A9C5E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3817938"/>
            <a:ext cx="2844800" cy="2851150"/>
            <a:chOff x="0" y="0"/>
            <a:chExt cx="1792" cy="1796"/>
          </a:xfrm>
        </p:grpSpPr>
        <p:grpSp>
          <p:nvGrpSpPr>
            <p:cNvPr id="55307" name="组合 46090">
              <a:extLst>
                <a:ext uri="{FF2B5EF4-FFF2-40B4-BE49-F238E27FC236}">
                  <a16:creationId xmlns:a16="http://schemas.microsoft.com/office/drawing/2014/main" id="{21B169CC-9247-47F9-A680-18FB73EBDF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" y="174"/>
              <a:ext cx="1049" cy="538"/>
              <a:chOff x="0" y="0"/>
              <a:chExt cx="1049" cy="538"/>
            </a:xfrm>
          </p:grpSpPr>
          <p:sp>
            <p:nvSpPr>
              <p:cNvPr id="55308" name="Line 7">
                <a:extLst>
                  <a:ext uri="{FF2B5EF4-FFF2-40B4-BE49-F238E27FC236}">
                    <a16:creationId xmlns:a16="http://schemas.microsoft.com/office/drawing/2014/main" id="{6D7E3493-76F6-4DBD-A37A-88C2D1867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049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9" name="Line 8">
                <a:extLst>
                  <a:ext uri="{FF2B5EF4-FFF2-40B4-BE49-F238E27FC236}">
                    <a16:creationId xmlns:a16="http://schemas.microsoft.com/office/drawing/2014/main" id="{90EED338-DE05-4E1F-903D-3B9F2235F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5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0" name="Line 9">
                <a:extLst>
                  <a:ext uri="{FF2B5EF4-FFF2-40B4-BE49-F238E27FC236}">
                    <a16:creationId xmlns:a16="http://schemas.microsoft.com/office/drawing/2014/main" id="{B8E4D184-8DEF-4999-9FA0-16CDDAC96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9" y="0"/>
                <a:ext cx="0" cy="53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5311" name="组合 46094">
              <a:extLst>
                <a:ext uri="{FF2B5EF4-FFF2-40B4-BE49-F238E27FC236}">
                  <a16:creationId xmlns:a16="http://schemas.microsoft.com/office/drawing/2014/main" id="{D9175BD9-85FD-48F7-BC7C-1F8452D3A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" y="0"/>
              <a:ext cx="341" cy="340"/>
              <a:chOff x="0" y="0"/>
              <a:chExt cx="341" cy="340"/>
            </a:xfrm>
          </p:grpSpPr>
          <p:sp>
            <p:nvSpPr>
              <p:cNvPr id="55312" name="Oval 190">
                <a:extLst>
                  <a:ext uri="{FF2B5EF4-FFF2-40B4-BE49-F238E27FC236}">
                    <a16:creationId xmlns:a16="http://schemas.microsoft.com/office/drawing/2014/main" id="{B5C8E4E3-FF81-4B21-996F-6673AF5A5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55313" name="Text Box 191">
                <a:extLst>
                  <a:ext uri="{FF2B5EF4-FFF2-40B4-BE49-F238E27FC236}">
                    <a16:creationId xmlns:a16="http://schemas.microsoft.com/office/drawing/2014/main" id="{960BAE34-569A-4778-8241-3B9CEF9CF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" y="0"/>
                <a:ext cx="31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V</a:t>
                </a:r>
              </a:p>
            </p:txBody>
          </p:sp>
        </p:grpSp>
        <p:grpSp>
          <p:nvGrpSpPr>
            <p:cNvPr id="55314" name="组合 46097">
              <a:extLst>
                <a:ext uri="{FF2B5EF4-FFF2-40B4-BE49-F238E27FC236}">
                  <a16:creationId xmlns:a16="http://schemas.microsoft.com/office/drawing/2014/main" id="{FAF5EA5B-0D11-4ADC-841D-FCB397739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57"/>
              <a:ext cx="1792" cy="1239"/>
              <a:chOff x="0" y="0"/>
              <a:chExt cx="1792" cy="1239"/>
            </a:xfrm>
          </p:grpSpPr>
          <p:sp>
            <p:nvSpPr>
              <p:cNvPr id="55315" name="矩形 46098">
                <a:extLst>
                  <a:ext uri="{FF2B5EF4-FFF2-40B4-BE49-F238E27FC236}">
                    <a16:creationId xmlns:a16="http://schemas.microsoft.com/office/drawing/2014/main" id="{218B659D-E72A-4AF5-B266-F37F7C092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52"/>
                <a:ext cx="1792" cy="930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grpSp>
            <p:nvGrpSpPr>
              <p:cNvPr id="55316" name="组合 46099">
                <a:extLst>
                  <a:ext uri="{FF2B5EF4-FFF2-40B4-BE49-F238E27FC236}">
                    <a16:creationId xmlns:a16="http://schemas.microsoft.com/office/drawing/2014/main" id="{D5229309-62AB-44FF-BBEA-BC207346E1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6" y="899"/>
                <a:ext cx="85" cy="340"/>
                <a:chOff x="0" y="0"/>
                <a:chExt cx="85" cy="340"/>
              </a:xfrm>
            </p:grpSpPr>
            <p:sp>
              <p:nvSpPr>
                <p:cNvPr id="55317" name="Rectangle 19">
                  <a:extLst>
                    <a:ext uri="{FF2B5EF4-FFF2-40B4-BE49-F238E27FC236}">
                      <a16:creationId xmlns:a16="http://schemas.microsoft.com/office/drawing/2014/main" id="{C4BE32AE-1D45-4E08-AA4F-F4159C6121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55318" name="Line 20">
                  <a:extLst>
                    <a:ext uri="{FF2B5EF4-FFF2-40B4-BE49-F238E27FC236}">
                      <a16:creationId xmlns:a16="http://schemas.microsoft.com/office/drawing/2014/main" id="{FFF08B65-E3BC-4EA7-9560-30457C953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319" name="Line 21">
                  <a:extLst>
                    <a:ext uri="{FF2B5EF4-FFF2-40B4-BE49-F238E27FC236}">
                      <a16:creationId xmlns:a16="http://schemas.microsoft.com/office/drawing/2014/main" id="{6F43C7AF-75E0-49F5-AB7B-6B0999BA1E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5320" name="组合 46103">
                <a:extLst>
                  <a:ext uri="{FF2B5EF4-FFF2-40B4-BE49-F238E27FC236}">
                    <a16:creationId xmlns:a16="http://schemas.microsoft.com/office/drawing/2014/main" id="{0BE6D505-9E37-4F0E-8119-7323F775A0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2" y="970"/>
                <a:ext cx="283" cy="170"/>
                <a:chOff x="0" y="0"/>
                <a:chExt cx="256" cy="142"/>
              </a:xfrm>
            </p:grpSpPr>
            <p:sp>
              <p:nvSpPr>
                <p:cNvPr id="55321" name="Rectangle 15">
                  <a:extLst>
                    <a:ext uri="{FF2B5EF4-FFF2-40B4-BE49-F238E27FC236}">
                      <a16:creationId xmlns:a16="http://schemas.microsoft.com/office/drawing/2014/main" id="{6800686D-A23C-42A0-9391-BF4263100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55322" name="Line 16">
                  <a:extLst>
                    <a:ext uri="{FF2B5EF4-FFF2-40B4-BE49-F238E27FC236}">
                      <a16:creationId xmlns:a16="http://schemas.microsoft.com/office/drawing/2014/main" id="{A0DD40F5-6B0E-4601-9016-B93149E93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323" name="Oval 17">
                  <a:extLst>
                    <a:ext uri="{FF2B5EF4-FFF2-40B4-BE49-F238E27FC236}">
                      <a16:creationId xmlns:a16="http://schemas.microsoft.com/office/drawing/2014/main" id="{F9BE0E11-6E5C-4CCF-9E36-5C4394B30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</a:pPr>
                  <a:endParaRPr lang="zh-CN" altLang="en-US"/>
                </a:p>
              </p:txBody>
            </p:sp>
          </p:grpSp>
          <p:sp>
            <p:nvSpPr>
              <p:cNvPr id="55324" name="AutoShape 187">
                <a:extLst>
                  <a:ext uri="{FF2B5EF4-FFF2-40B4-BE49-F238E27FC236}">
                    <a16:creationId xmlns:a16="http://schemas.microsoft.com/office/drawing/2014/main" id="{DAED0571-731C-4C32-A26C-EC8CFBFE0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" y="0"/>
                <a:ext cx="311" cy="311"/>
              </a:xfrm>
              <a:prstGeom prst="flowChartSummingJunction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</p:grpSp>
      <p:pic>
        <p:nvPicPr>
          <p:cNvPr id="55325" name="Picture 10" descr="H:\2\人教教参资源\九\图\电池组.JPG">
            <a:extLst>
              <a:ext uri="{FF2B5EF4-FFF2-40B4-BE49-F238E27FC236}">
                <a16:creationId xmlns:a16="http://schemas.microsoft.com/office/drawing/2014/main" id="{FBC2D0F1-ACE0-48CC-9071-0DA49734631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707063"/>
            <a:ext cx="2117725" cy="8350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5326" name="自由曲线 517">
            <a:extLst>
              <a:ext uri="{FF2B5EF4-FFF2-40B4-BE49-F238E27FC236}">
                <a16:creationId xmlns:a16="http://schemas.microsoft.com/office/drawing/2014/main" id="{BED23300-1A4D-4E92-B009-62B75038E57C}"/>
              </a:ext>
            </a:extLst>
          </p:cNvPr>
          <p:cNvSpPr>
            <a:spLocks/>
          </p:cNvSpPr>
          <p:nvPr/>
        </p:nvSpPr>
        <p:spPr bwMode="auto">
          <a:xfrm>
            <a:off x="2611438" y="6211888"/>
            <a:ext cx="1295400" cy="107950"/>
          </a:xfrm>
          <a:custGeom>
            <a:avLst/>
            <a:gdLst>
              <a:gd name="T0" fmla="*/ 0 w 21600"/>
              <a:gd name="T1" fmla="*/ 631 h 21600"/>
              <a:gd name="T2" fmla="*/ 1260 w 21600"/>
              <a:gd name="T3" fmla="*/ 631 h 21600"/>
              <a:gd name="T4" fmla="*/ 2509 w 21600"/>
              <a:gd name="T5" fmla="*/ 631 h 21600"/>
              <a:gd name="T6" fmla="*/ 3769 w 21600"/>
              <a:gd name="T7" fmla="*/ 631 h 21600"/>
              <a:gd name="T8" fmla="*/ 5018 w 21600"/>
              <a:gd name="T9" fmla="*/ 631 h 21600"/>
              <a:gd name="T10" fmla="*/ 6278 w 21600"/>
              <a:gd name="T11" fmla="*/ 631 h 21600"/>
              <a:gd name="T12" fmla="*/ 7538 w 21600"/>
              <a:gd name="T13" fmla="*/ 631 h 21600"/>
              <a:gd name="T14" fmla="*/ 9042 w 21600"/>
              <a:gd name="T15" fmla="*/ 3663 h 21600"/>
              <a:gd name="T16" fmla="*/ 10302 w 21600"/>
              <a:gd name="T17" fmla="*/ 6694 h 21600"/>
              <a:gd name="T18" fmla="*/ 11551 w 21600"/>
              <a:gd name="T19" fmla="*/ 6694 h 21600"/>
              <a:gd name="T20" fmla="*/ 12811 w 21600"/>
              <a:gd name="T21" fmla="*/ 6694 h 21600"/>
              <a:gd name="T22" fmla="*/ 14061 w 21600"/>
              <a:gd name="T23" fmla="*/ 12631 h 21600"/>
              <a:gd name="T24" fmla="*/ 15321 w 21600"/>
              <a:gd name="T25" fmla="*/ 12631 h 21600"/>
              <a:gd name="T26" fmla="*/ 16581 w 21600"/>
              <a:gd name="T27" fmla="*/ 12631 h 21600"/>
              <a:gd name="T28" fmla="*/ 17830 w 21600"/>
              <a:gd name="T29" fmla="*/ 15663 h 21600"/>
              <a:gd name="T30" fmla="*/ 19090 w 21600"/>
              <a:gd name="T31" fmla="*/ 15663 h 21600"/>
              <a:gd name="T32" fmla="*/ 20340 w 21600"/>
              <a:gd name="T33" fmla="*/ 18694 h 21600"/>
              <a:gd name="T34" fmla="*/ 21600 w 21600"/>
              <a:gd name="T3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0" y="631"/>
                </a:moveTo>
                <a:cubicBezTo>
                  <a:pt x="222" y="631"/>
                  <a:pt x="762" y="631"/>
                  <a:pt x="1260" y="631"/>
                </a:cubicBezTo>
                <a:cubicBezTo>
                  <a:pt x="1757" y="631"/>
                  <a:pt x="2011" y="631"/>
                  <a:pt x="2509" y="631"/>
                </a:cubicBezTo>
                <a:cubicBezTo>
                  <a:pt x="3007" y="631"/>
                  <a:pt x="3271" y="631"/>
                  <a:pt x="3769" y="631"/>
                </a:cubicBezTo>
                <a:cubicBezTo>
                  <a:pt x="4267" y="631"/>
                  <a:pt x="4521" y="631"/>
                  <a:pt x="5018" y="631"/>
                </a:cubicBezTo>
                <a:cubicBezTo>
                  <a:pt x="5516" y="631"/>
                  <a:pt x="5770" y="631"/>
                  <a:pt x="6278" y="631"/>
                </a:cubicBezTo>
                <a:cubicBezTo>
                  <a:pt x="6787" y="631"/>
                  <a:pt x="6988" y="0"/>
                  <a:pt x="7538" y="631"/>
                </a:cubicBezTo>
                <a:cubicBezTo>
                  <a:pt x="8089" y="1263"/>
                  <a:pt x="8491" y="2400"/>
                  <a:pt x="9042" y="3663"/>
                </a:cubicBezTo>
                <a:cubicBezTo>
                  <a:pt x="9592" y="4926"/>
                  <a:pt x="9804" y="6063"/>
                  <a:pt x="10302" y="6694"/>
                </a:cubicBezTo>
                <a:cubicBezTo>
                  <a:pt x="10800" y="7326"/>
                  <a:pt x="11054" y="6694"/>
                  <a:pt x="11551" y="6694"/>
                </a:cubicBezTo>
                <a:cubicBezTo>
                  <a:pt x="12049" y="6694"/>
                  <a:pt x="12314" y="5557"/>
                  <a:pt x="12811" y="6694"/>
                </a:cubicBezTo>
                <a:cubicBezTo>
                  <a:pt x="13309" y="7831"/>
                  <a:pt x="13563" y="11494"/>
                  <a:pt x="14061" y="12631"/>
                </a:cubicBezTo>
                <a:cubicBezTo>
                  <a:pt x="14558" y="13768"/>
                  <a:pt x="14812" y="12631"/>
                  <a:pt x="15321" y="12631"/>
                </a:cubicBezTo>
                <a:cubicBezTo>
                  <a:pt x="15829" y="12631"/>
                  <a:pt x="16083" y="12000"/>
                  <a:pt x="16581" y="12631"/>
                </a:cubicBezTo>
                <a:cubicBezTo>
                  <a:pt x="17078" y="13263"/>
                  <a:pt x="17332" y="15031"/>
                  <a:pt x="17830" y="15663"/>
                </a:cubicBezTo>
                <a:cubicBezTo>
                  <a:pt x="18328" y="16294"/>
                  <a:pt x="18592" y="15031"/>
                  <a:pt x="19090" y="15663"/>
                </a:cubicBezTo>
                <a:cubicBezTo>
                  <a:pt x="19588" y="16294"/>
                  <a:pt x="19842" y="17557"/>
                  <a:pt x="20340" y="18694"/>
                </a:cubicBezTo>
                <a:cubicBezTo>
                  <a:pt x="20837" y="19831"/>
                  <a:pt x="21377" y="21094"/>
                  <a:pt x="21600" y="2160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7" name="自由曲线 518">
            <a:extLst>
              <a:ext uri="{FF2B5EF4-FFF2-40B4-BE49-F238E27FC236}">
                <a16:creationId xmlns:a16="http://schemas.microsoft.com/office/drawing/2014/main" id="{20B684D6-5B7E-48C6-943C-0492ED598CE3}"/>
              </a:ext>
            </a:extLst>
          </p:cNvPr>
          <p:cNvSpPr>
            <a:spLocks/>
          </p:cNvSpPr>
          <p:nvPr/>
        </p:nvSpPr>
        <p:spPr bwMode="auto">
          <a:xfrm>
            <a:off x="1692275" y="3497263"/>
            <a:ext cx="3546475" cy="2790825"/>
          </a:xfrm>
          <a:custGeom>
            <a:avLst/>
            <a:gdLst>
              <a:gd name="T0" fmla="*/ 19635 w 21600"/>
              <a:gd name="T1" fmla="*/ 21506 h 21600"/>
              <a:gd name="T2" fmla="*/ 20366 w 21600"/>
              <a:gd name="T3" fmla="*/ 20459 h 21600"/>
              <a:gd name="T4" fmla="*/ 20733 w 21600"/>
              <a:gd name="T5" fmla="*/ 19289 h 21600"/>
              <a:gd name="T6" fmla="*/ 20826 w 21600"/>
              <a:gd name="T7" fmla="*/ 18006 h 21600"/>
              <a:gd name="T8" fmla="*/ 20826 w 21600"/>
              <a:gd name="T9" fmla="*/ 16841 h 21600"/>
              <a:gd name="T10" fmla="*/ 20919 w 21600"/>
              <a:gd name="T11" fmla="*/ 15676 h 21600"/>
              <a:gd name="T12" fmla="*/ 21008 w 21600"/>
              <a:gd name="T13" fmla="*/ 14511 h 21600"/>
              <a:gd name="T14" fmla="*/ 21101 w 21600"/>
              <a:gd name="T15" fmla="*/ 13346 h 21600"/>
              <a:gd name="T16" fmla="*/ 21375 w 21600"/>
              <a:gd name="T17" fmla="*/ 12176 h 21600"/>
              <a:gd name="T18" fmla="*/ 21561 w 21600"/>
              <a:gd name="T19" fmla="*/ 11011 h 21600"/>
              <a:gd name="T20" fmla="*/ 21561 w 21600"/>
              <a:gd name="T21" fmla="*/ 9846 h 21600"/>
              <a:gd name="T22" fmla="*/ 21561 w 21600"/>
              <a:gd name="T23" fmla="*/ 8681 h 21600"/>
              <a:gd name="T24" fmla="*/ 21375 w 21600"/>
              <a:gd name="T25" fmla="*/ 7511 h 21600"/>
              <a:gd name="T26" fmla="*/ 20919 w 21600"/>
              <a:gd name="T27" fmla="*/ 6228 h 21600"/>
              <a:gd name="T28" fmla="*/ 20366 w 21600"/>
              <a:gd name="T29" fmla="*/ 4945 h 21600"/>
              <a:gd name="T30" fmla="*/ 19817 w 21600"/>
              <a:gd name="T31" fmla="*/ 3667 h 21600"/>
              <a:gd name="T32" fmla="*/ 19175 w 21600"/>
              <a:gd name="T33" fmla="*/ 2497 h 21600"/>
              <a:gd name="T34" fmla="*/ 18533 w 21600"/>
              <a:gd name="T35" fmla="*/ 1332 h 21600"/>
              <a:gd name="T36" fmla="*/ 17616 w 21600"/>
              <a:gd name="T37" fmla="*/ 516 h 21600"/>
              <a:gd name="T38" fmla="*/ 16514 w 21600"/>
              <a:gd name="T39" fmla="*/ 49 h 21600"/>
              <a:gd name="T40" fmla="*/ 15504 w 21600"/>
              <a:gd name="T41" fmla="*/ 49 h 21600"/>
              <a:gd name="T42" fmla="*/ 14588 w 21600"/>
              <a:gd name="T43" fmla="*/ 285 h 21600"/>
              <a:gd name="T44" fmla="*/ 13671 w 21600"/>
              <a:gd name="T45" fmla="*/ 747 h 21600"/>
              <a:gd name="T46" fmla="*/ 12569 w 21600"/>
              <a:gd name="T47" fmla="*/ 1214 h 21600"/>
              <a:gd name="T48" fmla="*/ 11652 w 21600"/>
              <a:gd name="T49" fmla="*/ 2030 h 21600"/>
              <a:gd name="T50" fmla="*/ 10825 w 21600"/>
              <a:gd name="T51" fmla="*/ 3200 h 21600"/>
              <a:gd name="T52" fmla="*/ 10001 w 21600"/>
              <a:gd name="T53" fmla="*/ 4365 h 21600"/>
              <a:gd name="T54" fmla="*/ 9080 w 21600"/>
              <a:gd name="T55" fmla="*/ 5299 h 21600"/>
              <a:gd name="T56" fmla="*/ 8164 w 21600"/>
              <a:gd name="T57" fmla="*/ 5997 h 21600"/>
              <a:gd name="T58" fmla="*/ 7154 w 21600"/>
              <a:gd name="T59" fmla="*/ 6582 h 21600"/>
              <a:gd name="T60" fmla="*/ 6238 w 21600"/>
              <a:gd name="T61" fmla="*/ 6931 h 21600"/>
              <a:gd name="T62" fmla="*/ 5228 w 21600"/>
              <a:gd name="T63" fmla="*/ 7629 h 21600"/>
              <a:gd name="T64" fmla="*/ 4126 w 21600"/>
              <a:gd name="T65" fmla="*/ 8445 h 21600"/>
              <a:gd name="T66" fmla="*/ 3210 w 21600"/>
              <a:gd name="T67" fmla="*/ 9030 h 21600"/>
              <a:gd name="T68" fmla="*/ 2293 w 21600"/>
              <a:gd name="T69" fmla="*/ 9379 h 21600"/>
              <a:gd name="T70" fmla="*/ 1376 w 21600"/>
              <a:gd name="T71" fmla="*/ 10077 h 21600"/>
              <a:gd name="T72" fmla="*/ 456 w 21600"/>
              <a:gd name="T73" fmla="*/ 1019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600" h="21600">
                <a:moveTo>
                  <a:pt x="19175" y="21506"/>
                </a:moveTo>
                <a:cubicBezTo>
                  <a:pt x="19256" y="21516"/>
                  <a:pt x="19453" y="21600"/>
                  <a:pt x="19635" y="21506"/>
                </a:cubicBezTo>
                <a:cubicBezTo>
                  <a:pt x="19817" y="21413"/>
                  <a:pt x="19944" y="21250"/>
                  <a:pt x="20091" y="21039"/>
                </a:cubicBezTo>
                <a:cubicBezTo>
                  <a:pt x="20238" y="20828"/>
                  <a:pt x="20273" y="20690"/>
                  <a:pt x="20366" y="20459"/>
                </a:cubicBezTo>
                <a:cubicBezTo>
                  <a:pt x="20459" y="20228"/>
                  <a:pt x="20478" y="20110"/>
                  <a:pt x="20551" y="19874"/>
                </a:cubicBezTo>
                <a:cubicBezTo>
                  <a:pt x="20625" y="19638"/>
                  <a:pt x="20698" y="19545"/>
                  <a:pt x="20733" y="19289"/>
                </a:cubicBezTo>
                <a:cubicBezTo>
                  <a:pt x="20768" y="19033"/>
                  <a:pt x="20714" y="18847"/>
                  <a:pt x="20733" y="18591"/>
                </a:cubicBezTo>
                <a:cubicBezTo>
                  <a:pt x="20753" y="18335"/>
                  <a:pt x="20807" y="18237"/>
                  <a:pt x="20826" y="18006"/>
                </a:cubicBezTo>
                <a:cubicBezTo>
                  <a:pt x="20845" y="17775"/>
                  <a:pt x="20826" y="17657"/>
                  <a:pt x="20826" y="17426"/>
                </a:cubicBezTo>
                <a:cubicBezTo>
                  <a:pt x="20826" y="17195"/>
                  <a:pt x="20807" y="17072"/>
                  <a:pt x="20826" y="16841"/>
                </a:cubicBezTo>
                <a:cubicBezTo>
                  <a:pt x="20845" y="16610"/>
                  <a:pt x="20899" y="16492"/>
                  <a:pt x="20919" y="16261"/>
                </a:cubicBezTo>
                <a:cubicBezTo>
                  <a:pt x="20938" y="16030"/>
                  <a:pt x="20919" y="15912"/>
                  <a:pt x="20919" y="15676"/>
                </a:cubicBezTo>
                <a:cubicBezTo>
                  <a:pt x="20919" y="15440"/>
                  <a:pt x="20899" y="15322"/>
                  <a:pt x="20919" y="15091"/>
                </a:cubicBezTo>
                <a:cubicBezTo>
                  <a:pt x="20938" y="14860"/>
                  <a:pt x="20988" y="14742"/>
                  <a:pt x="21008" y="14511"/>
                </a:cubicBezTo>
                <a:cubicBezTo>
                  <a:pt x="21027" y="14280"/>
                  <a:pt x="20988" y="14157"/>
                  <a:pt x="21008" y="13926"/>
                </a:cubicBezTo>
                <a:cubicBezTo>
                  <a:pt x="21027" y="13695"/>
                  <a:pt x="21046" y="13577"/>
                  <a:pt x="21101" y="13346"/>
                </a:cubicBezTo>
                <a:cubicBezTo>
                  <a:pt x="21155" y="13115"/>
                  <a:pt x="21232" y="12997"/>
                  <a:pt x="21286" y="12761"/>
                </a:cubicBezTo>
                <a:cubicBezTo>
                  <a:pt x="21340" y="12525"/>
                  <a:pt x="21340" y="12407"/>
                  <a:pt x="21375" y="12176"/>
                </a:cubicBezTo>
                <a:cubicBezTo>
                  <a:pt x="21410" y="11945"/>
                  <a:pt x="21429" y="11827"/>
                  <a:pt x="21468" y="11596"/>
                </a:cubicBezTo>
                <a:cubicBezTo>
                  <a:pt x="21507" y="11365"/>
                  <a:pt x="21541" y="11247"/>
                  <a:pt x="21561" y="11011"/>
                </a:cubicBezTo>
                <a:cubicBezTo>
                  <a:pt x="21580" y="10775"/>
                  <a:pt x="21561" y="10657"/>
                  <a:pt x="21561" y="10426"/>
                </a:cubicBezTo>
                <a:cubicBezTo>
                  <a:pt x="21561" y="10195"/>
                  <a:pt x="21561" y="10077"/>
                  <a:pt x="21561" y="9846"/>
                </a:cubicBezTo>
                <a:cubicBezTo>
                  <a:pt x="21561" y="9615"/>
                  <a:pt x="21561" y="9492"/>
                  <a:pt x="21561" y="9261"/>
                </a:cubicBezTo>
                <a:cubicBezTo>
                  <a:pt x="21561" y="9030"/>
                  <a:pt x="21561" y="8912"/>
                  <a:pt x="21561" y="8681"/>
                </a:cubicBezTo>
                <a:cubicBezTo>
                  <a:pt x="21561" y="8450"/>
                  <a:pt x="21600" y="8332"/>
                  <a:pt x="21561" y="8096"/>
                </a:cubicBezTo>
                <a:cubicBezTo>
                  <a:pt x="21522" y="7860"/>
                  <a:pt x="21429" y="7742"/>
                  <a:pt x="21375" y="7511"/>
                </a:cubicBezTo>
                <a:cubicBezTo>
                  <a:pt x="21321" y="7280"/>
                  <a:pt x="21379" y="7186"/>
                  <a:pt x="21286" y="6931"/>
                </a:cubicBezTo>
                <a:cubicBezTo>
                  <a:pt x="21193" y="6675"/>
                  <a:pt x="21066" y="6483"/>
                  <a:pt x="20919" y="6228"/>
                </a:cubicBezTo>
                <a:cubicBezTo>
                  <a:pt x="20772" y="5972"/>
                  <a:pt x="20664" y="5903"/>
                  <a:pt x="20551" y="5648"/>
                </a:cubicBezTo>
                <a:cubicBezTo>
                  <a:pt x="20439" y="5392"/>
                  <a:pt x="20459" y="5225"/>
                  <a:pt x="20366" y="4945"/>
                </a:cubicBezTo>
                <a:cubicBezTo>
                  <a:pt x="20273" y="4665"/>
                  <a:pt x="20199" y="4502"/>
                  <a:pt x="20091" y="4247"/>
                </a:cubicBezTo>
                <a:cubicBezTo>
                  <a:pt x="19983" y="3991"/>
                  <a:pt x="19925" y="3898"/>
                  <a:pt x="19817" y="3667"/>
                </a:cubicBezTo>
                <a:cubicBezTo>
                  <a:pt x="19708" y="3436"/>
                  <a:pt x="19670" y="3318"/>
                  <a:pt x="19542" y="3082"/>
                </a:cubicBezTo>
                <a:cubicBezTo>
                  <a:pt x="19414" y="2846"/>
                  <a:pt x="19322" y="2728"/>
                  <a:pt x="19175" y="2497"/>
                </a:cubicBezTo>
                <a:cubicBezTo>
                  <a:pt x="19028" y="2266"/>
                  <a:pt x="18935" y="2148"/>
                  <a:pt x="18807" y="1917"/>
                </a:cubicBezTo>
                <a:cubicBezTo>
                  <a:pt x="18680" y="1686"/>
                  <a:pt x="18680" y="1568"/>
                  <a:pt x="18533" y="1332"/>
                </a:cubicBezTo>
                <a:cubicBezTo>
                  <a:pt x="18386" y="1096"/>
                  <a:pt x="18254" y="909"/>
                  <a:pt x="18072" y="747"/>
                </a:cubicBezTo>
                <a:cubicBezTo>
                  <a:pt x="17891" y="584"/>
                  <a:pt x="17798" y="609"/>
                  <a:pt x="17616" y="516"/>
                </a:cubicBezTo>
                <a:cubicBezTo>
                  <a:pt x="17434" y="422"/>
                  <a:pt x="17376" y="378"/>
                  <a:pt x="17156" y="285"/>
                </a:cubicBezTo>
                <a:cubicBezTo>
                  <a:pt x="16935" y="191"/>
                  <a:pt x="16734" y="98"/>
                  <a:pt x="16514" y="49"/>
                </a:cubicBezTo>
                <a:cubicBezTo>
                  <a:pt x="16293" y="0"/>
                  <a:pt x="16255" y="49"/>
                  <a:pt x="16054" y="49"/>
                </a:cubicBezTo>
                <a:cubicBezTo>
                  <a:pt x="15852" y="49"/>
                  <a:pt x="15705" y="49"/>
                  <a:pt x="15504" y="49"/>
                </a:cubicBezTo>
                <a:cubicBezTo>
                  <a:pt x="15303" y="49"/>
                  <a:pt x="15226" y="0"/>
                  <a:pt x="15044" y="49"/>
                </a:cubicBezTo>
                <a:cubicBezTo>
                  <a:pt x="14862" y="98"/>
                  <a:pt x="14769" y="216"/>
                  <a:pt x="14588" y="285"/>
                </a:cubicBezTo>
                <a:cubicBezTo>
                  <a:pt x="14406" y="353"/>
                  <a:pt x="14309" y="304"/>
                  <a:pt x="14127" y="398"/>
                </a:cubicBezTo>
                <a:cubicBezTo>
                  <a:pt x="13946" y="491"/>
                  <a:pt x="13872" y="629"/>
                  <a:pt x="13671" y="747"/>
                </a:cubicBezTo>
                <a:cubicBezTo>
                  <a:pt x="13470" y="865"/>
                  <a:pt x="13339" y="889"/>
                  <a:pt x="13118" y="983"/>
                </a:cubicBezTo>
                <a:cubicBezTo>
                  <a:pt x="12898" y="1076"/>
                  <a:pt x="12770" y="1096"/>
                  <a:pt x="12569" y="1214"/>
                </a:cubicBezTo>
                <a:cubicBezTo>
                  <a:pt x="12368" y="1332"/>
                  <a:pt x="12290" y="1405"/>
                  <a:pt x="12109" y="1568"/>
                </a:cubicBezTo>
                <a:cubicBezTo>
                  <a:pt x="11927" y="1730"/>
                  <a:pt x="11819" y="1799"/>
                  <a:pt x="11652" y="2030"/>
                </a:cubicBezTo>
                <a:cubicBezTo>
                  <a:pt x="11486" y="2261"/>
                  <a:pt x="11451" y="2497"/>
                  <a:pt x="11285" y="2733"/>
                </a:cubicBezTo>
                <a:cubicBezTo>
                  <a:pt x="11119" y="2969"/>
                  <a:pt x="11006" y="2988"/>
                  <a:pt x="10825" y="3200"/>
                </a:cubicBezTo>
                <a:cubicBezTo>
                  <a:pt x="10643" y="3411"/>
                  <a:pt x="10535" y="3549"/>
                  <a:pt x="10368" y="3780"/>
                </a:cubicBezTo>
                <a:cubicBezTo>
                  <a:pt x="10202" y="4011"/>
                  <a:pt x="10167" y="4134"/>
                  <a:pt x="10001" y="4365"/>
                </a:cubicBezTo>
                <a:cubicBezTo>
                  <a:pt x="9835" y="4596"/>
                  <a:pt x="9726" y="4758"/>
                  <a:pt x="9541" y="4945"/>
                </a:cubicBezTo>
                <a:cubicBezTo>
                  <a:pt x="9355" y="5132"/>
                  <a:pt x="9262" y="5137"/>
                  <a:pt x="9080" y="5299"/>
                </a:cubicBezTo>
                <a:cubicBezTo>
                  <a:pt x="8899" y="5461"/>
                  <a:pt x="8806" y="5628"/>
                  <a:pt x="8624" y="5766"/>
                </a:cubicBezTo>
                <a:cubicBezTo>
                  <a:pt x="8442" y="5903"/>
                  <a:pt x="8365" y="5859"/>
                  <a:pt x="8164" y="5997"/>
                </a:cubicBezTo>
                <a:cubicBezTo>
                  <a:pt x="7963" y="6134"/>
                  <a:pt x="7816" y="6346"/>
                  <a:pt x="7615" y="6464"/>
                </a:cubicBezTo>
                <a:cubicBezTo>
                  <a:pt x="7414" y="6582"/>
                  <a:pt x="7336" y="6513"/>
                  <a:pt x="7154" y="6582"/>
                </a:cubicBezTo>
                <a:cubicBezTo>
                  <a:pt x="6973" y="6651"/>
                  <a:pt x="6880" y="6744"/>
                  <a:pt x="6698" y="6813"/>
                </a:cubicBezTo>
                <a:cubicBezTo>
                  <a:pt x="6516" y="6882"/>
                  <a:pt x="6423" y="6837"/>
                  <a:pt x="6238" y="6931"/>
                </a:cubicBezTo>
                <a:cubicBezTo>
                  <a:pt x="6052" y="7024"/>
                  <a:pt x="5979" y="7142"/>
                  <a:pt x="5778" y="7280"/>
                </a:cubicBezTo>
                <a:cubicBezTo>
                  <a:pt x="5576" y="7417"/>
                  <a:pt x="5429" y="7511"/>
                  <a:pt x="5228" y="7629"/>
                </a:cubicBezTo>
                <a:cubicBezTo>
                  <a:pt x="5027" y="7747"/>
                  <a:pt x="4989" y="7703"/>
                  <a:pt x="4768" y="7865"/>
                </a:cubicBezTo>
                <a:cubicBezTo>
                  <a:pt x="4548" y="8027"/>
                  <a:pt x="4347" y="8258"/>
                  <a:pt x="4126" y="8445"/>
                </a:cubicBezTo>
                <a:cubicBezTo>
                  <a:pt x="3906" y="8632"/>
                  <a:pt x="3852" y="8676"/>
                  <a:pt x="3670" y="8794"/>
                </a:cubicBezTo>
                <a:cubicBezTo>
                  <a:pt x="3488" y="8912"/>
                  <a:pt x="3395" y="8936"/>
                  <a:pt x="3210" y="9030"/>
                </a:cubicBezTo>
                <a:cubicBezTo>
                  <a:pt x="3024" y="9123"/>
                  <a:pt x="2931" y="9192"/>
                  <a:pt x="2749" y="9261"/>
                </a:cubicBezTo>
                <a:cubicBezTo>
                  <a:pt x="2568" y="9330"/>
                  <a:pt x="2475" y="9310"/>
                  <a:pt x="2293" y="9379"/>
                </a:cubicBezTo>
                <a:cubicBezTo>
                  <a:pt x="2111" y="9448"/>
                  <a:pt x="2014" y="9472"/>
                  <a:pt x="1833" y="9610"/>
                </a:cubicBezTo>
                <a:cubicBezTo>
                  <a:pt x="1651" y="9748"/>
                  <a:pt x="1558" y="9959"/>
                  <a:pt x="1376" y="10077"/>
                </a:cubicBezTo>
                <a:cubicBezTo>
                  <a:pt x="1195" y="10195"/>
                  <a:pt x="1102" y="10170"/>
                  <a:pt x="916" y="10195"/>
                </a:cubicBezTo>
                <a:cubicBezTo>
                  <a:pt x="730" y="10219"/>
                  <a:pt x="638" y="10195"/>
                  <a:pt x="456" y="10195"/>
                </a:cubicBezTo>
                <a:cubicBezTo>
                  <a:pt x="274" y="10195"/>
                  <a:pt x="81" y="10195"/>
                  <a:pt x="0" y="10195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8" name="自由曲线 519">
            <a:extLst>
              <a:ext uri="{FF2B5EF4-FFF2-40B4-BE49-F238E27FC236}">
                <a16:creationId xmlns:a16="http://schemas.microsoft.com/office/drawing/2014/main" id="{FE305BBF-EE7B-4CB6-8451-B0268B8E2988}"/>
              </a:ext>
            </a:extLst>
          </p:cNvPr>
          <p:cNvSpPr>
            <a:spLocks/>
          </p:cNvSpPr>
          <p:nvPr/>
        </p:nvSpPr>
        <p:spPr bwMode="auto">
          <a:xfrm>
            <a:off x="631825" y="4859338"/>
            <a:ext cx="368300" cy="1311275"/>
          </a:xfrm>
          <a:custGeom>
            <a:avLst/>
            <a:gdLst>
              <a:gd name="T0" fmla="*/ 21600 w 21600"/>
              <a:gd name="T1" fmla="*/ 0 h 21600"/>
              <a:gd name="T2" fmla="*/ 17168 w 21600"/>
              <a:gd name="T3" fmla="*/ 994 h 21600"/>
              <a:gd name="T4" fmla="*/ 12736 w 21600"/>
              <a:gd name="T5" fmla="*/ 1737 h 21600"/>
              <a:gd name="T6" fmla="*/ 9198 w 21600"/>
              <a:gd name="T7" fmla="*/ 2982 h 21600"/>
              <a:gd name="T8" fmla="*/ 5697 w 21600"/>
              <a:gd name="T9" fmla="*/ 4227 h 21600"/>
              <a:gd name="T10" fmla="*/ 3016 w 21600"/>
              <a:gd name="T11" fmla="*/ 5462 h 21600"/>
              <a:gd name="T12" fmla="*/ 1266 w 21600"/>
              <a:gd name="T13" fmla="*/ 6708 h 21600"/>
              <a:gd name="T14" fmla="*/ 372 w 21600"/>
              <a:gd name="T15" fmla="*/ 7943 h 21600"/>
              <a:gd name="T16" fmla="*/ 372 w 21600"/>
              <a:gd name="T17" fmla="*/ 9188 h 21600"/>
              <a:gd name="T18" fmla="*/ 372 w 21600"/>
              <a:gd name="T19" fmla="*/ 10674 h 21600"/>
              <a:gd name="T20" fmla="*/ 372 w 21600"/>
              <a:gd name="T21" fmla="*/ 11919 h 21600"/>
              <a:gd name="T22" fmla="*/ 372 w 21600"/>
              <a:gd name="T23" fmla="*/ 13165 h 21600"/>
              <a:gd name="T24" fmla="*/ 2160 w 21600"/>
              <a:gd name="T25" fmla="*/ 14400 h 21600"/>
              <a:gd name="T26" fmla="*/ 3910 w 21600"/>
              <a:gd name="T27" fmla="*/ 15645 h 21600"/>
              <a:gd name="T28" fmla="*/ 4804 w 21600"/>
              <a:gd name="T29" fmla="*/ 16880 h 21600"/>
              <a:gd name="T30" fmla="*/ 5697 w 21600"/>
              <a:gd name="T31" fmla="*/ 18125 h 21600"/>
              <a:gd name="T32" fmla="*/ 9198 w 21600"/>
              <a:gd name="T33" fmla="*/ 19370 h 21600"/>
              <a:gd name="T34" fmla="*/ 10986 w 21600"/>
              <a:gd name="T35" fmla="*/ 20605 h 21600"/>
              <a:gd name="T36" fmla="*/ 15380 w 21600"/>
              <a:gd name="T3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0817" y="188"/>
                  <a:pt x="18955" y="648"/>
                  <a:pt x="17168" y="994"/>
                </a:cubicBezTo>
                <a:cubicBezTo>
                  <a:pt x="15380" y="1339"/>
                  <a:pt x="14337" y="1339"/>
                  <a:pt x="12736" y="1737"/>
                </a:cubicBezTo>
                <a:cubicBezTo>
                  <a:pt x="11135" y="2134"/>
                  <a:pt x="10613" y="2480"/>
                  <a:pt x="9198" y="2982"/>
                </a:cubicBezTo>
                <a:cubicBezTo>
                  <a:pt x="7783" y="3484"/>
                  <a:pt x="6926" y="3736"/>
                  <a:pt x="5697" y="4227"/>
                </a:cubicBezTo>
                <a:cubicBezTo>
                  <a:pt x="4468" y="4719"/>
                  <a:pt x="3910" y="4970"/>
                  <a:pt x="3016" y="5462"/>
                </a:cubicBezTo>
                <a:cubicBezTo>
                  <a:pt x="2122" y="5954"/>
                  <a:pt x="1787" y="6216"/>
                  <a:pt x="1266" y="6708"/>
                </a:cubicBezTo>
                <a:cubicBezTo>
                  <a:pt x="744" y="7200"/>
                  <a:pt x="558" y="7451"/>
                  <a:pt x="372" y="7943"/>
                </a:cubicBezTo>
                <a:cubicBezTo>
                  <a:pt x="186" y="8434"/>
                  <a:pt x="372" y="8644"/>
                  <a:pt x="372" y="9188"/>
                </a:cubicBezTo>
                <a:cubicBezTo>
                  <a:pt x="372" y="9732"/>
                  <a:pt x="372" y="10130"/>
                  <a:pt x="372" y="10674"/>
                </a:cubicBezTo>
                <a:cubicBezTo>
                  <a:pt x="372" y="11218"/>
                  <a:pt x="372" y="11417"/>
                  <a:pt x="372" y="11919"/>
                </a:cubicBezTo>
                <a:cubicBezTo>
                  <a:pt x="372" y="12422"/>
                  <a:pt x="0" y="12673"/>
                  <a:pt x="372" y="13165"/>
                </a:cubicBezTo>
                <a:cubicBezTo>
                  <a:pt x="744" y="13656"/>
                  <a:pt x="1452" y="13908"/>
                  <a:pt x="2160" y="14400"/>
                </a:cubicBezTo>
                <a:cubicBezTo>
                  <a:pt x="2867" y="14891"/>
                  <a:pt x="3388" y="15153"/>
                  <a:pt x="3910" y="15645"/>
                </a:cubicBezTo>
                <a:cubicBezTo>
                  <a:pt x="4431" y="16137"/>
                  <a:pt x="4431" y="16388"/>
                  <a:pt x="4804" y="16880"/>
                </a:cubicBezTo>
                <a:cubicBezTo>
                  <a:pt x="5176" y="17372"/>
                  <a:pt x="4804" y="17623"/>
                  <a:pt x="5697" y="18125"/>
                </a:cubicBezTo>
                <a:cubicBezTo>
                  <a:pt x="6591" y="18627"/>
                  <a:pt x="8155" y="18879"/>
                  <a:pt x="9198" y="19370"/>
                </a:cubicBezTo>
                <a:cubicBezTo>
                  <a:pt x="10241" y="19862"/>
                  <a:pt x="9757" y="20155"/>
                  <a:pt x="10986" y="20605"/>
                </a:cubicBezTo>
                <a:cubicBezTo>
                  <a:pt x="12215" y="21055"/>
                  <a:pt x="14524" y="21422"/>
                  <a:pt x="15380" y="2160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29" name="自由曲线 520">
            <a:extLst>
              <a:ext uri="{FF2B5EF4-FFF2-40B4-BE49-F238E27FC236}">
                <a16:creationId xmlns:a16="http://schemas.microsoft.com/office/drawing/2014/main" id="{A47A5F03-E3EF-4EEC-8732-621CECA2E4B2}"/>
              </a:ext>
            </a:extLst>
          </p:cNvPr>
          <p:cNvSpPr>
            <a:spLocks/>
          </p:cNvSpPr>
          <p:nvPr/>
        </p:nvSpPr>
        <p:spPr bwMode="auto">
          <a:xfrm>
            <a:off x="4614863" y="4919663"/>
            <a:ext cx="427037" cy="1371600"/>
          </a:xfrm>
          <a:custGeom>
            <a:avLst/>
            <a:gdLst>
              <a:gd name="T0" fmla="*/ 12934 w 21600"/>
              <a:gd name="T1" fmla="*/ 21600 h 21600"/>
              <a:gd name="T2" fmla="*/ 16753 w 21600"/>
              <a:gd name="T3" fmla="*/ 20409 h 21600"/>
              <a:gd name="T4" fmla="*/ 20572 w 21600"/>
              <a:gd name="T5" fmla="*/ 19699 h 21600"/>
              <a:gd name="T6" fmla="*/ 21311 w 21600"/>
              <a:gd name="T7" fmla="*/ 18518 h 21600"/>
              <a:gd name="T8" fmla="*/ 21311 w 21600"/>
              <a:gd name="T9" fmla="*/ 17328 h 21600"/>
              <a:gd name="T10" fmla="*/ 19802 w 21600"/>
              <a:gd name="T11" fmla="*/ 16137 h 21600"/>
              <a:gd name="T12" fmla="*/ 18262 w 21600"/>
              <a:gd name="T13" fmla="*/ 14476 h 21600"/>
              <a:gd name="T14" fmla="*/ 15245 w 21600"/>
              <a:gd name="T15" fmla="*/ 13296 h 21600"/>
              <a:gd name="T16" fmla="*/ 14474 w 21600"/>
              <a:gd name="T17" fmla="*/ 12105 h 21600"/>
              <a:gd name="T18" fmla="*/ 12934 w 21600"/>
              <a:gd name="T19" fmla="*/ 10915 h 21600"/>
              <a:gd name="T20" fmla="*/ 11425 w 21600"/>
              <a:gd name="T21" fmla="*/ 9734 h 21600"/>
              <a:gd name="T22" fmla="*/ 9147 w 21600"/>
              <a:gd name="T23" fmla="*/ 8543 h 21600"/>
              <a:gd name="T24" fmla="*/ 8376 w 21600"/>
              <a:gd name="T25" fmla="*/ 7363 h 21600"/>
              <a:gd name="T26" fmla="*/ 8376 w 21600"/>
              <a:gd name="T27" fmla="*/ 6172 h 21600"/>
              <a:gd name="T28" fmla="*/ 6868 w 21600"/>
              <a:gd name="T29" fmla="*/ 4982 h 21600"/>
              <a:gd name="T30" fmla="*/ 6098 w 21600"/>
              <a:gd name="T31" fmla="*/ 3801 h 21600"/>
              <a:gd name="T32" fmla="*/ 3819 w 21600"/>
              <a:gd name="T33" fmla="*/ 2611 h 21600"/>
              <a:gd name="T34" fmla="*/ 3049 w 21600"/>
              <a:gd name="T35" fmla="*/ 1420 h 21600"/>
              <a:gd name="T36" fmla="*/ 0 w 21600"/>
              <a:gd name="T3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600" h="21600">
                <a:moveTo>
                  <a:pt x="12934" y="21600"/>
                </a:moveTo>
                <a:cubicBezTo>
                  <a:pt x="13608" y="21379"/>
                  <a:pt x="15213" y="20789"/>
                  <a:pt x="16753" y="20409"/>
                </a:cubicBezTo>
                <a:cubicBezTo>
                  <a:pt x="18294" y="20029"/>
                  <a:pt x="19674" y="20079"/>
                  <a:pt x="20572" y="19699"/>
                </a:cubicBezTo>
                <a:cubicBezTo>
                  <a:pt x="21471" y="19318"/>
                  <a:pt x="21150" y="18988"/>
                  <a:pt x="21311" y="18518"/>
                </a:cubicBezTo>
                <a:cubicBezTo>
                  <a:pt x="21471" y="18048"/>
                  <a:pt x="21600" y="17808"/>
                  <a:pt x="21311" y="17328"/>
                </a:cubicBezTo>
                <a:cubicBezTo>
                  <a:pt x="21022" y="16847"/>
                  <a:pt x="20412" y="16707"/>
                  <a:pt x="19802" y="16137"/>
                </a:cubicBezTo>
                <a:cubicBezTo>
                  <a:pt x="19192" y="15567"/>
                  <a:pt x="19160" y="15046"/>
                  <a:pt x="18262" y="14476"/>
                </a:cubicBezTo>
                <a:cubicBezTo>
                  <a:pt x="17363" y="13906"/>
                  <a:pt x="16015" y="13766"/>
                  <a:pt x="15245" y="13296"/>
                </a:cubicBezTo>
                <a:cubicBezTo>
                  <a:pt x="14474" y="12825"/>
                  <a:pt x="14924" y="12585"/>
                  <a:pt x="14474" y="12105"/>
                </a:cubicBezTo>
                <a:cubicBezTo>
                  <a:pt x="14025" y="11625"/>
                  <a:pt x="13544" y="11385"/>
                  <a:pt x="12934" y="10915"/>
                </a:cubicBezTo>
                <a:cubicBezTo>
                  <a:pt x="12324" y="10444"/>
                  <a:pt x="12196" y="10204"/>
                  <a:pt x="11425" y="9734"/>
                </a:cubicBezTo>
                <a:cubicBezTo>
                  <a:pt x="10655" y="9264"/>
                  <a:pt x="9756" y="9014"/>
                  <a:pt x="9147" y="8543"/>
                </a:cubicBezTo>
                <a:cubicBezTo>
                  <a:pt x="8537" y="8073"/>
                  <a:pt x="8537" y="7833"/>
                  <a:pt x="8376" y="7363"/>
                </a:cubicBezTo>
                <a:cubicBezTo>
                  <a:pt x="8216" y="6893"/>
                  <a:pt x="8665" y="6653"/>
                  <a:pt x="8376" y="6172"/>
                </a:cubicBezTo>
                <a:cubicBezTo>
                  <a:pt x="8087" y="5692"/>
                  <a:pt x="7317" y="5452"/>
                  <a:pt x="6868" y="4982"/>
                </a:cubicBezTo>
                <a:cubicBezTo>
                  <a:pt x="6419" y="4512"/>
                  <a:pt x="6707" y="4271"/>
                  <a:pt x="6098" y="3801"/>
                </a:cubicBezTo>
                <a:cubicBezTo>
                  <a:pt x="5488" y="3331"/>
                  <a:pt x="4429" y="3091"/>
                  <a:pt x="3819" y="2611"/>
                </a:cubicBezTo>
                <a:cubicBezTo>
                  <a:pt x="3209" y="2130"/>
                  <a:pt x="3819" y="1940"/>
                  <a:pt x="3049" y="1420"/>
                </a:cubicBezTo>
                <a:cubicBezTo>
                  <a:pt x="2278" y="900"/>
                  <a:pt x="609" y="260"/>
                  <a:pt x="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30" name="自由曲线 521">
            <a:extLst>
              <a:ext uri="{FF2B5EF4-FFF2-40B4-BE49-F238E27FC236}">
                <a16:creationId xmlns:a16="http://schemas.microsoft.com/office/drawing/2014/main" id="{6DCEC60E-5EB7-4B78-B902-C67BAB013817}"/>
              </a:ext>
            </a:extLst>
          </p:cNvPr>
          <p:cNvSpPr>
            <a:spLocks/>
          </p:cNvSpPr>
          <p:nvPr/>
        </p:nvSpPr>
        <p:spPr bwMode="auto">
          <a:xfrm>
            <a:off x="3792538" y="4995863"/>
            <a:ext cx="214312" cy="1309687"/>
          </a:xfrm>
          <a:custGeom>
            <a:avLst/>
            <a:gdLst>
              <a:gd name="T0" fmla="*/ 17678 w 21600"/>
              <a:gd name="T1" fmla="*/ 21600 h 21600"/>
              <a:gd name="T2" fmla="*/ 10028 w 21600"/>
              <a:gd name="T3" fmla="*/ 20354 h 21600"/>
              <a:gd name="T4" fmla="*/ 5464 w 21600"/>
              <a:gd name="T5" fmla="*/ 19109 h 21600"/>
              <a:gd name="T6" fmla="*/ 900 w 21600"/>
              <a:gd name="T7" fmla="*/ 17372 h 21600"/>
              <a:gd name="T8" fmla="*/ 900 w 21600"/>
              <a:gd name="T9" fmla="*/ 16137 h 21600"/>
              <a:gd name="T10" fmla="*/ 900 w 21600"/>
              <a:gd name="T11" fmla="*/ 14891 h 21600"/>
              <a:gd name="T12" fmla="*/ 900 w 21600"/>
              <a:gd name="T13" fmla="*/ 13646 h 21600"/>
              <a:gd name="T14" fmla="*/ 900 w 21600"/>
              <a:gd name="T15" fmla="*/ 12411 h 21600"/>
              <a:gd name="T16" fmla="*/ 2442 w 21600"/>
              <a:gd name="T17" fmla="*/ 11166 h 21600"/>
              <a:gd name="T18" fmla="*/ 3921 w 21600"/>
              <a:gd name="T19" fmla="*/ 9931 h 21600"/>
              <a:gd name="T20" fmla="*/ 5464 w 21600"/>
              <a:gd name="T21" fmla="*/ 8686 h 21600"/>
              <a:gd name="T22" fmla="*/ 7007 w 21600"/>
              <a:gd name="T23" fmla="*/ 7440 h 21600"/>
              <a:gd name="T24" fmla="*/ 11571 w 21600"/>
              <a:gd name="T25" fmla="*/ 6205 h 21600"/>
              <a:gd name="T26" fmla="*/ 16135 w 21600"/>
              <a:gd name="T27" fmla="*/ 4960 h 21600"/>
              <a:gd name="T28" fmla="*/ 20700 w 21600"/>
              <a:gd name="T29" fmla="*/ 3725 h 21600"/>
              <a:gd name="T30" fmla="*/ 20700 w 21600"/>
              <a:gd name="T31" fmla="*/ 2480 h 21600"/>
              <a:gd name="T32" fmla="*/ 20700 w 21600"/>
              <a:gd name="T33" fmla="*/ 1234 h 21600"/>
              <a:gd name="T34" fmla="*/ 20700 w 21600"/>
              <a:gd name="T3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600" h="21600">
                <a:moveTo>
                  <a:pt x="17678" y="21600"/>
                </a:moveTo>
                <a:cubicBezTo>
                  <a:pt x="16264" y="21380"/>
                  <a:pt x="12471" y="20856"/>
                  <a:pt x="10028" y="20354"/>
                </a:cubicBezTo>
                <a:cubicBezTo>
                  <a:pt x="7585" y="19852"/>
                  <a:pt x="7264" y="19705"/>
                  <a:pt x="5464" y="19109"/>
                </a:cubicBezTo>
                <a:cubicBezTo>
                  <a:pt x="3664" y="18512"/>
                  <a:pt x="1800" y="17968"/>
                  <a:pt x="900" y="17372"/>
                </a:cubicBezTo>
                <a:cubicBezTo>
                  <a:pt x="0" y="16775"/>
                  <a:pt x="900" y="16629"/>
                  <a:pt x="900" y="16137"/>
                </a:cubicBezTo>
                <a:cubicBezTo>
                  <a:pt x="900" y="15645"/>
                  <a:pt x="900" y="15394"/>
                  <a:pt x="900" y="14891"/>
                </a:cubicBezTo>
                <a:cubicBezTo>
                  <a:pt x="900" y="14389"/>
                  <a:pt x="900" y="14138"/>
                  <a:pt x="900" y="13646"/>
                </a:cubicBezTo>
                <a:cubicBezTo>
                  <a:pt x="900" y="13154"/>
                  <a:pt x="578" y="12903"/>
                  <a:pt x="900" y="12411"/>
                </a:cubicBezTo>
                <a:cubicBezTo>
                  <a:pt x="1221" y="11919"/>
                  <a:pt x="1864" y="11658"/>
                  <a:pt x="2442" y="11166"/>
                </a:cubicBezTo>
                <a:cubicBezTo>
                  <a:pt x="3021" y="10674"/>
                  <a:pt x="3342" y="10423"/>
                  <a:pt x="3921" y="9931"/>
                </a:cubicBezTo>
                <a:cubicBezTo>
                  <a:pt x="4500" y="9439"/>
                  <a:pt x="4821" y="9188"/>
                  <a:pt x="5464" y="8686"/>
                </a:cubicBezTo>
                <a:cubicBezTo>
                  <a:pt x="6107" y="8183"/>
                  <a:pt x="5785" y="7932"/>
                  <a:pt x="7007" y="7440"/>
                </a:cubicBezTo>
                <a:cubicBezTo>
                  <a:pt x="8228" y="6948"/>
                  <a:pt x="9771" y="6697"/>
                  <a:pt x="11571" y="6205"/>
                </a:cubicBezTo>
                <a:cubicBezTo>
                  <a:pt x="13371" y="5713"/>
                  <a:pt x="14335" y="5452"/>
                  <a:pt x="16135" y="4960"/>
                </a:cubicBezTo>
                <a:cubicBezTo>
                  <a:pt x="17935" y="4468"/>
                  <a:pt x="19800" y="4217"/>
                  <a:pt x="20700" y="3725"/>
                </a:cubicBezTo>
                <a:cubicBezTo>
                  <a:pt x="21600" y="3233"/>
                  <a:pt x="20700" y="2982"/>
                  <a:pt x="20700" y="2480"/>
                </a:cubicBezTo>
                <a:cubicBezTo>
                  <a:pt x="20700" y="1977"/>
                  <a:pt x="20700" y="1726"/>
                  <a:pt x="20700" y="1234"/>
                </a:cubicBezTo>
                <a:cubicBezTo>
                  <a:pt x="20700" y="743"/>
                  <a:pt x="20700" y="219"/>
                  <a:pt x="207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内容占位符 47105">
            <a:extLst>
              <a:ext uri="{FF2B5EF4-FFF2-40B4-BE49-F238E27FC236}">
                <a16:creationId xmlns:a16="http://schemas.microsoft.com/office/drawing/2014/main" id="{CD37467E-29A3-43EF-A226-51F351C7445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96975"/>
            <a:ext cx="7327900" cy="429418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内容占位符 18433" descr="05704005">
            <a:extLst>
              <a:ext uri="{FF2B5EF4-FFF2-40B4-BE49-F238E27FC236}">
                <a16:creationId xmlns:a16="http://schemas.microsoft.com/office/drawing/2014/main" id="{CDCA74D3-F2DC-473C-B2F3-19EA65D8EAC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413"/>
            <a:ext cx="3887788" cy="43084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219" name="文本框 18434">
            <a:extLst>
              <a:ext uri="{FF2B5EF4-FFF2-40B4-BE49-F238E27FC236}">
                <a16:creationId xmlns:a16="http://schemas.microsoft.com/office/drawing/2014/main" id="{707CCC97-5FB2-4155-8A5A-A69020CCEF77}"/>
              </a:ext>
            </a:extLst>
          </p:cNvPr>
          <p:cNvSpPr/>
          <p:nvPr/>
        </p:nvSpPr>
        <p:spPr>
          <a:xfrm>
            <a:off x="539750" y="4364038"/>
            <a:ext cx="3967163" cy="19923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1、小量程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每大格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,每小格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2、大量程 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每大格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，每小格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。</a:t>
            </a:r>
            <a:endParaRPr sz="2400" b="1"/>
          </a:p>
        </p:txBody>
      </p:sp>
      <p:sp>
        <p:nvSpPr>
          <p:cNvPr id="9220" name="文本框 18435">
            <a:extLst>
              <a:ext uri="{FF2B5EF4-FFF2-40B4-BE49-F238E27FC236}">
                <a16:creationId xmlns:a16="http://schemas.microsoft.com/office/drawing/2014/main" id="{5407A6EE-3108-4573-8AB7-C03D5283B40C}"/>
              </a:ext>
            </a:extLst>
          </p:cNvPr>
          <p:cNvSpPr/>
          <p:nvPr/>
        </p:nvSpPr>
        <p:spPr>
          <a:xfrm>
            <a:off x="1620838" y="4872038"/>
            <a:ext cx="555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9221" name="文本框 18436">
            <a:extLst>
              <a:ext uri="{FF2B5EF4-FFF2-40B4-BE49-F238E27FC236}">
                <a16:creationId xmlns:a16="http://schemas.microsoft.com/office/drawing/2014/main" id="{A24E2766-EC3E-4DBC-9415-FEBE9CBDBB60}"/>
              </a:ext>
            </a:extLst>
          </p:cNvPr>
          <p:cNvSpPr/>
          <p:nvPr/>
        </p:nvSpPr>
        <p:spPr>
          <a:xfrm>
            <a:off x="3378200" y="4872038"/>
            <a:ext cx="809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0.1V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9222" name="文本框 18437">
            <a:extLst>
              <a:ext uri="{FF2B5EF4-FFF2-40B4-BE49-F238E27FC236}">
                <a16:creationId xmlns:a16="http://schemas.microsoft.com/office/drawing/2014/main" id="{90CF663F-2D0A-4CB1-B6D2-F07DD15D6273}"/>
              </a:ext>
            </a:extLst>
          </p:cNvPr>
          <p:cNvSpPr/>
          <p:nvPr/>
        </p:nvSpPr>
        <p:spPr>
          <a:xfrm>
            <a:off x="3378200" y="5897563"/>
            <a:ext cx="809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0.5V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9223" name="文本框 18438">
            <a:extLst>
              <a:ext uri="{FF2B5EF4-FFF2-40B4-BE49-F238E27FC236}">
                <a16:creationId xmlns:a16="http://schemas.microsoft.com/office/drawing/2014/main" id="{3A79E85C-25B4-4B02-B562-2065919AB47C}"/>
              </a:ext>
            </a:extLst>
          </p:cNvPr>
          <p:cNvSpPr/>
          <p:nvPr/>
        </p:nvSpPr>
        <p:spPr>
          <a:xfrm>
            <a:off x="1639888" y="5808663"/>
            <a:ext cx="555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5V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9224" name="文本框 18439">
            <a:extLst>
              <a:ext uri="{FF2B5EF4-FFF2-40B4-BE49-F238E27FC236}">
                <a16:creationId xmlns:a16="http://schemas.microsoft.com/office/drawing/2014/main" id="{E5CA9C62-9240-4BCD-8B99-2DB4F659BEE8}"/>
              </a:ext>
            </a:extLst>
          </p:cNvPr>
          <p:cNvSpPr/>
          <p:nvPr/>
        </p:nvSpPr>
        <p:spPr>
          <a:xfrm>
            <a:off x="781050" y="3573463"/>
            <a:ext cx="221456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认识电压表</a:t>
            </a:r>
            <a:endParaRPr sz="3200" b="1"/>
          </a:p>
        </p:txBody>
      </p:sp>
      <p:sp>
        <p:nvSpPr>
          <p:cNvPr id="9225" name="文本框 18440">
            <a:extLst>
              <a:ext uri="{FF2B5EF4-FFF2-40B4-BE49-F238E27FC236}">
                <a16:creationId xmlns:a16="http://schemas.microsoft.com/office/drawing/2014/main" id="{85AD192C-EB9E-4E9F-ABB6-21BC74D30DCE}"/>
              </a:ext>
            </a:extLst>
          </p:cNvPr>
          <p:cNvSpPr/>
          <p:nvPr/>
        </p:nvSpPr>
        <p:spPr>
          <a:xfrm>
            <a:off x="2347913" y="4364038"/>
            <a:ext cx="10302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0～3V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9226" name="文本框 18441">
            <a:extLst>
              <a:ext uri="{FF2B5EF4-FFF2-40B4-BE49-F238E27FC236}">
                <a16:creationId xmlns:a16="http://schemas.microsoft.com/office/drawing/2014/main" id="{8D4D082E-0DEB-48C7-9C0F-258E6B5D2653}"/>
              </a:ext>
            </a:extLst>
          </p:cNvPr>
          <p:cNvSpPr/>
          <p:nvPr/>
        </p:nvSpPr>
        <p:spPr>
          <a:xfrm>
            <a:off x="2178050" y="5329238"/>
            <a:ext cx="1200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0～15V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8683" name="文本框 18442">
            <a:extLst>
              <a:ext uri="{FF2B5EF4-FFF2-40B4-BE49-F238E27FC236}">
                <a16:creationId xmlns:a16="http://schemas.microsoft.com/office/drawing/2014/main" id="{1385BFE5-0715-4D7D-AF52-9767B4302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20713"/>
            <a:ext cx="3027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/>
              <a:t>三、电压的测量</a:t>
            </a:r>
          </a:p>
        </p:txBody>
      </p:sp>
      <p:sp>
        <p:nvSpPr>
          <p:cNvPr id="9228" name="文本框 18443">
            <a:extLst>
              <a:ext uri="{FF2B5EF4-FFF2-40B4-BE49-F238E27FC236}">
                <a16:creationId xmlns:a16="http://schemas.microsoft.com/office/drawing/2014/main" id="{48918B4F-D9D6-4747-8FDA-4249F8ABD2D7}"/>
              </a:ext>
            </a:extLst>
          </p:cNvPr>
          <p:cNvSpPr/>
          <p:nvPr/>
        </p:nvSpPr>
        <p:spPr>
          <a:xfrm>
            <a:off x="590550" y="1341438"/>
            <a:ext cx="35353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电压表的作用是测量电压</a:t>
            </a:r>
            <a:endParaRPr sz="2400" b="1"/>
          </a:p>
        </p:txBody>
      </p:sp>
      <p:sp>
        <p:nvSpPr>
          <p:cNvPr id="9229" name="文本框 18444">
            <a:extLst>
              <a:ext uri="{FF2B5EF4-FFF2-40B4-BE49-F238E27FC236}">
                <a16:creationId xmlns:a16="http://schemas.microsoft.com/office/drawing/2014/main" id="{450F791A-850B-4554-AB71-F81825E63F34}"/>
              </a:ext>
            </a:extLst>
          </p:cNvPr>
          <p:cNvSpPr/>
          <p:nvPr/>
        </p:nvSpPr>
        <p:spPr>
          <a:xfrm>
            <a:off x="755650" y="1989138"/>
            <a:ext cx="26717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电压表的符号是</a:t>
            </a:r>
            <a:endParaRPr sz="2800" b="1"/>
          </a:p>
        </p:txBody>
      </p:sp>
      <p:pic>
        <p:nvPicPr>
          <p:cNvPr id="28686" name="内容占位符 18445">
            <a:extLst>
              <a:ext uri="{FF2B5EF4-FFF2-40B4-BE49-F238E27FC236}">
                <a16:creationId xmlns:a16="http://schemas.microsoft.com/office/drawing/2014/main" id="{230D3B54-CFB6-4947-AEBE-19110E03D0D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5" r="27513" b="73505"/>
          <a:stretch>
            <a:fillRect/>
          </a:stretch>
        </p:blipFill>
        <p:spPr>
          <a:xfrm>
            <a:off x="1619250" y="2698750"/>
            <a:ext cx="1257300" cy="5921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8" grpId="0" animBg="1"/>
      <p:bldP spid="9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内容占位符 19457" descr="05904010">
            <a:extLst>
              <a:ext uri="{FF2B5EF4-FFF2-40B4-BE49-F238E27FC236}">
                <a16:creationId xmlns:a16="http://schemas.microsoft.com/office/drawing/2014/main" id="{EDD94772-9FB3-4DF0-8E4A-07992F5C0C8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3"/>
          <a:stretch>
            <a:fillRect/>
          </a:stretch>
        </p:blipFill>
        <p:spPr>
          <a:xfrm>
            <a:off x="755650" y="908050"/>
            <a:ext cx="7318375" cy="56229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243" name="文本框 19458">
            <a:extLst>
              <a:ext uri="{FF2B5EF4-FFF2-40B4-BE49-F238E27FC236}">
                <a16:creationId xmlns:a16="http://schemas.microsoft.com/office/drawing/2014/main" id="{395B72BA-8D31-4AE2-BEB0-843EA559EC11}"/>
              </a:ext>
            </a:extLst>
          </p:cNvPr>
          <p:cNvSpPr/>
          <p:nvPr/>
        </p:nvSpPr>
        <p:spPr>
          <a:xfrm>
            <a:off x="4356100" y="6099175"/>
            <a:ext cx="741363" cy="639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2V</a:t>
            </a:r>
            <a:endParaRPr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内容占位符 20481" descr="05904010">
            <a:extLst>
              <a:ext uri="{FF2B5EF4-FFF2-40B4-BE49-F238E27FC236}">
                <a16:creationId xmlns:a16="http://schemas.microsoft.com/office/drawing/2014/main" id="{E14982D1-99F8-4047-9F8F-4C52FE7DA30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2" r="33134"/>
          <a:stretch>
            <a:fillRect/>
          </a:stretch>
        </p:blipFill>
        <p:spPr>
          <a:xfrm>
            <a:off x="1331913" y="836613"/>
            <a:ext cx="6594475" cy="5491162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267" name="文本框 20482">
            <a:extLst>
              <a:ext uri="{FF2B5EF4-FFF2-40B4-BE49-F238E27FC236}">
                <a16:creationId xmlns:a16="http://schemas.microsoft.com/office/drawing/2014/main" id="{0988EAB1-F60F-43BC-ADA9-86252231C3A9}"/>
              </a:ext>
            </a:extLst>
          </p:cNvPr>
          <p:cNvSpPr/>
          <p:nvPr/>
        </p:nvSpPr>
        <p:spPr>
          <a:xfrm>
            <a:off x="3995738" y="6021388"/>
            <a:ext cx="1376362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12.5V</a:t>
            </a:r>
            <a:endParaRPr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内容占位符 21505" descr="05904010">
            <a:extLst>
              <a:ext uri="{FF2B5EF4-FFF2-40B4-BE49-F238E27FC236}">
                <a16:creationId xmlns:a16="http://schemas.microsoft.com/office/drawing/2014/main" id="{D7C1235A-ECCF-461C-A077-D5E954B9A0A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7"/>
          <a:stretch>
            <a:fillRect/>
          </a:stretch>
        </p:blipFill>
        <p:spPr>
          <a:xfrm>
            <a:off x="1214438" y="904875"/>
            <a:ext cx="6464300" cy="51895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291" name="文本框 21506">
            <a:extLst>
              <a:ext uri="{FF2B5EF4-FFF2-40B4-BE49-F238E27FC236}">
                <a16:creationId xmlns:a16="http://schemas.microsoft.com/office/drawing/2014/main" id="{3245130F-493F-4BFB-96F6-851C2A6FB86C}"/>
              </a:ext>
            </a:extLst>
          </p:cNvPr>
          <p:cNvSpPr/>
          <p:nvPr/>
        </p:nvSpPr>
        <p:spPr>
          <a:xfrm>
            <a:off x="3995738" y="5805488"/>
            <a:ext cx="742950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1V</a:t>
            </a:r>
            <a:endParaRPr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2529">
            <a:extLst>
              <a:ext uri="{FF2B5EF4-FFF2-40B4-BE49-F238E27FC236}">
                <a16:creationId xmlns:a16="http://schemas.microsoft.com/office/drawing/2014/main" id="{E1D0EE6F-B925-4E7B-8464-2FFF60DC3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549275"/>
            <a:ext cx="9066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阅读第57页电压表使用说明书，思考下列问题：</a:t>
            </a:r>
          </a:p>
        </p:txBody>
      </p:sp>
      <p:sp>
        <p:nvSpPr>
          <p:cNvPr id="13315" name="文本框 22530">
            <a:extLst>
              <a:ext uri="{FF2B5EF4-FFF2-40B4-BE49-F238E27FC236}">
                <a16:creationId xmlns:a16="http://schemas.microsoft.com/office/drawing/2014/main" id="{AFF96DFA-8F0A-4C40-B3E7-0C5472FF95F0}"/>
              </a:ext>
            </a:extLst>
          </p:cNvPr>
          <p:cNvSpPr/>
          <p:nvPr/>
        </p:nvSpPr>
        <p:spPr>
          <a:xfrm>
            <a:off x="106363" y="1123950"/>
            <a:ext cx="9067800" cy="53578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sym typeface="Wingdings"/>
              </a:rPr>
              <a:t>1.电压表应该怎样跟被测用电器连接？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  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sym typeface="Wingdings"/>
              </a:rPr>
              <a:t>2.电压表的正接线柱应该连接在什么位置？负接线柱应该连接在什么位置？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   “+”接线柱应连接在靠近电源正极的位置，“-”接线柱应连接在靠近电源负极的位置。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sym typeface="Wingdings"/>
              </a:rPr>
              <a:t>3.什么情况下使用标有“3”字样的接线柱，什么情况下使用标有“15”字样的接线柱？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   当被测电压不高于3V时，使用标有“3”字样的接线柱，当被测电压高于3V且不高于15V时，使用标有”15“字样的接线柱。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sym typeface="Wingdings"/>
              </a:rPr>
              <a:t>4.在预先不知道被测电压的大小时，为了保护电压表，应先选用大量程，还是小量程试触？         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sym typeface="Wingdings"/>
              </a:rPr>
              <a:t>            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大量程试触  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13316" name="文本框 22531">
            <a:extLst>
              <a:ext uri="{FF2B5EF4-FFF2-40B4-BE49-F238E27FC236}">
                <a16:creationId xmlns:a16="http://schemas.microsoft.com/office/drawing/2014/main" id="{B3C7F9A9-3D4C-4D66-8DA4-8BC66C08237E}"/>
              </a:ext>
            </a:extLst>
          </p:cNvPr>
          <p:cNvSpPr/>
          <p:nvPr/>
        </p:nvSpPr>
        <p:spPr>
          <a:xfrm>
            <a:off x="5897563" y="1123950"/>
            <a:ext cx="8763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并联 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内容占位符 23553" descr="05804006">
            <a:extLst>
              <a:ext uri="{FF2B5EF4-FFF2-40B4-BE49-F238E27FC236}">
                <a16:creationId xmlns:a16="http://schemas.microsoft.com/office/drawing/2014/main" id="{CD49E98A-1C72-45E1-A687-2B56C0C8E2F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852488"/>
            <a:ext cx="5462588" cy="5135562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3795" name="文本框 23554">
            <a:extLst>
              <a:ext uri="{FF2B5EF4-FFF2-40B4-BE49-F238E27FC236}">
                <a16:creationId xmlns:a16="http://schemas.microsoft.com/office/drawing/2014/main" id="{7088AA42-B1B2-4441-8EB9-4BEC0EF06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70000"/>
            <a:ext cx="3744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/>
              <a:t>实验：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/>
              <a:t>如图，闭合开关，先用电压表测出灯泡两端的电压，读取的数据是</a:t>
            </a:r>
            <a:r>
              <a:rPr lang="zh-CN" altLang="en-US" sz="2400" b="1" u="sng"/>
              <a:t>         </a:t>
            </a:r>
            <a:r>
              <a:rPr lang="zh-CN" altLang="en-US" sz="2400" b="1"/>
              <a:t>V；再用电压表测出此时电源两端的电压是</a:t>
            </a:r>
            <a:r>
              <a:rPr lang="zh-CN" altLang="en-US" sz="2400" b="1" u="sng"/>
              <a:t>         </a:t>
            </a:r>
            <a:r>
              <a:rPr lang="zh-CN" altLang="en-US" sz="2400" b="1"/>
              <a:t>V</a:t>
            </a:r>
          </a:p>
        </p:txBody>
      </p:sp>
      <p:sp>
        <p:nvSpPr>
          <p:cNvPr id="14340" name="文本框 23555">
            <a:extLst>
              <a:ext uri="{FF2B5EF4-FFF2-40B4-BE49-F238E27FC236}">
                <a16:creationId xmlns:a16="http://schemas.microsoft.com/office/drawing/2014/main" id="{194BDAB4-7905-4450-826E-79DC8D266903}"/>
              </a:ext>
            </a:extLst>
          </p:cNvPr>
          <p:cNvSpPr/>
          <p:nvPr/>
        </p:nvSpPr>
        <p:spPr>
          <a:xfrm>
            <a:off x="150813" y="4189413"/>
            <a:ext cx="4805362" cy="17986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此实验表明：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在只有一个用电器的电路中，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用电器两端的电压与电源两</a:t>
            </a:r>
          </a:p>
          <a:p>
            <a:pPr eaLnBrk="1" hangingPunct="1">
              <a:buFont typeface="Arial" pitchFamily="34" charset="0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端的电压相等。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1042</Words>
  <Application>Microsoft Office PowerPoint</Application>
  <PresentationFormat>全屏显示(4:3)</PresentationFormat>
  <Paragraphs>220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黑体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6</cp:revision>
  <dcterms:created xsi:type="dcterms:W3CDTF">2021-10-09T05:43:02Z</dcterms:created>
  <dcterms:modified xsi:type="dcterms:W3CDTF">2021-10-09T06:19:48Z</dcterms:modified>
</cp:coreProperties>
</file>