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9" r:id="rId3"/>
    <p:sldId id="260" r:id="rId4"/>
    <p:sldId id="265" r:id="rId5"/>
    <p:sldId id="267" r:id="rId6"/>
    <p:sldId id="268" r:id="rId7"/>
    <p:sldId id="273" r:id="rId8"/>
    <p:sldId id="274" r:id="rId9"/>
    <p:sldId id="269" r:id="rId10"/>
    <p:sldId id="270" r:id="rId11"/>
    <p:sldId id="271" r:id="rId12"/>
    <p:sldId id="272" r:id="rId13"/>
    <p:sldId id="279" r:id="rId14"/>
    <p:sldId id="285" r:id="rId15"/>
    <p:sldId id="286" r:id="rId16"/>
    <p:sldId id="301" r:id="rId17"/>
    <p:sldId id="302" r:id="rId18"/>
    <p:sldId id="283" r:id="rId19"/>
    <p:sldId id="281" r:id="rId20"/>
    <p:sldId id="29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AF6-1BCB-44D6-B4DD-FBFC0335A8BB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F2D-2D92-45DD-8097-CEF173BAC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115322-91C7-4B6D-A145-7C4FB3D76A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5210D-3501-45B5-86AD-BB115DDC0C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1E11EA-DE03-4D18-BBA9-130DBBE2FF8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83630AB-2B1E-4A61-B9AF-67877A1228D3}" type="datetime1">
              <a:rPr lang="en-US" altLang="en-US"/>
              <a:pPr/>
              <a:t>10/9/2021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59DE1-75B4-4CD7-B61B-AEA50937ADF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736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>
            <a:extLst>
              <a:ext uri="{FF2B5EF4-FFF2-40B4-BE49-F238E27FC236}">
                <a16:creationId xmlns:a16="http://schemas.microsoft.com/office/drawing/2014/main" id="{9B8958DD-EDEE-4399-858F-4B2D9B480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622" y="2842025"/>
            <a:ext cx="5091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000" b="1" dirty="0">
                <a:solidFill>
                  <a:srgbClr val="0070C0"/>
                </a:solidFill>
                <a:latin typeface="楷体_GB2312" pitchFamily="1" charset="-122"/>
                <a:ea typeface="楷体_GB2312" pitchFamily="1" charset="-122"/>
              </a:rPr>
              <a:t>串联和并联 </a:t>
            </a:r>
          </a:p>
        </p:txBody>
      </p:sp>
      <p:sp>
        <p:nvSpPr>
          <p:cNvPr id="13315" name="TextBox 3">
            <a:extLst>
              <a:ext uri="{FF2B5EF4-FFF2-40B4-BE49-F238E27FC236}">
                <a16:creationId xmlns:a16="http://schemas.microsoft.com/office/drawing/2014/main" id="{64DB0BE9-5819-4B8F-A34A-0554B56F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16" y="963890"/>
            <a:ext cx="3168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第十五章 第３节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3313">
            <a:extLst>
              <a:ext uri="{FF2B5EF4-FFF2-40B4-BE49-F238E27FC236}">
                <a16:creationId xmlns:a16="http://schemas.microsoft.com/office/drawing/2014/main" id="{984F68B7-2472-4D30-B8C5-74438257D387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3213100"/>
            <a:ext cx="4500563" cy="2789238"/>
            <a:chOff x="0" y="0"/>
            <a:chExt cx="2585" cy="1532"/>
          </a:xfrm>
        </p:grpSpPr>
        <p:grpSp>
          <p:nvGrpSpPr>
            <p:cNvPr id="22531" name="组合 13314">
              <a:extLst>
                <a:ext uri="{FF2B5EF4-FFF2-40B4-BE49-F238E27FC236}">
                  <a16:creationId xmlns:a16="http://schemas.microsoft.com/office/drawing/2014/main" id="{7174C737-A043-4506-9F2F-C781114DD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5"/>
              <a:ext cx="2585" cy="1497"/>
              <a:chOff x="0" y="0"/>
              <a:chExt cx="2585" cy="1497"/>
            </a:xfrm>
          </p:grpSpPr>
          <p:pic>
            <p:nvPicPr>
              <p:cNvPr id="22532" name="Picture 5" descr="H:\2\人教教参资源\九\图\小灯泡.JPG">
                <a:extLst>
                  <a:ext uri="{FF2B5EF4-FFF2-40B4-BE49-F238E27FC236}">
                    <a16:creationId xmlns:a16="http://schemas.microsoft.com/office/drawing/2014/main" id="{E8243116-0681-4264-AFF9-AAAA1DA0D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3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4EEF65EE-383A-4E53-8FDB-D6EFD8793C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4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732F5FA7-9970-4D3A-AE00-BDAE44F5B3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5" name="Picture 5" descr="H:\2\人教教参资源\九\图\小灯泡.JPG">
                <a:extLst>
                  <a:ext uri="{FF2B5EF4-FFF2-40B4-BE49-F238E27FC236}">
                    <a16:creationId xmlns:a16="http://schemas.microsoft.com/office/drawing/2014/main" id="{87800510-247F-4CE7-A558-D7EE48BCFF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6" name="未知">
                <a:extLst>
                  <a:ext uri="{FF2B5EF4-FFF2-40B4-BE49-F238E27FC236}">
                    <a16:creationId xmlns:a16="http://schemas.microsoft.com/office/drawing/2014/main" id="{47354AF6-A30C-46DC-9201-32B7A02DB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85"/>
                <a:ext cx="332" cy="774"/>
              </a:xfrm>
              <a:custGeom>
                <a:avLst/>
                <a:gdLst>
                  <a:gd name="T0" fmla="*/ 68 w 374"/>
                  <a:gd name="T1" fmla="*/ 0 h 862"/>
                  <a:gd name="T2" fmla="*/ 363 w 374"/>
                  <a:gd name="T3" fmla="*/ 318 h 862"/>
                  <a:gd name="T4" fmla="*/ 0 w 374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7" name="未知">
                <a:extLst>
                  <a:ext uri="{FF2B5EF4-FFF2-40B4-BE49-F238E27FC236}">
                    <a16:creationId xmlns:a16="http://schemas.microsoft.com/office/drawing/2014/main" id="{16FC1469-14B4-4AF5-B852-B21B87E4F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" y="1059"/>
                <a:ext cx="665" cy="224"/>
              </a:xfrm>
              <a:custGeom>
                <a:avLst/>
                <a:gdLst>
                  <a:gd name="T0" fmla="*/ 749 w 749"/>
                  <a:gd name="T1" fmla="*/ 0 h 250"/>
                  <a:gd name="T2" fmla="*/ 250 w 749"/>
                  <a:gd name="T3" fmla="*/ 68 h 250"/>
                  <a:gd name="T4" fmla="*/ 0 w 749"/>
                  <a:gd name="T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8" name="未知">
                <a:extLst>
                  <a:ext uri="{FF2B5EF4-FFF2-40B4-BE49-F238E27FC236}">
                    <a16:creationId xmlns:a16="http://schemas.microsoft.com/office/drawing/2014/main" id="{A3D5E77F-2976-41C2-AC44-177E8EE9D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" y="366"/>
                <a:ext cx="349" cy="917"/>
              </a:xfrm>
              <a:custGeom>
                <a:avLst/>
                <a:gdLst>
                  <a:gd name="T0" fmla="*/ 393 w 393"/>
                  <a:gd name="T1" fmla="*/ 1021 h 1021"/>
                  <a:gd name="T2" fmla="*/ 30 w 393"/>
                  <a:gd name="T3" fmla="*/ 544 h 1021"/>
                  <a:gd name="T4" fmla="*/ 211 w 393"/>
                  <a:gd name="T5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9" name="未知">
                <a:extLst>
                  <a:ext uri="{FF2B5EF4-FFF2-40B4-BE49-F238E27FC236}">
                    <a16:creationId xmlns:a16="http://schemas.microsoft.com/office/drawing/2014/main" id="{7C3432E0-E1AB-4A28-AF7F-5F143A305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152"/>
                <a:ext cx="590" cy="188"/>
              </a:xfrm>
              <a:custGeom>
                <a:avLst/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540" name="文本框 13323">
              <a:extLst>
                <a:ext uri="{FF2B5EF4-FFF2-40B4-BE49-F238E27FC236}">
                  <a16:creationId xmlns:a16="http://schemas.microsoft.com/office/drawing/2014/main" id="{D9B570F6-124D-40C2-88FC-76ACC66D0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714"/>
              <a:ext cx="28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541" name="文本框 13324">
              <a:extLst>
                <a:ext uri="{FF2B5EF4-FFF2-40B4-BE49-F238E27FC236}">
                  <a16:creationId xmlns:a16="http://schemas.microsoft.com/office/drawing/2014/main" id="{9935A6E6-66C1-4AB2-954B-F22C4BD47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0"/>
              <a:ext cx="2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2542" name="文本框 13325">
              <a:extLst>
                <a:ext uri="{FF2B5EF4-FFF2-40B4-BE49-F238E27FC236}">
                  <a16:creationId xmlns:a16="http://schemas.microsoft.com/office/drawing/2014/main" id="{FE2DC462-BB1F-447F-853C-65DC8493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536"/>
              <a:ext cx="28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2291" name="TextBox 18">
            <a:extLst>
              <a:ext uri="{FF2B5EF4-FFF2-40B4-BE49-F238E27FC236}">
                <a16:creationId xmlns:a16="http://schemas.microsoft.com/office/drawing/2014/main" id="{7A9E35F8-DC4A-420B-9540-3187C7710937}"/>
              </a:ext>
            </a:extLst>
          </p:cNvPr>
          <p:cNvSpPr/>
          <p:nvPr/>
        </p:nvSpPr>
        <p:spPr>
          <a:xfrm>
            <a:off x="5651500" y="2816225"/>
            <a:ext cx="2771775" cy="3332163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提示：</a:t>
            </a:r>
          </a:p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anose="02010600030101010101" pitchFamily="2" charset="-122"/>
                <a:sym typeface="Wingdings"/>
              </a:rPr>
              <a:t>连接电路后，需检查电路连接无误，然后方可闭合开关。</a:t>
            </a:r>
            <a:endParaRPr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pic>
        <p:nvPicPr>
          <p:cNvPr id="2254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6FD03279-C2C5-4DBC-868A-48612674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4000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矩形 4">
            <a:extLst>
              <a:ext uri="{FF2B5EF4-FFF2-40B4-BE49-F238E27FC236}">
                <a16:creationId xmlns:a16="http://schemas.microsoft.com/office/drawing/2014/main" id="{6C5F2E5D-5AAC-4D3E-8BE9-3A2F7051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25488"/>
            <a:ext cx="5497513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FFFF"/>
                </a:solidFill>
              </a:rPr>
              <a:t>二、连接串联电路和并联电路</a:t>
            </a:r>
          </a:p>
        </p:txBody>
      </p:sp>
      <p:sp>
        <p:nvSpPr>
          <p:cNvPr id="22546" name="矩形 13329">
            <a:extLst>
              <a:ext uri="{FF2B5EF4-FFF2-40B4-BE49-F238E27FC236}">
                <a16:creationId xmlns:a16="http://schemas.microsoft.com/office/drawing/2014/main" id="{B63EEEE2-12F8-4E79-8DD8-2FD30469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582738"/>
            <a:ext cx="8243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66CC"/>
                </a:solidFill>
              </a:rPr>
              <a:t>　　在串联电路中，开关的位置改变了，它的控制作用是否改变呢？</a:t>
            </a:r>
          </a:p>
        </p:txBody>
      </p:sp>
      <p:sp>
        <p:nvSpPr>
          <p:cNvPr id="22547" name="矩形 13330">
            <a:extLst>
              <a:ext uri="{FF2B5EF4-FFF2-40B4-BE49-F238E27FC236}">
                <a16:creationId xmlns:a16="http://schemas.microsoft.com/office/drawing/2014/main" id="{F2454A25-5945-4F53-ABB9-62776CBE1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2654300"/>
            <a:ext cx="302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　　实验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14337">
            <a:extLst>
              <a:ext uri="{FF2B5EF4-FFF2-40B4-BE49-F238E27FC236}">
                <a16:creationId xmlns:a16="http://schemas.microsoft.com/office/drawing/2014/main" id="{C47BCA5C-5E61-4212-B86D-032EBCE4A57D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1412875"/>
            <a:ext cx="3721100" cy="2581275"/>
            <a:chOff x="0" y="0"/>
            <a:chExt cx="2254" cy="1523"/>
          </a:xfrm>
        </p:grpSpPr>
        <p:pic>
          <p:nvPicPr>
            <p:cNvPr id="23555" name="Picture 10" descr="H:\2\人教教参资源\九\图\电池组.JPG">
              <a:extLst>
                <a:ext uri="{FF2B5EF4-FFF2-40B4-BE49-F238E27FC236}">
                  <a16:creationId xmlns:a16="http://schemas.microsoft.com/office/drawing/2014/main" id="{F9BB6744-0D78-4471-90A3-6BBBDEB84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" y="0"/>
              <a:ext cx="10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56" name="组合 14339">
              <a:extLst>
                <a:ext uri="{FF2B5EF4-FFF2-40B4-BE49-F238E27FC236}">
                  <a16:creationId xmlns:a16="http://schemas.microsoft.com/office/drawing/2014/main" id="{597C7345-B58D-41AC-B0A7-3A40DB8A1E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9"/>
              <a:ext cx="790" cy="751"/>
              <a:chOff x="0" y="0"/>
              <a:chExt cx="790" cy="751"/>
            </a:xfrm>
          </p:grpSpPr>
          <p:pic>
            <p:nvPicPr>
              <p:cNvPr id="23557" name="Picture 5" descr="H:\2\人教教参资源\九\图\小灯泡.JPG">
                <a:extLst>
                  <a:ext uri="{FF2B5EF4-FFF2-40B4-BE49-F238E27FC236}">
                    <a16:creationId xmlns:a16="http://schemas.microsoft.com/office/drawing/2014/main" id="{B413CBB8-F24B-4622-BCE5-7BD7BDC16A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7"/>
                <a:ext cx="790" cy="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58" name="文本框 14341">
                <a:extLst>
                  <a:ext uri="{FF2B5EF4-FFF2-40B4-BE49-F238E27FC236}">
                    <a16:creationId xmlns:a16="http://schemas.microsoft.com/office/drawing/2014/main" id="{A047D62E-E014-4DF1-A197-29C31441E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" y="0"/>
                <a:ext cx="296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3559" name="组合 14342">
              <a:extLst>
                <a:ext uri="{FF2B5EF4-FFF2-40B4-BE49-F238E27FC236}">
                  <a16:creationId xmlns:a16="http://schemas.microsoft.com/office/drawing/2014/main" id="{2741FA55-2F6D-40A0-8AC7-6D9FAE51A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" y="948"/>
              <a:ext cx="741" cy="575"/>
              <a:chOff x="0" y="0"/>
              <a:chExt cx="741" cy="575"/>
            </a:xfrm>
          </p:grpSpPr>
          <p:pic>
            <p:nvPicPr>
              <p:cNvPr id="23560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F354C413-DF82-4D7A-BAF6-5A5E95272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6"/>
                <a:ext cx="741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1" name="文本框 14344">
                <a:extLst>
                  <a:ext uri="{FF2B5EF4-FFF2-40B4-BE49-F238E27FC236}">
                    <a16:creationId xmlns:a16="http://schemas.microsoft.com/office/drawing/2014/main" id="{43D3E7B5-D5F6-44A5-B57F-C4073D067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" y="0"/>
                <a:ext cx="215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Times New Roman" panose="02020603050405020304" pitchFamily="18" charset="0"/>
                  </a:rPr>
                  <a:t>S</a:t>
                </a:r>
                <a:endParaRPr lang="en-US" altLang="zh-CN" sz="2400" b="1" baseline="-25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562" name="组合 14345">
              <a:extLst>
                <a:ext uri="{FF2B5EF4-FFF2-40B4-BE49-F238E27FC236}">
                  <a16:creationId xmlns:a16="http://schemas.microsoft.com/office/drawing/2014/main" id="{1E0F7017-51AE-48ED-BD26-BD07EB9D6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" y="630"/>
              <a:ext cx="789" cy="744"/>
              <a:chOff x="0" y="0"/>
              <a:chExt cx="789" cy="744"/>
            </a:xfrm>
          </p:grpSpPr>
          <p:pic>
            <p:nvPicPr>
              <p:cNvPr id="23563" name="Picture 5" descr="H:\2\人教教参资源\九\图\小灯泡.JPG">
                <a:extLst>
                  <a:ext uri="{FF2B5EF4-FFF2-40B4-BE49-F238E27FC236}">
                    <a16:creationId xmlns:a16="http://schemas.microsoft.com/office/drawing/2014/main" id="{6F393485-2D0D-4AB0-96EF-AAA1ED09FC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0"/>
                <a:ext cx="789" cy="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4" name="文本框 14347">
                <a:extLst>
                  <a:ext uri="{FF2B5EF4-FFF2-40B4-BE49-F238E27FC236}">
                    <a16:creationId xmlns:a16="http://schemas.microsoft.com/office/drawing/2014/main" id="{083A1F4E-496B-4EBB-9E40-3929EC1B3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0"/>
                <a:ext cx="296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23565" name="未知">
              <a:extLst>
                <a:ext uri="{FF2B5EF4-FFF2-40B4-BE49-F238E27FC236}">
                  <a16:creationId xmlns:a16="http://schemas.microsoft.com/office/drawing/2014/main" id="{3B66C8E4-DF39-4886-9C0E-78CF57A3D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256"/>
              <a:ext cx="258" cy="907"/>
            </a:xfrm>
            <a:custGeom>
              <a:avLst/>
              <a:gdLst>
                <a:gd name="T0" fmla="*/ 0 w 258"/>
                <a:gd name="T1" fmla="*/ 0 h 907"/>
                <a:gd name="T2" fmla="*/ 250 w 258"/>
                <a:gd name="T3" fmla="*/ 567 h 907"/>
                <a:gd name="T4" fmla="*/ 46 w 258"/>
                <a:gd name="T5" fmla="*/ 90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8" h="907">
                  <a:moveTo>
                    <a:pt x="0" y="0"/>
                  </a:moveTo>
                  <a:cubicBezTo>
                    <a:pt x="121" y="208"/>
                    <a:pt x="242" y="416"/>
                    <a:pt x="250" y="567"/>
                  </a:cubicBezTo>
                  <a:cubicBezTo>
                    <a:pt x="258" y="718"/>
                    <a:pt x="80" y="847"/>
                    <a:pt x="46" y="907"/>
                  </a:cubicBezTo>
                </a:path>
              </a:pathLst>
            </a:cu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6" name="未知">
              <a:extLst>
                <a:ext uri="{FF2B5EF4-FFF2-40B4-BE49-F238E27FC236}">
                  <a16:creationId xmlns:a16="http://schemas.microsoft.com/office/drawing/2014/main" id="{CF4D7769-D8DD-41BD-9A9D-13B85B612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" y="1163"/>
              <a:ext cx="431" cy="283"/>
            </a:xfrm>
            <a:custGeom>
              <a:avLst/>
              <a:gdLst>
                <a:gd name="T0" fmla="*/ 431 w 431"/>
                <a:gd name="T1" fmla="*/ 0 h 283"/>
                <a:gd name="T2" fmla="*/ 249 w 431"/>
                <a:gd name="T3" fmla="*/ 249 h 283"/>
                <a:gd name="T4" fmla="*/ 0 w 431"/>
                <a:gd name="T5" fmla="*/ 20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" h="283">
                  <a:moveTo>
                    <a:pt x="431" y="0"/>
                  </a:moveTo>
                  <a:cubicBezTo>
                    <a:pt x="376" y="107"/>
                    <a:pt x="321" y="215"/>
                    <a:pt x="249" y="249"/>
                  </a:cubicBezTo>
                  <a:cubicBezTo>
                    <a:pt x="177" y="283"/>
                    <a:pt x="88" y="243"/>
                    <a:pt x="0" y="204"/>
                  </a:cubicBezTo>
                </a:path>
              </a:pathLst>
            </a:cu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7" name="未知">
              <a:extLst>
                <a:ext uri="{FF2B5EF4-FFF2-40B4-BE49-F238E27FC236}">
                  <a16:creationId xmlns:a16="http://schemas.microsoft.com/office/drawing/2014/main" id="{973BF845-FEBF-4453-9A9E-83D013493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" y="754"/>
              <a:ext cx="563" cy="613"/>
            </a:xfrm>
            <a:custGeom>
              <a:avLst/>
              <a:gdLst>
                <a:gd name="T0" fmla="*/ 563 w 563"/>
                <a:gd name="T1" fmla="*/ 613 h 613"/>
                <a:gd name="T2" fmla="*/ 87 w 563"/>
                <a:gd name="T3" fmla="*/ 409 h 613"/>
                <a:gd name="T4" fmla="*/ 41 w 563"/>
                <a:gd name="T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3" h="613">
                  <a:moveTo>
                    <a:pt x="563" y="613"/>
                  </a:moveTo>
                  <a:cubicBezTo>
                    <a:pt x="368" y="562"/>
                    <a:pt x="174" y="511"/>
                    <a:pt x="87" y="409"/>
                  </a:cubicBezTo>
                  <a:cubicBezTo>
                    <a:pt x="0" y="307"/>
                    <a:pt x="20" y="153"/>
                    <a:pt x="41" y="0"/>
                  </a:cubicBezTo>
                </a:path>
              </a:pathLst>
            </a:cu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未知">
              <a:extLst>
                <a:ext uri="{FF2B5EF4-FFF2-40B4-BE49-F238E27FC236}">
                  <a16:creationId xmlns:a16="http://schemas.microsoft.com/office/drawing/2014/main" id="{9476AB82-BD2E-44AF-A174-2C7E49041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256"/>
              <a:ext cx="408" cy="476"/>
            </a:xfrm>
            <a:custGeom>
              <a:avLst/>
              <a:gdLst>
                <a:gd name="T0" fmla="*/ 0 w 408"/>
                <a:gd name="T1" fmla="*/ 476 h 476"/>
                <a:gd name="T2" fmla="*/ 250 w 408"/>
                <a:gd name="T3" fmla="*/ 340 h 476"/>
                <a:gd name="T4" fmla="*/ 408 w 408"/>
                <a:gd name="T5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476">
                  <a:moveTo>
                    <a:pt x="0" y="476"/>
                  </a:moveTo>
                  <a:cubicBezTo>
                    <a:pt x="91" y="447"/>
                    <a:pt x="182" y="419"/>
                    <a:pt x="250" y="340"/>
                  </a:cubicBezTo>
                  <a:cubicBezTo>
                    <a:pt x="318" y="261"/>
                    <a:pt x="363" y="130"/>
                    <a:pt x="408" y="0"/>
                  </a:cubicBezTo>
                </a:path>
              </a:pathLst>
            </a:cu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9" name="组合 14352">
            <a:extLst>
              <a:ext uri="{FF2B5EF4-FFF2-40B4-BE49-F238E27FC236}">
                <a16:creationId xmlns:a16="http://schemas.microsoft.com/office/drawing/2014/main" id="{A6F004DE-CF02-4750-9F96-FBF17AA56437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1484313"/>
            <a:ext cx="3690937" cy="2535237"/>
            <a:chOff x="0" y="0"/>
            <a:chExt cx="2234" cy="1503"/>
          </a:xfrm>
        </p:grpSpPr>
        <p:pic>
          <p:nvPicPr>
            <p:cNvPr id="23570" name="Picture 5" descr="H:\2\人教教参资源\九\图\小灯泡.JPG">
              <a:extLst>
                <a:ext uri="{FF2B5EF4-FFF2-40B4-BE49-F238E27FC236}">
                  <a16:creationId xmlns:a16="http://schemas.microsoft.com/office/drawing/2014/main" id="{34AEDC9A-9B36-40C4-A9D6-086B83C6B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" y="899"/>
              <a:ext cx="79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10" descr="H:\2\人教教参资源\九\图\电池组.JPG">
              <a:extLst>
                <a:ext uri="{FF2B5EF4-FFF2-40B4-BE49-F238E27FC236}">
                  <a16:creationId xmlns:a16="http://schemas.microsoft.com/office/drawing/2014/main" id="{5C221CD4-5FD8-491A-86C5-52C9487E2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165"/>
              <a:ext cx="10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3" descr="H:\2\人教教参资源\九\图\铡刀开关.JPG">
              <a:extLst>
                <a:ext uri="{FF2B5EF4-FFF2-40B4-BE49-F238E27FC236}">
                  <a16:creationId xmlns:a16="http://schemas.microsoft.com/office/drawing/2014/main" id="{28C39960-41EF-42EF-AEF8-7D538A29A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" y="49"/>
              <a:ext cx="741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5" descr="H:\2\人教教参资源\九\图\小灯泡.JPG">
              <a:extLst>
                <a:ext uri="{FF2B5EF4-FFF2-40B4-BE49-F238E27FC236}">
                  <a16:creationId xmlns:a16="http://schemas.microsoft.com/office/drawing/2014/main" id="{900A958A-3654-495A-84EF-61E2534AF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" y="707"/>
              <a:ext cx="789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4" name="未知">
              <a:extLst>
                <a:ext uri="{FF2B5EF4-FFF2-40B4-BE49-F238E27FC236}">
                  <a16:creationId xmlns:a16="http://schemas.microsoft.com/office/drawing/2014/main" id="{933A52F7-5E7E-46FA-A5D1-3AC61F576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362"/>
              <a:ext cx="288" cy="729"/>
            </a:xfrm>
            <a:custGeom>
              <a:avLst/>
              <a:gdLst>
                <a:gd name="T0" fmla="*/ 68 w 374"/>
                <a:gd name="T1" fmla="*/ 0 h 862"/>
                <a:gd name="T2" fmla="*/ 363 w 374"/>
                <a:gd name="T3" fmla="*/ 318 h 862"/>
                <a:gd name="T4" fmla="*/ 0 w 374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未知">
              <a:extLst>
                <a:ext uri="{FF2B5EF4-FFF2-40B4-BE49-F238E27FC236}">
                  <a16:creationId xmlns:a16="http://schemas.microsoft.com/office/drawing/2014/main" id="{856B29DA-361D-46B9-A028-7DC27F418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1091"/>
              <a:ext cx="578" cy="211"/>
            </a:xfrm>
            <a:custGeom>
              <a:avLst/>
              <a:gdLst>
                <a:gd name="T0" fmla="*/ 749 w 749"/>
                <a:gd name="T1" fmla="*/ 0 h 250"/>
                <a:gd name="T2" fmla="*/ 250 w 749"/>
                <a:gd name="T3" fmla="*/ 68 h 250"/>
                <a:gd name="T4" fmla="*/ 0 w 749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9" h="250">
                  <a:moveTo>
                    <a:pt x="749" y="0"/>
                  </a:moveTo>
                  <a:cubicBezTo>
                    <a:pt x="562" y="13"/>
                    <a:pt x="375" y="26"/>
                    <a:pt x="250" y="68"/>
                  </a:cubicBezTo>
                  <a:cubicBezTo>
                    <a:pt x="125" y="110"/>
                    <a:pt x="62" y="180"/>
                    <a:pt x="0" y="250"/>
                  </a:cubicBezTo>
                </a:path>
              </a:pathLst>
            </a:cu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6" name="未知">
              <a:extLst>
                <a:ext uri="{FF2B5EF4-FFF2-40B4-BE49-F238E27FC236}">
                  <a16:creationId xmlns:a16="http://schemas.microsoft.com/office/drawing/2014/main" id="{E92033F2-CD02-4779-88C9-D1494809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38"/>
              <a:ext cx="303" cy="864"/>
            </a:xfrm>
            <a:custGeom>
              <a:avLst/>
              <a:gdLst>
                <a:gd name="T0" fmla="*/ 393 w 393"/>
                <a:gd name="T1" fmla="*/ 1021 h 1021"/>
                <a:gd name="T2" fmla="*/ 30 w 393"/>
                <a:gd name="T3" fmla="*/ 544 h 1021"/>
                <a:gd name="T4" fmla="*/ 211 w 393"/>
                <a:gd name="T5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文本框 14360">
              <a:extLst>
                <a:ext uri="{FF2B5EF4-FFF2-40B4-BE49-F238E27FC236}">
                  <a16:creationId xmlns:a16="http://schemas.microsoft.com/office/drawing/2014/main" id="{0F4298F3-CBD1-4F12-A0AA-1587B2A5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" y="735"/>
              <a:ext cx="2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578" name="文本框 14361">
              <a:extLst>
                <a:ext uri="{FF2B5EF4-FFF2-40B4-BE49-F238E27FC236}">
                  <a16:creationId xmlns:a16="http://schemas.microsoft.com/office/drawing/2014/main" id="{7F9C3030-2DA0-4A13-8FA7-FB442B14A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9" y="0"/>
              <a:ext cx="21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3579" name="文本框 14362">
              <a:extLst>
                <a:ext uri="{FF2B5EF4-FFF2-40B4-BE49-F238E27FC236}">
                  <a16:creationId xmlns:a16="http://schemas.microsoft.com/office/drawing/2014/main" id="{F259ACA7-8C7A-4C63-9EC4-CFB219DB6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" y="568"/>
              <a:ext cx="2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580" name="未知">
              <a:extLst>
                <a:ext uri="{FF2B5EF4-FFF2-40B4-BE49-F238E27FC236}">
                  <a16:creationId xmlns:a16="http://schemas.microsoft.com/office/drawing/2014/main" id="{ED3590FE-1A82-4748-BA0A-85B113ADF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44"/>
              <a:ext cx="499" cy="216"/>
            </a:xfrm>
            <a:custGeom>
              <a:avLst/>
              <a:gdLst>
                <a:gd name="T0" fmla="*/ 499 w 499"/>
                <a:gd name="T1" fmla="*/ 148 h 216"/>
                <a:gd name="T2" fmla="*/ 182 w 499"/>
                <a:gd name="T3" fmla="*/ 11 h 216"/>
                <a:gd name="T4" fmla="*/ 0 w 499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216">
                  <a:moveTo>
                    <a:pt x="499" y="148"/>
                  </a:moveTo>
                  <a:cubicBezTo>
                    <a:pt x="382" y="74"/>
                    <a:pt x="265" y="0"/>
                    <a:pt x="182" y="11"/>
                  </a:cubicBezTo>
                  <a:cubicBezTo>
                    <a:pt x="99" y="22"/>
                    <a:pt x="49" y="119"/>
                    <a:pt x="0" y="216"/>
                  </a:cubicBezTo>
                </a:path>
              </a:pathLst>
            </a:cu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6" name="TextBox 18">
            <a:extLst>
              <a:ext uri="{FF2B5EF4-FFF2-40B4-BE49-F238E27FC236}">
                <a16:creationId xmlns:a16="http://schemas.microsoft.com/office/drawing/2014/main" id="{28FBF8E3-144C-4F87-91A5-98105B951D84}"/>
              </a:ext>
            </a:extLst>
          </p:cNvPr>
          <p:cNvSpPr/>
          <p:nvPr/>
        </p:nvSpPr>
        <p:spPr>
          <a:xfrm>
            <a:off x="446088" y="4630738"/>
            <a:ext cx="8013700" cy="1203325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　　在串联电路中，开关控制所有用电器。开关位置的改变不影响它对用电器的控制作用。</a:t>
            </a:r>
            <a:endParaRPr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23582" name="矩形 14365">
            <a:extLst>
              <a:ext uri="{FF2B5EF4-FFF2-40B4-BE49-F238E27FC236}">
                <a16:creationId xmlns:a16="http://schemas.microsoft.com/office/drawing/2014/main" id="{751AA3A2-0F15-4FD4-815F-D61CF66C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4249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宋体" panose="02010600030101010101" pitchFamily="2" charset="-122"/>
              </a:rPr>
              <a:t>串联电路中开关的作用</a:t>
            </a:r>
          </a:p>
        </p:txBody>
      </p:sp>
      <p:pic>
        <p:nvPicPr>
          <p:cNvPr id="2358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9908407B-1B82-46CB-973F-439517D3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556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15361">
            <a:extLst>
              <a:ext uri="{FF2B5EF4-FFF2-40B4-BE49-F238E27FC236}">
                <a16:creationId xmlns:a16="http://schemas.microsoft.com/office/drawing/2014/main" id="{FDEAB0E7-4F93-41AD-9C3D-CB28987E5093}"/>
              </a:ext>
            </a:extLst>
          </p:cNvPr>
          <p:cNvGrpSpPr>
            <a:grpSpLocks/>
          </p:cNvGrpSpPr>
          <p:nvPr/>
        </p:nvGrpSpPr>
        <p:grpSpPr bwMode="auto">
          <a:xfrm>
            <a:off x="4032250" y="2349500"/>
            <a:ext cx="4176713" cy="2752725"/>
            <a:chOff x="0" y="0"/>
            <a:chExt cx="2585" cy="1613"/>
          </a:xfrm>
        </p:grpSpPr>
        <p:pic>
          <p:nvPicPr>
            <p:cNvPr id="24579" name="Picture 5" descr="H:\2\人教教参资源\九\图\小灯泡.JPG">
              <a:extLst>
                <a:ext uri="{FF2B5EF4-FFF2-40B4-BE49-F238E27FC236}">
                  <a16:creationId xmlns:a16="http://schemas.microsoft.com/office/drawing/2014/main" id="{9E082245-E274-4FB0-BC46-52FD1A9D5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911"/>
              <a:ext cx="91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0" name="Picture 10" descr="H:\2\人教教参资源\九\图\电池组.JPG">
              <a:extLst>
                <a:ext uri="{FF2B5EF4-FFF2-40B4-BE49-F238E27FC236}">
                  <a16:creationId xmlns:a16="http://schemas.microsoft.com/office/drawing/2014/main" id="{8C4D369D-A0FA-4010-B2E7-5FA46F777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76"/>
              <a:ext cx="117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3" descr="H:\2\人教教参资源\九\图\铡刀开关.JPG">
              <a:extLst>
                <a:ext uri="{FF2B5EF4-FFF2-40B4-BE49-F238E27FC236}">
                  <a16:creationId xmlns:a16="http://schemas.microsoft.com/office/drawing/2014/main" id="{1D2B03F3-46DB-4F0F-A093-CB9C1695E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"/>
              <a:ext cx="85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5" descr="H:\2\人教教参资源\九\图\小灯泡.JPG">
              <a:extLst>
                <a:ext uri="{FF2B5EF4-FFF2-40B4-BE49-F238E27FC236}">
                  <a16:creationId xmlns:a16="http://schemas.microsoft.com/office/drawing/2014/main" id="{993D8E9E-310F-4272-8B50-127475593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707"/>
              <a:ext cx="909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未知">
              <a:extLst>
                <a:ext uri="{FF2B5EF4-FFF2-40B4-BE49-F238E27FC236}">
                  <a16:creationId xmlns:a16="http://schemas.microsoft.com/office/drawing/2014/main" id="{B4B548AB-5B7C-436C-9B71-BACD7A026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341"/>
              <a:ext cx="332" cy="774"/>
            </a:xfrm>
            <a:custGeom>
              <a:avLst/>
              <a:gdLst>
                <a:gd name="T0" fmla="*/ 68 w 374"/>
                <a:gd name="T1" fmla="*/ 0 h 862"/>
                <a:gd name="T2" fmla="*/ 363 w 374"/>
                <a:gd name="T3" fmla="*/ 318 h 862"/>
                <a:gd name="T4" fmla="*/ 0 w 374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4" name="未知">
              <a:extLst>
                <a:ext uri="{FF2B5EF4-FFF2-40B4-BE49-F238E27FC236}">
                  <a16:creationId xmlns:a16="http://schemas.microsoft.com/office/drawing/2014/main" id="{84ACF967-7B8D-408E-AB55-E8F264E23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" y="422"/>
              <a:ext cx="349" cy="917"/>
            </a:xfrm>
            <a:custGeom>
              <a:avLst/>
              <a:gdLst>
                <a:gd name="T0" fmla="*/ 393 w 393"/>
                <a:gd name="T1" fmla="*/ 1021 h 1021"/>
                <a:gd name="T2" fmla="*/ 30 w 393"/>
                <a:gd name="T3" fmla="*/ 544 h 1021"/>
                <a:gd name="T4" fmla="*/ 211 w 393"/>
                <a:gd name="T5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5" name="未知">
              <a:extLst>
                <a:ext uri="{FF2B5EF4-FFF2-40B4-BE49-F238E27FC236}">
                  <a16:creationId xmlns:a16="http://schemas.microsoft.com/office/drawing/2014/main" id="{0B51F470-6DE1-4D5F-B2D5-D99AFDCED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" y="733"/>
              <a:ext cx="1292" cy="571"/>
            </a:xfrm>
            <a:custGeom>
              <a:avLst/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6" name="未知">
              <a:extLst>
                <a:ext uri="{FF2B5EF4-FFF2-40B4-BE49-F238E27FC236}">
                  <a16:creationId xmlns:a16="http://schemas.microsoft.com/office/drawing/2014/main" id="{5AA03770-B485-4CB6-B82E-CEFAB2CEA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1122"/>
              <a:ext cx="1501" cy="491"/>
            </a:xfrm>
            <a:custGeom>
              <a:avLst/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 algn="ctr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7" name="未知">
              <a:extLst>
                <a:ext uri="{FF2B5EF4-FFF2-40B4-BE49-F238E27FC236}">
                  <a16:creationId xmlns:a16="http://schemas.microsoft.com/office/drawing/2014/main" id="{523C140C-DC77-4F5F-8A6A-60B78F9E1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215"/>
              <a:ext cx="590" cy="188"/>
            </a:xfrm>
            <a:custGeom>
              <a:avLst/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8" name="文本框 15371">
              <a:extLst>
                <a:ext uri="{FF2B5EF4-FFF2-40B4-BE49-F238E27FC236}">
                  <a16:creationId xmlns:a16="http://schemas.microsoft.com/office/drawing/2014/main" id="{2D70D61D-BB51-4D02-B465-599C7799F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567"/>
              <a:ext cx="30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589" name="文本框 15372">
              <a:extLst>
                <a:ext uri="{FF2B5EF4-FFF2-40B4-BE49-F238E27FC236}">
                  <a16:creationId xmlns:a16="http://schemas.microsoft.com/office/drawing/2014/main" id="{0CB17CFA-817C-46DE-9B2C-F7D2C1DC7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" y="817"/>
              <a:ext cx="303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590" name="文本框 15373">
              <a:extLst>
                <a:ext uri="{FF2B5EF4-FFF2-40B4-BE49-F238E27FC236}">
                  <a16:creationId xmlns:a16="http://schemas.microsoft.com/office/drawing/2014/main" id="{6B2F4447-CB73-41B0-AE02-5E53E88BB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0"/>
              <a:ext cx="219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14339" name="TextBox 18">
            <a:extLst>
              <a:ext uri="{FF2B5EF4-FFF2-40B4-BE49-F238E27FC236}">
                <a16:creationId xmlns:a16="http://schemas.microsoft.com/office/drawing/2014/main" id="{149C1DAD-55DA-4F6A-B231-5C6AE895359C}"/>
              </a:ext>
            </a:extLst>
          </p:cNvPr>
          <p:cNvSpPr/>
          <p:nvPr/>
        </p:nvSpPr>
        <p:spPr>
          <a:xfrm>
            <a:off x="461963" y="5475288"/>
            <a:ext cx="8148637" cy="706437"/>
          </a:xfrm>
          <a:prstGeom prst="roundRect">
            <a:avLst>
              <a:gd name="adj" fmla="val 21458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　　在并联电路中，干路开关控制所有用电器。</a:t>
            </a:r>
            <a:endParaRPr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24592" name="组合 15375">
            <a:extLst>
              <a:ext uri="{FF2B5EF4-FFF2-40B4-BE49-F238E27FC236}">
                <a16:creationId xmlns:a16="http://schemas.microsoft.com/office/drawing/2014/main" id="{037A7380-F204-4523-8060-3AB40F3E9827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384425"/>
            <a:ext cx="2690812" cy="2662238"/>
            <a:chOff x="0" y="0"/>
            <a:chExt cx="1695" cy="1677"/>
          </a:xfrm>
        </p:grpSpPr>
        <p:sp>
          <p:nvSpPr>
            <p:cNvPr id="24593" name="直接连接符 24">
              <a:extLst>
                <a:ext uri="{FF2B5EF4-FFF2-40B4-BE49-F238E27FC236}">
                  <a16:creationId xmlns:a16="http://schemas.microsoft.com/office/drawing/2014/main" id="{FC6B156B-56F8-473E-8CFC-FEC4F4F442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326" y="1163"/>
              <a:ext cx="643" cy="6"/>
            </a:xfrm>
            <a:prstGeom prst="line">
              <a:avLst/>
            </a:prstGeom>
            <a:noFill/>
            <a:ln w="28575" algn="ctr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直接连接符 24">
              <a:extLst>
                <a:ext uri="{FF2B5EF4-FFF2-40B4-BE49-F238E27FC236}">
                  <a16:creationId xmlns:a16="http://schemas.microsoft.com/office/drawing/2014/main" id="{562C9247-8E3D-4891-929F-93BE5E64D2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301" y="1173"/>
              <a:ext cx="643" cy="6"/>
            </a:xfrm>
            <a:prstGeom prst="line">
              <a:avLst/>
            </a:prstGeom>
            <a:noFill/>
            <a:ln w="28575" algn="ctr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Line 41">
              <a:extLst>
                <a:ext uri="{FF2B5EF4-FFF2-40B4-BE49-F238E27FC236}">
                  <a16:creationId xmlns:a16="http://schemas.microsoft.com/office/drawing/2014/main" id="{99F396CE-968F-4F1F-8820-D67417582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" y="211"/>
              <a:ext cx="223" cy="1"/>
            </a:xfrm>
            <a:prstGeom prst="line">
              <a:avLst/>
            </a:prstGeom>
            <a:noFill/>
            <a:ln w="254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Line 44">
              <a:extLst>
                <a:ext uri="{FF2B5EF4-FFF2-40B4-BE49-F238E27FC236}">
                  <a16:creationId xmlns:a16="http://schemas.microsoft.com/office/drawing/2014/main" id="{06002498-D499-457F-912E-E609E3974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" y="99"/>
              <a:ext cx="227" cy="11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直接连接符 20">
              <a:extLst>
                <a:ext uri="{FF2B5EF4-FFF2-40B4-BE49-F238E27FC236}">
                  <a16:creationId xmlns:a16="http://schemas.microsoft.com/office/drawing/2014/main" id="{37D83D21-1F4E-4C61-B18E-872882F838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" y="912"/>
              <a:ext cx="1656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AutoShape 21">
              <a:extLst>
                <a:ext uri="{FF2B5EF4-FFF2-40B4-BE49-F238E27FC236}">
                  <a16:creationId xmlns:a16="http://schemas.microsoft.com/office/drawing/2014/main" id="{42CE95E6-77AB-44F2-8C51-881557EF1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756"/>
              <a:ext cx="314" cy="310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4599" name="Line 32">
              <a:extLst>
                <a:ext uri="{FF2B5EF4-FFF2-40B4-BE49-F238E27FC236}">
                  <a16:creationId xmlns:a16="http://schemas.microsoft.com/office/drawing/2014/main" id="{D04B61DE-A930-4311-BB78-46A10D326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" y="0"/>
              <a:ext cx="0" cy="412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Line 33">
              <a:extLst>
                <a:ext uri="{FF2B5EF4-FFF2-40B4-BE49-F238E27FC236}">
                  <a16:creationId xmlns:a16="http://schemas.microsoft.com/office/drawing/2014/main" id="{D2363342-3594-4F1C-ABF5-045F0A805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3" y="83"/>
              <a:ext cx="0" cy="257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1" name="Line 34">
              <a:extLst>
                <a:ext uri="{FF2B5EF4-FFF2-40B4-BE49-F238E27FC236}">
                  <a16:creationId xmlns:a16="http://schemas.microsoft.com/office/drawing/2014/main" id="{FE725AC3-C3DC-4EAF-977B-9B4F220E7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8" y="204"/>
              <a:ext cx="733" cy="2"/>
            </a:xfrm>
            <a:prstGeom prst="line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直接连接符 23">
              <a:extLst>
                <a:ext uri="{FF2B5EF4-FFF2-40B4-BE49-F238E27FC236}">
                  <a16:creationId xmlns:a16="http://schemas.microsoft.com/office/drawing/2014/main" id="{C23C9C08-4E36-408D-BB8A-288E914BF8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306" y="528"/>
              <a:ext cx="704" cy="7"/>
            </a:xfrm>
            <a:prstGeom prst="line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3" name="直接连接符 24">
              <a:extLst>
                <a:ext uri="{FF2B5EF4-FFF2-40B4-BE49-F238E27FC236}">
                  <a16:creationId xmlns:a16="http://schemas.microsoft.com/office/drawing/2014/main" id="{061EAB44-C7E7-49A2-B7E6-EB19717A27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323" y="528"/>
              <a:ext cx="704" cy="7"/>
            </a:xfrm>
            <a:prstGeom prst="line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Line 41">
              <a:extLst>
                <a:ext uri="{FF2B5EF4-FFF2-40B4-BE49-F238E27FC236}">
                  <a16:creationId xmlns:a16="http://schemas.microsoft.com/office/drawing/2014/main" id="{51CE3E18-152D-4FA4-89AF-ACEC4B2C3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" y="215"/>
              <a:ext cx="415" cy="1"/>
            </a:xfrm>
            <a:prstGeom prst="line">
              <a:avLst/>
            </a:prstGeom>
            <a:noFill/>
            <a:ln w="254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文本框 15388">
              <a:extLst>
                <a:ext uri="{FF2B5EF4-FFF2-40B4-BE49-F238E27FC236}">
                  <a16:creationId xmlns:a16="http://schemas.microsoft.com/office/drawing/2014/main" id="{DF830EBB-9708-4F6B-8B0C-C8E828D97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1152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606" name="文本框 15389">
              <a:extLst>
                <a:ext uri="{FF2B5EF4-FFF2-40B4-BE49-F238E27FC236}">
                  <a16:creationId xmlns:a16="http://schemas.microsoft.com/office/drawing/2014/main" id="{616CA864-D4F9-43D3-AE11-82F7625F6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29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4607" name="文本框 15390">
              <a:extLst>
                <a:ext uri="{FF2B5EF4-FFF2-40B4-BE49-F238E27FC236}">
                  <a16:creationId xmlns:a16="http://schemas.microsoft.com/office/drawing/2014/main" id="{3179E06E-7FC4-40CA-95BC-93CCB1DF7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" y="534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608" name="直接连接符 20">
              <a:extLst>
                <a:ext uri="{FF2B5EF4-FFF2-40B4-BE49-F238E27FC236}">
                  <a16:creationId xmlns:a16="http://schemas.microsoft.com/office/drawing/2014/main" id="{9D665E85-7219-4BB9-9054-241B37E32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" y="1516"/>
              <a:ext cx="1656" cy="0"/>
            </a:xfrm>
            <a:prstGeom prst="line">
              <a:avLst/>
            </a:prstGeom>
            <a:noFill/>
            <a:ln w="28575" algn="ctr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9" name="AutoShape 21">
              <a:extLst>
                <a:ext uri="{FF2B5EF4-FFF2-40B4-BE49-F238E27FC236}">
                  <a16:creationId xmlns:a16="http://schemas.microsoft.com/office/drawing/2014/main" id="{CB2ED94E-823F-47D9-A4E2-61C969680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1367"/>
              <a:ext cx="314" cy="310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4610" name="椭圆 15393">
              <a:extLst>
                <a:ext uri="{FF2B5EF4-FFF2-40B4-BE49-F238E27FC236}">
                  <a16:creationId xmlns:a16="http://schemas.microsoft.com/office/drawing/2014/main" id="{FF94EF75-8A91-494E-9C9E-693F65C94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2"/>
              <a:ext cx="49" cy="49"/>
            </a:xfrm>
            <a:prstGeom prst="ellipse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1" name="椭圆 15394">
              <a:extLst>
                <a:ext uri="{FF2B5EF4-FFF2-40B4-BE49-F238E27FC236}">
                  <a16:creationId xmlns:a16="http://schemas.microsoft.com/office/drawing/2014/main" id="{B7B47702-B94C-49CE-A4CA-3A242C17F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891"/>
              <a:ext cx="49" cy="49"/>
            </a:xfrm>
            <a:prstGeom prst="ellipse">
              <a:avLst/>
            </a:prstGeom>
            <a:solidFill>
              <a:srgbClr val="CC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2" name="Oval 42">
              <a:extLst>
                <a:ext uri="{FF2B5EF4-FFF2-40B4-BE49-F238E27FC236}">
                  <a16:creationId xmlns:a16="http://schemas.microsoft.com/office/drawing/2014/main" id="{C38E302A-8CCA-44E6-8F58-F924400A0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89"/>
              <a:ext cx="66" cy="6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pic>
        <p:nvPicPr>
          <p:cNvPr id="2461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8CF5CE0E-2ED5-46B9-B319-44C25FB0A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5365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4" name="矩形 15397">
            <a:extLst>
              <a:ext uri="{FF2B5EF4-FFF2-40B4-BE49-F238E27FC236}">
                <a16:creationId xmlns:a16="http://schemas.microsoft.com/office/drawing/2014/main" id="{766835F7-DE49-46CB-94C0-B0286360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284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4615" name="矩形 15398">
            <a:extLst>
              <a:ext uri="{FF2B5EF4-FFF2-40B4-BE49-F238E27FC236}">
                <a16:creationId xmlns:a16="http://schemas.microsoft.com/office/drawing/2014/main" id="{FEC662DF-6FCA-46E2-9E9E-AD56E9C1A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268413"/>
            <a:ext cx="79200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66CC"/>
                </a:solidFill>
              </a:rPr>
              <a:t>　　在并联电路中，干路开关和支路开关对各用电器的控制作用有什么不同呢？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6385">
            <a:extLst>
              <a:ext uri="{FF2B5EF4-FFF2-40B4-BE49-F238E27FC236}">
                <a16:creationId xmlns:a16="http://schemas.microsoft.com/office/drawing/2014/main" id="{9941555E-AD75-46AB-8A2C-0ABFD10EC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1022350"/>
            <a:ext cx="81343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例一：如图一所示，当开关</a:t>
            </a:r>
            <a:r>
              <a:rPr lang="zh-CN" altLang="en-US" sz="2400" b="1" u="sng">
                <a:latin typeface="宋体" panose="02010600030101010101" pitchFamily="2" charset="-122"/>
                <a:sym typeface="宋体" panose="02010600030101010101" pitchFamily="2" charset="-122"/>
              </a:rPr>
              <a:t>         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闭合，其他开关断开时，L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、L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串联；当开关</a:t>
            </a:r>
            <a:r>
              <a:rPr lang="zh-CN" altLang="en-US" sz="2400" b="1" u="sng">
                <a:latin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闭合，其他开关断开时，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、L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并联。当开关</a:t>
            </a:r>
            <a:r>
              <a:rPr lang="zh-CN" altLang="en-US" sz="2400" b="1" u="sng">
                <a:latin typeface="宋体" panose="02010600030101010101" pitchFamily="2" charset="-122"/>
                <a:sym typeface="宋体" panose="02010600030101010101" pitchFamily="2" charset="-122"/>
              </a:rPr>
              <a:t>           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闭合时会造成短路。</a:t>
            </a:r>
            <a:endParaRPr lang="zh-CN" altLang="en-US" sz="2400" b="1"/>
          </a:p>
        </p:txBody>
      </p:sp>
      <p:sp>
        <p:nvSpPr>
          <p:cNvPr id="25603" name="文本框 16386">
            <a:extLst>
              <a:ext uri="{FF2B5EF4-FFF2-40B4-BE49-F238E27FC236}">
                <a16:creationId xmlns:a16="http://schemas.microsoft.com/office/drawing/2014/main" id="{46D997F8-55CA-43F8-A21D-D1461BAF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3968750"/>
            <a:ext cx="5080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9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900" b="1">
                <a:latin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/>
          </a:p>
        </p:txBody>
      </p:sp>
      <p:sp>
        <p:nvSpPr>
          <p:cNvPr id="25604" name="文本框 16387">
            <a:extLst>
              <a:ext uri="{FF2B5EF4-FFF2-40B4-BE49-F238E27FC236}">
                <a16:creationId xmlns:a16="http://schemas.microsoft.com/office/drawing/2014/main" id="{5D02D582-F5D2-42B5-8EFF-094641BE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0" y="60277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3300"/>
                </a:solidFill>
              </a:rPr>
              <a:t>图二</a:t>
            </a:r>
          </a:p>
        </p:txBody>
      </p:sp>
      <p:sp>
        <p:nvSpPr>
          <p:cNvPr id="15365" name="文本框 16388">
            <a:extLst>
              <a:ext uri="{FF2B5EF4-FFF2-40B4-BE49-F238E27FC236}">
                <a16:creationId xmlns:a16="http://schemas.microsoft.com/office/drawing/2014/main" id="{77416A2A-B8B4-4CE7-9AE9-5E2E3FCC72C7}"/>
              </a:ext>
            </a:extLst>
          </p:cNvPr>
          <p:cNvSpPr/>
          <p:nvPr/>
        </p:nvSpPr>
        <p:spPr>
          <a:xfrm>
            <a:off x="4737100" y="882650"/>
            <a:ext cx="547688" cy="588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4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S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2</a:t>
            </a:r>
            <a:endParaRPr sz="2800" b="1" baseline="-25000">
              <a:solidFill>
                <a:srgbClr val="FF3300"/>
              </a:solidFill>
            </a:endParaRPr>
          </a:p>
        </p:txBody>
      </p:sp>
      <p:sp>
        <p:nvSpPr>
          <p:cNvPr id="15366" name="文本框 16389">
            <a:extLst>
              <a:ext uri="{FF2B5EF4-FFF2-40B4-BE49-F238E27FC236}">
                <a16:creationId xmlns:a16="http://schemas.microsoft.com/office/drawing/2014/main" id="{26E34BCA-5096-4D17-B89C-D285A8DC4E61}"/>
              </a:ext>
            </a:extLst>
          </p:cNvPr>
          <p:cNvSpPr/>
          <p:nvPr/>
        </p:nvSpPr>
        <p:spPr>
          <a:xfrm>
            <a:off x="3425825" y="1898650"/>
            <a:ext cx="1279525" cy="588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4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S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S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S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3</a:t>
            </a:r>
            <a:endParaRPr sz="2800" b="1" baseline="-25000">
              <a:solidFill>
                <a:srgbClr val="FF3300"/>
              </a:solidFill>
            </a:endParaRPr>
          </a:p>
        </p:txBody>
      </p:sp>
      <p:pic>
        <p:nvPicPr>
          <p:cNvPr id="25607" name="图片 16390">
            <a:extLst>
              <a:ext uri="{FF2B5EF4-FFF2-40B4-BE49-F238E27FC236}">
                <a16:creationId xmlns:a16="http://schemas.microsoft.com/office/drawing/2014/main" id="{14455D0E-953D-44C0-91C5-A66843E8C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r="17706" b="20248"/>
          <a:stretch>
            <a:fillRect/>
          </a:stretch>
        </p:blipFill>
        <p:spPr bwMode="auto">
          <a:xfrm>
            <a:off x="2193925" y="2579688"/>
            <a:ext cx="49180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文本框 16391">
            <a:extLst>
              <a:ext uri="{FF2B5EF4-FFF2-40B4-BE49-F238E27FC236}">
                <a16:creationId xmlns:a16="http://schemas.microsoft.com/office/drawing/2014/main" id="{ABEC7A64-B9CC-4C14-B008-619E2BB513A2}"/>
              </a:ext>
            </a:extLst>
          </p:cNvPr>
          <p:cNvSpPr/>
          <p:nvPr/>
        </p:nvSpPr>
        <p:spPr>
          <a:xfrm>
            <a:off x="3952875" y="1417638"/>
            <a:ext cx="914400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4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S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S</a:t>
            </a:r>
            <a:r>
              <a:rPr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3</a:t>
            </a:r>
            <a:endParaRPr sz="2800" b="1" baseline="-250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7409">
            <a:extLst>
              <a:ext uri="{FF2B5EF4-FFF2-40B4-BE49-F238E27FC236}">
                <a16:creationId xmlns:a16="http://schemas.microsoft.com/office/drawing/2014/main" id="{E1122284-38B7-4ABA-84D1-E454F7A02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960438"/>
            <a:ext cx="854075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/>
              <a:t>1、如图所示电路，要使灯泡L</a:t>
            </a:r>
            <a:r>
              <a:rPr lang="zh-CN" altLang="en-US" sz="2400" b="1" baseline="-25000"/>
              <a:t>1</a:t>
            </a:r>
            <a:r>
              <a:rPr lang="zh-CN" altLang="en-US" sz="2400" b="1"/>
              <a:t>和L</a:t>
            </a:r>
            <a:r>
              <a:rPr lang="zh-CN" altLang="en-US" sz="2400" b="1" baseline="-25000"/>
              <a:t>2</a:t>
            </a:r>
            <a:r>
              <a:rPr lang="zh-CN" altLang="en-US" sz="2400" b="1"/>
              <a:t>组成串联电路，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/>
              <a:t>应该（　　）</a:t>
            </a:r>
            <a:r>
              <a:rPr lang="zh-CN" altLang="en-US" sz="2400" b="1">
                <a:solidFill>
                  <a:srgbClr val="FF3300"/>
                </a:solidFill>
              </a:rPr>
              <a:t>；</a:t>
            </a:r>
            <a:r>
              <a:rPr lang="zh-CN" altLang="en-US" sz="2400" b="1"/>
              <a:t>要使灯泡L</a:t>
            </a:r>
            <a:r>
              <a:rPr lang="zh-CN" altLang="en-US" sz="2400" b="1" baseline="-25000"/>
              <a:t>1</a:t>
            </a:r>
            <a:r>
              <a:rPr lang="zh-CN" altLang="en-US" sz="2400" b="1"/>
              <a:t>和L</a:t>
            </a:r>
            <a:r>
              <a:rPr lang="zh-CN" altLang="en-US" sz="2400" b="1" baseline="-25000"/>
              <a:t>2</a:t>
            </a:r>
            <a:r>
              <a:rPr lang="zh-CN" altLang="en-US" sz="2400" b="1"/>
              <a:t>组成并联电路应该（         ）</a:t>
            </a:r>
            <a:r>
              <a:rPr lang="zh-CN" altLang="en-US" sz="2400" b="1">
                <a:solidFill>
                  <a:srgbClr val="FF3300"/>
                </a:solidFill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/>
              <a:t>如果（         ）会造成短路。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/>
              <a:t>A．只闭合S3  	           B．只闭合S2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/>
              <a:t>C．同时闭合S1和S2	D．同时闭合S1和S3</a:t>
            </a:r>
          </a:p>
        </p:txBody>
      </p:sp>
      <p:pic>
        <p:nvPicPr>
          <p:cNvPr id="26627" name="内容占位符 17410">
            <a:extLst>
              <a:ext uri="{FF2B5EF4-FFF2-40B4-BE49-F238E27FC236}">
                <a16:creationId xmlns:a16="http://schemas.microsoft.com/office/drawing/2014/main" id="{EB670CD6-8C7F-4023-9D12-B6BA9B194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1738" y="3667125"/>
            <a:ext cx="2784475" cy="202088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6388" name="文本框 17411">
            <a:extLst>
              <a:ext uri="{FF2B5EF4-FFF2-40B4-BE49-F238E27FC236}">
                <a16:creationId xmlns:a16="http://schemas.microsoft.com/office/drawing/2014/main" id="{4CC1CC98-4E0A-47D5-BECE-55FE4C6C035B}"/>
              </a:ext>
            </a:extLst>
          </p:cNvPr>
          <p:cNvSpPr/>
          <p:nvPr/>
        </p:nvSpPr>
        <p:spPr>
          <a:xfrm>
            <a:off x="1585913" y="1377950"/>
            <a:ext cx="5381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 B</a:t>
            </a:r>
            <a:endParaRPr sz="2800">
              <a:solidFill>
                <a:srgbClr val="FF3300"/>
              </a:solidFill>
            </a:endParaRPr>
          </a:p>
        </p:txBody>
      </p:sp>
      <p:sp>
        <p:nvSpPr>
          <p:cNvPr id="16389" name="文本框 17412">
            <a:extLst>
              <a:ext uri="{FF2B5EF4-FFF2-40B4-BE49-F238E27FC236}">
                <a16:creationId xmlns:a16="http://schemas.microsoft.com/office/drawing/2014/main" id="{16244364-BE7B-421C-B012-2574B11B7F6D}"/>
              </a:ext>
            </a:extLst>
          </p:cNvPr>
          <p:cNvSpPr/>
          <p:nvPr/>
        </p:nvSpPr>
        <p:spPr>
          <a:xfrm>
            <a:off x="7810500" y="1387475"/>
            <a:ext cx="43973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D</a:t>
            </a:r>
            <a:endParaRPr lang="en-US" altLang="zh-CN" sz="2800" b="1">
              <a:solidFill>
                <a:srgbClr val="FF3300"/>
              </a:solidFill>
            </a:endParaRPr>
          </a:p>
        </p:txBody>
      </p:sp>
      <p:sp>
        <p:nvSpPr>
          <p:cNvPr id="16390" name="文本框 17413">
            <a:extLst>
              <a:ext uri="{FF2B5EF4-FFF2-40B4-BE49-F238E27FC236}">
                <a16:creationId xmlns:a16="http://schemas.microsoft.com/office/drawing/2014/main" id="{255312A4-C130-4519-B048-78DD3D66838F}"/>
              </a:ext>
            </a:extLst>
          </p:cNvPr>
          <p:cNvSpPr/>
          <p:nvPr/>
        </p:nvSpPr>
        <p:spPr>
          <a:xfrm>
            <a:off x="1684338" y="1895475"/>
            <a:ext cx="4397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C</a:t>
            </a:r>
            <a:endParaRPr lang="en-US" altLang="zh-CN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8433">
            <a:extLst>
              <a:ext uri="{FF2B5EF4-FFF2-40B4-BE49-F238E27FC236}">
                <a16:creationId xmlns:a16="http://schemas.microsoft.com/office/drawing/2014/main" id="{F4FD3F02-7EE7-412F-ABE0-DA1165142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1470025"/>
            <a:ext cx="831691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14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例一：如下图一所示：当S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、S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断开时，能亮的灯是</a:t>
            </a:r>
            <a:r>
              <a:rPr lang="zh-CN" altLang="en-US" sz="2400" b="1" u="sng"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，它们是</a:t>
            </a:r>
            <a:r>
              <a:rPr lang="zh-CN" altLang="en-US" sz="2400" b="1" u="sng"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联的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；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当S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、S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闭合时，能亮的灯是</a:t>
            </a:r>
            <a:r>
              <a:rPr lang="zh-CN" altLang="en-US" sz="2400" b="1" u="sng">
                <a:latin typeface="宋体" panose="02010600030101010101" pitchFamily="2" charset="-122"/>
                <a:sym typeface="宋体" panose="02010600030101010101" pitchFamily="2" charset="-122"/>
              </a:rPr>
              <a:t>        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，它们是</a:t>
            </a:r>
            <a:r>
              <a:rPr lang="zh-CN" altLang="en-US" sz="2400" b="1" u="sng">
                <a:latin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联的。</a:t>
            </a:r>
            <a:endParaRPr lang="zh-CN" altLang="en-US" sz="2400" b="1"/>
          </a:p>
        </p:txBody>
      </p:sp>
      <p:sp>
        <p:nvSpPr>
          <p:cNvPr id="17411" name="文本框 18434">
            <a:extLst>
              <a:ext uri="{FF2B5EF4-FFF2-40B4-BE49-F238E27FC236}">
                <a16:creationId xmlns:a16="http://schemas.microsoft.com/office/drawing/2014/main" id="{5C8F850D-9855-4D22-A42F-78D6DBD646B6}"/>
              </a:ext>
            </a:extLst>
          </p:cNvPr>
          <p:cNvSpPr/>
          <p:nvPr/>
        </p:nvSpPr>
        <p:spPr>
          <a:xfrm>
            <a:off x="7507288" y="1530350"/>
            <a:ext cx="10779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、L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3</a:t>
            </a:r>
            <a:endParaRPr sz="2400" b="1" baseline="-25000">
              <a:solidFill>
                <a:srgbClr val="FF3300"/>
              </a:solidFill>
            </a:endParaRPr>
          </a:p>
        </p:txBody>
      </p:sp>
      <p:sp>
        <p:nvSpPr>
          <p:cNvPr id="17412" name="文本框 18435">
            <a:extLst>
              <a:ext uri="{FF2B5EF4-FFF2-40B4-BE49-F238E27FC236}">
                <a16:creationId xmlns:a16="http://schemas.microsoft.com/office/drawing/2014/main" id="{F5862F87-56E7-48D2-81DA-C7E0E935CFA7}"/>
              </a:ext>
            </a:extLst>
          </p:cNvPr>
          <p:cNvSpPr/>
          <p:nvPr/>
        </p:nvSpPr>
        <p:spPr>
          <a:xfrm>
            <a:off x="7058025" y="2019300"/>
            <a:ext cx="108108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、L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3</a:t>
            </a:r>
            <a:endParaRPr sz="2400" b="1" baseline="-25000">
              <a:solidFill>
                <a:srgbClr val="FF3300"/>
              </a:solidFill>
            </a:endParaRPr>
          </a:p>
        </p:txBody>
      </p:sp>
      <p:sp>
        <p:nvSpPr>
          <p:cNvPr id="17413" name="文本框 18436">
            <a:extLst>
              <a:ext uri="{FF2B5EF4-FFF2-40B4-BE49-F238E27FC236}">
                <a16:creationId xmlns:a16="http://schemas.microsoft.com/office/drawing/2014/main" id="{D3F7B8BA-5D55-418D-8B1E-A828582FC479}"/>
              </a:ext>
            </a:extLst>
          </p:cNvPr>
          <p:cNvSpPr/>
          <p:nvPr/>
        </p:nvSpPr>
        <p:spPr>
          <a:xfrm>
            <a:off x="1538288" y="2578100"/>
            <a:ext cx="5381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并</a:t>
            </a:r>
            <a:endParaRPr sz="2800" b="1">
              <a:solidFill>
                <a:srgbClr val="FF3300"/>
              </a:solidFill>
            </a:endParaRPr>
          </a:p>
        </p:txBody>
      </p:sp>
      <p:sp>
        <p:nvSpPr>
          <p:cNvPr id="17414" name="文本框 18437">
            <a:extLst>
              <a:ext uri="{FF2B5EF4-FFF2-40B4-BE49-F238E27FC236}">
                <a16:creationId xmlns:a16="http://schemas.microsoft.com/office/drawing/2014/main" id="{E9B7D608-7339-43CA-8020-25030CFFB1C3}"/>
              </a:ext>
            </a:extLst>
          </p:cNvPr>
          <p:cNvSpPr/>
          <p:nvPr/>
        </p:nvSpPr>
        <p:spPr>
          <a:xfrm>
            <a:off x="1538288" y="2019300"/>
            <a:ext cx="5381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串</a:t>
            </a:r>
            <a:endParaRPr/>
          </a:p>
        </p:txBody>
      </p:sp>
      <p:pic>
        <p:nvPicPr>
          <p:cNvPr id="27655" name="Picture 91">
            <a:extLst>
              <a:ext uri="{FF2B5EF4-FFF2-40B4-BE49-F238E27FC236}">
                <a16:creationId xmlns:a16="http://schemas.microsoft.com/office/drawing/2014/main" id="{B5C72C32-42E2-4285-B94F-2E5ABBBE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3075" r="2258" b="4469"/>
          <a:stretch>
            <a:fillRect/>
          </a:stretch>
        </p:blipFill>
        <p:spPr bwMode="auto">
          <a:xfrm rot="21300000">
            <a:off x="2314575" y="2979738"/>
            <a:ext cx="40386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9457" descr="04404010">
            <a:extLst>
              <a:ext uri="{FF2B5EF4-FFF2-40B4-BE49-F238E27FC236}">
                <a16:creationId xmlns:a16="http://schemas.microsoft.com/office/drawing/2014/main" id="{D1AAAC75-FB07-4447-8EEB-CF1D79867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2090738"/>
            <a:ext cx="4268787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19458" descr="04404009">
            <a:extLst>
              <a:ext uri="{FF2B5EF4-FFF2-40B4-BE49-F238E27FC236}">
                <a16:creationId xmlns:a16="http://schemas.microsoft.com/office/drawing/2014/main" id="{47C7DB0A-11AE-45E7-8CF6-00B43A26C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852613"/>
            <a:ext cx="397192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内容占位符 20481" descr="04404011">
            <a:extLst>
              <a:ext uri="{FF2B5EF4-FFF2-40B4-BE49-F238E27FC236}">
                <a16:creationId xmlns:a16="http://schemas.microsoft.com/office/drawing/2014/main" id="{EFCB444D-60EC-48C2-B6A4-D9F38F79D7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58925"/>
            <a:ext cx="8229600" cy="38322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21505">
            <a:extLst>
              <a:ext uri="{FF2B5EF4-FFF2-40B4-BE49-F238E27FC236}">
                <a16:creationId xmlns:a16="http://schemas.microsoft.com/office/drawing/2014/main" id="{A542984E-137E-44C2-AC07-F5B871A3D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1063625"/>
            <a:ext cx="75311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12．如图所示当开关S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、S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都闭合时，电路中（     ）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A．三灯并联，且都亮                    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B．三灯串联，且都亮    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C．L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、L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并联后再与L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串联，三灯都亮         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D．L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、L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并联，L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被短路，只有L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、L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亮</a:t>
            </a:r>
            <a:endParaRPr lang="zh-CN" altLang="en-US" sz="2400" b="1"/>
          </a:p>
        </p:txBody>
      </p:sp>
      <p:pic>
        <p:nvPicPr>
          <p:cNvPr id="30723" name="图片 21506">
            <a:extLst>
              <a:ext uri="{FF2B5EF4-FFF2-40B4-BE49-F238E27FC236}">
                <a16:creationId xmlns:a16="http://schemas.microsoft.com/office/drawing/2014/main" id="{D38E1B60-F857-484E-BCFD-28C69E4F245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38525"/>
            <a:ext cx="478948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21507">
            <a:extLst>
              <a:ext uri="{FF2B5EF4-FFF2-40B4-BE49-F238E27FC236}">
                <a16:creationId xmlns:a16="http://schemas.microsoft.com/office/drawing/2014/main" id="{B2F01055-D85E-4ED4-AE3D-776B61A5AFE2}"/>
              </a:ext>
            </a:extLst>
          </p:cNvPr>
          <p:cNvSpPr/>
          <p:nvPr/>
        </p:nvSpPr>
        <p:spPr>
          <a:xfrm>
            <a:off x="7191375" y="1054100"/>
            <a:ext cx="3603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  <a:endParaRPr lang="en-US" altLang="zh-CN" sz="2800" b="1">
              <a:solidFill>
                <a:srgbClr val="FF33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22529">
            <a:extLst>
              <a:ext uri="{FF2B5EF4-FFF2-40B4-BE49-F238E27FC236}">
                <a16:creationId xmlns:a16="http://schemas.microsoft.com/office/drawing/2014/main" id="{8A6FDD26-3F7C-4BFE-963D-45D881795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749300"/>
            <a:ext cx="7442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如图是简化了的电冰箱的电路图。图中M是压缩机的电动机，L是电冰箱内部的照晚灯。当电冰箱刚接入电路后，关闭了电冰箱的门时，开关</a:t>
            </a:r>
            <a:r>
              <a:rPr lang="zh-CN" altLang="en-US" sz="2400" b="1" i="1">
                <a:latin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与</a:t>
            </a:r>
            <a:r>
              <a:rPr lang="zh-CN" altLang="en-US" sz="2400" b="1" i="1">
                <a:latin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的状态是</a:t>
            </a:r>
            <a:r>
              <a:rPr lang="zh-CN" altLang="en-US" sz="2400" b="1">
                <a:latin typeface="Times New Roman" panose="02020603050405020304" pitchFamily="18" charset="0"/>
                <a:sym typeface="Times New Roman" panose="02020603050405020304" pitchFamily="18" charset="0"/>
              </a:rPr>
              <a:t>_________</a:t>
            </a:r>
            <a:r>
              <a:rPr lang="zh-CN" altLang="en-US" sz="2400" b="1" u="sng">
                <a:latin typeface="Times New Roman" panose="02020603050405020304" pitchFamily="18" charset="0"/>
                <a:sym typeface="Times New Roman" panose="02020603050405020304" pitchFamily="18" charset="0"/>
              </a:rPr>
              <a:t>_        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；当又打开正在工作的电冰箱门时，开关</a:t>
            </a:r>
            <a:r>
              <a:rPr lang="zh-CN" altLang="en-US" sz="2400" b="1" i="1">
                <a:latin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与</a:t>
            </a:r>
            <a:r>
              <a:rPr lang="zh-CN" altLang="en-US" sz="2400" b="1" i="1">
                <a:latin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的状态是</a:t>
            </a:r>
            <a:r>
              <a:rPr lang="zh-CN" altLang="en-US" sz="2400" b="1">
                <a:latin typeface="Times New Roman" panose="02020603050405020304" pitchFamily="18" charset="0"/>
                <a:sym typeface="Times New Roman" panose="02020603050405020304" pitchFamily="18" charset="0"/>
              </a:rPr>
              <a:t>__________________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400" b="1"/>
          </a:p>
        </p:txBody>
      </p:sp>
      <p:graphicFrame>
        <p:nvGraphicFramePr>
          <p:cNvPr id="31747" name="表格 22530">
            <a:extLst>
              <a:ext uri="{FF2B5EF4-FFF2-40B4-BE49-F238E27FC236}">
                <a16:creationId xmlns:a16="http://schemas.microsoft.com/office/drawing/2014/main" id="{C0329BEE-C8C1-4297-B41D-9361C4CF1A09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911475"/>
          <a:ext cx="371475" cy="1038225"/>
        </p:xfrm>
        <a:graphic>
          <a:graphicData uri="http://schemas.openxmlformats.org/drawingml/2006/table">
            <a:tbl>
              <a:tblPr/>
              <a:tblGrid>
                <a:gridCol w="185738">
                  <a:extLst>
                    <a:ext uri="{9D8B030D-6E8A-4147-A177-3AD203B41FA5}">
                      <a16:colId xmlns:a16="http://schemas.microsoft.com/office/drawing/2014/main" val="2049007933"/>
                    </a:ext>
                  </a:extLst>
                </a:gridCol>
                <a:gridCol w="185737">
                  <a:extLst>
                    <a:ext uri="{9D8B030D-6E8A-4147-A177-3AD203B41FA5}">
                      <a16:colId xmlns:a16="http://schemas.microsoft.com/office/drawing/2014/main" val="176700776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149" marR="80149" marT="45692" marB="456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149" marR="80149" marT="45692" marB="456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18286"/>
                  </a:ext>
                </a:extLst>
              </a:tr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149" marR="80149" marT="45692" marB="456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0149" marR="80149" marT="45692" marB="4569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564179"/>
                  </a:ext>
                </a:extLst>
              </a:tr>
            </a:tbl>
          </a:graphicData>
        </a:graphic>
      </p:graphicFrame>
      <p:pic>
        <p:nvPicPr>
          <p:cNvPr id="31758" name="图片 22545">
            <a:extLst>
              <a:ext uri="{FF2B5EF4-FFF2-40B4-BE49-F238E27FC236}">
                <a16:creationId xmlns:a16="http://schemas.microsoft.com/office/drawing/2014/main" id="{75A23694-F1BA-416F-AF3B-99FB3D9716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3241675"/>
            <a:ext cx="475138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文本框 22546">
            <a:extLst>
              <a:ext uri="{FF2B5EF4-FFF2-40B4-BE49-F238E27FC236}">
                <a16:creationId xmlns:a16="http://schemas.microsoft.com/office/drawing/2014/main" id="{633A3FA8-70AB-4272-ABA7-E75917CD0786}"/>
              </a:ext>
            </a:extLst>
          </p:cNvPr>
          <p:cNvSpPr/>
          <p:nvPr/>
        </p:nvSpPr>
        <p:spPr>
          <a:xfrm>
            <a:off x="890588" y="1958975"/>
            <a:ext cx="23320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S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闭合，S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断开</a:t>
            </a:r>
            <a:endParaRPr sz="2400" b="1">
              <a:solidFill>
                <a:srgbClr val="FF3300"/>
              </a:solidFill>
            </a:endParaRPr>
          </a:p>
        </p:txBody>
      </p:sp>
      <p:sp>
        <p:nvSpPr>
          <p:cNvPr id="21514" name="文本框 22547">
            <a:extLst>
              <a:ext uri="{FF2B5EF4-FFF2-40B4-BE49-F238E27FC236}">
                <a16:creationId xmlns:a16="http://schemas.microsoft.com/office/drawing/2014/main" id="{CB270F3B-2A2E-4E86-AF25-0B237C66B91D}"/>
              </a:ext>
            </a:extLst>
          </p:cNvPr>
          <p:cNvSpPr/>
          <p:nvPr/>
        </p:nvSpPr>
        <p:spPr>
          <a:xfrm>
            <a:off x="3770313" y="2393950"/>
            <a:ext cx="233203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S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闭合，S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闭合</a:t>
            </a:r>
            <a:endParaRPr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5121">
            <a:extLst>
              <a:ext uri="{FF2B5EF4-FFF2-40B4-BE49-F238E27FC236}">
                <a16:creationId xmlns:a16="http://schemas.microsoft.com/office/drawing/2014/main" id="{721D86C8-2EED-4F9A-B1C5-8561C6A6B256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2990850"/>
            <a:ext cx="5903912" cy="3419475"/>
            <a:chOff x="0" y="0"/>
            <a:chExt cx="3719" cy="2154"/>
          </a:xfrm>
        </p:grpSpPr>
        <p:pic>
          <p:nvPicPr>
            <p:cNvPr id="14339" name="Picture 5" descr="H:\2\人教教参资源\九\图\小灯泡.JPG">
              <a:extLst>
                <a:ext uri="{FF2B5EF4-FFF2-40B4-BE49-F238E27FC236}">
                  <a16:creationId xmlns:a16="http://schemas.microsoft.com/office/drawing/2014/main" id="{1FA9AAC5-957E-43D0-BC36-2E11CAB80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36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10" descr="H:\2\人教教参资源\九\图\电池组.JPG">
              <a:extLst>
                <a:ext uri="{FF2B5EF4-FFF2-40B4-BE49-F238E27FC236}">
                  <a16:creationId xmlns:a16="http://schemas.microsoft.com/office/drawing/2014/main" id="{B429A5A6-7A0B-486F-9648-E13CCB84C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" y="1247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圆角矩形 5124">
              <a:extLst>
                <a:ext uri="{FF2B5EF4-FFF2-40B4-BE49-F238E27FC236}">
                  <a16:creationId xmlns:a16="http://schemas.microsoft.com/office/drawing/2014/main" id="{56ADACBA-20E6-460A-AA7C-7DE292282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19" cy="2154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pic>
          <p:nvPicPr>
            <p:cNvPr id="14342" name="图片 7" descr="导线.jpg">
              <a:extLst>
                <a:ext uri="{FF2B5EF4-FFF2-40B4-BE49-F238E27FC236}">
                  <a16:creationId xmlns:a16="http://schemas.microsoft.com/office/drawing/2014/main" id="{15EE87EB-3287-4BDA-805D-97E8EC0E0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80"/>
              <a:ext cx="1170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3" descr="H:\2\人教教参资源\九\图\铡刀开关.JPG">
              <a:extLst>
                <a:ext uri="{FF2B5EF4-FFF2-40B4-BE49-F238E27FC236}">
                  <a16:creationId xmlns:a16="http://schemas.microsoft.com/office/drawing/2014/main" id="{BE781980-96B8-4D57-B8EF-6221B8669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90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5" descr="H:\2\人教教参资源\九\图\小灯泡.JPG">
              <a:extLst>
                <a:ext uri="{FF2B5EF4-FFF2-40B4-BE49-F238E27FC236}">
                  <a16:creationId xmlns:a16="http://schemas.microsoft.com/office/drawing/2014/main" id="{010776FB-EDA9-414D-A186-5183C695C9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385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5" name="组合 5128">
            <a:extLst>
              <a:ext uri="{FF2B5EF4-FFF2-40B4-BE49-F238E27FC236}">
                <a16:creationId xmlns:a16="http://schemas.microsoft.com/office/drawing/2014/main" id="{FE2DE136-91FE-4139-899A-4081B5C4B69E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657225"/>
            <a:ext cx="2789238" cy="920750"/>
            <a:chOff x="0" y="0"/>
            <a:chExt cx="2231" cy="580"/>
          </a:xfrm>
        </p:grpSpPr>
        <p:pic>
          <p:nvPicPr>
            <p:cNvPr id="14346" name="圆角矩形 1">
              <a:extLst>
                <a:ext uri="{FF2B5EF4-FFF2-40B4-BE49-F238E27FC236}">
                  <a16:creationId xmlns:a16="http://schemas.microsoft.com/office/drawing/2014/main" id="{214941D0-E544-40D1-A2D5-D1CEE86D5C6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文本框 5130">
              <a:extLst>
                <a:ext uri="{FF2B5EF4-FFF2-40B4-BE49-F238E27FC236}">
                  <a16:creationId xmlns:a16="http://schemas.microsoft.com/office/drawing/2014/main" id="{6AB5B7D9-FF66-474C-A685-0A3D76EA2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想想做做</a:t>
              </a:r>
            </a:p>
          </p:txBody>
        </p:sp>
      </p:grpSp>
      <p:sp>
        <p:nvSpPr>
          <p:cNvPr id="14348" name="矩形 5131">
            <a:extLst>
              <a:ext uri="{FF2B5EF4-FFF2-40B4-BE49-F238E27FC236}">
                <a16:creationId xmlns:a16="http://schemas.microsoft.com/office/drawing/2014/main" id="{C4A3EC53-1B1B-4339-A123-20A5C0B5B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706563"/>
            <a:ext cx="80645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66CC"/>
                </a:solidFill>
              </a:rPr>
              <a:t>　　用一个电源、两个灯泡、一个开关和一些导线组成电路，要想让两个小灯泡都发光，可以有几种接法？</a:t>
            </a:r>
          </a:p>
        </p:txBody>
      </p:sp>
      <p:pic>
        <p:nvPicPr>
          <p:cNvPr id="1434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35A00536-ABDA-42E3-A7B6-9A2463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635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3553">
            <a:extLst>
              <a:ext uri="{FF2B5EF4-FFF2-40B4-BE49-F238E27FC236}">
                <a16:creationId xmlns:a16="http://schemas.microsoft.com/office/drawing/2014/main" id="{847EDFCC-66D6-4DCB-BC3B-C3CFC7196F52}"/>
              </a:ext>
            </a:extLst>
          </p:cNvPr>
          <p:cNvSpPr/>
          <p:nvPr/>
        </p:nvSpPr>
        <p:spPr>
          <a:xfrm>
            <a:off x="758825" y="1323975"/>
            <a:ext cx="7707313" cy="2225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如图所示，当开关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和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断开时，电路处于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_______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状态；当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闭合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断开时，电路处于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_______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状态；当开关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和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S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都闭合时，电路处于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_______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状态（以上均选填“通路”、“短路”或“断路”）</a:t>
            </a:r>
            <a:endParaRPr sz="2800" b="1"/>
          </a:p>
        </p:txBody>
      </p:sp>
      <p:pic>
        <p:nvPicPr>
          <p:cNvPr id="32771" name="图片 23554">
            <a:extLst>
              <a:ext uri="{FF2B5EF4-FFF2-40B4-BE49-F238E27FC236}">
                <a16:creationId xmlns:a16="http://schemas.microsoft.com/office/drawing/2014/main" id="{6B09F3A8-3136-4563-9190-9B94D20C8F1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603625"/>
            <a:ext cx="45481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23555">
            <a:extLst>
              <a:ext uri="{FF2B5EF4-FFF2-40B4-BE49-F238E27FC236}">
                <a16:creationId xmlns:a16="http://schemas.microsoft.com/office/drawing/2014/main" id="{1380F038-C25A-4626-BB16-012BBD2DFFCD}"/>
              </a:ext>
            </a:extLst>
          </p:cNvPr>
          <p:cNvSpPr/>
          <p:nvPr/>
        </p:nvSpPr>
        <p:spPr>
          <a:xfrm>
            <a:off x="1089025" y="1776413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断路</a:t>
            </a:r>
            <a:endParaRPr sz="2400" b="1">
              <a:solidFill>
                <a:srgbClr val="FF33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3" name="文本框 23556">
            <a:extLst>
              <a:ext uri="{FF2B5EF4-FFF2-40B4-BE49-F238E27FC236}">
                <a16:creationId xmlns:a16="http://schemas.microsoft.com/office/drawing/2014/main" id="{085686C5-FB49-454F-863E-5200D27B06D8}"/>
              </a:ext>
            </a:extLst>
          </p:cNvPr>
          <p:cNvSpPr/>
          <p:nvPr/>
        </p:nvSpPr>
        <p:spPr>
          <a:xfrm>
            <a:off x="1089025" y="2233613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通路</a:t>
            </a:r>
            <a:endParaRPr sz="2400" b="1">
              <a:solidFill>
                <a:srgbClr val="FF33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4" name="文本框 23557">
            <a:extLst>
              <a:ext uri="{FF2B5EF4-FFF2-40B4-BE49-F238E27FC236}">
                <a16:creationId xmlns:a16="http://schemas.microsoft.com/office/drawing/2014/main" id="{EB8019FC-4914-4D8A-89F8-6858DD6CEE85}"/>
              </a:ext>
            </a:extLst>
          </p:cNvPr>
          <p:cNvSpPr/>
          <p:nvPr/>
        </p:nvSpPr>
        <p:spPr>
          <a:xfrm>
            <a:off x="1466850" y="2665413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短路</a:t>
            </a:r>
            <a:endParaRPr sz="2400" b="1">
              <a:solidFill>
                <a:srgbClr val="FF33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2775" name="New picture">
            <a:extLst>
              <a:ext uri="{FF2B5EF4-FFF2-40B4-BE49-F238E27FC236}">
                <a16:creationId xmlns:a16="http://schemas.microsoft.com/office/drawing/2014/main" id="{D6796CE4-363D-47D8-AD32-CFFA793E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0" y="11417300"/>
            <a:ext cx="342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6145">
            <a:extLst>
              <a:ext uri="{FF2B5EF4-FFF2-40B4-BE49-F238E27FC236}">
                <a16:creationId xmlns:a16="http://schemas.microsoft.com/office/drawing/2014/main" id="{11DD0EB4-3A87-40B4-8B4D-9DF74FC88DC0}"/>
              </a:ext>
            </a:extLst>
          </p:cNvPr>
          <p:cNvGrpSpPr>
            <a:grpSpLocks/>
          </p:cNvGrpSpPr>
          <p:nvPr/>
        </p:nvGrpSpPr>
        <p:grpSpPr bwMode="auto">
          <a:xfrm>
            <a:off x="4675188" y="4795838"/>
            <a:ext cx="2441575" cy="1795462"/>
            <a:chOff x="0" y="0"/>
            <a:chExt cx="4326" cy="3264"/>
          </a:xfrm>
        </p:grpSpPr>
        <p:pic>
          <p:nvPicPr>
            <p:cNvPr id="15363" name="Picture 5" descr="H:\2\人教教参资源\九\图\小灯泡.JPG">
              <a:extLst>
                <a:ext uri="{FF2B5EF4-FFF2-40B4-BE49-F238E27FC236}">
                  <a16:creationId xmlns:a16="http://schemas.microsoft.com/office/drawing/2014/main" id="{F2F79716-38D0-45C6-BFDC-0E7BE1BA7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" y="1843"/>
              <a:ext cx="1522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" name="Picture 10" descr="H:\2\人教教参资源\九\图\电池组.JPG">
              <a:extLst>
                <a:ext uri="{FF2B5EF4-FFF2-40B4-BE49-F238E27FC236}">
                  <a16:creationId xmlns:a16="http://schemas.microsoft.com/office/drawing/2014/main" id="{3475433E-515E-4D23-BDE3-0B07AA8A6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153"/>
              <a:ext cx="1972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3" descr="H:\2\人教教参资源\九\图\铡刀开关.JPG">
              <a:extLst>
                <a:ext uri="{FF2B5EF4-FFF2-40B4-BE49-F238E27FC236}">
                  <a16:creationId xmlns:a16="http://schemas.microsoft.com/office/drawing/2014/main" id="{080633E6-FC8B-4361-A03B-542EFD6F7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"/>
              <a:ext cx="1427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5" descr="H:\2\人教教参资源\九\图\小灯泡.JPG">
              <a:extLst>
                <a:ext uri="{FF2B5EF4-FFF2-40B4-BE49-F238E27FC236}">
                  <a16:creationId xmlns:a16="http://schemas.microsoft.com/office/drawing/2014/main" id="{613A333B-59EF-430F-9A85-BA0486205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" y="1430"/>
              <a:ext cx="1521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未知">
              <a:extLst>
                <a:ext uri="{FF2B5EF4-FFF2-40B4-BE49-F238E27FC236}">
                  <a16:creationId xmlns:a16="http://schemas.microsoft.com/office/drawing/2014/main" id="{C3332F41-1E9F-4270-908F-5CC3561CB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689"/>
              <a:ext cx="556" cy="1566"/>
            </a:xfrm>
            <a:custGeom>
              <a:avLst/>
              <a:gdLst>
                <a:gd name="T0" fmla="*/ 68 w 374"/>
                <a:gd name="T1" fmla="*/ 0 h 862"/>
                <a:gd name="T2" fmla="*/ 363 w 374"/>
                <a:gd name="T3" fmla="*/ 318 h 862"/>
                <a:gd name="T4" fmla="*/ 0 w 374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8" name="未知">
              <a:extLst>
                <a:ext uri="{FF2B5EF4-FFF2-40B4-BE49-F238E27FC236}">
                  <a16:creationId xmlns:a16="http://schemas.microsoft.com/office/drawing/2014/main" id="{E08D0B87-4544-4C99-8556-5AB71948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853"/>
              <a:ext cx="584" cy="1856"/>
            </a:xfrm>
            <a:custGeom>
              <a:avLst/>
              <a:gdLst>
                <a:gd name="T0" fmla="*/ 393 w 393"/>
                <a:gd name="T1" fmla="*/ 1021 h 1021"/>
                <a:gd name="T2" fmla="*/ 30 w 393"/>
                <a:gd name="T3" fmla="*/ 544 h 1021"/>
                <a:gd name="T4" fmla="*/ 211 w 393"/>
                <a:gd name="T5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未知">
              <a:extLst>
                <a:ext uri="{FF2B5EF4-FFF2-40B4-BE49-F238E27FC236}">
                  <a16:creationId xmlns:a16="http://schemas.microsoft.com/office/drawing/2014/main" id="{05EF8BA6-C1FE-455D-B4D4-DE73D650E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482"/>
              <a:ext cx="2162" cy="1156"/>
            </a:xfrm>
            <a:custGeom>
              <a:avLst/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未知">
              <a:extLst>
                <a:ext uri="{FF2B5EF4-FFF2-40B4-BE49-F238E27FC236}">
                  <a16:creationId xmlns:a16="http://schemas.microsoft.com/office/drawing/2014/main" id="{52A3CBBE-A010-470A-A386-E7F9BAE24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2270"/>
              <a:ext cx="2511" cy="994"/>
            </a:xfrm>
            <a:custGeom>
              <a:avLst/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1" name="未知">
              <a:extLst>
                <a:ext uri="{FF2B5EF4-FFF2-40B4-BE49-F238E27FC236}">
                  <a16:creationId xmlns:a16="http://schemas.microsoft.com/office/drawing/2014/main" id="{A2258537-6E3E-4A97-81A2-224BFDE70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434"/>
              <a:ext cx="987" cy="381"/>
            </a:xfrm>
            <a:custGeom>
              <a:avLst/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2" name="文本框 6155">
              <a:extLst>
                <a:ext uri="{FF2B5EF4-FFF2-40B4-BE49-F238E27FC236}">
                  <a16:creationId xmlns:a16="http://schemas.microsoft.com/office/drawing/2014/main" id="{FE023411-3E4F-4F0F-B0D8-7249B29F3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" y="0"/>
              <a:ext cx="355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373" name="组合 6156">
            <a:extLst>
              <a:ext uri="{FF2B5EF4-FFF2-40B4-BE49-F238E27FC236}">
                <a16:creationId xmlns:a16="http://schemas.microsoft.com/office/drawing/2014/main" id="{375F78B5-95DF-450E-AC71-6E0FC95ED967}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4621213"/>
            <a:ext cx="2378075" cy="1444625"/>
            <a:chOff x="0" y="0"/>
            <a:chExt cx="2585" cy="1531"/>
          </a:xfrm>
        </p:grpSpPr>
        <p:grpSp>
          <p:nvGrpSpPr>
            <p:cNvPr id="15374" name="组合 6157">
              <a:extLst>
                <a:ext uri="{FF2B5EF4-FFF2-40B4-BE49-F238E27FC236}">
                  <a16:creationId xmlns:a16="http://schemas.microsoft.com/office/drawing/2014/main" id="{CD4675D6-6FFC-4E69-89D5-BD07574AF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4"/>
              <a:ext cx="2585" cy="1497"/>
              <a:chOff x="0" y="0"/>
              <a:chExt cx="2585" cy="1497"/>
            </a:xfrm>
          </p:grpSpPr>
          <p:pic>
            <p:nvPicPr>
              <p:cNvPr id="15375" name="Picture 5" descr="H:\2\人教教参资源\九\图\小灯泡.JPG">
                <a:extLst>
                  <a:ext uri="{FF2B5EF4-FFF2-40B4-BE49-F238E27FC236}">
                    <a16:creationId xmlns:a16="http://schemas.microsoft.com/office/drawing/2014/main" id="{C5B578F4-98E5-471C-99A4-B4EC119A9A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" y="855"/>
                <a:ext cx="910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6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C6B94B2C-206F-4F2B-A5E8-9943F5AF26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" y="20"/>
                <a:ext cx="1179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7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24145B1B-CA9C-4C8A-B238-CAC42EFECC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53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8" name="Picture 5" descr="H:\2\人教教参资源\九\图\小灯泡.JPG">
                <a:extLst>
                  <a:ext uri="{FF2B5EF4-FFF2-40B4-BE49-F238E27FC236}">
                    <a16:creationId xmlns:a16="http://schemas.microsoft.com/office/drawing/2014/main" id="{5FBA2382-8C07-4D60-AE67-BD32CF987D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" y="651"/>
                <a:ext cx="909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9" name="未知">
                <a:extLst>
                  <a:ext uri="{FF2B5EF4-FFF2-40B4-BE49-F238E27FC236}">
                    <a16:creationId xmlns:a16="http://schemas.microsoft.com/office/drawing/2014/main" id="{FDCDA856-353A-4B68-9F5C-7B953AF48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" y="285"/>
                <a:ext cx="332" cy="774"/>
              </a:xfrm>
              <a:custGeom>
                <a:avLst/>
                <a:gdLst>
                  <a:gd name="T0" fmla="*/ 68 w 374"/>
                  <a:gd name="T1" fmla="*/ 0 h 862"/>
                  <a:gd name="T2" fmla="*/ 363 w 374"/>
                  <a:gd name="T3" fmla="*/ 318 h 862"/>
                  <a:gd name="T4" fmla="*/ 0 w 374"/>
                  <a:gd name="T5" fmla="*/ 862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4" h="862">
                    <a:moveTo>
                      <a:pt x="68" y="0"/>
                    </a:moveTo>
                    <a:cubicBezTo>
                      <a:pt x="221" y="87"/>
                      <a:pt x="374" y="174"/>
                      <a:pt x="363" y="318"/>
                    </a:cubicBezTo>
                    <a:cubicBezTo>
                      <a:pt x="352" y="462"/>
                      <a:pt x="176" y="662"/>
                      <a:pt x="0" y="862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0" name="未知">
                <a:extLst>
                  <a:ext uri="{FF2B5EF4-FFF2-40B4-BE49-F238E27FC236}">
                    <a16:creationId xmlns:a16="http://schemas.microsoft.com/office/drawing/2014/main" id="{8BF73A3A-412D-4363-BB07-7E52916E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" y="1059"/>
                <a:ext cx="665" cy="224"/>
              </a:xfrm>
              <a:custGeom>
                <a:avLst/>
                <a:gdLst>
                  <a:gd name="T0" fmla="*/ 749 w 749"/>
                  <a:gd name="T1" fmla="*/ 0 h 250"/>
                  <a:gd name="T2" fmla="*/ 250 w 749"/>
                  <a:gd name="T3" fmla="*/ 68 h 250"/>
                  <a:gd name="T4" fmla="*/ 0 w 749"/>
                  <a:gd name="T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9" h="250">
                    <a:moveTo>
                      <a:pt x="749" y="0"/>
                    </a:moveTo>
                    <a:cubicBezTo>
                      <a:pt x="562" y="13"/>
                      <a:pt x="375" y="26"/>
                      <a:pt x="250" y="68"/>
                    </a:cubicBezTo>
                    <a:cubicBezTo>
                      <a:pt x="125" y="110"/>
                      <a:pt x="62" y="180"/>
                      <a:pt x="0" y="250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1" name="未知">
                <a:extLst>
                  <a:ext uri="{FF2B5EF4-FFF2-40B4-BE49-F238E27FC236}">
                    <a16:creationId xmlns:a16="http://schemas.microsoft.com/office/drawing/2014/main" id="{92DBC21C-67EC-4F9E-B134-8129531FE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" y="366"/>
                <a:ext cx="349" cy="917"/>
              </a:xfrm>
              <a:custGeom>
                <a:avLst/>
                <a:gdLst>
                  <a:gd name="T0" fmla="*/ 393 w 393"/>
                  <a:gd name="T1" fmla="*/ 1021 h 1021"/>
                  <a:gd name="T2" fmla="*/ 30 w 393"/>
                  <a:gd name="T3" fmla="*/ 544 h 1021"/>
                  <a:gd name="T4" fmla="*/ 211 w 393"/>
                  <a:gd name="T5" fmla="*/ 0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2" name="未知">
                <a:extLst>
                  <a:ext uri="{FF2B5EF4-FFF2-40B4-BE49-F238E27FC236}">
                    <a16:creationId xmlns:a16="http://schemas.microsoft.com/office/drawing/2014/main" id="{ECDF1450-20A7-4B44-87A3-17F9DBF13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152"/>
                <a:ext cx="590" cy="188"/>
              </a:xfrm>
              <a:custGeom>
                <a:avLst/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383" name="文本框 6166">
              <a:extLst>
                <a:ext uri="{FF2B5EF4-FFF2-40B4-BE49-F238E27FC236}">
                  <a16:creationId xmlns:a16="http://schemas.microsoft.com/office/drawing/2014/main" id="{85A5A910-73B5-419D-96CC-573297E4F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" y="714"/>
              <a:ext cx="29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384" name="文本框 6167">
              <a:extLst>
                <a:ext uri="{FF2B5EF4-FFF2-40B4-BE49-F238E27FC236}">
                  <a16:creationId xmlns:a16="http://schemas.microsoft.com/office/drawing/2014/main" id="{4E9ECAF9-992B-480C-A06D-E92E0AFA8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0"/>
              <a:ext cx="2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5385" name="文本框 6168">
              <a:extLst>
                <a:ext uri="{FF2B5EF4-FFF2-40B4-BE49-F238E27FC236}">
                  <a16:creationId xmlns:a16="http://schemas.microsoft.com/office/drawing/2014/main" id="{CF28CC60-B582-4A00-9A7C-005D31A51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536"/>
              <a:ext cx="29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5386" name="文本框 6169">
            <a:extLst>
              <a:ext uri="{FF2B5EF4-FFF2-40B4-BE49-F238E27FC236}">
                <a16:creationId xmlns:a16="http://schemas.microsoft.com/office/drawing/2014/main" id="{41FC9EBF-6A67-4E98-ABA9-CEE8EDFF8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614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387" name="文本框 6170">
            <a:extLst>
              <a:ext uri="{FF2B5EF4-FFF2-40B4-BE49-F238E27FC236}">
                <a16:creationId xmlns:a16="http://schemas.microsoft.com/office/drawing/2014/main" id="{59DE0B79-8B6B-4EBB-8F6A-6D81DBCF7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488" y="5408613"/>
            <a:ext cx="582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15388" name="组合 6171">
            <a:extLst>
              <a:ext uri="{FF2B5EF4-FFF2-40B4-BE49-F238E27FC236}">
                <a16:creationId xmlns:a16="http://schemas.microsoft.com/office/drawing/2014/main" id="{77D202B5-843E-4606-8203-341401625A55}"/>
              </a:ext>
            </a:extLst>
          </p:cNvPr>
          <p:cNvGrpSpPr>
            <a:grpSpLocks/>
          </p:cNvGrpSpPr>
          <p:nvPr/>
        </p:nvGrpSpPr>
        <p:grpSpPr bwMode="auto">
          <a:xfrm>
            <a:off x="2830513" y="4795838"/>
            <a:ext cx="1501775" cy="1247775"/>
            <a:chOff x="0" y="0"/>
            <a:chExt cx="2364" cy="1966"/>
          </a:xfrm>
        </p:grpSpPr>
        <p:grpSp>
          <p:nvGrpSpPr>
            <p:cNvPr id="15389" name="组合 6172">
              <a:extLst>
                <a:ext uri="{FF2B5EF4-FFF2-40B4-BE49-F238E27FC236}">
                  <a16:creationId xmlns:a16="http://schemas.microsoft.com/office/drawing/2014/main" id="{610EECA5-9DAD-496D-A857-9E7F981AE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365" cy="1967"/>
              <a:chOff x="0" y="0"/>
              <a:chExt cx="2366" cy="1968"/>
            </a:xfrm>
          </p:grpSpPr>
          <p:sp>
            <p:nvSpPr>
              <p:cNvPr id="15390" name="矩形 6173">
                <a:extLst>
                  <a:ext uri="{FF2B5EF4-FFF2-40B4-BE49-F238E27FC236}">
                    <a16:creationId xmlns:a16="http://schemas.microsoft.com/office/drawing/2014/main" id="{67AFE21E-1FCC-4B79-8740-B5FAD9143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44"/>
                <a:ext cx="2366" cy="1341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5391" name="组合 6174">
                <a:extLst>
                  <a:ext uri="{FF2B5EF4-FFF2-40B4-BE49-F238E27FC236}">
                    <a16:creationId xmlns:a16="http://schemas.microsoft.com/office/drawing/2014/main" id="{C60699DB-CBA1-40EA-86FC-A36CF1CC11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4" y="0"/>
                <a:ext cx="115" cy="653"/>
                <a:chOff x="0" y="0"/>
                <a:chExt cx="91" cy="476"/>
              </a:xfrm>
            </p:grpSpPr>
            <p:sp>
              <p:nvSpPr>
                <p:cNvPr id="15392" name="矩形 6175">
                  <a:extLst>
                    <a:ext uri="{FF2B5EF4-FFF2-40B4-BE49-F238E27FC236}">
                      <a16:creationId xmlns:a16="http://schemas.microsoft.com/office/drawing/2014/main" id="{A5776048-CB8E-4DFF-9D81-6AD784ADB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74"/>
                  <a:ext cx="85" cy="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5393" name="Line 32">
                  <a:extLst>
                    <a:ext uri="{FF2B5EF4-FFF2-40B4-BE49-F238E27FC236}">
                      <a16:creationId xmlns:a16="http://schemas.microsoft.com/office/drawing/2014/main" id="{3472EABB-7302-47F1-8468-2BDC7CB56E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476"/>
                </a:xfrm>
                <a:prstGeom prst="line">
                  <a:avLst/>
                </a:prstGeom>
                <a:noFill/>
                <a:ln w="2857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94" name="Line 33">
                  <a:extLst>
                    <a:ext uri="{FF2B5EF4-FFF2-40B4-BE49-F238E27FC236}">
                      <a16:creationId xmlns:a16="http://schemas.microsoft.com/office/drawing/2014/main" id="{C432EC45-4C70-4771-A2AA-268F5A3AC2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" y="105"/>
                  <a:ext cx="0" cy="255"/>
                </a:xfrm>
                <a:prstGeom prst="line">
                  <a:avLst/>
                </a:prstGeom>
                <a:noFill/>
                <a:ln w="28575" algn="ctr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395" name="组合 6178">
                <a:extLst>
                  <a:ext uri="{FF2B5EF4-FFF2-40B4-BE49-F238E27FC236}">
                    <a16:creationId xmlns:a16="http://schemas.microsoft.com/office/drawing/2014/main" id="{02AF0586-BB3B-406F-8A68-9EAEF0629E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" y="171"/>
                <a:ext cx="398" cy="276"/>
                <a:chOff x="0" y="0"/>
                <a:chExt cx="317" cy="182"/>
              </a:xfrm>
            </p:grpSpPr>
            <p:sp>
              <p:nvSpPr>
                <p:cNvPr id="15396" name="矩形 6179">
                  <a:extLst>
                    <a:ext uri="{FF2B5EF4-FFF2-40B4-BE49-F238E27FC236}">
                      <a16:creationId xmlns:a16="http://schemas.microsoft.com/office/drawing/2014/main" id="{8AEBD898-C9E0-4944-A7A9-68F1F5302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" y="23"/>
                  <a:ext cx="272" cy="1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5397" name="Line 44">
                  <a:extLst>
                    <a:ext uri="{FF2B5EF4-FFF2-40B4-BE49-F238E27FC236}">
                      <a16:creationId xmlns:a16="http://schemas.microsoft.com/office/drawing/2014/main" id="{5699D13F-DC33-4411-AC7D-2F726C9545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" y="0"/>
                  <a:ext cx="272" cy="108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398" name="Oval 42">
                  <a:extLst>
                    <a:ext uri="{FF2B5EF4-FFF2-40B4-BE49-F238E27FC236}">
                      <a16:creationId xmlns:a16="http://schemas.microsoft.com/office/drawing/2014/main" id="{5FD10044-EC2B-40E5-AF00-18FA7607C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8"/>
                  <a:ext cx="77" cy="79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399" name="AutoShape 21">
                <a:extLst>
                  <a:ext uri="{FF2B5EF4-FFF2-40B4-BE49-F238E27FC236}">
                    <a16:creationId xmlns:a16="http://schemas.microsoft.com/office/drawing/2014/main" id="{14658E5B-DE3C-4124-866C-46ADD64DB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" y="1394"/>
                <a:ext cx="458" cy="574"/>
              </a:xfrm>
              <a:prstGeom prst="flowChartSummingJunction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00" name="AutoShape 21">
                <a:extLst>
                  <a:ext uri="{FF2B5EF4-FFF2-40B4-BE49-F238E27FC236}">
                    <a16:creationId xmlns:a16="http://schemas.microsoft.com/office/drawing/2014/main" id="{A985B3DC-2554-476A-A641-8BE290AA6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" y="1394"/>
                <a:ext cx="458" cy="574"/>
              </a:xfrm>
              <a:prstGeom prst="flowChartSummingJunction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401" name="矩形 6184">
              <a:extLst>
                <a:ext uri="{FF2B5EF4-FFF2-40B4-BE49-F238E27FC236}">
                  <a16:creationId xmlns:a16="http://schemas.microsoft.com/office/drawing/2014/main" id="{EC126C59-C089-44E9-A3EA-338D09FEA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746"/>
              <a:ext cx="38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402" name="矩形 6185">
              <a:extLst>
                <a:ext uri="{FF2B5EF4-FFF2-40B4-BE49-F238E27FC236}">
                  <a16:creationId xmlns:a16="http://schemas.microsoft.com/office/drawing/2014/main" id="{6B1D8344-3045-4B58-AF7A-832B206AB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" y="851"/>
              <a:ext cx="245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403" name="组合 6186">
            <a:extLst>
              <a:ext uri="{FF2B5EF4-FFF2-40B4-BE49-F238E27FC236}">
                <a16:creationId xmlns:a16="http://schemas.microsoft.com/office/drawing/2014/main" id="{DB73BDB9-8855-479A-996D-0EBD95C2E6CC}"/>
              </a:ext>
            </a:extLst>
          </p:cNvPr>
          <p:cNvGrpSpPr>
            <a:grpSpLocks/>
          </p:cNvGrpSpPr>
          <p:nvPr/>
        </p:nvGrpSpPr>
        <p:grpSpPr bwMode="auto">
          <a:xfrm>
            <a:off x="7453313" y="5000625"/>
            <a:ext cx="1420812" cy="1373188"/>
            <a:chOff x="0" y="0"/>
            <a:chExt cx="2238" cy="2164"/>
          </a:xfrm>
        </p:grpSpPr>
        <p:sp>
          <p:nvSpPr>
            <p:cNvPr id="15404" name="文本框 6187">
              <a:extLst>
                <a:ext uri="{FF2B5EF4-FFF2-40B4-BE49-F238E27FC236}">
                  <a16:creationId xmlns:a16="http://schemas.microsoft.com/office/drawing/2014/main" id="{F56B31A4-3F53-45F5-859A-966AA3A27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413"/>
              <a:ext cx="77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405" name="文本框 6188">
              <a:extLst>
                <a:ext uri="{FF2B5EF4-FFF2-40B4-BE49-F238E27FC236}">
                  <a16:creationId xmlns:a16="http://schemas.microsoft.com/office/drawing/2014/main" id="{682F4940-1B1D-4FF3-A33F-E080D6C81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90"/>
              <a:ext cx="77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15406" name="组合 6189">
              <a:extLst>
                <a:ext uri="{FF2B5EF4-FFF2-40B4-BE49-F238E27FC236}">
                  <a16:creationId xmlns:a16="http://schemas.microsoft.com/office/drawing/2014/main" id="{0CC93A5C-2165-45BE-9AD0-5EA62903E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238" cy="2165"/>
              <a:chOff x="0" y="0"/>
              <a:chExt cx="4180" cy="4134"/>
            </a:xfrm>
          </p:grpSpPr>
          <p:sp>
            <p:nvSpPr>
              <p:cNvPr id="15407" name="直接连接符 24">
                <a:extLst>
                  <a:ext uri="{FF2B5EF4-FFF2-40B4-BE49-F238E27FC236}">
                    <a16:creationId xmlns:a16="http://schemas.microsoft.com/office/drawing/2014/main" id="{FFD3D62F-529B-47A5-90AD-13C6A7FE1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3325" y="2991"/>
                <a:ext cx="1587" cy="15"/>
              </a:xfrm>
              <a:prstGeom prst="line">
                <a:avLst/>
              </a:prstGeom>
              <a:noFill/>
              <a:ln w="28575" algn="ctr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8" name="直接连接符 24">
                <a:extLst>
                  <a:ext uri="{FF2B5EF4-FFF2-40B4-BE49-F238E27FC236}">
                    <a16:creationId xmlns:a16="http://schemas.microsoft.com/office/drawing/2014/main" id="{E16BE2D3-7BB6-49E8-95E9-DC1D5F480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-742" y="2926"/>
                <a:ext cx="1587" cy="15"/>
              </a:xfrm>
              <a:prstGeom prst="line">
                <a:avLst/>
              </a:prstGeom>
              <a:noFill/>
              <a:ln w="28575" algn="ctr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9" name="Line 41">
                <a:extLst>
                  <a:ext uri="{FF2B5EF4-FFF2-40B4-BE49-F238E27FC236}">
                    <a16:creationId xmlns:a16="http://schemas.microsoft.com/office/drawing/2014/main" id="{7DF9B51A-CF08-4EFA-8460-7767BE2F2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" y="522"/>
                <a:ext cx="550" cy="3"/>
              </a:xfrm>
              <a:prstGeom prst="line">
                <a:avLst/>
              </a:prstGeom>
              <a:noFill/>
              <a:ln w="25400" algn="ctr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0" name="Line 44">
                <a:extLst>
                  <a:ext uri="{FF2B5EF4-FFF2-40B4-BE49-F238E27FC236}">
                    <a16:creationId xmlns:a16="http://schemas.microsoft.com/office/drawing/2014/main" id="{4B2D5FA7-D53C-4B05-9C62-74A1838BF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7" y="250"/>
                <a:ext cx="583" cy="282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1" name="直接连接符 20">
                <a:extLst>
                  <a:ext uri="{FF2B5EF4-FFF2-40B4-BE49-F238E27FC236}">
                    <a16:creationId xmlns:a16="http://schemas.microsoft.com/office/drawing/2014/main" id="{F6B46582-3E14-4572-AD02-28AF3D594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" y="2262"/>
                <a:ext cx="4083" cy="0"/>
              </a:xfrm>
              <a:prstGeom prst="line">
                <a:avLst/>
              </a:prstGeom>
              <a:noFill/>
              <a:ln w="28575" algn="ctr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2" name="AutoShape 21">
                <a:extLst>
                  <a:ext uri="{FF2B5EF4-FFF2-40B4-BE49-F238E27FC236}">
                    <a16:creationId xmlns:a16="http://schemas.microsoft.com/office/drawing/2014/main" id="{F398C9F8-82DA-4C9E-B17E-9CFF66446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" y="1895"/>
                <a:ext cx="773" cy="765"/>
              </a:xfrm>
              <a:prstGeom prst="flowChartSummingJunction">
                <a:avLst/>
              </a:prstGeom>
              <a:solidFill>
                <a:schemeClr val="bg1"/>
              </a:solidFill>
              <a:ln w="25400" algn="ctr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413" name="Line 32">
                <a:extLst>
                  <a:ext uri="{FF2B5EF4-FFF2-40B4-BE49-F238E27FC236}">
                    <a16:creationId xmlns:a16="http://schemas.microsoft.com/office/drawing/2014/main" id="{21ED056C-7EE2-4364-BC91-08C10CDA9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2" y="0"/>
                <a:ext cx="0" cy="1017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4" name="Line 33">
                <a:extLst>
                  <a:ext uri="{FF2B5EF4-FFF2-40B4-BE49-F238E27FC236}">
                    <a16:creationId xmlns:a16="http://schemas.microsoft.com/office/drawing/2014/main" id="{FD8E0037-6BE2-4228-A422-F0781DD21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227"/>
                <a:ext cx="0" cy="635"/>
              </a:xfrm>
              <a:prstGeom prst="line">
                <a:avLst/>
              </a:prstGeom>
              <a:noFill/>
              <a:ln w="2857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5" name="Line 34">
                <a:extLst>
                  <a:ext uri="{FF2B5EF4-FFF2-40B4-BE49-F238E27FC236}">
                    <a16:creationId xmlns:a16="http://schemas.microsoft.com/office/drawing/2014/main" id="{7D1C70DD-296A-4483-9447-427289478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7" y="510"/>
                <a:ext cx="1525" cy="0"/>
              </a:xfrm>
              <a:prstGeom prst="line">
                <a:avLst/>
              </a:prstGeom>
              <a:noFill/>
              <a:ln w="28575" algn="ctr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6" name="直接连接符 23">
                <a:extLst>
                  <a:ext uri="{FF2B5EF4-FFF2-40B4-BE49-F238E27FC236}">
                    <a16:creationId xmlns:a16="http://schemas.microsoft.com/office/drawing/2014/main" id="{E07BE2B1-F65B-4752-8185-3862B5D22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3240" y="1329"/>
                <a:ext cx="1737" cy="17"/>
              </a:xfrm>
              <a:prstGeom prst="line">
                <a:avLst/>
              </a:prstGeom>
              <a:noFill/>
              <a:ln w="28575" algn="ctr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7" name="直接连接符 24">
                <a:extLst>
                  <a:ext uri="{FF2B5EF4-FFF2-40B4-BE49-F238E27FC236}">
                    <a16:creationId xmlns:a16="http://schemas.microsoft.com/office/drawing/2014/main" id="{03A6B029-CB91-41A5-9793-566565CB8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 flipV="1">
                <a:off x="-825" y="1329"/>
                <a:ext cx="1737" cy="17"/>
              </a:xfrm>
              <a:prstGeom prst="line">
                <a:avLst/>
              </a:prstGeom>
              <a:noFill/>
              <a:ln w="28575" algn="ctr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8" name="Line 41">
                <a:extLst>
                  <a:ext uri="{FF2B5EF4-FFF2-40B4-BE49-F238E27FC236}">
                    <a16:creationId xmlns:a16="http://schemas.microsoft.com/office/drawing/2014/main" id="{08ACE83D-1052-4B5A-BE17-915904D33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0" y="510"/>
                <a:ext cx="1192" cy="0"/>
              </a:xfrm>
              <a:prstGeom prst="line">
                <a:avLst/>
              </a:prstGeom>
              <a:noFill/>
              <a:ln w="25400" algn="ctr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9" name="文本框 6202">
                <a:extLst>
                  <a:ext uri="{FF2B5EF4-FFF2-40B4-BE49-F238E27FC236}">
                    <a16:creationId xmlns:a16="http://schemas.microsoft.com/office/drawing/2014/main" id="{D6BFC6CC-B00A-46DE-ACC2-EB2F069F5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" y="477"/>
                <a:ext cx="557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Times New Roman" panose="02020603050405020304" pitchFamily="18" charset="0"/>
                  </a:rPr>
                  <a:t>S</a:t>
                </a:r>
                <a:endParaRPr lang="en-US" altLang="zh-CN" sz="24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0" name="直接连接符 20">
                <a:extLst>
                  <a:ext uri="{FF2B5EF4-FFF2-40B4-BE49-F238E27FC236}">
                    <a16:creationId xmlns:a16="http://schemas.microsoft.com/office/drawing/2014/main" id="{ABD04686-8961-4439-8C70-FCBB80EF5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" y="3777"/>
                <a:ext cx="4083" cy="0"/>
              </a:xfrm>
              <a:prstGeom prst="line">
                <a:avLst/>
              </a:prstGeom>
              <a:noFill/>
              <a:ln w="28575" algn="ctr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1" name="AutoShape 21">
                <a:extLst>
                  <a:ext uri="{FF2B5EF4-FFF2-40B4-BE49-F238E27FC236}">
                    <a16:creationId xmlns:a16="http://schemas.microsoft.com/office/drawing/2014/main" id="{1B1448FD-3C73-47D8-AEBA-2EF130523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" y="3370"/>
                <a:ext cx="773" cy="765"/>
              </a:xfrm>
              <a:prstGeom prst="flowChartSummingJunction">
                <a:avLst/>
              </a:prstGeom>
              <a:solidFill>
                <a:schemeClr val="bg1"/>
              </a:solidFill>
              <a:ln w="25400" algn="ctr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422" name="椭圆 6205">
                <a:extLst>
                  <a:ext uri="{FF2B5EF4-FFF2-40B4-BE49-F238E27FC236}">
                    <a16:creationId xmlns:a16="http://schemas.microsoft.com/office/drawing/2014/main" id="{AC6C4C48-0185-4DEC-838B-6DE206D43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80"/>
                <a:ext cx="120" cy="120"/>
              </a:xfrm>
              <a:prstGeom prst="ellipse">
                <a:avLst/>
              </a:prstGeom>
              <a:solidFill>
                <a:srgbClr val="CC0000"/>
              </a:solidFill>
              <a:ln w="9525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423" name="椭圆 6206">
                <a:extLst>
                  <a:ext uri="{FF2B5EF4-FFF2-40B4-BE49-F238E27FC236}">
                    <a16:creationId xmlns:a16="http://schemas.microsoft.com/office/drawing/2014/main" id="{FC25B3DC-F330-47F5-BE37-9DB8E65E0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2202"/>
                <a:ext cx="120" cy="120"/>
              </a:xfrm>
              <a:prstGeom prst="ellipse">
                <a:avLst/>
              </a:prstGeom>
              <a:solidFill>
                <a:srgbClr val="CC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424" name="Oval 42">
                <a:extLst>
                  <a:ext uri="{FF2B5EF4-FFF2-40B4-BE49-F238E27FC236}">
                    <a16:creationId xmlns:a16="http://schemas.microsoft.com/office/drawing/2014/main" id="{E2619911-5EC2-4548-8ABE-91E0704EA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477"/>
                <a:ext cx="162" cy="158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</p:grpSp>
      <p:graphicFrame>
        <p:nvGraphicFramePr>
          <p:cNvPr id="15425" name="表格占位符 6208">
            <a:extLst>
              <a:ext uri="{FF2B5EF4-FFF2-40B4-BE49-F238E27FC236}">
                <a16:creationId xmlns:a16="http://schemas.microsoft.com/office/drawing/2014/main" id="{29BCBDD1-3EC4-43BB-8F74-6BD404CA73D7}"/>
              </a:ext>
            </a:extLst>
          </p:cNvPr>
          <p:cNvGraphicFramePr>
            <a:graphicFrameLocks noGrp="1"/>
          </p:cNvGraphicFramePr>
          <p:nvPr/>
        </p:nvGraphicFramePr>
        <p:xfrm>
          <a:off x="463550" y="550863"/>
          <a:ext cx="8229600" cy="3992562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115964147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3389185516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54566624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256152"/>
                  </a:ext>
                </a:extLst>
              </a:tr>
              <a:tr h="946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160038"/>
                  </a:ext>
                </a:extLst>
              </a:tr>
              <a:tr h="744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电流路径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700815"/>
                  </a:ext>
                </a:extLst>
              </a:tr>
              <a:tr h="869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用电器之间相互关系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542712"/>
                  </a:ext>
                </a:extLst>
              </a:tr>
              <a:tr h="1003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开关作用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50379"/>
                  </a:ext>
                </a:extLst>
              </a:tr>
            </a:tbl>
          </a:graphicData>
        </a:graphic>
      </p:graphicFrame>
      <p:sp>
        <p:nvSpPr>
          <p:cNvPr id="15451" name="文本框 6262">
            <a:extLst>
              <a:ext uri="{FF2B5EF4-FFF2-40B4-BE49-F238E27FC236}">
                <a16:creationId xmlns:a16="http://schemas.microsoft.com/office/drawing/2014/main" id="{0E9A8109-4107-4EC5-A6E7-62EEA66B3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585788"/>
            <a:ext cx="1598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Calibri" panose="020F0502020204030204" pitchFamily="34" charset="0"/>
              </a:rPr>
              <a:t>串联电路</a:t>
            </a:r>
          </a:p>
        </p:txBody>
      </p:sp>
      <p:sp>
        <p:nvSpPr>
          <p:cNvPr id="15452" name="文本框 6263">
            <a:extLst>
              <a:ext uri="{FF2B5EF4-FFF2-40B4-BE49-F238E27FC236}">
                <a16:creationId xmlns:a16="http://schemas.microsoft.com/office/drawing/2014/main" id="{20FFFD64-3447-4D2D-8985-F2978662B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585788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Calibri" panose="020F0502020204030204" pitchFamily="34" charset="0"/>
              </a:rPr>
              <a:t>并联电路</a:t>
            </a:r>
          </a:p>
        </p:txBody>
      </p:sp>
      <p:sp>
        <p:nvSpPr>
          <p:cNvPr id="15453" name="文本框 6264">
            <a:extLst>
              <a:ext uri="{FF2B5EF4-FFF2-40B4-BE49-F238E27FC236}">
                <a16:creationId xmlns:a16="http://schemas.microsoft.com/office/drawing/2014/main" id="{8EF79391-165D-4301-84E4-4C0966281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1284288"/>
            <a:ext cx="12049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Calibri" panose="020F0502020204030204" pitchFamily="34" charset="0"/>
              </a:rPr>
              <a:t>连接特点</a:t>
            </a:r>
            <a:endParaRPr lang="zh-CN" altLang="en-US" sz="2000"/>
          </a:p>
        </p:txBody>
      </p:sp>
      <p:sp>
        <p:nvSpPr>
          <p:cNvPr id="5157" name="文本框 6265">
            <a:extLst>
              <a:ext uri="{FF2B5EF4-FFF2-40B4-BE49-F238E27FC236}">
                <a16:creationId xmlns:a16="http://schemas.microsoft.com/office/drawing/2014/main" id="{0F5B6C6A-04D1-42FA-B780-204FFFD1596B}"/>
              </a:ext>
            </a:extLst>
          </p:cNvPr>
          <p:cNvSpPr/>
          <p:nvPr/>
        </p:nvSpPr>
        <p:spPr>
          <a:xfrm>
            <a:off x="2879725" y="1285875"/>
            <a:ext cx="2468563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用电器逐个依次连接</a:t>
            </a:r>
            <a:endParaRPr sz="2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158" name="文本框 6266">
            <a:extLst>
              <a:ext uri="{FF2B5EF4-FFF2-40B4-BE49-F238E27FC236}">
                <a16:creationId xmlns:a16="http://schemas.microsoft.com/office/drawing/2014/main" id="{1165DFF8-CFBB-4C2B-856F-3664C6640497}"/>
              </a:ext>
            </a:extLst>
          </p:cNvPr>
          <p:cNvSpPr/>
          <p:nvPr/>
        </p:nvSpPr>
        <p:spPr>
          <a:xfrm>
            <a:off x="6161088" y="1130300"/>
            <a:ext cx="2225675" cy="706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用电器并列连接在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itchFamily="18" charset="0"/>
                <a:sym typeface="Wingdings"/>
              </a:rPr>
              <a:t>电路的两点之间</a:t>
            </a:r>
            <a:endParaRPr sz="2000">
              <a:solidFill>
                <a:srgbClr val="FF3300"/>
              </a:solidFill>
            </a:endParaRPr>
          </a:p>
        </p:txBody>
      </p:sp>
      <p:sp>
        <p:nvSpPr>
          <p:cNvPr id="5159" name="文本框 6267">
            <a:extLst>
              <a:ext uri="{FF2B5EF4-FFF2-40B4-BE49-F238E27FC236}">
                <a16:creationId xmlns:a16="http://schemas.microsoft.com/office/drawing/2014/main" id="{3FD21F4E-F056-4AEF-A774-2D3B760BF34C}"/>
              </a:ext>
            </a:extLst>
          </p:cNvPr>
          <p:cNvSpPr/>
          <p:nvPr/>
        </p:nvSpPr>
        <p:spPr>
          <a:xfrm>
            <a:off x="2941638" y="2132013"/>
            <a:ext cx="2214562" cy="395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Calibri" pitchFamily="34" charset="0"/>
                <a:sym typeface="Wingdings"/>
              </a:rPr>
              <a:t>电流只有一条路径</a:t>
            </a:r>
            <a:endParaRPr sz="20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5160" name="文本框 6268">
            <a:extLst>
              <a:ext uri="{FF2B5EF4-FFF2-40B4-BE49-F238E27FC236}">
                <a16:creationId xmlns:a16="http://schemas.microsoft.com/office/drawing/2014/main" id="{2657A85D-2138-4F4E-BACB-F5CFD121A0F7}"/>
              </a:ext>
            </a:extLst>
          </p:cNvPr>
          <p:cNvSpPr/>
          <p:nvPr/>
        </p:nvSpPr>
        <p:spPr>
          <a:xfrm>
            <a:off x="6046788" y="1978025"/>
            <a:ext cx="246856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Calibri" pitchFamily="34" charset="0"/>
                <a:sym typeface="Wingdings"/>
              </a:rPr>
              <a:t>电路有干路与支路</a:t>
            </a:r>
          </a:p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Calibri" pitchFamily="34" charset="0"/>
                <a:sym typeface="Wingdings"/>
              </a:rPr>
              <a:t>之分，至少两条支路</a:t>
            </a:r>
            <a:endParaRPr sz="2000">
              <a:solidFill>
                <a:srgbClr val="FF3300"/>
              </a:solidFill>
            </a:endParaRPr>
          </a:p>
        </p:txBody>
      </p:sp>
      <p:sp>
        <p:nvSpPr>
          <p:cNvPr id="5161" name="文本框 6269">
            <a:extLst>
              <a:ext uri="{FF2B5EF4-FFF2-40B4-BE49-F238E27FC236}">
                <a16:creationId xmlns:a16="http://schemas.microsoft.com/office/drawing/2014/main" id="{62DD97F3-0087-45C4-A238-C8012D825DA5}"/>
              </a:ext>
            </a:extLst>
          </p:cNvPr>
          <p:cNvSpPr/>
          <p:nvPr/>
        </p:nvSpPr>
        <p:spPr>
          <a:xfrm>
            <a:off x="2713038" y="2743200"/>
            <a:ext cx="272256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Calibri" pitchFamily="34" charset="0"/>
                <a:sym typeface="Wingdings"/>
              </a:rPr>
              <a:t>用电器无法独立工作，</a:t>
            </a:r>
          </a:p>
          <a:p>
            <a:pPr algn="ctr"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Calibri" pitchFamily="34" charset="0"/>
                <a:sym typeface="Wingdings"/>
              </a:rPr>
              <a:t>相互有影响。</a:t>
            </a:r>
            <a:endParaRPr sz="2000">
              <a:solidFill>
                <a:srgbClr val="FF3300"/>
              </a:solidFill>
            </a:endParaRPr>
          </a:p>
        </p:txBody>
      </p:sp>
      <p:sp>
        <p:nvSpPr>
          <p:cNvPr id="5162" name="文本框 6270">
            <a:extLst>
              <a:ext uri="{FF2B5EF4-FFF2-40B4-BE49-F238E27FC236}">
                <a16:creationId xmlns:a16="http://schemas.microsoft.com/office/drawing/2014/main" id="{F59372ED-1FDF-4B36-AD60-1AFDBC04A7F5}"/>
              </a:ext>
            </a:extLst>
          </p:cNvPr>
          <p:cNvSpPr/>
          <p:nvPr/>
        </p:nvSpPr>
        <p:spPr>
          <a:xfrm>
            <a:off x="6275388" y="2743200"/>
            <a:ext cx="221456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Calibri" pitchFamily="34" charset="0"/>
                <a:sym typeface="Wingdings"/>
              </a:rPr>
              <a:t>用电器能独立工作</a:t>
            </a:r>
          </a:p>
          <a:p>
            <a:pPr algn="ctr"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Calibri" pitchFamily="34" charset="0"/>
                <a:sym typeface="Wingdings"/>
              </a:rPr>
              <a:t>互不影响</a:t>
            </a:r>
            <a:endParaRPr sz="2000">
              <a:solidFill>
                <a:srgbClr val="FF3300"/>
              </a:solidFill>
            </a:endParaRPr>
          </a:p>
        </p:txBody>
      </p:sp>
      <p:sp>
        <p:nvSpPr>
          <p:cNvPr id="5163" name="文本框 6271">
            <a:extLst>
              <a:ext uri="{FF2B5EF4-FFF2-40B4-BE49-F238E27FC236}">
                <a16:creationId xmlns:a16="http://schemas.microsoft.com/office/drawing/2014/main" id="{A9C1F7ED-0878-4BF6-964F-33717F6A037B}"/>
              </a:ext>
            </a:extLst>
          </p:cNvPr>
          <p:cNvSpPr/>
          <p:nvPr/>
        </p:nvSpPr>
        <p:spPr>
          <a:xfrm>
            <a:off x="2332038" y="3692525"/>
            <a:ext cx="323056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Calibri" pitchFamily="34" charset="0"/>
                <a:sym typeface="Wingdings"/>
              </a:rPr>
              <a:t>开关控制整个电路，</a:t>
            </a:r>
          </a:p>
          <a:p>
            <a:pPr algn="ctr"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Calibri" pitchFamily="34" charset="0"/>
                <a:sym typeface="Wingdings"/>
              </a:rPr>
              <a:t>且开关作用与所接位置无关</a:t>
            </a:r>
            <a:endParaRPr sz="2000">
              <a:solidFill>
                <a:srgbClr val="FF3300"/>
              </a:solidFill>
            </a:endParaRPr>
          </a:p>
        </p:txBody>
      </p:sp>
      <p:sp>
        <p:nvSpPr>
          <p:cNvPr id="5164" name="文本框 6272">
            <a:extLst>
              <a:ext uri="{FF2B5EF4-FFF2-40B4-BE49-F238E27FC236}">
                <a16:creationId xmlns:a16="http://schemas.microsoft.com/office/drawing/2014/main" id="{9A1A410E-54D6-48C3-BC34-8D6FE9FD0CCD}"/>
              </a:ext>
            </a:extLst>
          </p:cNvPr>
          <p:cNvSpPr/>
          <p:nvPr/>
        </p:nvSpPr>
        <p:spPr>
          <a:xfrm>
            <a:off x="5964238" y="3565525"/>
            <a:ext cx="2722562" cy="1016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Calibri" pitchFamily="34" charset="0"/>
                <a:sym typeface="Wingdings"/>
              </a:rPr>
              <a:t>干路开关控制整个电路，支路开关只控制它所在的那条支路</a:t>
            </a:r>
            <a:endParaRPr sz="20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462" name="右箭头 6273">
            <a:hlinkClick r:id="rId5" action="ppaction://hlinksldjump"/>
            <a:extLst>
              <a:ext uri="{FF2B5EF4-FFF2-40B4-BE49-F238E27FC236}">
                <a16:creationId xmlns:a16="http://schemas.microsoft.com/office/drawing/2014/main" id="{CC6E1601-03BC-4828-ACA5-B6860D241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4694238"/>
            <a:ext cx="696913" cy="204787"/>
          </a:xfrm>
          <a:prstGeom prst="rightArrow">
            <a:avLst>
              <a:gd name="adj1" fmla="val 50000"/>
              <a:gd name="adj2" fmla="val 85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463" name="右箭头 6274">
            <a:hlinkClick r:id="rId6" action="ppaction://hlinksldjump"/>
            <a:extLst>
              <a:ext uri="{FF2B5EF4-FFF2-40B4-BE49-F238E27FC236}">
                <a16:creationId xmlns:a16="http://schemas.microsoft.com/office/drawing/2014/main" id="{4886C3BF-8AAE-4FE4-87C3-A40EDAADA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6146800"/>
            <a:ext cx="976313" cy="485775"/>
          </a:xfrm>
          <a:prstGeom prst="rightArrow">
            <a:avLst>
              <a:gd name="adj1" fmla="val 50000"/>
              <a:gd name="adj2" fmla="val 502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8">
            <a:extLst>
              <a:ext uri="{FF2B5EF4-FFF2-40B4-BE49-F238E27FC236}">
                <a16:creationId xmlns:a16="http://schemas.microsoft.com/office/drawing/2014/main" id="{6D1A02EC-F885-4AF2-8B20-C00AC82F86A1}"/>
              </a:ext>
            </a:extLst>
          </p:cNvPr>
          <p:cNvSpPr/>
          <p:nvPr/>
        </p:nvSpPr>
        <p:spPr>
          <a:xfrm>
            <a:off x="431800" y="4899025"/>
            <a:ext cx="8039100" cy="1290638"/>
          </a:xfrm>
          <a:prstGeom prst="roundRect">
            <a:avLst>
              <a:gd name="adj" fmla="val 21458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　　在并联电路中，干路开关控制整个电路，支路开关只能控制所在支路的用电器。</a:t>
            </a:r>
            <a:endParaRPr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16387" name="组合 7170">
            <a:extLst>
              <a:ext uri="{FF2B5EF4-FFF2-40B4-BE49-F238E27FC236}">
                <a16:creationId xmlns:a16="http://schemas.microsoft.com/office/drawing/2014/main" id="{8E8FEF80-09DA-4C22-A045-736564583686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1120775"/>
            <a:ext cx="4098925" cy="3475038"/>
            <a:chOff x="0" y="0"/>
            <a:chExt cx="2582" cy="2189"/>
          </a:xfrm>
        </p:grpSpPr>
        <p:pic>
          <p:nvPicPr>
            <p:cNvPr id="16388" name="Picture 3" descr="H:\2\人教教参资源\九\图\铡刀开关.JPG">
              <a:extLst>
                <a:ext uri="{FF2B5EF4-FFF2-40B4-BE49-F238E27FC236}">
                  <a16:creationId xmlns:a16="http://schemas.microsoft.com/office/drawing/2014/main" id="{A954A8FE-8D8A-42F9-A7C7-888902806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91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5" descr="H:\2\人教教参资源\九\图\小灯泡.JPG">
              <a:extLst>
                <a:ext uri="{FF2B5EF4-FFF2-40B4-BE49-F238E27FC236}">
                  <a16:creationId xmlns:a16="http://schemas.microsoft.com/office/drawing/2014/main" id="{99DD7340-30EF-4C68-A5EA-BF398BB8A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726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10" descr="H:\2\人教教参资源\九\图\电池组.JPG">
              <a:extLst>
                <a:ext uri="{FF2B5EF4-FFF2-40B4-BE49-F238E27FC236}">
                  <a16:creationId xmlns:a16="http://schemas.microsoft.com/office/drawing/2014/main" id="{BE4BDFBE-7168-47B0-9BA7-BB64EEC795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" y="0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5" descr="H:\2\人教教参资源\九\图\小灯泡.JPG">
              <a:extLst>
                <a:ext uri="{FF2B5EF4-FFF2-40B4-BE49-F238E27FC236}">
                  <a16:creationId xmlns:a16="http://schemas.microsoft.com/office/drawing/2014/main" id="{2A46F470-6910-4142-8FAC-7E5AD3F81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474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" descr="H:\2\人教教参资源\九\图\铡刀开关.JPG">
              <a:extLst>
                <a:ext uri="{FF2B5EF4-FFF2-40B4-BE49-F238E27FC236}">
                  <a16:creationId xmlns:a16="http://schemas.microsoft.com/office/drawing/2014/main" id="{896608C6-FB6B-4AD0-A606-3EF344268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816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3" descr="H:\2\人教教参资源\九\图\铡刀开关.JPG">
              <a:extLst>
                <a:ext uri="{FF2B5EF4-FFF2-40B4-BE49-F238E27FC236}">
                  <a16:creationId xmlns:a16="http://schemas.microsoft.com/office/drawing/2014/main" id="{0C5D9E9C-6CB8-48CB-B8A5-6FE8A652A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1497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未知">
              <a:extLst>
                <a:ext uri="{FF2B5EF4-FFF2-40B4-BE49-F238E27FC236}">
                  <a16:creationId xmlns:a16="http://schemas.microsoft.com/office/drawing/2014/main" id="{7740576B-5EC8-4ACF-B58F-7E40C1957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245"/>
              <a:ext cx="363" cy="231"/>
            </a:xfrm>
            <a:custGeom>
              <a:avLst/>
              <a:gdLst>
                <a:gd name="T0" fmla="*/ 363 w 363"/>
                <a:gd name="T1" fmla="*/ 72 h 231"/>
                <a:gd name="T2" fmla="*/ 137 w 363"/>
                <a:gd name="T3" fmla="*/ 27 h 231"/>
                <a:gd name="T4" fmla="*/ 0 w 363"/>
                <a:gd name="T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231">
                  <a:moveTo>
                    <a:pt x="363" y="72"/>
                  </a:moveTo>
                  <a:cubicBezTo>
                    <a:pt x="280" y="36"/>
                    <a:pt x="198" y="0"/>
                    <a:pt x="137" y="27"/>
                  </a:cubicBezTo>
                  <a:cubicBezTo>
                    <a:pt x="76" y="54"/>
                    <a:pt x="38" y="142"/>
                    <a:pt x="0" y="231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5" name="未知">
              <a:extLst>
                <a:ext uri="{FF2B5EF4-FFF2-40B4-BE49-F238E27FC236}">
                  <a16:creationId xmlns:a16="http://schemas.microsoft.com/office/drawing/2014/main" id="{CDE92D2F-EB4B-42CC-9701-24924625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76"/>
              <a:ext cx="409" cy="790"/>
            </a:xfrm>
            <a:custGeom>
              <a:avLst/>
              <a:gdLst>
                <a:gd name="T0" fmla="*/ 295 w 409"/>
                <a:gd name="T1" fmla="*/ 0 h 790"/>
                <a:gd name="T2" fmla="*/ 23 w 409"/>
                <a:gd name="T3" fmla="*/ 227 h 790"/>
                <a:gd name="T4" fmla="*/ 159 w 409"/>
                <a:gd name="T5" fmla="*/ 703 h 790"/>
                <a:gd name="T6" fmla="*/ 409 w 409"/>
                <a:gd name="T7" fmla="*/ 749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790">
                  <a:moveTo>
                    <a:pt x="295" y="0"/>
                  </a:moveTo>
                  <a:cubicBezTo>
                    <a:pt x="170" y="55"/>
                    <a:pt x="46" y="110"/>
                    <a:pt x="23" y="227"/>
                  </a:cubicBezTo>
                  <a:cubicBezTo>
                    <a:pt x="0" y="344"/>
                    <a:pt x="95" y="616"/>
                    <a:pt x="159" y="703"/>
                  </a:cubicBezTo>
                  <a:cubicBezTo>
                    <a:pt x="223" y="790"/>
                    <a:pt x="367" y="741"/>
                    <a:pt x="409" y="749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6" name="未知">
              <a:extLst>
                <a:ext uri="{FF2B5EF4-FFF2-40B4-BE49-F238E27FC236}">
                  <a16:creationId xmlns:a16="http://schemas.microsoft.com/office/drawing/2014/main" id="{C53D4459-29DF-4759-AA4D-B8CA177B6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202"/>
              <a:ext cx="658" cy="72"/>
            </a:xfrm>
            <a:custGeom>
              <a:avLst/>
              <a:gdLst>
                <a:gd name="T0" fmla="*/ 0 w 658"/>
                <a:gd name="T1" fmla="*/ 23 h 72"/>
                <a:gd name="T2" fmla="*/ 317 w 658"/>
                <a:gd name="T3" fmla="*/ 68 h 72"/>
                <a:gd name="T4" fmla="*/ 658 w 658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8" h="72">
                  <a:moveTo>
                    <a:pt x="0" y="23"/>
                  </a:moveTo>
                  <a:cubicBezTo>
                    <a:pt x="103" y="47"/>
                    <a:pt x="207" y="72"/>
                    <a:pt x="317" y="68"/>
                  </a:cubicBezTo>
                  <a:cubicBezTo>
                    <a:pt x="427" y="64"/>
                    <a:pt x="542" y="32"/>
                    <a:pt x="658" y="0"/>
                  </a:cubicBezTo>
                </a:path>
              </a:pathLst>
            </a:cu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7" name="未知">
              <a:extLst>
                <a:ext uri="{FF2B5EF4-FFF2-40B4-BE49-F238E27FC236}">
                  <a16:creationId xmlns:a16="http://schemas.microsoft.com/office/drawing/2014/main" id="{BB5FA2A2-5E3E-4E57-B731-68BFE0423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317"/>
              <a:ext cx="314" cy="885"/>
            </a:xfrm>
            <a:custGeom>
              <a:avLst/>
              <a:gdLst>
                <a:gd name="T0" fmla="*/ 0 w 314"/>
                <a:gd name="T1" fmla="*/ 885 h 885"/>
                <a:gd name="T2" fmla="*/ 272 w 314"/>
                <a:gd name="T3" fmla="*/ 703 h 885"/>
                <a:gd name="T4" fmla="*/ 250 w 314"/>
                <a:gd name="T5" fmla="*/ 159 h 885"/>
                <a:gd name="T6" fmla="*/ 91 w 314"/>
                <a:gd name="T7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885">
                  <a:moveTo>
                    <a:pt x="0" y="885"/>
                  </a:moveTo>
                  <a:cubicBezTo>
                    <a:pt x="115" y="854"/>
                    <a:pt x="230" y="824"/>
                    <a:pt x="272" y="703"/>
                  </a:cubicBezTo>
                  <a:cubicBezTo>
                    <a:pt x="314" y="582"/>
                    <a:pt x="280" y="276"/>
                    <a:pt x="250" y="159"/>
                  </a:cubicBezTo>
                  <a:cubicBezTo>
                    <a:pt x="220" y="42"/>
                    <a:pt x="155" y="21"/>
                    <a:pt x="91" y="0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8" name="未知">
              <a:extLst>
                <a:ext uri="{FF2B5EF4-FFF2-40B4-BE49-F238E27FC236}">
                  <a16:creationId xmlns:a16="http://schemas.microsoft.com/office/drawing/2014/main" id="{039F11F5-A311-4F53-B17A-90663F021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" y="1225"/>
              <a:ext cx="272" cy="680"/>
            </a:xfrm>
            <a:custGeom>
              <a:avLst/>
              <a:gdLst>
                <a:gd name="T0" fmla="*/ 272 w 272"/>
                <a:gd name="T1" fmla="*/ 0 h 680"/>
                <a:gd name="T2" fmla="*/ 0 w 272"/>
                <a:gd name="T3" fmla="*/ 362 h 680"/>
                <a:gd name="T4" fmla="*/ 272 w 272"/>
                <a:gd name="T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680">
                  <a:moveTo>
                    <a:pt x="272" y="0"/>
                  </a:moveTo>
                  <a:cubicBezTo>
                    <a:pt x="136" y="124"/>
                    <a:pt x="0" y="249"/>
                    <a:pt x="0" y="362"/>
                  </a:cubicBezTo>
                  <a:cubicBezTo>
                    <a:pt x="0" y="475"/>
                    <a:pt x="136" y="577"/>
                    <a:pt x="272" y="680"/>
                  </a:cubicBezTo>
                </a:path>
              </a:pathLst>
            </a:custGeom>
            <a:noFill/>
            <a:ln w="38100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未知">
              <a:extLst>
                <a:ext uri="{FF2B5EF4-FFF2-40B4-BE49-F238E27FC236}">
                  <a16:creationId xmlns:a16="http://schemas.microsoft.com/office/drawing/2014/main" id="{FCCE34ED-7FAA-4379-B0E8-C0A7CC2DF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905"/>
              <a:ext cx="658" cy="166"/>
            </a:xfrm>
            <a:custGeom>
              <a:avLst/>
              <a:gdLst>
                <a:gd name="T0" fmla="*/ 0 w 658"/>
                <a:gd name="T1" fmla="*/ 0 h 166"/>
                <a:gd name="T2" fmla="*/ 340 w 658"/>
                <a:gd name="T3" fmla="*/ 159 h 166"/>
                <a:gd name="T4" fmla="*/ 658 w 658"/>
                <a:gd name="T5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8" h="166">
                  <a:moveTo>
                    <a:pt x="0" y="0"/>
                  </a:moveTo>
                  <a:cubicBezTo>
                    <a:pt x="115" y="76"/>
                    <a:pt x="230" y="152"/>
                    <a:pt x="340" y="159"/>
                  </a:cubicBezTo>
                  <a:cubicBezTo>
                    <a:pt x="450" y="166"/>
                    <a:pt x="554" y="105"/>
                    <a:pt x="658" y="45"/>
                  </a:cubicBezTo>
                </a:path>
              </a:pathLst>
            </a:custGeom>
            <a:noFill/>
            <a:ln w="38100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未知">
              <a:extLst>
                <a:ext uri="{FF2B5EF4-FFF2-40B4-BE49-F238E27FC236}">
                  <a16:creationId xmlns:a16="http://schemas.microsoft.com/office/drawing/2014/main" id="{D85B9F7A-0253-45C4-B648-CF24A28EC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" y="1179"/>
              <a:ext cx="280" cy="794"/>
            </a:xfrm>
            <a:custGeom>
              <a:avLst/>
              <a:gdLst>
                <a:gd name="T0" fmla="*/ 0 w 280"/>
                <a:gd name="T1" fmla="*/ 794 h 794"/>
                <a:gd name="T2" fmla="*/ 250 w 280"/>
                <a:gd name="T3" fmla="*/ 613 h 794"/>
                <a:gd name="T4" fmla="*/ 182 w 280"/>
                <a:gd name="T5" fmla="*/ 136 h 794"/>
                <a:gd name="T6" fmla="*/ 0 w 280"/>
                <a:gd name="T7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0" h="794">
                  <a:moveTo>
                    <a:pt x="0" y="794"/>
                  </a:moveTo>
                  <a:cubicBezTo>
                    <a:pt x="110" y="758"/>
                    <a:pt x="220" y="723"/>
                    <a:pt x="250" y="613"/>
                  </a:cubicBezTo>
                  <a:cubicBezTo>
                    <a:pt x="280" y="503"/>
                    <a:pt x="224" y="238"/>
                    <a:pt x="182" y="136"/>
                  </a:cubicBezTo>
                  <a:cubicBezTo>
                    <a:pt x="140" y="34"/>
                    <a:pt x="70" y="17"/>
                    <a:pt x="0" y="0"/>
                  </a:cubicBezTo>
                </a:path>
              </a:pathLst>
            </a:custGeom>
            <a:noFill/>
            <a:ln w="38100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01" name="文本框 7184">
            <a:extLst>
              <a:ext uri="{FF2B5EF4-FFF2-40B4-BE49-F238E27FC236}">
                <a16:creationId xmlns:a16="http://schemas.microsoft.com/office/drawing/2014/main" id="{70743023-C35E-49D1-9C74-E7133E182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33210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402" name="文本框 7185">
            <a:extLst>
              <a:ext uri="{FF2B5EF4-FFF2-40B4-BE49-F238E27FC236}">
                <a16:creationId xmlns:a16="http://schemas.microsoft.com/office/drawing/2014/main" id="{20641A0C-2D44-4D90-B722-78426E76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494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403" name="文本框 7186">
            <a:extLst>
              <a:ext uri="{FF2B5EF4-FFF2-40B4-BE49-F238E27FC236}">
                <a16:creationId xmlns:a16="http://schemas.microsoft.com/office/drawing/2014/main" id="{B113FD11-5C37-4796-B695-1D8C03248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2246313"/>
            <a:ext cx="785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404" name="文本框 7187">
            <a:extLst>
              <a:ext uri="{FF2B5EF4-FFF2-40B4-BE49-F238E27FC236}">
                <a16:creationId xmlns:a16="http://schemas.microsoft.com/office/drawing/2014/main" id="{4017C04F-31FE-4AE7-BD9E-37767A58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3389313"/>
            <a:ext cx="71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S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405" name="文本框 7188">
            <a:extLst>
              <a:ext uri="{FF2B5EF4-FFF2-40B4-BE49-F238E27FC236}">
                <a16:creationId xmlns:a16="http://schemas.microsoft.com/office/drawing/2014/main" id="{46FEE17D-0A3D-48DE-8AF8-7D35821F3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1179513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</a:rPr>
              <a:t>S</a:t>
            </a:r>
            <a:endParaRPr lang="en-US" altLang="zh-CN" sz="2400" b="1" baseline="-25000">
              <a:latin typeface="Times New Roman" panose="02020603050405020304" pitchFamily="18" charset="0"/>
            </a:endParaRPr>
          </a:p>
        </p:txBody>
      </p:sp>
      <p:grpSp>
        <p:nvGrpSpPr>
          <p:cNvPr id="16406" name="组合 7189">
            <a:extLst>
              <a:ext uri="{FF2B5EF4-FFF2-40B4-BE49-F238E27FC236}">
                <a16:creationId xmlns:a16="http://schemas.microsoft.com/office/drawing/2014/main" id="{33817651-2B63-4BC7-9611-EC0E0836D5A2}"/>
              </a:ext>
            </a:extLst>
          </p:cNvPr>
          <p:cNvGrpSpPr>
            <a:grpSpLocks/>
          </p:cNvGrpSpPr>
          <p:nvPr/>
        </p:nvGrpSpPr>
        <p:grpSpPr bwMode="auto">
          <a:xfrm>
            <a:off x="4999038" y="1387475"/>
            <a:ext cx="2725737" cy="2895600"/>
            <a:chOff x="0" y="0"/>
            <a:chExt cx="1717" cy="1824"/>
          </a:xfrm>
        </p:grpSpPr>
        <p:sp>
          <p:nvSpPr>
            <p:cNvPr id="16407" name="直接连接符 20">
              <a:extLst>
                <a:ext uri="{FF2B5EF4-FFF2-40B4-BE49-F238E27FC236}">
                  <a16:creationId xmlns:a16="http://schemas.microsoft.com/office/drawing/2014/main" id="{318FA735-4AA6-4A3E-A117-E20CBF24AF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5" y="1062"/>
              <a:ext cx="1088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8" name="直接连接符 20">
              <a:extLst>
                <a:ext uri="{FF2B5EF4-FFF2-40B4-BE49-F238E27FC236}">
                  <a16:creationId xmlns:a16="http://schemas.microsoft.com/office/drawing/2014/main" id="{B34B1526-9DEF-46F3-BDDA-5ADE8AFB06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" y="1646"/>
              <a:ext cx="1088" cy="0"/>
            </a:xfrm>
            <a:prstGeom prst="line">
              <a:avLst/>
            </a:prstGeom>
            <a:noFill/>
            <a:ln w="28575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9" name="直接连接符 24">
              <a:extLst>
                <a:ext uri="{FF2B5EF4-FFF2-40B4-BE49-F238E27FC236}">
                  <a16:creationId xmlns:a16="http://schemas.microsoft.com/office/drawing/2014/main" id="{730B267B-D744-4AC8-A8C4-6D6F30F2BA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363" y="1321"/>
              <a:ext cx="654" cy="6"/>
            </a:xfrm>
            <a:prstGeom prst="line">
              <a:avLst/>
            </a:prstGeom>
            <a:noFill/>
            <a:ln w="28575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0" name="直接连接符 24">
              <a:extLst>
                <a:ext uri="{FF2B5EF4-FFF2-40B4-BE49-F238E27FC236}">
                  <a16:creationId xmlns:a16="http://schemas.microsoft.com/office/drawing/2014/main" id="{E42837C2-C424-45C1-9562-D91ECF25CF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304" y="1330"/>
              <a:ext cx="654" cy="6"/>
            </a:xfrm>
            <a:prstGeom prst="line">
              <a:avLst/>
            </a:prstGeom>
            <a:noFill/>
            <a:ln w="28575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1" name="Line 41">
              <a:extLst>
                <a:ext uri="{FF2B5EF4-FFF2-40B4-BE49-F238E27FC236}">
                  <a16:creationId xmlns:a16="http://schemas.microsoft.com/office/drawing/2014/main" id="{7125CA71-5A92-4C09-95F5-423E065267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" y="332"/>
              <a:ext cx="226" cy="1"/>
            </a:xfrm>
            <a:prstGeom prst="line">
              <a:avLst/>
            </a:prstGeom>
            <a:noFill/>
            <a:ln w="254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2" name="直接连接符 20">
              <a:extLst>
                <a:ext uri="{FF2B5EF4-FFF2-40B4-BE49-F238E27FC236}">
                  <a16:creationId xmlns:a16="http://schemas.microsoft.com/office/drawing/2014/main" id="{505E83E8-0057-4E9C-AE73-EE84663E1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" y="1045"/>
              <a:ext cx="369" cy="0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3" name="AutoShape 21">
              <a:extLst>
                <a:ext uri="{FF2B5EF4-FFF2-40B4-BE49-F238E27FC236}">
                  <a16:creationId xmlns:a16="http://schemas.microsoft.com/office/drawing/2014/main" id="{ECD80844-2A4C-4459-B204-17958CA8E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886"/>
              <a:ext cx="318" cy="316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414" name="Line 32">
              <a:extLst>
                <a:ext uri="{FF2B5EF4-FFF2-40B4-BE49-F238E27FC236}">
                  <a16:creationId xmlns:a16="http://schemas.microsoft.com/office/drawing/2014/main" id="{B17795C5-522A-45E9-8201-26A883133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" y="117"/>
              <a:ext cx="0" cy="419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5" name="Line 33">
              <a:extLst>
                <a:ext uri="{FF2B5EF4-FFF2-40B4-BE49-F238E27FC236}">
                  <a16:creationId xmlns:a16="http://schemas.microsoft.com/office/drawing/2014/main" id="{4BA43E76-02F1-4035-BD73-47DFCE8A8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5" y="201"/>
              <a:ext cx="0" cy="262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6" name="Line 34">
              <a:extLst>
                <a:ext uri="{FF2B5EF4-FFF2-40B4-BE49-F238E27FC236}">
                  <a16:creationId xmlns:a16="http://schemas.microsoft.com/office/drawing/2014/main" id="{FA69DFAF-1CF6-45C1-AF0A-A911849B7A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25"/>
              <a:ext cx="743" cy="2"/>
            </a:xfrm>
            <a:prstGeom prst="line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7" name="直接连接符 23">
              <a:extLst>
                <a:ext uri="{FF2B5EF4-FFF2-40B4-BE49-F238E27FC236}">
                  <a16:creationId xmlns:a16="http://schemas.microsoft.com/office/drawing/2014/main" id="{E44EC06A-92E5-4FDC-8F69-ABB76FB08F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341" y="676"/>
              <a:ext cx="716" cy="8"/>
            </a:xfrm>
            <a:prstGeom prst="line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8" name="直接连接符 24">
              <a:extLst>
                <a:ext uri="{FF2B5EF4-FFF2-40B4-BE49-F238E27FC236}">
                  <a16:creationId xmlns:a16="http://schemas.microsoft.com/office/drawing/2014/main" id="{C54B3E8A-42AC-4EDF-8E4A-305132B3E2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328" y="658"/>
              <a:ext cx="716" cy="7"/>
            </a:xfrm>
            <a:prstGeom prst="line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9" name="Line 41">
              <a:extLst>
                <a:ext uri="{FF2B5EF4-FFF2-40B4-BE49-F238E27FC236}">
                  <a16:creationId xmlns:a16="http://schemas.microsoft.com/office/drawing/2014/main" id="{E2E0796E-23C5-4B2C-89C7-1F99B5A8D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" y="336"/>
              <a:ext cx="420" cy="1"/>
            </a:xfrm>
            <a:prstGeom prst="line">
              <a:avLst/>
            </a:prstGeom>
            <a:noFill/>
            <a:ln w="254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0" name="文本框 7203">
              <a:extLst>
                <a:ext uri="{FF2B5EF4-FFF2-40B4-BE49-F238E27FC236}">
                  <a16:creationId xmlns:a16="http://schemas.microsoft.com/office/drawing/2014/main" id="{1019D978-8F5B-461E-A813-638806875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1277"/>
              <a:ext cx="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421" name="文本框 7204">
              <a:extLst>
                <a:ext uri="{FF2B5EF4-FFF2-40B4-BE49-F238E27FC236}">
                  <a16:creationId xmlns:a16="http://schemas.microsoft.com/office/drawing/2014/main" id="{2CC813F9-5A64-43E8-ABFD-8DD9B7F2E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647"/>
              <a:ext cx="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22" name="直接连接符 20">
              <a:extLst>
                <a:ext uri="{FF2B5EF4-FFF2-40B4-BE49-F238E27FC236}">
                  <a16:creationId xmlns:a16="http://schemas.microsoft.com/office/drawing/2014/main" id="{8F1DE084-1AED-4D01-A7EF-E04E462BA0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" y="1660"/>
              <a:ext cx="347" cy="0"/>
            </a:xfrm>
            <a:prstGeom prst="line">
              <a:avLst/>
            </a:prstGeom>
            <a:noFill/>
            <a:ln w="28575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3" name="AutoShape 21">
              <a:extLst>
                <a:ext uri="{FF2B5EF4-FFF2-40B4-BE49-F238E27FC236}">
                  <a16:creationId xmlns:a16="http://schemas.microsoft.com/office/drawing/2014/main" id="{12D3C874-E0D7-4B78-A771-6D27FB7B2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509"/>
              <a:ext cx="318" cy="315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424" name="椭圆 7207">
              <a:extLst>
                <a:ext uri="{FF2B5EF4-FFF2-40B4-BE49-F238E27FC236}">
                  <a16:creationId xmlns:a16="http://schemas.microsoft.com/office/drawing/2014/main" id="{5C5A7EF9-174B-4302-83A8-904EDDD0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15"/>
              <a:ext cx="49" cy="50"/>
            </a:xfrm>
            <a:prstGeom prst="ellipse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5" name="椭圆 7208">
              <a:extLst>
                <a:ext uri="{FF2B5EF4-FFF2-40B4-BE49-F238E27FC236}">
                  <a16:creationId xmlns:a16="http://schemas.microsoft.com/office/drawing/2014/main" id="{10F9BF0F-69BE-4047-93CC-7A408840E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1024"/>
              <a:ext cx="49" cy="50"/>
            </a:xfrm>
            <a:prstGeom prst="ellipse">
              <a:avLst/>
            </a:prstGeom>
            <a:solidFill>
              <a:srgbClr val="CC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26" name="文本框 7209">
              <a:extLst>
                <a:ext uri="{FF2B5EF4-FFF2-40B4-BE49-F238E27FC236}">
                  <a16:creationId xmlns:a16="http://schemas.microsoft.com/office/drawing/2014/main" id="{A92C5152-D232-4ECD-BD1F-1FFB3693D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" y="664"/>
              <a:ext cx="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27" name="Line 44">
              <a:extLst>
                <a:ext uri="{FF2B5EF4-FFF2-40B4-BE49-F238E27FC236}">
                  <a16:creationId xmlns:a16="http://schemas.microsoft.com/office/drawing/2014/main" id="{B9A752E7-FCDE-41E6-9562-382C02344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" y="962"/>
              <a:ext cx="263" cy="9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28" name="文本框 7211">
              <a:extLst>
                <a:ext uri="{FF2B5EF4-FFF2-40B4-BE49-F238E27FC236}">
                  <a16:creationId xmlns:a16="http://schemas.microsoft.com/office/drawing/2014/main" id="{4BF706C9-1ADA-41F2-A626-2E34C43FD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" y="1272"/>
              <a:ext cx="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16429" name="组合 7212">
              <a:extLst>
                <a:ext uri="{FF2B5EF4-FFF2-40B4-BE49-F238E27FC236}">
                  <a16:creationId xmlns:a16="http://schemas.microsoft.com/office/drawing/2014/main" id="{023F7325-1F9A-4083-B63B-0628D6796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" y="0"/>
              <a:ext cx="307" cy="369"/>
              <a:chOff x="0" y="0"/>
              <a:chExt cx="307" cy="369"/>
            </a:xfrm>
          </p:grpSpPr>
          <p:sp>
            <p:nvSpPr>
              <p:cNvPr id="16430" name="文本框 7213">
                <a:extLst>
                  <a:ext uri="{FF2B5EF4-FFF2-40B4-BE49-F238E27FC236}">
                    <a16:creationId xmlns:a16="http://schemas.microsoft.com/office/drawing/2014/main" id="{F179B4FE-0019-49E7-A774-22DC1D6E0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" y="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>
                    <a:latin typeface="Times New Roman" panose="02020603050405020304" pitchFamily="18" charset="0"/>
                  </a:rPr>
                  <a:t>S</a:t>
                </a:r>
                <a:endParaRPr lang="en-US" altLang="zh-CN" sz="24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31" name="Line 44">
                <a:extLst>
                  <a:ext uri="{FF2B5EF4-FFF2-40B4-BE49-F238E27FC236}">
                    <a16:creationId xmlns:a16="http://schemas.microsoft.com/office/drawing/2014/main" id="{33A601CA-DEC1-45C1-BCC8-0644F43C0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" y="236"/>
                <a:ext cx="239" cy="91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2" name="Oval 42">
                <a:extLst>
                  <a:ext uri="{FF2B5EF4-FFF2-40B4-BE49-F238E27FC236}">
                    <a16:creationId xmlns:a16="http://schemas.microsoft.com/office/drawing/2014/main" id="{0A70AE1D-FCC7-4253-B9F0-D8099897E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04"/>
                <a:ext cx="67" cy="65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433" name="Oval 42">
              <a:extLst>
                <a:ext uri="{FF2B5EF4-FFF2-40B4-BE49-F238E27FC236}">
                  <a16:creationId xmlns:a16="http://schemas.microsoft.com/office/drawing/2014/main" id="{35CA5345-0CAA-4101-AC5F-D698E36F3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1019"/>
              <a:ext cx="67" cy="65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6434" name="Line 44">
              <a:extLst>
                <a:ext uri="{FF2B5EF4-FFF2-40B4-BE49-F238E27FC236}">
                  <a16:creationId xmlns:a16="http://schemas.microsoft.com/office/drawing/2014/main" id="{023D563C-725C-46F1-879E-9CD3AF2F8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" y="1575"/>
              <a:ext cx="263" cy="9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5" name="Oval 42">
              <a:extLst>
                <a:ext uri="{FF2B5EF4-FFF2-40B4-BE49-F238E27FC236}">
                  <a16:creationId xmlns:a16="http://schemas.microsoft.com/office/drawing/2014/main" id="{75A5C5C9-7293-4941-8C5F-D9ABA84DB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1634"/>
              <a:ext cx="67" cy="65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pic>
        <p:nvPicPr>
          <p:cNvPr id="1643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0AD4066C-977E-4083-8292-C05634E8D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534988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7" name="矩形 7220">
            <a:extLst>
              <a:ext uri="{FF2B5EF4-FFF2-40B4-BE49-F238E27FC236}">
                <a16:creationId xmlns:a16="http://schemas.microsoft.com/office/drawing/2014/main" id="{569B6DEC-C5A2-469F-A875-745EB7379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49300"/>
            <a:ext cx="48053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请根据实物图，画出电路图。</a:t>
            </a:r>
          </a:p>
        </p:txBody>
      </p:sp>
      <p:sp>
        <p:nvSpPr>
          <p:cNvPr id="16438" name="左箭头 7221">
            <a:hlinkClick r:id="rId6" action="ppaction://hlinksldjump"/>
            <a:extLst>
              <a:ext uri="{FF2B5EF4-FFF2-40B4-BE49-F238E27FC236}">
                <a16:creationId xmlns:a16="http://schemas.microsoft.com/office/drawing/2014/main" id="{1FEF17A9-AFEE-42CD-8BEC-3C78D949C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5" y="4283075"/>
            <a:ext cx="746125" cy="312738"/>
          </a:xfrm>
          <a:prstGeom prst="leftArrow">
            <a:avLst>
              <a:gd name="adj1" fmla="val 50000"/>
              <a:gd name="adj2" fmla="val 5961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8193">
            <a:extLst>
              <a:ext uri="{FF2B5EF4-FFF2-40B4-BE49-F238E27FC236}">
                <a16:creationId xmlns:a16="http://schemas.microsoft.com/office/drawing/2014/main" id="{1590CC25-67F7-4BED-A4D8-F782BF026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025525"/>
            <a:ext cx="2671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生活中的电路：</a:t>
            </a:r>
          </a:p>
        </p:txBody>
      </p:sp>
      <p:sp>
        <p:nvSpPr>
          <p:cNvPr id="17411" name="文本框 8194">
            <a:extLst>
              <a:ext uri="{FF2B5EF4-FFF2-40B4-BE49-F238E27FC236}">
                <a16:creationId xmlns:a16="http://schemas.microsoft.com/office/drawing/2014/main" id="{7AD561F5-0B00-44A7-8A99-317EF8BF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1731963"/>
            <a:ext cx="879792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zh-CN" altLang="en-US" sz="2400" b="1"/>
              <a:t>1、教室中的日光灯，投影仪，电风扇，热水器这些用电器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2400" b="1"/>
              <a:t>      是怎样连接的？为什么？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2400" b="1"/>
              <a:t>2、你家里的电视机、电冰箱、空调、照明灯等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2400" b="1"/>
              <a:t>      这些家用电器是怎样连接的？为什么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2400" b="1"/>
              <a:t>3、教室里的所有插座是怎样连接的，为什么？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2400" b="1"/>
              <a:t>3、街道是的一排路灯是怎样连接的，为什么？</a:t>
            </a:r>
          </a:p>
          <a:p>
            <a:pPr eaLnBrk="1" hangingPunct="1">
              <a:lnSpc>
                <a:spcPct val="160000"/>
              </a:lnSpc>
            </a:pPr>
            <a:r>
              <a:rPr lang="zh-CN" altLang="en-US" sz="2400" b="1"/>
              <a:t>4、你听音乐的两个耳机是怎样连接的，为什么？</a:t>
            </a:r>
          </a:p>
        </p:txBody>
      </p:sp>
      <p:sp>
        <p:nvSpPr>
          <p:cNvPr id="7172" name="文本框 8195">
            <a:extLst>
              <a:ext uri="{FF2B5EF4-FFF2-40B4-BE49-F238E27FC236}">
                <a16:creationId xmlns:a16="http://schemas.microsoft.com/office/drawing/2014/main" id="{7B179CBA-A8C5-4B6A-8E0B-BE566DBCF0E8}"/>
              </a:ext>
            </a:extLst>
          </p:cNvPr>
          <p:cNvSpPr/>
          <p:nvPr/>
        </p:nvSpPr>
        <p:spPr>
          <a:xfrm>
            <a:off x="4473575" y="2427288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并联</a:t>
            </a:r>
            <a:endParaRPr sz="2400" b="1">
              <a:solidFill>
                <a:srgbClr val="FF3300"/>
              </a:solidFill>
            </a:endParaRPr>
          </a:p>
        </p:txBody>
      </p:sp>
      <p:sp>
        <p:nvSpPr>
          <p:cNvPr id="7173" name="文本框 8196">
            <a:extLst>
              <a:ext uri="{FF2B5EF4-FFF2-40B4-BE49-F238E27FC236}">
                <a16:creationId xmlns:a16="http://schemas.microsoft.com/office/drawing/2014/main" id="{29D6920D-E299-49FC-94FF-0F3D5DAE037D}"/>
              </a:ext>
            </a:extLst>
          </p:cNvPr>
          <p:cNvSpPr/>
          <p:nvPr/>
        </p:nvSpPr>
        <p:spPr>
          <a:xfrm>
            <a:off x="5905500" y="3602038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并联</a:t>
            </a:r>
            <a:endParaRPr sz="2400" b="1">
              <a:solidFill>
                <a:srgbClr val="FF3300"/>
              </a:solidFill>
            </a:endParaRPr>
          </a:p>
        </p:txBody>
      </p:sp>
      <p:sp>
        <p:nvSpPr>
          <p:cNvPr id="7174" name="文本框 8197">
            <a:extLst>
              <a:ext uri="{FF2B5EF4-FFF2-40B4-BE49-F238E27FC236}">
                <a16:creationId xmlns:a16="http://schemas.microsoft.com/office/drawing/2014/main" id="{CF4B33D0-A61D-4A0D-9E13-C08BD3F44B02}"/>
              </a:ext>
            </a:extLst>
          </p:cNvPr>
          <p:cNvSpPr/>
          <p:nvPr/>
        </p:nvSpPr>
        <p:spPr>
          <a:xfrm>
            <a:off x="6492875" y="4235450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并联</a:t>
            </a:r>
            <a:endParaRPr sz="2400" b="1">
              <a:solidFill>
                <a:srgbClr val="FF3300"/>
              </a:solidFill>
            </a:endParaRPr>
          </a:p>
        </p:txBody>
      </p:sp>
      <p:sp>
        <p:nvSpPr>
          <p:cNvPr id="7175" name="文本框 8198">
            <a:extLst>
              <a:ext uri="{FF2B5EF4-FFF2-40B4-BE49-F238E27FC236}">
                <a16:creationId xmlns:a16="http://schemas.microsoft.com/office/drawing/2014/main" id="{19958C9D-58C1-4D09-954E-27BE1FEE2D59}"/>
              </a:ext>
            </a:extLst>
          </p:cNvPr>
          <p:cNvSpPr/>
          <p:nvPr/>
        </p:nvSpPr>
        <p:spPr>
          <a:xfrm>
            <a:off x="6888163" y="4875213"/>
            <a:ext cx="7921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并联</a:t>
            </a:r>
            <a:endParaRPr sz="2400" b="1">
              <a:solidFill>
                <a:srgbClr val="FF3300"/>
              </a:solidFill>
            </a:endParaRPr>
          </a:p>
        </p:txBody>
      </p:sp>
      <p:sp>
        <p:nvSpPr>
          <p:cNvPr id="7176" name="文本框 8199">
            <a:extLst>
              <a:ext uri="{FF2B5EF4-FFF2-40B4-BE49-F238E27FC236}">
                <a16:creationId xmlns:a16="http://schemas.microsoft.com/office/drawing/2014/main" id="{F185F19B-08EF-4AEC-A3E5-428FAB1F13D8}"/>
              </a:ext>
            </a:extLst>
          </p:cNvPr>
          <p:cNvSpPr/>
          <p:nvPr/>
        </p:nvSpPr>
        <p:spPr>
          <a:xfrm>
            <a:off x="6902450" y="5448300"/>
            <a:ext cx="792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并联</a:t>
            </a:r>
            <a:endParaRPr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9217" descr="小彩灯">
            <a:extLst>
              <a:ext uri="{FF2B5EF4-FFF2-40B4-BE49-F238E27FC236}">
                <a16:creationId xmlns:a16="http://schemas.microsoft.com/office/drawing/2014/main" id="{E66127AD-1CEC-4670-91CF-A8C2875E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708150"/>
            <a:ext cx="7532687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9218">
            <a:extLst>
              <a:ext uri="{FF2B5EF4-FFF2-40B4-BE49-F238E27FC236}">
                <a16:creationId xmlns:a16="http://schemas.microsoft.com/office/drawing/2014/main" id="{5D8EEF0E-8EC3-4082-AD0D-C1400A786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041400"/>
            <a:ext cx="572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66CC"/>
                </a:solidFill>
                <a:latin typeface="Times New Roman" panose="02020603050405020304" pitchFamily="18" charset="0"/>
              </a:rPr>
              <a:t>如图所示这些小彩灯</a:t>
            </a:r>
            <a:r>
              <a:rPr lang="zh-CN" altLang="en-US" sz="2400" b="1">
                <a:solidFill>
                  <a:srgbClr val="0066CC"/>
                </a:solidFill>
                <a:latin typeface="宋体" panose="02010600030101010101" pitchFamily="2" charset="-122"/>
              </a:rPr>
              <a:t>是怎样连接起来的？</a:t>
            </a:r>
          </a:p>
        </p:txBody>
      </p:sp>
      <p:pic>
        <p:nvPicPr>
          <p:cNvPr id="1843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26CC07B-66BF-41D3-869C-C64D66E6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4746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文本框 9220">
            <a:extLst>
              <a:ext uri="{FF2B5EF4-FFF2-40B4-BE49-F238E27FC236}">
                <a16:creationId xmlns:a16="http://schemas.microsoft.com/office/drawing/2014/main" id="{DE090B8B-F92B-4B95-8364-4E8F627963A2}"/>
              </a:ext>
            </a:extLst>
          </p:cNvPr>
          <p:cNvSpPr/>
          <p:nvPr/>
        </p:nvSpPr>
        <p:spPr>
          <a:xfrm>
            <a:off x="5816600" y="1069975"/>
            <a:ext cx="29257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Wingdings"/>
              </a:rPr>
              <a:t>串联和并联组合而成</a:t>
            </a:r>
            <a:endParaRPr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内容占位符 10241" descr="04304006">
            <a:extLst>
              <a:ext uri="{FF2B5EF4-FFF2-40B4-BE49-F238E27FC236}">
                <a16:creationId xmlns:a16="http://schemas.microsoft.com/office/drawing/2014/main" id="{F1B94010-8A6E-497F-81A7-A2C81A571B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3" y="1558925"/>
            <a:ext cx="7005637" cy="4527550"/>
          </a:xfrm>
          <a:ln w="50800" algn="ctr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9219" name="自由曲线 500">
            <a:extLst>
              <a:ext uri="{FF2B5EF4-FFF2-40B4-BE49-F238E27FC236}">
                <a16:creationId xmlns:a16="http://schemas.microsoft.com/office/drawing/2014/main" id="{F2FC4AFB-B730-48D1-A376-773F21C8BEA7}"/>
              </a:ext>
            </a:extLst>
          </p:cNvPr>
          <p:cNvSpPr/>
          <p:nvPr/>
        </p:nvSpPr>
        <p:spPr bwMode="auto">
          <a:xfrm>
            <a:off x="1831975" y="2981325"/>
            <a:ext cx="1298575" cy="1046163"/>
          </a:xfrm>
          <a:custGeom>
            <a:avLst/>
            <a:gdLst/>
            <a:ahLst/>
            <a:cxnLst>
              <a:cxn ang="0">
                <a:pos x="1298575" y="1046163"/>
              </a:cxn>
              <a:cxn ang="0">
                <a:pos x="1230580" y="1032795"/>
              </a:cxn>
              <a:cxn ang="0">
                <a:pos x="1162645" y="1018847"/>
              </a:cxn>
              <a:cxn ang="0">
                <a:pos x="1080763" y="992208"/>
              </a:cxn>
              <a:cxn ang="0">
                <a:pos x="1012768" y="964940"/>
              </a:cxn>
              <a:cxn ang="0">
                <a:pos x="958180" y="897036"/>
              </a:cxn>
              <a:cxn ang="0">
                <a:pos x="890245" y="842500"/>
              </a:cxn>
              <a:cxn ang="0">
                <a:pos x="835657" y="774597"/>
              </a:cxn>
              <a:cxn ang="0">
                <a:pos x="754376" y="720060"/>
              </a:cxn>
              <a:cxn ang="0">
                <a:pos x="672433" y="665476"/>
              </a:cxn>
              <a:cxn ang="0">
                <a:pos x="604499" y="597621"/>
              </a:cxn>
              <a:cxn ang="0">
                <a:pos x="536564" y="543036"/>
              </a:cxn>
              <a:cxn ang="0">
                <a:pos x="468629" y="516398"/>
              </a:cxn>
              <a:cxn ang="0">
                <a:pos x="400634" y="461813"/>
              </a:cxn>
              <a:cxn ang="0">
                <a:pos x="332700" y="434545"/>
              </a:cxn>
              <a:cxn ang="0">
                <a:pos x="264104" y="393958"/>
              </a:cxn>
              <a:cxn ang="0">
                <a:pos x="196169" y="339373"/>
              </a:cxn>
              <a:cxn ang="0">
                <a:pos x="128234" y="284837"/>
              </a:cxn>
              <a:cxn ang="0">
                <a:pos x="87594" y="216934"/>
              </a:cxn>
              <a:cxn ang="0">
                <a:pos x="33005" y="149078"/>
              </a:cxn>
              <a:cxn ang="0">
                <a:pos x="5711" y="81174"/>
              </a:cxn>
              <a:cxn ang="0">
                <a:pos x="60300" y="13319"/>
              </a:cxn>
              <a:cxn ang="0">
                <a:pos x="128234" y="13319"/>
              </a:cxn>
            </a:cxnLst>
            <a:rect l="l" t="t" r="r" b="b"/>
            <a:pathLst>
              <a:path w="21600" h="21600">
                <a:moveTo>
                  <a:pt x="21600" y="21600"/>
                </a:moveTo>
                <a:cubicBezTo>
                  <a:pt x="21399" y="21547"/>
                  <a:pt x="20924" y="21442"/>
                  <a:pt x="20469" y="21324"/>
                </a:cubicBezTo>
                <a:cubicBezTo>
                  <a:pt x="20015" y="21207"/>
                  <a:pt x="19836" y="21207"/>
                  <a:pt x="19339" y="21036"/>
                </a:cubicBezTo>
                <a:cubicBezTo>
                  <a:pt x="18843" y="20866"/>
                  <a:pt x="18473" y="20709"/>
                  <a:pt x="17977" y="20486"/>
                </a:cubicBezTo>
                <a:cubicBezTo>
                  <a:pt x="17480" y="20263"/>
                  <a:pt x="17258" y="20316"/>
                  <a:pt x="16846" y="19923"/>
                </a:cubicBezTo>
                <a:cubicBezTo>
                  <a:pt x="16435" y="19530"/>
                  <a:pt x="16350" y="19032"/>
                  <a:pt x="15938" y="18521"/>
                </a:cubicBezTo>
                <a:cubicBezTo>
                  <a:pt x="15526" y="18010"/>
                  <a:pt x="15220" y="17906"/>
                  <a:pt x="14808" y="17395"/>
                </a:cubicBezTo>
                <a:cubicBezTo>
                  <a:pt x="14396" y="16884"/>
                  <a:pt x="14354" y="16504"/>
                  <a:pt x="13900" y="15993"/>
                </a:cubicBezTo>
                <a:cubicBezTo>
                  <a:pt x="13445" y="15482"/>
                  <a:pt x="13086" y="15312"/>
                  <a:pt x="12548" y="14867"/>
                </a:cubicBezTo>
                <a:cubicBezTo>
                  <a:pt x="12009" y="14421"/>
                  <a:pt x="11681" y="14251"/>
                  <a:pt x="11185" y="13740"/>
                </a:cubicBezTo>
                <a:cubicBezTo>
                  <a:pt x="10689" y="13229"/>
                  <a:pt x="10509" y="12849"/>
                  <a:pt x="10055" y="12339"/>
                </a:cubicBezTo>
                <a:cubicBezTo>
                  <a:pt x="9601" y="11828"/>
                  <a:pt x="9379" y="11553"/>
                  <a:pt x="8925" y="11212"/>
                </a:cubicBezTo>
                <a:cubicBezTo>
                  <a:pt x="8471" y="10872"/>
                  <a:pt x="8249" y="11003"/>
                  <a:pt x="7795" y="10662"/>
                </a:cubicBezTo>
                <a:cubicBezTo>
                  <a:pt x="7340" y="10321"/>
                  <a:pt x="7119" y="9876"/>
                  <a:pt x="6664" y="9535"/>
                </a:cubicBezTo>
                <a:cubicBezTo>
                  <a:pt x="6210" y="9195"/>
                  <a:pt x="5988" y="9247"/>
                  <a:pt x="5534" y="8972"/>
                </a:cubicBezTo>
                <a:cubicBezTo>
                  <a:pt x="5080" y="8697"/>
                  <a:pt x="4848" y="8527"/>
                  <a:pt x="4393" y="8134"/>
                </a:cubicBezTo>
                <a:cubicBezTo>
                  <a:pt x="3939" y="7741"/>
                  <a:pt x="3717" y="7453"/>
                  <a:pt x="3263" y="7007"/>
                </a:cubicBezTo>
                <a:cubicBezTo>
                  <a:pt x="2809" y="6562"/>
                  <a:pt x="2492" y="6392"/>
                  <a:pt x="2133" y="5881"/>
                </a:cubicBezTo>
                <a:cubicBezTo>
                  <a:pt x="1774" y="5370"/>
                  <a:pt x="1774" y="5043"/>
                  <a:pt x="1457" y="4479"/>
                </a:cubicBezTo>
                <a:cubicBezTo>
                  <a:pt x="1140" y="3916"/>
                  <a:pt x="823" y="3641"/>
                  <a:pt x="549" y="3078"/>
                </a:cubicBezTo>
                <a:cubicBezTo>
                  <a:pt x="274" y="2514"/>
                  <a:pt x="0" y="2239"/>
                  <a:pt x="95" y="1676"/>
                </a:cubicBezTo>
                <a:cubicBezTo>
                  <a:pt x="190" y="1113"/>
                  <a:pt x="591" y="550"/>
                  <a:pt x="1003" y="275"/>
                </a:cubicBezTo>
                <a:cubicBezTo>
                  <a:pt x="1415" y="0"/>
                  <a:pt x="1922" y="248"/>
                  <a:pt x="2133" y="275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</a:ln>
        </p:spPr>
      </p:sp>
      <p:sp>
        <p:nvSpPr>
          <p:cNvPr id="9220" name="自由曲线 501">
            <a:extLst>
              <a:ext uri="{FF2B5EF4-FFF2-40B4-BE49-F238E27FC236}">
                <a16:creationId xmlns:a16="http://schemas.microsoft.com/office/drawing/2014/main" id="{FE7ED99D-DAAA-4338-ADE9-EF678163079B}"/>
              </a:ext>
            </a:extLst>
          </p:cNvPr>
          <p:cNvSpPr/>
          <p:nvPr/>
        </p:nvSpPr>
        <p:spPr bwMode="auto">
          <a:xfrm>
            <a:off x="3606800" y="2882900"/>
            <a:ext cx="2054225" cy="77788"/>
          </a:xfrm>
          <a:custGeom>
            <a:avLst/>
            <a:gdLst/>
            <a:ahLst/>
            <a:cxnLst>
              <a:cxn ang="0">
                <a:pos x="0" y="56458"/>
              </a:cxn>
              <a:cxn ang="0">
                <a:pos x="81884" y="69631"/>
              </a:cxn>
              <a:cxn ang="0">
                <a:pos x="149787" y="69631"/>
              </a:cxn>
              <a:cxn ang="0">
                <a:pos x="217691" y="69631"/>
              </a:cxn>
              <a:cxn ang="0">
                <a:pos x="285594" y="69631"/>
              </a:cxn>
              <a:cxn ang="0">
                <a:pos x="353498" y="69631"/>
              </a:cxn>
              <a:cxn ang="0">
                <a:pos x="421497" y="69631"/>
              </a:cxn>
              <a:cxn ang="0">
                <a:pos x="489400" y="69631"/>
              </a:cxn>
              <a:cxn ang="0">
                <a:pos x="557969" y="69631"/>
              </a:cxn>
              <a:cxn ang="0">
                <a:pos x="625873" y="69631"/>
              </a:cxn>
              <a:cxn ang="0">
                <a:pos x="693776" y="69631"/>
              </a:cxn>
              <a:cxn ang="0">
                <a:pos x="761680" y="69631"/>
              </a:cxn>
              <a:cxn ang="0">
                <a:pos x="829679" y="69631"/>
              </a:cxn>
              <a:cxn ang="0">
                <a:pos x="897582" y="69631"/>
              </a:cxn>
              <a:cxn ang="0">
                <a:pos x="965486" y="69631"/>
              </a:cxn>
              <a:cxn ang="0">
                <a:pos x="1034055" y="69631"/>
              </a:cxn>
              <a:cxn ang="0">
                <a:pos x="1101959" y="69631"/>
              </a:cxn>
              <a:cxn ang="0">
                <a:pos x="1169862" y="69631"/>
              </a:cxn>
              <a:cxn ang="0">
                <a:pos x="1237861" y="69631"/>
              </a:cxn>
              <a:cxn ang="0">
                <a:pos x="1305764" y="69631"/>
              </a:cxn>
              <a:cxn ang="0">
                <a:pos x="1373668" y="69631"/>
              </a:cxn>
              <a:cxn ang="0">
                <a:pos x="1441571" y="69631"/>
              </a:cxn>
              <a:cxn ang="0">
                <a:pos x="1510141" y="69631"/>
              </a:cxn>
              <a:cxn ang="0">
                <a:pos x="1578044" y="69631"/>
              </a:cxn>
              <a:cxn ang="0">
                <a:pos x="1646043" y="69631"/>
              </a:cxn>
              <a:cxn ang="0">
                <a:pos x="1713946" y="69631"/>
              </a:cxn>
              <a:cxn ang="0">
                <a:pos x="1781850" y="69631"/>
              </a:cxn>
              <a:cxn ang="0">
                <a:pos x="1849754" y="29484"/>
              </a:cxn>
              <a:cxn ang="0">
                <a:pos x="1917657" y="16310"/>
              </a:cxn>
              <a:cxn ang="0">
                <a:pos x="1986226" y="2507"/>
              </a:cxn>
              <a:cxn ang="0">
                <a:pos x="2054225" y="2507"/>
              </a:cxn>
            </a:cxnLst>
            <a:rect l="l" t="t" r="r" b="b"/>
            <a:pathLst>
              <a:path w="21600" h="21600">
                <a:moveTo>
                  <a:pt x="0" y="15677"/>
                </a:moveTo>
                <a:cubicBezTo>
                  <a:pt x="160" y="16374"/>
                  <a:pt x="547" y="18638"/>
                  <a:pt x="861" y="19335"/>
                </a:cubicBezTo>
                <a:cubicBezTo>
                  <a:pt x="1174" y="20032"/>
                  <a:pt x="1288" y="19335"/>
                  <a:pt x="1575" y="19335"/>
                </a:cubicBezTo>
                <a:cubicBezTo>
                  <a:pt x="1862" y="19335"/>
                  <a:pt x="2002" y="19335"/>
                  <a:pt x="2289" y="19335"/>
                </a:cubicBezTo>
                <a:cubicBezTo>
                  <a:pt x="2576" y="19335"/>
                  <a:pt x="2716" y="19335"/>
                  <a:pt x="3003" y="19335"/>
                </a:cubicBezTo>
                <a:cubicBezTo>
                  <a:pt x="3290" y="19335"/>
                  <a:pt x="3430" y="19335"/>
                  <a:pt x="3717" y="19335"/>
                </a:cubicBezTo>
                <a:cubicBezTo>
                  <a:pt x="4004" y="19335"/>
                  <a:pt x="4145" y="19335"/>
                  <a:pt x="4432" y="19335"/>
                </a:cubicBezTo>
                <a:cubicBezTo>
                  <a:pt x="4719" y="19335"/>
                  <a:pt x="4859" y="19335"/>
                  <a:pt x="5146" y="19335"/>
                </a:cubicBezTo>
                <a:cubicBezTo>
                  <a:pt x="5433" y="19335"/>
                  <a:pt x="5580" y="19335"/>
                  <a:pt x="5867" y="19335"/>
                </a:cubicBezTo>
                <a:cubicBezTo>
                  <a:pt x="6154" y="19335"/>
                  <a:pt x="6294" y="19335"/>
                  <a:pt x="6581" y="19335"/>
                </a:cubicBezTo>
                <a:cubicBezTo>
                  <a:pt x="6868" y="19335"/>
                  <a:pt x="7008" y="19335"/>
                  <a:pt x="7295" y="19335"/>
                </a:cubicBezTo>
                <a:cubicBezTo>
                  <a:pt x="7582" y="19335"/>
                  <a:pt x="7722" y="19335"/>
                  <a:pt x="8009" y="19335"/>
                </a:cubicBezTo>
                <a:cubicBezTo>
                  <a:pt x="8296" y="19335"/>
                  <a:pt x="8437" y="19335"/>
                  <a:pt x="8724" y="19335"/>
                </a:cubicBezTo>
                <a:cubicBezTo>
                  <a:pt x="9011" y="19335"/>
                  <a:pt x="9151" y="19335"/>
                  <a:pt x="9438" y="19335"/>
                </a:cubicBezTo>
                <a:cubicBezTo>
                  <a:pt x="9725" y="19335"/>
                  <a:pt x="9865" y="19335"/>
                  <a:pt x="10152" y="19335"/>
                </a:cubicBezTo>
                <a:cubicBezTo>
                  <a:pt x="10439" y="19335"/>
                  <a:pt x="10586" y="19335"/>
                  <a:pt x="10873" y="19335"/>
                </a:cubicBezTo>
                <a:cubicBezTo>
                  <a:pt x="11160" y="19335"/>
                  <a:pt x="11300" y="19335"/>
                  <a:pt x="11587" y="19335"/>
                </a:cubicBezTo>
                <a:cubicBezTo>
                  <a:pt x="11874" y="19335"/>
                  <a:pt x="12014" y="19335"/>
                  <a:pt x="12301" y="19335"/>
                </a:cubicBezTo>
                <a:cubicBezTo>
                  <a:pt x="12588" y="19335"/>
                  <a:pt x="12729" y="19335"/>
                  <a:pt x="13016" y="19335"/>
                </a:cubicBezTo>
                <a:cubicBezTo>
                  <a:pt x="13303" y="19335"/>
                  <a:pt x="13443" y="19335"/>
                  <a:pt x="13730" y="19335"/>
                </a:cubicBezTo>
                <a:cubicBezTo>
                  <a:pt x="14017" y="19335"/>
                  <a:pt x="14157" y="19335"/>
                  <a:pt x="14444" y="19335"/>
                </a:cubicBezTo>
                <a:cubicBezTo>
                  <a:pt x="14731" y="19335"/>
                  <a:pt x="14871" y="19335"/>
                  <a:pt x="15158" y="19335"/>
                </a:cubicBezTo>
                <a:cubicBezTo>
                  <a:pt x="15445" y="19335"/>
                  <a:pt x="15592" y="19335"/>
                  <a:pt x="15879" y="19335"/>
                </a:cubicBezTo>
                <a:cubicBezTo>
                  <a:pt x="16166" y="19335"/>
                  <a:pt x="16306" y="19335"/>
                  <a:pt x="16593" y="19335"/>
                </a:cubicBezTo>
                <a:cubicBezTo>
                  <a:pt x="16880" y="19335"/>
                  <a:pt x="17021" y="19335"/>
                  <a:pt x="17308" y="19335"/>
                </a:cubicBezTo>
                <a:cubicBezTo>
                  <a:pt x="17595" y="19335"/>
                  <a:pt x="17735" y="19335"/>
                  <a:pt x="18022" y="19335"/>
                </a:cubicBezTo>
                <a:cubicBezTo>
                  <a:pt x="18309" y="19335"/>
                  <a:pt x="18449" y="21600"/>
                  <a:pt x="18736" y="19335"/>
                </a:cubicBezTo>
                <a:cubicBezTo>
                  <a:pt x="19023" y="17070"/>
                  <a:pt x="19163" y="11148"/>
                  <a:pt x="19450" y="8187"/>
                </a:cubicBezTo>
                <a:cubicBezTo>
                  <a:pt x="19737" y="5225"/>
                  <a:pt x="19877" y="6096"/>
                  <a:pt x="20164" y="4529"/>
                </a:cubicBezTo>
                <a:cubicBezTo>
                  <a:pt x="20451" y="2961"/>
                  <a:pt x="20598" y="1393"/>
                  <a:pt x="20885" y="696"/>
                </a:cubicBezTo>
                <a:cubicBezTo>
                  <a:pt x="21172" y="0"/>
                  <a:pt x="21473" y="696"/>
                  <a:pt x="21600" y="696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</a:ln>
        </p:spPr>
      </p:sp>
      <p:sp>
        <p:nvSpPr>
          <p:cNvPr id="9221" name="自由曲线 502">
            <a:extLst>
              <a:ext uri="{FF2B5EF4-FFF2-40B4-BE49-F238E27FC236}">
                <a16:creationId xmlns:a16="http://schemas.microsoft.com/office/drawing/2014/main" id="{6D060A9C-EDF2-41C2-98B8-3F2C2B2E37E5}"/>
              </a:ext>
            </a:extLst>
          </p:cNvPr>
          <p:cNvSpPr/>
          <p:nvPr/>
        </p:nvSpPr>
        <p:spPr bwMode="auto">
          <a:xfrm>
            <a:off x="6213475" y="2844800"/>
            <a:ext cx="1330325" cy="1292225"/>
          </a:xfrm>
          <a:custGeom>
            <a:avLst/>
            <a:gdLst/>
            <a:ahLst/>
            <a:cxnLst>
              <a:cxn ang="0">
                <a:pos x="1229442" y="0"/>
              </a:cxn>
              <a:cxn ang="0">
                <a:pos x="1297313" y="27280"/>
              </a:cxn>
              <a:cxn ang="0">
                <a:pos x="1324597" y="95182"/>
              </a:cxn>
              <a:cxn ang="0">
                <a:pos x="1324597" y="163084"/>
              </a:cxn>
              <a:cxn ang="0">
                <a:pos x="1324597" y="230985"/>
              </a:cxn>
              <a:cxn ang="0">
                <a:pos x="1310616" y="312886"/>
              </a:cxn>
              <a:cxn ang="0">
                <a:pos x="1256726" y="380788"/>
              </a:cxn>
              <a:cxn ang="0">
                <a:pos x="1202158" y="448689"/>
              </a:cxn>
              <a:cxn ang="0">
                <a:pos x="1134287" y="489311"/>
              </a:cxn>
              <a:cxn ang="0">
                <a:pos x="1066416" y="530590"/>
              </a:cxn>
              <a:cxn ang="0">
                <a:pos x="998483" y="557870"/>
              </a:cxn>
              <a:cxn ang="0">
                <a:pos x="929996" y="571211"/>
              </a:cxn>
              <a:cxn ang="0">
                <a:pos x="862125" y="571211"/>
              </a:cxn>
              <a:cxn ang="0">
                <a:pos x="794253" y="584493"/>
              </a:cxn>
              <a:cxn ang="0">
                <a:pos x="726320" y="598492"/>
              </a:cxn>
              <a:cxn ang="0">
                <a:pos x="658449" y="598492"/>
              </a:cxn>
              <a:cxn ang="0">
                <a:pos x="590578" y="598492"/>
              </a:cxn>
              <a:cxn ang="0">
                <a:pos x="522707" y="598492"/>
              </a:cxn>
              <a:cxn ang="0">
                <a:pos x="454220" y="611833"/>
              </a:cxn>
              <a:cxn ang="0">
                <a:pos x="372984" y="639113"/>
              </a:cxn>
              <a:cxn ang="0">
                <a:pos x="305113" y="653052"/>
              </a:cxn>
              <a:cxn ang="0">
                <a:pos x="237241" y="666393"/>
              </a:cxn>
              <a:cxn ang="0">
                <a:pos x="168693" y="734295"/>
              </a:cxn>
              <a:cxn ang="0">
                <a:pos x="128105" y="802197"/>
              </a:cxn>
              <a:cxn ang="0">
                <a:pos x="73537" y="884097"/>
              </a:cxn>
              <a:cxn ang="0">
                <a:pos x="32950" y="951999"/>
              </a:cxn>
              <a:cxn ang="0">
                <a:pos x="5666" y="1019901"/>
              </a:cxn>
              <a:cxn ang="0">
                <a:pos x="5666" y="1087802"/>
              </a:cxn>
              <a:cxn ang="0">
                <a:pos x="19647" y="1155764"/>
              </a:cxn>
              <a:cxn ang="0">
                <a:pos x="60234" y="1224264"/>
              </a:cxn>
              <a:cxn ang="0">
                <a:pos x="100821" y="1292225"/>
              </a:cxn>
            </a:cxnLst>
            <a:rect l="l" t="t" r="r" b="b"/>
            <a:pathLst>
              <a:path w="21600" h="21600">
                <a:moveTo>
                  <a:pt x="19962" y="0"/>
                </a:moveTo>
                <a:cubicBezTo>
                  <a:pt x="20178" y="63"/>
                  <a:pt x="20755" y="137"/>
                  <a:pt x="21064" y="456"/>
                </a:cubicBezTo>
                <a:cubicBezTo>
                  <a:pt x="21373" y="774"/>
                  <a:pt x="21414" y="1135"/>
                  <a:pt x="21507" y="1591"/>
                </a:cubicBezTo>
                <a:cubicBezTo>
                  <a:pt x="21600" y="2047"/>
                  <a:pt x="21507" y="2270"/>
                  <a:pt x="21507" y="2726"/>
                </a:cubicBezTo>
                <a:cubicBezTo>
                  <a:pt x="21507" y="3182"/>
                  <a:pt x="21548" y="3363"/>
                  <a:pt x="21507" y="3861"/>
                </a:cubicBezTo>
                <a:cubicBezTo>
                  <a:pt x="21466" y="4360"/>
                  <a:pt x="21496" y="4731"/>
                  <a:pt x="21280" y="5230"/>
                </a:cubicBezTo>
                <a:cubicBezTo>
                  <a:pt x="21064" y="5728"/>
                  <a:pt x="20755" y="5909"/>
                  <a:pt x="20405" y="6365"/>
                </a:cubicBezTo>
                <a:cubicBezTo>
                  <a:pt x="20054" y="6821"/>
                  <a:pt x="19921" y="7139"/>
                  <a:pt x="19519" y="7500"/>
                </a:cubicBezTo>
                <a:cubicBezTo>
                  <a:pt x="19117" y="7861"/>
                  <a:pt x="18860" y="7903"/>
                  <a:pt x="18417" y="8179"/>
                </a:cubicBezTo>
                <a:cubicBezTo>
                  <a:pt x="17974" y="8455"/>
                  <a:pt x="17757" y="8635"/>
                  <a:pt x="17315" y="8869"/>
                </a:cubicBezTo>
                <a:cubicBezTo>
                  <a:pt x="16872" y="9102"/>
                  <a:pt x="16655" y="9187"/>
                  <a:pt x="16212" y="9325"/>
                </a:cubicBezTo>
                <a:cubicBezTo>
                  <a:pt x="15769" y="9463"/>
                  <a:pt x="15543" y="9505"/>
                  <a:pt x="15100" y="9548"/>
                </a:cubicBezTo>
                <a:cubicBezTo>
                  <a:pt x="14657" y="9590"/>
                  <a:pt x="14441" y="9505"/>
                  <a:pt x="13998" y="9548"/>
                </a:cubicBezTo>
                <a:cubicBezTo>
                  <a:pt x="13555" y="9590"/>
                  <a:pt x="13339" y="9675"/>
                  <a:pt x="12896" y="9770"/>
                </a:cubicBezTo>
                <a:cubicBezTo>
                  <a:pt x="12453" y="9866"/>
                  <a:pt x="12236" y="9961"/>
                  <a:pt x="11793" y="10004"/>
                </a:cubicBezTo>
                <a:cubicBezTo>
                  <a:pt x="11351" y="10046"/>
                  <a:pt x="11134" y="10004"/>
                  <a:pt x="10691" y="10004"/>
                </a:cubicBezTo>
                <a:cubicBezTo>
                  <a:pt x="10248" y="10004"/>
                  <a:pt x="10032" y="10004"/>
                  <a:pt x="9589" y="10004"/>
                </a:cubicBezTo>
                <a:cubicBezTo>
                  <a:pt x="9146" y="10004"/>
                  <a:pt x="8930" y="9961"/>
                  <a:pt x="8487" y="10004"/>
                </a:cubicBezTo>
                <a:cubicBezTo>
                  <a:pt x="8044" y="10046"/>
                  <a:pt x="7859" y="10089"/>
                  <a:pt x="7375" y="10227"/>
                </a:cubicBezTo>
                <a:cubicBezTo>
                  <a:pt x="6890" y="10365"/>
                  <a:pt x="6540" y="10545"/>
                  <a:pt x="6056" y="10683"/>
                </a:cubicBezTo>
                <a:cubicBezTo>
                  <a:pt x="5572" y="10821"/>
                  <a:pt x="5397" y="10821"/>
                  <a:pt x="4954" y="10916"/>
                </a:cubicBezTo>
                <a:cubicBezTo>
                  <a:pt x="4511" y="11012"/>
                  <a:pt x="4295" y="10863"/>
                  <a:pt x="3852" y="11139"/>
                </a:cubicBezTo>
                <a:cubicBezTo>
                  <a:pt x="3409" y="11415"/>
                  <a:pt x="3090" y="11818"/>
                  <a:pt x="2739" y="12274"/>
                </a:cubicBezTo>
                <a:cubicBezTo>
                  <a:pt x="2389" y="12730"/>
                  <a:pt x="2389" y="12911"/>
                  <a:pt x="2080" y="13409"/>
                </a:cubicBezTo>
                <a:cubicBezTo>
                  <a:pt x="1771" y="13908"/>
                  <a:pt x="1503" y="14279"/>
                  <a:pt x="1194" y="14778"/>
                </a:cubicBezTo>
                <a:cubicBezTo>
                  <a:pt x="885" y="15277"/>
                  <a:pt x="751" y="15457"/>
                  <a:pt x="535" y="15913"/>
                </a:cubicBezTo>
                <a:cubicBezTo>
                  <a:pt x="319" y="16369"/>
                  <a:pt x="185" y="16592"/>
                  <a:pt x="92" y="17048"/>
                </a:cubicBezTo>
                <a:cubicBezTo>
                  <a:pt x="0" y="17504"/>
                  <a:pt x="51" y="17727"/>
                  <a:pt x="92" y="18183"/>
                </a:cubicBezTo>
                <a:cubicBezTo>
                  <a:pt x="133" y="18640"/>
                  <a:pt x="144" y="18862"/>
                  <a:pt x="319" y="19319"/>
                </a:cubicBezTo>
                <a:cubicBezTo>
                  <a:pt x="494" y="19775"/>
                  <a:pt x="710" y="20008"/>
                  <a:pt x="978" y="20464"/>
                </a:cubicBezTo>
                <a:cubicBezTo>
                  <a:pt x="1246" y="20921"/>
                  <a:pt x="1514" y="21398"/>
                  <a:pt x="1637" y="21600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</a:ln>
        </p:spPr>
      </p:sp>
      <p:sp>
        <p:nvSpPr>
          <p:cNvPr id="9222" name="自由曲线 503">
            <a:extLst>
              <a:ext uri="{FF2B5EF4-FFF2-40B4-BE49-F238E27FC236}">
                <a16:creationId xmlns:a16="http://schemas.microsoft.com/office/drawing/2014/main" id="{89838025-1839-4401-A9ED-EFB0D8A8971B}"/>
              </a:ext>
            </a:extLst>
          </p:cNvPr>
          <p:cNvSpPr/>
          <p:nvPr/>
        </p:nvSpPr>
        <p:spPr bwMode="auto">
          <a:xfrm>
            <a:off x="1847850" y="4178300"/>
            <a:ext cx="1227138" cy="1444625"/>
          </a:xfrm>
          <a:custGeom>
            <a:avLst/>
            <a:gdLst/>
            <a:ahLst/>
            <a:cxnLst>
              <a:cxn ang="0">
                <a:pos x="1227138" y="0"/>
              </a:cxn>
              <a:cxn ang="0">
                <a:pos x="1159191" y="54575"/>
              </a:cxn>
              <a:cxn ang="0">
                <a:pos x="1091244" y="95171"/>
              </a:cxn>
              <a:cxn ang="0">
                <a:pos x="996027" y="135768"/>
              </a:cxn>
              <a:cxn ang="0">
                <a:pos x="928080" y="177033"/>
              </a:cxn>
              <a:cxn ang="0">
                <a:pos x="860190" y="203719"/>
              </a:cxn>
              <a:cxn ang="0">
                <a:pos x="792243" y="244984"/>
              </a:cxn>
              <a:cxn ang="0">
                <a:pos x="723671" y="285581"/>
              </a:cxn>
              <a:cxn ang="0">
                <a:pos x="655780" y="340156"/>
              </a:cxn>
              <a:cxn ang="0">
                <a:pos x="587833" y="380819"/>
              </a:cxn>
              <a:cxn ang="0">
                <a:pos x="519886" y="408107"/>
              </a:cxn>
              <a:cxn ang="0">
                <a:pos x="451996" y="448703"/>
              </a:cxn>
              <a:cxn ang="0">
                <a:pos x="384049" y="462681"/>
              </a:cxn>
              <a:cxn ang="0">
                <a:pos x="316102" y="516654"/>
              </a:cxn>
              <a:cxn ang="0">
                <a:pos x="247530" y="571229"/>
              </a:cxn>
              <a:cxn ang="0">
                <a:pos x="179639" y="611825"/>
              </a:cxn>
              <a:cxn ang="0">
                <a:pos x="125668" y="679776"/>
              </a:cxn>
              <a:cxn ang="0">
                <a:pos x="71072" y="748329"/>
              </a:cxn>
              <a:cxn ang="0">
                <a:pos x="30451" y="816213"/>
              </a:cxn>
              <a:cxn ang="0">
                <a:pos x="16475" y="884164"/>
              </a:cxn>
              <a:cxn ang="0">
                <a:pos x="3125" y="952048"/>
              </a:cxn>
              <a:cxn ang="0">
                <a:pos x="3125" y="1019932"/>
              </a:cxn>
              <a:cxn ang="0">
                <a:pos x="3125" y="1101861"/>
              </a:cxn>
              <a:cxn ang="0">
                <a:pos x="3125" y="1183054"/>
              </a:cxn>
              <a:cxn ang="0">
                <a:pos x="3125" y="1251005"/>
              </a:cxn>
              <a:cxn ang="0">
                <a:pos x="3125" y="1319558"/>
              </a:cxn>
              <a:cxn ang="0">
                <a:pos x="16475" y="1387442"/>
              </a:cxn>
              <a:cxn ang="0">
                <a:pos x="84423" y="1428105"/>
              </a:cxn>
              <a:cxn ang="0">
                <a:pos x="166289" y="1428105"/>
              </a:cxn>
              <a:cxn ang="0">
                <a:pos x="193615" y="1346176"/>
              </a:cxn>
            </a:cxnLst>
            <a:rect l="l" t="t" r="r" b="b"/>
            <a:pathLst>
              <a:path w="21600" h="21600">
                <a:moveTo>
                  <a:pt x="21600" y="0"/>
                </a:moveTo>
                <a:cubicBezTo>
                  <a:pt x="21387" y="151"/>
                  <a:pt x="20884" y="531"/>
                  <a:pt x="20404" y="816"/>
                </a:cubicBezTo>
                <a:cubicBezTo>
                  <a:pt x="19923" y="1100"/>
                  <a:pt x="19778" y="1176"/>
                  <a:pt x="19208" y="1423"/>
                </a:cubicBezTo>
                <a:cubicBezTo>
                  <a:pt x="18638" y="1670"/>
                  <a:pt x="18102" y="1784"/>
                  <a:pt x="17532" y="2030"/>
                </a:cubicBezTo>
                <a:cubicBezTo>
                  <a:pt x="16962" y="2277"/>
                  <a:pt x="16817" y="2448"/>
                  <a:pt x="16336" y="2647"/>
                </a:cubicBezTo>
                <a:cubicBezTo>
                  <a:pt x="15856" y="2847"/>
                  <a:pt x="15621" y="2847"/>
                  <a:pt x="15141" y="3046"/>
                </a:cubicBezTo>
                <a:cubicBezTo>
                  <a:pt x="14660" y="3245"/>
                  <a:pt x="14426" y="3416"/>
                  <a:pt x="13945" y="3663"/>
                </a:cubicBezTo>
                <a:cubicBezTo>
                  <a:pt x="13465" y="3910"/>
                  <a:pt x="13219" y="3985"/>
                  <a:pt x="12738" y="4270"/>
                </a:cubicBezTo>
                <a:cubicBezTo>
                  <a:pt x="12258" y="4555"/>
                  <a:pt x="12023" y="4802"/>
                  <a:pt x="11543" y="5086"/>
                </a:cubicBezTo>
                <a:cubicBezTo>
                  <a:pt x="11062" y="5371"/>
                  <a:pt x="10827" y="5494"/>
                  <a:pt x="10347" y="5694"/>
                </a:cubicBezTo>
                <a:cubicBezTo>
                  <a:pt x="9866" y="5893"/>
                  <a:pt x="9632" y="5902"/>
                  <a:pt x="9151" y="6102"/>
                </a:cubicBezTo>
                <a:cubicBezTo>
                  <a:pt x="8671" y="6301"/>
                  <a:pt x="8436" y="6548"/>
                  <a:pt x="7956" y="6709"/>
                </a:cubicBezTo>
                <a:cubicBezTo>
                  <a:pt x="7475" y="6871"/>
                  <a:pt x="7240" y="6719"/>
                  <a:pt x="6760" y="6918"/>
                </a:cubicBezTo>
                <a:cubicBezTo>
                  <a:pt x="6279" y="7117"/>
                  <a:pt x="6045" y="7402"/>
                  <a:pt x="5564" y="7725"/>
                </a:cubicBezTo>
                <a:cubicBezTo>
                  <a:pt x="5084" y="8047"/>
                  <a:pt x="4838" y="8256"/>
                  <a:pt x="4357" y="8541"/>
                </a:cubicBezTo>
                <a:cubicBezTo>
                  <a:pt x="3877" y="8826"/>
                  <a:pt x="3586" y="8826"/>
                  <a:pt x="3162" y="9148"/>
                </a:cubicBezTo>
                <a:cubicBezTo>
                  <a:pt x="2737" y="9471"/>
                  <a:pt x="2592" y="9756"/>
                  <a:pt x="2212" y="10164"/>
                </a:cubicBezTo>
                <a:cubicBezTo>
                  <a:pt x="1832" y="10572"/>
                  <a:pt x="1586" y="10781"/>
                  <a:pt x="1251" y="11189"/>
                </a:cubicBezTo>
                <a:cubicBezTo>
                  <a:pt x="916" y="11597"/>
                  <a:pt x="726" y="11796"/>
                  <a:pt x="536" y="12204"/>
                </a:cubicBezTo>
                <a:cubicBezTo>
                  <a:pt x="346" y="12612"/>
                  <a:pt x="391" y="12811"/>
                  <a:pt x="290" y="13220"/>
                </a:cubicBezTo>
                <a:cubicBezTo>
                  <a:pt x="189" y="13628"/>
                  <a:pt x="100" y="13827"/>
                  <a:pt x="55" y="14235"/>
                </a:cubicBezTo>
                <a:cubicBezTo>
                  <a:pt x="11" y="14643"/>
                  <a:pt x="55" y="14804"/>
                  <a:pt x="55" y="15250"/>
                </a:cubicBezTo>
                <a:cubicBezTo>
                  <a:pt x="55" y="15697"/>
                  <a:pt x="55" y="15991"/>
                  <a:pt x="55" y="16475"/>
                </a:cubicBezTo>
                <a:cubicBezTo>
                  <a:pt x="55" y="16959"/>
                  <a:pt x="55" y="17243"/>
                  <a:pt x="55" y="17689"/>
                </a:cubicBezTo>
                <a:cubicBezTo>
                  <a:pt x="55" y="18136"/>
                  <a:pt x="55" y="18297"/>
                  <a:pt x="55" y="18705"/>
                </a:cubicBezTo>
                <a:cubicBezTo>
                  <a:pt x="55" y="19113"/>
                  <a:pt x="11" y="19322"/>
                  <a:pt x="55" y="19730"/>
                </a:cubicBezTo>
                <a:cubicBezTo>
                  <a:pt x="100" y="20138"/>
                  <a:pt x="0" y="20423"/>
                  <a:pt x="290" y="20745"/>
                </a:cubicBezTo>
                <a:cubicBezTo>
                  <a:pt x="581" y="21068"/>
                  <a:pt x="960" y="21229"/>
                  <a:pt x="1486" y="21353"/>
                </a:cubicBezTo>
                <a:cubicBezTo>
                  <a:pt x="2011" y="21476"/>
                  <a:pt x="2547" y="21600"/>
                  <a:pt x="2927" y="21353"/>
                </a:cubicBezTo>
                <a:cubicBezTo>
                  <a:pt x="3307" y="21106"/>
                  <a:pt x="3341" y="20375"/>
                  <a:pt x="3408" y="20128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</a:ln>
        </p:spPr>
      </p:sp>
      <p:sp>
        <p:nvSpPr>
          <p:cNvPr id="9223" name="自由曲线 504">
            <a:extLst>
              <a:ext uri="{FF2B5EF4-FFF2-40B4-BE49-F238E27FC236}">
                <a16:creationId xmlns:a16="http://schemas.microsoft.com/office/drawing/2014/main" id="{3F445E64-D4DA-41D3-B01F-57585A5AA7ED}"/>
              </a:ext>
            </a:extLst>
          </p:cNvPr>
          <p:cNvSpPr/>
          <p:nvPr/>
        </p:nvSpPr>
        <p:spPr bwMode="auto">
          <a:xfrm>
            <a:off x="3714750" y="5573713"/>
            <a:ext cx="2163763" cy="79375"/>
          </a:xfrm>
          <a:custGeom>
            <a:avLst/>
            <a:gdLst/>
            <a:ahLst/>
            <a:cxnLst>
              <a:cxn ang="0">
                <a:pos x="0" y="19682"/>
              </a:cxn>
              <a:cxn ang="0">
                <a:pos x="68519" y="46354"/>
              </a:cxn>
              <a:cxn ang="0">
                <a:pos x="136437" y="73657"/>
              </a:cxn>
              <a:cxn ang="0">
                <a:pos x="204355" y="73657"/>
              </a:cxn>
              <a:cxn ang="0">
                <a:pos x="272374" y="73657"/>
              </a:cxn>
              <a:cxn ang="0">
                <a:pos x="354216" y="73657"/>
              </a:cxn>
              <a:cxn ang="0">
                <a:pos x="422134" y="73657"/>
              </a:cxn>
              <a:cxn ang="0">
                <a:pos x="490052" y="73657"/>
              </a:cxn>
              <a:cxn ang="0">
                <a:pos x="558071" y="60325"/>
              </a:cxn>
              <a:cxn ang="0">
                <a:pos x="625989" y="46354"/>
              </a:cxn>
              <a:cxn ang="0">
                <a:pos x="693907" y="46354"/>
              </a:cxn>
              <a:cxn ang="0">
                <a:pos x="775849" y="33018"/>
              </a:cxn>
              <a:cxn ang="0">
                <a:pos x="843767" y="5714"/>
              </a:cxn>
              <a:cxn ang="0">
                <a:pos x="911686" y="5714"/>
              </a:cxn>
              <a:cxn ang="0">
                <a:pos x="979604" y="5714"/>
              </a:cxn>
              <a:cxn ang="0">
                <a:pos x="1047522" y="5714"/>
              </a:cxn>
              <a:cxn ang="0">
                <a:pos x="1129464" y="5714"/>
              </a:cxn>
              <a:cxn ang="0">
                <a:pos x="1197382" y="5714"/>
              </a:cxn>
              <a:cxn ang="0">
                <a:pos x="1265300" y="5714"/>
              </a:cxn>
              <a:cxn ang="0">
                <a:pos x="1347243" y="5714"/>
              </a:cxn>
              <a:cxn ang="0">
                <a:pos x="1428484" y="5714"/>
              </a:cxn>
              <a:cxn ang="0">
                <a:pos x="1497104" y="5714"/>
              </a:cxn>
              <a:cxn ang="0">
                <a:pos x="1565022" y="19682"/>
              </a:cxn>
              <a:cxn ang="0">
                <a:pos x="1632940" y="19682"/>
              </a:cxn>
              <a:cxn ang="0">
                <a:pos x="1700858" y="19682"/>
              </a:cxn>
              <a:cxn ang="0">
                <a:pos x="1782800" y="19682"/>
              </a:cxn>
              <a:cxn ang="0">
                <a:pos x="1864042" y="46354"/>
              </a:cxn>
              <a:cxn ang="0">
                <a:pos x="1945984" y="46354"/>
              </a:cxn>
              <a:cxn ang="0">
                <a:pos x="2013902" y="46354"/>
              </a:cxn>
              <a:cxn ang="0">
                <a:pos x="2095144" y="46354"/>
              </a:cxn>
              <a:cxn ang="0">
                <a:pos x="2163763" y="46354"/>
              </a:cxn>
            </a:cxnLst>
            <a:rect l="l" t="t" r="r" b="b"/>
            <a:pathLst>
              <a:path w="21600" h="21600">
                <a:moveTo>
                  <a:pt x="0" y="5356"/>
                </a:moveTo>
                <a:cubicBezTo>
                  <a:pt x="120" y="6739"/>
                  <a:pt x="411" y="9676"/>
                  <a:pt x="684" y="12614"/>
                </a:cubicBezTo>
                <a:cubicBezTo>
                  <a:pt x="957" y="15552"/>
                  <a:pt x="1090" y="18489"/>
                  <a:pt x="1362" y="20044"/>
                </a:cubicBezTo>
                <a:cubicBezTo>
                  <a:pt x="1635" y="21600"/>
                  <a:pt x="1768" y="20044"/>
                  <a:pt x="2040" y="20044"/>
                </a:cubicBezTo>
                <a:cubicBezTo>
                  <a:pt x="2313" y="20044"/>
                  <a:pt x="2421" y="20044"/>
                  <a:pt x="2719" y="20044"/>
                </a:cubicBezTo>
                <a:cubicBezTo>
                  <a:pt x="3016" y="20044"/>
                  <a:pt x="3238" y="20044"/>
                  <a:pt x="3536" y="20044"/>
                </a:cubicBezTo>
                <a:cubicBezTo>
                  <a:pt x="3834" y="20044"/>
                  <a:pt x="3942" y="20044"/>
                  <a:pt x="4214" y="20044"/>
                </a:cubicBezTo>
                <a:cubicBezTo>
                  <a:pt x="4487" y="20044"/>
                  <a:pt x="4620" y="20736"/>
                  <a:pt x="4892" y="20044"/>
                </a:cubicBezTo>
                <a:cubicBezTo>
                  <a:pt x="5165" y="19353"/>
                  <a:pt x="5298" y="17971"/>
                  <a:pt x="5571" y="16416"/>
                </a:cubicBezTo>
                <a:cubicBezTo>
                  <a:pt x="5843" y="14860"/>
                  <a:pt x="5976" y="13305"/>
                  <a:pt x="6249" y="12614"/>
                </a:cubicBezTo>
                <a:cubicBezTo>
                  <a:pt x="6521" y="11923"/>
                  <a:pt x="6629" y="13305"/>
                  <a:pt x="6927" y="12614"/>
                </a:cubicBezTo>
                <a:cubicBezTo>
                  <a:pt x="7225" y="11923"/>
                  <a:pt x="7447" y="11232"/>
                  <a:pt x="7745" y="8985"/>
                </a:cubicBezTo>
                <a:cubicBezTo>
                  <a:pt x="8042" y="6739"/>
                  <a:pt x="8150" y="3110"/>
                  <a:pt x="8423" y="1555"/>
                </a:cubicBezTo>
                <a:cubicBezTo>
                  <a:pt x="8695" y="0"/>
                  <a:pt x="8828" y="1555"/>
                  <a:pt x="9101" y="1555"/>
                </a:cubicBezTo>
                <a:cubicBezTo>
                  <a:pt x="9373" y="1555"/>
                  <a:pt x="9507" y="1555"/>
                  <a:pt x="9779" y="1555"/>
                </a:cubicBezTo>
                <a:cubicBezTo>
                  <a:pt x="10052" y="1555"/>
                  <a:pt x="10159" y="1555"/>
                  <a:pt x="10457" y="1555"/>
                </a:cubicBezTo>
                <a:cubicBezTo>
                  <a:pt x="10755" y="1555"/>
                  <a:pt x="10977" y="1555"/>
                  <a:pt x="11275" y="1555"/>
                </a:cubicBezTo>
                <a:cubicBezTo>
                  <a:pt x="11573" y="1555"/>
                  <a:pt x="11680" y="1555"/>
                  <a:pt x="11953" y="1555"/>
                </a:cubicBezTo>
                <a:cubicBezTo>
                  <a:pt x="12226" y="1555"/>
                  <a:pt x="12333" y="1555"/>
                  <a:pt x="12631" y="1555"/>
                </a:cubicBezTo>
                <a:cubicBezTo>
                  <a:pt x="12929" y="1555"/>
                  <a:pt x="13126" y="1555"/>
                  <a:pt x="13449" y="1555"/>
                </a:cubicBezTo>
                <a:cubicBezTo>
                  <a:pt x="13772" y="1555"/>
                  <a:pt x="13962" y="1555"/>
                  <a:pt x="14260" y="1555"/>
                </a:cubicBezTo>
                <a:cubicBezTo>
                  <a:pt x="14558" y="1555"/>
                  <a:pt x="14672" y="864"/>
                  <a:pt x="14945" y="1555"/>
                </a:cubicBezTo>
                <a:cubicBezTo>
                  <a:pt x="15217" y="2246"/>
                  <a:pt x="15350" y="4665"/>
                  <a:pt x="15623" y="5356"/>
                </a:cubicBezTo>
                <a:cubicBezTo>
                  <a:pt x="15895" y="6048"/>
                  <a:pt x="16028" y="5356"/>
                  <a:pt x="16301" y="5356"/>
                </a:cubicBezTo>
                <a:cubicBezTo>
                  <a:pt x="16573" y="5356"/>
                  <a:pt x="16681" y="5356"/>
                  <a:pt x="16979" y="5356"/>
                </a:cubicBezTo>
                <a:cubicBezTo>
                  <a:pt x="17277" y="5356"/>
                  <a:pt x="17473" y="3974"/>
                  <a:pt x="17797" y="5356"/>
                </a:cubicBezTo>
                <a:cubicBezTo>
                  <a:pt x="18120" y="6739"/>
                  <a:pt x="18285" y="11232"/>
                  <a:pt x="18608" y="12614"/>
                </a:cubicBezTo>
                <a:cubicBezTo>
                  <a:pt x="18931" y="13996"/>
                  <a:pt x="19128" y="12614"/>
                  <a:pt x="19426" y="12614"/>
                </a:cubicBezTo>
                <a:cubicBezTo>
                  <a:pt x="19723" y="12614"/>
                  <a:pt x="19806" y="12614"/>
                  <a:pt x="20104" y="12614"/>
                </a:cubicBezTo>
                <a:cubicBezTo>
                  <a:pt x="20402" y="12614"/>
                  <a:pt x="20617" y="12614"/>
                  <a:pt x="20915" y="12614"/>
                </a:cubicBezTo>
                <a:cubicBezTo>
                  <a:pt x="21213" y="12614"/>
                  <a:pt x="21479" y="12614"/>
                  <a:pt x="21600" y="12614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</a:ln>
        </p:spPr>
      </p:sp>
      <p:sp>
        <p:nvSpPr>
          <p:cNvPr id="9224" name="自由曲线 505">
            <a:extLst>
              <a:ext uri="{FF2B5EF4-FFF2-40B4-BE49-F238E27FC236}">
                <a16:creationId xmlns:a16="http://schemas.microsoft.com/office/drawing/2014/main" id="{69738466-72B0-4CD9-8FD7-72AD559E1433}"/>
              </a:ext>
            </a:extLst>
          </p:cNvPr>
          <p:cNvSpPr/>
          <p:nvPr/>
        </p:nvSpPr>
        <p:spPr bwMode="auto">
          <a:xfrm>
            <a:off x="6245225" y="4156075"/>
            <a:ext cx="1504950" cy="1555750"/>
          </a:xfrm>
          <a:custGeom>
            <a:avLst/>
            <a:gdLst/>
            <a:ahLst/>
            <a:cxnLst>
              <a:cxn ang="0">
                <a:pos x="1224862" y="1490351"/>
              </a:cxn>
              <a:cxn ang="0">
                <a:pos x="1306171" y="1544946"/>
              </a:cxn>
              <a:cxn ang="0">
                <a:pos x="1374103" y="1544946"/>
              </a:cxn>
              <a:cxn ang="0">
                <a:pos x="1442662" y="1490351"/>
              </a:cxn>
              <a:cxn ang="0">
                <a:pos x="1483351" y="1422431"/>
              </a:cxn>
              <a:cxn ang="0">
                <a:pos x="1496659" y="1341186"/>
              </a:cxn>
              <a:cxn ang="0">
                <a:pos x="1496659" y="1272618"/>
              </a:cxn>
              <a:cxn ang="0">
                <a:pos x="1496659" y="1204698"/>
              </a:cxn>
              <a:cxn ang="0">
                <a:pos x="1496659" y="1136778"/>
              </a:cxn>
              <a:cxn ang="0">
                <a:pos x="1496659" y="1068858"/>
              </a:cxn>
              <a:cxn ang="0">
                <a:pos x="1496659" y="1000938"/>
              </a:cxn>
              <a:cxn ang="0">
                <a:pos x="1496659" y="933018"/>
              </a:cxn>
              <a:cxn ang="0">
                <a:pos x="1456039" y="865098"/>
              </a:cxn>
              <a:cxn ang="0">
                <a:pos x="1388107" y="796530"/>
              </a:cxn>
              <a:cxn ang="0">
                <a:pos x="1320106" y="728682"/>
              </a:cxn>
              <a:cxn ang="0">
                <a:pos x="1252174" y="674663"/>
              </a:cxn>
              <a:cxn ang="0">
                <a:pos x="1183615" y="620139"/>
              </a:cxn>
              <a:cxn ang="0">
                <a:pos x="1115684" y="579517"/>
              </a:cxn>
              <a:cxn ang="0">
                <a:pos x="1047682" y="524922"/>
              </a:cxn>
              <a:cxn ang="0">
                <a:pos x="979750" y="484299"/>
              </a:cxn>
              <a:cxn ang="0">
                <a:pos x="911819" y="443029"/>
              </a:cxn>
              <a:cxn ang="0">
                <a:pos x="843887" y="375109"/>
              </a:cxn>
              <a:cxn ang="0">
                <a:pos x="775955" y="347811"/>
              </a:cxn>
              <a:cxn ang="0">
                <a:pos x="707327" y="293864"/>
              </a:cxn>
              <a:cxn ang="0">
                <a:pos x="639395" y="266566"/>
              </a:cxn>
              <a:cxn ang="0">
                <a:pos x="571463" y="211971"/>
              </a:cxn>
              <a:cxn ang="0">
                <a:pos x="490154" y="184673"/>
              </a:cxn>
              <a:cxn ang="0">
                <a:pos x="408287" y="144051"/>
              </a:cxn>
              <a:cxn ang="0">
                <a:pos x="340356" y="103429"/>
              </a:cxn>
              <a:cxn ang="0">
                <a:pos x="272354" y="76131"/>
              </a:cxn>
              <a:cxn ang="0">
                <a:pos x="204422" y="48833"/>
              </a:cxn>
              <a:cxn ang="0">
                <a:pos x="135864" y="8211"/>
              </a:cxn>
              <a:cxn ang="0">
                <a:pos x="67932" y="8211"/>
              </a:cxn>
              <a:cxn ang="0">
                <a:pos x="0" y="8211"/>
              </a:cxn>
            </a:cxnLst>
            <a:rect l="l" t="t" r="r" b="b"/>
            <a:pathLst>
              <a:path w="21600" h="21600">
                <a:moveTo>
                  <a:pt x="17580" y="20692"/>
                </a:moveTo>
                <a:cubicBezTo>
                  <a:pt x="17790" y="20842"/>
                  <a:pt x="18318" y="21300"/>
                  <a:pt x="18747" y="21450"/>
                </a:cubicBezTo>
                <a:cubicBezTo>
                  <a:pt x="19175" y="21600"/>
                  <a:pt x="19330" y="21600"/>
                  <a:pt x="19722" y="21450"/>
                </a:cubicBezTo>
                <a:cubicBezTo>
                  <a:pt x="20114" y="21300"/>
                  <a:pt x="20396" y="21035"/>
                  <a:pt x="20706" y="20692"/>
                </a:cubicBezTo>
                <a:cubicBezTo>
                  <a:pt x="21016" y="20348"/>
                  <a:pt x="21135" y="20163"/>
                  <a:pt x="21290" y="19749"/>
                </a:cubicBezTo>
                <a:cubicBezTo>
                  <a:pt x="21445" y="19335"/>
                  <a:pt x="21445" y="19035"/>
                  <a:pt x="21481" y="18621"/>
                </a:cubicBezTo>
                <a:cubicBezTo>
                  <a:pt x="21517" y="18207"/>
                  <a:pt x="21481" y="18048"/>
                  <a:pt x="21481" y="17669"/>
                </a:cubicBezTo>
                <a:cubicBezTo>
                  <a:pt x="21481" y="17290"/>
                  <a:pt x="21481" y="17105"/>
                  <a:pt x="21481" y="16726"/>
                </a:cubicBezTo>
                <a:cubicBezTo>
                  <a:pt x="21481" y="16347"/>
                  <a:pt x="21481" y="16162"/>
                  <a:pt x="21481" y="15783"/>
                </a:cubicBezTo>
                <a:cubicBezTo>
                  <a:pt x="21481" y="15404"/>
                  <a:pt x="21481" y="15219"/>
                  <a:pt x="21481" y="14840"/>
                </a:cubicBezTo>
                <a:cubicBezTo>
                  <a:pt x="21481" y="14461"/>
                  <a:pt x="21481" y="14276"/>
                  <a:pt x="21481" y="13897"/>
                </a:cubicBezTo>
                <a:cubicBezTo>
                  <a:pt x="21481" y="13518"/>
                  <a:pt x="21600" y="13333"/>
                  <a:pt x="21481" y="12954"/>
                </a:cubicBezTo>
                <a:cubicBezTo>
                  <a:pt x="21363" y="12575"/>
                  <a:pt x="21208" y="12390"/>
                  <a:pt x="20898" y="12011"/>
                </a:cubicBezTo>
                <a:cubicBezTo>
                  <a:pt x="20588" y="11632"/>
                  <a:pt x="20314" y="11438"/>
                  <a:pt x="19923" y="11059"/>
                </a:cubicBezTo>
                <a:cubicBezTo>
                  <a:pt x="19531" y="10681"/>
                  <a:pt x="19339" y="10451"/>
                  <a:pt x="18947" y="10117"/>
                </a:cubicBezTo>
                <a:cubicBezTo>
                  <a:pt x="18555" y="9782"/>
                  <a:pt x="18364" y="9667"/>
                  <a:pt x="17972" y="9367"/>
                </a:cubicBezTo>
                <a:cubicBezTo>
                  <a:pt x="17580" y="9068"/>
                  <a:pt x="17380" y="8874"/>
                  <a:pt x="16988" y="8610"/>
                </a:cubicBezTo>
                <a:cubicBezTo>
                  <a:pt x="16596" y="8345"/>
                  <a:pt x="16405" y="8310"/>
                  <a:pt x="16013" y="8046"/>
                </a:cubicBezTo>
                <a:cubicBezTo>
                  <a:pt x="15621" y="7781"/>
                  <a:pt x="15429" y="7552"/>
                  <a:pt x="15037" y="7288"/>
                </a:cubicBezTo>
                <a:cubicBezTo>
                  <a:pt x="14646" y="7023"/>
                  <a:pt x="14454" y="6953"/>
                  <a:pt x="14062" y="6724"/>
                </a:cubicBezTo>
                <a:cubicBezTo>
                  <a:pt x="13670" y="6494"/>
                  <a:pt x="13479" y="6450"/>
                  <a:pt x="13087" y="6151"/>
                </a:cubicBezTo>
                <a:cubicBezTo>
                  <a:pt x="12695" y="5851"/>
                  <a:pt x="12504" y="5472"/>
                  <a:pt x="12112" y="5208"/>
                </a:cubicBezTo>
                <a:cubicBezTo>
                  <a:pt x="11720" y="4943"/>
                  <a:pt x="11529" y="5058"/>
                  <a:pt x="11137" y="4829"/>
                </a:cubicBezTo>
                <a:cubicBezTo>
                  <a:pt x="10745" y="4600"/>
                  <a:pt x="10544" y="4309"/>
                  <a:pt x="10152" y="4080"/>
                </a:cubicBezTo>
                <a:cubicBezTo>
                  <a:pt x="9761" y="3851"/>
                  <a:pt x="9569" y="3930"/>
                  <a:pt x="9177" y="3701"/>
                </a:cubicBezTo>
                <a:cubicBezTo>
                  <a:pt x="8785" y="3472"/>
                  <a:pt x="8630" y="3172"/>
                  <a:pt x="8202" y="2943"/>
                </a:cubicBezTo>
                <a:cubicBezTo>
                  <a:pt x="7774" y="2714"/>
                  <a:pt x="7500" y="2749"/>
                  <a:pt x="7035" y="2564"/>
                </a:cubicBezTo>
                <a:cubicBezTo>
                  <a:pt x="6571" y="2379"/>
                  <a:pt x="6288" y="2229"/>
                  <a:pt x="5860" y="2000"/>
                </a:cubicBezTo>
                <a:cubicBezTo>
                  <a:pt x="5431" y="1771"/>
                  <a:pt x="5276" y="1621"/>
                  <a:pt x="4885" y="1436"/>
                </a:cubicBezTo>
                <a:cubicBezTo>
                  <a:pt x="4493" y="1251"/>
                  <a:pt x="4301" y="1207"/>
                  <a:pt x="3909" y="1057"/>
                </a:cubicBezTo>
                <a:cubicBezTo>
                  <a:pt x="3517" y="907"/>
                  <a:pt x="3326" y="863"/>
                  <a:pt x="2934" y="678"/>
                </a:cubicBezTo>
                <a:cubicBezTo>
                  <a:pt x="2542" y="493"/>
                  <a:pt x="2342" y="229"/>
                  <a:pt x="1950" y="114"/>
                </a:cubicBezTo>
                <a:cubicBezTo>
                  <a:pt x="1558" y="0"/>
                  <a:pt x="1367" y="114"/>
                  <a:pt x="975" y="114"/>
                </a:cubicBezTo>
                <a:cubicBezTo>
                  <a:pt x="583" y="114"/>
                  <a:pt x="173" y="114"/>
                  <a:pt x="0" y="114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内容占位符 11265" descr="04304008">
            <a:extLst>
              <a:ext uri="{FF2B5EF4-FFF2-40B4-BE49-F238E27FC236}">
                <a16:creationId xmlns:a16="http://schemas.microsoft.com/office/drawing/2014/main" id="{387B4A30-4339-4BBC-8A4E-F33F8F491AE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2450" y="1392238"/>
            <a:ext cx="5729288" cy="38385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0483" name="内容占位符 11266">
            <a:extLst>
              <a:ext uri="{FF2B5EF4-FFF2-40B4-BE49-F238E27FC236}">
                <a16:creationId xmlns:a16="http://schemas.microsoft.com/office/drawing/2014/main" id="{FD15A56A-AFA7-4AA6-8759-12520CBEF8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06"/>
          <a:stretch>
            <a:fillRect/>
          </a:stretch>
        </p:blipFill>
        <p:spPr>
          <a:xfrm>
            <a:off x="376238" y="1798638"/>
            <a:ext cx="2957512" cy="34321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12289">
            <a:extLst>
              <a:ext uri="{FF2B5EF4-FFF2-40B4-BE49-F238E27FC236}">
                <a16:creationId xmlns:a16="http://schemas.microsoft.com/office/drawing/2014/main" id="{5A631C1E-9FA9-4960-B8BD-10DDF3164E8F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312988"/>
            <a:ext cx="4319587" cy="2716212"/>
            <a:chOff x="0" y="0"/>
            <a:chExt cx="2585" cy="1613"/>
          </a:xfrm>
        </p:grpSpPr>
        <p:pic>
          <p:nvPicPr>
            <p:cNvPr id="21507" name="Picture 5" descr="H:\2\人教教参资源\九\图\小灯泡.JPG">
              <a:extLst>
                <a:ext uri="{FF2B5EF4-FFF2-40B4-BE49-F238E27FC236}">
                  <a16:creationId xmlns:a16="http://schemas.microsoft.com/office/drawing/2014/main" id="{01B4870D-4E07-4F33-A2CE-D22EF85BA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911"/>
              <a:ext cx="91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8" name="Picture 10" descr="H:\2\人教教参资源\九\图\电池组.JPG">
              <a:extLst>
                <a:ext uri="{FF2B5EF4-FFF2-40B4-BE49-F238E27FC236}">
                  <a16:creationId xmlns:a16="http://schemas.microsoft.com/office/drawing/2014/main" id="{8825D07B-299C-4DC1-A737-E16FD3F58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76"/>
              <a:ext cx="1179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3" descr="H:\2\人教教参资源\九\图\铡刀开关.JPG">
              <a:extLst>
                <a:ext uri="{FF2B5EF4-FFF2-40B4-BE49-F238E27FC236}">
                  <a16:creationId xmlns:a16="http://schemas.microsoft.com/office/drawing/2014/main" id="{E3C18249-F996-4A4F-B22E-2B6EFA833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"/>
              <a:ext cx="85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5" descr="H:\2\人教教参资源\九\图\小灯泡.JPG">
              <a:extLst>
                <a:ext uri="{FF2B5EF4-FFF2-40B4-BE49-F238E27FC236}">
                  <a16:creationId xmlns:a16="http://schemas.microsoft.com/office/drawing/2014/main" id="{CECA5BCB-4FDF-4806-9DDD-8D2F8636E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707"/>
              <a:ext cx="909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未知">
              <a:extLst>
                <a:ext uri="{FF2B5EF4-FFF2-40B4-BE49-F238E27FC236}">
                  <a16:creationId xmlns:a16="http://schemas.microsoft.com/office/drawing/2014/main" id="{64BDB321-4367-4E8E-8A27-2CB6E2874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" y="341"/>
              <a:ext cx="332" cy="774"/>
            </a:xfrm>
            <a:custGeom>
              <a:avLst/>
              <a:gdLst>
                <a:gd name="T0" fmla="*/ 68 w 374"/>
                <a:gd name="T1" fmla="*/ 0 h 862"/>
                <a:gd name="T2" fmla="*/ 363 w 374"/>
                <a:gd name="T3" fmla="*/ 318 h 862"/>
                <a:gd name="T4" fmla="*/ 0 w 374"/>
                <a:gd name="T5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862">
                  <a:moveTo>
                    <a:pt x="68" y="0"/>
                  </a:moveTo>
                  <a:cubicBezTo>
                    <a:pt x="221" y="87"/>
                    <a:pt x="374" y="174"/>
                    <a:pt x="363" y="318"/>
                  </a:cubicBezTo>
                  <a:cubicBezTo>
                    <a:pt x="352" y="462"/>
                    <a:pt x="176" y="662"/>
                    <a:pt x="0" y="862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未知">
              <a:extLst>
                <a:ext uri="{FF2B5EF4-FFF2-40B4-BE49-F238E27FC236}">
                  <a16:creationId xmlns:a16="http://schemas.microsoft.com/office/drawing/2014/main" id="{211B2FE8-1C3D-46D7-A2FB-3DDDCDCC8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" y="422"/>
              <a:ext cx="349" cy="917"/>
            </a:xfrm>
            <a:custGeom>
              <a:avLst/>
              <a:gdLst>
                <a:gd name="T0" fmla="*/ 393 w 393"/>
                <a:gd name="T1" fmla="*/ 1021 h 1021"/>
                <a:gd name="T2" fmla="*/ 30 w 393"/>
                <a:gd name="T3" fmla="*/ 544 h 1021"/>
                <a:gd name="T4" fmla="*/ 211 w 393"/>
                <a:gd name="T5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" h="1021">
                  <a:moveTo>
                    <a:pt x="393" y="1021"/>
                  </a:moveTo>
                  <a:cubicBezTo>
                    <a:pt x="226" y="867"/>
                    <a:pt x="60" y="714"/>
                    <a:pt x="30" y="544"/>
                  </a:cubicBezTo>
                  <a:cubicBezTo>
                    <a:pt x="0" y="374"/>
                    <a:pt x="105" y="187"/>
                    <a:pt x="211" y="0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3" name="未知">
              <a:extLst>
                <a:ext uri="{FF2B5EF4-FFF2-40B4-BE49-F238E27FC236}">
                  <a16:creationId xmlns:a16="http://schemas.microsoft.com/office/drawing/2014/main" id="{1AB5F71A-76E9-4E9D-880F-35BE80D71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" y="733"/>
              <a:ext cx="1292" cy="571"/>
            </a:xfrm>
            <a:custGeom>
              <a:avLst/>
              <a:gdLst>
                <a:gd name="T0" fmla="*/ 1292 w 1292"/>
                <a:gd name="T1" fmla="*/ 412 h 571"/>
                <a:gd name="T2" fmla="*/ 362 w 1292"/>
                <a:gd name="T3" fmla="*/ 26 h 571"/>
                <a:gd name="T4" fmla="*/ 0 w 1292"/>
                <a:gd name="T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2" h="571">
                  <a:moveTo>
                    <a:pt x="1292" y="412"/>
                  </a:moveTo>
                  <a:cubicBezTo>
                    <a:pt x="934" y="206"/>
                    <a:pt x="577" y="0"/>
                    <a:pt x="362" y="26"/>
                  </a:cubicBezTo>
                  <a:cubicBezTo>
                    <a:pt x="147" y="52"/>
                    <a:pt x="73" y="311"/>
                    <a:pt x="0" y="571"/>
                  </a:cubicBezTo>
                </a:path>
              </a:pathLst>
            </a:custGeom>
            <a:noFill/>
            <a:ln w="38100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4" name="未知">
              <a:extLst>
                <a:ext uri="{FF2B5EF4-FFF2-40B4-BE49-F238E27FC236}">
                  <a16:creationId xmlns:a16="http://schemas.microsoft.com/office/drawing/2014/main" id="{A80BCD22-0A02-4C38-B155-F4208B091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1122"/>
              <a:ext cx="1501" cy="491"/>
            </a:xfrm>
            <a:custGeom>
              <a:avLst/>
              <a:gdLst>
                <a:gd name="T0" fmla="*/ 1315 w 1501"/>
                <a:gd name="T1" fmla="*/ 0 h 491"/>
                <a:gd name="T2" fmla="*/ 1361 w 1501"/>
                <a:gd name="T3" fmla="*/ 136 h 491"/>
                <a:gd name="T4" fmla="*/ 476 w 1501"/>
                <a:gd name="T5" fmla="*/ 476 h 491"/>
                <a:gd name="T6" fmla="*/ 0 w 1501"/>
                <a:gd name="T7" fmla="*/ 22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1" h="491">
                  <a:moveTo>
                    <a:pt x="1315" y="0"/>
                  </a:moveTo>
                  <a:cubicBezTo>
                    <a:pt x="1408" y="28"/>
                    <a:pt x="1501" y="57"/>
                    <a:pt x="1361" y="136"/>
                  </a:cubicBezTo>
                  <a:cubicBezTo>
                    <a:pt x="1221" y="215"/>
                    <a:pt x="703" y="461"/>
                    <a:pt x="476" y="476"/>
                  </a:cubicBezTo>
                  <a:cubicBezTo>
                    <a:pt x="249" y="491"/>
                    <a:pt x="124" y="359"/>
                    <a:pt x="0" y="227"/>
                  </a:cubicBezTo>
                </a:path>
              </a:pathLst>
            </a:custGeom>
            <a:noFill/>
            <a:ln w="3810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5" name="未知">
              <a:extLst>
                <a:ext uri="{FF2B5EF4-FFF2-40B4-BE49-F238E27FC236}">
                  <a16:creationId xmlns:a16="http://schemas.microsoft.com/office/drawing/2014/main" id="{8108C66A-0BD1-4708-BCB7-78C57990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215"/>
              <a:ext cx="590" cy="188"/>
            </a:xfrm>
            <a:custGeom>
              <a:avLst/>
              <a:gdLst>
                <a:gd name="T0" fmla="*/ 590 w 590"/>
                <a:gd name="T1" fmla="*/ 143 h 188"/>
                <a:gd name="T2" fmla="*/ 318 w 590"/>
                <a:gd name="T3" fmla="*/ 7 h 188"/>
                <a:gd name="T4" fmla="*/ 0 w 590"/>
                <a:gd name="T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0" h="188">
                  <a:moveTo>
                    <a:pt x="590" y="143"/>
                  </a:moveTo>
                  <a:cubicBezTo>
                    <a:pt x="503" y="71"/>
                    <a:pt x="416" y="0"/>
                    <a:pt x="318" y="7"/>
                  </a:cubicBezTo>
                  <a:cubicBezTo>
                    <a:pt x="220" y="14"/>
                    <a:pt x="53" y="158"/>
                    <a:pt x="0" y="188"/>
                  </a:cubicBezTo>
                </a:path>
              </a:pathLst>
            </a:custGeom>
            <a:noFill/>
            <a:ln w="381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6" name="文本框 12299">
              <a:extLst>
                <a:ext uri="{FF2B5EF4-FFF2-40B4-BE49-F238E27FC236}">
                  <a16:creationId xmlns:a16="http://schemas.microsoft.com/office/drawing/2014/main" id="{D5C1A91F-A357-4DF6-9ED8-E6F3AB5EE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568"/>
              <a:ext cx="29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517" name="文本框 12300">
              <a:extLst>
                <a:ext uri="{FF2B5EF4-FFF2-40B4-BE49-F238E27FC236}">
                  <a16:creationId xmlns:a16="http://schemas.microsoft.com/office/drawing/2014/main" id="{DE6CBBF4-59B4-40DE-A284-DC23C34F0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" y="817"/>
              <a:ext cx="29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1518" name="文本框 12301">
              <a:extLst>
                <a:ext uri="{FF2B5EF4-FFF2-40B4-BE49-F238E27FC236}">
                  <a16:creationId xmlns:a16="http://schemas.microsoft.com/office/drawing/2014/main" id="{E19CBE00-557C-488F-8F93-7B0F7011C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0"/>
              <a:ext cx="21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21519" name="圆角矩形标注 12302">
            <a:extLst>
              <a:ext uri="{FF2B5EF4-FFF2-40B4-BE49-F238E27FC236}">
                <a16:creationId xmlns:a16="http://schemas.microsoft.com/office/drawing/2014/main" id="{40B72770-0124-4A75-8E17-98DB2E4E3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1916113"/>
            <a:ext cx="971550" cy="503237"/>
          </a:xfrm>
          <a:prstGeom prst="wedgeRoundRectCallout">
            <a:avLst>
              <a:gd name="adj1" fmla="val 5556"/>
              <a:gd name="adj2" fmla="val 149056"/>
              <a:gd name="adj3" fmla="val 16667"/>
            </a:avLst>
          </a:prstGeom>
          <a:noFill/>
          <a:ln w="28575" algn="ctr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CC0000"/>
                </a:solidFill>
              </a:rPr>
              <a:t>干路</a:t>
            </a:r>
          </a:p>
        </p:txBody>
      </p:sp>
      <p:sp>
        <p:nvSpPr>
          <p:cNvPr id="21520" name="圆角矩形标注 12303">
            <a:extLst>
              <a:ext uri="{FF2B5EF4-FFF2-40B4-BE49-F238E27FC236}">
                <a16:creationId xmlns:a16="http://schemas.microsoft.com/office/drawing/2014/main" id="{C4578755-12D1-4006-AE47-C865B1864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37175"/>
            <a:ext cx="1223962" cy="468313"/>
          </a:xfrm>
          <a:prstGeom prst="wedgeRoundRectCallout">
            <a:avLst>
              <a:gd name="adj1" fmla="val 76718"/>
              <a:gd name="adj2" fmla="val -195083"/>
              <a:gd name="adj3" fmla="val 16667"/>
            </a:avLst>
          </a:prstGeom>
          <a:noFill/>
          <a:ln w="28575" algn="ctr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000099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支路</a:t>
            </a:r>
          </a:p>
        </p:txBody>
      </p:sp>
      <p:sp>
        <p:nvSpPr>
          <p:cNvPr id="21521" name="圆角矩形标注 12304">
            <a:extLst>
              <a:ext uri="{FF2B5EF4-FFF2-40B4-BE49-F238E27FC236}">
                <a16:creationId xmlns:a16="http://schemas.microsoft.com/office/drawing/2014/main" id="{D7D4BBAC-94E2-4472-B470-1A646442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373688"/>
            <a:ext cx="1152525" cy="466725"/>
          </a:xfrm>
          <a:prstGeom prst="wedgeRoundRectCallout">
            <a:avLst>
              <a:gd name="adj1" fmla="val -43801"/>
              <a:gd name="adj2" fmla="val -276532"/>
              <a:gd name="adj3" fmla="val 16667"/>
            </a:avLst>
          </a:prstGeom>
          <a:noFill/>
          <a:ln w="28575" algn="ctr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339966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3399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339966"/>
                </a:solidFill>
                <a:latin typeface="Times New Roman" panose="02020603050405020304" pitchFamily="18" charset="0"/>
              </a:rPr>
              <a:t>支路</a:t>
            </a:r>
          </a:p>
        </p:txBody>
      </p:sp>
      <p:sp>
        <p:nvSpPr>
          <p:cNvPr id="21522" name="圆角矩形标注 12305">
            <a:extLst>
              <a:ext uri="{FF2B5EF4-FFF2-40B4-BE49-F238E27FC236}">
                <a16:creationId xmlns:a16="http://schemas.microsoft.com/office/drawing/2014/main" id="{8545C97E-D093-43AD-8AAA-5DEF6A7B2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808163"/>
            <a:ext cx="936625" cy="469900"/>
          </a:xfrm>
          <a:prstGeom prst="wedgeRoundRectCallout">
            <a:avLst>
              <a:gd name="adj1" fmla="val 93051"/>
              <a:gd name="adj2" fmla="val 161824"/>
              <a:gd name="adj3" fmla="val 16667"/>
            </a:avLst>
          </a:prstGeom>
          <a:noFill/>
          <a:ln w="28575" algn="ctr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CC0000"/>
                </a:solidFill>
              </a:rPr>
              <a:t>干路</a:t>
            </a:r>
          </a:p>
        </p:txBody>
      </p:sp>
      <p:sp>
        <p:nvSpPr>
          <p:cNvPr id="21523" name="圆角矩形标注 12306">
            <a:extLst>
              <a:ext uri="{FF2B5EF4-FFF2-40B4-BE49-F238E27FC236}">
                <a16:creationId xmlns:a16="http://schemas.microsoft.com/office/drawing/2014/main" id="{38CC1B01-7608-49A9-B413-2E18924DF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5337175"/>
            <a:ext cx="1260475" cy="468313"/>
          </a:xfrm>
          <a:prstGeom prst="wedgeRoundRectCallout">
            <a:avLst>
              <a:gd name="adj1" fmla="val 56551"/>
              <a:gd name="adj2" fmla="val -134745"/>
              <a:gd name="adj3" fmla="val 16667"/>
            </a:avLst>
          </a:prstGeom>
          <a:noFill/>
          <a:ln w="28575" algn="ctr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000099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支路</a:t>
            </a:r>
          </a:p>
        </p:txBody>
      </p:sp>
      <p:sp>
        <p:nvSpPr>
          <p:cNvPr id="21524" name="圆角矩形标注 12307">
            <a:extLst>
              <a:ext uri="{FF2B5EF4-FFF2-40B4-BE49-F238E27FC236}">
                <a16:creationId xmlns:a16="http://schemas.microsoft.com/office/drawing/2014/main" id="{C2CD4293-6688-44F5-A48F-8C0E3251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5373688"/>
            <a:ext cx="1154112" cy="503237"/>
          </a:xfrm>
          <a:prstGeom prst="wedgeRoundRectCallout">
            <a:avLst>
              <a:gd name="adj1" fmla="val -77787"/>
              <a:gd name="adj2" fmla="val -311199"/>
              <a:gd name="adj3" fmla="val 16667"/>
            </a:avLst>
          </a:prstGeom>
          <a:noFill/>
          <a:ln w="28575" algn="ctr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rIns="18000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>
                <a:solidFill>
                  <a:srgbClr val="339966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solidFill>
                  <a:srgbClr val="339966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339966"/>
                </a:solidFill>
                <a:latin typeface="Times New Roman" panose="02020603050405020304" pitchFamily="18" charset="0"/>
              </a:rPr>
              <a:t>支路</a:t>
            </a:r>
          </a:p>
        </p:txBody>
      </p:sp>
      <p:grpSp>
        <p:nvGrpSpPr>
          <p:cNvPr id="21525" name="组合 12308">
            <a:extLst>
              <a:ext uri="{FF2B5EF4-FFF2-40B4-BE49-F238E27FC236}">
                <a16:creationId xmlns:a16="http://schemas.microsoft.com/office/drawing/2014/main" id="{08F38BBE-24C5-4171-98E2-B12C6B31C3E4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2528888"/>
            <a:ext cx="2654300" cy="2625725"/>
            <a:chOff x="0" y="0"/>
            <a:chExt cx="1672" cy="1654"/>
          </a:xfrm>
        </p:grpSpPr>
        <p:sp>
          <p:nvSpPr>
            <p:cNvPr id="21526" name="直接连接符 24">
              <a:extLst>
                <a:ext uri="{FF2B5EF4-FFF2-40B4-BE49-F238E27FC236}">
                  <a16:creationId xmlns:a16="http://schemas.microsoft.com/office/drawing/2014/main" id="{CF1095A3-0F60-4775-A41C-98D4DD5CAC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321" y="1190"/>
              <a:ext cx="635" cy="6"/>
            </a:xfrm>
            <a:prstGeom prst="line">
              <a:avLst/>
            </a:prstGeom>
            <a:noFill/>
            <a:ln w="28575" algn="ctr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7" name="直接连接符 24">
              <a:extLst>
                <a:ext uri="{FF2B5EF4-FFF2-40B4-BE49-F238E27FC236}">
                  <a16:creationId xmlns:a16="http://schemas.microsoft.com/office/drawing/2014/main" id="{8D40983C-DEF3-4763-BE51-B95F5FC874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292" y="1163"/>
              <a:ext cx="635" cy="6"/>
            </a:xfrm>
            <a:prstGeom prst="line">
              <a:avLst/>
            </a:prstGeom>
            <a:noFill/>
            <a:ln w="28575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8" name="Line 41">
              <a:extLst>
                <a:ext uri="{FF2B5EF4-FFF2-40B4-BE49-F238E27FC236}">
                  <a16:creationId xmlns:a16="http://schemas.microsoft.com/office/drawing/2014/main" id="{CB9D3B76-7ADA-484C-84B1-596956122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" y="209"/>
              <a:ext cx="220" cy="1"/>
            </a:xfrm>
            <a:prstGeom prst="line">
              <a:avLst/>
            </a:prstGeom>
            <a:noFill/>
            <a:ln w="254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9" name="Line 44">
              <a:extLst>
                <a:ext uri="{FF2B5EF4-FFF2-40B4-BE49-F238E27FC236}">
                  <a16:creationId xmlns:a16="http://schemas.microsoft.com/office/drawing/2014/main" id="{B8D6E745-CC8B-411A-80A5-97D0057D4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" y="100"/>
              <a:ext cx="233" cy="11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直接连接符 20">
              <a:extLst>
                <a:ext uri="{FF2B5EF4-FFF2-40B4-BE49-F238E27FC236}">
                  <a16:creationId xmlns:a16="http://schemas.microsoft.com/office/drawing/2014/main" id="{ED95F8F5-459A-4967-B110-5C40E55F0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" y="905"/>
              <a:ext cx="1633" cy="0"/>
            </a:xfrm>
            <a:prstGeom prst="line">
              <a:avLst/>
            </a:prstGeom>
            <a:noFill/>
            <a:ln w="28575" algn="ctr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AutoShape 21">
              <a:extLst>
                <a:ext uri="{FF2B5EF4-FFF2-40B4-BE49-F238E27FC236}">
                  <a16:creationId xmlns:a16="http://schemas.microsoft.com/office/drawing/2014/main" id="{8BD41A2F-1635-4598-94A1-089805A07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75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1532" name="Line 32">
              <a:extLst>
                <a:ext uri="{FF2B5EF4-FFF2-40B4-BE49-F238E27FC236}">
                  <a16:creationId xmlns:a16="http://schemas.microsoft.com/office/drawing/2014/main" id="{1D5ECB23-7212-4F74-AF52-DA39409E0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" y="0"/>
              <a:ext cx="0" cy="407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Line 33">
              <a:extLst>
                <a:ext uri="{FF2B5EF4-FFF2-40B4-BE49-F238E27FC236}">
                  <a16:creationId xmlns:a16="http://schemas.microsoft.com/office/drawing/2014/main" id="{872AFFF4-9A5D-4A61-B928-ECEE13BE3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" y="91"/>
              <a:ext cx="0" cy="254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Line 34">
              <a:extLst>
                <a:ext uri="{FF2B5EF4-FFF2-40B4-BE49-F238E27FC236}">
                  <a16:creationId xmlns:a16="http://schemas.microsoft.com/office/drawing/2014/main" id="{19244A11-4B5D-42CA-BB55-C6A1BCB38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3" y="204"/>
              <a:ext cx="610" cy="0"/>
            </a:xfrm>
            <a:prstGeom prst="line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直接连接符 23">
              <a:extLst>
                <a:ext uri="{FF2B5EF4-FFF2-40B4-BE49-F238E27FC236}">
                  <a16:creationId xmlns:a16="http://schemas.microsoft.com/office/drawing/2014/main" id="{1F1E7FCE-CD7A-475E-8AEF-90035356E5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1287" y="523"/>
              <a:ext cx="695" cy="7"/>
            </a:xfrm>
            <a:prstGeom prst="line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直接连接符 24">
              <a:extLst>
                <a:ext uri="{FF2B5EF4-FFF2-40B4-BE49-F238E27FC236}">
                  <a16:creationId xmlns:a16="http://schemas.microsoft.com/office/drawing/2014/main" id="{373D0381-4384-4B09-9D0F-7BE1E90D3F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-339" y="523"/>
              <a:ext cx="695" cy="7"/>
            </a:xfrm>
            <a:prstGeom prst="line">
              <a:avLst/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Line 41">
              <a:extLst>
                <a:ext uri="{FF2B5EF4-FFF2-40B4-BE49-F238E27FC236}">
                  <a16:creationId xmlns:a16="http://schemas.microsoft.com/office/drawing/2014/main" id="{4FC3DD9A-6C39-445E-AE9A-F710A6BE4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04"/>
              <a:ext cx="477" cy="0"/>
            </a:xfrm>
            <a:prstGeom prst="line">
              <a:avLst/>
            </a:prstGeom>
            <a:noFill/>
            <a:ln w="25400" algn="ctr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文本框 12321">
              <a:extLst>
                <a:ext uri="{FF2B5EF4-FFF2-40B4-BE49-F238E27FC236}">
                  <a16:creationId xmlns:a16="http://schemas.microsoft.com/office/drawing/2014/main" id="{2CB34004-5114-4836-9E15-92C017111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" y="1139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1539" name="文本框 12322">
              <a:extLst>
                <a:ext uri="{FF2B5EF4-FFF2-40B4-BE49-F238E27FC236}">
                  <a16:creationId xmlns:a16="http://schemas.microsoft.com/office/drawing/2014/main" id="{3DBF6952-1668-4314-B3E0-A521FE59F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" y="19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1540" name="文本框 12323">
              <a:extLst>
                <a:ext uri="{FF2B5EF4-FFF2-40B4-BE49-F238E27FC236}">
                  <a16:creationId xmlns:a16="http://schemas.microsoft.com/office/drawing/2014/main" id="{E251021E-B08A-4E11-AD27-EFAF49C8D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" y="528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541" name="直接连接符 20">
              <a:extLst>
                <a:ext uri="{FF2B5EF4-FFF2-40B4-BE49-F238E27FC236}">
                  <a16:creationId xmlns:a16="http://schemas.microsoft.com/office/drawing/2014/main" id="{ECD4895C-8703-4C72-9FE7-FEB901DD38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" y="1511"/>
              <a:ext cx="1633" cy="0"/>
            </a:xfrm>
            <a:prstGeom prst="line">
              <a:avLst/>
            </a:prstGeom>
            <a:noFill/>
            <a:ln w="28575" algn="ctr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AutoShape 21">
              <a:extLst>
                <a:ext uri="{FF2B5EF4-FFF2-40B4-BE49-F238E27FC236}">
                  <a16:creationId xmlns:a16="http://schemas.microsoft.com/office/drawing/2014/main" id="{FA0C40A0-B3D8-4D09-BB11-DC9A45F0C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134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1543" name="椭圆 12326">
              <a:extLst>
                <a:ext uri="{FF2B5EF4-FFF2-40B4-BE49-F238E27FC236}">
                  <a16:creationId xmlns:a16="http://schemas.microsoft.com/office/drawing/2014/main" id="{B9CD5A3D-8E7C-4BE4-B196-3A21C293B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72"/>
              <a:ext cx="48" cy="48"/>
            </a:xfrm>
            <a:prstGeom prst="ellipse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4" name="椭圆 12327">
              <a:extLst>
                <a:ext uri="{FF2B5EF4-FFF2-40B4-BE49-F238E27FC236}">
                  <a16:creationId xmlns:a16="http://schemas.microsoft.com/office/drawing/2014/main" id="{B5EA7E9D-7897-409C-B80A-AA2658CF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881"/>
              <a:ext cx="48" cy="48"/>
            </a:xfrm>
            <a:prstGeom prst="ellipse">
              <a:avLst/>
            </a:prstGeom>
            <a:solidFill>
              <a:srgbClr val="CC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45" name="Oval 42">
              <a:extLst>
                <a:ext uri="{FF2B5EF4-FFF2-40B4-BE49-F238E27FC236}">
                  <a16:creationId xmlns:a16="http://schemas.microsoft.com/office/drawing/2014/main" id="{62F523BB-B84E-404B-9CDB-144AAA40A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191"/>
              <a:ext cx="65" cy="63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1274" name="矩形 12329">
            <a:extLst>
              <a:ext uri="{FF2B5EF4-FFF2-40B4-BE49-F238E27FC236}">
                <a16:creationId xmlns:a16="http://schemas.microsoft.com/office/drawing/2014/main" id="{3E7E1205-0D5D-4901-BB7A-0760534CF21A}"/>
              </a:ext>
            </a:extLst>
          </p:cNvPr>
          <p:cNvSpPr/>
          <p:nvPr/>
        </p:nvSpPr>
        <p:spPr>
          <a:xfrm>
            <a:off x="431800" y="750888"/>
            <a:ext cx="716438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．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用电器并列相连的电路叫做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anose="02010600030101010101" pitchFamily="2" charset="-122"/>
                <a:sym typeface="Wingdings"/>
              </a:rPr>
              <a:t>并联电路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/>
              </a:rPr>
              <a:t>。</a:t>
            </a:r>
            <a:endParaRPr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21547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E275896-8898-4327-8107-DF6670A4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3816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1127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747</Words>
  <Application>Microsoft Office PowerPoint</Application>
  <PresentationFormat>全屏显示(4:3)</PresentationFormat>
  <Paragraphs>133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10</cp:revision>
  <dcterms:created xsi:type="dcterms:W3CDTF">2021-10-09T05:43:02Z</dcterms:created>
  <dcterms:modified xsi:type="dcterms:W3CDTF">2021-10-09T06:04:18Z</dcterms:modified>
</cp:coreProperties>
</file>