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8" r:id="rId3"/>
    <p:sldId id="279" r:id="rId4"/>
    <p:sldId id="261" r:id="rId5"/>
    <p:sldId id="262" r:id="rId6"/>
    <p:sldId id="303" r:id="rId7"/>
    <p:sldId id="275" r:id="rId8"/>
    <p:sldId id="264" r:id="rId9"/>
    <p:sldId id="276" r:id="rId10"/>
    <p:sldId id="266" r:id="rId11"/>
    <p:sldId id="304" r:id="rId12"/>
    <p:sldId id="316" r:id="rId13"/>
    <p:sldId id="317" r:id="rId14"/>
    <p:sldId id="265" r:id="rId15"/>
    <p:sldId id="306" r:id="rId16"/>
    <p:sldId id="263" r:id="rId17"/>
    <p:sldId id="29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18663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148664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291660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388055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277485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2544454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319373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335336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3042302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404237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92C586A8-7B12-403E-BEFD-B8E5F8DC03B9}" type="datetimeFigureOut">
              <a:rPr lang="zh-CN" altLang="en-US" smtClean="0"/>
              <a:t>2021/10/9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313621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6000" r="-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C586A8-7B12-403E-BEFD-B8E5F8DC03B9}" type="datetimeFigureOut">
              <a:rPr lang="zh-CN" altLang="en-US" smtClean="0"/>
              <a:t>2021/10/9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5D1EC-342B-457A-8B18-4C9F34F13432}" type="slidenum">
              <a:rPr lang="zh-CN" altLang="en-US" smtClean="0"/>
              <a:t>‹#›</a:t>
            </a:fld>
            <a:endParaRPr lang="zh-CN" altLang="en-US"/>
          </a:p>
        </p:txBody>
      </p:sp>
    </p:spTree>
    <p:extLst>
      <p:ext uri="{BB962C8B-B14F-4D97-AF65-F5344CB8AC3E}">
        <p14:creationId xmlns:p14="http://schemas.microsoft.com/office/powerpoint/2010/main" val="265267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文本框 7169">
            <a:extLst>
              <a:ext uri="{FF2B5EF4-FFF2-40B4-BE49-F238E27FC236}">
                <a16:creationId xmlns:a16="http://schemas.microsoft.com/office/drawing/2014/main" id="{CB193E74-2BDF-4630-B730-D6E6AB638A7D}"/>
              </a:ext>
            </a:extLst>
          </p:cNvPr>
          <p:cNvSpPr/>
          <p:nvPr/>
        </p:nvSpPr>
        <p:spPr>
          <a:xfrm>
            <a:off x="833438" y="974725"/>
            <a:ext cx="6840537" cy="1077218"/>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dirty="0">
                <a:solidFill>
                  <a:srgbClr val="990033"/>
                </a:solidFill>
              </a:rPr>
              <a:t>    </a:t>
            </a:r>
            <a:r>
              <a:rPr lang="zh-CN" altLang="en-US" b="1" dirty="0">
                <a:solidFill>
                  <a:srgbClr val="990033"/>
                </a:solidFill>
              </a:rPr>
              <a:t>回顾我们对初中物理的学习，我们都认识了哪些物理现象？</a:t>
            </a:r>
            <a:endParaRPr lang="zh-CN" altLang="en-US" sz="2800" b="1" dirty="0">
              <a:solidFill>
                <a:srgbClr val="990033"/>
              </a:solidFill>
            </a:endParaRPr>
          </a:p>
        </p:txBody>
      </p:sp>
      <p:sp>
        <p:nvSpPr>
          <p:cNvPr id="4099" name="文本框 7170">
            <a:extLst>
              <a:ext uri="{FF2B5EF4-FFF2-40B4-BE49-F238E27FC236}">
                <a16:creationId xmlns:a16="http://schemas.microsoft.com/office/drawing/2014/main" id="{CDBD7C2D-6F49-42C4-BBEA-FFFB3E050832}"/>
              </a:ext>
            </a:extLst>
          </p:cNvPr>
          <p:cNvSpPr/>
          <p:nvPr/>
        </p:nvSpPr>
        <p:spPr>
          <a:xfrm>
            <a:off x="1265238" y="2470150"/>
            <a:ext cx="6334047" cy="646331"/>
          </a:xfrm>
          <a:prstGeom prst="rect">
            <a:avLst/>
          </a:prstGeom>
          <a:noFill/>
          <a:ln>
            <a:noFill/>
            <a:miter lim="800000"/>
          </a:ln>
        </p:spPr>
        <p:txBody>
          <a:bodyPr wrap="squar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600" b="1" dirty="0">
                <a:solidFill>
                  <a:srgbClr val="009999"/>
                </a:solidFill>
              </a:rPr>
              <a:t>力、热、光、电、声等现象</a:t>
            </a:r>
            <a:endParaRPr lang="zh-CN" altLang="en-US" sz="3600" b="1" dirty="0"/>
          </a:p>
        </p:txBody>
      </p:sp>
      <p:sp>
        <p:nvSpPr>
          <p:cNvPr id="4100" name="文本框 7171">
            <a:extLst>
              <a:ext uri="{FF2B5EF4-FFF2-40B4-BE49-F238E27FC236}">
                <a16:creationId xmlns:a16="http://schemas.microsoft.com/office/drawing/2014/main" id="{C2580784-AF55-47A1-A001-4B88A3644384}"/>
              </a:ext>
            </a:extLst>
          </p:cNvPr>
          <p:cNvSpPr/>
          <p:nvPr/>
        </p:nvSpPr>
        <p:spPr>
          <a:xfrm>
            <a:off x="831849" y="3495675"/>
            <a:ext cx="7699591" cy="1200329"/>
          </a:xfrm>
          <a:prstGeom prst="rect">
            <a:avLst/>
          </a:prstGeom>
          <a:noFill/>
          <a:ln>
            <a:noFill/>
            <a:miter lim="800000"/>
          </a:ln>
        </p:spPr>
        <p:txBody>
          <a:bodyPr wrap="squar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dirty="0">
                <a:solidFill>
                  <a:srgbClr val="990033"/>
                </a:solidFill>
              </a:rPr>
              <a:t>    </a:t>
            </a:r>
            <a:r>
              <a:rPr lang="zh-CN" altLang="en-US" sz="3600" b="1" dirty="0">
                <a:solidFill>
                  <a:srgbClr val="990033"/>
                </a:solidFill>
              </a:rPr>
              <a:t>这些现象是孤立存在的吗？彼此之间有联系吗？有什么样的联系？</a:t>
            </a:r>
            <a:endParaRPr lang="zh-CN" altLang="en-US" sz="2800" b="1" dirty="0">
              <a:solidFill>
                <a:srgbClr val="990033"/>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animBg="1"/>
      <p:bldP spid="410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文本框 15361">
            <a:extLst>
              <a:ext uri="{FF2B5EF4-FFF2-40B4-BE49-F238E27FC236}">
                <a16:creationId xmlns:a16="http://schemas.microsoft.com/office/drawing/2014/main" id="{1E358BB6-0C29-467A-B30F-02113A06C03B}"/>
              </a:ext>
            </a:extLst>
          </p:cNvPr>
          <p:cNvSpPr txBox="1"/>
          <p:nvPr/>
        </p:nvSpPr>
        <p:spPr>
          <a:xfrm>
            <a:off x="471488" y="763588"/>
            <a:ext cx="7129462" cy="52101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说出下述过程的能量转化或转移情况。</a:t>
            </a:r>
            <a:br>
              <a:rPr sz="2400" b="1">
                <a:ln w="9525" cap="flat" cmpd="sng" algn="ctr">
                  <a:noFill/>
                  <a:prstDash val="solid"/>
                  <a:round/>
                  <a:headEnd type="none" w="med" len="med"/>
                  <a:tailEnd type="none" w="med" len="med"/>
                </a:ln>
                <a:solidFill>
                  <a:srgbClr val="000000"/>
                </a:solidFill>
                <a:sym typeface="Wingdings"/>
              </a:rPr>
            </a:br>
            <a:r>
              <a:rPr lang="en-US" sz="2400" b="1">
                <a:ln w="9525" cap="flat" cmpd="sng" algn="ctr">
                  <a:noFill/>
                  <a:prstDash val="solid"/>
                  <a:round/>
                  <a:headEnd type="none" w="med" len="med"/>
                  <a:tailEnd type="none" w="med" len="med"/>
                </a:ln>
                <a:solidFill>
                  <a:srgbClr val="000000"/>
                </a:solidFill>
                <a:sym typeface="Wingdings"/>
              </a:rPr>
              <a:t>（1）石块从空中落下</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（2）用电炉烧水</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（3）电动机带动水泵抽水</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（4）电流通过电灯发光</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（5）植物的光合作用</a:t>
            </a:r>
            <a:endParaRPr lang="en-US" sz="2400" b="1">
              <a:ln w="9525" cap="flat" cmpd="sng" algn="ctr">
                <a:noFill/>
                <a:prstDash val="solid"/>
                <a:round/>
                <a:headEnd type="none" w="med" len="med"/>
                <a:tailEnd type="none" w="med" len="med"/>
              </a:ln>
              <a:solidFill>
                <a:srgbClr val="000000"/>
              </a:solidFill>
              <a:effectLst>
                <a:outerShdw blurRad="38100" dist="38100" dir="2700000" algn="tl">
                  <a:srgbClr val="FFFFFF"/>
                </a:outerShdw>
              </a:effectLst>
              <a:sym typeface="Wingdings"/>
            </a:endParaRP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sym typeface="Wingdings"/>
              </a:rPr>
              <a:t>（6）蓄电池放电</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effectLst>
                  <a:outerShdw blurRad="38100" dist="38100" dir="2700000" algn="tl">
                    <a:srgbClr val="FFFFFF"/>
                  </a:outerShdw>
                </a:effectLst>
                <a:sym typeface="Wingdings"/>
              </a:rPr>
              <a:t>（7）雨天时发生雷电</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effectLst>
                  <a:outerShdw blurRad="38100" dist="38100" dir="2700000" algn="tl">
                    <a:srgbClr val="FFFFFF"/>
                  </a:outerShdw>
                </a:effectLst>
                <a:sym typeface="Wingdings"/>
              </a:rPr>
              <a:t>（8）风吹动帆船前进</a:t>
            </a:r>
          </a:p>
          <a:p>
            <a:pPr eaLnBrk="1" hangingPunct="1">
              <a:lnSpc>
                <a:spcPct val="140000"/>
              </a:lnSpc>
              <a:buFont typeface="Arial" pitchFamily="34" charset="0"/>
              <a:buNone/>
            </a:pPr>
            <a:r>
              <a:rPr lang="en-US" sz="2400" b="1">
                <a:ln w="9525" cap="flat" cmpd="sng" algn="ctr">
                  <a:noFill/>
                  <a:prstDash val="solid"/>
                  <a:round/>
                  <a:headEnd type="none" w="med" len="med"/>
                  <a:tailEnd type="none" w="med" len="med"/>
                </a:ln>
                <a:solidFill>
                  <a:srgbClr val="000000"/>
                </a:solidFill>
                <a:effectLst>
                  <a:outerShdw blurRad="38100" dist="38100" dir="2700000" algn="tl">
                    <a:srgbClr val="FFFFFF"/>
                  </a:outerShdw>
                </a:effectLst>
                <a:sym typeface="Wingdings"/>
              </a:rPr>
              <a:t>（9）用热水袋暖手</a:t>
            </a:r>
            <a:endParaRPr lang="en-US" sz="2400" b="1">
              <a:effectLst>
                <a:outerShdw blurRad="38100" dist="38100" dir="2700000" algn="tl">
                  <a:srgbClr val="FFFFFF"/>
                </a:outerShdw>
              </a:effectLst>
            </a:endParaRPr>
          </a:p>
        </p:txBody>
      </p:sp>
      <p:sp>
        <p:nvSpPr>
          <p:cNvPr id="13315" name="文本框 15362">
            <a:extLst>
              <a:ext uri="{FF2B5EF4-FFF2-40B4-BE49-F238E27FC236}">
                <a16:creationId xmlns:a16="http://schemas.microsoft.com/office/drawing/2014/main" id="{EFB6758E-5DF7-4B87-B91E-91E007FD4BCD}"/>
              </a:ext>
            </a:extLst>
          </p:cNvPr>
          <p:cNvSpPr txBox="1"/>
          <p:nvPr/>
        </p:nvSpPr>
        <p:spPr>
          <a:xfrm>
            <a:off x="4802188" y="1403350"/>
            <a:ext cx="3443287"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重力势能转化为动能</a:t>
            </a:r>
            <a:endParaRPr lang="en-US" sz="2400" b="1">
              <a:solidFill>
                <a:srgbClr val="FF3300"/>
              </a:solidFill>
              <a:effectLst>
                <a:outerShdw blurRad="38100" dist="38100" dir="2700000" algn="tl">
                  <a:srgbClr val="000000"/>
                </a:outerShdw>
              </a:effectLst>
            </a:endParaRPr>
          </a:p>
        </p:txBody>
      </p:sp>
      <p:sp>
        <p:nvSpPr>
          <p:cNvPr id="13316" name="文本框 15363">
            <a:extLst>
              <a:ext uri="{FF2B5EF4-FFF2-40B4-BE49-F238E27FC236}">
                <a16:creationId xmlns:a16="http://schemas.microsoft.com/office/drawing/2014/main" id="{49E08BAB-B544-4A61-BC27-676017AC8069}"/>
              </a:ext>
            </a:extLst>
          </p:cNvPr>
          <p:cNvSpPr txBox="1"/>
          <p:nvPr/>
        </p:nvSpPr>
        <p:spPr>
          <a:xfrm>
            <a:off x="4789488" y="1889125"/>
            <a:ext cx="2519362"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电能转化为内能</a:t>
            </a:r>
            <a:endParaRPr lang="en-US" sz="2400" b="1">
              <a:solidFill>
                <a:srgbClr val="FF3300"/>
              </a:solidFill>
              <a:effectLst>
                <a:outerShdw blurRad="38100" dist="38100" dir="2700000" algn="tl">
                  <a:srgbClr val="000000"/>
                </a:outerShdw>
              </a:effectLst>
            </a:endParaRPr>
          </a:p>
        </p:txBody>
      </p:sp>
      <p:sp>
        <p:nvSpPr>
          <p:cNvPr id="13317" name="文本框 15364">
            <a:extLst>
              <a:ext uri="{FF2B5EF4-FFF2-40B4-BE49-F238E27FC236}">
                <a16:creationId xmlns:a16="http://schemas.microsoft.com/office/drawing/2014/main" id="{EB584351-B49F-477C-AE7A-E9DFB6C984D5}"/>
              </a:ext>
            </a:extLst>
          </p:cNvPr>
          <p:cNvSpPr txBox="1"/>
          <p:nvPr/>
        </p:nvSpPr>
        <p:spPr>
          <a:xfrm>
            <a:off x="4802188" y="2428875"/>
            <a:ext cx="3443287"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电能转化为机械能</a:t>
            </a:r>
            <a:endParaRPr lang="en-US" sz="2400" b="1">
              <a:solidFill>
                <a:srgbClr val="FF3300"/>
              </a:solidFill>
              <a:effectLst>
                <a:outerShdw blurRad="38100" dist="38100" dir="2700000" algn="tl">
                  <a:srgbClr val="000000"/>
                </a:outerShdw>
              </a:effectLst>
            </a:endParaRPr>
          </a:p>
        </p:txBody>
      </p:sp>
      <p:sp>
        <p:nvSpPr>
          <p:cNvPr id="13318" name="文本框 15365">
            <a:extLst>
              <a:ext uri="{FF2B5EF4-FFF2-40B4-BE49-F238E27FC236}">
                <a16:creationId xmlns:a16="http://schemas.microsoft.com/office/drawing/2014/main" id="{A2B23BC3-19DD-4B1C-A8F5-3DBBB84A9799}"/>
              </a:ext>
            </a:extLst>
          </p:cNvPr>
          <p:cNvSpPr txBox="1"/>
          <p:nvPr/>
        </p:nvSpPr>
        <p:spPr>
          <a:xfrm>
            <a:off x="4802188" y="2968625"/>
            <a:ext cx="3313112"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电能转化为光能和内能</a:t>
            </a:r>
            <a:endParaRPr lang="en-US" sz="2400" b="1">
              <a:solidFill>
                <a:srgbClr val="FF3300"/>
              </a:solidFill>
              <a:effectLst>
                <a:outerShdw blurRad="38100" dist="38100" dir="2700000" algn="tl">
                  <a:srgbClr val="000000"/>
                </a:outerShdw>
              </a:effectLst>
            </a:endParaRPr>
          </a:p>
        </p:txBody>
      </p:sp>
      <p:sp>
        <p:nvSpPr>
          <p:cNvPr id="13319" name="文本框 15366">
            <a:extLst>
              <a:ext uri="{FF2B5EF4-FFF2-40B4-BE49-F238E27FC236}">
                <a16:creationId xmlns:a16="http://schemas.microsoft.com/office/drawing/2014/main" id="{BA336482-5197-4490-8ACD-8AC401CF066B}"/>
              </a:ext>
            </a:extLst>
          </p:cNvPr>
          <p:cNvSpPr txBox="1"/>
          <p:nvPr/>
        </p:nvSpPr>
        <p:spPr>
          <a:xfrm>
            <a:off x="4802188" y="3414713"/>
            <a:ext cx="3443287"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光能转化为化学能</a:t>
            </a:r>
            <a:endParaRPr lang="en-US" sz="2400" b="1">
              <a:solidFill>
                <a:srgbClr val="FF3300"/>
              </a:solidFill>
              <a:effectLst>
                <a:outerShdw blurRad="38100" dist="38100" dir="2700000" algn="tl">
                  <a:srgbClr val="000000"/>
                </a:outerShdw>
              </a:effectLst>
            </a:endParaRPr>
          </a:p>
        </p:txBody>
      </p:sp>
      <p:sp>
        <p:nvSpPr>
          <p:cNvPr id="13320" name="文本框 15367">
            <a:extLst>
              <a:ext uri="{FF2B5EF4-FFF2-40B4-BE49-F238E27FC236}">
                <a16:creationId xmlns:a16="http://schemas.microsoft.com/office/drawing/2014/main" id="{E5C7C069-3D00-47CA-B649-D369A1331E0A}"/>
              </a:ext>
            </a:extLst>
          </p:cNvPr>
          <p:cNvSpPr txBox="1"/>
          <p:nvPr/>
        </p:nvSpPr>
        <p:spPr>
          <a:xfrm>
            <a:off x="4802188" y="3933825"/>
            <a:ext cx="3443287" cy="460375"/>
          </a:xfrm>
          <a:prstGeom prst="rect">
            <a:avLst/>
          </a:prstGeom>
          <a:noFill/>
          <a:ln w="9525">
            <a:noFill/>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化学能转化为电能</a:t>
            </a:r>
            <a:endParaRPr lang="en-US" sz="2400" b="1">
              <a:solidFill>
                <a:srgbClr val="FF3300"/>
              </a:solidFill>
              <a:effectLst>
                <a:outerShdw blurRad="38100" dist="38100" dir="2700000" algn="tl">
                  <a:srgbClr val="000000"/>
                </a:outerShdw>
              </a:effectLst>
            </a:endParaRPr>
          </a:p>
        </p:txBody>
      </p:sp>
      <p:sp>
        <p:nvSpPr>
          <p:cNvPr id="13321" name="矩形 15368">
            <a:extLst>
              <a:ext uri="{FF2B5EF4-FFF2-40B4-BE49-F238E27FC236}">
                <a16:creationId xmlns:a16="http://schemas.microsoft.com/office/drawing/2014/main" id="{9A4B8948-B5AC-4464-A4EC-7B5CE60A73BC}"/>
              </a:ext>
            </a:extLst>
          </p:cNvPr>
          <p:cNvSpPr/>
          <p:nvPr/>
        </p:nvSpPr>
        <p:spPr>
          <a:xfrm>
            <a:off x="4802188" y="4508500"/>
            <a:ext cx="3840162" cy="457200"/>
          </a:xfrm>
          <a:prstGeom prst="rect">
            <a:avLst/>
          </a:prstGeom>
          <a:noFill/>
          <a:ln w="9525">
            <a:noFill/>
          </a:ln>
        </p:spPr>
        <p:txBody>
          <a:bodyPr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电能变为声能、光能、内能</a:t>
            </a:r>
            <a:endParaRPr lang="en-US" sz="2400" b="1">
              <a:solidFill>
                <a:srgbClr val="FF3300"/>
              </a:solidFill>
              <a:effectLst>
                <a:outerShdw blurRad="38100" dist="38100" dir="2700000" algn="tl">
                  <a:srgbClr val="000000"/>
                </a:outerShdw>
              </a:effectLst>
            </a:endParaRPr>
          </a:p>
        </p:txBody>
      </p:sp>
      <p:sp>
        <p:nvSpPr>
          <p:cNvPr id="13322" name="矩形 15369">
            <a:extLst>
              <a:ext uri="{FF2B5EF4-FFF2-40B4-BE49-F238E27FC236}">
                <a16:creationId xmlns:a16="http://schemas.microsoft.com/office/drawing/2014/main" id="{3619FBC9-EDF8-464C-AD6A-9F72C4F91B6D}"/>
              </a:ext>
            </a:extLst>
          </p:cNvPr>
          <p:cNvSpPr/>
          <p:nvPr/>
        </p:nvSpPr>
        <p:spPr>
          <a:xfrm>
            <a:off x="4802188" y="5000625"/>
            <a:ext cx="2011362" cy="457200"/>
          </a:xfrm>
          <a:prstGeom prst="rect">
            <a:avLst/>
          </a:prstGeom>
          <a:noFill/>
          <a:ln w="9525">
            <a:noFill/>
          </a:ln>
        </p:spPr>
        <p:txBody>
          <a:bodyPr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Wingdings"/>
              </a:rPr>
              <a:t>机械能的转移</a:t>
            </a:r>
            <a:endParaRPr lang="en-US" sz="2400" b="1">
              <a:solidFill>
                <a:srgbClr val="FF3300"/>
              </a:solidFill>
              <a:effectLst>
                <a:outerShdw blurRad="38100" dist="38100" dir="2700000" algn="tl">
                  <a:srgbClr val="000000"/>
                </a:outerShdw>
              </a:effectLst>
            </a:endParaRPr>
          </a:p>
        </p:txBody>
      </p:sp>
      <p:sp>
        <p:nvSpPr>
          <p:cNvPr id="13323" name="文本框 15370">
            <a:extLst>
              <a:ext uri="{FF2B5EF4-FFF2-40B4-BE49-F238E27FC236}">
                <a16:creationId xmlns:a16="http://schemas.microsoft.com/office/drawing/2014/main" id="{128DFF29-6854-4D83-9E15-DF3534832D6F}"/>
              </a:ext>
            </a:extLst>
          </p:cNvPr>
          <p:cNvSpPr/>
          <p:nvPr/>
        </p:nvSpPr>
        <p:spPr>
          <a:xfrm>
            <a:off x="4802188" y="5518150"/>
            <a:ext cx="1712912" cy="460375"/>
          </a:xfrm>
          <a:prstGeom prst="rect">
            <a:avLst/>
          </a:prstGeom>
          <a:noFill/>
          <a:ln w="9525">
            <a:noFill/>
          </a:ln>
        </p:spPr>
        <p:txBody>
          <a:bodyPr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itchFamily="34" charset="0"/>
                <a:ea typeface="宋体" pitchFamily="2" charset="-122"/>
              </a:defRPr>
            </a:lvl5pPr>
          </a:lstStyle>
          <a:p>
            <a:pPr eaLnBrk="1" hangingPunct="1">
              <a:buFont typeface="Arial" pitchFamily="34" charset="0"/>
              <a:buNone/>
            </a:pPr>
            <a:r>
              <a:rPr lang="en-US" sz="2400" b="1">
                <a:ln w="9525" cap="flat" cmpd="sng" algn="ctr">
                  <a:noFill/>
                  <a:prstDash val="solid"/>
                  <a:round/>
                  <a:headEnd type="none" w="med" len="med"/>
                  <a:tailEnd type="none" w="med" len="med"/>
                </a:ln>
                <a:solidFill>
                  <a:srgbClr val="FF3300"/>
                </a:solidFill>
                <a:effectLst>
                  <a:outerShdw blurRad="38100" dist="38100" dir="2700000" algn="tl">
                    <a:srgbClr val="000000"/>
                  </a:outerShdw>
                </a:effectLst>
                <a:sym typeface="+mn-ea"/>
              </a:rPr>
              <a:t>内能的转移</a:t>
            </a:r>
            <a:endParaRPr lang="en-US" sz="2400" b="1">
              <a:solidFill>
                <a:srgbClr val="FF3300"/>
              </a:solidFill>
              <a:effectLst>
                <a:outerShdw blurRad="38100" dist="38100" dir="2700000" algn="tl">
                  <a:srgbClr val="000000"/>
                </a:outerShdw>
              </a:effectLst>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3321"/>
                                        </p:tgtEl>
                                        <p:attrNameLst>
                                          <p:attrName>style.visibility</p:attrName>
                                        </p:attrNameLst>
                                      </p:cBhvr>
                                      <p:to>
                                        <p:strVal val="visible"/>
                                      </p:to>
                                    </p:set>
                                    <p:animEffect transition="in" filter="blinds(horizontal)">
                                      <p:cBhvr>
                                        <p:cTn id="31" dur="500" fill="hold"/>
                                        <p:tgtEl>
                                          <p:spTgt spid="1332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3322"/>
                                        </p:tgtEl>
                                        <p:attrNameLst>
                                          <p:attrName>style.visibility</p:attrName>
                                        </p:attrNameLst>
                                      </p:cBhvr>
                                      <p:to>
                                        <p:strVal val="visible"/>
                                      </p:to>
                                    </p:set>
                                    <p:animEffect transition="in" filter="blinds(horizontal)">
                                      <p:cBhvr>
                                        <p:cTn id="36" dur="500" fill="hold"/>
                                        <p:tgtEl>
                                          <p:spTgt spid="13322"/>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3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P spid="13316" grpId="0" animBg="1"/>
      <p:bldP spid="13317" grpId="0" animBg="1"/>
      <p:bldP spid="13318" grpId="0" animBg="1"/>
      <p:bldP spid="13319" grpId="0" animBg="1"/>
      <p:bldP spid="13320" grpId="0" animBg="1"/>
      <p:bldP spid="13321" grpId="0" animBg="1"/>
      <p:bldP spid="13322" grpId="0" animBg="1"/>
      <p:bldP spid="133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图片 16385">
            <a:extLst>
              <a:ext uri="{FF2B5EF4-FFF2-40B4-BE49-F238E27FC236}">
                <a16:creationId xmlns:a16="http://schemas.microsoft.com/office/drawing/2014/main" id="{FC0FBE42-CC62-405F-884C-9C4337EBC1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1888" t="34093" r="13217" b="45781"/>
          <a:stretch>
            <a:fillRect/>
          </a:stretch>
        </p:blipFill>
        <p:spPr bwMode="auto">
          <a:xfrm>
            <a:off x="4356100" y="2924175"/>
            <a:ext cx="4224338" cy="347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5059" name="文本框 16386">
            <a:extLst>
              <a:ext uri="{FF2B5EF4-FFF2-40B4-BE49-F238E27FC236}">
                <a16:creationId xmlns:a16="http://schemas.microsoft.com/office/drawing/2014/main" id="{32B56A1B-5DCA-4937-A276-7A6CFC84B064}"/>
              </a:ext>
            </a:extLst>
          </p:cNvPr>
          <p:cNvSpPr>
            <a:spLocks noChangeArrowheads="1"/>
          </p:cNvSpPr>
          <p:nvPr/>
        </p:nvSpPr>
        <p:spPr bwMode="auto">
          <a:xfrm>
            <a:off x="539750" y="836613"/>
            <a:ext cx="8097838"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50000"/>
              </a:lnSpc>
              <a:spcBef>
                <a:spcPct val="0"/>
              </a:spcBef>
              <a:buFontTx/>
              <a:buNone/>
            </a:pPr>
            <a:r>
              <a:rPr lang="zh-CN" altLang="en-US" sz="2800" b="1">
                <a:solidFill>
                  <a:srgbClr val="0000FF"/>
                </a:solidFill>
              </a:rPr>
              <a:t>如图的构思思路图表现的是一种不需要耗用任何能量而能永远不停工作的机器－－－永动机；讨论下这种构思能实现吗？</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矩形 17409">
            <a:extLst>
              <a:ext uri="{FF2B5EF4-FFF2-40B4-BE49-F238E27FC236}">
                <a16:creationId xmlns:a16="http://schemas.microsoft.com/office/drawing/2014/main" id="{5F94E08E-DD69-47FE-B353-FFC3DA39B23B}"/>
              </a:ext>
            </a:extLst>
          </p:cNvPr>
          <p:cNvSpPr>
            <a:spLocks noChangeArrowheads="1"/>
          </p:cNvSpPr>
          <p:nvPr/>
        </p:nvSpPr>
        <p:spPr bwMode="auto">
          <a:xfrm>
            <a:off x="431800" y="1627188"/>
            <a:ext cx="8316913" cy="163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20000"/>
              </a:lnSpc>
              <a:spcBef>
                <a:spcPct val="0"/>
              </a:spcBef>
              <a:buFontTx/>
              <a:buNone/>
            </a:pPr>
            <a:r>
              <a:rPr lang="zh-CN" altLang="en-US" sz="2800" b="1">
                <a:latin typeface="Times New Roman" panose="02020603050405020304" pitchFamily="18" charset="0"/>
              </a:rPr>
              <a:t>　　</a:t>
            </a:r>
            <a:r>
              <a:rPr lang="en-US" altLang="zh-CN" sz="2800" b="1">
                <a:latin typeface="Times New Roman" panose="02020603050405020304" pitchFamily="18" charset="0"/>
              </a:rPr>
              <a:t>1</a:t>
            </a:r>
            <a:r>
              <a:rPr lang="zh-CN" altLang="en-US" sz="2800" b="1">
                <a:latin typeface="Times New Roman" panose="02020603050405020304" pitchFamily="18" charset="0"/>
              </a:rPr>
              <a:t>．一支向高空瞄准的步枪，扣动扳机后射出一颗子弹，子弹没有击中目标，最后 下落陷在土地中。请你说出以上过程中发生了哪些能量转化。 </a:t>
            </a:r>
          </a:p>
        </p:txBody>
      </p:sp>
      <p:sp>
        <p:nvSpPr>
          <p:cNvPr id="15363" name="文本框 17410">
            <a:extLst>
              <a:ext uri="{FF2B5EF4-FFF2-40B4-BE49-F238E27FC236}">
                <a16:creationId xmlns:a16="http://schemas.microsoft.com/office/drawing/2014/main" id="{E4AB82DB-8C5F-4B18-9381-5726CA746D61}"/>
              </a:ext>
            </a:extLst>
          </p:cNvPr>
          <p:cNvSpPr/>
          <p:nvPr/>
        </p:nvSpPr>
        <p:spPr>
          <a:xfrm>
            <a:off x="684213" y="3573463"/>
            <a:ext cx="2374900" cy="5191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50000"/>
              </a:spcBef>
              <a:buFontTx/>
              <a:buNone/>
            </a:pPr>
            <a:r>
              <a:rPr lang="zh-CN" altLang="en-US" sz="2800" b="1">
                <a:solidFill>
                  <a:srgbClr val="CC0000"/>
                </a:solidFill>
              </a:rPr>
              <a:t>火药的化学能</a:t>
            </a:r>
          </a:p>
        </p:txBody>
      </p:sp>
      <p:sp>
        <p:nvSpPr>
          <p:cNvPr id="15364" name="文本框 17411">
            <a:extLst>
              <a:ext uri="{FF2B5EF4-FFF2-40B4-BE49-F238E27FC236}">
                <a16:creationId xmlns:a16="http://schemas.microsoft.com/office/drawing/2014/main" id="{C20C059D-F3FC-461A-B60B-1FA0962865FB}"/>
              </a:ext>
            </a:extLst>
          </p:cNvPr>
          <p:cNvSpPr/>
          <p:nvPr/>
        </p:nvSpPr>
        <p:spPr>
          <a:xfrm>
            <a:off x="3492500" y="3573463"/>
            <a:ext cx="2160588" cy="5191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50000"/>
              </a:spcBef>
              <a:buFontTx/>
              <a:buNone/>
            </a:pPr>
            <a:r>
              <a:rPr lang="zh-CN" altLang="en-US" sz="2800" b="1">
                <a:solidFill>
                  <a:srgbClr val="CC0000"/>
                </a:solidFill>
              </a:rPr>
              <a:t>燃气的内能</a:t>
            </a:r>
          </a:p>
        </p:txBody>
      </p:sp>
      <p:sp>
        <p:nvSpPr>
          <p:cNvPr id="15365" name="文本框 17412">
            <a:extLst>
              <a:ext uri="{FF2B5EF4-FFF2-40B4-BE49-F238E27FC236}">
                <a16:creationId xmlns:a16="http://schemas.microsoft.com/office/drawing/2014/main" id="{A870A200-B5C8-4460-9B23-B7C9A2688510}"/>
              </a:ext>
            </a:extLst>
          </p:cNvPr>
          <p:cNvSpPr/>
          <p:nvPr/>
        </p:nvSpPr>
        <p:spPr>
          <a:xfrm>
            <a:off x="6011863" y="3573463"/>
            <a:ext cx="2376487" cy="5191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50000"/>
              </a:spcBef>
              <a:buFontTx/>
              <a:buNone/>
            </a:pPr>
            <a:r>
              <a:rPr lang="zh-CN" altLang="en-US" sz="2800" b="1">
                <a:solidFill>
                  <a:srgbClr val="CC0000"/>
                </a:solidFill>
              </a:rPr>
              <a:t>子弹的机械能</a:t>
            </a:r>
          </a:p>
        </p:txBody>
      </p:sp>
      <p:sp>
        <p:nvSpPr>
          <p:cNvPr id="15366" name="文本框 17413">
            <a:extLst>
              <a:ext uri="{FF2B5EF4-FFF2-40B4-BE49-F238E27FC236}">
                <a16:creationId xmlns:a16="http://schemas.microsoft.com/office/drawing/2014/main" id="{3622A8D0-2D09-45C3-849B-636B71A44465}"/>
              </a:ext>
            </a:extLst>
          </p:cNvPr>
          <p:cNvSpPr/>
          <p:nvPr/>
        </p:nvSpPr>
        <p:spPr>
          <a:xfrm>
            <a:off x="4932363" y="4868863"/>
            <a:ext cx="3673475" cy="5191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50000"/>
              </a:spcBef>
              <a:buFontTx/>
              <a:buNone/>
            </a:pPr>
            <a:r>
              <a:rPr lang="zh-CN" altLang="en-US" sz="2800" b="1">
                <a:solidFill>
                  <a:srgbClr val="CC0000"/>
                </a:solidFill>
              </a:rPr>
              <a:t>空气、土地的内能</a:t>
            </a:r>
          </a:p>
        </p:txBody>
      </p:sp>
      <p:cxnSp>
        <p:nvCxnSpPr>
          <p:cNvPr id="46087" name="直接箭头连接符 17414">
            <a:extLst>
              <a:ext uri="{FF2B5EF4-FFF2-40B4-BE49-F238E27FC236}">
                <a16:creationId xmlns:a16="http://schemas.microsoft.com/office/drawing/2014/main" id="{898ECCC8-FC02-4D75-8D0D-7E40C35A2FB1}"/>
              </a:ext>
            </a:extLst>
          </p:cNvPr>
          <p:cNvCxnSpPr>
            <a:cxnSpLocks noChangeShapeType="1"/>
          </p:cNvCxnSpPr>
          <p:nvPr/>
        </p:nvCxnSpPr>
        <p:spPr bwMode="auto">
          <a:xfrm>
            <a:off x="3059113" y="3860800"/>
            <a:ext cx="433387" cy="1588"/>
          </a:xfrm>
          <a:prstGeom prst="line">
            <a:avLst/>
          </a:prstGeom>
          <a:noFill/>
          <a:ln w="19050" algn="ctr">
            <a:solidFill>
              <a:srgbClr val="CC0000"/>
            </a:solidFill>
            <a:round/>
            <a:headEnd/>
            <a:tailEnd type="triangle" w="med" len="med"/>
          </a:ln>
          <a:extLst>
            <a:ext uri="{909E8E84-426E-40DD-AFC4-6F175D3DCCD1}">
              <a14:hiddenFill xmlns:a14="http://schemas.microsoft.com/office/drawing/2010/main">
                <a:noFill/>
              </a14:hiddenFill>
            </a:ext>
          </a:extLst>
        </p:spPr>
      </p:cxnSp>
      <p:cxnSp>
        <p:nvCxnSpPr>
          <p:cNvPr id="46088" name="直接箭头连接符 17415">
            <a:extLst>
              <a:ext uri="{FF2B5EF4-FFF2-40B4-BE49-F238E27FC236}">
                <a16:creationId xmlns:a16="http://schemas.microsoft.com/office/drawing/2014/main" id="{02DCE708-0BBA-4F14-8CD8-2B43A4E56AE0}"/>
              </a:ext>
            </a:extLst>
          </p:cNvPr>
          <p:cNvCxnSpPr>
            <a:cxnSpLocks noChangeShapeType="1"/>
          </p:cNvCxnSpPr>
          <p:nvPr/>
        </p:nvCxnSpPr>
        <p:spPr bwMode="auto">
          <a:xfrm>
            <a:off x="5580063" y="3860800"/>
            <a:ext cx="433387" cy="1588"/>
          </a:xfrm>
          <a:prstGeom prst="line">
            <a:avLst/>
          </a:prstGeom>
          <a:noFill/>
          <a:ln w="19050" algn="ctr">
            <a:solidFill>
              <a:srgbClr val="CC0000"/>
            </a:solidFill>
            <a:round/>
            <a:headEnd/>
            <a:tailEnd type="triangle" w="med" len="med"/>
          </a:ln>
          <a:extLst>
            <a:ext uri="{909E8E84-426E-40DD-AFC4-6F175D3DCCD1}">
              <a14:hiddenFill xmlns:a14="http://schemas.microsoft.com/office/drawing/2010/main">
                <a:noFill/>
              </a14:hiddenFill>
            </a:ext>
          </a:extLst>
        </p:spPr>
      </p:cxnSp>
      <p:cxnSp>
        <p:nvCxnSpPr>
          <p:cNvPr id="46089" name="肘形连接符 17416">
            <a:extLst>
              <a:ext uri="{FF2B5EF4-FFF2-40B4-BE49-F238E27FC236}">
                <a16:creationId xmlns:a16="http://schemas.microsoft.com/office/drawing/2014/main" id="{2257EF38-04CF-4F35-83D7-4A398AB5011D}"/>
              </a:ext>
            </a:extLst>
          </p:cNvPr>
          <p:cNvCxnSpPr>
            <a:cxnSpLocks noChangeArrowheads="1" noChangeShapeType="1"/>
          </p:cNvCxnSpPr>
          <p:nvPr/>
        </p:nvCxnSpPr>
        <p:spPr bwMode="auto">
          <a:xfrm flipH="1">
            <a:off x="4932363" y="3860800"/>
            <a:ext cx="3455987" cy="1295400"/>
          </a:xfrm>
          <a:prstGeom prst="bentConnector5">
            <a:avLst>
              <a:gd name="adj1" fmla="val -6569"/>
              <a:gd name="adj2" fmla="val 49880"/>
              <a:gd name="adj3" fmla="val 106616"/>
            </a:avLst>
          </a:prstGeom>
          <a:noFill/>
          <a:ln w="19050" algn="ctr">
            <a:solidFill>
              <a:srgbClr val="CC0000"/>
            </a:solidFill>
            <a:miter lim="800000"/>
            <a:headEnd/>
            <a:tailEnd type="triangle" w="med" len="med"/>
          </a:ln>
          <a:extLst>
            <a:ext uri="{909E8E84-426E-40DD-AFC4-6F175D3DCCD1}">
              <a14:hiddenFill xmlns:a14="http://schemas.microsoft.com/office/drawing/2010/main">
                <a:noFill/>
              </a14:hiddenFill>
            </a:ext>
          </a:extLst>
        </p:spPr>
      </p:cxnSp>
      <p:pic>
        <p:nvPicPr>
          <p:cNvPr id="46090" name="Picture 9" descr="E:\李燃\教师教学用书\2012人教教师用书项目\ppt\物理\图标.png">
            <a:extLst>
              <a:ext uri="{FF2B5EF4-FFF2-40B4-BE49-F238E27FC236}">
                <a16:creationId xmlns:a16="http://schemas.microsoft.com/office/drawing/2014/main" id="{37EC20F2-0006-46A1-8895-9634556F5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730250"/>
            <a:ext cx="88265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46091" name="组合 17418">
            <a:extLst>
              <a:ext uri="{FF2B5EF4-FFF2-40B4-BE49-F238E27FC236}">
                <a16:creationId xmlns:a16="http://schemas.microsoft.com/office/drawing/2014/main" id="{731053B4-7949-4A91-87A8-82656F9E2FA5}"/>
              </a:ext>
            </a:extLst>
          </p:cNvPr>
          <p:cNvGrpSpPr>
            <a:grpSpLocks/>
          </p:cNvGrpSpPr>
          <p:nvPr/>
        </p:nvGrpSpPr>
        <p:grpSpPr bwMode="auto">
          <a:xfrm>
            <a:off x="431800" y="635000"/>
            <a:ext cx="2789238" cy="920750"/>
            <a:chOff x="0" y="0"/>
            <a:chExt cx="2231" cy="580"/>
          </a:xfrm>
        </p:grpSpPr>
        <p:pic>
          <p:nvPicPr>
            <p:cNvPr id="46092" name="圆角矩形 1">
              <a:extLst>
                <a:ext uri="{FF2B5EF4-FFF2-40B4-BE49-F238E27FC236}">
                  <a16:creationId xmlns:a16="http://schemas.microsoft.com/office/drawing/2014/main" id="{1A7D4A0A-A04A-46C7-BAA0-BA15804E18A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31"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6093" name="文本框 17420">
              <a:extLst>
                <a:ext uri="{FF2B5EF4-FFF2-40B4-BE49-F238E27FC236}">
                  <a16:creationId xmlns:a16="http://schemas.microsoft.com/office/drawing/2014/main" id="{7A6C54D3-8F0C-4114-8DDF-EBEB950C965B}"/>
                </a:ext>
              </a:extLst>
            </p:cNvPr>
            <p:cNvSpPr>
              <a:spLocks noChangeArrowheads="1"/>
            </p:cNvSpPr>
            <p:nvPr/>
          </p:nvSpPr>
          <p:spPr bwMode="auto">
            <a:xfrm>
              <a:off x="59" y="105"/>
              <a:ext cx="2116"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zh-CN" altLang="en-US" sz="3600" b="1">
                  <a:solidFill>
                    <a:srgbClr val="FFFFFF"/>
                  </a:solidFill>
                  <a:latin typeface="宋体" panose="02010600030101010101" pitchFamily="2" charset="-122"/>
                </a:rPr>
                <a:t>练一练</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087"/>
                                        </p:tgtEl>
                                        <p:attrNameLst>
                                          <p:attrName>style.visibility</p:attrName>
                                        </p:attrNameLst>
                                      </p:cBhvr>
                                      <p:to>
                                        <p:strVal val="visible"/>
                                      </p:to>
                                    </p:set>
                                  </p:childTnLst>
                                </p:cTn>
                              </p:par>
                            </p:childTnLst>
                          </p:cTn>
                        </p:par>
                        <p:par>
                          <p:cTn id="11" fill="hold" nodeType="afterGroup">
                            <p:stCondLst>
                              <p:cond delay="1"/>
                            </p:stCondLst>
                            <p:childTnLst>
                              <p:par>
                                <p:cTn id="12" presetID="1" presetClass="entr" presetSubtype="0" fill="hold" grpId="0" nodeType="afterEffect">
                                  <p:stCondLst>
                                    <p:cond delay="0"/>
                                  </p:stCondLst>
                                  <p:childTnLst>
                                    <p:set>
                                      <p:cBhvr>
                                        <p:cTn id="13" dur="1" fill="hold">
                                          <p:stCondLst>
                                            <p:cond delay="0"/>
                                          </p:stCondLst>
                                        </p:cTn>
                                        <p:tgtEl>
                                          <p:spTgt spid="1536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46088"/>
                                        </p:tgtEl>
                                        <p:attrNameLst>
                                          <p:attrName>style.visibility</p:attrName>
                                        </p:attrNameLst>
                                      </p:cBhvr>
                                      <p:to>
                                        <p:strVal val="visible"/>
                                      </p:to>
                                    </p:set>
                                  </p:childTnLst>
                                </p:cTn>
                              </p:par>
                            </p:childTnLst>
                          </p:cTn>
                        </p:par>
                        <p:par>
                          <p:cTn id="18" fill="hold" nodeType="afterGroup">
                            <p:stCondLst>
                              <p:cond delay="1"/>
                            </p:stCondLst>
                            <p:childTnLst>
                              <p:par>
                                <p:cTn id="19" presetID="1" presetClass="entr" presetSubtype="0" fill="hold" grpId="0" nodeType="afterEffect">
                                  <p:stCondLst>
                                    <p:cond delay="0"/>
                                  </p:stCondLst>
                                  <p:childTnLst>
                                    <p:set>
                                      <p:cBhvr>
                                        <p:cTn id="20" dur="1" fill="hold">
                                          <p:stCondLst>
                                            <p:cond delay="0"/>
                                          </p:stCondLst>
                                        </p:cTn>
                                        <p:tgtEl>
                                          <p:spTgt spid="15365"/>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6089"/>
                                        </p:tgtEl>
                                        <p:attrNameLst>
                                          <p:attrName>style.visibility</p:attrName>
                                        </p:attrNameLst>
                                      </p:cBhvr>
                                      <p:to>
                                        <p:strVal val="visible"/>
                                      </p:to>
                                    </p:set>
                                  </p:childTnLst>
                                </p:cTn>
                              </p:par>
                            </p:childTnLst>
                          </p:cTn>
                        </p:par>
                        <p:par>
                          <p:cTn id="25" fill="hold" nodeType="afterGroup">
                            <p:stCondLst>
                              <p:cond delay="1"/>
                            </p:stCondLst>
                            <p:childTnLst>
                              <p:par>
                                <p:cTn id="26" presetID="1" presetClass="entr" presetSubtype="0" fill="hold" grpId="0" nodeType="afterEffect">
                                  <p:stCondLst>
                                    <p:cond delay="0"/>
                                  </p:stCondLst>
                                  <p:childTnLst>
                                    <p:set>
                                      <p:cBhvr>
                                        <p:cTn id="27" dur="1" fill="hold">
                                          <p:stCondLst>
                                            <p:cond delay="0"/>
                                          </p:stCondLst>
                                        </p:cTn>
                                        <p:tgtEl>
                                          <p:spTgt spid="153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18433">
            <a:extLst>
              <a:ext uri="{FF2B5EF4-FFF2-40B4-BE49-F238E27FC236}">
                <a16:creationId xmlns:a16="http://schemas.microsoft.com/office/drawing/2014/main" id="{281681D5-D683-43C3-91F6-7F4C4E62C390}"/>
              </a:ext>
            </a:extLst>
          </p:cNvPr>
          <p:cNvSpPr/>
          <p:nvPr/>
        </p:nvSpPr>
        <p:spPr>
          <a:xfrm>
            <a:off x="431800" y="1770063"/>
            <a:ext cx="8388350" cy="319246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20000"/>
              </a:lnSpc>
              <a:spcBef>
                <a:spcPct val="0"/>
              </a:spcBef>
              <a:buFontTx/>
              <a:buNone/>
            </a:pPr>
            <a:r>
              <a:rPr lang="zh-CN" altLang="en-US" sz="2800" b="1">
                <a:latin typeface="Times New Roman" panose="02020603050405020304" pitchFamily="18" charset="0"/>
              </a:rPr>
              <a:t>　</a:t>
            </a:r>
            <a:r>
              <a:rPr lang="en-US" altLang="zh-CN" sz="2800" b="1">
                <a:latin typeface="Times New Roman" panose="02020603050405020304" pitchFamily="18" charset="0"/>
              </a:rPr>
              <a:t>2</a:t>
            </a:r>
            <a:r>
              <a:rPr lang="zh-CN" altLang="en-US" sz="2800" b="1">
                <a:latin typeface="Times New Roman" panose="02020603050405020304" pitchFamily="18" charset="0"/>
              </a:rPr>
              <a:t>．请从能量转化的角度具体说明以下效率的意义。 </a:t>
            </a:r>
          </a:p>
          <a:p>
            <a:pPr eaLnBrk="1" hangingPunct="1">
              <a:lnSpc>
                <a:spcPct val="120000"/>
              </a:lnSpc>
              <a:spcBef>
                <a:spcPct val="0"/>
              </a:spcBef>
              <a:buFontTx/>
              <a:buNone/>
            </a:pPr>
            <a:r>
              <a:rPr lang="zh-CN" altLang="en-US" sz="2800" b="1">
                <a:latin typeface="Times New Roman" panose="02020603050405020304" pitchFamily="18" charset="0"/>
              </a:rPr>
              <a:t>　　● 某太阳能电池工作时的效率是</a:t>
            </a:r>
            <a:r>
              <a:rPr lang="en-US" altLang="zh-CN" sz="2800" b="1">
                <a:latin typeface="Times New Roman" panose="02020603050405020304" pitchFamily="18" charset="0"/>
              </a:rPr>
              <a:t>16</a:t>
            </a:r>
            <a:r>
              <a:rPr lang="zh-CN" altLang="en-US" sz="2800" b="1">
                <a:latin typeface="Times New Roman" panose="02020603050405020304" pitchFamily="18" charset="0"/>
              </a:rPr>
              <a:t>％ </a:t>
            </a:r>
          </a:p>
          <a:p>
            <a:pPr eaLnBrk="1" hangingPunct="1">
              <a:lnSpc>
                <a:spcPct val="120000"/>
              </a:lnSpc>
              <a:spcBef>
                <a:spcPct val="0"/>
              </a:spcBef>
              <a:buFontTx/>
              <a:buNone/>
            </a:pPr>
            <a:r>
              <a:rPr lang="zh-CN" altLang="en-US" sz="2800" b="1">
                <a:latin typeface="Times New Roman" panose="02020603050405020304" pitchFamily="18" charset="0"/>
              </a:rPr>
              <a:t>　　● 某电动机工作的效率是</a:t>
            </a:r>
            <a:r>
              <a:rPr lang="en-US" altLang="zh-CN" sz="2800" b="1">
                <a:latin typeface="Times New Roman" panose="02020603050405020304" pitchFamily="18" charset="0"/>
              </a:rPr>
              <a:t>83</a:t>
            </a:r>
            <a:r>
              <a:rPr lang="zh-CN" altLang="en-US" sz="2800" b="1">
                <a:latin typeface="Times New Roman" panose="02020603050405020304" pitchFamily="18" charset="0"/>
              </a:rPr>
              <a:t>％ </a:t>
            </a:r>
          </a:p>
          <a:p>
            <a:pPr eaLnBrk="1" hangingPunct="1">
              <a:lnSpc>
                <a:spcPct val="120000"/>
              </a:lnSpc>
              <a:spcBef>
                <a:spcPct val="0"/>
              </a:spcBef>
              <a:buFontTx/>
              <a:buNone/>
            </a:pPr>
            <a:r>
              <a:rPr lang="zh-CN" altLang="en-US" sz="2800" b="1">
                <a:latin typeface="Times New Roman" panose="02020603050405020304" pitchFamily="18" charset="0"/>
              </a:rPr>
              <a:t>　　● 某锂电池充电时效率是</a:t>
            </a:r>
            <a:r>
              <a:rPr lang="en-US" altLang="zh-CN" sz="2800" b="1">
                <a:latin typeface="Times New Roman" panose="02020603050405020304" pitchFamily="18" charset="0"/>
              </a:rPr>
              <a:t>99</a:t>
            </a:r>
            <a:r>
              <a:rPr lang="zh-CN" altLang="en-US" sz="2800" b="1">
                <a:latin typeface="Times New Roman" panose="02020603050405020304" pitchFamily="18" charset="0"/>
              </a:rPr>
              <a:t>％ </a:t>
            </a:r>
          </a:p>
          <a:p>
            <a:pPr eaLnBrk="1" hangingPunct="1">
              <a:lnSpc>
                <a:spcPct val="120000"/>
              </a:lnSpc>
              <a:spcBef>
                <a:spcPct val="0"/>
              </a:spcBef>
              <a:buFontTx/>
              <a:buNone/>
            </a:pPr>
            <a:r>
              <a:rPr lang="zh-CN" altLang="en-US" sz="2800" b="1">
                <a:latin typeface="Times New Roman" panose="02020603050405020304" pitchFamily="18" charset="0"/>
              </a:rPr>
              <a:t>　　● 某柴油机工作的效率是</a:t>
            </a:r>
            <a:r>
              <a:rPr lang="en-US" altLang="zh-CN" sz="2800" b="1">
                <a:latin typeface="Times New Roman" panose="02020603050405020304" pitchFamily="18" charset="0"/>
              </a:rPr>
              <a:t>35</a:t>
            </a:r>
            <a:r>
              <a:rPr lang="zh-CN" altLang="en-US" sz="2800" b="1">
                <a:latin typeface="Times New Roman" panose="02020603050405020304" pitchFamily="18" charset="0"/>
              </a:rPr>
              <a:t>％ </a:t>
            </a:r>
          </a:p>
          <a:p>
            <a:pPr eaLnBrk="1" hangingPunct="1">
              <a:lnSpc>
                <a:spcPct val="120000"/>
              </a:lnSpc>
              <a:spcBef>
                <a:spcPct val="0"/>
              </a:spcBef>
              <a:buFontTx/>
              <a:buNone/>
            </a:pPr>
            <a:r>
              <a:rPr lang="zh-CN" altLang="en-US" sz="2800" b="1">
                <a:latin typeface="Times New Roman" panose="02020603050405020304" pitchFamily="18" charset="0"/>
              </a:rPr>
              <a:t>　　● 某电热水器工作的效率是</a:t>
            </a:r>
            <a:r>
              <a:rPr lang="en-US" altLang="zh-CN" sz="2800" b="1">
                <a:latin typeface="Times New Roman" panose="02020603050405020304" pitchFamily="18" charset="0"/>
              </a:rPr>
              <a:t>87</a:t>
            </a:r>
            <a:r>
              <a:rPr lang="zh-CN" altLang="en-US" sz="2800" b="1">
                <a:latin typeface="Times New Roman" panose="02020603050405020304" pitchFamily="18" charset="0"/>
              </a:rPr>
              <a:t>％ </a:t>
            </a:r>
          </a:p>
        </p:txBody>
      </p:sp>
      <p:sp>
        <p:nvSpPr>
          <p:cNvPr id="16387" name="矩形 18434">
            <a:extLst>
              <a:ext uri="{FF2B5EF4-FFF2-40B4-BE49-F238E27FC236}">
                <a16:creationId xmlns:a16="http://schemas.microsoft.com/office/drawing/2014/main" id="{C92ECEEE-32ED-4765-A96B-284D42539F8B}"/>
              </a:ext>
            </a:extLst>
          </p:cNvPr>
          <p:cNvSpPr/>
          <p:nvPr/>
        </p:nvSpPr>
        <p:spPr>
          <a:xfrm>
            <a:off x="431800" y="5049838"/>
            <a:ext cx="8064500" cy="111760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20000"/>
              </a:lnSpc>
              <a:spcBef>
                <a:spcPct val="0"/>
              </a:spcBef>
              <a:buFontTx/>
              <a:buNone/>
            </a:pPr>
            <a:r>
              <a:rPr lang="zh-CN" altLang="en-US" sz="2800" b="1">
                <a:solidFill>
                  <a:srgbClr val="CC0000"/>
                </a:solidFill>
                <a:latin typeface="Times New Roman" panose="02020603050405020304" pitchFamily="18" charset="0"/>
              </a:rPr>
              <a:t>　　太阳能电池把接收到的太阳辐射的能量的</a:t>
            </a:r>
            <a:r>
              <a:rPr lang="en-US" altLang="zh-CN" sz="2800" b="1">
                <a:solidFill>
                  <a:srgbClr val="CC0000"/>
                </a:solidFill>
                <a:latin typeface="Times New Roman" panose="02020603050405020304" pitchFamily="18" charset="0"/>
              </a:rPr>
              <a:t>16</a:t>
            </a:r>
            <a:r>
              <a:rPr lang="zh-CN" altLang="en-US" sz="2800" b="1">
                <a:solidFill>
                  <a:srgbClr val="CC0000"/>
                </a:solidFill>
                <a:latin typeface="Times New Roman" panose="02020603050405020304" pitchFamily="18" charset="0"/>
              </a:rPr>
              <a:t>％转化为电能。</a:t>
            </a:r>
          </a:p>
        </p:txBody>
      </p:sp>
      <p:pic>
        <p:nvPicPr>
          <p:cNvPr id="47108" name="Picture 9" descr="E:\李燃\教师教学用书\2012人教教师用书项目\ppt\物理\图标.png">
            <a:extLst>
              <a:ext uri="{FF2B5EF4-FFF2-40B4-BE49-F238E27FC236}">
                <a16:creationId xmlns:a16="http://schemas.microsoft.com/office/drawing/2014/main" id="{F4D90C4A-1CCC-4404-9250-48D1EE9CE5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690563"/>
            <a:ext cx="88265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nvGrpSpPr>
          <p:cNvPr id="47109" name="组合 18436">
            <a:extLst>
              <a:ext uri="{FF2B5EF4-FFF2-40B4-BE49-F238E27FC236}">
                <a16:creationId xmlns:a16="http://schemas.microsoft.com/office/drawing/2014/main" id="{46992453-39A7-4470-8D7E-A6CFE740C1E7}"/>
              </a:ext>
            </a:extLst>
          </p:cNvPr>
          <p:cNvGrpSpPr>
            <a:grpSpLocks/>
          </p:cNvGrpSpPr>
          <p:nvPr/>
        </p:nvGrpSpPr>
        <p:grpSpPr bwMode="auto">
          <a:xfrm>
            <a:off x="431800" y="635000"/>
            <a:ext cx="2789238" cy="920750"/>
            <a:chOff x="0" y="0"/>
            <a:chExt cx="2231" cy="580"/>
          </a:xfrm>
        </p:grpSpPr>
        <p:pic>
          <p:nvPicPr>
            <p:cNvPr id="47110" name="圆角矩形 1">
              <a:extLst>
                <a:ext uri="{FF2B5EF4-FFF2-40B4-BE49-F238E27FC236}">
                  <a16:creationId xmlns:a16="http://schemas.microsoft.com/office/drawing/2014/main" id="{93E97F4D-CBC1-4BF7-8BAF-F5B9C4E1A58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231"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7111" name="文本框 18438">
              <a:extLst>
                <a:ext uri="{FF2B5EF4-FFF2-40B4-BE49-F238E27FC236}">
                  <a16:creationId xmlns:a16="http://schemas.microsoft.com/office/drawing/2014/main" id="{13768546-DB6A-4864-AC15-3F16C4E27A06}"/>
                </a:ext>
              </a:extLst>
            </p:cNvPr>
            <p:cNvSpPr>
              <a:spLocks noChangeArrowheads="1"/>
            </p:cNvSpPr>
            <p:nvPr/>
          </p:nvSpPr>
          <p:spPr bwMode="auto">
            <a:xfrm>
              <a:off x="59" y="105"/>
              <a:ext cx="2116"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zh-CN" altLang="en-US" sz="3600" b="1">
                  <a:solidFill>
                    <a:srgbClr val="FFFFFF"/>
                  </a:solidFill>
                  <a:latin typeface="宋体" panose="02010600030101010101" pitchFamily="2" charset="-122"/>
                </a:rPr>
                <a:t>练一练</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文本框 19457">
            <a:extLst>
              <a:ext uri="{FF2B5EF4-FFF2-40B4-BE49-F238E27FC236}">
                <a16:creationId xmlns:a16="http://schemas.microsoft.com/office/drawing/2014/main" id="{BE1333DF-2312-42E8-BAC1-FAE2A7F5E91C}"/>
              </a:ext>
            </a:extLst>
          </p:cNvPr>
          <p:cNvSpPr>
            <a:spLocks noChangeArrowheads="1"/>
          </p:cNvSpPr>
          <p:nvPr/>
        </p:nvSpPr>
        <p:spPr bwMode="auto">
          <a:xfrm>
            <a:off x="142875" y="619125"/>
            <a:ext cx="9001125"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1、下面例子中,属于内能转化为机械能的是（      ）</a:t>
            </a:r>
          </a:p>
          <a:p>
            <a:pPr eaLnBrk="1" hangingPunct="1">
              <a:spcBef>
                <a:spcPct val="0"/>
              </a:spcBef>
              <a:buFontTx/>
              <a:buNone/>
            </a:pPr>
            <a:r>
              <a:rPr lang="zh-CN" altLang="en-US" sz="2400" b="1"/>
              <a:t>A.运载火箭点火发射    </a:t>
            </a:r>
          </a:p>
          <a:p>
            <a:pPr eaLnBrk="1" hangingPunct="1">
              <a:spcBef>
                <a:spcPct val="0"/>
              </a:spcBef>
              <a:buFontTx/>
              <a:buNone/>
            </a:pPr>
            <a:r>
              <a:rPr lang="zh-CN" altLang="en-US" sz="2400" b="1"/>
              <a:t>B.水从高处冲下带动水轮机</a:t>
            </a:r>
          </a:p>
          <a:p>
            <a:pPr eaLnBrk="1" hangingPunct="1">
              <a:spcBef>
                <a:spcPct val="0"/>
              </a:spcBef>
              <a:buFontTx/>
              <a:buNone/>
            </a:pPr>
            <a:r>
              <a:rPr lang="zh-CN" altLang="en-US" sz="2400" b="1"/>
              <a:t>C.用酒精灯对铜棒加热  </a:t>
            </a:r>
          </a:p>
          <a:p>
            <a:pPr eaLnBrk="1" hangingPunct="1">
              <a:spcBef>
                <a:spcPct val="0"/>
              </a:spcBef>
              <a:buFontTx/>
              <a:buNone/>
            </a:pPr>
            <a:r>
              <a:rPr lang="zh-CN" altLang="en-US" sz="2400" b="1"/>
              <a:t>D.流星在地球大气层中高速运动且发热发光</a:t>
            </a:r>
          </a:p>
          <a:p>
            <a:pPr eaLnBrk="1" hangingPunct="1">
              <a:spcBef>
                <a:spcPct val="0"/>
              </a:spcBef>
              <a:buFontTx/>
              <a:buNone/>
            </a:pPr>
            <a:r>
              <a:rPr lang="zh-CN" altLang="en-US" sz="2400" b="1"/>
              <a:t>2、下列事例中，属于机械能转化为内能的是（      ）</a:t>
            </a:r>
          </a:p>
          <a:p>
            <a:pPr eaLnBrk="1" hangingPunct="1">
              <a:spcBef>
                <a:spcPct val="0"/>
              </a:spcBef>
              <a:buFontTx/>
              <a:buNone/>
            </a:pPr>
            <a:r>
              <a:rPr lang="zh-CN" altLang="en-US" sz="2400" b="1"/>
              <a:t>A.  篮球撞上篮板又弹回来       </a:t>
            </a:r>
          </a:p>
          <a:p>
            <a:pPr eaLnBrk="1" hangingPunct="1">
              <a:spcBef>
                <a:spcPct val="0"/>
              </a:spcBef>
              <a:buFontTx/>
              <a:buNone/>
            </a:pPr>
            <a:r>
              <a:rPr lang="zh-CN" altLang="en-US" sz="2400" b="1"/>
              <a:t>B.火箭从发射到进入轨道之间的运行过程</a:t>
            </a:r>
          </a:p>
          <a:p>
            <a:pPr eaLnBrk="1" hangingPunct="1">
              <a:spcBef>
                <a:spcPct val="0"/>
              </a:spcBef>
              <a:buFontTx/>
              <a:buNone/>
            </a:pPr>
            <a:r>
              <a:rPr lang="zh-CN" altLang="en-US" sz="2400" b="1"/>
              <a:t>C. 子弹打入墙里   </a:t>
            </a:r>
          </a:p>
          <a:p>
            <a:pPr eaLnBrk="1" hangingPunct="1">
              <a:spcBef>
                <a:spcPct val="0"/>
              </a:spcBef>
              <a:buFontTx/>
              <a:buNone/>
            </a:pPr>
            <a:r>
              <a:rPr lang="zh-CN" altLang="en-US" sz="2400" b="1"/>
              <a:t>D.汽车发动机工作，使汽车运动起来</a:t>
            </a:r>
          </a:p>
          <a:p>
            <a:pPr eaLnBrk="1" hangingPunct="1">
              <a:spcBef>
                <a:spcPct val="0"/>
              </a:spcBef>
              <a:buFontTx/>
              <a:buNone/>
            </a:pPr>
            <a:r>
              <a:rPr lang="zh-CN" altLang="en-US" sz="2400" b="1"/>
              <a:t>3、下列四种现象中，只发生能的转移而不发生能的转化的过程是（    ）</a:t>
            </a:r>
          </a:p>
          <a:p>
            <a:pPr eaLnBrk="1" hangingPunct="1">
              <a:spcBef>
                <a:spcPct val="0"/>
              </a:spcBef>
              <a:buFontTx/>
              <a:buNone/>
            </a:pPr>
            <a:r>
              <a:rPr lang="zh-CN" altLang="en-US" sz="2400" b="1"/>
              <a:t>A.给电动自行车的蓄电池充电</a:t>
            </a:r>
          </a:p>
          <a:p>
            <a:pPr eaLnBrk="1" hangingPunct="1">
              <a:spcBef>
                <a:spcPct val="0"/>
              </a:spcBef>
              <a:buFontTx/>
              <a:buNone/>
            </a:pPr>
            <a:r>
              <a:rPr lang="zh-CN" altLang="en-US" sz="2400" b="1"/>
              <a:t>B.闭合开关后，灯泡发光</a:t>
            </a:r>
          </a:p>
          <a:p>
            <a:pPr eaLnBrk="1" hangingPunct="1">
              <a:spcBef>
                <a:spcPct val="0"/>
              </a:spcBef>
              <a:buFontTx/>
              <a:buNone/>
            </a:pPr>
            <a:r>
              <a:rPr lang="zh-CN" altLang="en-US" sz="2400" b="1"/>
              <a:t>C.烧水时，水蒸气顶起壶盖</a:t>
            </a:r>
          </a:p>
          <a:p>
            <a:pPr eaLnBrk="1" hangingPunct="1">
              <a:spcBef>
                <a:spcPct val="0"/>
              </a:spcBef>
              <a:buFontTx/>
              <a:buNone/>
            </a:pPr>
            <a:r>
              <a:rPr lang="zh-CN" altLang="en-US" sz="2400" b="1"/>
              <a:t>D.冬天用手摸户外的金属杆时手感觉到冷</a:t>
            </a:r>
          </a:p>
        </p:txBody>
      </p:sp>
      <p:sp>
        <p:nvSpPr>
          <p:cNvPr id="17411" name="文本框 19458">
            <a:extLst>
              <a:ext uri="{FF2B5EF4-FFF2-40B4-BE49-F238E27FC236}">
                <a16:creationId xmlns:a16="http://schemas.microsoft.com/office/drawing/2014/main" id="{CCC28388-90E1-4805-9F03-CB209D687D70}"/>
              </a:ext>
            </a:extLst>
          </p:cNvPr>
          <p:cNvSpPr/>
          <p:nvPr/>
        </p:nvSpPr>
        <p:spPr>
          <a:xfrm>
            <a:off x="6370638" y="619125"/>
            <a:ext cx="508000" cy="45720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solidFill>
                  <a:srgbClr val="990033"/>
                </a:solidFill>
              </a:rPr>
              <a:t>A</a:t>
            </a:r>
          </a:p>
        </p:txBody>
      </p:sp>
      <p:sp>
        <p:nvSpPr>
          <p:cNvPr id="17412" name="文本框 19459">
            <a:extLst>
              <a:ext uri="{FF2B5EF4-FFF2-40B4-BE49-F238E27FC236}">
                <a16:creationId xmlns:a16="http://schemas.microsoft.com/office/drawing/2014/main" id="{3233DB15-1782-4F1B-88B7-CED3CC3CD9E4}"/>
              </a:ext>
            </a:extLst>
          </p:cNvPr>
          <p:cNvSpPr/>
          <p:nvPr/>
        </p:nvSpPr>
        <p:spPr>
          <a:xfrm>
            <a:off x="6588125" y="2490788"/>
            <a:ext cx="508000" cy="45720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solidFill>
                  <a:srgbClr val="990033"/>
                </a:solidFill>
              </a:rPr>
              <a:t>C</a:t>
            </a:r>
          </a:p>
        </p:txBody>
      </p:sp>
      <p:sp>
        <p:nvSpPr>
          <p:cNvPr id="17413" name="文本框 19460">
            <a:extLst>
              <a:ext uri="{FF2B5EF4-FFF2-40B4-BE49-F238E27FC236}">
                <a16:creationId xmlns:a16="http://schemas.microsoft.com/office/drawing/2014/main" id="{8B63B85B-DAEA-4B48-B533-61C2E7931509}"/>
              </a:ext>
            </a:extLst>
          </p:cNvPr>
          <p:cNvSpPr/>
          <p:nvPr/>
        </p:nvSpPr>
        <p:spPr>
          <a:xfrm>
            <a:off x="539750" y="4652963"/>
            <a:ext cx="508000" cy="45720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solidFill>
                  <a:srgbClr val="990033"/>
                </a:solidFill>
              </a:rPr>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nimBg="1"/>
      <p:bldP spid="17412" grpId="0" animBg="1"/>
      <p:bldP spid="174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20481">
            <a:extLst>
              <a:ext uri="{FF2B5EF4-FFF2-40B4-BE49-F238E27FC236}">
                <a16:creationId xmlns:a16="http://schemas.microsoft.com/office/drawing/2014/main" id="{87A3CEE5-014F-4B95-81E4-9953C3F89C48}"/>
              </a:ext>
            </a:extLst>
          </p:cNvPr>
          <p:cNvSpPr/>
          <p:nvPr/>
        </p:nvSpPr>
        <p:spPr>
          <a:xfrm>
            <a:off x="254000" y="765175"/>
            <a:ext cx="8710613" cy="3322638"/>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just" eaLnBrk="1" hangingPunct="1">
              <a:lnSpc>
                <a:spcPct val="90000"/>
              </a:lnSpc>
              <a:spcBef>
                <a:spcPct val="50000"/>
              </a:spcBef>
              <a:buFontTx/>
              <a:buNone/>
            </a:pPr>
            <a:r>
              <a:rPr lang="zh-CN" altLang="en-US" sz="2000" b="1">
                <a:latin typeface="宋体" panose="02010600030101010101" pitchFamily="2" charset="-122"/>
              </a:rPr>
              <a:t>4、小宇星期天到青岛会展中心观看了有关“神舟”五号的航天展，他搜集了一些问题，回到班中想要考考你：</a:t>
            </a:r>
          </a:p>
          <a:p>
            <a:pPr algn="just" eaLnBrk="1" hangingPunct="1">
              <a:lnSpc>
                <a:spcPct val="90000"/>
              </a:lnSpc>
              <a:spcBef>
                <a:spcPct val="50000"/>
              </a:spcBef>
              <a:buFontTx/>
              <a:buNone/>
            </a:pPr>
            <a:r>
              <a:rPr lang="zh-CN" altLang="en-US" sz="2000" b="1">
                <a:latin typeface="宋体" panose="02010600030101010101" pitchFamily="2" charset="-122"/>
              </a:rPr>
              <a:t>（1）长征二号F火箭：它的发动机工作时，将内能转化为</a:t>
            </a:r>
            <a:r>
              <a:rPr lang="zh-CN" altLang="en-US" sz="2000" b="1" u="sng">
                <a:latin typeface="宋体" panose="02010600030101010101" pitchFamily="2" charset="-122"/>
              </a:rPr>
              <a:t>　   　</a:t>
            </a:r>
            <a:r>
              <a:rPr lang="zh-CN" altLang="en-US" sz="2000" b="1">
                <a:latin typeface="宋体" panose="02010600030101010101" pitchFamily="2" charset="-122"/>
              </a:rPr>
              <a:t>能。它是利用向后喷出气流而使自身受力前进的，这是运用了</a:t>
            </a:r>
            <a:r>
              <a:rPr lang="zh-CN" altLang="en-US" sz="2000" b="1" u="sng">
                <a:latin typeface="宋体" panose="02010600030101010101" pitchFamily="2" charset="-122"/>
              </a:rPr>
              <a:t>                 </a:t>
            </a:r>
            <a:r>
              <a:rPr lang="zh-CN" altLang="en-US" sz="2000" b="1">
                <a:latin typeface="宋体" panose="02010600030101010101" pitchFamily="2" charset="-122"/>
              </a:rPr>
              <a:t>的道理。</a:t>
            </a:r>
          </a:p>
          <a:p>
            <a:pPr algn="just" eaLnBrk="1" hangingPunct="1">
              <a:lnSpc>
                <a:spcPct val="90000"/>
              </a:lnSpc>
              <a:spcBef>
                <a:spcPct val="50000"/>
              </a:spcBef>
              <a:buFontTx/>
              <a:buNone/>
            </a:pPr>
            <a:r>
              <a:rPr lang="zh-CN" altLang="en-US" sz="2000" b="1">
                <a:latin typeface="宋体" panose="02010600030101010101" pitchFamily="2" charset="-122"/>
              </a:rPr>
              <a:t>（2）飞船上的太阳能电池翼：是为飞船提供能源的装置，它的作用是将太阳能转化为</a:t>
            </a:r>
            <a:r>
              <a:rPr lang="zh-CN" altLang="en-US" sz="2000" b="1" u="sng">
                <a:latin typeface="宋体" panose="02010600030101010101" pitchFamily="2" charset="-122"/>
              </a:rPr>
              <a:t>      </a:t>
            </a:r>
            <a:r>
              <a:rPr lang="zh-CN" altLang="en-US" sz="2000" b="1">
                <a:latin typeface="宋体" panose="02010600030101010101" pitchFamily="2" charset="-122"/>
              </a:rPr>
              <a:t>能．</a:t>
            </a:r>
          </a:p>
          <a:p>
            <a:pPr algn="just" eaLnBrk="1" hangingPunct="1">
              <a:lnSpc>
                <a:spcPct val="90000"/>
              </a:lnSpc>
              <a:spcBef>
                <a:spcPct val="50000"/>
              </a:spcBef>
              <a:buFontTx/>
              <a:buNone/>
            </a:pPr>
            <a:r>
              <a:rPr lang="zh-CN" altLang="en-US" sz="2000" b="1">
                <a:latin typeface="宋体" panose="02010600030101010101" pitchFamily="2" charset="-122"/>
              </a:rPr>
              <a:t>（３）飞船的运行过程：飞船沿椭圆轨道围绕地球运行了14圈，轨道上离地面最近点：200千米，最远点：350千米．从远地点到近地点运行的过程中，飞船的速度</a:t>
            </a:r>
            <a:r>
              <a:rPr lang="zh-CN" altLang="en-US" sz="2000" b="1" u="sng">
                <a:latin typeface="宋体" panose="02010600030101010101" pitchFamily="2" charset="-122"/>
              </a:rPr>
              <a:t>：　     　</a:t>
            </a:r>
            <a:r>
              <a:rPr lang="zh-CN" altLang="en-US" sz="2000" b="1">
                <a:latin typeface="宋体" panose="02010600030101010101" pitchFamily="2" charset="-122"/>
              </a:rPr>
              <a:t>，势能</a:t>
            </a:r>
            <a:r>
              <a:rPr lang="zh-CN" altLang="en-US" sz="2000" b="1" u="sng">
                <a:latin typeface="宋体" panose="02010600030101010101" pitchFamily="2" charset="-122"/>
              </a:rPr>
              <a:t>：　　　　　</a:t>
            </a:r>
            <a:r>
              <a:rPr lang="zh-CN" altLang="en-US" sz="2000" b="1">
                <a:latin typeface="宋体" panose="02010600030101010101" pitchFamily="2" charset="-122"/>
              </a:rPr>
              <a:t>．</a:t>
            </a:r>
          </a:p>
        </p:txBody>
      </p:sp>
      <p:sp>
        <p:nvSpPr>
          <p:cNvPr id="18435" name="文本框 20482">
            <a:extLst>
              <a:ext uri="{FF2B5EF4-FFF2-40B4-BE49-F238E27FC236}">
                <a16:creationId xmlns:a16="http://schemas.microsoft.com/office/drawing/2014/main" id="{FCC40BFD-53A9-4693-A3F2-C90E368BFE9E}"/>
              </a:ext>
            </a:extLst>
          </p:cNvPr>
          <p:cNvSpPr/>
          <p:nvPr/>
        </p:nvSpPr>
        <p:spPr>
          <a:xfrm>
            <a:off x="6967538" y="1447800"/>
            <a:ext cx="771525" cy="395288"/>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机械</a:t>
            </a:r>
          </a:p>
        </p:txBody>
      </p:sp>
      <p:sp>
        <p:nvSpPr>
          <p:cNvPr id="18436" name="文本框 20483">
            <a:extLst>
              <a:ext uri="{FF2B5EF4-FFF2-40B4-BE49-F238E27FC236}">
                <a16:creationId xmlns:a16="http://schemas.microsoft.com/office/drawing/2014/main" id="{8153723C-97DD-4FEF-A836-24F5CE2F2603}"/>
              </a:ext>
            </a:extLst>
          </p:cNvPr>
          <p:cNvSpPr/>
          <p:nvPr/>
        </p:nvSpPr>
        <p:spPr>
          <a:xfrm>
            <a:off x="6372225" y="1701800"/>
            <a:ext cx="3167063"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力的作用是相互的</a:t>
            </a:r>
          </a:p>
        </p:txBody>
      </p:sp>
      <p:sp>
        <p:nvSpPr>
          <p:cNvPr id="18437" name="文本框 20484">
            <a:extLst>
              <a:ext uri="{FF2B5EF4-FFF2-40B4-BE49-F238E27FC236}">
                <a16:creationId xmlns:a16="http://schemas.microsoft.com/office/drawing/2014/main" id="{26D9B4D5-A2DF-4481-8169-9F3943F2A42C}"/>
              </a:ext>
            </a:extLst>
          </p:cNvPr>
          <p:cNvSpPr/>
          <p:nvPr/>
        </p:nvSpPr>
        <p:spPr>
          <a:xfrm>
            <a:off x="1763713" y="2708275"/>
            <a:ext cx="503237"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电</a:t>
            </a:r>
          </a:p>
        </p:txBody>
      </p:sp>
      <p:sp>
        <p:nvSpPr>
          <p:cNvPr id="18438" name="文本框 20485">
            <a:extLst>
              <a:ext uri="{FF2B5EF4-FFF2-40B4-BE49-F238E27FC236}">
                <a16:creationId xmlns:a16="http://schemas.microsoft.com/office/drawing/2014/main" id="{623B1DAD-C67B-4343-BE61-BA4D60832A0D}"/>
              </a:ext>
            </a:extLst>
          </p:cNvPr>
          <p:cNvSpPr/>
          <p:nvPr/>
        </p:nvSpPr>
        <p:spPr>
          <a:xfrm>
            <a:off x="2051050" y="3679825"/>
            <a:ext cx="862013"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增大</a:t>
            </a:r>
          </a:p>
        </p:txBody>
      </p:sp>
      <p:sp>
        <p:nvSpPr>
          <p:cNvPr id="18439" name="文本框 20486">
            <a:extLst>
              <a:ext uri="{FF2B5EF4-FFF2-40B4-BE49-F238E27FC236}">
                <a16:creationId xmlns:a16="http://schemas.microsoft.com/office/drawing/2014/main" id="{BE4AC2B3-3F51-4E09-8682-1C17BFFB65D8}"/>
              </a:ext>
            </a:extLst>
          </p:cNvPr>
          <p:cNvSpPr/>
          <p:nvPr/>
        </p:nvSpPr>
        <p:spPr>
          <a:xfrm>
            <a:off x="4283075" y="3679825"/>
            <a:ext cx="792163"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减小</a:t>
            </a:r>
          </a:p>
        </p:txBody>
      </p:sp>
      <p:sp>
        <p:nvSpPr>
          <p:cNvPr id="18440" name="文本框 20487">
            <a:extLst>
              <a:ext uri="{FF2B5EF4-FFF2-40B4-BE49-F238E27FC236}">
                <a16:creationId xmlns:a16="http://schemas.microsoft.com/office/drawing/2014/main" id="{77DB9F87-1B2B-4E31-BA6B-B330F6E0F7C5}"/>
              </a:ext>
            </a:extLst>
          </p:cNvPr>
          <p:cNvSpPr/>
          <p:nvPr/>
        </p:nvSpPr>
        <p:spPr>
          <a:xfrm>
            <a:off x="252413" y="4049713"/>
            <a:ext cx="8712200" cy="1614487"/>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50000"/>
              </a:spcBef>
              <a:buFontTx/>
              <a:buNone/>
            </a:pPr>
            <a:r>
              <a:rPr lang="zh-CN" altLang="en-US" sz="2000" b="1">
                <a:latin typeface="宋体" panose="02010600030101010101" pitchFamily="2" charset="-122"/>
              </a:rPr>
              <a:t>（4）返回大气层：这时飞船与大气层发生剧烈磨擦，变成一个火球，将_ ______能转化为　______能。因此飞船降温十分重要。一种重要的降温方式就是“烧蚀防热”：在飞船表面涂有一层高分子固体材料，让这些材料在发生物态变化时吸收热量。你认为可能发生的物态变化有</a:t>
            </a:r>
            <a:r>
              <a:rPr lang="zh-CN" altLang="en-US" sz="2000" b="1" u="sng">
                <a:latin typeface="宋体" panose="02010600030101010101" pitchFamily="2" charset="-122"/>
              </a:rPr>
              <a:t>：　　、 　　、 　　   </a:t>
            </a:r>
            <a:r>
              <a:rPr lang="zh-CN" altLang="en-US" sz="2000" b="1">
                <a:latin typeface="宋体" panose="02010600030101010101" pitchFamily="2" charset="-122"/>
              </a:rPr>
              <a:t>，理由是这些物态变化都是</a:t>
            </a:r>
            <a:r>
              <a:rPr lang="zh-CN" altLang="en-US" sz="2000" b="1" u="sng">
                <a:latin typeface="宋体" panose="02010600030101010101" pitchFamily="2" charset="-122"/>
              </a:rPr>
              <a:t>：　　　　</a:t>
            </a:r>
            <a:r>
              <a:rPr lang="zh-CN" altLang="en-US" sz="2000" b="1">
                <a:latin typeface="宋体" panose="02010600030101010101" pitchFamily="2" charset="-122"/>
              </a:rPr>
              <a:t>过程。</a:t>
            </a:r>
          </a:p>
        </p:txBody>
      </p:sp>
      <p:sp>
        <p:nvSpPr>
          <p:cNvPr id="18441" name="文本框 20488">
            <a:extLst>
              <a:ext uri="{FF2B5EF4-FFF2-40B4-BE49-F238E27FC236}">
                <a16:creationId xmlns:a16="http://schemas.microsoft.com/office/drawing/2014/main" id="{7C97A84E-9F28-40C7-A8DD-19CC5B3E7CCC}"/>
              </a:ext>
            </a:extLst>
          </p:cNvPr>
          <p:cNvSpPr/>
          <p:nvPr/>
        </p:nvSpPr>
        <p:spPr>
          <a:xfrm>
            <a:off x="415925" y="4332288"/>
            <a:ext cx="842963"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机械</a:t>
            </a:r>
          </a:p>
        </p:txBody>
      </p:sp>
      <p:sp>
        <p:nvSpPr>
          <p:cNvPr id="18442" name="文本框 20489">
            <a:extLst>
              <a:ext uri="{FF2B5EF4-FFF2-40B4-BE49-F238E27FC236}">
                <a16:creationId xmlns:a16="http://schemas.microsoft.com/office/drawing/2014/main" id="{3C4835DF-413F-4BA7-91B1-ADDB34803604}"/>
              </a:ext>
            </a:extLst>
          </p:cNvPr>
          <p:cNvSpPr/>
          <p:nvPr/>
        </p:nvSpPr>
        <p:spPr>
          <a:xfrm>
            <a:off x="2482850" y="4332288"/>
            <a:ext cx="647700"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内</a:t>
            </a:r>
          </a:p>
        </p:txBody>
      </p:sp>
      <p:sp>
        <p:nvSpPr>
          <p:cNvPr id="18443" name="文本框 20490">
            <a:extLst>
              <a:ext uri="{FF2B5EF4-FFF2-40B4-BE49-F238E27FC236}">
                <a16:creationId xmlns:a16="http://schemas.microsoft.com/office/drawing/2014/main" id="{C6348615-B29F-41F6-8F49-56445D6F8A41}"/>
              </a:ext>
            </a:extLst>
          </p:cNvPr>
          <p:cNvSpPr/>
          <p:nvPr/>
        </p:nvSpPr>
        <p:spPr>
          <a:xfrm>
            <a:off x="6588125" y="4945063"/>
            <a:ext cx="720725"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熔化</a:t>
            </a:r>
          </a:p>
        </p:txBody>
      </p:sp>
      <p:sp>
        <p:nvSpPr>
          <p:cNvPr id="18444" name="文本框 20491">
            <a:extLst>
              <a:ext uri="{FF2B5EF4-FFF2-40B4-BE49-F238E27FC236}">
                <a16:creationId xmlns:a16="http://schemas.microsoft.com/office/drawing/2014/main" id="{A5FACBE9-A285-4FF7-8E8A-D34912C5CBA7}"/>
              </a:ext>
            </a:extLst>
          </p:cNvPr>
          <p:cNvSpPr/>
          <p:nvPr/>
        </p:nvSpPr>
        <p:spPr>
          <a:xfrm>
            <a:off x="7308850" y="4945063"/>
            <a:ext cx="719138"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汽化</a:t>
            </a:r>
          </a:p>
        </p:txBody>
      </p:sp>
      <p:sp>
        <p:nvSpPr>
          <p:cNvPr id="18445" name="文本框 20492">
            <a:extLst>
              <a:ext uri="{FF2B5EF4-FFF2-40B4-BE49-F238E27FC236}">
                <a16:creationId xmlns:a16="http://schemas.microsoft.com/office/drawing/2014/main" id="{0CDCE4BB-FC42-497A-A529-157EB3D26502}"/>
              </a:ext>
            </a:extLst>
          </p:cNvPr>
          <p:cNvSpPr/>
          <p:nvPr/>
        </p:nvSpPr>
        <p:spPr>
          <a:xfrm>
            <a:off x="323850" y="5229225"/>
            <a:ext cx="773113" cy="395288"/>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升华</a:t>
            </a:r>
          </a:p>
        </p:txBody>
      </p:sp>
      <p:sp>
        <p:nvSpPr>
          <p:cNvPr id="18446" name="文本框 20493">
            <a:extLst>
              <a:ext uri="{FF2B5EF4-FFF2-40B4-BE49-F238E27FC236}">
                <a16:creationId xmlns:a16="http://schemas.microsoft.com/office/drawing/2014/main" id="{64A6133C-022C-4193-BBFB-1E2156AFE0A7}"/>
              </a:ext>
            </a:extLst>
          </p:cNvPr>
          <p:cNvSpPr/>
          <p:nvPr/>
        </p:nvSpPr>
        <p:spPr>
          <a:xfrm>
            <a:off x="4410075" y="5229225"/>
            <a:ext cx="792163" cy="3968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吸收</a:t>
            </a:r>
          </a:p>
        </p:txBody>
      </p:sp>
      <p:sp>
        <p:nvSpPr>
          <p:cNvPr id="18447" name="文本框 25607">
            <a:extLst>
              <a:ext uri="{FF2B5EF4-FFF2-40B4-BE49-F238E27FC236}">
                <a16:creationId xmlns:a16="http://schemas.microsoft.com/office/drawing/2014/main" id="{F5A7BD50-082B-4CAC-8C53-B441FBB31B91}"/>
              </a:ext>
            </a:extLst>
          </p:cNvPr>
          <p:cNvSpPr/>
          <p:nvPr/>
        </p:nvSpPr>
        <p:spPr>
          <a:xfrm>
            <a:off x="323850" y="5624513"/>
            <a:ext cx="8640763" cy="10144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just" eaLnBrk="1" hangingPunct="1">
              <a:spcBef>
                <a:spcPct val="50000"/>
              </a:spcBef>
              <a:buFontTx/>
              <a:buNone/>
            </a:pPr>
            <a:r>
              <a:rPr lang="zh-CN" altLang="en-US" sz="2000" b="1">
                <a:latin typeface="宋体" panose="02010600030101010101" pitchFamily="2" charset="-122"/>
              </a:rPr>
              <a:t>（</a:t>
            </a:r>
            <a:r>
              <a:rPr lang="en-US" altLang="zh-CN" sz="2000" b="1">
                <a:latin typeface="宋体" panose="02010600030101010101" pitchFamily="2" charset="-122"/>
              </a:rPr>
              <a:t>5</a:t>
            </a:r>
            <a:r>
              <a:rPr lang="zh-CN" altLang="en-US" sz="2000" b="1">
                <a:latin typeface="宋体" panose="02010600030101010101" pitchFamily="2" charset="-122"/>
              </a:rPr>
              <a:t>）太空生活与工作：若不穿太空服，只带氧气瓶，航天员能否走出舱外？运用你所学的科学知识说出一条理由。答</a:t>
            </a:r>
            <a:r>
              <a:rPr lang="zh-CN" altLang="en-US" sz="2000" b="1" u="sng">
                <a:latin typeface="宋体" panose="02010600030101010101" pitchFamily="2" charset="-122"/>
              </a:rPr>
              <a:t>：　　　</a:t>
            </a:r>
            <a:r>
              <a:rPr lang="zh-CN" altLang="en-US" sz="2000" b="1">
                <a:latin typeface="宋体" panose="02010600030101010101" pitchFamily="2" charset="-122"/>
              </a:rPr>
              <a:t>（填“能”或“不能”）。因为</a:t>
            </a:r>
            <a:r>
              <a:rPr lang="zh-CN" altLang="en-US" sz="2000" b="1" u="sng">
                <a:latin typeface="宋体" panose="02010600030101010101" pitchFamily="2" charset="-122"/>
              </a:rPr>
              <a:t>：　　　　      　　</a:t>
            </a:r>
            <a:r>
              <a:rPr lang="zh-CN" altLang="en-US" sz="2000" b="1">
                <a:latin typeface="宋体" panose="02010600030101010101" pitchFamily="2" charset="-122"/>
              </a:rPr>
              <a:t>。</a:t>
            </a:r>
          </a:p>
        </p:txBody>
      </p:sp>
      <p:sp>
        <p:nvSpPr>
          <p:cNvPr id="18448" name="文本框 25609">
            <a:extLst>
              <a:ext uri="{FF2B5EF4-FFF2-40B4-BE49-F238E27FC236}">
                <a16:creationId xmlns:a16="http://schemas.microsoft.com/office/drawing/2014/main" id="{E0EE12F0-DDCF-465B-A070-0D81C044F9D0}"/>
              </a:ext>
            </a:extLst>
          </p:cNvPr>
          <p:cNvSpPr/>
          <p:nvPr/>
        </p:nvSpPr>
        <p:spPr>
          <a:xfrm>
            <a:off x="5219700" y="5949950"/>
            <a:ext cx="720725" cy="395288"/>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3300"/>
                </a:solidFill>
              </a:rPr>
              <a:t>不能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slide(fromBottom)">
                                      <p:cBhvr>
                                        <p:cTn id="7" dur="500" fill="hold"/>
                                        <p:tgtEl>
                                          <p:spTgt spid="184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slide(fromBottom)">
                                      <p:cBhvr>
                                        <p:cTn id="12" dur="500" fill="hold"/>
                                        <p:tgtEl>
                                          <p:spTgt spid="184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8437"/>
                                        </p:tgtEl>
                                        <p:attrNameLst>
                                          <p:attrName>style.visibility</p:attrName>
                                        </p:attrNameLst>
                                      </p:cBhvr>
                                      <p:to>
                                        <p:strVal val="visible"/>
                                      </p:to>
                                    </p:set>
                                    <p:animEffect transition="in" filter="slide(fromBottom)">
                                      <p:cBhvr>
                                        <p:cTn id="17" dur="500" fill="hold"/>
                                        <p:tgtEl>
                                          <p:spTgt spid="1843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8438"/>
                                        </p:tgtEl>
                                        <p:attrNameLst>
                                          <p:attrName>style.visibility</p:attrName>
                                        </p:attrNameLst>
                                      </p:cBhvr>
                                      <p:to>
                                        <p:strVal val="visible"/>
                                      </p:to>
                                    </p:set>
                                    <p:animEffect transition="in" filter="slide(fromBottom)">
                                      <p:cBhvr>
                                        <p:cTn id="22" dur="500" fill="hold"/>
                                        <p:tgtEl>
                                          <p:spTgt spid="1843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8439"/>
                                        </p:tgtEl>
                                        <p:attrNameLst>
                                          <p:attrName>style.visibility</p:attrName>
                                        </p:attrNameLst>
                                      </p:cBhvr>
                                      <p:to>
                                        <p:strVal val="visible"/>
                                      </p:to>
                                    </p:set>
                                    <p:animEffect transition="in" filter="slide(fromBottom)">
                                      <p:cBhvr>
                                        <p:cTn id="27" dur="500" fill="hold"/>
                                        <p:tgtEl>
                                          <p:spTgt spid="184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8441"/>
                                        </p:tgtEl>
                                        <p:attrNameLst>
                                          <p:attrName>style.visibility</p:attrName>
                                        </p:attrNameLst>
                                      </p:cBhvr>
                                      <p:to>
                                        <p:strVal val="visible"/>
                                      </p:to>
                                    </p:set>
                                    <p:animEffect transition="in" filter="slide(fromBottom)">
                                      <p:cBhvr>
                                        <p:cTn id="32" dur="500" fill="hold"/>
                                        <p:tgtEl>
                                          <p:spTgt spid="1844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8442"/>
                                        </p:tgtEl>
                                        <p:attrNameLst>
                                          <p:attrName>style.visibility</p:attrName>
                                        </p:attrNameLst>
                                      </p:cBhvr>
                                      <p:to>
                                        <p:strVal val="visible"/>
                                      </p:to>
                                    </p:set>
                                    <p:animEffect transition="in" filter="slide(fromBottom)">
                                      <p:cBhvr>
                                        <p:cTn id="37" dur="500" fill="hold"/>
                                        <p:tgtEl>
                                          <p:spTgt spid="1844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8443"/>
                                        </p:tgtEl>
                                        <p:attrNameLst>
                                          <p:attrName>style.visibility</p:attrName>
                                        </p:attrNameLst>
                                      </p:cBhvr>
                                      <p:to>
                                        <p:strVal val="visible"/>
                                      </p:to>
                                    </p:set>
                                    <p:animEffect transition="in" filter="slide(fromBottom)">
                                      <p:cBhvr>
                                        <p:cTn id="42" dur="500" fill="hold"/>
                                        <p:tgtEl>
                                          <p:spTgt spid="184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18444"/>
                                        </p:tgtEl>
                                        <p:attrNameLst>
                                          <p:attrName>style.visibility</p:attrName>
                                        </p:attrNameLst>
                                      </p:cBhvr>
                                      <p:to>
                                        <p:strVal val="visible"/>
                                      </p:to>
                                    </p:set>
                                    <p:animEffect transition="in" filter="slide(fromBottom)">
                                      <p:cBhvr>
                                        <p:cTn id="47" dur="500" fill="hold"/>
                                        <p:tgtEl>
                                          <p:spTgt spid="1844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18445"/>
                                        </p:tgtEl>
                                        <p:attrNameLst>
                                          <p:attrName>style.visibility</p:attrName>
                                        </p:attrNameLst>
                                      </p:cBhvr>
                                      <p:to>
                                        <p:strVal val="visible"/>
                                      </p:to>
                                    </p:set>
                                    <p:animEffect transition="in" filter="slide(fromBottom)">
                                      <p:cBhvr>
                                        <p:cTn id="52" dur="500" fill="hold"/>
                                        <p:tgtEl>
                                          <p:spTgt spid="1844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18446"/>
                                        </p:tgtEl>
                                        <p:attrNameLst>
                                          <p:attrName>style.visibility</p:attrName>
                                        </p:attrNameLst>
                                      </p:cBhvr>
                                      <p:to>
                                        <p:strVal val="visible"/>
                                      </p:to>
                                    </p:set>
                                    <p:animEffect transition="in" filter="slide(fromBottom)">
                                      <p:cBhvr>
                                        <p:cTn id="57" dur="500" fill="hold"/>
                                        <p:tgtEl>
                                          <p:spTgt spid="1844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18448"/>
                                        </p:tgtEl>
                                        <p:attrNameLst>
                                          <p:attrName>style.visibility</p:attrName>
                                        </p:attrNameLst>
                                      </p:cBhvr>
                                      <p:to>
                                        <p:strVal val="visible"/>
                                      </p:to>
                                    </p:set>
                                    <p:animEffect transition="in" filter="slide(fromBottom)">
                                      <p:cBhvr>
                                        <p:cTn id="62" dur="500" fill="hold"/>
                                        <p:tgtEl>
                                          <p:spTgt spid="18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6" grpId="0" animBg="1"/>
      <p:bldP spid="18437" grpId="0" animBg="1"/>
      <p:bldP spid="18438" grpId="0" animBg="1"/>
      <p:bldP spid="18439" grpId="0" animBg="1"/>
      <p:bldP spid="18441" grpId="0" animBg="1"/>
      <p:bldP spid="18442" grpId="0" animBg="1"/>
      <p:bldP spid="18443" grpId="0" animBg="1"/>
      <p:bldP spid="18444" grpId="0" animBg="1"/>
      <p:bldP spid="18445" grpId="0" animBg="1"/>
      <p:bldP spid="18446" grpId="0" animBg="1"/>
      <p:bldP spid="1844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文本框 21505">
            <a:extLst>
              <a:ext uri="{FF2B5EF4-FFF2-40B4-BE49-F238E27FC236}">
                <a16:creationId xmlns:a16="http://schemas.microsoft.com/office/drawing/2014/main" id="{DC2DA1C4-FE68-4B76-B94E-792DC43B5CF4}"/>
              </a:ext>
            </a:extLst>
          </p:cNvPr>
          <p:cNvSpPr>
            <a:spLocks noChangeArrowheads="1"/>
          </p:cNvSpPr>
          <p:nvPr/>
        </p:nvSpPr>
        <p:spPr bwMode="auto">
          <a:xfrm>
            <a:off x="466725" y="620713"/>
            <a:ext cx="856773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汽车的诞生改变了人类的生活方式．事实上，人类很早就在探寻着更好的代步工具，法国人居纽于</a:t>
            </a:r>
            <a:r>
              <a:rPr lang="en-US" altLang="zh-CN" sz="2000" b="1"/>
              <a:t>1769</a:t>
            </a:r>
            <a:r>
              <a:rPr lang="zh-CN" altLang="en-US" sz="2000" b="1"/>
              <a:t>年制造了世界上第一辆蒸汽驱动的三轮车．现在你看到的这幅漫画，据说是牛顿所设计的蒸汽汽车原理图，试就该原理图回答下列问题：</a:t>
            </a:r>
          </a:p>
        </p:txBody>
      </p:sp>
      <p:sp>
        <p:nvSpPr>
          <p:cNvPr id="50179" name="文本框 21506">
            <a:extLst>
              <a:ext uri="{FF2B5EF4-FFF2-40B4-BE49-F238E27FC236}">
                <a16:creationId xmlns:a16="http://schemas.microsoft.com/office/drawing/2014/main" id="{B9454175-D029-40FA-9EA7-4E30F389DE5C}"/>
              </a:ext>
            </a:extLst>
          </p:cNvPr>
          <p:cNvSpPr>
            <a:spLocks noChangeArrowheads="1"/>
          </p:cNvSpPr>
          <p:nvPr/>
        </p:nvSpPr>
        <p:spPr bwMode="auto">
          <a:xfrm>
            <a:off x="328613" y="1916113"/>
            <a:ext cx="489585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a:t>
            </a:r>
            <a:r>
              <a:rPr lang="en-US" altLang="zh-CN" sz="2000" b="1"/>
              <a:t>1</a:t>
            </a:r>
            <a:r>
              <a:rPr lang="zh-CN" altLang="en-US" sz="2000" b="1"/>
              <a:t>）列举原理图中运用了哪些物理知识？</a:t>
            </a:r>
          </a:p>
        </p:txBody>
      </p:sp>
      <p:sp>
        <p:nvSpPr>
          <p:cNvPr id="50180" name="文本框 21507">
            <a:extLst>
              <a:ext uri="{FF2B5EF4-FFF2-40B4-BE49-F238E27FC236}">
                <a16:creationId xmlns:a16="http://schemas.microsoft.com/office/drawing/2014/main" id="{099150E7-E776-41A6-920B-F6A2CB0DA5FA}"/>
              </a:ext>
            </a:extLst>
          </p:cNvPr>
          <p:cNvSpPr>
            <a:spLocks noChangeArrowheads="1"/>
          </p:cNvSpPr>
          <p:nvPr/>
        </p:nvSpPr>
        <p:spPr bwMode="auto">
          <a:xfrm>
            <a:off x="401638" y="3571875"/>
            <a:ext cx="7056437"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a:t>
            </a:r>
            <a:r>
              <a:rPr lang="en-US" altLang="zh-CN" sz="2000" b="1"/>
              <a:t>2</a:t>
            </a:r>
            <a:r>
              <a:rPr lang="zh-CN" altLang="en-US" sz="2000" b="1"/>
              <a:t>）原理图中涉及到哪几种形式的能量？请简述对应的能量转化过程．</a:t>
            </a:r>
          </a:p>
        </p:txBody>
      </p:sp>
      <p:sp>
        <p:nvSpPr>
          <p:cNvPr id="50181" name="文本框 21508">
            <a:extLst>
              <a:ext uri="{FF2B5EF4-FFF2-40B4-BE49-F238E27FC236}">
                <a16:creationId xmlns:a16="http://schemas.microsoft.com/office/drawing/2014/main" id="{3C11ABC5-E506-46AD-B4D5-669279DE14ED}"/>
              </a:ext>
            </a:extLst>
          </p:cNvPr>
          <p:cNvSpPr>
            <a:spLocks noChangeArrowheads="1"/>
          </p:cNvSpPr>
          <p:nvPr/>
        </p:nvSpPr>
        <p:spPr bwMode="auto">
          <a:xfrm>
            <a:off x="392113" y="5160963"/>
            <a:ext cx="7689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a:t>
            </a:r>
            <a:r>
              <a:rPr lang="en-US" altLang="zh-CN" sz="2000" b="1"/>
              <a:t>3</a:t>
            </a:r>
            <a:r>
              <a:rPr lang="zh-CN" altLang="en-US" sz="2000" b="1"/>
              <a:t>）使汽车向前运动的力是怎样产生的？这个力的施力物体是谁？</a:t>
            </a:r>
          </a:p>
        </p:txBody>
      </p:sp>
      <p:pic>
        <p:nvPicPr>
          <p:cNvPr id="50182" name="图片 21509">
            <a:extLst>
              <a:ext uri="{FF2B5EF4-FFF2-40B4-BE49-F238E27FC236}">
                <a16:creationId xmlns:a16="http://schemas.microsoft.com/office/drawing/2014/main" id="{5EAE96A0-1F29-4D66-802C-7338C6CFDC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0363" y="1771650"/>
            <a:ext cx="2220912" cy="15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9463" name="文本框 21510">
            <a:extLst>
              <a:ext uri="{FF2B5EF4-FFF2-40B4-BE49-F238E27FC236}">
                <a16:creationId xmlns:a16="http://schemas.microsoft.com/office/drawing/2014/main" id="{501F74B9-3D56-45FF-9678-469CBB11E03E}"/>
              </a:ext>
            </a:extLst>
          </p:cNvPr>
          <p:cNvSpPr/>
          <p:nvPr/>
        </p:nvSpPr>
        <p:spPr>
          <a:xfrm>
            <a:off x="1042988" y="2347913"/>
            <a:ext cx="2214562" cy="395287"/>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力的作用是相互的</a:t>
            </a:r>
          </a:p>
        </p:txBody>
      </p:sp>
      <p:sp>
        <p:nvSpPr>
          <p:cNvPr id="19464" name="文本框 21511">
            <a:extLst>
              <a:ext uri="{FF2B5EF4-FFF2-40B4-BE49-F238E27FC236}">
                <a16:creationId xmlns:a16="http://schemas.microsoft.com/office/drawing/2014/main" id="{24E2E664-4FD4-431B-87FA-625A0D27AF82}"/>
              </a:ext>
            </a:extLst>
          </p:cNvPr>
          <p:cNvSpPr/>
          <p:nvPr/>
        </p:nvSpPr>
        <p:spPr>
          <a:xfrm>
            <a:off x="976313" y="4286250"/>
            <a:ext cx="3738562"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燃料燃烧时，化学能转化为内能</a:t>
            </a:r>
          </a:p>
        </p:txBody>
      </p:sp>
      <p:sp>
        <p:nvSpPr>
          <p:cNvPr id="19465" name="文本框 21512">
            <a:extLst>
              <a:ext uri="{FF2B5EF4-FFF2-40B4-BE49-F238E27FC236}">
                <a16:creationId xmlns:a16="http://schemas.microsoft.com/office/drawing/2014/main" id="{03E5D003-1F76-4DC3-A9CC-BA2577620909}"/>
              </a:ext>
            </a:extLst>
          </p:cNvPr>
          <p:cNvSpPr/>
          <p:nvPr/>
        </p:nvSpPr>
        <p:spPr>
          <a:xfrm>
            <a:off x="971550" y="4724400"/>
            <a:ext cx="4246563"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水蒸气向后喷出，内能转化为机械能</a:t>
            </a:r>
          </a:p>
        </p:txBody>
      </p:sp>
      <p:sp>
        <p:nvSpPr>
          <p:cNvPr id="19466" name="文本框 21513">
            <a:extLst>
              <a:ext uri="{FF2B5EF4-FFF2-40B4-BE49-F238E27FC236}">
                <a16:creationId xmlns:a16="http://schemas.microsoft.com/office/drawing/2014/main" id="{F0FB2837-703B-4E31-8725-078D4EADA059}"/>
              </a:ext>
            </a:extLst>
          </p:cNvPr>
          <p:cNvSpPr/>
          <p:nvPr/>
        </p:nvSpPr>
        <p:spPr>
          <a:xfrm>
            <a:off x="1036638" y="5516563"/>
            <a:ext cx="7085012" cy="119856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20000"/>
              </a:lnSpc>
              <a:spcBef>
                <a:spcPct val="0"/>
              </a:spcBef>
              <a:buFontTx/>
              <a:buNone/>
            </a:pPr>
            <a:r>
              <a:rPr lang="zh-CN" altLang="en-US" sz="2000" b="1">
                <a:solidFill>
                  <a:srgbClr val="FF0000"/>
                </a:solidFill>
              </a:rPr>
              <a:t>蒸汽汽车将水蒸气向后喷出，对水蒸气施以一个向后的力，根据力的作用是相互的，水蒸气对蒸汽汽车有一个向前的反作用力，使汽车向前运动的力的施力物体是水蒸气．</a:t>
            </a:r>
          </a:p>
        </p:txBody>
      </p:sp>
      <p:sp>
        <p:nvSpPr>
          <p:cNvPr id="19467" name="文本框 21514">
            <a:extLst>
              <a:ext uri="{FF2B5EF4-FFF2-40B4-BE49-F238E27FC236}">
                <a16:creationId xmlns:a16="http://schemas.microsoft.com/office/drawing/2014/main" id="{DC998D4E-EB04-4672-8A73-74923DD241F9}"/>
              </a:ext>
            </a:extLst>
          </p:cNvPr>
          <p:cNvSpPr/>
          <p:nvPr/>
        </p:nvSpPr>
        <p:spPr>
          <a:xfrm>
            <a:off x="1042988" y="2778125"/>
            <a:ext cx="2976562"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力能改变物体的运动状态</a:t>
            </a:r>
          </a:p>
        </p:txBody>
      </p:sp>
      <p:sp>
        <p:nvSpPr>
          <p:cNvPr id="19468" name="文本框 21515">
            <a:extLst>
              <a:ext uri="{FF2B5EF4-FFF2-40B4-BE49-F238E27FC236}">
                <a16:creationId xmlns:a16="http://schemas.microsoft.com/office/drawing/2014/main" id="{DA3FE3A4-3FFA-4632-8396-0119E89D5B52}"/>
              </a:ext>
            </a:extLst>
          </p:cNvPr>
          <p:cNvSpPr/>
          <p:nvPr/>
        </p:nvSpPr>
        <p:spPr>
          <a:xfrm>
            <a:off x="1042988" y="3138488"/>
            <a:ext cx="1458912" cy="400050"/>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能量的转化</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6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6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p:bldP spid="19464" grpId="0" animBg="1"/>
      <p:bldP spid="19465" grpId="0" animBg="1"/>
      <p:bldP spid="19466" grpId="0" animBg="1"/>
      <p:bldP spid="19467" grpId="0" animBg="1"/>
      <p:bldP spid="1946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24577">
            <a:extLst>
              <a:ext uri="{FF2B5EF4-FFF2-40B4-BE49-F238E27FC236}">
                <a16:creationId xmlns:a16="http://schemas.microsoft.com/office/drawing/2014/main" id="{6BB0A6CD-71B9-434B-AA7A-D2E1109730A5}"/>
              </a:ext>
            </a:extLst>
          </p:cNvPr>
          <p:cNvSpPr/>
          <p:nvPr/>
        </p:nvSpPr>
        <p:spPr>
          <a:xfrm>
            <a:off x="395288" y="549275"/>
            <a:ext cx="8353425" cy="173672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50000"/>
              </a:lnSpc>
              <a:spcBef>
                <a:spcPct val="0"/>
              </a:spcBef>
              <a:buFontTx/>
              <a:buNone/>
            </a:pPr>
            <a:r>
              <a:rPr lang="zh-CN" altLang="en-US" sz="2400" b="1"/>
              <a:t>1、先分析下列能量转化，再判断正误</a:t>
            </a:r>
          </a:p>
          <a:p>
            <a:pPr eaLnBrk="1" hangingPunct="1">
              <a:lnSpc>
                <a:spcPct val="150000"/>
              </a:lnSpc>
              <a:spcBef>
                <a:spcPct val="0"/>
              </a:spcBef>
              <a:buFontTx/>
              <a:buNone/>
            </a:pPr>
            <a:r>
              <a:rPr lang="zh-CN" altLang="en-US" sz="2400" b="1"/>
              <a:t>（1）停止用力，秋千越摆越低，能量的总量也越来越少（  ）</a:t>
            </a:r>
          </a:p>
          <a:p>
            <a:pPr eaLnBrk="1" hangingPunct="1">
              <a:lnSpc>
                <a:spcPct val="150000"/>
              </a:lnSpc>
              <a:spcBef>
                <a:spcPct val="0"/>
              </a:spcBef>
              <a:buFontTx/>
              <a:buNone/>
            </a:pPr>
            <a:r>
              <a:rPr lang="zh-CN" altLang="en-US" sz="2400" b="1"/>
              <a:t>（2）直升机匀速上升时，能量的总量在增加。（   ）</a:t>
            </a:r>
          </a:p>
        </p:txBody>
      </p:sp>
      <p:sp>
        <p:nvSpPr>
          <p:cNvPr id="20483" name="文本框 24578">
            <a:extLst>
              <a:ext uri="{FF2B5EF4-FFF2-40B4-BE49-F238E27FC236}">
                <a16:creationId xmlns:a16="http://schemas.microsoft.com/office/drawing/2014/main" id="{01D7971E-5638-43A7-8A3F-6A42C0CA309F}"/>
              </a:ext>
            </a:extLst>
          </p:cNvPr>
          <p:cNvSpPr/>
          <p:nvPr/>
        </p:nvSpPr>
        <p:spPr>
          <a:xfrm>
            <a:off x="395288" y="2420938"/>
            <a:ext cx="8281987" cy="43719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30000"/>
              </a:lnSpc>
              <a:spcBef>
                <a:spcPct val="50000"/>
              </a:spcBef>
              <a:buFontTx/>
              <a:buNone/>
            </a:pPr>
            <a:r>
              <a:rPr lang="zh-CN" altLang="en-US" sz="2400" b="1"/>
              <a:t> 2、地热是一种新能源，怎样利用地热，还在探索的一个重大课题。地热发电过程中的能量转化如下。</a:t>
            </a:r>
          </a:p>
          <a:p>
            <a:pPr eaLnBrk="1" hangingPunct="1">
              <a:lnSpc>
                <a:spcPct val="130000"/>
              </a:lnSpc>
              <a:spcBef>
                <a:spcPct val="50000"/>
              </a:spcBef>
              <a:buFontTx/>
              <a:buNone/>
            </a:pPr>
            <a:r>
              <a:rPr lang="zh-CN" altLang="en-US" sz="2400" b="1"/>
              <a:t>地热使水产生大量的水蒸气能通过蒸汽机转化为 （</a:t>
            </a:r>
            <a:r>
              <a:rPr lang="en-US" altLang="zh-CN" sz="2400" b="1"/>
              <a:t>   </a:t>
            </a:r>
            <a:r>
              <a:rPr lang="zh-CN" altLang="en-US" sz="2400" b="1"/>
              <a:t>      ）能 再通过发电机转化（      ）能</a:t>
            </a:r>
          </a:p>
          <a:p>
            <a:pPr eaLnBrk="1" hangingPunct="1">
              <a:lnSpc>
                <a:spcPct val="130000"/>
              </a:lnSpc>
              <a:spcBef>
                <a:spcPct val="50000"/>
              </a:spcBef>
              <a:buFontTx/>
              <a:buNone/>
            </a:pPr>
            <a:r>
              <a:rPr lang="zh-CN" altLang="en-US" sz="2400" b="1"/>
              <a:t>3、在一</a:t>
            </a:r>
            <a:r>
              <a:rPr lang="zh-CN" altLang="en-US" sz="2400" b="1">
                <a:solidFill>
                  <a:srgbClr val="FF0000"/>
                </a:solidFill>
              </a:rPr>
              <a:t>密闭的房间</a:t>
            </a:r>
            <a:r>
              <a:rPr lang="zh-CN" altLang="en-US" sz="2400" b="1"/>
              <a:t>中打开正在工作的电冰箱的门，工作一段时间后整个房间的温度将请用能量的角度来分析（     ）</a:t>
            </a:r>
          </a:p>
          <a:p>
            <a:pPr eaLnBrk="1" hangingPunct="1">
              <a:lnSpc>
                <a:spcPct val="130000"/>
              </a:lnSpc>
              <a:spcBef>
                <a:spcPct val="50000"/>
              </a:spcBef>
              <a:buFontTx/>
              <a:buNone/>
            </a:pPr>
            <a:r>
              <a:rPr lang="zh-CN" altLang="en-US" sz="2400" b="1"/>
              <a:t>A   明显升高    B   明显下降    C  微微升高   D 微微下降</a:t>
            </a:r>
          </a:p>
          <a:p>
            <a:pPr eaLnBrk="1" hangingPunct="1">
              <a:spcBef>
                <a:spcPct val="0"/>
              </a:spcBef>
              <a:buFontTx/>
              <a:buNone/>
            </a:pPr>
            <a:endParaRPr lang="zh-CN" altLang="en-US" sz="2400"/>
          </a:p>
        </p:txBody>
      </p:sp>
      <p:sp>
        <p:nvSpPr>
          <p:cNvPr id="20484" name="文本框 24579">
            <a:extLst>
              <a:ext uri="{FF2B5EF4-FFF2-40B4-BE49-F238E27FC236}">
                <a16:creationId xmlns:a16="http://schemas.microsoft.com/office/drawing/2014/main" id="{23B0914A-91B3-430A-84AD-0524D5FC8527}"/>
              </a:ext>
            </a:extLst>
          </p:cNvPr>
          <p:cNvSpPr/>
          <p:nvPr/>
        </p:nvSpPr>
        <p:spPr>
          <a:xfrm>
            <a:off x="6588125" y="1844675"/>
            <a:ext cx="787400"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sym typeface="宋体" panose="02010600030101010101" pitchFamily="2" charset="-122"/>
              </a:rPr>
              <a:t>     ×</a:t>
            </a:r>
          </a:p>
        </p:txBody>
      </p:sp>
      <p:sp>
        <p:nvSpPr>
          <p:cNvPr id="20485" name="文本框 24580">
            <a:extLst>
              <a:ext uri="{FF2B5EF4-FFF2-40B4-BE49-F238E27FC236}">
                <a16:creationId xmlns:a16="http://schemas.microsoft.com/office/drawing/2014/main" id="{C6AAE312-8D2D-4D5D-A7A1-0A649FEA12B3}"/>
              </a:ext>
            </a:extLst>
          </p:cNvPr>
          <p:cNvSpPr/>
          <p:nvPr/>
        </p:nvSpPr>
        <p:spPr>
          <a:xfrm>
            <a:off x="8172450" y="1268413"/>
            <a:ext cx="438150"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sym typeface="宋体" panose="02010600030101010101" pitchFamily="2" charset="-122"/>
              </a:rPr>
              <a:t>√</a:t>
            </a:r>
          </a:p>
        </p:txBody>
      </p:sp>
      <p:sp>
        <p:nvSpPr>
          <p:cNvPr id="20486" name="文本框 24581">
            <a:extLst>
              <a:ext uri="{FF2B5EF4-FFF2-40B4-BE49-F238E27FC236}">
                <a16:creationId xmlns:a16="http://schemas.microsoft.com/office/drawing/2014/main" id="{5DA4716E-4602-4AF2-A5E4-CCC908FBC929}"/>
              </a:ext>
            </a:extLst>
          </p:cNvPr>
          <p:cNvSpPr/>
          <p:nvPr/>
        </p:nvSpPr>
        <p:spPr>
          <a:xfrm>
            <a:off x="7159625" y="3681413"/>
            <a:ext cx="944563" cy="395287"/>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机械能</a:t>
            </a:r>
          </a:p>
        </p:txBody>
      </p:sp>
      <p:sp>
        <p:nvSpPr>
          <p:cNvPr id="20487" name="文本框 24582">
            <a:extLst>
              <a:ext uri="{FF2B5EF4-FFF2-40B4-BE49-F238E27FC236}">
                <a16:creationId xmlns:a16="http://schemas.microsoft.com/office/drawing/2014/main" id="{10624904-9EB2-4340-AB79-DF59D5909748}"/>
              </a:ext>
            </a:extLst>
          </p:cNvPr>
          <p:cNvSpPr/>
          <p:nvPr/>
        </p:nvSpPr>
        <p:spPr>
          <a:xfrm>
            <a:off x="3629025" y="4184650"/>
            <a:ext cx="436563"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电</a:t>
            </a:r>
          </a:p>
        </p:txBody>
      </p:sp>
      <p:sp>
        <p:nvSpPr>
          <p:cNvPr id="20488" name="文本框 24583">
            <a:extLst>
              <a:ext uri="{FF2B5EF4-FFF2-40B4-BE49-F238E27FC236}">
                <a16:creationId xmlns:a16="http://schemas.microsoft.com/office/drawing/2014/main" id="{27FF0257-D9A6-40F4-A450-9BA97A2DBC63}"/>
              </a:ext>
            </a:extLst>
          </p:cNvPr>
          <p:cNvSpPr/>
          <p:nvPr/>
        </p:nvSpPr>
        <p:spPr>
          <a:xfrm>
            <a:off x="7596188" y="5300663"/>
            <a:ext cx="368300"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FF0000"/>
                </a:solidFill>
              </a:rPr>
              <a:t>C</a:t>
            </a:r>
          </a:p>
        </p:txBody>
      </p:sp>
      <p:pic>
        <p:nvPicPr>
          <p:cNvPr id="51209" name="New picture">
            <a:extLst>
              <a:ext uri="{FF2B5EF4-FFF2-40B4-BE49-F238E27FC236}">
                <a16:creationId xmlns:a16="http://schemas.microsoft.com/office/drawing/2014/main" id="{C401D53D-33B1-42BE-BE9F-595ABC10F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49200" y="11836400"/>
            <a:ext cx="3429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3" grpId="0" animBg="1"/>
      <p:bldP spid="20484" grpId="0" animBg="1"/>
      <p:bldP spid="20485" grpId="0" animBg="1"/>
      <p:bldP spid="20486" grpId="0" animBg="1"/>
      <p:bldP spid="20487" grpId="0" animBg="1"/>
      <p:bldP spid="204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矩形 8194">
            <a:extLst>
              <a:ext uri="{FF2B5EF4-FFF2-40B4-BE49-F238E27FC236}">
                <a16:creationId xmlns:a16="http://schemas.microsoft.com/office/drawing/2014/main" id="{1B4DDD33-022A-4C1D-8CF3-7C707739E5DD}"/>
              </a:ext>
            </a:extLst>
          </p:cNvPr>
          <p:cNvSpPr>
            <a:spLocks noChangeArrowheads="1" noChangeShapeType="1" noTextEdit="1"/>
          </p:cNvSpPr>
          <p:nvPr/>
        </p:nvSpPr>
        <p:spPr bwMode="auto">
          <a:xfrm>
            <a:off x="1135848" y="2556769"/>
            <a:ext cx="6872304" cy="1605856"/>
          </a:xfrm>
          <a:prstGeom prst="rect">
            <a:avLst/>
          </a:prstGeom>
        </p:spPr>
        <p:txBody>
          <a:bodyPr wrap="none" fromWordArt="1">
            <a:prstTxWarp prst="textInflate">
              <a:avLst>
                <a:gd name="adj" fmla="val 13634"/>
              </a:avLst>
            </a:prstTxWarp>
          </a:bodyPr>
          <a:lstStyle/>
          <a:p>
            <a:pPr algn="ctr"/>
            <a:r>
              <a:rPr lang="zh-CN" altLang="en-US" sz="3600"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204781" dir="15772499" algn="ctr" rotWithShape="0">
                    <a:srgbClr val="C0C0C0">
                      <a:alpha val="50000"/>
                    </a:srgbClr>
                  </a:outerShdw>
                </a:effectLst>
                <a:latin typeface="宋体" panose="02010600030101010101" pitchFamily="2" charset="-122"/>
              </a:rPr>
              <a:t>能量的转化和守恒</a:t>
            </a:r>
          </a:p>
        </p:txBody>
      </p:sp>
      <p:sp>
        <p:nvSpPr>
          <p:cNvPr id="35844" name="文本框 8195">
            <a:extLst>
              <a:ext uri="{FF2B5EF4-FFF2-40B4-BE49-F238E27FC236}">
                <a16:creationId xmlns:a16="http://schemas.microsoft.com/office/drawing/2014/main" id="{3DEB2BA5-BB8C-4616-9F5B-3C258CE30B2C}"/>
              </a:ext>
            </a:extLst>
          </p:cNvPr>
          <p:cNvSpPr>
            <a:spLocks noChangeArrowheads="1"/>
          </p:cNvSpPr>
          <p:nvPr/>
        </p:nvSpPr>
        <p:spPr bwMode="auto">
          <a:xfrm>
            <a:off x="1260475" y="1052513"/>
            <a:ext cx="7129463"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zh-CN" altLang="en-US" sz="6600" b="1">
                <a:solidFill>
                  <a:srgbClr val="FFFFFF"/>
                </a:solidFill>
                <a:latin typeface="经典叠圆体简" charset="-122"/>
                <a:ea typeface="经典叠圆体简" charset="-122"/>
              </a:rPr>
              <a:t>第</a:t>
            </a:r>
            <a:r>
              <a:rPr lang="en-US" altLang="zh-CN" sz="6600" b="1">
                <a:solidFill>
                  <a:srgbClr val="FFFFFF"/>
                </a:solidFill>
                <a:latin typeface="经典叠圆体简" charset="-122"/>
                <a:ea typeface="经典叠圆体简" charset="-122"/>
              </a:rPr>
              <a:t>3</a:t>
            </a:r>
            <a:r>
              <a:rPr lang="zh-CN" altLang="en-US" sz="6600" b="1">
                <a:solidFill>
                  <a:srgbClr val="FFFFFF"/>
                </a:solidFill>
                <a:latin typeface="经典叠圆体简" charset="-122"/>
                <a:ea typeface="经典叠圆体简" charset="-122"/>
              </a:rPr>
              <a:t>节</a:t>
            </a:r>
            <a:endParaRPr lang="zh-CN" altLang="en-US" sz="6600" b="1">
              <a:latin typeface="经典叠圆体简" charset="-122"/>
              <a:ea typeface="经典叠圆体简"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23553">
            <a:extLst>
              <a:ext uri="{FF2B5EF4-FFF2-40B4-BE49-F238E27FC236}">
                <a16:creationId xmlns:a16="http://schemas.microsoft.com/office/drawing/2014/main" id="{723D92DF-7069-4AE4-8F5E-FEBCCAE40D82}"/>
              </a:ext>
            </a:extLst>
          </p:cNvPr>
          <p:cNvSpPr/>
          <p:nvPr/>
        </p:nvSpPr>
        <p:spPr>
          <a:xfrm>
            <a:off x="539750" y="1844675"/>
            <a:ext cx="8098223" cy="1333635"/>
          </a:xfrm>
          <a:prstGeom prst="rect">
            <a:avLst/>
          </a:prstGeom>
          <a:noFill/>
          <a:ln>
            <a:noFill/>
            <a:miter lim="800000"/>
          </a:ln>
        </p:spPr>
        <p:txBody>
          <a:bodyPr wrap="squar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20000"/>
              </a:lnSpc>
              <a:spcBef>
                <a:spcPct val="0"/>
              </a:spcBef>
              <a:buFontTx/>
              <a:buNone/>
            </a:pPr>
            <a:r>
              <a:rPr lang="zh-CN" altLang="en-US" sz="3600" b="1" dirty="0">
                <a:solidFill>
                  <a:srgbClr val="3333FF"/>
                </a:solidFill>
                <a:latin typeface="隶书" panose="02010509060101010101" pitchFamily="49" charset="-122"/>
                <a:ea typeface="隶书" panose="02010509060101010101" pitchFamily="49" charset="-122"/>
              </a:rPr>
              <a:t>我国有句俗语：“既要马儿跑，又要马儿不吃草。”你认为这可能吗？为什么？</a:t>
            </a:r>
          </a:p>
        </p:txBody>
      </p:sp>
      <p:sp>
        <p:nvSpPr>
          <p:cNvPr id="36867" name="文本框 23554">
            <a:extLst>
              <a:ext uri="{FF2B5EF4-FFF2-40B4-BE49-F238E27FC236}">
                <a16:creationId xmlns:a16="http://schemas.microsoft.com/office/drawing/2014/main" id="{4CBC3970-EC22-4C20-B86C-F2E0FBDDCCDE}"/>
              </a:ext>
            </a:extLst>
          </p:cNvPr>
          <p:cNvSpPr>
            <a:spLocks noChangeArrowheads="1"/>
          </p:cNvSpPr>
          <p:nvPr/>
        </p:nvSpPr>
        <p:spPr bwMode="auto">
          <a:xfrm>
            <a:off x="250825" y="836613"/>
            <a:ext cx="2724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4000" b="1">
                <a:solidFill>
                  <a:srgbClr val="FF3300"/>
                </a:solidFill>
                <a:ea typeface="华文琥珀" panose="02010800040101010101" pitchFamily="2" charset="-122"/>
              </a:rPr>
              <a:t>思考与讨论</a:t>
            </a:r>
          </a:p>
        </p:txBody>
      </p:sp>
      <p:sp>
        <p:nvSpPr>
          <p:cNvPr id="6148" name="文本框 23555">
            <a:extLst>
              <a:ext uri="{FF2B5EF4-FFF2-40B4-BE49-F238E27FC236}">
                <a16:creationId xmlns:a16="http://schemas.microsoft.com/office/drawing/2014/main" id="{F71005EA-6878-4E51-8A46-7549E6EC0720}"/>
              </a:ext>
            </a:extLst>
          </p:cNvPr>
          <p:cNvSpPr/>
          <p:nvPr/>
        </p:nvSpPr>
        <p:spPr>
          <a:xfrm>
            <a:off x="765191" y="3383435"/>
            <a:ext cx="7872782" cy="2031325"/>
          </a:xfrm>
          <a:prstGeom prst="rect">
            <a:avLst/>
          </a:prstGeom>
          <a:noFill/>
          <a:ln>
            <a:noFill/>
            <a:miter lim="800000"/>
          </a:ln>
        </p:spPr>
        <p:txBody>
          <a:bodyPr wrap="square" tIns="0" bIns="0" anchor="ct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4400" dirty="0">
                <a:solidFill>
                  <a:srgbClr val="FF0000"/>
                </a:solidFill>
                <a:ea typeface="隶书" panose="02010509060101010101" pitchFamily="49" charset="-122"/>
              </a:rPr>
              <a:t>俗话说：人是铁饭是钢一顿不吃饿得慌。这句话有什么物理道理？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from="(-#ppt_w/2)" to="(#ppt_x)" calcmode="lin" valueType="num">
                                      <p:cBhvr>
                                        <p:cTn id="7" dur="600" fill="hold">
                                          <p:stCondLst>
                                            <p:cond delay="0"/>
                                          </p:stCondLst>
                                        </p:cTn>
                                        <p:tgtEl>
                                          <p:spTgt spid="6146"/>
                                        </p:tgtEl>
                                        <p:attrNameLst>
                                          <p:attrName>ppt_x</p:attrName>
                                        </p:attrNameLst>
                                      </p:cBhvr>
                                    </p:anim>
                                    <p:anim from="0" to="-1.0" calcmode="lin" valueType="num">
                                      <p:cBhvr>
                                        <p:cTn id="8" dur="200" decel="50000" autoRev="1" fill="hold">
                                          <p:stCondLst>
                                            <p:cond delay="600"/>
                                          </p:stCondLst>
                                        </p:cTn>
                                        <p:tgtEl>
                                          <p:spTgt spid="6146"/>
                                        </p:tgtEl>
                                        <p:attrNameLst>
                                          <p:attrName>xshear</p:attrName>
                                        </p:attrNameLst>
                                      </p:cBhvr>
                                    </p:anim>
                                    <p:animScale>
                                      <p:cBhvr>
                                        <p:cTn id="9" dur="200" decel="100000" autoRev="1" fill="hold">
                                          <p:stCondLst>
                                            <p:cond delay="600"/>
                                          </p:stCondLst>
                                        </p:cTn>
                                        <p:tgtEl>
                                          <p:spTgt spid="6146"/>
                                        </p:tgtEl>
                                      </p:cBhvr>
                                      <p:from x="100000" y="100000"/>
                                      <p:to x="80000" y="100000"/>
                                    </p:animScale>
                                    <p:anim by="(#ppt_h/3+#ppt_w*0.1)" calcmode="lin" valueType="num">
                                      <p:cBhvr additive="sum">
                                        <p:cTn id="10" dur="200" decel="100000" autoRev="1" fill="hold">
                                          <p:stCondLst>
                                            <p:cond delay="600"/>
                                          </p:stCondLst>
                                        </p:cTn>
                                        <p:tgtEl>
                                          <p:spTgt spid="6146"/>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文本框 9217">
            <a:extLst>
              <a:ext uri="{FF2B5EF4-FFF2-40B4-BE49-F238E27FC236}">
                <a16:creationId xmlns:a16="http://schemas.microsoft.com/office/drawing/2014/main" id="{09C9B64C-89BB-4952-A3EA-D1987343479E}"/>
              </a:ext>
            </a:extLst>
          </p:cNvPr>
          <p:cNvSpPr/>
          <p:nvPr/>
        </p:nvSpPr>
        <p:spPr>
          <a:xfrm>
            <a:off x="1979613" y="4114800"/>
            <a:ext cx="6913562" cy="89535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10000"/>
              </a:lnSpc>
              <a:spcBef>
                <a:spcPct val="0"/>
              </a:spcBef>
              <a:buFontTx/>
              <a:buNone/>
            </a:pPr>
            <a:r>
              <a:rPr lang="zh-CN" altLang="en-US" sz="2400" b="1">
                <a:solidFill>
                  <a:srgbClr val="009999"/>
                </a:solidFill>
              </a:rPr>
              <a:t>说明电现象和光现象、热现象有联系。这个过程电能转化为光能和内能。</a:t>
            </a:r>
            <a:endParaRPr lang="zh-CN" altLang="en-US" sz="2400" b="1"/>
          </a:p>
        </p:txBody>
      </p:sp>
      <p:sp>
        <p:nvSpPr>
          <p:cNvPr id="7171" name="文本框 9218">
            <a:extLst>
              <a:ext uri="{FF2B5EF4-FFF2-40B4-BE49-F238E27FC236}">
                <a16:creationId xmlns:a16="http://schemas.microsoft.com/office/drawing/2014/main" id="{4281BAAD-D543-4067-8EEA-43741B19F151}"/>
              </a:ext>
            </a:extLst>
          </p:cNvPr>
          <p:cNvSpPr/>
          <p:nvPr/>
        </p:nvSpPr>
        <p:spPr>
          <a:xfrm>
            <a:off x="1044575" y="5300663"/>
            <a:ext cx="7056438" cy="94297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a:solidFill>
                  <a:srgbClr val="990033"/>
                </a:solidFill>
              </a:rPr>
              <a:t>    自然界中各种现象不是孤立的，而是相互联系的，用能量的观点可以反映这种联系。</a:t>
            </a:r>
          </a:p>
        </p:txBody>
      </p:sp>
      <p:sp>
        <p:nvSpPr>
          <p:cNvPr id="7172" name="文本框 9219">
            <a:extLst>
              <a:ext uri="{FF2B5EF4-FFF2-40B4-BE49-F238E27FC236}">
                <a16:creationId xmlns:a16="http://schemas.microsoft.com/office/drawing/2014/main" id="{130CCBF3-0D1D-42C8-8453-45CB2A7FE9D5}"/>
              </a:ext>
            </a:extLst>
          </p:cNvPr>
          <p:cNvSpPr/>
          <p:nvPr/>
        </p:nvSpPr>
        <p:spPr>
          <a:xfrm>
            <a:off x="2124075" y="1482725"/>
            <a:ext cx="6767513" cy="89535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10000"/>
              </a:lnSpc>
              <a:spcBef>
                <a:spcPct val="0"/>
              </a:spcBef>
              <a:buFontTx/>
              <a:buNone/>
            </a:pPr>
            <a:r>
              <a:rPr lang="zh-CN" altLang="en-US" sz="2400" b="1">
                <a:solidFill>
                  <a:srgbClr val="009999"/>
                </a:solidFill>
              </a:rPr>
              <a:t>说明力现象和热现象有联系。这个过程机械能转化为内能。</a:t>
            </a:r>
            <a:endParaRPr lang="zh-CN" altLang="en-US" sz="2400" b="1"/>
          </a:p>
        </p:txBody>
      </p:sp>
      <p:sp>
        <p:nvSpPr>
          <p:cNvPr id="7173" name="文本框 9220">
            <a:extLst>
              <a:ext uri="{FF2B5EF4-FFF2-40B4-BE49-F238E27FC236}">
                <a16:creationId xmlns:a16="http://schemas.microsoft.com/office/drawing/2014/main" id="{D2945B84-8949-4F5E-ACA5-798B69445705}"/>
              </a:ext>
            </a:extLst>
          </p:cNvPr>
          <p:cNvSpPr/>
          <p:nvPr/>
        </p:nvSpPr>
        <p:spPr>
          <a:xfrm>
            <a:off x="2051050" y="2819400"/>
            <a:ext cx="6840538" cy="895350"/>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110000"/>
              </a:lnSpc>
              <a:spcBef>
                <a:spcPct val="0"/>
              </a:spcBef>
              <a:buFontTx/>
              <a:buNone/>
            </a:pPr>
            <a:r>
              <a:rPr lang="zh-CN" altLang="en-US" sz="2400" b="1">
                <a:solidFill>
                  <a:srgbClr val="009999"/>
                </a:solidFill>
              </a:rPr>
              <a:t>说明力现象和电现象有联系。这个过程机械能转化为电能</a:t>
            </a:r>
            <a:endParaRPr lang="zh-CN" altLang="en-US" sz="2400" b="1"/>
          </a:p>
        </p:txBody>
      </p:sp>
      <p:sp>
        <p:nvSpPr>
          <p:cNvPr id="37894" name="文本框 9221">
            <a:extLst>
              <a:ext uri="{FF2B5EF4-FFF2-40B4-BE49-F238E27FC236}">
                <a16:creationId xmlns:a16="http://schemas.microsoft.com/office/drawing/2014/main" id="{C708EC35-BE5D-4BB2-BBC6-B6C039F0CFAC}"/>
              </a:ext>
            </a:extLst>
          </p:cNvPr>
          <p:cNvSpPr>
            <a:spLocks noChangeArrowheads="1"/>
          </p:cNvSpPr>
          <p:nvPr/>
        </p:nvSpPr>
        <p:spPr bwMode="auto">
          <a:xfrm>
            <a:off x="684213" y="906463"/>
            <a:ext cx="2486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实验1摩擦生热：</a:t>
            </a:r>
          </a:p>
        </p:txBody>
      </p:sp>
      <p:sp>
        <p:nvSpPr>
          <p:cNvPr id="37895" name="文本框 9222">
            <a:extLst>
              <a:ext uri="{FF2B5EF4-FFF2-40B4-BE49-F238E27FC236}">
                <a16:creationId xmlns:a16="http://schemas.microsoft.com/office/drawing/2014/main" id="{9F98B8B8-3E1A-4A3A-B46C-CF010DFE6566}"/>
              </a:ext>
            </a:extLst>
          </p:cNvPr>
          <p:cNvSpPr>
            <a:spLocks noChangeArrowheads="1"/>
          </p:cNvSpPr>
          <p:nvPr/>
        </p:nvSpPr>
        <p:spPr bwMode="auto">
          <a:xfrm>
            <a:off x="684213" y="2419350"/>
            <a:ext cx="340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实验2手摇发电机发电：</a:t>
            </a:r>
          </a:p>
        </p:txBody>
      </p:sp>
      <p:sp>
        <p:nvSpPr>
          <p:cNvPr id="37896" name="文本框 9223">
            <a:extLst>
              <a:ext uri="{FF2B5EF4-FFF2-40B4-BE49-F238E27FC236}">
                <a16:creationId xmlns:a16="http://schemas.microsoft.com/office/drawing/2014/main" id="{17D5D5BC-FB8B-4640-A25F-2D3B8F2BC212}"/>
              </a:ext>
            </a:extLst>
          </p:cNvPr>
          <p:cNvSpPr>
            <a:spLocks noChangeArrowheads="1"/>
          </p:cNvSpPr>
          <p:nvPr/>
        </p:nvSpPr>
        <p:spPr bwMode="auto">
          <a:xfrm>
            <a:off x="755650" y="3643313"/>
            <a:ext cx="461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实验3打开电灯电灯发出光和热：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animBg="1"/>
      <p:bldP spid="7172" grpId="0" animBg="1"/>
      <p:bldP spid="717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对象 10241">
            <a:extLst>
              <a:ext uri="{FF2B5EF4-FFF2-40B4-BE49-F238E27FC236}">
                <a16:creationId xmlns:a16="http://schemas.microsoft.com/office/drawing/2014/main" id="{336D8E72-20B8-4F6C-A5F2-EC312A94E5F6}"/>
              </a:ext>
            </a:extLst>
          </p:cNvPr>
          <p:cNvGraphicFramePr>
            <a:graphicFrameLocks/>
          </p:cNvGraphicFramePr>
          <p:nvPr/>
        </p:nvGraphicFramePr>
        <p:xfrm>
          <a:off x="2414588" y="693738"/>
          <a:ext cx="4464050" cy="5256212"/>
        </p:xfrm>
        <a:graphic>
          <a:graphicData uri="http://schemas.openxmlformats.org/presentationml/2006/ole">
            <mc:AlternateContent xmlns:mc="http://schemas.openxmlformats.org/markup-compatibility/2006">
              <mc:Choice xmlns:v="urn:schemas-microsoft-com:vml" Requires="v">
                <p:oleObj r:id="rId2" imgW="2819794" imgH="2847619" progId="Paint.Picture">
                  <p:embed/>
                </p:oleObj>
              </mc:Choice>
              <mc:Fallback>
                <p:oleObj r:id="rId2" imgW="2819794" imgH="2847619" progId="Paint.Picture">
                  <p:embed/>
                  <p:pic>
                    <p:nvPicPr>
                      <p:cNvPr id="38914" name="对象 10241">
                        <a:extLst>
                          <a:ext uri="{FF2B5EF4-FFF2-40B4-BE49-F238E27FC236}">
                            <a16:creationId xmlns:a16="http://schemas.microsoft.com/office/drawing/2014/main" id="{336D8E72-20B8-4F6C-A5F2-EC312A94E5F6}"/>
                          </a:ext>
                        </a:extLst>
                      </p:cNvPr>
                      <p:cNvPicPr>
                        <a:picLocks noChangeArrowheads="1"/>
                      </p:cNvPicPr>
                      <p:nvPr/>
                    </p:nvPicPr>
                    <p:blipFill>
                      <a:blip r:embed="rId3">
                        <a:lum bright="-12000" contrast="24000"/>
                        <a:extLst>
                          <a:ext uri="{28A0092B-C50C-407E-A947-70E740481C1C}">
                            <a14:useLocalDpi xmlns:a14="http://schemas.microsoft.com/office/drawing/2010/main" val="0"/>
                          </a:ext>
                        </a:extLst>
                      </a:blip>
                      <a:srcRect/>
                      <a:stretch>
                        <a:fillRect/>
                      </a:stretch>
                    </p:blipFill>
                    <p:spPr bwMode="auto">
                      <a:xfrm>
                        <a:off x="2414588" y="693738"/>
                        <a:ext cx="4464050"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pic>
                </p:oleObj>
              </mc:Fallback>
            </mc:AlternateContent>
          </a:graphicData>
        </a:graphic>
      </p:graphicFrame>
      <p:sp>
        <p:nvSpPr>
          <p:cNvPr id="38915" name="矩形 10242">
            <a:extLst>
              <a:ext uri="{FF2B5EF4-FFF2-40B4-BE49-F238E27FC236}">
                <a16:creationId xmlns:a16="http://schemas.microsoft.com/office/drawing/2014/main" id="{A53FBC8E-32A9-4006-BE70-4B5EC8EB2E81}"/>
              </a:ext>
            </a:extLst>
          </p:cNvPr>
          <p:cNvSpPr>
            <a:spLocks noChangeArrowheads="1" noChangeShapeType="1" noTextEdit="1"/>
          </p:cNvSpPr>
          <p:nvPr/>
        </p:nvSpPr>
        <p:spPr bwMode="auto">
          <a:xfrm rot="2520000">
            <a:off x="5422900" y="1536700"/>
            <a:ext cx="1146175" cy="76200"/>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火  把</a:t>
            </a:r>
          </a:p>
        </p:txBody>
      </p:sp>
      <p:sp>
        <p:nvSpPr>
          <p:cNvPr id="38916" name="矩形 10243">
            <a:extLst>
              <a:ext uri="{FF2B5EF4-FFF2-40B4-BE49-F238E27FC236}">
                <a16:creationId xmlns:a16="http://schemas.microsoft.com/office/drawing/2014/main" id="{EEC41985-C04E-4E3E-9CB5-EC1F99F214C3}"/>
              </a:ext>
            </a:extLst>
          </p:cNvPr>
          <p:cNvSpPr>
            <a:spLocks noChangeArrowheads="1" noChangeShapeType="1" noTextEdit="1"/>
          </p:cNvSpPr>
          <p:nvPr/>
        </p:nvSpPr>
        <p:spPr bwMode="auto">
          <a:xfrm rot="2520000">
            <a:off x="5006975" y="2019300"/>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太阳能热水器</a:t>
            </a:r>
          </a:p>
        </p:txBody>
      </p:sp>
      <p:sp>
        <p:nvSpPr>
          <p:cNvPr id="38917" name="矩形 10244">
            <a:extLst>
              <a:ext uri="{FF2B5EF4-FFF2-40B4-BE49-F238E27FC236}">
                <a16:creationId xmlns:a16="http://schemas.microsoft.com/office/drawing/2014/main" id="{5980384A-C0A2-4058-ABA7-59EF689C299F}"/>
              </a:ext>
            </a:extLst>
          </p:cNvPr>
          <p:cNvSpPr>
            <a:spLocks noChangeArrowheads="1" noChangeShapeType="1" noTextEdit="1"/>
          </p:cNvSpPr>
          <p:nvPr/>
        </p:nvSpPr>
        <p:spPr bwMode="auto">
          <a:xfrm rot="6480000">
            <a:off x="6146800" y="4095750"/>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光合作用</a:t>
            </a:r>
          </a:p>
        </p:txBody>
      </p:sp>
      <p:sp>
        <p:nvSpPr>
          <p:cNvPr id="38918" name="矩形 10245">
            <a:extLst>
              <a:ext uri="{FF2B5EF4-FFF2-40B4-BE49-F238E27FC236}">
                <a16:creationId xmlns:a16="http://schemas.microsoft.com/office/drawing/2014/main" id="{B2CE729E-9EDA-4EC0-A936-56A889053E56}"/>
              </a:ext>
            </a:extLst>
          </p:cNvPr>
          <p:cNvSpPr>
            <a:spLocks noChangeArrowheads="1" noChangeShapeType="1" noTextEdit="1"/>
          </p:cNvSpPr>
          <p:nvPr/>
        </p:nvSpPr>
        <p:spPr bwMode="auto">
          <a:xfrm rot="6480000">
            <a:off x="5499100" y="4017963"/>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萤火虫发光</a:t>
            </a:r>
          </a:p>
        </p:txBody>
      </p:sp>
      <p:sp>
        <p:nvSpPr>
          <p:cNvPr id="38919" name="矩形 10246">
            <a:extLst>
              <a:ext uri="{FF2B5EF4-FFF2-40B4-BE49-F238E27FC236}">
                <a16:creationId xmlns:a16="http://schemas.microsoft.com/office/drawing/2014/main" id="{3AC0CA33-A36C-422E-84B0-407D1ED1CB96}"/>
              </a:ext>
            </a:extLst>
          </p:cNvPr>
          <p:cNvSpPr>
            <a:spLocks noChangeArrowheads="1" noChangeShapeType="1" noTextEdit="1"/>
          </p:cNvSpPr>
          <p:nvPr/>
        </p:nvSpPr>
        <p:spPr bwMode="auto">
          <a:xfrm rot="10860000">
            <a:off x="4057650" y="5764213"/>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干电池供电</a:t>
            </a:r>
          </a:p>
        </p:txBody>
      </p:sp>
      <p:sp>
        <p:nvSpPr>
          <p:cNvPr id="38920" name="矩形 10247">
            <a:extLst>
              <a:ext uri="{FF2B5EF4-FFF2-40B4-BE49-F238E27FC236}">
                <a16:creationId xmlns:a16="http://schemas.microsoft.com/office/drawing/2014/main" id="{A1191C6F-447F-44FB-9FFF-455A7E8E8FD6}"/>
              </a:ext>
            </a:extLst>
          </p:cNvPr>
          <p:cNvSpPr>
            <a:spLocks noChangeArrowheads="1" noChangeShapeType="1" noTextEdit="1"/>
          </p:cNvSpPr>
          <p:nvPr/>
        </p:nvSpPr>
        <p:spPr bwMode="auto">
          <a:xfrm rot="10620000">
            <a:off x="4070350" y="5116513"/>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蓄电池充电</a:t>
            </a:r>
          </a:p>
        </p:txBody>
      </p:sp>
      <p:sp>
        <p:nvSpPr>
          <p:cNvPr id="38921" name="矩形 10248">
            <a:extLst>
              <a:ext uri="{FF2B5EF4-FFF2-40B4-BE49-F238E27FC236}">
                <a16:creationId xmlns:a16="http://schemas.microsoft.com/office/drawing/2014/main" id="{B7790944-DA3D-4E50-9D7D-1CF950E5603C}"/>
              </a:ext>
            </a:extLst>
          </p:cNvPr>
          <p:cNvSpPr>
            <a:spLocks noChangeArrowheads="1" noChangeShapeType="1" noTextEdit="1"/>
          </p:cNvSpPr>
          <p:nvPr/>
        </p:nvSpPr>
        <p:spPr bwMode="auto">
          <a:xfrm rot="15120000">
            <a:off x="2216150" y="4311650"/>
            <a:ext cx="1146175"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电动机</a:t>
            </a:r>
          </a:p>
        </p:txBody>
      </p:sp>
      <p:sp>
        <p:nvSpPr>
          <p:cNvPr id="38922" name="矩形 10249">
            <a:extLst>
              <a:ext uri="{FF2B5EF4-FFF2-40B4-BE49-F238E27FC236}">
                <a16:creationId xmlns:a16="http://schemas.microsoft.com/office/drawing/2014/main" id="{AB07F4C0-27A5-40D7-AB09-33F5B06ABEC5}"/>
              </a:ext>
            </a:extLst>
          </p:cNvPr>
          <p:cNvSpPr>
            <a:spLocks noChangeArrowheads="1" noChangeShapeType="1" noTextEdit="1"/>
          </p:cNvSpPr>
          <p:nvPr/>
        </p:nvSpPr>
        <p:spPr bwMode="auto">
          <a:xfrm rot="15120000">
            <a:off x="2724150" y="4111626"/>
            <a:ext cx="1146175" cy="114300"/>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发电机</a:t>
            </a:r>
          </a:p>
        </p:txBody>
      </p:sp>
      <p:sp>
        <p:nvSpPr>
          <p:cNvPr id="38923" name="矩形 10250">
            <a:extLst>
              <a:ext uri="{FF2B5EF4-FFF2-40B4-BE49-F238E27FC236}">
                <a16:creationId xmlns:a16="http://schemas.microsoft.com/office/drawing/2014/main" id="{ABB55CB7-3CD5-4D6D-8012-24BB4B81257D}"/>
              </a:ext>
            </a:extLst>
          </p:cNvPr>
          <p:cNvSpPr>
            <a:spLocks noChangeArrowheads="1" noChangeShapeType="1" noTextEdit="1"/>
          </p:cNvSpPr>
          <p:nvPr/>
        </p:nvSpPr>
        <p:spPr bwMode="auto">
          <a:xfrm rot="18600000">
            <a:off x="2720182" y="1500981"/>
            <a:ext cx="1144588" cy="2571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摩擦生热</a:t>
            </a:r>
          </a:p>
        </p:txBody>
      </p:sp>
      <p:sp>
        <p:nvSpPr>
          <p:cNvPr id="38924" name="矩形 10251">
            <a:extLst>
              <a:ext uri="{FF2B5EF4-FFF2-40B4-BE49-F238E27FC236}">
                <a16:creationId xmlns:a16="http://schemas.microsoft.com/office/drawing/2014/main" id="{DAA11D87-8548-4E68-B342-90C0CABEC2EC}"/>
              </a:ext>
            </a:extLst>
          </p:cNvPr>
          <p:cNvSpPr>
            <a:spLocks noChangeArrowheads="1" noChangeShapeType="1" noTextEdit="1"/>
          </p:cNvSpPr>
          <p:nvPr/>
        </p:nvSpPr>
        <p:spPr bwMode="auto">
          <a:xfrm rot="18600000">
            <a:off x="3243263" y="2033588"/>
            <a:ext cx="892175" cy="41275"/>
          </a:xfrm>
          <a:prstGeom prst="rect">
            <a:avLst/>
          </a:prstGeom>
        </p:spPr>
        <p:txBody>
          <a:bodyPr spcFirstLastPara="1" wrap="none" fromWordArt="1">
            <a:prstTxWarp prst="textArchUp">
              <a:avLst>
                <a:gd name="adj" fmla="val 1080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热机</a:t>
            </a:r>
          </a:p>
        </p:txBody>
      </p:sp>
      <p:sp>
        <p:nvSpPr>
          <p:cNvPr id="8205" name="矩形 10252">
            <a:extLst>
              <a:ext uri="{FF2B5EF4-FFF2-40B4-BE49-F238E27FC236}">
                <a16:creationId xmlns:a16="http://schemas.microsoft.com/office/drawing/2014/main" id="{CECD12F6-128D-49BD-82E4-4FE348CB3219}"/>
              </a:ext>
            </a:extLst>
          </p:cNvPr>
          <p:cNvSpPr>
            <a:spLocks noChangeArrowheads="1" noChangeShapeType="1" noTextEdit="1"/>
          </p:cNvSpPr>
          <p:nvPr/>
        </p:nvSpPr>
        <p:spPr bwMode="auto">
          <a:xfrm>
            <a:off x="4143375" y="3027363"/>
            <a:ext cx="1146175" cy="257175"/>
          </a:xfrm>
          <a:prstGeom prst="rect">
            <a:avLst/>
          </a:prstGeom>
        </p:spPr>
        <p:txBody>
          <a:bodyPr wrap="none" fromWordArt="1">
            <a:prstTxWarp prst="textPlain">
              <a:avLst>
                <a:gd name="adj" fmla="val 50000"/>
              </a:avLst>
            </a:prstTxWarp>
          </a:bodyPr>
          <a:lstStyle/>
          <a:p>
            <a:pPr algn="ctr"/>
            <a:r>
              <a:rPr lang="zh-CN" altLang="en-US" sz="3600" b="1" kern="10">
                <a:ln w="9525" algn="ctr">
                  <a:solidFill>
                    <a:srgbClr val="FF0000"/>
                  </a:solidFill>
                  <a:round/>
                  <a:headEnd/>
                  <a:tailEnd/>
                </a:ln>
                <a:solidFill>
                  <a:srgbClr val="FF0000"/>
                </a:solidFill>
                <a:latin typeface="宋体" panose="02010600030101010101" pitchFamily="2" charset="-122"/>
              </a:rPr>
              <a:t>太阳能帆船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9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92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92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91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92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89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891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891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891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82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矩形 11265">
            <a:extLst>
              <a:ext uri="{FF2B5EF4-FFF2-40B4-BE49-F238E27FC236}">
                <a16:creationId xmlns:a16="http://schemas.microsoft.com/office/drawing/2014/main" id="{9F1B81E9-9770-4378-917C-D5C0C0E9D24D}"/>
              </a:ext>
            </a:extLst>
          </p:cNvPr>
          <p:cNvSpPr>
            <a:spLocks noChangeArrowheads="1"/>
          </p:cNvSpPr>
          <p:nvPr/>
        </p:nvSpPr>
        <p:spPr bwMode="auto">
          <a:xfrm>
            <a:off x="360363" y="1592263"/>
            <a:ext cx="8208962"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a:solidFill>
                  <a:srgbClr val="0066CC"/>
                </a:solidFill>
              </a:rPr>
              <a:t>　　（</a:t>
            </a:r>
            <a:r>
              <a:rPr lang="en-US" altLang="zh-CN" sz="2800" b="1">
                <a:solidFill>
                  <a:srgbClr val="0066CC"/>
                </a:solidFill>
                <a:latin typeface="Times New Roman" panose="02020603050405020304" pitchFamily="18" charset="0"/>
              </a:rPr>
              <a:t>1</a:t>
            </a:r>
            <a:r>
              <a:rPr lang="zh-CN" altLang="en-US" sz="2800" b="1">
                <a:solidFill>
                  <a:srgbClr val="0066CC"/>
                </a:solidFill>
              </a:rPr>
              <a:t>）</a:t>
            </a:r>
            <a:r>
              <a:rPr lang="zh-CN" altLang="en-US" sz="2800" b="1">
                <a:solidFill>
                  <a:srgbClr val="0066CC"/>
                </a:solidFill>
                <a:latin typeface="宋体" panose="02010600030101010101" pitchFamily="2" charset="-122"/>
              </a:rPr>
              <a:t>拿一个乒乓球由手中释放，观察小球的运动情况。    </a:t>
            </a:r>
          </a:p>
        </p:txBody>
      </p:sp>
      <p:sp>
        <p:nvSpPr>
          <p:cNvPr id="9219" name="矩形 11266">
            <a:extLst>
              <a:ext uri="{FF2B5EF4-FFF2-40B4-BE49-F238E27FC236}">
                <a16:creationId xmlns:a16="http://schemas.microsoft.com/office/drawing/2014/main" id="{E8276A2D-7D1A-40B0-9A74-922BD6B09FA5}"/>
              </a:ext>
            </a:extLst>
          </p:cNvPr>
          <p:cNvSpPr/>
          <p:nvPr/>
        </p:nvSpPr>
        <p:spPr>
          <a:xfrm>
            <a:off x="144463" y="2781300"/>
            <a:ext cx="8388350" cy="1439863"/>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Tx/>
              <a:buChar char="•"/>
              <a:defRPr kumimoji="0" lang="zh-CN" altLang="en-US" sz="3200" b="0" i="0" u="none" kern="1200" baseline="0">
                <a:solidFill>
                  <a:schemeClr val="tx1"/>
                </a:solidFill>
                <a:latin typeface="+mn-lt"/>
                <a:ea typeface="+mn-ea"/>
                <a:cs typeface="+mn-cs"/>
              </a:defRPr>
            </a:lvl1pPr>
            <a:lvl2pPr marL="742950" lvl="1" indent="-285750" algn="l" defTabSz="914400" rtl="0" eaLnBrk="0" fontAlgn="base" hangingPunct="0">
              <a:lnSpc>
                <a:spcPct val="100000"/>
              </a:lnSpc>
              <a:spcBef>
                <a:spcPct val="20000"/>
              </a:spcBef>
              <a:spcAft>
                <a:spcPct val="0"/>
              </a:spcAft>
              <a:buClrTx/>
              <a:buSzTx/>
              <a:buFontTx/>
              <a:buChar char="–"/>
              <a:defRPr kumimoji="0" lang="zh-CN" altLang="en-US" sz="2800" b="0" i="0" u="none" kern="1200" baseline="0">
                <a:solidFill>
                  <a:schemeClr val="tx1"/>
                </a:solidFill>
                <a:latin typeface="+mn-lt"/>
                <a:ea typeface="+mn-ea"/>
                <a:cs typeface="+mn-cs"/>
              </a:defRPr>
            </a:lvl2pPr>
            <a:lvl3pPr marL="1143000" lvl="2" indent="-228600" algn="l" defTabSz="914400" rtl="0" eaLnBrk="0" fontAlgn="base" hangingPunct="0">
              <a:lnSpc>
                <a:spcPct val="100000"/>
              </a:lnSpc>
              <a:spcBef>
                <a:spcPct val="20000"/>
              </a:spcBef>
              <a:spcAft>
                <a:spcPct val="0"/>
              </a:spcAft>
              <a:buClrTx/>
              <a:buSzTx/>
              <a:buFontTx/>
              <a:buChar char="•"/>
              <a:defRPr kumimoji="0" lang="zh-CN" altLang="en-US" sz="2400" b="0" i="0" u="none" kern="1200" baseline="0">
                <a:solidFill>
                  <a:schemeClr val="tx1"/>
                </a:solidFill>
                <a:latin typeface="+mn-lt"/>
                <a:ea typeface="+mn-ea"/>
                <a:cs typeface="+mn-cs"/>
              </a:defRPr>
            </a:lvl3pPr>
            <a:lvl4pPr marL="1600200" lvl="3" indent="-228600" algn="l" defTabSz="914400" rtl="0" eaLnBrk="0" fontAlgn="base" hangingPunct="0">
              <a:lnSpc>
                <a:spcPct val="100000"/>
              </a:lnSpc>
              <a:spcBef>
                <a:spcPct val="20000"/>
              </a:spcBef>
              <a:spcAft>
                <a:spcPct val="0"/>
              </a:spcAft>
              <a:buClrTx/>
              <a:buSzTx/>
              <a:buFontTx/>
              <a:buChar char="–"/>
              <a:defRPr kumimoji="0" lang="zh-CN" altLang="en-US" sz="2000" b="0" i="0" u="none" kern="1200" baseline="0">
                <a:solidFill>
                  <a:schemeClr val="tx1"/>
                </a:solidFill>
                <a:latin typeface="+mn-lt"/>
                <a:ea typeface="+mn-ea"/>
                <a:cs typeface="+mn-cs"/>
              </a:defRPr>
            </a:lvl4pPr>
            <a:lvl5pPr marL="2057400" lvl="4" indent="-228600" algn="l" defTabSz="914400" rtl="0" eaLnBrk="0" fontAlgn="base" hangingPunct="0">
              <a:lnSpc>
                <a:spcPct val="100000"/>
              </a:lnSpc>
              <a:spcBef>
                <a:spcPct val="20000"/>
              </a:spcBef>
              <a:spcAft>
                <a:spcPct val="0"/>
              </a:spcAft>
              <a:buClrTx/>
              <a:buSzTx/>
              <a:buFontTx/>
              <a:buChar char="»"/>
              <a:defRPr kumimoji="0" lang="zh-CN" altLang="en-US"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lang="zh-CN" altLang="en-US" sz="200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lang="zh-CN" altLang="en-US" sz="200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lang="zh-CN" altLang="en-US" sz="200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lang="zh-CN" altLang="en-US" sz="2000" u="none" kern="1200" baseline="0">
                <a:solidFill>
                  <a:schemeClr val="tx1"/>
                </a:solidFill>
                <a:latin typeface="+mn-lt"/>
                <a:ea typeface="+mn-ea"/>
                <a:cs typeface="+mn-cs"/>
              </a:defRPr>
            </a:lvl9pPr>
          </a:lstStyle>
          <a:p>
            <a:pPr eaLnBrk="1" hangingPunct="1">
              <a:lnSpc>
                <a:spcPct val="120000"/>
              </a:lnSpc>
              <a:spcBef>
                <a:spcPct val="0"/>
              </a:spcBef>
              <a:buFontTx/>
              <a:buNone/>
            </a:pPr>
            <a:endParaRPr altLang="zh-CN" sz="2800" b="1">
              <a:ln w="9525" cap="flat" cmpd="sng" algn="ctr">
                <a:noFill/>
                <a:prstDash val="solid"/>
                <a:round/>
                <a:headEnd type="none" w="med" len="med"/>
                <a:tailEnd type="none" w="med" len="med"/>
              </a:ln>
              <a:solidFill>
                <a:srgbClr val="0066CC"/>
              </a:solidFill>
              <a:latin typeface="宋体" panose="02010600030101010101" pitchFamily="2" charset="-122"/>
              <a:sym typeface="Wingdings"/>
            </a:endParaRPr>
          </a:p>
        </p:txBody>
      </p:sp>
      <p:pic>
        <p:nvPicPr>
          <p:cNvPr id="39940" name="图片 11267" descr="14-3-2">
            <a:extLst>
              <a:ext uri="{FF2B5EF4-FFF2-40B4-BE49-F238E27FC236}">
                <a16:creationId xmlns:a16="http://schemas.microsoft.com/office/drawing/2014/main" id="{A7498974-FA8E-4DD6-A83E-685685E891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938" y="3140075"/>
            <a:ext cx="4914900"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9941" name="Picture 9" descr="E:\李燃\教师教学用书\2012人教教师用书项目\ppt\物理\图标.png">
            <a:extLst>
              <a:ext uri="{FF2B5EF4-FFF2-40B4-BE49-F238E27FC236}">
                <a16:creationId xmlns:a16="http://schemas.microsoft.com/office/drawing/2014/main" id="{14EC5A19-5259-423E-A379-2DF24EBA3D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9575" y="404813"/>
            <a:ext cx="88265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222" name="矩形 11269">
            <a:extLst>
              <a:ext uri="{FF2B5EF4-FFF2-40B4-BE49-F238E27FC236}">
                <a16:creationId xmlns:a16="http://schemas.microsoft.com/office/drawing/2014/main" id="{2254972B-F2C3-4D7E-9D44-DEF4F8524842}"/>
              </a:ext>
            </a:extLst>
          </p:cNvPr>
          <p:cNvSpPr/>
          <p:nvPr/>
        </p:nvSpPr>
        <p:spPr>
          <a:xfrm>
            <a:off x="360363" y="2600325"/>
            <a:ext cx="8278812" cy="265112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a:solidFill>
                  <a:srgbClr val="0066CC"/>
                </a:solidFill>
              </a:rPr>
              <a:t>　　（</a:t>
            </a:r>
            <a:r>
              <a:rPr lang="en-US" altLang="zh-CN" sz="2800" b="1">
                <a:solidFill>
                  <a:srgbClr val="0066CC"/>
                </a:solidFill>
                <a:latin typeface="Times New Roman" panose="02020603050405020304" pitchFamily="18" charset="0"/>
              </a:rPr>
              <a:t>2</a:t>
            </a:r>
            <a:r>
              <a:rPr lang="zh-CN" altLang="en-US" sz="2800" b="1">
                <a:solidFill>
                  <a:srgbClr val="0066CC"/>
                </a:solidFill>
              </a:rPr>
              <a:t>）结合乒乓球在地面弹跳的频闪照片，想一想，为什么它的高</a:t>
            </a:r>
          </a:p>
          <a:p>
            <a:pPr eaLnBrk="1" hangingPunct="1">
              <a:spcBef>
                <a:spcPct val="0"/>
              </a:spcBef>
              <a:buFontTx/>
              <a:buNone/>
            </a:pPr>
            <a:r>
              <a:rPr lang="zh-CN" altLang="en-US" sz="2800" b="1">
                <a:solidFill>
                  <a:srgbClr val="0066CC"/>
                </a:solidFill>
              </a:rPr>
              <a:t>度会逐渐降低？是</a:t>
            </a:r>
          </a:p>
          <a:p>
            <a:pPr eaLnBrk="1" hangingPunct="1">
              <a:spcBef>
                <a:spcPct val="0"/>
              </a:spcBef>
              <a:buFontTx/>
              <a:buNone/>
            </a:pPr>
            <a:r>
              <a:rPr lang="zh-CN" altLang="en-US" sz="2800" b="1">
                <a:solidFill>
                  <a:srgbClr val="0066CC"/>
                </a:solidFill>
              </a:rPr>
              <a:t>否丢失了能量？减</a:t>
            </a:r>
          </a:p>
          <a:p>
            <a:pPr eaLnBrk="1" hangingPunct="1">
              <a:spcBef>
                <a:spcPct val="0"/>
              </a:spcBef>
              <a:buFontTx/>
              <a:buNone/>
            </a:pPr>
            <a:r>
              <a:rPr lang="zh-CN" altLang="en-US" sz="2800" b="1">
                <a:solidFill>
                  <a:srgbClr val="0066CC"/>
                </a:solidFill>
              </a:rPr>
              <a:t>少的机械能到哪去</a:t>
            </a:r>
          </a:p>
          <a:p>
            <a:pPr eaLnBrk="1" hangingPunct="1">
              <a:spcBef>
                <a:spcPct val="0"/>
              </a:spcBef>
              <a:buFontTx/>
              <a:buNone/>
            </a:pPr>
            <a:r>
              <a:rPr lang="zh-CN" altLang="en-US" sz="2800" b="1">
                <a:solidFill>
                  <a:srgbClr val="0066CC"/>
                </a:solidFill>
              </a:rPr>
              <a:t>了？</a:t>
            </a:r>
          </a:p>
        </p:txBody>
      </p:sp>
      <p:sp>
        <p:nvSpPr>
          <p:cNvPr id="9223" name="矩形 11270">
            <a:extLst>
              <a:ext uri="{FF2B5EF4-FFF2-40B4-BE49-F238E27FC236}">
                <a16:creationId xmlns:a16="http://schemas.microsoft.com/office/drawing/2014/main" id="{796B6BD0-36FC-45B6-B4BB-2CD377EF5D82}"/>
              </a:ext>
            </a:extLst>
          </p:cNvPr>
          <p:cNvSpPr>
            <a:spLocks noChangeArrowheads="1"/>
          </p:cNvSpPr>
          <p:nvPr/>
        </p:nvSpPr>
        <p:spPr bwMode="auto">
          <a:xfrm>
            <a:off x="396875" y="693738"/>
            <a:ext cx="3455988" cy="519112"/>
          </a:xfrm>
          <a:prstGeom prst="rect">
            <a:avLst/>
          </a:prstGeom>
          <a:gradFill rotWithShape="1">
            <a:gsLst>
              <a:gs pos="0">
                <a:srgbClr val="99CCFF"/>
              </a:gs>
              <a:gs pos="100000">
                <a:schemeClr val="bg1"/>
              </a:gs>
            </a:gsLst>
            <a:lin ang="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a:solidFill>
                  <a:srgbClr val="0066CC"/>
                </a:solidFill>
                <a:latin typeface="宋体" panose="02010600030101010101" pitchFamily="2" charset="-122"/>
              </a:rPr>
              <a:t>做做想想议议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9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P spid="92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矩形 12289">
            <a:extLst>
              <a:ext uri="{FF2B5EF4-FFF2-40B4-BE49-F238E27FC236}">
                <a16:creationId xmlns:a16="http://schemas.microsoft.com/office/drawing/2014/main" id="{5A0B4317-ADFF-4800-AA64-89C1CD675430}"/>
              </a:ext>
            </a:extLst>
          </p:cNvPr>
          <p:cNvSpPr>
            <a:spLocks noChangeArrowheads="1"/>
          </p:cNvSpPr>
          <p:nvPr/>
        </p:nvSpPr>
        <p:spPr bwMode="auto">
          <a:xfrm>
            <a:off x="395288" y="709613"/>
            <a:ext cx="24225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800" b="1">
                <a:solidFill>
                  <a:srgbClr val="FF3300"/>
                </a:solidFill>
                <a:latin typeface="微软雅黑" panose="020B0503020204020204" pitchFamily="34" charset="-122"/>
                <a:ea typeface="微软雅黑" panose="020B0503020204020204" pitchFamily="34" charset="-122"/>
              </a:rPr>
              <a:t>能量守恒定律</a:t>
            </a:r>
            <a:r>
              <a:rPr lang="zh-CN" altLang="en-US" sz="2800" b="1">
                <a:latin typeface="微软雅黑" panose="020B0503020204020204" pitchFamily="34" charset="-122"/>
                <a:ea typeface="微软雅黑" panose="020B0503020204020204" pitchFamily="34" charset="-122"/>
              </a:rPr>
              <a:t> </a:t>
            </a:r>
          </a:p>
        </p:txBody>
      </p:sp>
      <p:sp>
        <p:nvSpPr>
          <p:cNvPr id="10243" name="矩形 12290">
            <a:extLst>
              <a:ext uri="{FF2B5EF4-FFF2-40B4-BE49-F238E27FC236}">
                <a16:creationId xmlns:a16="http://schemas.microsoft.com/office/drawing/2014/main" id="{89A99649-EA43-4AF1-A232-E9FB72C3BC1E}"/>
              </a:ext>
            </a:extLst>
          </p:cNvPr>
          <p:cNvSpPr/>
          <p:nvPr/>
        </p:nvSpPr>
        <p:spPr>
          <a:xfrm>
            <a:off x="395288" y="1190625"/>
            <a:ext cx="8351837" cy="1419225"/>
          </a:xfrm>
          <a:prstGeom prst="rect">
            <a:avLst/>
          </a:prstGeom>
          <a:noFill/>
          <a:ln>
            <a:noFill/>
            <a:miter lim="800000"/>
          </a:ln>
        </p:spPr>
        <p:txBody>
          <a:bodyPr anchor="ct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just" eaLnBrk="1" hangingPunct="1">
              <a:lnSpc>
                <a:spcPct val="120000"/>
              </a:lnSpc>
              <a:spcBef>
                <a:spcPct val="0"/>
              </a:spcBef>
              <a:buFontTx/>
              <a:buNone/>
            </a:pPr>
            <a:r>
              <a:rPr lang="zh-CN" altLang="en-US" sz="2400" b="1"/>
              <a:t>      </a:t>
            </a:r>
            <a:r>
              <a:rPr lang="zh-CN" altLang="en-US" sz="2400" b="1">
                <a:latin typeface="宋体" panose="02010600030101010101" pitchFamily="2" charset="-122"/>
              </a:rPr>
              <a:t>能量既</a:t>
            </a:r>
            <a:r>
              <a:rPr lang="zh-CN" altLang="en-US" sz="2400" b="1">
                <a:solidFill>
                  <a:srgbClr val="FF3300"/>
                </a:solidFill>
                <a:latin typeface="宋体" panose="02010600030101010101" pitchFamily="2" charset="-122"/>
              </a:rPr>
              <a:t>不会消灭</a:t>
            </a:r>
            <a:r>
              <a:rPr lang="zh-CN" altLang="en-US" sz="2400" b="1">
                <a:latin typeface="宋体" panose="02010600030101010101" pitchFamily="2" charset="-122"/>
              </a:rPr>
              <a:t>，也</a:t>
            </a:r>
            <a:r>
              <a:rPr lang="zh-CN" altLang="en-US" sz="2400" b="1">
                <a:solidFill>
                  <a:srgbClr val="FF3300"/>
                </a:solidFill>
                <a:latin typeface="宋体" panose="02010600030101010101" pitchFamily="2" charset="-122"/>
              </a:rPr>
              <a:t>不会创生</a:t>
            </a:r>
            <a:r>
              <a:rPr lang="zh-CN" altLang="en-US" sz="2400" b="1">
                <a:latin typeface="宋体" panose="02010600030101010101" pitchFamily="2" charset="-122"/>
              </a:rPr>
              <a:t>，它只会从一种形式</a:t>
            </a:r>
            <a:r>
              <a:rPr lang="zh-CN" altLang="en-US" sz="2400" b="1">
                <a:solidFill>
                  <a:srgbClr val="FF3300"/>
                </a:solidFill>
                <a:latin typeface="宋体" panose="02010600030101010101" pitchFamily="2" charset="-122"/>
              </a:rPr>
              <a:t>转化</a:t>
            </a:r>
            <a:r>
              <a:rPr lang="zh-CN" altLang="en-US" sz="2400" b="1">
                <a:latin typeface="宋体" panose="02010600030101010101" pitchFamily="2" charset="-122"/>
              </a:rPr>
              <a:t>为其他形式，或者从一个物体</a:t>
            </a:r>
            <a:r>
              <a:rPr lang="zh-CN" altLang="en-US" sz="2400" b="1">
                <a:solidFill>
                  <a:srgbClr val="FF3300"/>
                </a:solidFill>
                <a:latin typeface="宋体" panose="02010600030101010101" pitchFamily="2" charset="-122"/>
              </a:rPr>
              <a:t>转移</a:t>
            </a:r>
            <a:r>
              <a:rPr lang="zh-CN" altLang="en-US" sz="2400" b="1">
                <a:latin typeface="宋体" panose="02010600030101010101" pitchFamily="2" charset="-122"/>
              </a:rPr>
              <a:t>到另一个物体，而在转化和转移的过程中，能量的</a:t>
            </a:r>
            <a:r>
              <a:rPr lang="zh-CN" altLang="en-US" sz="2400" b="1">
                <a:solidFill>
                  <a:srgbClr val="FF3300"/>
                </a:solidFill>
                <a:latin typeface="宋体" panose="02010600030101010101" pitchFamily="2" charset="-122"/>
              </a:rPr>
              <a:t>总量保持不变</a:t>
            </a:r>
            <a:r>
              <a:rPr lang="zh-CN" altLang="en-US" sz="2400" b="1">
                <a:latin typeface="宋体" panose="02010600030101010101" pitchFamily="2" charset="-122"/>
              </a:rPr>
              <a:t>。这就是能量守恒定律</a:t>
            </a:r>
            <a:r>
              <a:rPr lang="zh-CN" altLang="en-US" sz="2400" b="1"/>
              <a:t> </a:t>
            </a:r>
          </a:p>
        </p:txBody>
      </p:sp>
      <p:sp>
        <p:nvSpPr>
          <p:cNvPr id="40964" name="文本框 12291">
            <a:extLst>
              <a:ext uri="{FF2B5EF4-FFF2-40B4-BE49-F238E27FC236}">
                <a16:creationId xmlns:a16="http://schemas.microsoft.com/office/drawing/2014/main" id="{1883E347-1288-46C2-8970-6700B68F6D81}"/>
              </a:ext>
            </a:extLst>
          </p:cNvPr>
          <p:cNvSpPr>
            <a:spLocks noChangeArrowheads="1"/>
          </p:cNvSpPr>
          <p:nvPr/>
        </p:nvSpPr>
        <p:spPr bwMode="auto">
          <a:xfrm>
            <a:off x="395288" y="4148138"/>
            <a:ext cx="8351837"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lnSpc>
                <a:spcPct val="90000"/>
              </a:lnSpc>
              <a:buFontTx/>
              <a:buNone/>
            </a:pPr>
            <a:endParaRPr lang="en-US" altLang="zh-CN" sz="2800" b="1"/>
          </a:p>
          <a:p>
            <a:pPr eaLnBrk="1" hangingPunct="1">
              <a:lnSpc>
                <a:spcPct val="90000"/>
              </a:lnSpc>
            </a:pPr>
            <a:endParaRPr lang="en-US" altLang="zh-CN" sz="2800" b="1"/>
          </a:p>
          <a:p>
            <a:pPr eaLnBrk="1" hangingPunct="1">
              <a:lnSpc>
                <a:spcPct val="90000"/>
              </a:lnSpc>
            </a:pPr>
            <a:endParaRPr lang="en-US" altLang="zh-CN" sz="2800" b="1"/>
          </a:p>
        </p:txBody>
      </p:sp>
      <p:sp>
        <p:nvSpPr>
          <p:cNvPr id="10245" name="文本框 12292">
            <a:extLst>
              <a:ext uri="{FF2B5EF4-FFF2-40B4-BE49-F238E27FC236}">
                <a16:creationId xmlns:a16="http://schemas.microsoft.com/office/drawing/2014/main" id="{849D5A1F-3239-4402-972E-991235FFA4A7}"/>
              </a:ext>
            </a:extLst>
          </p:cNvPr>
          <p:cNvSpPr/>
          <p:nvPr/>
        </p:nvSpPr>
        <p:spPr>
          <a:xfrm>
            <a:off x="179388" y="4652963"/>
            <a:ext cx="9001125" cy="823912"/>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（1）该定律是大量实验事实得出，是人们对自然现象</a:t>
            </a:r>
          </a:p>
          <a:p>
            <a:pPr eaLnBrk="1" hangingPunct="1">
              <a:spcBef>
                <a:spcPct val="0"/>
              </a:spcBef>
              <a:buFontTx/>
              <a:buNone/>
            </a:pPr>
            <a:r>
              <a:rPr lang="zh-CN" altLang="en-US" sz="2400" b="1"/>
              <a:t>         长期观察和研究的科学总结。</a:t>
            </a:r>
          </a:p>
        </p:txBody>
      </p:sp>
      <p:sp>
        <p:nvSpPr>
          <p:cNvPr id="10246" name="文本框 12293">
            <a:extLst>
              <a:ext uri="{FF2B5EF4-FFF2-40B4-BE49-F238E27FC236}">
                <a16:creationId xmlns:a16="http://schemas.microsoft.com/office/drawing/2014/main" id="{863A9999-F470-4343-BDC5-A324C63338A2}"/>
              </a:ext>
            </a:extLst>
          </p:cNvPr>
          <p:cNvSpPr/>
          <p:nvPr/>
        </p:nvSpPr>
        <p:spPr>
          <a:xfrm>
            <a:off x="179388" y="5629275"/>
            <a:ext cx="8713787" cy="822325"/>
          </a:xfrm>
          <a:prstGeom prst="rect">
            <a:avLst/>
          </a:prstGeom>
          <a:noFill/>
          <a:ln>
            <a:noFill/>
            <a:miter lim="800000"/>
          </a:ln>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400" b="1"/>
              <a:t>（2）是自然界最普遍、最重要的基本定律之一，是人</a:t>
            </a:r>
          </a:p>
          <a:p>
            <a:pPr eaLnBrk="1" hangingPunct="1">
              <a:spcBef>
                <a:spcPct val="0"/>
              </a:spcBef>
              <a:buFontTx/>
              <a:buNone/>
            </a:pPr>
            <a:r>
              <a:rPr lang="zh-CN" altLang="en-US" sz="2400" b="1"/>
              <a:t>          们认识自然和改造自然的重要科学依据。</a:t>
            </a:r>
          </a:p>
        </p:txBody>
      </p:sp>
      <p:sp>
        <p:nvSpPr>
          <p:cNvPr id="10247" name="文本框 12294">
            <a:extLst>
              <a:ext uri="{FF2B5EF4-FFF2-40B4-BE49-F238E27FC236}">
                <a16:creationId xmlns:a16="http://schemas.microsoft.com/office/drawing/2014/main" id="{84823F03-0F4B-4201-BA9C-1857AA59177D}"/>
              </a:ext>
            </a:extLst>
          </p:cNvPr>
          <p:cNvSpPr/>
          <p:nvPr/>
        </p:nvSpPr>
        <p:spPr>
          <a:xfrm>
            <a:off x="920750" y="2708275"/>
            <a:ext cx="944563" cy="944563"/>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CC0000"/>
                </a:solidFill>
              </a:rPr>
              <a:t>转化</a:t>
            </a:r>
            <a:r>
              <a:rPr lang="zh-CN" altLang="en-US" sz="2000" b="1"/>
              <a:t>：</a:t>
            </a:r>
          </a:p>
          <a:p>
            <a:pPr eaLnBrk="1" hangingPunct="1">
              <a:spcBef>
                <a:spcPct val="0"/>
              </a:spcBef>
              <a:buFontTx/>
              <a:buNone/>
            </a:pPr>
            <a:endParaRPr lang="zh-CN" altLang="en-US" sz="1800" b="1">
              <a:solidFill>
                <a:srgbClr val="CC0000"/>
              </a:solidFill>
            </a:endParaRPr>
          </a:p>
          <a:p>
            <a:pPr eaLnBrk="1" hangingPunct="1">
              <a:spcBef>
                <a:spcPct val="0"/>
              </a:spcBef>
              <a:buFontTx/>
              <a:buNone/>
            </a:pPr>
            <a:r>
              <a:rPr lang="zh-CN" altLang="en-US" sz="1800" b="1">
                <a:solidFill>
                  <a:srgbClr val="CC0000"/>
                </a:solidFill>
              </a:rPr>
              <a:t>转移：</a:t>
            </a:r>
          </a:p>
        </p:txBody>
      </p:sp>
      <p:sp>
        <p:nvSpPr>
          <p:cNvPr id="10248" name="文本框 12295">
            <a:extLst>
              <a:ext uri="{FF2B5EF4-FFF2-40B4-BE49-F238E27FC236}">
                <a16:creationId xmlns:a16="http://schemas.microsoft.com/office/drawing/2014/main" id="{5149CEB5-E3BF-492B-971E-EF0EC45D1A75}"/>
              </a:ext>
            </a:extLst>
          </p:cNvPr>
          <p:cNvSpPr/>
          <p:nvPr/>
        </p:nvSpPr>
        <p:spPr>
          <a:xfrm>
            <a:off x="1770063" y="2708275"/>
            <a:ext cx="6786562" cy="395288"/>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在发生能量转化时，转化前和转化后的能量形式是不同的。</a:t>
            </a:r>
          </a:p>
        </p:txBody>
      </p:sp>
      <p:sp>
        <p:nvSpPr>
          <p:cNvPr id="10249" name="文本框 12296">
            <a:extLst>
              <a:ext uri="{FF2B5EF4-FFF2-40B4-BE49-F238E27FC236}">
                <a16:creationId xmlns:a16="http://schemas.microsoft.com/office/drawing/2014/main" id="{6CE64AEC-4F21-4AE1-B076-F3FD159D36DE}"/>
              </a:ext>
            </a:extLst>
          </p:cNvPr>
          <p:cNvSpPr/>
          <p:nvPr/>
        </p:nvSpPr>
        <p:spPr>
          <a:xfrm>
            <a:off x="1763713" y="3282950"/>
            <a:ext cx="6024562"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在发生能量转移时，转移前后能量的形式是相同的。</a:t>
            </a:r>
          </a:p>
        </p:txBody>
      </p:sp>
      <p:sp>
        <p:nvSpPr>
          <p:cNvPr id="10250" name="文本框 12297">
            <a:extLst>
              <a:ext uri="{FF2B5EF4-FFF2-40B4-BE49-F238E27FC236}">
                <a16:creationId xmlns:a16="http://schemas.microsoft.com/office/drawing/2014/main" id="{BB31C938-7EED-452A-8620-719341EF5E2F}"/>
              </a:ext>
            </a:extLst>
          </p:cNvPr>
          <p:cNvSpPr/>
          <p:nvPr/>
        </p:nvSpPr>
        <p:spPr>
          <a:xfrm>
            <a:off x="636588" y="3967163"/>
            <a:ext cx="1198562"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solidFill>
                  <a:srgbClr val="CC0000"/>
                </a:solidFill>
              </a:rPr>
              <a:t>能量守恒</a:t>
            </a:r>
          </a:p>
        </p:txBody>
      </p:sp>
      <p:sp>
        <p:nvSpPr>
          <p:cNvPr id="10251" name="文本框 12298">
            <a:extLst>
              <a:ext uri="{FF2B5EF4-FFF2-40B4-BE49-F238E27FC236}">
                <a16:creationId xmlns:a16="http://schemas.microsoft.com/office/drawing/2014/main" id="{7533E00E-10A0-4E79-BB6F-CD28B62A2AE8}"/>
              </a:ext>
            </a:extLst>
          </p:cNvPr>
          <p:cNvSpPr/>
          <p:nvPr/>
        </p:nvSpPr>
        <p:spPr>
          <a:xfrm>
            <a:off x="1990725" y="3997325"/>
            <a:ext cx="5008563" cy="396875"/>
          </a:xfrm>
          <a:prstGeom prst="rect">
            <a:avLst/>
          </a:prstGeom>
          <a:noFill/>
          <a:ln>
            <a:noFill/>
            <a:miter lim="800000"/>
          </a:ln>
        </p:spPr>
        <p:txBody>
          <a:bodyPr wrap="none">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000" b="1"/>
              <a:t>宇宙中各种形式的能量的总量是保持不变的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5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5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nimBg="1"/>
      <p:bldP spid="10245" grpId="0" animBg="1"/>
      <p:bldP spid="10246" grpId="0" animBg="1"/>
      <p:bldP spid="10247" grpId="0" animBg="1"/>
      <p:bldP spid="10248" grpId="0" animBg="1"/>
      <p:bldP spid="10249" grpId="0" animBg="1"/>
      <p:bldP spid="10250" grpId="0" animBg="1"/>
      <p:bldP spid="1025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文本框 13313">
            <a:extLst>
              <a:ext uri="{FF2B5EF4-FFF2-40B4-BE49-F238E27FC236}">
                <a16:creationId xmlns:a16="http://schemas.microsoft.com/office/drawing/2014/main" id="{3ADB57F1-1812-4C98-9A6C-A93C354700AC}"/>
              </a:ext>
            </a:extLst>
          </p:cNvPr>
          <p:cNvSpPr>
            <a:spLocks noChangeArrowheads="1"/>
          </p:cNvSpPr>
          <p:nvPr/>
        </p:nvSpPr>
        <p:spPr bwMode="auto">
          <a:xfrm>
            <a:off x="1403350" y="2278063"/>
            <a:ext cx="60960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b="1"/>
              <a:t>十九世纪自然科学的三大发现：</a:t>
            </a:r>
          </a:p>
          <a:p>
            <a:pPr eaLnBrk="1" hangingPunct="1">
              <a:spcBef>
                <a:spcPct val="0"/>
              </a:spcBef>
              <a:buFontTx/>
              <a:buNone/>
            </a:pPr>
            <a:r>
              <a:rPr lang="zh-CN" altLang="en-US" b="1"/>
              <a:t>1.能量守恒定律</a:t>
            </a:r>
          </a:p>
          <a:p>
            <a:pPr eaLnBrk="1" hangingPunct="1">
              <a:spcBef>
                <a:spcPct val="0"/>
              </a:spcBef>
              <a:buFontTx/>
              <a:buNone/>
            </a:pPr>
            <a:r>
              <a:rPr lang="zh-CN" altLang="en-US" b="1"/>
              <a:t>2.生物进化论</a:t>
            </a:r>
          </a:p>
          <a:p>
            <a:pPr eaLnBrk="1" hangingPunct="1">
              <a:spcBef>
                <a:spcPct val="0"/>
              </a:spcBef>
              <a:buFontTx/>
              <a:buNone/>
            </a:pPr>
            <a:r>
              <a:rPr lang="zh-CN" altLang="en-US" b="1"/>
              <a:t>3.细胞学说</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矩形 14337">
            <a:extLst>
              <a:ext uri="{FF2B5EF4-FFF2-40B4-BE49-F238E27FC236}">
                <a16:creationId xmlns:a16="http://schemas.microsoft.com/office/drawing/2014/main" id="{A31B6079-DA9B-4924-BEDE-C87BF886401F}"/>
              </a:ext>
            </a:extLst>
          </p:cNvPr>
          <p:cNvSpPr/>
          <p:nvPr/>
        </p:nvSpPr>
        <p:spPr>
          <a:xfrm>
            <a:off x="252413" y="1409700"/>
            <a:ext cx="8567737" cy="4076700"/>
          </a:xfrm>
          <a:prstGeom prst="rect">
            <a:avLst/>
          </a:prstGeom>
          <a:noFill/>
          <a:ln>
            <a:noFill/>
            <a:miter lim="800000"/>
          </a:ln>
        </p:spPr>
        <p:txBody>
          <a:bodyPr anchor="ctr">
            <a:spAutoFit/>
          </a:bodyPr>
          <a:lstStyle>
            <a:lvl1pPr eaLnBrk="0" hangingPunct="0">
              <a:spcBef>
                <a:spcPct val="20000"/>
              </a:spcBef>
              <a:buChar char="•"/>
              <a:defRPr sz="3200">
                <a:solidFill>
                  <a:srgbClr val="000000"/>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rgbClr val="000000"/>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rgbClr val="000000"/>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rgbClr val="000000"/>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SzPct val="100000"/>
              <a:buChar char="»"/>
              <a:defRPr sz="2000">
                <a:solidFill>
                  <a:srgbClr val="000000"/>
                </a:solidFill>
                <a:latin typeface="Arial" panose="020B0604020202020204" pitchFamily="34" charset="0"/>
                <a:ea typeface="宋体" panose="02010600030101010101" pitchFamily="2" charset="-122"/>
              </a:defRPr>
            </a:lvl9pPr>
          </a:lstStyle>
          <a:p>
            <a:pPr algn="just" eaLnBrk="1" hangingPunct="1">
              <a:lnSpc>
                <a:spcPct val="120000"/>
              </a:lnSpc>
              <a:spcBef>
                <a:spcPct val="0"/>
              </a:spcBef>
              <a:buFontTx/>
              <a:buNone/>
            </a:pPr>
            <a:r>
              <a:rPr lang="en-US" altLang="zh-CN" sz="3600" b="1"/>
              <a:t>        </a:t>
            </a:r>
            <a:r>
              <a:rPr lang="en-US" altLang="zh-CN" sz="3600" b="1">
                <a:latin typeface="宋体" panose="02010600030101010101" pitchFamily="2" charset="-122"/>
              </a:rPr>
              <a:t>1933</a:t>
            </a:r>
            <a:r>
              <a:rPr lang="zh-CN" altLang="en-US" sz="3600" b="1">
                <a:latin typeface="宋体" panose="02010600030101010101" pitchFamily="2" charset="-122"/>
              </a:rPr>
              <a:t>年意大利科学家费米，在研究</a:t>
            </a:r>
            <a:r>
              <a:rPr lang="en-US" altLang="zh-CN" sz="3600" b="1">
                <a:latin typeface="宋体" panose="02010600030101010101" pitchFamily="2" charset="-122"/>
              </a:rPr>
              <a:t>β</a:t>
            </a:r>
            <a:r>
              <a:rPr lang="zh-CN" altLang="en-US" sz="3600" b="1">
                <a:latin typeface="宋体" panose="02010600030101010101" pitchFamily="2" charset="-122"/>
              </a:rPr>
              <a:t>衰变的过程中发现，能量不守恒。于是他根据能量守恒定律大胆预言了还有一种未发现的粒子，这就是现在已被科学界公认的中微子。这一事例说明了能明守恒定律，已成为人类认识自然的重要依据。</a:t>
            </a:r>
            <a:r>
              <a:rPr lang="zh-CN" altLang="en-US" sz="3600" b="1">
                <a:solidFill>
                  <a:srgbClr val="0000FF"/>
                </a:solidFill>
                <a:latin typeface="隶书" panose="02010509060101010101" pitchFamily="49" charset="-122"/>
                <a:ea typeface="隶书" panose="02010509060101010101" pitchFamily="49" charset="-122"/>
              </a:rPr>
              <a:t> </a:t>
            </a: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TotalTime>
  <Words>1577</Words>
  <Application>Microsoft Office PowerPoint</Application>
  <PresentationFormat>全屏显示(4:3)</PresentationFormat>
  <Paragraphs>143</Paragraphs>
  <Slides>17</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7" baseType="lpstr">
      <vt:lpstr>经典叠圆体简</vt:lpstr>
      <vt:lpstr>隶书</vt:lpstr>
      <vt:lpstr>宋体</vt:lpstr>
      <vt:lpstr>微软雅黑</vt:lpstr>
      <vt:lpstr>Arial</vt:lpstr>
      <vt:lpstr>Calibri</vt:lpstr>
      <vt:lpstr>Calibri Light</vt:lpstr>
      <vt:lpstr>Times New Roman</vt:lpstr>
      <vt:lpstr>Office 主题​​</vt:lpstr>
      <vt:lpstr>Bitmap Image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lenovo07</dc:creator>
  <cp:lastModifiedBy>lenovo07</cp:lastModifiedBy>
  <cp:revision>7</cp:revision>
  <dcterms:created xsi:type="dcterms:W3CDTF">2021-10-09T05:43:02Z</dcterms:created>
  <dcterms:modified xsi:type="dcterms:W3CDTF">2021-10-09T05:59:07Z</dcterms:modified>
</cp:coreProperties>
</file>